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3" r:id="rId3"/>
    <p:sldMasterId id="2147483695" r:id="rId4"/>
    <p:sldMasterId id="2147483707" r:id="rId5"/>
  </p:sldMasterIdLst>
  <p:notesMasterIdLst>
    <p:notesMasterId r:id="rId67"/>
  </p:notesMasterIdLst>
  <p:sldIdLst>
    <p:sldId id="355" r:id="rId6"/>
    <p:sldId id="323" r:id="rId7"/>
    <p:sldId id="258" r:id="rId8"/>
    <p:sldId id="293" r:id="rId9"/>
    <p:sldId id="320" r:id="rId10"/>
    <p:sldId id="292" r:id="rId11"/>
    <p:sldId id="296" r:id="rId12"/>
    <p:sldId id="294" r:id="rId13"/>
    <p:sldId id="261" r:id="rId14"/>
    <p:sldId id="290" r:id="rId15"/>
    <p:sldId id="288" r:id="rId16"/>
    <p:sldId id="307" r:id="rId17"/>
    <p:sldId id="334" r:id="rId18"/>
    <p:sldId id="329" r:id="rId19"/>
    <p:sldId id="356" r:id="rId20"/>
    <p:sldId id="335" r:id="rId21"/>
    <p:sldId id="341" r:id="rId22"/>
    <p:sldId id="343" r:id="rId23"/>
    <p:sldId id="357" r:id="rId24"/>
    <p:sldId id="342" r:id="rId25"/>
    <p:sldId id="304" r:id="rId26"/>
    <p:sldId id="291" r:id="rId27"/>
    <p:sldId id="297" r:id="rId28"/>
    <p:sldId id="300" r:id="rId29"/>
    <p:sldId id="289" r:id="rId30"/>
    <p:sldId id="301" r:id="rId31"/>
    <p:sldId id="330" r:id="rId32"/>
    <p:sldId id="333" r:id="rId33"/>
    <p:sldId id="267" r:id="rId34"/>
    <p:sldId id="303" r:id="rId35"/>
    <p:sldId id="326" r:id="rId36"/>
    <p:sldId id="346" r:id="rId37"/>
    <p:sldId id="351" r:id="rId38"/>
    <p:sldId id="271" r:id="rId39"/>
    <p:sldId id="270" r:id="rId40"/>
    <p:sldId id="339" r:id="rId41"/>
    <p:sldId id="324" r:id="rId42"/>
    <p:sldId id="306" r:id="rId43"/>
    <p:sldId id="345" r:id="rId44"/>
    <p:sldId id="337" r:id="rId45"/>
    <p:sldId id="272" r:id="rId46"/>
    <p:sldId id="347" r:id="rId47"/>
    <p:sldId id="268" r:id="rId48"/>
    <p:sldId id="353" r:id="rId49"/>
    <p:sldId id="262" r:id="rId50"/>
    <p:sldId id="308" r:id="rId51"/>
    <p:sldId id="319" r:id="rId52"/>
    <p:sldId id="332" r:id="rId53"/>
    <p:sldId id="344" r:id="rId54"/>
    <p:sldId id="312" r:id="rId55"/>
    <p:sldId id="309" r:id="rId56"/>
    <p:sldId id="310" r:id="rId57"/>
    <p:sldId id="313" r:id="rId58"/>
    <p:sldId id="336" r:id="rId59"/>
    <p:sldId id="315" r:id="rId60"/>
    <p:sldId id="348" r:id="rId61"/>
    <p:sldId id="349" r:id="rId62"/>
    <p:sldId id="281" r:id="rId63"/>
    <p:sldId id="340" r:id="rId64"/>
    <p:sldId id="322" r:id="rId65"/>
    <p:sldId id="352" r:id="rId6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a:srgbClr val="FEF6CE"/>
    <a:srgbClr val="000000"/>
    <a:srgbClr val="C00000"/>
    <a:srgbClr val="009A46"/>
    <a:srgbClr val="FFCC99"/>
    <a:srgbClr val="FFFFFF"/>
    <a:srgbClr val="EE7ECE"/>
    <a:srgbClr val="2F6375"/>
    <a:srgbClr val="FFFA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23" autoAdjust="0"/>
  </p:normalViewPr>
  <p:slideViewPr>
    <p:cSldViewPr showGuides="1">
      <p:cViewPr varScale="1">
        <p:scale>
          <a:sx n="82" d="100"/>
          <a:sy n="82" d="100"/>
        </p:scale>
        <p:origin x="-1620" y="-96"/>
      </p:cViewPr>
      <p:guideLst>
        <p:guide orient="horz" pos="2432"/>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ru-RU"/>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ru-RU"/>
          </a:p>
        </p:txBody>
      </p:sp>
      <p:sp>
        <p:nvSpPr>
          <p:cNvPr id="604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ru-RU"/>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F375C3F-5A44-4C0D-85ED-FCBFAC270FEF}" type="slidenum">
              <a:rPr lang="ru-RU"/>
              <a:pPr>
                <a:defRPr/>
              </a:pPr>
              <a:t>‹#›</a:t>
            </a:fld>
            <a:endParaRPr lang="ru-RU"/>
          </a:p>
        </p:txBody>
      </p:sp>
    </p:spTree>
    <p:extLst>
      <p:ext uri="{BB962C8B-B14F-4D97-AF65-F5344CB8AC3E}">
        <p14:creationId xmlns:p14="http://schemas.microsoft.com/office/powerpoint/2010/main" val="29036588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4F375C3F-5A44-4C0D-85ED-FCBFAC270FEF}" type="slidenum">
              <a:rPr lang="ru-RU" smtClean="0"/>
              <a:pPr>
                <a:defRPr/>
              </a:pPr>
              <a:t>1</a:t>
            </a:fld>
            <a:endParaRPr lang="ru-RU"/>
          </a:p>
        </p:txBody>
      </p:sp>
    </p:spTree>
    <p:extLst>
      <p:ext uri="{BB962C8B-B14F-4D97-AF65-F5344CB8AC3E}">
        <p14:creationId xmlns:p14="http://schemas.microsoft.com/office/powerpoint/2010/main" val="778092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5CFFA4B-FC15-4864-9486-C8ED1B17F2F2}" type="slidenum">
              <a:rPr lang="ru-RU" smtClean="0"/>
              <a:pPr eaLnBrk="1" hangingPunct="1"/>
              <a:t>10</a:t>
            </a:fld>
            <a:endParaRPr lang="ru-RU"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FC473E-7121-4D0B-9DFD-AE349B7FEE79}" type="slidenum">
              <a:rPr lang="ru-RU" smtClean="0"/>
              <a:pPr eaLnBrk="1" hangingPunct="1"/>
              <a:t>11</a:t>
            </a:fld>
            <a:endParaRPr lang="ru-RU"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8269AFF-5A73-4386-AD23-E4F77CE6C959}" type="slidenum">
              <a:rPr lang="ru-RU" smtClean="0"/>
              <a:pPr eaLnBrk="1" hangingPunct="1"/>
              <a:t>22</a:t>
            </a:fld>
            <a:endParaRPr lang="ru-RU"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481A575-553C-4750-AEA5-B7F2BAA1CBE5}" type="slidenum">
              <a:rPr lang="ru-RU" smtClean="0"/>
              <a:pPr eaLnBrk="1" hangingPunct="1"/>
              <a:t>25</a:t>
            </a:fld>
            <a:endParaRPr lang="ru-RU"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91C847-E919-4733-B817-9D31486195DD}" type="slidenum">
              <a:rPr lang="ru-RU" smtClean="0"/>
              <a:pPr eaLnBrk="1" hangingPunct="1"/>
              <a:t>29</a:t>
            </a:fld>
            <a:endParaRPr lang="ru-RU"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6900CF-10D8-4B95-AFD3-719CAB17F028}" type="slidenum">
              <a:rPr lang="ru-RU" smtClean="0"/>
              <a:pPr eaLnBrk="1" hangingPunct="1"/>
              <a:t>2</a:t>
            </a:fld>
            <a:endParaRPr lang="ru-RU" smtClean="0"/>
          </a:p>
        </p:txBody>
      </p:sp>
      <p:sp>
        <p:nvSpPr>
          <p:cNvPr id="624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442261DA-F568-4B0B-960E-D03CD6FEC233}" type="slidenum">
              <a:rPr lang="ru-RU" sz="1200"/>
              <a:pPr algn="r" eaLnBrk="1" hangingPunct="1"/>
              <a:t>2</a:t>
            </a:fld>
            <a:endParaRPr lang="ru-RU" sz="1200"/>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EE50B5D-B8A9-4B83-B8A1-FA93C9A68599}" type="slidenum">
              <a:rPr lang="ru-RU" smtClean="0"/>
              <a:pPr eaLnBrk="1" hangingPunct="1"/>
              <a:t>34</a:t>
            </a:fld>
            <a:endParaRPr lang="ru-RU" smtClean="0"/>
          </a:p>
        </p:txBody>
      </p:sp>
      <p:sp>
        <p:nvSpPr>
          <p:cNvPr id="860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1A574688-C37A-4021-90D8-8E98C61C52ED}" type="slidenum">
              <a:rPr lang="ru-RU" sz="1200"/>
              <a:pPr algn="r" eaLnBrk="1" hangingPunct="1"/>
              <a:t>34</a:t>
            </a:fld>
            <a:endParaRPr lang="ru-RU" sz="1200"/>
          </a:p>
        </p:txBody>
      </p:sp>
      <p:sp>
        <p:nvSpPr>
          <p:cNvPr id="86020" name="Rectangle 2"/>
          <p:cNvSpPr>
            <a:spLocks noGrp="1" noRot="1" noChangeAspect="1" noChangeArrowheads="1" noTextEdit="1"/>
          </p:cNvSpPr>
          <p:nvPr>
            <p:ph type="sldImg"/>
          </p:nvPr>
        </p:nvSpPr>
        <p:spPr>
          <a:ln/>
        </p:spPr>
      </p:sp>
      <p:sp>
        <p:nvSpPr>
          <p:cNvPr id="860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31DF17-8605-41D3-A66B-EF7BF6BB8F59}" type="slidenum">
              <a:rPr lang="ru-RU" smtClean="0"/>
              <a:pPr eaLnBrk="1" hangingPunct="1"/>
              <a:t>35</a:t>
            </a:fld>
            <a:endParaRPr lang="ru-RU" smtClean="0"/>
          </a:p>
        </p:txBody>
      </p:sp>
      <p:sp>
        <p:nvSpPr>
          <p:cNvPr id="849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82048574-CDC7-4DB0-895D-B2B050983CF2}" type="slidenum">
              <a:rPr lang="ru-RU" sz="1200"/>
              <a:pPr algn="r" eaLnBrk="1" hangingPunct="1"/>
              <a:t>35</a:t>
            </a:fld>
            <a:endParaRPr lang="ru-RU" sz="1200"/>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31DF17-8605-41D3-A66B-EF7BF6BB8F59}" type="slidenum">
              <a:rPr lang="ru-RU" smtClean="0">
                <a:solidFill>
                  <a:prstClr val="black"/>
                </a:solidFill>
              </a:rPr>
              <a:pPr eaLnBrk="1" hangingPunct="1"/>
              <a:t>36</a:t>
            </a:fld>
            <a:endParaRPr lang="ru-RU" smtClean="0">
              <a:solidFill>
                <a:prstClr val="black"/>
              </a:solidFill>
            </a:endParaRPr>
          </a:p>
        </p:txBody>
      </p:sp>
      <p:sp>
        <p:nvSpPr>
          <p:cNvPr id="849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82048574-CDC7-4DB0-895D-B2B050983CF2}" type="slidenum">
              <a:rPr lang="ru-RU" sz="1200">
                <a:solidFill>
                  <a:prstClr val="black"/>
                </a:solidFill>
              </a:rPr>
              <a:pPr algn="r" eaLnBrk="1" hangingPunct="1"/>
              <a:t>36</a:t>
            </a:fld>
            <a:endParaRPr lang="ru-RU" sz="1200">
              <a:solidFill>
                <a:prstClr val="black"/>
              </a:solidFill>
            </a:endParaRPr>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C5EBD765-3386-4883-8EA9-FB2DB0FCE390}" type="slidenum">
              <a:rPr lang="ru-RU" sz="1200"/>
              <a:pPr algn="r" eaLnBrk="1" hangingPunct="1"/>
              <a:t>40</a:t>
            </a:fld>
            <a:endParaRPr lang="ru-RU" sz="12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260946-AFE3-4BD2-B80B-9DFC7938DF2A}" type="slidenum">
              <a:rPr lang="ru-RU" smtClean="0"/>
              <a:pPr eaLnBrk="1" hangingPunct="1"/>
              <a:t>41</a:t>
            </a:fld>
            <a:endParaRPr lang="ru-RU"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87CEA83-A3E6-4D42-86C1-5D38A0475B44}" type="slidenum">
              <a:rPr lang="ru-RU" smtClean="0"/>
              <a:pPr eaLnBrk="1" hangingPunct="1"/>
              <a:t>43</a:t>
            </a:fld>
            <a:endParaRPr lang="ru-RU"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4616C58-AD8F-4AC8-8289-FA2309678A7E}" type="slidenum">
              <a:rPr lang="ru-RU" smtClean="0"/>
              <a:pPr eaLnBrk="1" hangingPunct="1"/>
              <a:t>45</a:t>
            </a:fld>
            <a:endParaRPr lang="ru-RU" smtClean="0"/>
          </a:p>
        </p:txBody>
      </p:sp>
      <p:sp>
        <p:nvSpPr>
          <p:cNvPr id="942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1EDB2CF0-A175-47E3-8B7A-A93CDB938BAC}" type="slidenum">
              <a:rPr lang="ru-RU" sz="1200"/>
              <a:pPr algn="r" eaLnBrk="1" hangingPunct="1"/>
              <a:t>45</a:t>
            </a:fld>
            <a:endParaRPr lang="ru-RU" sz="1200"/>
          </a:p>
        </p:txBody>
      </p:sp>
      <p:sp>
        <p:nvSpPr>
          <p:cNvPr id="94212" name="Rectangle 2"/>
          <p:cNvSpPr>
            <a:spLocks noGrp="1" noRot="1" noChangeAspect="1" noChangeArrowheads="1" noTextEdit="1"/>
          </p:cNvSpPr>
          <p:nvPr>
            <p:ph type="sldImg"/>
          </p:nvPr>
        </p:nvSpPr>
        <p:spPr>
          <a:ln/>
        </p:spPr>
      </p:sp>
      <p:sp>
        <p:nvSpPr>
          <p:cNvPr id="942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9606926-F157-4E3A-8E28-8C0C1DB16EDC}" type="slidenum">
              <a:rPr lang="ru-RU" smtClean="0"/>
              <a:pPr eaLnBrk="1" hangingPunct="1"/>
              <a:t>3</a:t>
            </a:fld>
            <a:endParaRPr lang="ru-RU" smtClean="0"/>
          </a:p>
        </p:txBody>
      </p:sp>
      <p:sp>
        <p:nvSpPr>
          <p:cNvPr id="614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98E8F4F8-857A-4997-8C65-3E84047EEAF2}" type="slidenum">
              <a:rPr lang="ru-RU" sz="1200"/>
              <a:pPr algn="r" eaLnBrk="1" hangingPunct="1"/>
              <a:t>3</a:t>
            </a:fld>
            <a:endParaRPr lang="ru-RU" sz="1200"/>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B21E201-F03D-4E46-89EE-9659DDC62180}" type="slidenum">
              <a:rPr lang="ru-RU" smtClean="0"/>
              <a:pPr eaLnBrk="1" hangingPunct="1"/>
              <a:t>58</a:t>
            </a:fld>
            <a:endParaRPr lang="ru-RU" smtClean="0"/>
          </a:p>
        </p:txBody>
      </p:sp>
      <p:sp>
        <p:nvSpPr>
          <p:cNvPr id="962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441B73B5-753C-4789-A497-C98DDF601DED}" type="slidenum">
              <a:rPr lang="ru-RU" sz="1200"/>
              <a:pPr algn="r" eaLnBrk="1" hangingPunct="1"/>
              <a:t>58</a:t>
            </a:fld>
            <a:endParaRPr lang="ru-RU" sz="1200"/>
          </a:p>
        </p:txBody>
      </p:sp>
      <p:sp>
        <p:nvSpPr>
          <p:cNvPr id="96260" name="Rectangle 2"/>
          <p:cNvSpPr>
            <a:spLocks noGrp="1" noRot="1" noChangeAspect="1" noChangeArrowheads="1" noTextEdit="1"/>
          </p:cNvSpPr>
          <p:nvPr>
            <p:ph type="sldImg"/>
          </p:nvPr>
        </p:nvSpPr>
        <p:spPr>
          <a:ln/>
        </p:spPr>
      </p:sp>
      <p:sp>
        <p:nvSpPr>
          <p:cNvPr id="962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4F375C3F-5A44-4C0D-85ED-FCBFAC270FEF}" type="slidenum">
              <a:rPr lang="ru-RU" smtClean="0"/>
              <a:pPr>
                <a:defRPr/>
              </a:pPr>
              <a:t>59</a:t>
            </a:fld>
            <a:endParaRPr lang="ru-RU"/>
          </a:p>
        </p:txBody>
      </p:sp>
    </p:spTree>
    <p:extLst>
      <p:ext uri="{BB962C8B-B14F-4D97-AF65-F5344CB8AC3E}">
        <p14:creationId xmlns:p14="http://schemas.microsoft.com/office/powerpoint/2010/main" val="4167927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E87F0F-4365-4E5F-AF47-47AD2871FDBD}" type="slidenum">
              <a:rPr lang="ru-RU" smtClean="0"/>
              <a:pPr eaLnBrk="1" hangingPunct="1"/>
              <a:t>4</a:t>
            </a:fld>
            <a:endParaRPr lang="ru-RU"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F823510-C37C-4B7C-A857-398A6574764D}" type="slidenum">
              <a:rPr lang="ru-RU" smtClean="0">
                <a:solidFill>
                  <a:srgbClr val="000000"/>
                </a:solidFill>
              </a:rPr>
              <a:pPr eaLnBrk="1" hangingPunct="1"/>
              <a:t>5</a:t>
            </a:fld>
            <a:endParaRPr lang="ru-RU" smtClean="0">
              <a:solidFill>
                <a:srgbClr val="000000"/>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6EDA2A8-4F00-4E5B-923D-83A4EBF74393}" type="slidenum">
              <a:rPr lang="ru-RU" smtClean="0"/>
              <a:pPr eaLnBrk="1" hangingPunct="1"/>
              <a:t>6</a:t>
            </a:fld>
            <a:endParaRPr lang="ru-RU"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BB07378-857F-4DCE-A301-442EA7E41F68}" type="slidenum">
              <a:rPr lang="ru-RU" smtClean="0"/>
              <a:pPr eaLnBrk="1" hangingPunct="1"/>
              <a:t>8</a:t>
            </a:fld>
            <a:endParaRPr lang="ru-RU"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4FD05E-0ADE-42A6-AC7F-698DA50028F0}" type="slidenum">
              <a:rPr lang="ru-RU" smtClean="0"/>
              <a:pPr eaLnBrk="1" hangingPunct="1"/>
              <a:t>9</a:t>
            </a:fld>
            <a:endParaRPr lang="ru-RU" smtClean="0"/>
          </a:p>
        </p:txBody>
      </p:sp>
      <p:sp>
        <p:nvSpPr>
          <p:cNvPr id="716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04CEB14C-7EB1-475D-B7EB-8C905C8D9347}" type="slidenum">
              <a:rPr lang="ru-RU" sz="1200"/>
              <a:pPr algn="r" eaLnBrk="1" hangingPunct="1"/>
              <a:t>9</a:t>
            </a:fld>
            <a:endParaRPr lang="ru-RU" sz="1200"/>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D79DBC7-4D37-48FA-B9A7-8088BBE7F679}" type="slidenum">
              <a:rPr lang="ru-RU"/>
              <a:pPr>
                <a:defRPr/>
              </a:pPr>
              <a:t>‹#›</a:t>
            </a:fld>
            <a:endParaRPr lang="ru-RU"/>
          </a:p>
        </p:txBody>
      </p:sp>
    </p:spTree>
    <p:extLst>
      <p:ext uri="{BB962C8B-B14F-4D97-AF65-F5344CB8AC3E}">
        <p14:creationId xmlns:p14="http://schemas.microsoft.com/office/powerpoint/2010/main" val="753760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0E0193E-92CC-49C5-8140-D5D6AAF223E2}" type="slidenum">
              <a:rPr lang="ru-RU"/>
              <a:pPr>
                <a:defRPr/>
              </a:pPr>
              <a:t>‹#›</a:t>
            </a:fld>
            <a:endParaRPr lang="ru-RU"/>
          </a:p>
        </p:txBody>
      </p:sp>
    </p:spTree>
    <p:extLst>
      <p:ext uri="{BB962C8B-B14F-4D97-AF65-F5344CB8AC3E}">
        <p14:creationId xmlns:p14="http://schemas.microsoft.com/office/powerpoint/2010/main" val="29936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6775913-8F73-4A7E-B0FF-2BB9BA35ECCC}" type="slidenum">
              <a:rPr lang="ru-RU"/>
              <a:pPr>
                <a:defRPr/>
              </a:pPr>
              <a:t>‹#›</a:t>
            </a:fld>
            <a:endParaRPr lang="ru-RU"/>
          </a:p>
        </p:txBody>
      </p:sp>
    </p:spTree>
    <p:extLst>
      <p:ext uri="{BB962C8B-B14F-4D97-AF65-F5344CB8AC3E}">
        <p14:creationId xmlns:p14="http://schemas.microsoft.com/office/powerpoint/2010/main" val="766373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0ECC1F4-A1BF-48EB-89D9-E66161B805D8}" type="slidenum">
              <a:rPr lang="ru-RU"/>
              <a:pPr>
                <a:defRPr/>
              </a:pPr>
              <a:t>‹#›</a:t>
            </a:fld>
            <a:endParaRPr lang="ru-RU"/>
          </a:p>
        </p:txBody>
      </p:sp>
    </p:spTree>
    <p:extLst>
      <p:ext uri="{BB962C8B-B14F-4D97-AF65-F5344CB8AC3E}">
        <p14:creationId xmlns:p14="http://schemas.microsoft.com/office/powerpoint/2010/main" val="2110626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9CC1ADD-29A3-436C-86CD-F20A4AFA4F16}" type="slidenum">
              <a:rPr lang="ru-RU"/>
              <a:pPr>
                <a:defRPr/>
              </a:pPr>
              <a:t>‹#›</a:t>
            </a:fld>
            <a:endParaRPr lang="ru-RU"/>
          </a:p>
        </p:txBody>
      </p:sp>
    </p:spTree>
    <p:extLst>
      <p:ext uri="{BB962C8B-B14F-4D97-AF65-F5344CB8AC3E}">
        <p14:creationId xmlns:p14="http://schemas.microsoft.com/office/powerpoint/2010/main" val="3235088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FD9AA52-5743-417E-AC7A-A660A6620794}" type="slidenum">
              <a:rPr lang="ru-RU"/>
              <a:pPr>
                <a:defRPr/>
              </a:pPr>
              <a:t>‹#›</a:t>
            </a:fld>
            <a:endParaRPr lang="ru-RU"/>
          </a:p>
        </p:txBody>
      </p:sp>
    </p:spTree>
    <p:extLst>
      <p:ext uri="{BB962C8B-B14F-4D97-AF65-F5344CB8AC3E}">
        <p14:creationId xmlns:p14="http://schemas.microsoft.com/office/powerpoint/2010/main" val="1687544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674AA37-42CC-4A51-BB38-C1CE210099B8}" type="slidenum">
              <a:rPr lang="ru-RU"/>
              <a:pPr>
                <a:defRPr/>
              </a:pPr>
              <a:t>‹#›</a:t>
            </a:fld>
            <a:endParaRPr lang="ru-RU"/>
          </a:p>
        </p:txBody>
      </p:sp>
    </p:spTree>
    <p:extLst>
      <p:ext uri="{BB962C8B-B14F-4D97-AF65-F5344CB8AC3E}">
        <p14:creationId xmlns:p14="http://schemas.microsoft.com/office/powerpoint/2010/main" val="1041235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0A953444-26BB-445D-A9D3-4BF03F03F3E6}" type="slidenum">
              <a:rPr lang="ru-RU"/>
              <a:pPr>
                <a:defRPr/>
              </a:pPr>
              <a:t>‹#›</a:t>
            </a:fld>
            <a:endParaRPr lang="ru-RU"/>
          </a:p>
        </p:txBody>
      </p:sp>
    </p:spTree>
    <p:extLst>
      <p:ext uri="{BB962C8B-B14F-4D97-AF65-F5344CB8AC3E}">
        <p14:creationId xmlns:p14="http://schemas.microsoft.com/office/powerpoint/2010/main" val="2848141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E2D1734A-FF38-4E9B-86D7-440532F471D3}" type="slidenum">
              <a:rPr lang="ru-RU"/>
              <a:pPr>
                <a:defRPr/>
              </a:pPr>
              <a:t>‹#›</a:t>
            </a:fld>
            <a:endParaRPr lang="ru-RU"/>
          </a:p>
        </p:txBody>
      </p:sp>
    </p:spTree>
    <p:extLst>
      <p:ext uri="{BB962C8B-B14F-4D97-AF65-F5344CB8AC3E}">
        <p14:creationId xmlns:p14="http://schemas.microsoft.com/office/powerpoint/2010/main" val="3826856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C8EFC9EE-0461-46DE-A130-B069BB21A802}" type="slidenum">
              <a:rPr lang="ru-RU"/>
              <a:pPr>
                <a:defRPr/>
              </a:pPr>
              <a:t>‹#›</a:t>
            </a:fld>
            <a:endParaRPr lang="ru-RU"/>
          </a:p>
        </p:txBody>
      </p:sp>
    </p:spTree>
    <p:extLst>
      <p:ext uri="{BB962C8B-B14F-4D97-AF65-F5344CB8AC3E}">
        <p14:creationId xmlns:p14="http://schemas.microsoft.com/office/powerpoint/2010/main" val="1969062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B3E6EDF8-91AD-476E-9AAE-956B3FCE01C2}" type="slidenum">
              <a:rPr lang="ru-RU"/>
              <a:pPr>
                <a:defRPr/>
              </a:pPr>
              <a:t>‹#›</a:t>
            </a:fld>
            <a:endParaRPr lang="ru-RU"/>
          </a:p>
        </p:txBody>
      </p:sp>
    </p:spTree>
    <p:extLst>
      <p:ext uri="{BB962C8B-B14F-4D97-AF65-F5344CB8AC3E}">
        <p14:creationId xmlns:p14="http://schemas.microsoft.com/office/powerpoint/2010/main" val="809782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491B23E-59DA-46B4-B89D-0619DC521DBE}" type="slidenum">
              <a:rPr lang="ru-RU"/>
              <a:pPr>
                <a:defRPr/>
              </a:pPr>
              <a:t>‹#›</a:t>
            </a:fld>
            <a:endParaRPr lang="ru-RU"/>
          </a:p>
        </p:txBody>
      </p:sp>
    </p:spTree>
    <p:extLst>
      <p:ext uri="{BB962C8B-B14F-4D97-AF65-F5344CB8AC3E}">
        <p14:creationId xmlns:p14="http://schemas.microsoft.com/office/powerpoint/2010/main" val="2733471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C500788F-4A80-4438-B0C6-6BA02FD8E165}" type="slidenum">
              <a:rPr lang="ru-RU"/>
              <a:pPr>
                <a:defRPr/>
              </a:pPr>
              <a:t>‹#›</a:t>
            </a:fld>
            <a:endParaRPr lang="ru-RU"/>
          </a:p>
        </p:txBody>
      </p:sp>
    </p:spTree>
    <p:extLst>
      <p:ext uri="{BB962C8B-B14F-4D97-AF65-F5344CB8AC3E}">
        <p14:creationId xmlns:p14="http://schemas.microsoft.com/office/powerpoint/2010/main" val="1451419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BC7DFE8-B215-4A8E-8BDA-06A8E0AA7B23}" type="slidenum">
              <a:rPr lang="ru-RU"/>
              <a:pPr>
                <a:defRPr/>
              </a:pPr>
              <a:t>‹#›</a:t>
            </a:fld>
            <a:endParaRPr lang="ru-RU"/>
          </a:p>
        </p:txBody>
      </p:sp>
    </p:spTree>
    <p:extLst>
      <p:ext uri="{BB962C8B-B14F-4D97-AF65-F5344CB8AC3E}">
        <p14:creationId xmlns:p14="http://schemas.microsoft.com/office/powerpoint/2010/main" val="1804006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957A13E-27D2-4106-A440-FC6615A96609}" type="slidenum">
              <a:rPr lang="ru-RU"/>
              <a:pPr>
                <a:defRPr/>
              </a:pPr>
              <a:t>‹#›</a:t>
            </a:fld>
            <a:endParaRPr lang="ru-RU"/>
          </a:p>
        </p:txBody>
      </p:sp>
    </p:spTree>
    <p:extLst>
      <p:ext uri="{BB962C8B-B14F-4D97-AF65-F5344CB8AC3E}">
        <p14:creationId xmlns:p14="http://schemas.microsoft.com/office/powerpoint/2010/main" val="2745240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79DBC7-4D37-48FA-B9A7-8088BBE7F679}"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007113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91B23E-59DA-46B4-B89D-0619DC521DBE}"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327916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DDCA64-0260-4229-B3AA-8260884D3C80}"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812813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C46DE6-1E94-46C0-A8AC-4478DBE97000}"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4025492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75F516-C11F-4CC0-AF73-800AEC2FAA98}"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927795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A29F29-0C7E-41E7-B814-B8D33C96197D}"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133265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5FB655-BD0D-4DF6-937F-6F4FD5ABF17D}"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4862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BDDCA64-0260-4229-B3AA-8260884D3C80}" type="slidenum">
              <a:rPr lang="ru-RU"/>
              <a:pPr>
                <a:defRPr/>
              </a:pPr>
              <a:t>‹#›</a:t>
            </a:fld>
            <a:endParaRPr lang="ru-RU"/>
          </a:p>
        </p:txBody>
      </p:sp>
    </p:spTree>
    <p:extLst>
      <p:ext uri="{BB962C8B-B14F-4D97-AF65-F5344CB8AC3E}">
        <p14:creationId xmlns:p14="http://schemas.microsoft.com/office/powerpoint/2010/main" val="4194936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0B37B6-A0F0-4DA5-B86F-9AD69E3C916A}"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056894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29792F-3C22-4C7D-B7EB-5E62BF30B7FB}"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545034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E0193E-92CC-49C5-8140-D5D6AAF223E2}"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255404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775913-8F73-4A7E-B0FF-2BB9BA35ECCC}"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481361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8528600-4464-4833-9DD1-16EFEF28CA40}"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F3B83A2-A280-4B0B-B488-63C6A74E95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9847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8528600-4464-4833-9DD1-16EFEF28CA40}"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F3B83A2-A280-4B0B-B488-63C6A74E95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42441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8528600-4464-4833-9DD1-16EFEF28CA40}"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F3B83A2-A280-4B0B-B488-63C6A74E95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043054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8528600-4464-4833-9DD1-16EFEF28CA40}"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F3B83A2-A280-4B0B-B488-63C6A74E95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78461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8528600-4464-4833-9DD1-16EFEF28CA40}" type="datetimeFigureOut">
              <a:rPr lang="ru-RU" smtClean="0">
                <a:solidFill>
                  <a:prstClr val="black">
                    <a:tint val="75000"/>
                  </a:prstClr>
                </a:solidFill>
              </a:rPr>
              <a:pPr/>
              <a:t>19.03.2020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4F3B83A2-A280-4B0B-B488-63C6A74E95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30307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8528600-4464-4833-9DD1-16EFEF28CA40}" type="datetimeFigureOut">
              <a:rPr lang="ru-RU" smtClean="0">
                <a:solidFill>
                  <a:prstClr val="black">
                    <a:tint val="75000"/>
                  </a:prstClr>
                </a:solidFill>
              </a:rPr>
              <a:pPr/>
              <a:t>19.03.2020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4F3B83A2-A280-4B0B-B488-63C6A74E95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49352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3C46DE6-1E94-46C0-A8AC-4478DBE97000}" type="slidenum">
              <a:rPr lang="ru-RU"/>
              <a:pPr>
                <a:defRPr/>
              </a:pPr>
              <a:t>‹#›</a:t>
            </a:fld>
            <a:endParaRPr lang="ru-RU"/>
          </a:p>
        </p:txBody>
      </p:sp>
    </p:spTree>
    <p:extLst>
      <p:ext uri="{BB962C8B-B14F-4D97-AF65-F5344CB8AC3E}">
        <p14:creationId xmlns:p14="http://schemas.microsoft.com/office/powerpoint/2010/main" val="126164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8528600-4464-4833-9DD1-16EFEF28CA40}" type="datetimeFigureOut">
              <a:rPr lang="ru-RU" smtClean="0">
                <a:solidFill>
                  <a:prstClr val="black">
                    <a:tint val="75000"/>
                  </a:prstClr>
                </a:solidFill>
              </a:rPr>
              <a:pPr/>
              <a:t>19.03.2020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4F3B83A2-A280-4B0B-B488-63C6A74E95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74401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8528600-4464-4833-9DD1-16EFEF28CA40}"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F3B83A2-A280-4B0B-B488-63C6A74E95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594616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8528600-4464-4833-9DD1-16EFEF28CA40}" type="datetimeFigureOut">
              <a:rPr lang="ru-RU" smtClean="0">
                <a:solidFill>
                  <a:prstClr val="black">
                    <a:tint val="75000"/>
                  </a:prstClr>
                </a:solidFill>
              </a: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F3B83A2-A280-4B0B-B488-63C6A74E95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274619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8528600-4464-4833-9DD1-16EFEF28CA40}"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F3B83A2-A280-4B0B-B488-63C6A74E95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409796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8528600-4464-4833-9DD1-16EFEF28CA40}" type="datetimeFigureOut">
              <a:rPr lang="ru-RU" smtClean="0">
                <a:solidFill>
                  <a:prstClr val="black">
                    <a:tint val="75000"/>
                  </a:prstClr>
                </a:solidFill>
              </a: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F3B83A2-A280-4B0B-B488-63C6A74E95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012098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fld id="{1B51A310-CFA0-4F58-8984-BD3AD74A111F}" type="datetimeFigureOut">
              <a:rPr lang="ru-RU" smtClean="0">
                <a:solidFill>
                  <a:prstClr val="black">
                    <a:tint val="75000"/>
                  </a:prstClr>
                </a:solidFill>
              </a:rPr>
              <a:pPr>
                <a:def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03E91650-F05F-42C2-9091-C27AD4D7E9D9}"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04693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8F6F8D3F-F3D2-4355-A33B-34AB66BEF09F}" type="datetimeFigureOut">
              <a:rPr lang="ru-RU" smtClean="0">
                <a:solidFill>
                  <a:prstClr val="black">
                    <a:tint val="75000"/>
                  </a:prstClr>
                </a:solidFill>
              </a:rPr>
              <a:pPr>
                <a:def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883EB869-477E-4FE7-B3FA-AB9D70BA0C98}"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043634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fld id="{3A8BD00B-0A4B-418D-9CF5-40F5D8BB6F0A}" type="datetimeFigureOut">
              <a:rPr lang="ru-RU" smtClean="0">
                <a:solidFill>
                  <a:prstClr val="black">
                    <a:tint val="75000"/>
                  </a:prstClr>
                </a:solidFill>
              </a:rPr>
              <a:pPr>
                <a:def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07D4C3C8-C3EC-4CB5-97A0-587CA7877887}"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920886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fld id="{78EEA6BE-7C3A-4EC2-9C65-D69286F3369C}" type="datetimeFigureOut">
              <a:rPr lang="ru-RU" smtClean="0">
                <a:solidFill>
                  <a:prstClr val="black">
                    <a:tint val="75000"/>
                  </a:prstClr>
                </a:solidFill>
              </a:rPr>
              <a:pPr>
                <a:def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a:defRPr/>
            </a:pPr>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a:defRPr/>
            </a:pPr>
            <a:fld id="{0F7DC8BD-09AE-47EA-B664-6335EB453BFB}"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772506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fld id="{804CE7FB-D142-493E-AD3F-48FE892C8B21}" type="datetimeFigureOut">
              <a:rPr lang="ru-RU" smtClean="0">
                <a:solidFill>
                  <a:prstClr val="black">
                    <a:tint val="75000"/>
                  </a:prstClr>
                </a:solidFill>
              </a:rPr>
              <a:pPr>
                <a:defRPr/>
              </a:pPr>
              <a:t>19.03.2020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pPr>
              <a:defRPr/>
            </a:pPr>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pPr>
              <a:defRPr/>
            </a:pPr>
            <a:fld id="{0F04D76D-A37B-4452-8EA8-A9D48B324DFA}"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42038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0975F516-C11F-4CC0-AF73-800AEC2FAA98}" type="slidenum">
              <a:rPr lang="ru-RU"/>
              <a:pPr>
                <a:defRPr/>
              </a:pPr>
              <a:t>‹#›</a:t>
            </a:fld>
            <a:endParaRPr lang="ru-RU"/>
          </a:p>
        </p:txBody>
      </p:sp>
    </p:spTree>
    <p:extLst>
      <p:ext uri="{BB962C8B-B14F-4D97-AF65-F5344CB8AC3E}">
        <p14:creationId xmlns:p14="http://schemas.microsoft.com/office/powerpoint/2010/main" val="3384943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fld id="{795E252E-DF43-4C2C-A06E-A65C6A857DEE}" type="datetimeFigureOut">
              <a:rPr lang="ru-RU" smtClean="0">
                <a:solidFill>
                  <a:prstClr val="black">
                    <a:tint val="75000"/>
                  </a:prstClr>
                </a:solidFill>
              </a:rPr>
              <a:pPr>
                <a:defRPr/>
              </a:pPr>
              <a:t>19.03.2020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pPr>
              <a:defRPr/>
            </a:pPr>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pPr>
              <a:defRPr/>
            </a:pPr>
            <a:fld id="{D4F2BB64-70CE-41F3-898F-C45D47FA56C7}"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11584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7B35F60C-56BD-4A26-8DEB-7C2B2A408D7B}" type="datetimeFigureOut">
              <a:rPr lang="ru-RU" smtClean="0">
                <a:solidFill>
                  <a:prstClr val="black">
                    <a:tint val="75000"/>
                  </a:prstClr>
                </a:solidFill>
              </a:rPr>
              <a:pPr>
                <a:defRPr/>
              </a:pPr>
              <a:t>19.03.2020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pPr>
              <a:defRPr/>
            </a:pPr>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pPr>
              <a:defRPr/>
            </a:pPr>
            <a:fld id="{2A47ADC8-9CB7-47BD-AB77-B31ABE3F49EA}"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39652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fld id="{E2E21D84-ACC9-4846-8697-C04C3FE45A6F}" type="datetimeFigureOut">
              <a:rPr lang="ru-RU" smtClean="0">
                <a:solidFill>
                  <a:prstClr val="black">
                    <a:tint val="75000"/>
                  </a:prstClr>
                </a:solidFill>
              </a:rPr>
              <a:pPr>
                <a:def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a:defRPr/>
            </a:pPr>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a:defRPr/>
            </a:pPr>
            <a:fld id="{9B94DB3A-4D63-4382-9CF9-42AEF0055D18}"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94616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fld id="{79431920-412F-4E17-B07C-5C9E011109AE}" type="datetimeFigureOut">
              <a:rPr lang="ru-RU" smtClean="0">
                <a:solidFill>
                  <a:prstClr val="black">
                    <a:tint val="75000"/>
                  </a:prstClr>
                </a:solidFill>
              </a:rPr>
              <a:pPr>
                <a:defRPr/>
              </a:pPr>
              <a:t>19.03.2020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a:defRPr/>
            </a:pPr>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a:defRPr/>
            </a:pPr>
            <a:fld id="{885BFB3D-2687-4606-93EA-4E2D4A6D17DA}"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931016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F90D7A6F-37E7-4901-ABFF-CFBFF814DC00}" type="datetimeFigureOut">
              <a:rPr lang="ru-RU" smtClean="0">
                <a:solidFill>
                  <a:prstClr val="black">
                    <a:tint val="75000"/>
                  </a:prstClr>
                </a:solidFill>
              </a:rPr>
              <a:pPr>
                <a:def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8EBF1F4D-8D0B-4797-BABA-42D250D04DDA}"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1345448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fld id="{6DC4C1A1-4BFC-43BE-9000-1C96581E7F0F}" type="datetimeFigureOut">
              <a:rPr lang="ru-RU" smtClean="0">
                <a:solidFill>
                  <a:prstClr val="black">
                    <a:tint val="75000"/>
                  </a:prstClr>
                </a:solidFill>
              </a:rPr>
              <a:pPr>
                <a:defRPr/>
              </a:pPr>
              <a:t>19.03.2020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12C004FA-21F2-4FC9-AFDC-7A22D8ABCAA4}"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02699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97A29F29-0C7E-41E7-B814-B8D33C96197D}" type="slidenum">
              <a:rPr lang="ru-RU"/>
              <a:pPr>
                <a:defRPr/>
              </a:pPr>
              <a:t>‹#›</a:t>
            </a:fld>
            <a:endParaRPr lang="ru-RU"/>
          </a:p>
        </p:txBody>
      </p:sp>
    </p:spTree>
    <p:extLst>
      <p:ext uri="{BB962C8B-B14F-4D97-AF65-F5344CB8AC3E}">
        <p14:creationId xmlns:p14="http://schemas.microsoft.com/office/powerpoint/2010/main" val="2922943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225FB655-BD0D-4DF6-937F-6F4FD5ABF17D}" type="slidenum">
              <a:rPr lang="ru-RU"/>
              <a:pPr>
                <a:defRPr/>
              </a:pPr>
              <a:t>‹#›</a:t>
            </a:fld>
            <a:endParaRPr lang="ru-RU"/>
          </a:p>
        </p:txBody>
      </p:sp>
    </p:spTree>
    <p:extLst>
      <p:ext uri="{BB962C8B-B14F-4D97-AF65-F5344CB8AC3E}">
        <p14:creationId xmlns:p14="http://schemas.microsoft.com/office/powerpoint/2010/main" val="73672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460B37B6-A0F0-4DA5-B86F-9AD69E3C916A}" type="slidenum">
              <a:rPr lang="ru-RU"/>
              <a:pPr>
                <a:defRPr/>
              </a:pPr>
              <a:t>‹#›</a:t>
            </a:fld>
            <a:endParaRPr lang="ru-RU"/>
          </a:p>
        </p:txBody>
      </p:sp>
    </p:spTree>
    <p:extLst>
      <p:ext uri="{BB962C8B-B14F-4D97-AF65-F5344CB8AC3E}">
        <p14:creationId xmlns:p14="http://schemas.microsoft.com/office/powerpoint/2010/main" val="3179522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729792F-3C22-4C7D-B7EB-5E62BF30B7FB}" type="slidenum">
              <a:rPr lang="ru-RU"/>
              <a:pPr>
                <a:defRPr/>
              </a:pPr>
              <a:t>‹#›</a:t>
            </a:fld>
            <a:endParaRPr lang="ru-RU"/>
          </a:p>
        </p:txBody>
      </p:sp>
    </p:spTree>
    <p:extLst>
      <p:ext uri="{BB962C8B-B14F-4D97-AF65-F5344CB8AC3E}">
        <p14:creationId xmlns:p14="http://schemas.microsoft.com/office/powerpoint/2010/main" val="872948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9E2261-A4C3-4730-83D6-E799E4D3872D}"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FEC6193-1A1A-435F-8233-4CA24A7BB6A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ru-RU">
              <a:solidFill>
                <a:prstClr val="black"/>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u-RU">
              <a:solidFill>
                <a:prstClr val="black"/>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9E2261-A4C3-4730-83D6-E799E4D3872D}"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03750052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8528600-4464-4833-9DD1-16EFEF28CA40}" type="datetimeFigureOut">
              <a:rPr lang="ru-RU" smtClean="0">
                <a:solidFill>
                  <a:prstClr val="black">
                    <a:tint val="75000"/>
                  </a:prstClr>
                </a:solidFill>
                <a:latin typeface="Calibri"/>
              </a:rPr>
              <a:pPr fontAlgn="auto">
                <a:spcBef>
                  <a:spcPts val="0"/>
                </a:spcBef>
                <a:spcAft>
                  <a:spcPts val="0"/>
                </a:spcAft>
              </a:pPr>
              <a:t>19.03.2020</a:t>
            </a:fld>
            <a:endParaRPr lang="ru-RU">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ru-RU">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F3B83A2-A280-4B0B-B488-63C6A74E9568}" type="slidenum">
              <a:rPr lang="ru-RU" smtClean="0">
                <a:solidFill>
                  <a:prstClr val="black">
                    <a:tint val="75000"/>
                  </a:prstClr>
                </a:solidFill>
                <a:latin typeface="Calibri"/>
              </a:rPr>
              <a:pPr fontAlgn="auto">
                <a:spcBef>
                  <a:spcPts val="0"/>
                </a:spcBef>
                <a:spcAft>
                  <a:spcPts val="0"/>
                </a:spcAft>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282027938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ru-RU">
              <a:solidFill>
                <a:srgbClr val="000000"/>
              </a:solidFill>
              <a:latin typeface="Arial Narrow"/>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solidFill>
                <a:srgbClr val="000000"/>
              </a:solidFill>
              <a:latin typeface="Arial Narrow"/>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A7B13F8-1C0C-4026-BEAA-15DC0056F6B4}" type="slidenum">
              <a:rPr lang="ru-RU" smtClean="0">
                <a:solidFill>
                  <a:srgbClr val="000000"/>
                </a:solidFill>
                <a:latin typeface="Arial Narrow"/>
              </a:rPr>
              <a:pPr>
                <a:defRPr/>
              </a:pPr>
              <a:t>‹#›</a:t>
            </a:fld>
            <a:endParaRPr lang="ru-RU">
              <a:solidFill>
                <a:srgbClr val="000000"/>
              </a:solidFill>
              <a:latin typeface="Arial Narrow"/>
            </a:endParaRPr>
          </a:p>
        </p:txBody>
      </p:sp>
    </p:spTree>
    <p:extLst>
      <p:ext uri="{BB962C8B-B14F-4D97-AF65-F5344CB8AC3E}">
        <p14:creationId xmlns:p14="http://schemas.microsoft.com/office/powerpoint/2010/main" val="423027353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http://wiki.risk.ru/index.php/%D0%9B%D0%B5%D0%B4%D0%BD%D0%B8%D0%BA_%D0%A4%D0%B5%D0%B4%D1%87%D0%B5%D0%BD%D0%BA%D0%BE"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6.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0.xml"/><Relationship Id="rId5" Type="http://schemas.openxmlformats.org/officeDocument/2006/relationships/image" Target="../media/image39.pn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jpeg"/><Relationship Id="rId1" Type="http://schemas.openxmlformats.org/officeDocument/2006/relationships/slideLayout" Target="../slideLayouts/slideLayout40.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48.png"/><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6.jpeg"/><Relationship Id="rId5" Type="http://schemas.microsoft.com/office/2007/relationships/hdphoto" Target="../media/hdphoto13.wdp"/><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2.emf"/><Relationship Id="rId4" Type="http://schemas.openxmlformats.org/officeDocument/2006/relationships/image" Target="../media/image61.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image" Target="../media/image68.tmp"/><Relationship Id="rId1" Type="http://schemas.openxmlformats.org/officeDocument/2006/relationships/slideLayout" Target="../slideLayouts/slideLayout51.xml"/><Relationship Id="rId4" Type="http://schemas.openxmlformats.org/officeDocument/2006/relationships/image" Target="../media/image70.gif"/></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3.jpeg"/><Relationship Id="rId4" Type="http://schemas.microsoft.com/office/2007/relationships/hdphoto" Target="../media/hdphoto15.wdp"/></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81.gif"/><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tmp"/><Relationship Id="rId1" Type="http://schemas.openxmlformats.org/officeDocument/2006/relationships/slideLayout" Target="../slideLayouts/slideLayout51.xml"/><Relationship Id="rId5" Type="http://schemas.openxmlformats.org/officeDocument/2006/relationships/image" Target="../media/image90.tmp"/><Relationship Id="rId4" Type="http://schemas.microsoft.com/office/2007/relationships/hdphoto" Target="../media/hdphoto16.wdp"/></Relationships>
</file>

<file path=ppt/slides/_rels/slide4.xml.rels><?xml version="1.0" encoding="UTF-8" standalone="yes"?>
<Relationships xmlns="http://schemas.openxmlformats.org/package/2006/relationships"><Relationship Id="rId3" Type="http://schemas.openxmlformats.org/officeDocument/2006/relationships/hyperlink" Target="http://ru.wikipedia.org/wiki/%D0%A4%D0%B8%D1%80%D0%BD"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17.wdp"/></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4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19.wdp"/></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52.xml.rels><?xml version="1.0" encoding="UTF-8" standalone="yes"?>
<Relationships xmlns="http://schemas.openxmlformats.org/package/2006/relationships"><Relationship Id="rId3" Type="http://schemas.openxmlformats.org/officeDocument/2006/relationships/hyperlink" Target="http://uregina.ca/~sauchyn/geog323/356.jpg"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jpg"/></Relationships>
</file>

<file path=ppt/slides/_rels/slide5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4.tmp"/><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17.png"/><Relationship Id="rId1" Type="http://schemas.openxmlformats.org/officeDocument/2006/relationships/slideLayout" Target="../slideLayouts/slideLayout7.xml"/><Relationship Id="rId5" Type="http://schemas.microsoft.com/office/2007/relationships/hdphoto" Target="../media/hdphoto21.wdp"/><Relationship Id="rId4" Type="http://schemas.openxmlformats.org/officeDocument/2006/relationships/image" Target="../media/image118.png"/></Relationships>
</file>

<file path=ppt/slides/_rels/slide5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94.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122.png"/><Relationship Id="rId4" Type="http://schemas.microsoft.com/office/2007/relationships/hdphoto" Target="../media/hdphoto22.wdp"/></Relationships>
</file>

<file path=ppt/slides/_rels/slide61.xml.rels><?xml version="1.0" encoding="UTF-8" standalone="yes"?>
<Relationships xmlns="http://schemas.openxmlformats.org/package/2006/relationships"><Relationship Id="rId2" Type="http://schemas.openxmlformats.org/officeDocument/2006/relationships/image" Target="../media/image123.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http://ru.wikipedia.org/wiki/%D0%93%D1%80%D0%B5%D0%BD%D0%BB%D0%B0%D0%BD%D0%B4%D0%B8%D1%8F" TargetMode="External"/><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 y="0"/>
            <a:ext cx="914578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131840" y="2037405"/>
            <a:ext cx="3807261" cy="400110"/>
          </a:xfrm>
          <a:prstGeom prst="rect">
            <a:avLst/>
          </a:prstGeom>
        </p:spPr>
        <p:txBody>
          <a:bodyPr wrap="none">
            <a:spAutoFit/>
          </a:bodyPr>
          <a:lstStyle/>
          <a:p>
            <a:pPr algn="ctr" eaLnBrk="1" hangingPunct="1"/>
            <a:r>
              <a:rPr lang="ru-RU" sz="2000" b="1" dirty="0"/>
              <a:t>ЛЕДНИКОВЫЕ ОТЛОЖЕНИЯ</a:t>
            </a:r>
          </a:p>
        </p:txBody>
      </p:sp>
      <p:sp>
        <p:nvSpPr>
          <p:cNvPr id="2" name="TextBox 1"/>
          <p:cNvSpPr txBox="1"/>
          <p:nvPr/>
        </p:nvSpPr>
        <p:spPr>
          <a:xfrm>
            <a:off x="0" y="6344642"/>
            <a:ext cx="1236749" cy="369332"/>
          </a:xfrm>
          <a:prstGeom prst="rect">
            <a:avLst/>
          </a:prstGeom>
          <a:noFill/>
        </p:spPr>
        <p:txBody>
          <a:bodyPr wrap="none" rtlCol="0">
            <a:spAutoFit/>
          </a:bodyPr>
          <a:lstStyle/>
          <a:p>
            <a:r>
              <a:rPr lang="ru-RU" dirty="0" smtClean="0"/>
              <a:t>лекция 11</a:t>
            </a:r>
            <a:endParaRPr lang="ru-RU" dirty="0"/>
          </a:p>
        </p:txBody>
      </p:sp>
    </p:spTree>
    <p:extLst>
      <p:ext uri="{BB962C8B-B14F-4D97-AF65-F5344CB8AC3E}">
        <p14:creationId xmlns:p14="http://schemas.microsoft.com/office/powerpoint/2010/main" val="23021232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link="rId3"/>
          <a:srcRect/>
          <a:tile tx="0" ty="0" sx="100000" sy="100000" flip="none" algn="tl"/>
        </a:blipFill>
        <a:effectLst/>
      </p:bgPr>
    </p:bg>
    <p:spTree>
      <p:nvGrpSpPr>
        <p:cNvPr id="1" name=""/>
        <p:cNvGrpSpPr/>
        <p:nvPr/>
      </p:nvGrpSpPr>
      <p:grpSpPr>
        <a:xfrm>
          <a:off x="0" y="0"/>
          <a:ext cx="0" cy="0"/>
          <a:chOff x="0" y="0"/>
          <a:chExt cx="0" cy="0"/>
        </a:xfrm>
      </p:grpSpPr>
      <p:pic>
        <p:nvPicPr>
          <p:cNvPr id="14338" name="Picture 6" descr="EverestGlacier"/>
          <p:cNvPicPr>
            <a:picLocks noChangeAspect="1" noChangeArrowheads="1"/>
          </p:cNvPicPr>
          <p:nvPr/>
        </p:nvPicPr>
        <p:blipFill>
          <a:blip r:embed="rId4">
            <a:lum bright="60000"/>
            <a:extLst>
              <a:ext uri="{28A0092B-C50C-407E-A947-70E740481C1C}">
                <a14:useLocalDpi xmlns:a14="http://schemas.microsoft.com/office/drawing/2010/main" val="0"/>
              </a:ext>
            </a:extLst>
          </a:blip>
          <a:srcRect l="2357" t="7176" r="25633" b="3970"/>
          <a:stretch>
            <a:fillRect/>
          </a:stretch>
        </p:blipFill>
        <p:spPr bwMode="auto">
          <a:xfrm>
            <a:off x="-107504" y="273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4"/>
          <p:cNvSpPr txBox="1">
            <a:spLocks noChangeArrowheads="1"/>
          </p:cNvSpPr>
          <p:nvPr/>
        </p:nvSpPr>
        <p:spPr bwMode="auto">
          <a:xfrm>
            <a:off x="395288" y="193675"/>
            <a:ext cx="475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sz="2400" b="1">
                <a:latin typeface="Comic Sans MS" pitchFamily="66" charset="0"/>
              </a:rPr>
              <a:t>Крупнейшие ледники Евразии</a:t>
            </a:r>
          </a:p>
        </p:txBody>
      </p:sp>
      <p:sp>
        <p:nvSpPr>
          <p:cNvPr id="14340" name="Rectangle 5"/>
          <p:cNvSpPr>
            <a:spLocks noChangeArrowheads="1"/>
          </p:cNvSpPr>
          <p:nvPr/>
        </p:nvSpPr>
        <p:spPr bwMode="auto">
          <a:xfrm>
            <a:off x="468313" y="1693863"/>
            <a:ext cx="7277100" cy="3019425"/>
          </a:xfrm>
          <a:prstGeom prst="rect">
            <a:avLst/>
          </a:prstGeom>
          <a:solidFill>
            <a:schemeClr val="bg1">
              <a:alpha val="5098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ru-RU" sz="2400" b="1" u="sng" dirty="0" smtClean="0"/>
              <a:t>Каракорум:</a:t>
            </a:r>
            <a:r>
              <a:rPr lang="ru-RU" dirty="0"/>
              <a:t> </a:t>
            </a:r>
          </a:p>
          <a:p>
            <a:endParaRPr lang="ru-RU" dirty="0"/>
          </a:p>
          <a:p>
            <a:r>
              <a:rPr lang="ru-RU" b="1" dirty="0"/>
              <a:t>СИАЧЕН     </a:t>
            </a:r>
            <a:r>
              <a:rPr lang="ru-RU" dirty="0"/>
              <a:t>длина 76 км,    площадь 750 кв. км. </a:t>
            </a:r>
          </a:p>
          <a:p>
            <a:r>
              <a:rPr lang="ru-RU" b="1" dirty="0"/>
              <a:t>БАЛТОРО</a:t>
            </a:r>
            <a:r>
              <a:rPr lang="ru-RU" dirty="0"/>
              <a:t>   длина 62 км,    площадь 750 кв. км </a:t>
            </a:r>
          </a:p>
          <a:p>
            <a:endParaRPr lang="ru-RU" b="1" dirty="0">
              <a:solidFill>
                <a:schemeClr val="hlink"/>
              </a:solidFill>
            </a:endParaRPr>
          </a:p>
          <a:p>
            <a:r>
              <a:rPr lang="ru-RU" sz="2400" b="1" u="sng" dirty="0"/>
              <a:t>Памир</a:t>
            </a:r>
            <a:r>
              <a:rPr lang="ru-RU" sz="2400" b="1" dirty="0"/>
              <a:t>:</a:t>
            </a:r>
          </a:p>
          <a:p>
            <a:endParaRPr lang="ru-RU" b="1" dirty="0">
              <a:solidFill>
                <a:schemeClr val="hlink"/>
              </a:solidFill>
            </a:endParaRPr>
          </a:p>
          <a:p>
            <a:r>
              <a:rPr lang="ru-RU" b="1" dirty="0"/>
              <a:t>ФЕДЧЕНКО</a:t>
            </a:r>
            <a:r>
              <a:rPr lang="ru-RU" b="1" dirty="0">
                <a:solidFill>
                  <a:schemeClr val="hlink"/>
                </a:solidFill>
              </a:rPr>
              <a:t> </a:t>
            </a:r>
            <a:r>
              <a:rPr lang="ru-RU" dirty="0"/>
              <a:t>длина 77,0 км, площадь 649,6 кв. км</a:t>
            </a:r>
            <a:endParaRPr lang="ru-RU" b="1" dirty="0">
              <a:solidFill>
                <a:schemeClr val="hlink"/>
              </a:solidFill>
            </a:endParaRPr>
          </a:p>
          <a:p>
            <a:r>
              <a:rPr lang="ru-RU" dirty="0"/>
              <a:t>Крупнейший ледник на Памире и самый длинный в Евразии, высота конца языка 2909 м.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6"/>
          <p:cNvSpPr>
            <a:spLocks noChangeArrowheads="1"/>
          </p:cNvSpPr>
          <p:nvPr/>
        </p:nvSpPr>
        <p:spPr bwMode="auto">
          <a:xfrm>
            <a:off x="4046538" y="6583363"/>
            <a:ext cx="50974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ru-RU" sz="1200">
                <a:solidFill>
                  <a:schemeClr val="bg1"/>
                </a:solidFill>
              </a:rPr>
              <a:t>http://www.halloweenfuntime.com/resources/Baltoro_glacier_from_air.jpg</a:t>
            </a:r>
          </a:p>
        </p:txBody>
      </p:sp>
      <p:sp>
        <p:nvSpPr>
          <p:cNvPr id="16388" name="Text Box 7"/>
          <p:cNvSpPr txBox="1">
            <a:spLocks noChangeArrowheads="1"/>
          </p:cNvSpPr>
          <p:nvPr/>
        </p:nvSpPr>
        <p:spPr bwMode="auto">
          <a:xfrm>
            <a:off x="-1" y="3094206"/>
            <a:ext cx="4615934" cy="369332"/>
          </a:xfrm>
          <a:prstGeom prst="rect">
            <a:avLst/>
          </a:prstGeom>
          <a:gradFill flip="none" rotWithShape="1">
            <a:gsLst>
              <a:gs pos="0">
                <a:srgbClr val="5E9EFF"/>
              </a:gs>
              <a:gs pos="39999">
                <a:srgbClr val="85C2FF"/>
              </a:gs>
              <a:gs pos="70000">
                <a:srgbClr val="C4D6EB"/>
              </a:gs>
              <a:gs pos="100000">
                <a:srgbClr val="FFEBFA"/>
              </a:gs>
            </a:gsLst>
            <a:lin ang="16200000" scaled="0"/>
            <a:tileRect/>
          </a:gra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b="1" dirty="0">
                <a:latin typeface="Arial Narrow" pitchFamily="34" charset="0"/>
              </a:rPr>
              <a:t>Ледник </a:t>
            </a:r>
            <a:r>
              <a:rPr lang="ru-RU" b="1" dirty="0" err="1" smtClean="0">
                <a:latin typeface="Arial Narrow" pitchFamily="34" charset="0"/>
              </a:rPr>
              <a:t>Бьяфо</a:t>
            </a:r>
            <a:endParaRPr lang="ru-RU" b="1" dirty="0">
              <a:latin typeface="Arial Narrow" pitchFamily="34" charset="0"/>
            </a:endParaRPr>
          </a:p>
        </p:txBody>
      </p:sp>
      <p:pic>
        <p:nvPicPr>
          <p:cNvPr id="16389" name="Picture 11" descr="BaltoroGlacier3corb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 y="-4864"/>
            <a:ext cx="4611633" cy="309907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5933" y="3463538"/>
            <a:ext cx="4528067" cy="339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297303" y="3573016"/>
            <a:ext cx="1611339" cy="369332"/>
          </a:xfrm>
          <a:prstGeom prst="rect">
            <a:avLst/>
          </a:prstGeom>
          <a:noFill/>
        </p:spPr>
        <p:txBody>
          <a:bodyPr wrap="none" rtlCol="0">
            <a:spAutoFit/>
          </a:bodyPr>
          <a:lstStyle/>
          <a:p>
            <a:r>
              <a:rPr lang="ru-RU" b="1" dirty="0" smtClean="0">
                <a:solidFill>
                  <a:schemeClr val="bg1"/>
                </a:solidFill>
                <a:latin typeface="Arial Narrow" pitchFamily="34" charset="0"/>
              </a:rPr>
              <a:t>Ледник </a:t>
            </a:r>
            <a:r>
              <a:rPr lang="ru-RU" b="1" dirty="0" err="1" smtClean="0">
                <a:solidFill>
                  <a:schemeClr val="bg1"/>
                </a:solidFill>
                <a:latin typeface="Arial Narrow" pitchFamily="34" charset="0"/>
              </a:rPr>
              <a:t>Сиачен</a:t>
            </a:r>
            <a:endParaRPr lang="ru-RU" b="1" dirty="0">
              <a:solidFill>
                <a:schemeClr val="bg1"/>
              </a:solidFill>
              <a:latin typeface="Arial Narrow" pitchFamily="34" charset="0"/>
            </a:endParaRPr>
          </a:p>
        </p:txBody>
      </p:sp>
      <p:pic>
        <p:nvPicPr>
          <p:cNvPr id="16391" name="Picture 7" descr="H:\L E C T U R E S\Quaternary\2012_Quaternary\Lesson_11_Glacial Deposits\Ледник Федченко.jpg"/>
          <p:cNvPicPr>
            <a:picLocks noChangeAspect="1" noChangeArrowheads="1"/>
          </p:cNvPicPr>
          <p:nvPr/>
        </p:nvPicPr>
        <p:blipFill rotWithShape="1">
          <a:blip r:embed="rId5">
            <a:extLst>
              <a:ext uri="{28A0092B-C50C-407E-A947-70E740481C1C}">
                <a14:useLocalDpi xmlns:a14="http://schemas.microsoft.com/office/drawing/2010/main" val="0"/>
              </a:ext>
            </a:extLst>
          </a:blip>
          <a:srcRect b="2805"/>
          <a:stretch/>
        </p:blipFill>
        <p:spPr bwMode="auto">
          <a:xfrm>
            <a:off x="4615933" y="0"/>
            <a:ext cx="4528067" cy="30990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7"/>
          <p:cNvSpPr txBox="1">
            <a:spLocks noChangeArrowheads="1"/>
          </p:cNvSpPr>
          <p:nvPr/>
        </p:nvSpPr>
        <p:spPr bwMode="auto">
          <a:xfrm>
            <a:off x="4615933" y="3099070"/>
            <a:ext cx="4539527" cy="369332"/>
          </a:xfrm>
          <a:prstGeom prst="rect">
            <a:avLst/>
          </a:prstGeom>
          <a:gradFill flip="none" rotWithShape="1">
            <a:gsLst>
              <a:gs pos="0">
                <a:srgbClr val="5E9EFF"/>
              </a:gs>
              <a:gs pos="39999">
                <a:srgbClr val="85C2FF"/>
              </a:gs>
              <a:gs pos="70000">
                <a:srgbClr val="C4D6EB"/>
              </a:gs>
              <a:gs pos="100000">
                <a:srgbClr val="FFEBFA"/>
              </a:gs>
            </a:gsLst>
            <a:lin ang="16200000" scaled="0"/>
            <a:tileRect/>
          </a:gra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b="1" dirty="0">
                <a:latin typeface="Arial Narrow" pitchFamily="34" charset="0"/>
              </a:rPr>
              <a:t>Ледник </a:t>
            </a:r>
            <a:r>
              <a:rPr lang="ru-RU" b="1" dirty="0" smtClean="0">
                <a:latin typeface="Arial Narrow" pitchFamily="34" charset="0"/>
              </a:rPr>
              <a:t>Федченко</a:t>
            </a:r>
            <a:endParaRPr lang="ru-RU" b="1" dirty="0">
              <a:latin typeface="Arial Narrow" pitchFamily="34" charset="0"/>
            </a:endParaRPr>
          </a:p>
        </p:txBody>
      </p:sp>
      <p:sp>
        <p:nvSpPr>
          <p:cNvPr id="4" name="Равнобедренный треугольник 3"/>
          <p:cNvSpPr/>
          <p:nvPr/>
        </p:nvSpPr>
        <p:spPr bwMode="auto">
          <a:xfrm>
            <a:off x="7814940" y="3186539"/>
            <a:ext cx="288032" cy="184666"/>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4" name="Равнобедренный треугольник 13"/>
          <p:cNvSpPr/>
          <p:nvPr/>
        </p:nvSpPr>
        <p:spPr bwMode="auto">
          <a:xfrm flipV="1">
            <a:off x="1556314" y="3218471"/>
            <a:ext cx="216024" cy="184666"/>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3" name="TextBox 2"/>
          <p:cNvSpPr txBox="1"/>
          <p:nvPr/>
        </p:nvSpPr>
        <p:spPr>
          <a:xfrm>
            <a:off x="689731" y="44624"/>
            <a:ext cx="1733167" cy="369332"/>
          </a:xfrm>
          <a:prstGeom prst="rect">
            <a:avLst/>
          </a:prstGeom>
          <a:noFill/>
        </p:spPr>
        <p:txBody>
          <a:bodyPr wrap="none" rtlCol="0">
            <a:spAutoFit/>
          </a:bodyPr>
          <a:lstStyle/>
          <a:p>
            <a:r>
              <a:rPr lang="ru-RU" b="1" dirty="0" smtClean="0">
                <a:solidFill>
                  <a:schemeClr val="bg1"/>
                </a:solidFill>
                <a:latin typeface="Arial Narrow" panose="020B0606020202030204" pitchFamily="34" charset="0"/>
              </a:rPr>
              <a:t>Ледник </a:t>
            </a:r>
            <a:r>
              <a:rPr lang="ru-RU" b="1" dirty="0" err="1" smtClean="0">
                <a:solidFill>
                  <a:schemeClr val="bg1"/>
                </a:solidFill>
                <a:latin typeface="Arial Narrow" panose="020B0606020202030204" pitchFamily="34" charset="0"/>
              </a:rPr>
              <a:t>Болторо</a:t>
            </a:r>
            <a:endParaRPr lang="ru-RU" b="1" dirty="0">
              <a:solidFill>
                <a:schemeClr val="bg1"/>
              </a:solidFill>
              <a:latin typeface="Arial Narrow" panose="020B0606020202030204" pitchFamily="34" charset="0"/>
            </a:endParaRPr>
          </a:p>
        </p:txBody>
      </p:sp>
      <p:pic>
        <p:nvPicPr>
          <p:cNvPr id="1026"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l="38945" t="26163" r="3417" b="15853"/>
          <a:stretch/>
        </p:blipFill>
        <p:spPr bwMode="auto">
          <a:xfrm>
            <a:off x="-8882" y="3438306"/>
            <a:ext cx="4624815" cy="3421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D7BD"/>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l="8813" t="13356" r="10768"/>
          <a:stretch>
            <a:fillRect/>
          </a:stretch>
        </p:blipFill>
        <p:spPr bwMode="auto">
          <a:xfrm>
            <a:off x="-36512" y="332656"/>
            <a:ext cx="9144000" cy="650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Прямоугольник 2"/>
          <p:cNvSpPr>
            <a:spLocks noChangeArrowheads="1"/>
          </p:cNvSpPr>
          <p:nvPr/>
        </p:nvSpPr>
        <p:spPr bwMode="auto">
          <a:xfrm>
            <a:off x="0" y="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b="1"/>
              <a:t>Образование форм ледникового рельефа в горах </a:t>
            </a:r>
          </a:p>
        </p:txBody>
      </p:sp>
      <p:sp>
        <p:nvSpPr>
          <p:cNvPr id="2" name="TextBox 1"/>
          <p:cNvSpPr txBox="1"/>
          <p:nvPr/>
        </p:nvSpPr>
        <p:spPr>
          <a:xfrm>
            <a:off x="2555776" y="369888"/>
            <a:ext cx="1725152" cy="307777"/>
          </a:xfrm>
          <a:prstGeom prst="rect">
            <a:avLst/>
          </a:prstGeom>
          <a:noFill/>
        </p:spPr>
        <p:txBody>
          <a:bodyPr wrap="none" rtlCol="0">
            <a:spAutoFit/>
          </a:bodyPr>
          <a:lstStyle/>
          <a:p>
            <a:r>
              <a:rPr lang="ru-RU" sz="1400" b="1" dirty="0" smtClean="0">
                <a:latin typeface="Arial Narrow" panose="020B0606020202030204" pitchFamily="34" charset="0"/>
              </a:rPr>
              <a:t>Эрозионный рельеф</a:t>
            </a:r>
            <a:endParaRPr lang="ru-RU" sz="1400" b="1" dirty="0">
              <a:latin typeface="Arial Narrow" panose="020B0606020202030204" pitchFamily="34" charset="0"/>
            </a:endParaRPr>
          </a:p>
        </p:txBody>
      </p:sp>
      <p:sp>
        <p:nvSpPr>
          <p:cNvPr id="5" name="TextBox 4"/>
          <p:cNvSpPr txBox="1"/>
          <p:nvPr/>
        </p:nvSpPr>
        <p:spPr>
          <a:xfrm>
            <a:off x="7397693" y="344712"/>
            <a:ext cx="1691489" cy="307777"/>
          </a:xfrm>
          <a:prstGeom prst="rect">
            <a:avLst/>
          </a:prstGeom>
          <a:noFill/>
        </p:spPr>
        <p:txBody>
          <a:bodyPr wrap="none" rtlCol="0">
            <a:spAutoFit/>
          </a:bodyPr>
          <a:lstStyle/>
          <a:p>
            <a:r>
              <a:rPr lang="ru-RU" sz="1400" b="1" dirty="0" smtClean="0">
                <a:latin typeface="Arial Narrow" panose="020B0606020202030204" pitchFamily="34" charset="0"/>
              </a:rPr>
              <a:t>Нивальный  рельеф</a:t>
            </a:r>
            <a:endParaRPr lang="ru-RU" sz="1400" b="1" dirty="0">
              <a:latin typeface="Arial Narrow" panose="020B0606020202030204" pitchFamily="34" charset="0"/>
            </a:endParaRPr>
          </a:p>
        </p:txBody>
      </p:sp>
      <p:sp>
        <p:nvSpPr>
          <p:cNvPr id="6" name="TextBox 5"/>
          <p:cNvSpPr txBox="1"/>
          <p:nvPr/>
        </p:nvSpPr>
        <p:spPr>
          <a:xfrm>
            <a:off x="6588224" y="4653136"/>
            <a:ext cx="2592288" cy="307777"/>
          </a:xfrm>
          <a:prstGeom prst="rect">
            <a:avLst/>
          </a:prstGeom>
          <a:noFill/>
        </p:spPr>
        <p:txBody>
          <a:bodyPr wrap="square" rtlCol="0">
            <a:spAutoFit/>
          </a:bodyPr>
          <a:lstStyle/>
          <a:p>
            <a:r>
              <a:rPr lang="ru-RU" sz="1400" b="1" dirty="0" smtClean="0">
                <a:latin typeface="Arial Narrow" panose="020B0606020202030204" pitchFamily="34" charset="0"/>
              </a:rPr>
              <a:t>Ледниково-эрозионный рельеф</a:t>
            </a:r>
            <a:endParaRPr lang="ru-RU" sz="1400" b="1" dirty="0">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chemeClr val="bg1"/>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1439863" y="236538"/>
            <a:ext cx="6264275" cy="463550"/>
          </a:xfrm>
          <a:prstGeom prst="rect">
            <a:avLst/>
          </a:prstGeom>
          <a:solidFill>
            <a:srgbClr val="6D6231">
              <a:alpha val="80000"/>
            </a:srgbClr>
          </a:solidFill>
        </p:spPr>
        <p:txBody>
          <a:bodyPr>
            <a:spAutoFit/>
          </a:bodyPr>
          <a:lstStyle/>
          <a:p>
            <a:pPr algn="ctr">
              <a:defRPr/>
            </a:pPr>
            <a:r>
              <a:rPr lang="ru-RU" sz="2400" b="1" dirty="0">
                <a:solidFill>
                  <a:prstClr val="white"/>
                </a:solidFill>
                <a:effectLst>
                  <a:outerShdw blurRad="38100" dist="38100" dir="2700000" algn="tl">
                    <a:srgbClr val="000000">
                      <a:alpha val="43137"/>
                    </a:srgbClr>
                  </a:outerShdw>
                </a:effectLst>
              </a:rPr>
              <a:t>Формы ледникового рельефа в Альпах</a:t>
            </a:r>
          </a:p>
        </p:txBody>
      </p:sp>
      <p:pic>
        <p:nvPicPr>
          <p:cNvPr id="19459"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92163" y="908050"/>
            <a:ext cx="7559675" cy="567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19872" y="2236222"/>
            <a:ext cx="726481" cy="369332"/>
          </a:xfrm>
          <a:prstGeom prst="rect">
            <a:avLst/>
          </a:prstGeom>
          <a:noFill/>
        </p:spPr>
        <p:txBody>
          <a:bodyPr wrap="none" rtlCol="0">
            <a:spAutoFit/>
          </a:bodyPr>
          <a:lstStyle/>
          <a:p>
            <a:r>
              <a:rPr lang="ru-RU" b="1" dirty="0" smtClean="0">
                <a:solidFill>
                  <a:prstClr val="black"/>
                </a:solidFill>
              </a:rPr>
              <a:t>цирк</a:t>
            </a:r>
            <a:endParaRPr lang="ru-RU" b="1" dirty="0">
              <a:solidFill>
                <a:prstClr val="black"/>
              </a:solidFill>
            </a:endParaRPr>
          </a:p>
        </p:txBody>
      </p:sp>
      <p:sp>
        <p:nvSpPr>
          <p:cNvPr id="4" name="TextBox 3"/>
          <p:cNvSpPr txBox="1"/>
          <p:nvPr/>
        </p:nvSpPr>
        <p:spPr>
          <a:xfrm>
            <a:off x="5637329" y="3861048"/>
            <a:ext cx="676788" cy="369332"/>
          </a:xfrm>
          <a:prstGeom prst="rect">
            <a:avLst/>
          </a:prstGeom>
          <a:noFill/>
        </p:spPr>
        <p:txBody>
          <a:bodyPr wrap="none" rtlCol="0">
            <a:spAutoFit/>
          </a:bodyPr>
          <a:lstStyle/>
          <a:p>
            <a:r>
              <a:rPr lang="ru-RU" b="1" dirty="0" err="1" smtClean="0">
                <a:solidFill>
                  <a:prstClr val="white"/>
                </a:solidFill>
              </a:rPr>
              <a:t>трог</a:t>
            </a:r>
            <a:endParaRPr lang="ru-RU" b="1" dirty="0">
              <a:solidFill>
                <a:prstClr val="white"/>
              </a:solidFill>
            </a:endParaRPr>
          </a:p>
        </p:txBody>
      </p:sp>
      <p:sp>
        <p:nvSpPr>
          <p:cNvPr id="5" name="TextBox 4"/>
          <p:cNvSpPr txBox="1"/>
          <p:nvPr/>
        </p:nvSpPr>
        <p:spPr>
          <a:xfrm rot="694479">
            <a:off x="5295418" y="4941168"/>
            <a:ext cx="1147878" cy="646331"/>
          </a:xfrm>
          <a:prstGeom prst="rect">
            <a:avLst/>
          </a:prstGeom>
          <a:noFill/>
        </p:spPr>
        <p:txBody>
          <a:bodyPr wrap="none" rtlCol="0">
            <a:spAutoFit/>
          </a:bodyPr>
          <a:lstStyle/>
          <a:p>
            <a:r>
              <a:rPr lang="ru-RU" b="1" dirty="0" smtClean="0">
                <a:solidFill>
                  <a:prstClr val="black"/>
                </a:solidFill>
              </a:rPr>
              <a:t>каровое</a:t>
            </a:r>
          </a:p>
          <a:p>
            <a:pPr algn="ctr"/>
            <a:r>
              <a:rPr lang="ru-RU" b="1" dirty="0" smtClean="0">
                <a:solidFill>
                  <a:prstClr val="black"/>
                </a:solidFill>
              </a:rPr>
              <a:t>озеро</a:t>
            </a:r>
            <a:endParaRPr lang="ru-RU" b="1" dirty="0">
              <a:solidFill>
                <a:prstClr val="black"/>
              </a:solidFill>
            </a:endParaRPr>
          </a:p>
        </p:txBody>
      </p:sp>
      <p:sp>
        <p:nvSpPr>
          <p:cNvPr id="6" name="TextBox 5"/>
          <p:cNvSpPr txBox="1"/>
          <p:nvPr/>
        </p:nvSpPr>
        <p:spPr>
          <a:xfrm>
            <a:off x="5417653" y="6209268"/>
            <a:ext cx="981359" cy="369332"/>
          </a:xfrm>
          <a:prstGeom prst="rect">
            <a:avLst/>
          </a:prstGeom>
          <a:noFill/>
        </p:spPr>
        <p:txBody>
          <a:bodyPr wrap="none" rtlCol="0">
            <a:spAutoFit/>
          </a:bodyPr>
          <a:lstStyle/>
          <a:p>
            <a:r>
              <a:rPr lang="ru-RU" b="1" dirty="0" smtClean="0">
                <a:solidFill>
                  <a:prstClr val="white"/>
                </a:solidFill>
              </a:rPr>
              <a:t>ригель</a:t>
            </a:r>
            <a:endParaRPr lang="ru-RU" b="1" dirty="0">
              <a:solidFill>
                <a:prstClr val="white"/>
              </a:solidFill>
            </a:endParaRPr>
          </a:p>
        </p:txBody>
      </p:sp>
      <p:sp>
        <p:nvSpPr>
          <p:cNvPr id="7" name="TextBox 6"/>
          <p:cNvSpPr txBox="1"/>
          <p:nvPr/>
        </p:nvSpPr>
        <p:spPr>
          <a:xfrm>
            <a:off x="2843808" y="5839936"/>
            <a:ext cx="1031244" cy="369332"/>
          </a:xfrm>
          <a:prstGeom prst="rect">
            <a:avLst/>
          </a:prstGeom>
          <a:noFill/>
        </p:spPr>
        <p:txBody>
          <a:bodyPr wrap="none" rtlCol="0">
            <a:spAutoFit/>
          </a:bodyPr>
          <a:lstStyle/>
          <a:p>
            <a:r>
              <a:rPr lang="ru-RU" b="1" dirty="0" smtClean="0">
                <a:solidFill>
                  <a:prstClr val="white"/>
                </a:solidFill>
              </a:rPr>
              <a:t>морена</a:t>
            </a:r>
            <a:endParaRPr lang="ru-RU" b="1" dirty="0">
              <a:solidFill>
                <a:prstClr val="white"/>
              </a:solidFill>
            </a:endParaRPr>
          </a:p>
        </p:txBody>
      </p:sp>
      <p:sp>
        <p:nvSpPr>
          <p:cNvPr id="9" name="TextBox 8"/>
          <p:cNvSpPr txBox="1"/>
          <p:nvPr/>
        </p:nvSpPr>
        <p:spPr>
          <a:xfrm>
            <a:off x="5556223" y="723384"/>
            <a:ext cx="1087798" cy="369332"/>
          </a:xfrm>
          <a:prstGeom prst="rect">
            <a:avLst/>
          </a:prstGeom>
          <a:solidFill>
            <a:schemeClr val="bg1">
              <a:lumMod val="95000"/>
            </a:schemeClr>
          </a:solidFill>
        </p:spPr>
        <p:txBody>
          <a:bodyPr wrap="none" rtlCol="0">
            <a:spAutoFit/>
          </a:bodyPr>
          <a:lstStyle/>
          <a:p>
            <a:r>
              <a:rPr lang="ru-RU" b="1" dirty="0" err="1" smtClean="0">
                <a:solidFill>
                  <a:schemeClr val="tx2"/>
                </a:solidFill>
              </a:rPr>
              <a:t>карлинг</a:t>
            </a:r>
            <a:endParaRPr lang="ru-RU" b="1" dirty="0">
              <a:solidFill>
                <a:schemeClr val="tx2"/>
              </a:solidFill>
            </a:endParaRPr>
          </a:p>
        </p:txBody>
      </p:sp>
      <p:sp>
        <p:nvSpPr>
          <p:cNvPr id="10" name="TextBox 9"/>
          <p:cNvSpPr txBox="1"/>
          <p:nvPr/>
        </p:nvSpPr>
        <p:spPr>
          <a:xfrm>
            <a:off x="2952340" y="1720009"/>
            <a:ext cx="935064" cy="369332"/>
          </a:xfrm>
          <a:prstGeom prst="rect">
            <a:avLst/>
          </a:prstGeom>
          <a:noFill/>
        </p:spPr>
        <p:txBody>
          <a:bodyPr wrap="none" rtlCol="0">
            <a:spAutoFit/>
          </a:bodyPr>
          <a:lstStyle/>
          <a:p>
            <a:r>
              <a:rPr lang="ru-RU" b="1" dirty="0" err="1" smtClean="0">
                <a:solidFill>
                  <a:schemeClr val="bg1"/>
                </a:solidFill>
              </a:rPr>
              <a:t>аретта</a:t>
            </a:r>
            <a:endParaRPr lang="ru-RU" b="1" dirty="0">
              <a:solidFill>
                <a:schemeClr val="bg1"/>
              </a:solidFill>
            </a:endParaRPr>
          </a:p>
        </p:txBody>
      </p:sp>
      <p:sp>
        <p:nvSpPr>
          <p:cNvPr id="15" name="Полилиния 14"/>
          <p:cNvSpPr/>
          <p:nvPr/>
        </p:nvSpPr>
        <p:spPr bwMode="auto">
          <a:xfrm>
            <a:off x="4867564" y="1514764"/>
            <a:ext cx="1232558" cy="3463636"/>
          </a:xfrm>
          <a:custGeom>
            <a:avLst/>
            <a:gdLst>
              <a:gd name="connsiteX0" fmla="*/ 0 w 1232558"/>
              <a:gd name="connsiteY0" fmla="*/ 0 h 3463636"/>
              <a:gd name="connsiteX1" fmla="*/ 83127 w 1232558"/>
              <a:gd name="connsiteY1" fmla="*/ 461818 h 3463636"/>
              <a:gd name="connsiteX2" fmla="*/ 332509 w 1232558"/>
              <a:gd name="connsiteY2" fmla="*/ 923636 h 3463636"/>
              <a:gd name="connsiteX3" fmla="*/ 471054 w 1232558"/>
              <a:gd name="connsiteY3" fmla="*/ 1311563 h 3463636"/>
              <a:gd name="connsiteX4" fmla="*/ 554181 w 1232558"/>
              <a:gd name="connsiteY4" fmla="*/ 1487054 h 3463636"/>
              <a:gd name="connsiteX5" fmla="*/ 831272 w 1232558"/>
              <a:gd name="connsiteY5" fmla="*/ 1662545 h 3463636"/>
              <a:gd name="connsiteX6" fmla="*/ 951345 w 1232558"/>
              <a:gd name="connsiteY6" fmla="*/ 2152072 h 3463636"/>
              <a:gd name="connsiteX7" fmla="*/ 951345 w 1232558"/>
              <a:gd name="connsiteY7" fmla="*/ 2419927 h 3463636"/>
              <a:gd name="connsiteX8" fmla="*/ 1089891 w 1232558"/>
              <a:gd name="connsiteY8" fmla="*/ 2909454 h 3463636"/>
              <a:gd name="connsiteX9" fmla="*/ 1219200 w 1232558"/>
              <a:gd name="connsiteY9" fmla="*/ 3232727 h 3463636"/>
              <a:gd name="connsiteX10" fmla="*/ 1228436 w 1232558"/>
              <a:gd name="connsiteY10" fmla="*/ 3463636 h 346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2558" h="3463636">
                <a:moveTo>
                  <a:pt x="0" y="0"/>
                </a:moveTo>
                <a:cubicBezTo>
                  <a:pt x="13854" y="153939"/>
                  <a:pt x="27709" y="307879"/>
                  <a:pt x="83127" y="461818"/>
                </a:cubicBezTo>
                <a:cubicBezTo>
                  <a:pt x="138545" y="615757"/>
                  <a:pt x="267855" y="782012"/>
                  <a:pt x="332509" y="923636"/>
                </a:cubicBezTo>
                <a:cubicBezTo>
                  <a:pt x="397164" y="1065260"/>
                  <a:pt x="434109" y="1217660"/>
                  <a:pt x="471054" y="1311563"/>
                </a:cubicBezTo>
                <a:cubicBezTo>
                  <a:pt x="507999" y="1405466"/>
                  <a:pt x="494145" y="1428557"/>
                  <a:pt x="554181" y="1487054"/>
                </a:cubicBezTo>
                <a:cubicBezTo>
                  <a:pt x="614217" y="1545551"/>
                  <a:pt x="765078" y="1551709"/>
                  <a:pt x="831272" y="1662545"/>
                </a:cubicBezTo>
                <a:cubicBezTo>
                  <a:pt x="897466" y="1773381"/>
                  <a:pt x="931333" y="2025842"/>
                  <a:pt x="951345" y="2152072"/>
                </a:cubicBezTo>
                <a:cubicBezTo>
                  <a:pt x="971357" y="2278302"/>
                  <a:pt x="928254" y="2293697"/>
                  <a:pt x="951345" y="2419927"/>
                </a:cubicBezTo>
                <a:cubicBezTo>
                  <a:pt x="974436" y="2546157"/>
                  <a:pt x="1045249" y="2773987"/>
                  <a:pt x="1089891" y="2909454"/>
                </a:cubicBezTo>
                <a:cubicBezTo>
                  <a:pt x="1134533" y="3044921"/>
                  <a:pt x="1196109" y="3140363"/>
                  <a:pt x="1219200" y="3232727"/>
                </a:cubicBezTo>
                <a:cubicBezTo>
                  <a:pt x="1242291" y="3325091"/>
                  <a:pt x="1228436" y="3463636"/>
                  <a:pt x="1228436" y="3463636"/>
                </a:cubicBezTo>
              </a:path>
            </a:pathLst>
          </a:cu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8832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2499502" y="548680"/>
            <a:ext cx="4002121" cy="461665"/>
          </a:xfrm>
          <a:prstGeom prst="rect">
            <a:avLst/>
          </a:prstGeom>
          <a:solidFill>
            <a:schemeClr val="bg1"/>
          </a:solidFill>
        </p:spPr>
        <p:txBody>
          <a:bodyPr wrap="none" rtlCol="0">
            <a:spAutoFit/>
          </a:bodyPr>
          <a:lstStyle/>
          <a:p>
            <a:r>
              <a:rPr lang="ru-RU" sz="2400" dirty="0" smtClean="0">
                <a:latin typeface="Times New Roman" pitchFamily="18" charset="0"/>
                <a:cs typeface="Times New Roman" pitchFamily="18" charset="0"/>
              </a:rPr>
              <a:t>Продольное сечение ледника</a:t>
            </a:r>
            <a:endParaRPr lang="ru-RU" sz="2400" dirty="0">
              <a:latin typeface="Times New Roman" pitchFamily="18" charset="0"/>
              <a:cs typeface="Times New Roman" pitchFamily="18" charset="0"/>
            </a:endParaRPr>
          </a:p>
        </p:txBody>
      </p:sp>
      <p:grpSp>
        <p:nvGrpSpPr>
          <p:cNvPr id="6" name="Группа 5"/>
          <p:cNvGrpSpPr/>
          <p:nvPr/>
        </p:nvGrpSpPr>
        <p:grpSpPr>
          <a:xfrm>
            <a:off x="188787" y="1732756"/>
            <a:ext cx="8775701" cy="4000500"/>
            <a:chOff x="173299" y="692696"/>
            <a:chExt cx="8775701" cy="4000500"/>
          </a:xfrm>
        </p:grpSpPr>
        <p:pic>
          <p:nvPicPr>
            <p:cNvPr id="135170" name="Picture 2" descr="H:\L E C T U R E S\Quaternary\2012_Quaternary\Lesson_11_Glacial Deposits\Sche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299" y="692696"/>
              <a:ext cx="8775701" cy="4000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9241" y="1169851"/>
              <a:ext cx="2108269" cy="400110"/>
            </a:xfrm>
            <a:prstGeom prst="rect">
              <a:avLst/>
            </a:prstGeom>
            <a:solidFill>
              <a:schemeClr val="bg1"/>
            </a:solidFill>
          </p:spPr>
          <p:txBody>
            <a:bodyPr wrap="none" rtlCol="0">
              <a:spAutoFit/>
            </a:bodyPr>
            <a:lstStyle/>
            <a:p>
              <a:r>
                <a:rPr lang="ru-RU" sz="2000" b="1" dirty="0" smtClean="0">
                  <a:latin typeface="Arial Narrow" pitchFamily="34" charset="0"/>
                </a:rPr>
                <a:t>Зона аккумуляции</a:t>
              </a:r>
              <a:endParaRPr lang="ru-RU" sz="2000" b="1" dirty="0">
                <a:latin typeface="Arial Narrow" pitchFamily="34" charset="0"/>
              </a:endParaRPr>
            </a:p>
          </p:txBody>
        </p:sp>
        <p:sp>
          <p:nvSpPr>
            <p:cNvPr id="5" name="TextBox 4"/>
            <p:cNvSpPr txBox="1"/>
            <p:nvPr/>
          </p:nvSpPr>
          <p:spPr>
            <a:xfrm>
              <a:off x="5508104" y="1169851"/>
              <a:ext cx="1636987" cy="400110"/>
            </a:xfrm>
            <a:prstGeom prst="rect">
              <a:avLst/>
            </a:prstGeom>
            <a:solidFill>
              <a:schemeClr val="bg1"/>
            </a:solidFill>
          </p:spPr>
          <p:txBody>
            <a:bodyPr wrap="none" rtlCol="0">
              <a:spAutoFit/>
            </a:bodyPr>
            <a:lstStyle/>
            <a:p>
              <a:r>
                <a:rPr lang="ru-RU" sz="2000" b="1" dirty="0" smtClean="0">
                  <a:latin typeface="Arial Narrow" pitchFamily="34" charset="0"/>
                </a:rPr>
                <a:t>Зона абляции</a:t>
              </a:r>
              <a:endParaRPr lang="ru-RU" sz="2000" b="1" dirty="0">
                <a:latin typeface="Arial Narrow" pitchFamily="34" charset="0"/>
              </a:endParaRPr>
            </a:p>
          </p:txBody>
        </p:sp>
        <p:sp>
          <p:nvSpPr>
            <p:cNvPr id="4" name="TextBox 3"/>
            <p:cNvSpPr txBox="1"/>
            <p:nvPr/>
          </p:nvSpPr>
          <p:spPr>
            <a:xfrm>
              <a:off x="7740352" y="3789040"/>
              <a:ext cx="824265" cy="369332"/>
            </a:xfrm>
            <a:prstGeom prst="rect">
              <a:avLst/>
            </a:prstGeom>
            <a:solidFill>
              <a:schemeClr val="bg1"/>
            </a:solidFill>
          </p:spPr>
          <p:txBody>
            <a:bodyPr wrap="none" rtlCol="0">
              <a:spAutoFit/>
            </a:bodyPr>
            <a:lstStyle/>
            <a:p>
              <a:r>
                <a:rPr lang="ru-RU" dirty="0" smtClean="0">
                  <a:latin typeface="Arial Narrow" pitchFamily="34" charset="0"/>
                </a:rPr>
                <a:t>Таяние</a:t>
              </a:r>
              <a:endParaRPr lang="ru-RU" dirty="0">
                <a:latin typeface="Arial Narrow" pitchFamily="34" charset="0"/>
              </a:endParaRPr>
            </a:p>
          </p:txBody>
        </p:sp>
        <p:sp>
          <p:nvSpPr>
            <p:cNvPr id="7" name="TextBox 6"/>
            <p:cNvSpPr txBox="1"/>
            <p:nvPr/>
          </p:nvSpPr>
          <p:spPr>
            <a:xfrm>
              <a:off x="5377903" y="3140968"/>
              <a:ext cx="1151277" cy="369332"/>
            </a:xfrm>
            <a:prstGeom prst="rect">
              <a:avLst/>
            </a:prstGeom>
            <a:solidFill>
              <a:schemeClr val="bg1"/>
            </a:solidFill>
            <a:ln>
              <a:solidFill>
                <a:schemeClr val="accent1"/>
              </a:solidFill>
            </a:ln>
          </p:spPr>
          <p:txBody>
            <a:bodyPr wrap="none" rtlCol="0">
              <a:spAutoFit/>
            </a:bodyPr>
            <a:lstStyle/>
            <a:p>
              <a:r>
                <a:rPr lang="ru-RU" dirty="0" smtClean="0">
                  <a:latin typeface="Arial Narrow" pitchFamily="34" charset="0"/>
                </a:rPr>
                <a:t>Испарение</a:t>
              </a:r>
              <a:endParaRPr lang="ru-RU" dirty="0">
                <a:latin typeface="Arial Narrow" pitchFamily="34" charset="0"/>
              </a:endParaRPr>
            </a:p>
          </p:txBody>
        </p:sp>
        <p:sp>
          <p:nvSpPr>
            <p:cNvPr id="8" name="TextBox 7"/>
            <p:cNvSpPr txBox="1"/>
            <p:nvPr/>
          </p:nvSpPr>
          <p:spPr>
            <a:xfrm>
              <a:off x="2987824" y="2967399"/>
              <a:ext cx="1752403" cy="338554"/>
            </a:xfrm>
            <a:prstGeom prst="rect">
              <a:avLst/>
            </a:prstGeom>
            <a:solidFill>
              <a:schemeClr val="bg1"/>
            </a:solidFill>
          </p:spPr>
          <p:txBody>
            <a:bodyPr wrap="none" rtlCol="0">
              <a:spAutoFit/>
            </a:bodyPr>
            <a:lstStyle/>
            <a:p>
              <a:r>
                <a:rPr lang="ru-RU" sz="1600" b="1" dirty="0" smtClean="0">
                  <a:latin typeface="Arial Narrow" pitchFamily="34" charset="0"/>
                </a:rPr>
                <a:t>Линия равновесия</a:t>
              </a:r>
              <a:endParaRPr lang="ru-RU" sz="1600" b="1" dirty="0">
                <a:latin typeface="Arial Narrow" pitchFamily="34" charset="0"/>
              </a:endParaRPr>
            </a:p>
          </p:txBody>
        </p:sp>
        <p:sp>
          <p:nvSpPr>
            <p:cNvPr id="9" name="TextBox 8"/>
            <p:cNvSpPr txBox="1"/>
            <p:nvPr/>
          </p:nvSpPr>
          <p:spPr>
            <a:xfrm>
              <a:off x="2175011" y="2523669"/>
              <a:ext cx="928459" cy="338554"/>
            </a:xfrm>
            <a:prstGeom prst="rect">
              <a:avLst/>
            </a:prstGeom>
            <a:solidFill>
              <a:schemeClr val="bg1"/>
            </a:solidFill>
          </p:spPr>
          <p:txBody>
            <a:bodyPr wrap="none" rtlCol="0">
              <a:spAutoFit/>
            </a:bodyPr>
            <a:lstStyle/>
            <a:p>
              <a:r>
                <a:rPr lang="ru-RU" sz="1600" dirty="0" smtClean="0">
                  <a:latin typeface="Arial Narrow" pitchFamily="34" charset="0"/>
                </a:rPr>
                <a:t>Снегопад</a:t>
              </a:r>
              <a:endParaRPr lang="ru-RU" sz="1600" dirty="0">
                <a:latin typeface="Arial Narrow" pitchFamily="34" charset="0"/>
              </a:endParaRPr>
            </a:p>
          </p:txBody>
        </p:sp>
        <p:sp>
          <p:nvSpPr>
            <p:cNvPr id="10" name="TextBox 9"/>
            <p:cNvSpPr txBox="1"/>
            <p:nvPr/>
          </p:nvSpPr>
          <p:spPr>
            <a:xfrm>
              <a:off x="1248996" y="1916832"/>
              <a:ext cx="790601" cy="338554"/>
            </a:xfrm>
            <a:prstGeom prst="rect">
              <a:avLst/>
            </a:prstGeom>
            <a:solidFill>
              <a:schemeClr val="bg1"/>
            </a:solidFill>
          </p:spPr>
          <p:txBody>
            <a:bodyPr wrap="none" rtlCol="0">
              <a:spAutoFit/>
            </a:bodyPr>
            <a:lstStyle/>
            <a:p>
              <a:r>
                <a:rPr lang="ru-RU" sz="1600" dirty="0" smtClean="0">
                  <a:latin typeface="Arial Narrow" pitchFamily="34" charset="0"/>
                </a:rPr>
                <a:t>Лавины</a:t>
              </a:r>
              <a:endParaRPr lang="ru-RU" sz="1600" dirty="0">
                <a:latin typeface="Arial Narrow" pitchFamily="34" charset="0"/>
              </a:endParaRPr>
            </a:p>
          </p:txBody>
        </p:sp>
      </p:grpSp>
      <p:grpSp>
        <p:nvGrpSpPr>
          <p:cNvPr id="12" name="Группа 11"/>
          <p:cNvGrpSpPr/>
          <p:nvPr/>
        </p:nvGrpSpPr>
        <p:grpSpPr>
          <a:xfrm>
            <a:off x="38170" y="1"/>
            <a:ext cx="3597726" cy="1988839"/>
            <a:chOff x="38170" y="0"/>
            <a:chExt cx="4840222" cy="3225561"/>
          </a:xfrm>
        </p:grpSpPr>
        <p:pic>
          <p:nvPicPr>
            <p:cNvPr id="2050" name="Picture 2"/>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flipH="1">
              <a:off x="38170" y="0"/>
              <a:ext cx="4840222" cy="3225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039246" y="134682"/>
              <a:ext cx="1750819" cy="598994"/>
            </a:xfrm>
            <a:prstGeom prst="rect">
              <a:avLst/>
            </a:prstGeom>
            <a:solidFill>
              <a:schemeClr val="bg1"/>
            </a:solidFill>
          </p:spPr>
          <p:txBody>
            <a:bodyPr wrap="square" rtlCol="0">
              <a:spAutoFit/>
            </a:bodyPr>
            <a:lstStyle/>
            <a:p>
              <a:r>
                <a:rPr lang="ru-RU" dirty="0" smtClean="0">
                  <a:latin typeface="Franklin Gothic Demi" panose="020B0703020102020204" pitchFamily="34" charset="0"/>
                </a:rPr>
                <a:t>Оползень</a:t>
              </a:r>
              <a:endParaRPr lang="ru-RU" dirty="0">
                <a:latin typeface="Franklin Gothic Demi" panose="020B0703020102020204" pitchFamily="34" charset="0"/>
              </a:endParaRPr>
            </a:p>
          </p:txBody>
        </p:sp>
      </p:grpSp>
    </p:spTree>
    <p:extLst>
      <p:ext uri="{BB962C8B-B14F-4D97-AF65-F5344CB8AC3E}">
        <p14:creationId xmlns:p14="http://schemas.microsoft.com/office/powerpoint/2010/main" val="42002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5536" y="60909"/>
            <a:ext cx="3402533" cy="3904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23928" y="188640"/>
            <a:ext cx="5142300" cy="3168352"/>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808" y="3859684"/>
            <a:ext cx="3965773" cy="2974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9948" y="3860800"/>
            <a:ext cx="3559222" cy="297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1818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31313"/>
          <a:stretch/>
        </p:blipFill>
        <p:spPr bwMode="auto">
          <a:xfrm>
            <a:off x="0" y="0"/>
            <a:ext cx="9144000" cy="4710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316" y="15382"/>
            <a:ext cx="4281941" cy="830997"/>
          </a:xfrm>
          <a:prstGeom prst="rect">
            <a:avLst/>
          </a:prstGeom>
          <a:noFill/>
        </p:spPr>
        <p:txBody>
          <a:bodyPr wrap="none" rtlCol="0">
            <a:spAutoFit/>
          </a:bodyPr>
          <a:lstStyle/>
          <a:p>
            <a:r>
              <a:rPr lang="ru-RU" sz="2400" b="1" dirty="0" smtClean="0">
                <a:latin typeface="Arial Narrow" pitchFamily="34" charset="0"/>
              </a:rPr>
              <a:t>Деформации движущегося льда</a:t>
            </a:r>
          </a:p>
          <a:p>
            <a:r>
              <a:rPr lang="ru-RU" sz="2400" b="1" dirty="0" smtClean="0">
                <a:latin typeface="Arial Narrow" pitchFamily="34" charset="0"/>
              </a:rPr>
              <a:t>(ледник </a:t>
            </a:r>
            <a:r>
              <a:rPr lang="ru-RU" sz="2400" b="1" dirty="0" err="1" smtClean="0">
                <a:latin typeface="Arial Narrow" pitchFamily="34" charset="0"/>
              </a:rPr>
              <a:t>Балторо</a:t>
            </a:r>
            <a:r>
              <a:rPr lang="ru-RU" sz="2400" b="1" dirty="0" smtClean="0">
                <a:latin typeface="Arial Narrow" pitchFamily="34" charset="0"/>
              </a:rPr>
              <a:t>, Каракорум)</a:t>
            </a:r>
            <a:endParaRPr lang="ru-RU" sz="2400" b="1" dirty="0">
              <a:latin typeface="Arial Narrow" pitchFamily="34" charset="0"/>
            </a:endParaRPr>
          </a:p>
        </p:txBody>
      </p:sp>
      <p:sp>
        <p:nvSpPr>
          <p:cNvPr id="3" name="TextBox 2"/>
          <p:cNvSpPr txBox="1"/>
          <p:nvPr/>
        </p:nvSpPr>
        <p:spPr>
          <a:xfrm>
            <a:off x="-10763" y="1122652"/>
            <a:ext cx="4150715" cy="1200329"/>
          </a:xfrm>
          <a:prstGeom prst="rect">
            <a:avLst/>
          </a:prstGeom>
          <a:noFill/>
        </p:spPr>
        <p:txBody>
          <a:bodyPr wrap="square" rtlCol="0">
            <a:spAutoFit/>
          </a:bodyPr>
          <a:lstStyle/>
          <a:p>
            <a:r>
              <a:rPr lang="ru-RU" dirty="0" smtClean="0"/>
              <a:t>Образующиеся во льду структуры </a:t>
            </a:r>
            <a:br>
              <a:rPr lang="ru-RU" dirty="0" smtClean="0"/>
            </a:br>
            <a:r>
              <a:rPr lang="ru-RU" dirty="0" smtClean="0"/>
              <a:t>течения поразительно напоминают структуры метаморфических </a:t>
            </a:r>
            <a:br>
              <a:rPr lang="ru-RU" dirty="0" smtClean="0"/>
            </a:br>
            <a:r>
              <a:rPr lang="ru-RU" dirty="0" smtClean="0"/>
              <a:t>комплексов</a:t>
            </a:r>
            <a:endParaRPr lang="ru-RU" dirty="0"/>
          </a:p>
        </p:txBody>
      </p:sp>
      <p:pic>
        <p:nvPicPr>
          <p:cNvPr id="5" name="Picture 3" descr="H:\L E C T U R E S\Quaternary\2012_Quaternary\Lesson_11_Glacial Deposits\sheared ti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941168"/>
            <a:ext cx="2702954" cy="1836716"/>
          </a:xfrm>
          <a:prstGeom prst="rect">
            <a:avLst/>
          </a:prstGeom>
          <a:solidFill>
            <a:schemeClr val="bg1"/>
          </a:solidFill>
          <a:ln w="28575">
            <a:solidFill>
              <a:srgbClr val="EE7ECE"/>
            </a:solidFill>
          </a:ln>
          <a:extLst/>
        </p:spPr>
      </p:pic>
      <p:pic>
        <p:nvPicPr>
          <p:cNvPr id="6" name="Picture 5" descr="H:\L E C T U R E S\Quaternary\2012_Quaternary\Lesson_11_Glacial Deposits\Деформации ледникового потока (К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980" y="4966351"/>
            <a:ext cx="2016000" cy="1836716"/>
          </a:xfrm>
          <a:prstGeom prst="rect">
            <a:avLst/>
          </a:prstGeom>
          <a:solidFill>
            <a:schemeClr val="bg1"/>
          </a:solidFill>
          <a:ln w="28575">
            <a:solidFill>
              <a:srgbClr val="EE7ECE"/>
            </a:solidFill>
          </a:ln>
          <a:extLst/>
        </p:spPr>
      </p:pic>
      <p:pic>
        <p:nvPicPr>
          <p:cNvPr id="7" name="Picture 10" descr="H:\L E C T U R E S\Quaternary\2012_Quaternary\Lesson_11_Glacial Deposits\Ледяные дюны Болторо.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956030" y="4970117"/>
            <a:ext cx="1928338" cy="1836716"/>
          </a:xfrm>
          <a:prstGeom prst="rect">
            <a:avLst/>
          </a:prstGeom>
          <a:solidFill>
            <a:schemeClr val="bg1"/>
          </a:solidFill>
          <a:ln w="28575">
            <a:solidFill>
              <a:srgbClr val="EE7ECE"/>
            </a:solidFill>
          </a:ln>
          <a:extLst/>
        </p:spPr>
      </p:pic>
    </p:spTree>
    <p:extLst>
      <p:ext uri="{BB962C8B-B14F-4D97-AF65-F5344CB8AC3E}">
        <p14:creationId xmlns:p14="http://schemas.microsoft.com/office/powerpoint/2010/main" val="1432322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89" r="5047" b="10542"/>
          <a:stretch/>
        </p:blipFill>
        <p:spPr bwMode="auto">
          <a:xfrm>
            <a:off x="33593" y="3752367"/>
            <a:ext cx="4763113" cy="310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004048" y="545605"/>
            <a:ext cx="4032448" cy="5909310"/>
          </a:xfrm>
          <a:prstGeom prst="rect">
            <a:avLst/>
          </a:prstGeom>
        </p:spPr>
        <p:txBody>
          <a:bodyPr wrap="square">
            <a:spAutoFit/>
          </a:bodyPr>
          <a:lstStyle/>
          <a:p>
            <a:pPr fontAlgn="auto">
              <a:spcBef>
                <a:spcPts val="0"/>
              </a:spcBef>
              <a:spcAft>
                <a:spcPts val="0"/>
              </a:spcAft>
            </a:pPr>
            <a:r>
              <a:rPr lang="ru-RU" sz="2400" dirty="0" smtClean="0">
                <a:solidFill>
                  <a:prstClr val="black"/>
                </a:solidFill>
                <a:latin typeface="Cambria" panose="02040503050406030204" pitchFamily="18" charset="0"/>
              </a:rPr>
              <a:t>Ледниковые </a:t>
            </a:r>
            <a:r>
              <a:rPr lang="ru-RU" sz="2400" dirty="0">
                <a:solidFill>
                  <a:prstClr val="black"/>
                </a:solidFill>
                <a:latin typeface="Cambria" panose="02040503050406030204" pitchFamily="18" charset="0"/>
              </a:rPr>
              <a:t>и </a:t>
            </a:r>
            <a:r>
              <a:rPr lang="ru-RU" sz="2400" dirty="0" smtClean="0">
                <a:solidFill>
                  <a:prstClr val="black"/>
                </a:solidFill>
                <a:latin typeface="Cambria" panose="02040503050406030204" pitchFamily="18" charset="0"/>
              </a:rPr>
              <a:t>метаморфические </a:t>
            </a:r>
            <a:br>
              <a:rPr lang="ru-RU" sz="2400" dirty="0" smtClean="0">
                <a:solidFill>
                  <a:prstClr val="black"/>
                </a:solidFill>
                <a:latin typeface="Cambria" panose="02040503050406030204" pitchFamily="18" charset="0"/>
              </a:rPr>
            </a:br>
            <a:r>
              <a:rPr lang="ru-RU" sz="2400" dirty="0" smtClean="0">
                <a:solidFill>
                  <a:prstClr val="black"/>
                </a:solidFill>
                <a:latin typeface="Cambria" panose="02040503050406030204" pitchFamily="18" charset="0"/>
              </a:rPr>
              <a:t>лежачие складки</a:t>
            </a:r>
          </a:p>
          <a:p>
            <a:pPr fontAlgn="auto">
              <a:spcBef>
                <a:spcPts val="0"/>
              </a:spcBef>
              <a:spcAft>
                <a:spcPts val="0"/>
              </a:spcAft>
            </a:pPr>
            <a:endParaRPr lang="ru-RU" dirty="0">
              <a:solidFill>
                <a:prstClr val="black"/>
              </a:solidFill>
              <a:latin typeface="Calibri"/>
            </a:endParaRPr>
          </a:p>
          <a:p>
            <a:pPr fontAlgn="auto">
              <a:spcBef>
                <a:spcPts val="0"/>
              </a:spcBef>
              <a:spcAft>
                <a:spcPts val="0"/>
              </a:spcAft>
            </a:pPr>
            <a:r>
              <a:rPr lang="ru-RU" dirty="0" smtClean="0">
                <a:solidFill>
                  <a:prstClr val="black"/>
                </a:solidFill>
                <a:latin typeface="Arial Narrow" panose="020B0606020202030204" pitchFamily="34" charset="0"/>
              </a:rPr>
              <a:t>Крупные </a:t>
            </a:r>
            <a:r>
              <a:rPr lang="ru-RU" dirty="0">
                <a:solidFill>
                  <a:prstClr val="black"/>
                </a:solidFill>
                <a:latin typeface="Arial Narrow" panose="020B0606020202030204" pitchFamily="34" charset="0"/>
              </a:rPr>
              <a:t>лежачие складки движущихся морен, вмороженных в основание мощных ледниковых тел, обнаружены во многих местах. Ледниковые покровы начинают течь при сравнительно небольшой мощности льда и их структура (</a:t>
            </a:r>
            <a:r>
              <a:rPr lang="ru-RU" dirty="0" err="1">
                <a:solidFill>
                  <a:prstClr val="black"/>
                </a:solidFill>
                <a:latin typeface="Arial Narrow" panose="020B0606020202030204" pitchFamily="34" charset="0"/>
              </a:rPr>
              <a:t>переслаивание</a:t>
            </a:r>
            <a:r>
              <a:rPr lang="ru-RU" dirty="0">
                <a:solidFill>
                  <a:prstClr val="black"/>
                </a:solidFill>
                <a:latin typeface="Arial Narrow" panose="020B0606020202030204" pitchFamily="34" charset="0"/>
              </a:rPr>
              <a:t> льда и обломочного материала) четко отражает два главных типа </a:t>
            </a:r>
            <a:r>
              <a:rPr lang="ru-RU" dirty="0" err="1">
                <a:solidFill>
                  <a:prstClr val="black"/>
                </a:solidFill>
                <a:latin typeface="Arial Narrow" panose="020B0606020202030204" pitchFamily="34" charset="0"/>
              </a:rPr>
              <a:t>внутриледных</a:t>
            </a:r>
            <a:r>
              <a:rPr lang="ru-RU" dirty="0">
                <a:solidFill>
                  <a:prstClr val="black"/>
                </a:solidFill>
                <a:latin typeface="Arial Narrow" panose="020B0606020202030204" pitchFamily="34" charset="0"/>
              </a:rPr>
              <a:t> деформаций</a:t>
            </a:r>
            <a:r>
              <a:rPr lang="ru-RU" b="1" dirty="0">
                <a:solidFill>
                  <a:prstClr val="black"/>
                </a:solidFill>
                <a:latin typeface="Arial Narrow" panose="020B0606020202030204" pitchFamily="34" charset="0"/>
              </a:rPr>
              <a:t>:</a:t>
            </a:r>
            <a:r>
              <a:rPr lang="ru-RU" dirty="0">
                <a:solidFill>
                  <a:prstClr val="black"/>
                </a:solidFill>
                <a:latin typeface="Arial Narrow" panose="020B0606020202030204" pitchFamily="34" charset="0"/>
              </a:rPr>
              <a:t> </a:t>
            </a:r>
            <a:r>
              <a:rPr lang="ru-RU" dirty="0" smtClean="0">
                <a:solidFill>
                  <a:prstClr val="black"/>
                </a:solidFill>
                <a:latin typeface="Arial Narrow" panose="020B0606020202030204" pitchFamily="34" charset="0"/>
              </a:rPr>
              <a:t/>
            </a:r>
            <a:br>
              <a:rPr lang="ru-RU" dirty="0" smtClean="0">
                <a:solidFill>
                  <a:prstClr val="black"/>
                </a:solidFill>
                <a:latin typeface="Arial Narrow" panose="020B0606020202030204" pitchFamily="34" charset="0"/>
              </a:rPr>
            </a:br>
            <a:r>
              <a:rPr lang="ru-RU" dirty="0" smtClean="0">
                <a:solidFill>
                  <a:prstClr val="black"/>
                </a:solidFill>
                <a:latin typeface="Arial Narrow" panose="020B0606020202030204" pitchFamily="34" charset="0"/>
              </a:rPr>
              <a:t>(1) надвигания </a:t>
            </a:r>
            <a:r>
              <a:rPr lang="ru-RU" dirty="0">
                <a:solidFill>
                  <a:prstClr val="black"/>
                </a:solidFill>
                <a:latin typeface="Arial Narrow" panose="020B0606020202030204" pitchFamily="34" charset="0"/>
              </a:rPr>
              <a:t>и </a:t>
            </a:r>
            <a:r>
              <a:rPr lang="ru-RU" dirty="0" err="1">
                <a:solidFill>
                  <a:prstClr val="black"/>
                </a:solidFill>
                <a:latin typeface="Arial Narrow" panose="020B0606020202030204" pitchFamily="34" charset="0"/>
              </a:rPr>
              <a:t>скучивания</a:t>
            </a:r>
            <a:r>
              <a:rPr lang="ru-RU" dirty="0">
                <a:solidFill>
                  <a:prstClr val="black"/>
                </a:solidFill>
                <a:latin typeface="Arial Narrow" panose="020B0606020202030204" pitchFamily="34" charset="0"/>
              </a:rPr>
              <a:t> ледовых пластин (чешуй) и </a:t>
            </a:r>
            <a:r>
              <a:rPr lang="ru-RU" dirty="0" smtClean="0">
                <a:solidFill>
                  <a:prstClr val="black"/>
                </a:solidFill>
                <a:latin typeface="Arial Narrow" panose="020B0606020202030204" pitchFamily="34" charset="0"/>
              </a:rPr>
              <a:t>(2) внутрипластового </a:t>
            </a:r>
            <a:r>
              <a:rPr lang="ru-RU" dirty="0">
                <a:solidFill>
                  <a:prstClr val="black"/>
                </a:solidFill>
                <a:latin typeface="Arial Narrow" panose="020B0606020202030204" pitchFamily="34" charset="0"/>
              </a:rPr>
              <a:t>течения материала. </a:t>
            </a:r>
          </a:p>
          <a:p>
            <a:pPr fontAlgn="auto">
              <a:spcBef>
                <a:spcPts val="0"/>
              </a:spcBef>
              <a:spcAft>
                <a:spcPts val="0"/>
              </a:spcAft>
            </a:pPr>
            <a:r>
              <a:rPr lang="ru-RU" dirty="0" smtClean="0">
                <a:solidFill>
                  <a:prstClr val="black"/>
                </a:solidFill>
                <a:latin typeface="Arial Narrow" panose="020B0606020202030204" pitchFamily="34" charset="0"/>
              </a:rPr>
              <a:t>По </a:t>
            </a:r>
            <a:r>
              <a:rPr lang="ru-RU" dirty="0">
                <a:solidFill>
                  <a:prstClr val="black"/>
                </a:solidFill>
                <a:latin typeface="Arial Narrow" panose="020B0606020202030204" pitchFamily="34" charset="0"/>
              </a:rPr>
              <a:t>облику и механизмам образования эти ледниковые структуры не отличаются от складок и вязких надвигов </a:t>
            </a:r>
            <a:r>
              <a:rPr lang="ru-RU" dirty="0" smtClean="0">
                <a:solidFill>
                  <a:prstClr val="black"/>
                </a:solidFill>
                <a:latin typeface="Arial Narrow" panose="020B0606020202030204" pitchFamily="34" charset="0"/>
              </a:rPr>
              <a:t>средне-</a:t>
            </a:r>
            <a:r>
              <a:rPr lang="ru-RU" dirty="0" err="1" smtClean="0">
                <a:solidFill>
                  <a:prstClr val="black"/>
                </a:solidFill>
                <a:latin typeface="Arial Narrow" panose="020B0606020202030204" pitchFamily="34" charset="0"/>
              </a:rPr>
              <a:t>коровых</a:t>
            </a:r>
            <a:r>
              <a:rPr lang="ru-RU" dirty="0" smtClean="0">
                <a:solidFill>
                  <a:prstClr val="black"/>
                </a:solidFill>
                <a:latin typeface="Arial Narrow" panose="020B0606020202030204" pitchFamily="34" charset="0"/>
              </a:rPr>
              <a:t> метаморфических пород </a:t>
            </a:r>
            <a:endParaRPr lang="ru-RU" dirty="0">
              <a:solidFill>
                <a:prstClr val="black"/>
              </a:solidFill>
              <a:latin typeface="Arial Narrow" panose="020B0606020202030204" pitchFamily="34" charset="0"/>
            </a:endParaRPr>
          </a:p>
        </p:txBody>
      </p:sp>
      <p:grpSp>
        <p:nvGrpSpPr>
          <p:cNvPr id="3" name="Группа 2"/>
          <p:cNvGrpSpPr/>
          <p:nvPr/>
        </p:nvGrpSpPr>
        <p:grpSpPr>
          <a:xfrm>
            <a:off x="28965" y="662868"/>
            <a:ext cx="4687912" cy="3486323"/>
            <a:chOff x="907976" y="850815"/>
            <a:chExt cx="7469262" cy="6092251"/>
          </a:xfrm>
        </p:grpSpPr>
        <p:pic>
          <p:nvPicPr>
            <p:cNvPr id="5" name="Picture 2"/>
            <p:cNvPicPr>
              <a:picLocks noChangeAspect="1" noChangeArrowheads="1"/>
            </p:cNvPicPr>
            <p:nvPr/>
          </p:nvPicPr>
          <p:blipFill rotWithShape="1">
            <a:blip r:embed="rId3">
              <a:lum bright="20000" contrast="20000"/>
              <a:extLst>
                <a:ext uri="{28A0092B-C50C-407E-A947-70E740481C1C}">
                  <a14:useLocalDpi xmlns:a14="http://schemas.microsoft.com/office/drawing/2010/main" val="0"/>
                </a:ext>
              </a:extLst>
            </a:blip>
            <a:srcRect b="5749"/>
            <a:stretch/>
          </p:blipFill>
          <p:spPr bwMode="auto">
            <a:xfrm>
              <a:off x="1071563" y="850815"/>
              <a:ext cx="7305675" cy="5610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Прямая соединительная линия 5"/>
            <p:cNvCxnSpPr/>
            <p:nvPr/>
          </p:nvCxnSpPr>
          <p:spPr>
            <a:xfrm>
              <a:off x="907976" y="2577220"/>
              <a:ext cx="0" cy="3672408"/>
            </a:xfrm>
            <a:prstGeom prst="line">
              <a:avLst/>
            </a:prstGeom>
            <a:noFill/>
            <a:ln w="19050" cap="flat" cmpd="sng" algn="ctr">
              <a:solidFill>
                <a:srgbClr val="000000"/>
              </a:solidFill>
              <a:prstDash val="solid"/>
              <a:headEnd type="triangle" w="med" len="med"/>
              <a:tailEnd type="triangle" w="med" len="med"/>
            </a:ln>
            <a:effectLst/>
          </p:spPr>
        </p:cxnSp>
        <p:sp>
          <p:nvSpPr>
            <p:cNvPr id="7" name="TextBox 6"/>
            <p:cNvSpPr txBox="1"/>
            <p:nvPr/>
          </p:nvSpPr>
          <p:spPr>
            <a:xfrm rot="16200000">
              <a:off x="665696" y="3990202"/>
              <a:ext cx="1042608" cy="441343"/>
            </a:xfrm>
            <a:prstGeom prst="rect">
              <a:avLst/>
            </a:prstGeom>
            <a:noFill/>
          </p:spPr>
          <p:txBody>
            <a:bodyPr wrap="none" rtlCol="0">
              <a:spAutoFit/>
            </a:bodyPr>
            <a:lstStyle/>
            <a:p>
              <a:pPr fontAlgn="auto">
                <a:spcBef>
                  <a:spcPts val="0"/>
                </a:spcBef>
                <a:spcAft>
                  <a:spcPts val="0"/>
                </a:spcAft>
              </a:pPr>
              <a:r>
                <a:rPr lang="ru-RU" sz="1200" b="1" dirty="0">
                  <a:solidFill>
                    <a:srgbClr val="000000"/>
                  </a:solidFill>
                  <a:latin typeface="Arial"/>
                  <a:cs typeface="Arial"/>
                </a:rPr>
                <a:t>800 м</a:t>
              </a:r>
            </a:p>
          </p:txBody>
        </p:sp>
        <p:sp>
          <p:nvSpPr>
            <p:cNvPr id="8" name="TextBox 7"/>
            <p:cNvSpPr txBox="1"/>
            <p:nvPr/>
          </p:nvSpPr>
          <p:spPr>
            <a:xfrm>
              <a:off x="1080104" y="6459018"/>
              <a:ext cx="294332" cy="484048"/>
            </a:xfrm>
            <a:prstGeom prst="rect">
              <a:avLst/>
            </a:prstGeom>
            <a:noFill/>
          </p:spPr>
          <p:txBody>
            <a:bodyPr wrap="none" rtlCol="0">
              <a:spAutoFit/>
            </a:bodyPr>
            <a:lstStyle/>
            <a:p>
              <a:pPr fontAlgn="auto">
                <a:spcBef>
                  <a:spcPts val="0"/>
                </a:spcBef>
                <a:spcAft>
                  <a:spcPts val="0"/>
                </a:spcAft>
              </a:pPr>
              <a:endParaRPr lang="ru-RU" sz="1200" dirty="0">
                <a:solidFill>
                  <a:srgbClr val="000000"/>
                </a:solidFill>
                <a:latin typeface="Arial Narrow" panose="020B0606020202030204" pitchFamily="34" charset="0"/>
                <a:cs typeface="Arial"/>
              </a:endParaRPr>
            </a:p>
          </p:txBody>
        </p:sp>
      </p:grpSp>
      <p:sp>
        <p:nvSpPr>
          <p:cNvPr id="4" name="Прямоугольник 3"/>
          <p:cNvSpPr/>
          <p:nvPr/>
        </p:nvSpPr>
        <p:spPr>
          <a:xfrm>
            <a:off x="154300" y="22385"/>
            <a:ext cx="4572000" cy="523220"/>
          </a:xfrm>
          <a:prstGeom prst="rect">
            <a:avLst/>
          </a:prstGeom>
        </p:spPr>
        <p:txBody>
          <a:bodyPr>
            <a:spAutoFit/>
          </a:bodyPr>
          <a:lstStyle/>
          <a:p>
            <a:pPr fontAlgn="auto">
              <a:spcBef>
                <a:spcPts val="0"/>
              </a:spcBef>
              <a:spcAft>
                <a:spcPts val="0"/>
              </a:spcAft>
            </a:pPr>
            <a:r>
              <a:rPr lang="ru-RU" sz="1400" dirty="0">
                <a:solidFill>
                  <a:srgbClr val="000000"/>
                </a:solidFill>
                <a:latin typeface="Arial Narrow" panose="020B0606020202030204" pitchFamily="34" charset="0"/>
                <a:cs typeface="Arial"/>
              </a:rPr>
              <a:t>Огромная лежачая складка гнейсов </a:t>
            </a:r>
            <a:r>
              <a:rPr lang="ru-RU" sz="1400" dirty="0" smtClean="0">
                <a:solidFill>
                  <a:srgbClr val="000000"/>
                </a:solidFill>
                <a:latin typeface="Arial Narrow" panose="020B0606020202030204" pitchFamily="34" charset="0"/>
                <a:cs typeface="Arial"/>
              </a:rPr>
              <a:t>(вверху) и лежачая складка морен и льда в леднике (внизу ). Гренландия</a:t>
            </a:r>
            <a:endParaRPr lang="ru-RU" sz="1400" dirty="0">
              <a:solidFill>
                <a:srgbClr val="000000"/>
              </a:solidFill>
              <a:latin typeface="Arial Narrow" panose="020B0606020202030204" pitchFamily="34" charset="0"/>
              <a:cs typeface="Arial"/>
            </a:endParaRPr>
          </a:p>
        </p:txBody>
      </p:sp>
      <p:sp>
        <p:nvSpPr>
          <p:cNvPr id="11" name="TextBox 10"/>
          <p:cNvSpPr txBox="1"/>
          <p:nvPr/>
        </p:nvSpPr>
        <p:spPr>
          <a:xfrm>
            <a:off x="4856863" y="-11280"/>
            <a:ext cx="4281941" cy="461665"/>
          </a:xfrm>
          <a:prstGeom prst="rect">
            <a:avLst/>
          </a:prstGeom>
          <a:noFill/>
        </p:spPr>
        <p:txBody>
          <a:bodyPr wrap="none" rtlCol="0">
            <a:spAutoFit/>
          </a:bodyPr>
          <a:lstStyle/>
          <a:p>
            <a:r>
              <a:rPr lang="ru-RU" sz="2400" b="1" dirty="0" smtClean="0">
                <a:latin typeface="Arial Narrow" pitchFamily="34" charset="0"/>
              </a:rPr>
              <a:t>Деформации движущегося льда</a:t>
            </a:r>
          </a:p>
        </p:txBody>
      </p:sp>
      <p:sp>
        <p:nvSpPr>
          <p:cNvPr id="9" name="TextBox 8"/>
          <p:cNvSpPr txBox="1"/>
          <p:nvPr/>
        </p:nvSpPr>
        <p:spPr>
          <a:xfrm>
            <a:off x="539552" y="2585679"/>
            <a:ext cx="936475" cy="369332"/>
          </a:xfrm>
          <a:prstGeom prst="rect">
            <a:avLst/>
          </a:prstGeom>
          <a:noFill/>
        </p:spPr>
        <p:txBody>
          <a:bodyPr wrap="none" rtlCol="0">
            <a:spAutoFit/>
          </a:bodyPr>
          <a:lstStyle/>
          <a:p>
            <a:r>
              <a:rPr lang="ru-RU" dirty="0" smtClean="0">
                <a:solidFill>
                  <a:schemeClr val="bg1"/>
                </a:solidFill>
              </a:rPr>
              <a:t>гнейсы</a:t>
            </a:r>
            <a:endParaRPr lang="ru-RU" dirty="0">
              <a:solidFill>
                <a:schemeClr val="bg1"/>
              </a:solidFill>
            </a:endParaRPr>
          </a:p>
        </p:txBody>
      </p:sp>
      <p:sp>
        <p:nvSpPr>
          <p:cNvPr id="10" name="Прямоугольник 9"/>
          <p:cNvSpPr/>
          <p:nvPr/>
        </p:nvSpPr>
        <p:spPr>
          <a:xfrm>
            <a:off x="3707904" y="4437112"/>
            <a:ext cx="601640" cy="369332"/>
          </a:xfrm>
          <a:prstGeom prst="rect">
            <a:avLst/>
          </a:prstGeom>
        </p:spPr>
        <p:txBody>
          <a:bodyPr wrap="none">
            <a:spAutoFit/>
          </a:bodyPr>
          <a:lstStyle/>
          <a:p>
            <a:r>
              <a:rPr lang="ru-RU" b="1" dirty="0" smtClean="0"/>
              <a:t>лед</a:t>
            </a:r>
            <a:endParaRPr lang="ru-RU" b="1" dirty="0"/>
          </a:p>
        </p:txBody>
      </p:sp>
    </p:spTree>
    <p:extLst>
      <p:ext uri="{BB962C8B-B14F-4D97-AF65-F5344CB8AC3E}">
        <p14:creationId xmlns:p14="http://schemas.microsoft.com/office/powerpoint/2010/main" val="2570662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bg>
      <p:bgPr>
        <a:gradFill>
          <a:gsLst>
            <a:gs pos="0">
              <a:schemeClr val="accent3">
                <a:lumMod val="20000"/>
                <a:lumOff val="80000"/>
              </a:schemeClr>
            </a:gs>
            <a:gs pos="53000">
              <a:srgbClr val="D4DEFF"/>
            </a:gs>
            <a:gs pos="83000">
              <a:srgbClr val="D4DEFF"/>
            </a:gs>
            <a:gs pos="100000">
              <a:srgbClr val="FEF6CE"/>
            </a:gs>
          </a:gsLst>
          <a:lin ang="5400000" scaled="0"/>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7" y="3897052"/>
            <a:ext cx="3888432" cy="2916324"/>
          </a:xfrm>
          <a:prstGeom prst="rect">
            <a:avLst/>
          </a:prstGeom>
        </p:spPr>
      </p:pic>
      <p:pic>
        <p:nvPicPr>
          <p:cNvPr id="3" name="Рисунок 2"/>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868145" y="3843876"/>
            <a:ext cx="3259364" cy="2969499"/>
          </a:xfrm>
          <a:prstGeom prst="rect">
            <a:avLst/>
          </a:prstGeom>
        </p:spPr>
      </p:pic>
      <p:sp>
        <p:nvSpPr>
          <p:cNvPr id="4" name="TextBox 3"/>
          <p:cNvSpPr txBox="1"/>
          <p:nvPr/>
        </p:nvSpPr>
        <p:spPr>
          <a:xfrm>
            <a:off x="0" y="5988"/>
            <a:ext cx="2151230" cy="369332"/>
          </a:xfrm>
          <a:prstGeom prst="rect">
            <a:avLst/>
          </a:prstGeom>
          <a:noFill/>
        </p:spPr>
        <p:txBody>
          <a:bodyPr wrap="none" rtlCol="0">
            <a:spAutoFit/>
          </a:bodyPr>
          <a:lstStyle/>
          <a:p>
            <a:r>
              <a:rPr lang="ru-RU" b="1" dirty="0" smtClean="0"/>
              <a:t>ВЯЗКИЕ ПОТОКИ</a:t>
            </a:r>
            <a:endParaRPr lang="ru-RU" b="1" dirty="0"/>
          </a:p>
        </p:txBody>
      </p:sp>
      <p:sp>
        <p:nvSpPr>
          <p:cNvPr id="5" name="TextBox 4"/>
          <p:cNvSpPr txBox="1"/>
          <p:nvPr/>
        </p:nvSpPr>
        <p:spPr>
          <a:xfrm>
            <a:off x="3419872" y="5949280"/>
            <a:ext cx="2332690" cy="523220"/>
          </a:xfrm>
          <a:custGeom>
            <a:avLst/>
            <a:gdLst>
              <a:gd name="connsiteX0" fmla="*/ 0 w 1957587"/>
              <a:gd name="connsiteY0" fmla="*/ 0 h 523220"/>
              <a:gd name="connsiteX1" fmla="*/ 1957587 w 1957587"/>
              <a:gd name="connsiteY1" fmla="*/ 0 h 523220"/>
              <a:gd name="connsiteX2" fmla="*/ 1957587 w 1957587"/>
              <a:gd name="connsiteY2" fmla="*/ 523220 h 523220"/>
              <a:gd name="connsiteX3" fmla="*/ 0 w 1957587"/>
              <a:gd name="connsiteY3" fmla="*/ 523220 h 523220"/>
              <a:gd name="connsiteX4" fmla="*/ 0 w 1957587"/>
              <a:gd name="connsiteY4" fmla="*/ 0 h 523220"/>
              <a:gd name="connsiteX0" fmla="*/ 0 w 1957587"/>
              <a:gd name="connsiteY0" fmla="*/ 0 h 523220"/>
              <a:gd name="connsiteX1" fmla="*/ 1957587 w 1957587"/>
              <a:gd name="connsiteY1" fmla="*/ 0 h 523220"/>
              <a:gd name="connsiteX2" fmla="*/ 1957587 w 1957587"/>
              <a:gd name="connsiteY2" fmla="*/ 523220 h 523220"/>
              <a:gd name="connsiteX3" fmla="*/ 0 w 1957587"/>
              <a:gd name="connsiteY3" fmla="*/ 523220 h 523220"/>
              <a:gd name="connsiteX4" fmla="*/ 0 w 1957587"/>
              <a:gd name="connsiteY4" fmla="*/ 0 h 523220"/>
              <a:gd name="connsiteX0" fmla="*/ 309829 w 2267416"/>
              <a:gd name="connsiteY0" fmla="*/ 0 h 523220"/>
              <a:gd name="connsiteX1" fmla="*/ 2267416 w 2267416"/>
              <a:gd name="connsiteY1" fmla="*/ 0 h 523220"/>
              <a:gd name="connsiteX2" fmla="*/ 2267416 w 2267416"/>
              <a:gd name="connsiteY2" fmla="*/ 523220 h 523220"/>
              <a:gd name="connsiteX3" fmla="*/ 309829 w 2267416"/>
              <a:gd name="connsiteY3" fmla="*/ 523220 h 523220"/>
              <a:gd name="connsiteX4" fmla="*/ 309829 w 2267416"/>
              <a:gd name="connsiteY4" fmla="*/ 0 h 523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416" h="523220">
                <a:moveTo>
                  <a:pt x="309829" y="0"/>
                </a:moveTo>
                <a:lnTo>
                  <a:pt x="2267416" y="0"/>
                </a:lnTo>
                <a:lnTo>
                  <a:pt x="2267416" y="523220"/>
                </a:lnTo>
                <a:lnTo>
                  <a:pt x="309829" y="523220"/>
                </a:lnTo>
                <a:cubicBezTo>
                  <a:pt x="-387288" y="231118"/>
                  <a:pt x="309829" y="174407"/>
                  <a:pt x="309829" y="0"/>
                </a:cubicBezTo>
                <a:close/>
              </a:path>
            </a:pathLst>
          </a:custGeom>
          <a:solidFill>
            <a:schemeClr val="accent3">
              <a:lumMod val="60000"/>
              <a:lumOff val="40000"/>
            </a:schemeClr>
          </a:solidFill>
        </p:spPr>
        <p:txBody>
          <a:bodyPr wrap="none" rtlCol="0">
            <a:spAutoFit/>
          </a:bodyPr>
          <a:lstStyle/>
          <a:p>
            <a:r>
              <a:rPr lang="ru-RU" sz="1400" b="1" dirty="0" smtClean="0">
                <a:latin typeface="Arial Narrow" panose="020B0606020202030204" pitchFamily="34" charset="0"/>
              </a:rPr>
              <a:t>         Лавовый поток </a:t>
            </a:r>
            <a:r>
              <a:rPr lang="ru-RU" sz="1400" b="1" dirty="0" err="1" smtClean="0">
                <a:latin typeface="Arial Narrow" panose="020B0606020202030204" pitchFamily="34" charset="0"/>
              </a:rPr>
              <a:t>Килауэа</a:t>
            </a:r>
            <a:endParaRPr lang="ru-RU" sz="1400" b="1" dirty="0" smtClean="0">
              <a:latin typeface="Arial Narrow" panose="020B0606020202030204" pitchFamily="34" charset="0"/>
            </a:endParaRPr>
          </a:p>
          <a:p>
            <a:pPr algn="ctr"/>
            <a:r>
              <a:rPr lang="ru-RU" sz="1400" b="1" dirty="0" smtClean="0">
                <a:latin typeface="Arial Narrow" panose="020B0606020202030204" pitchFamily="34" charset="0"/>
              </a:rPr>
              <a:t>Биг </a:t>
            </a:r>
            <a:r>
              <a:rPr lang="ru-RU" sz="1400" b="1" dirty="0" err="1" smtClean="0">
                <a:latin typeface="Arial Narrow" panose="020B0606020202030204" pitchFamily="34" charset="0"/>
              </a:rPr>
              <a:t>Айленд</a:t>
            </a:r>
            <a:endParaRPr lang="ru-RU" sz="1400" b="1" dirty="0">
              <a:latin typeface="Arial Narrow" panose="020B0606020202030204" pitchFamily="34" charset="0"/>
            </a:endParaRPr>
          </a:p>
        </p:txBody>
      </p:sp>
      <p:sp>
        <p:nvSpPr>
          <p:cNvPr id="6" name="TextBox 5"/>
          <p:cNvSpPr txBox="1"/>
          <p:nvPr/>
        </p:nvSpPr>
        <p:spPr>
          <a:xfrm>
            <a:off x="4067943" y="4725144"/>
            <a:ext cx="2160239" cy="532274"/>
          </a:xfrm>
          <a:custGeom>
            <a:avLst/>
            <a:gdLst>
              <a:gd name="connsiteX0" fmla="*/ 0 w 1944216"/>
              <a:gd name="connsiteY0" fmla="*/ 0 h 523220"/>
              <a:gd name="connsiteX1" fmla="*/ 1944216 w 1944216"/>
              <a:gd name="connsiteY1" fmla="*/ 0 h 523220"/>
              <a:gd name="connsiteX2" fmla="*/ 1944216 w 1944216"/>
              <a:gd name="connsiteY2" fmla="*/ 523220 h 523220"/>
              <a:gd name="connsiteX3" fmla="*/ 0 w 1944216"/>
              <a:gd name="connsiteY3" fmla="*/ 523220 h 523220"/>
              <a:gd name="connsiteX4" fmla="*/ 0 w 1944216"/>
              <a:gd name="connsiteY4" fmla="*/ 0 h 523220"/>
              <a:gd name="connsiteX0" fmla="*/ 0 w 1971376"/>
              <a:gd name="connsiteY0" fmla="*/ 0 h 532274"/>
              <a:gd name="connsiteX1" fmla="*/ 1944216 w 1971376"/>
              <a:gd name="connsiteY1" fmla="*/ 0 h 532274"/>
              <a:gd name="connsiteX2" fmla="*/ 1971376 w 1971376"/>
              <a:gd name="connsiteY2" fmla="*/ 532274 h 532274"/>
              <a:gd name="connsiteX3" fmla="*/ 0 w 1971376"/>
              <a:gd name="connsiteY3" fmla="*/ 523220 h 532274"/>
              <a:gd name="connsiteX4" fmla="*/ 0 w 1971376"/>
              <a:gd name="connsiteY4" fmla="*/ 0 h 532274"/>
              <a:gd name="connsiteX0" fmla="*/ 0 w 2260172"/>
              <a:gd name="connsiteY0" fmla="*/ 0 h 532274"/>
              <a:gd name="connsiteX1" fmla="*/ 1944216 w 2260172"/>
              <a:gd name="connsiteY1" fmla="*/ 0 h 532274"/>
              <a:gd name="connsiteX2" fmla="*/ 1971376 w 2260172"/>
              <a:gd name="connsiteY2" fmla="*/ 532274 h 532274"/>
              <a:gd name="connsiteX3" fmla="*/ 0 w 2260172"/>
              <a:gd name="connsiteY3" fmla="*/ 523220 h 532274"/>
              <a:gd name="connsiteX4" fmla="*/ 0 w 2260172"/>
              <a:gd name="connsiteY4" fmla="*/ 0 h 532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172" h="532274">
                <a:moveTo>
                  <a:pt x="0" y="0"/>
                </a:moveTo>
                <a:lnTo>
                  <a:pt x="1944216" y="0"/>
                </a:lnTo>
                <a:cubicBezTo>
                  <a:pt x="1953269" y="177425"/>
                  <a:pt x="2632279" y="173780"/>
                  <a:pt x="1971376" y="532274"/>
                </a:cubicBezTo>
                <a:lnTo>
                  <a:pt x="0" y="523220"/>
                </a:lnTo>
                <a:lnTo>
                  <a:pt x="0" y="0"/>
                </a:lnTo>
                <a:close/>
              </a:path>
            </a:pathLst>
          </a:custGeom>
          <a:solidFill>
            <a:schemeClr val="accent6">
              <a:lumMod val="40000"/>
              <a:lumOff val="60000"/>
            </a:schemeClr>
          </a:solidFill>
        </p:spPr>
        <p:txBody>
          <a:bodyPr wrap="square" rtlCol="0">
            <a:spAutoFit/>
          </a:bodyPr>
          <a:lstStyle/>
          <a:p>
            <a:r>
              <a:rPr lang="ru-RU" sz="1400" b="1" dirty="0" smtClean="0">
                <a:latin typeface="Arial Narrow" panose="020B0606020202030204" pitchFamily="34" charset="0"/>
              </a:rPr>
              <a:t>Ледниковый поток </a:t>
            </a:r>
          </a:p>
          <a:p>
            <a:r>
              <a:rPr lang="ru-RU" sz="1400" b="1" dirty="0" err="1" smtClean="0">
                <a:latin typeface="Arial Narrow" panose="020B0606020202030204" pitchFamily="34" charset="0"/>
              </a:rPr>
              <a:t>Болторо</a:t>
            </a:r>
            <a:r>
              <a:rPr lang="ru-RU" sz="1400" b="1" dirty="0" smtClean="0">
                <a:latin typeface="Arial Narrow" panose="020B0606020202030204" pitchFamily="34" charset="0"/>
              </a:rPr>
              <a:t> (Каракорум)</a:t>
            </a:r>
            <a:endParaRPr lang="ru-RU" sz="1400" b="1" dirty="0">
              <a:latin typeface="Arial Narrow" panose="020B0606020202030204"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1935"/>
            <a:ext cx="6032943" cy="3878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908720"/>
            <a:ext cx="3024336" cy="923330"/>
          </a:xfrm>
          <a:prstGeom prst="rect">
            <a:avLst/>
          </a:prstGeom>
          <a:noFill/>
        </p:spPr>
        <p:txBody>
          <a:bodyPr wrap="square" rtlCol="0">
            <a:spAutoFit/>
          </a:bodyPr>
          <a:lstStyle/>
          <a:p>
            <a:pPr algn="r"/>
            <a:r>
              <a:rPr lang="ru-RU" b="1" dirty="0" smtClean="0">
                <a:latin typeface="Arial Narrow" panose="020B0606020202030204" pitchFamily="34" charset="0"/>
              </a:rPr>
              <a:t>Изгибы = складки с вертикальными шарнирами - в леднике Юкон (Канада)</a:t>
            </a:r>
            <a:endParaRPr lang="ru-RU" b="1" dirty="0">
              <a:latin typeface="Arial Narrow" panose="020B0606020202030204" pitchFamily="34" charset="0"/>
            </a:endParaRPr>
          </a:p>
        </p:txBody>
      </p:sp>
    </p:spTree>
    <p:extLst>
      <p:ext uri="{BB962C8B-B14F-4D97-AF65-F5344CB8AC3E}">
        <p14:creationId xmlns:p14="http://schemas.microsoft.com/office/powerpoint/2010/main" val="3591105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692696"/>
            <a:ext cx="9144000" cy="5642233"/>
          </a:xfrm>
          <a:prstGeom prst="rect">
            <a:avLst/>
          </a:prstGeom>
        </p:spPr>
      </p:pic>
      <p:sp>
        <p:nvSpPr>
          <p:cNvPr id="3" name="Прямоугольник 2"/>
          <p:cNvSpPr/>
          <p:nvPr/>
        </p:nvSpPr>
        <p:spPr>
          <a:xfrm>
            <a:off x="827584" y="476672"/>
            <a:ext cx="6912768" cy="51845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14525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 y="0"/>
            <a:ext cx="9143999" cy="5717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9" name="Text Box 6"/>
          <p:cNvSpPr txBox="1">
            <a:spLocks noChangeArrowheads="1"/>
          </p:cNvSpPr>
          <p:nvPr/>
        </p:nvSpPr>
        <p:spPr bwMode="auto">
          <a:xfrm>
            <a:off x="179388" y="115888"/>
            <a:ext cx="86410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2000" b="1" dirty="0" smtClean="0">
                <a:solidFill>
                  <a:schemeClr val="bg1"/>
                </a:solidFill>
              </a:rPr>
              <a:t>ЛЕДНИКОВЫЕ ОТЛОЖЕНИЯ</a:t>
            </a:r>
            <a:endParaRPr lang="ru-RU" sz="2000" b="1" dirty="0">
              <a:solidFill>
                <a:schemeClr val="bg1"/>
              </a:solidFill>
            </a:endParaRPr>
          </a:p>
        </p:txBody>
      </p:sp>
      <p:sp>
        <p:nvSpPr>
          <p:cNvPr id="4100" name="Rectangle 5"/>
          <p:cNvSpPr>
            <a:spLocks noChangeArrowheads="1"/>
          </p:cNvSpPr>
          <p:nvPr/>
        </p:nvSpPr>
        <p:spPr bwMode="auto">
          <a:xfrm>
            <a:off x="0" y="4789601"/>
            <a:ext cx="9143998" cy="2031325"/>
          </a:xfrm>
          <a:prstGeom prst="rect">
            <a:avLst/>
          </a:prstGeom>
          <a:solidFill>
            <a:srgbClr val="002060"/>
          </a:solidFill>
          <a:ln>
            <a:noFill/>
          </a:ln>
          <a:extLst/>
        </p:spPr>
        <p:txBody>
          <a:bodyPr wrap="square" anchor="ctr">
            <a:spAutoFit/>
          </a:bodyPr>
          <a:lstStyle/>
          <a:p>
            <a:pPr algn="ctr" eaLnBrk="0" hangingPunct="0"/>
            <a:r>
              <a:rPr lang="ru-RU" b="1" cap="small" dirty="0">
                <a:solidFill>
                  <a:schemeClr val="bg1"/>
                </a:solidFill>
                <a:latin typeface="Arial Narrow" pitchFamily="34" charset="0"/>
              </a:rPr>
              <a:t>Группа отложений, исходный материал для которых концентрируется в ледниках, </a:t>
            </a:r>
            <a:endParaRPr lang="ru-RU" b="1" cap="small" dirty="0" smtClean="0">
              <a:solidFill>
                <a:schemeClr val="bg1"/>
              </a:solidFill>
              <a:latin typeface="Arial Narrow" pitchFamily="34" charset="0"/>
            </a:endParaRPr>
          </a:p>
          <a:p>
            <a:pPr algn="ctr" eaLnBrk="0" hangingPunct="0"/>
            <a:r>
              <a:rPr lang="ru-RU" b="1" cap="small" dirty="0" smtClean="0">
                <a:solidFill>
                  <a:schemeClr val="bg1"/>
                </a:solidFill>
                <a:latin typeface="Arial Narrow" pitchFamily="34" charset="0"/>
              </a:rPr>
              <a:t>переноситься  и  перераспределяется </a:t>
            </a:r>
            <a:r>
              <a:rPr lang="ru-RU" b="1" cap="small" dirty="0">
                <a:solidFill>
                  <a:schemeClr val="bg1"/>
                </a:solidFill>
                <a:latin typeface="Arial Narrow" pitchFamily="34" charset="0"/>
              </a:rPr>
              <a:t>также льдом и его талыми водами, и аккумулируется </a:t>
            </a:r>
            <a:r>
              <a:rPr lang="ru-RU" b="1" cap="small" dirty="0" smtClean="0">
                <a:solidFill>
                  <a:schemeClr val="bg1"/>
                </a:solidFill>
                <a:latin typeface="Arial Narrow" pitchFamily="34" charset="0"/>
              </a:rPr>
              <a:t> </a:t>
            </a:r>
          </a:p>
          <a:p>
            <a:pPr algn="ctr" eaLnBrk="0" hangingPunct="0"/>
            <a:r>
              <a:rPr lang="ru-RU" b="1" cap="small" dirty="0" smtClean="0">
                <a:solidFill>
                  <a:schemeClr val="bg1"/>
                </a:solidFill>
                <a:latin typeface="Arial Narrow" pitchFamily="34" charset="0"/>
              </a:rPr>
              <a:t>в </a:t>
            </a:r>
            <a:r>
              <a:rPr lang="ru-RU" b="1" cap="small" dirty="0">
                <a:solidFill>
                  <a:schemeClr val="bg1"/>
                </a:solidFill>
                <a:latin typeface="Arial Narrow" pitchFamily="34" charset="0"/>
              </a:rPr>
              <a:t>финальные комплексы в субаэральной </a:t>
            </a:r>
            <a:r>
              <a:rPr lang="ru-RU" b="1" cap="small" dirty="0" smtClean="0">
                <a:solidFill>
                  <a:schemeClr val="bg1"/>
                </a:solidFill>
                <a:latin typeface="Arial Narrow" pitchFamily="34" charset="0"/>
              </a:rPr>
              <a:t> (</a:t>
            </a:r>
            <a:r>
              <a:rPr lang="ru-RU" b="1" cap="small" dirty="0">
                <a:solidFill>
                  <a:schemeClr val="bg1"/>
                </a:solidFill>
                <a:latin typeface="Arial Narrow" pitchFamily="34" charset="0"/>
              </a:rPr>
              <a:t>поверхностной</a:t>
            </a:r>
            <a:r>
              <a:rPr lang="ru-RU" b="1" cap="small" dirty="0" smtClean="0">
                <a:solidFill>
                  <a:schemeClr val="bg1"/>
                </a:solidFill>
                <a:latin typeface="Arial Narrow" pitchFamily="34" charset="0"/>
              </a:rPr>
              <a:t>) </a:t>
            </a:r>
            <a:r>
              <a:rPr lang="ru-RU" b="1" cap="small" dirty="0">
                <a:solidFill>
                  <a:schemeClr val="bg1"/>
                </a:solidFill>
                <a:latin typeface="Arial Narrow" pitchFamily="34" charset="0"/>
              </a:rPr>
              <a:t>, </a:t>
            </a:r>
            <a:r>
              <a:rPr lang="ru-RU" b="1" cap="small" dirty="0" smtClean="0">
                <a:solidFill>
                  <a:schemeClr val="bg1"/>
                </a:solidFill>
                <a:latin typeface="Arial Narrow" pitchFamily="34" charset="0"/>
              </a:rPr>
              <a:t>подледной, подводной </a:t>
            </a:r>
            <a:r>
              <a:rPr lang="ru-RU" b="1" cap="small" dirty="0">
                <a:solidFill>
                  <a:schemeClr val="bg1"/>
                </a:solidFill>
                <a:latin typeface="Arial Narrow" pitchFamily="34" charset="0"/>
              </a:rPr>
              <a:t>(морской и озерной) и флювиальной  </a:t>
            </a:r>
            <a:r>
              <a:rPr lang="ru-RU" b="1" cap="small" dirty="0" smtClean="0">
                <a:solidFill>
                  <a:schemeClr val="bg1"/>
                </a:solidFill>
                <a:latin typeface="Arial Narrow" pitchFamily="34" charset="0"/>
              </a:rPr>
              <a:t>обстановках.</a:t>
            </a:r>
          </a:p>
          <a:p>
            <a:pPr algn="ctr" eaLnBrk="0" hangingPunct="0"/>
            <a:r>
              <a:rPr lang="ru-RU" b="1" dirty="0" smtClean="0">
                <a:solidFill>
                  <a:schemeClr val="bg1"/>
                </a:solidFill>
                <a:latin typeface="Arial Narrow" pitchFamily="34" charset="0"/>
              </a:rPr>
              <a:t>Области гляциальной седиментации и комплексы гляциальных отложений обладают очень сложной, можно сказать изощренной структурой,  детали которой  еще  очень далеки от полного  понимания </a:t>
            </a:r>
            <a:endParaRPr lang="ru-RU" b="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0" descr="H:\L E C T U R E S\Quaternary\2012_Quaternary\Lesson_11_Glacial Deposits\Ледяные дюны Болторо.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0800000">
            <a:off x="107505" y="41455"/>
            <a:ext cx="3609670" cy="3438162"/>
          </a:xfrm>
          <a:prstGeom prst="rect">
            <a:avLst/>
          </a:prstGeom>
          <a:solidFill>
            <a:sysClr val="window" lastClr="FFFFFF"/>
          </a:solidFill>
          <a:ln w="28575">
            <a:solidFill>
              <a:srgbClr val="EE7ECE"/>
            </a:solidFill>
          </a:ln>
          <a:ex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98" y="3551626"/>
            <a:ext cx="3681679" cy="3261750"/>
          </a:xfrm>
          <a:prstGeom prst="rect">
            <a:avLst/>
          </a:prstGeom>
        </p:spPr>
      </p:pic>
      <p:sp>
        <p:nvSpPr>
          <p:cNvPr id="4" name="TextBox 3"/>
          <p:cNvSpPr txBox="1"/>
          <p:nvPr/>
        </p:nvSpPr>
        <p:spPr>
          <a:xfrm>
            <a:off x="4788024" y="43389"/>
            <a:ext cx="3959482" cy="1200329"/>
          </a:xfrm>
          <a:prstGeom prst="rect">
            <a:avLst/>
          </a:prstGeom>
          <a:noFill/>
        </p:spPr>
        <p:txBody>
          <a:bodyPr wrap="none" rtlCol="0">
            <a:spAutoFit/>
          </a:bodyPr>
          <a:lstStyle/>
          <a:p>
            <a:r>
              <a:rPr lang="ru-RU" dirty="0" smtClean="0"/>
              <a:t>Структуры течения вязких потоков:</a:t>
            </a:r>
          </a:p>
          <a:p>
            <a:r>
              <a:rPr lang="ru-RU" dirty="0" smtClean="0"/>
              <a:t>А) Ледник (Каракорум)</a:t>
            </a:r>
          </a:p>
          <a:p>
            <a:r>
              <a:rPr lang="ru-RU" dirty="0" smtClean="0"/>
              <a:t>Б) Лава (Гавайи)</a:t>
            </a:r>
          </a:p>
          <a:p>
            <a:r>
              <a:rPr lang="ru-RU" dirty="0" smtClean="0"/>
              <a:t>В) Ребристая морена (Швеция) </a:t>
            </a:r>
            <a:endParaRPr lang="ru-RU" dirty="0"/>
          </a:p>
        </p:txBody>
      </p:sp>
      <p:sp>
        <p:nvSpPr>
          <p:cNvPr id="5" name="TextBox 4"/>
          <p:cNvSpPr txBox="1"/>
          <p:nvPr/>
        </p:nvSpPr>
        <p:spPr>
          <a:xfrm>
            <a:off x="3923928" y="476672"/>
            <a:ext cx="407484" cy="461665"/>
          </a:xfrm>
          <a:prstGeom prst="rect">
            <a:avLst/>
          </a:prstGeom>
          <a:noFill/>
        </p:spPr>
        <p:txBody>
          <a:bodyPr wrap="none" rtlCol="0">
            <a:spAutoFit/>
          </a:bodyPr>
          <a:lstStyle/>
          <a:p>
            <a:r>
              <a:rPr lang="ru-RU" sz="2400" b="1" dirty="0" smtClean="0"/>
              <a:t>А</a:t>
            </a:r>
            <a:endParaRPr lang="ru-RU" sz="2400" b="1" dirty="0"/>
          </a:p>
        </p:txBody>
      </p:sp>
      <p:sp>
        <p:nvSpPr>
          <p:cNvPr id="6" name="TextBox 5"/>
          <p:cNvSpPr txBox="1"/>
          <p:nvPr/>
        </p:nvSpPr>
        <p:spPr>
          <a:xfrm>
            <a:off x="3923928" y="3861048"/>
            <a:ext cx="405880" cy="461665"/>
          </a:xfrm>
          <a:prstGeom prst="rect">
            <a:avLst/>
          </a:prstGeom>
          <a:noFill/>
        </p:spPr>
        <p:txBody>
          <a:bodyPr wrap="none" rtlCol="0">
            <a:spAutoFit/>
          </a:bodyPr>
          <a:lstStyle/>
          <a:p>
            <a:r>
              <a:rPr lang="ru-RU" sz="2400" b="1" dirty="0" smtClean="0"/>
              <a:t>Б</a:t>
            </a:r>
            <a:endParaRPr lang="ru-RU" sz="2400" b="1" dirty="0"/>
          </a:p>
        </p:txBody>
      </p:sp>
      <p:pic>
        <p:nvPicPr>
          <p:cNvPr id="4098" name="Picture 2" descr="Pic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869579" y="2392152"/>
            <a:ext cx="5356949" cy="32320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341626" y="2963346"/>
            <a:ext cx="405880" cy="461665"/>
          </a:xfrm>
          <a:prstGeom prst="rect">
            <a:avLst/>
          </a:prstGeom>
          <a:noFill/>
        </p:spPr>
        <p:txBody>
          <a:bodyPr wrap="none" rtlCol="0">
            <a:spAutoFit/>
          </a:bodyPr>
          <a:lstStyle/>
          <a:p>
            <a:r>
              <a:rPr lang="ru-RU" sz="2400" b="1" dirty="0" smtClean="0"/>
              <a:t>В</a:t>
            </a:r>
            <a:endParaRPr lang="ru-RU" sz="2400" b="1" dirty="0"/>
          </a:p>
        </p:txBody>
      </p:sp>
    </p:spTree>
    <p:extLst>
      <p:ext uri="{BB962C8B-B14F-4D97-AF65-F5344CB8AC3E}">
        <p14:creationId xmlns:p14="http://schemas.microsoft.com/office/powerpoint/2010/main" val="2165029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lumMod val="50000"/>
                <a:lumOff val="50000"/>
              </a:schemeClr>
            </a:gs>
            <a:gs pos="50000">
              <a:schemeClr val="bg1"/>
            </a:gs>
            <a:gs pos="100000">
              <a:schemeClr val="accent2"/>
            </a:gs>
          </a:gsLst>
          <a:lin ang="5400000" scaled="1"/>
        </a:gradFill>
        <a:effectLst/>
      </p:bgPr>
    </p:bg>
    <p:spTree>
      <p:nvGrpSpPr>
        <p:cNvPr id="1" name=""/>
        <p:cNvGrpSpPr/>
        <p:nvPr/>
      </p:nvGrpSpPr>
      <p:grpSpPr>
        <a:xfrm>
          <a:off x="0" y="0"/>
          <a:ext cx="0" cy="0"/>
          <a:chOff x="0" y="0"/>
          <a:chExt cx="0" cy="0"/>
        </a:xfrm>
      </p:grpSpPr>
      <p:pic>
        <p:nvPicPr>
          <p:cNvPr id="2050" name="Picture 2" descr="http://static.panoramio.com/photos/large/4293374.jpg"/>
          <p:cNvPicPr>
            <a:picLocks noChangeAspect="1" noChangeArrowheads="1"/>
          </p:cNvPicPr>
          <p:nvPr/>
        </p:nvPicPr>
        <p:blipFill rotWithShape="1">
          <a:blip r:embed="rId3">
            <a:extLst>
              <a:ext uri="{28A0092B-C50C-407E-A947-70E740481C1C}">
                <a14:useLocalDpi xmlns:a14="http://schemas.microsoft.com/office/drawing/2010/main" val="0"/>
              </a:ext>
            </a:extLst>
          </a:blip>
          <a:srcRect t="19089"/>
          <a:stretch/>
        </p:blipFill>
        <p:spPr bwMode="auto">
          <a:xfrm>
            <a:off x="0" y="720435"/>
            <a:ext cx="4572000" cy="2774445"/>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4" descr="Glacial_groovesOhaya"/>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0" y="3414713"/>
            <a:ext cx="4572000" cy="34432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579" name="Picture 4" descr="Glacial_striation_Icel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4580" name="Text Box 5"/>
          <p:cNvSpPr txBox="1">
            <a:spLocks noChangeArrowheads="1"/>
          </p:cNvSpPr>
          <p:nvPr/>
        </p:nvSpPr>
        <p:spPr bwMode="auto">
          <a:xfrm>
            <a:off x="6773863" y="6491288"/>
            <a:ext cx="2370137" cy="366712"/>
          </a:xfrm>
          <a:prstGeom prst="rect">
            <a:avLst/>
          </a:prstGeom>
          <a:solidFill>
            <a:srgbClr val="E1D7B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b="1">
                <a:latin typeface="Arial Narrow" pitchFamily="34" charset="0"/>
              </a:rPr>
              <a:t>Ледниковая штриховка</a:t>
            </a:r>
          </a:p>
        </p:txBody>
      </p:sp>
      <p:pic>
        <p:nvPicPr>
          <p:cNvPr id="24582" name="Рисунок 1" descr="0608200917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0"/>
            <a:ext cx="4572000" cy="3430588"/>
          </a:xfrm>
          <a:prstGeom prst="rect">
            <a:avLst/>
          </a:prstGeom>
          <a:solidFill>
            <a:srgbClr val="FEF6CE"/>
          </a:solidFill>
          <a:ln w="9525">
            <a:solidFill>
              <a:schemeClr val="bg1"/>
            </a:solidFill>
            <a:miter lim="800000"/>
            <a:headEnd/>
            <a:tailEnd/>
          </a:ln>
        </p:spPr>
      </p:pic>
      <p:sp>
        <p:nvSpPr>
          <p:cNvPr id="24583" name="Rectangle 11"/>
          <p:cNvSpPr>
            <a:spLocks noChangeArrowheads="1"/>
          </p:cNvSpPr>
          <p:nvPr/>
        </p:nvSpPr>
        <p:spPr bwMode="auto">
          <a:xfrm>
            <a:off x="4572000" y="0"/>
            <a:ext cx="3059113" cy="366713"/>
          </a:xfrm>
          <a:prstGeom prst="rect">
            <a:avLst/>
          </a:prstGeom>
          <a:solidFill>
            <a:srgbClr val="E1D7B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ru-RU" b="1">
                <a:latin typeface="Arial Narrow" pitchFamily="34" charset="0"/>
              </a:rPr>
              <a:t>Тонкая ледниковая штриховка</a:t>
            </a:r>
          </a:p>
        </p:txBody>
      </p:sp>
      <p:sp>
        <p:nvSpPr>
          <p:cNvPr id="24584" name="Text Box 12"/>
          <p:cNvSpPr txBox="1">
            <a:spLocks noChangeArrowheads="1"/>
          </p:cNvSpPr>
          <p:nvPr/>
        </p:nvSpPr>
        <p:spPr bwMode="auto">
          <a:xfrm>
            <a:off x="4572000" y="188913"/>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endParaRPr lang="ru-RU"/>
          </a:p>
        </p:txBody>
      </p:sp>
      <p:sp>
        <p:nvSpPr>
          <p:cNvPr id="24585" name="Text Box 13"/>
          <p:cNvSpPr txBox="1">
            <a:spLocks noChangeArrowheads="1"/>
          </p:cNvSpPr>
          <p:nvPr/>
        </p:nvSpPr>
        <p:spPr bwMode="auto">
          <a:xfrm>
            <a:off x="0" y="0"/>
            <a:ext cx="457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b="1" dirty="0">
                <a:solidFill>
                  <a:schemeClr val="bg1"/>
                </a:solidFill>
              </a:rPr>
              <a:t>ЛИНЕЙНЫЕ ЛЕДНИКОВЫЕ ДЕФОРМАЦИОННЫЕ СТРУКТУРЫ</a:t>
            </a:r>
          </a:p>
        </p:txBody>
      </p:sp>
      <p:sp>
        <p:nvSpPr>
          <p:cNvPr id="24581" name="Text Box 5"/>
          <p:cNvSpPr txBox="1">
            <a:spLocks noChangeArrowheads="1"/>
          </p:cNvSpPr>
          <p:nvPr/>
        </p:nvSpPr>
        <p:spPr bwMode="auto">
          <a:xfrm>
            <a:off x="0" y="3091547"/>
            <a:ext cx="2274982" cy="646331"/>
          </a:xfrm>
          <a:prstGeom prst="rect">
            <a:avLst/>
          </a:prstGeom>
          <a:solidFill>
            <a:srgbClr val="E1D7B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b="1" dirty="0">
                <a:latin typeface="Arial Narrow" pitchFamily="34" charset="0"/>
              </a:rPr>
              <a:t>Ледниковые </a:t>
            </a:r>
            <a:r>
              <a:rPr lang="ru-RU" b="1" dirty="0" smtClean="0">
                <a:latin typeface="Arial Narrow" pitchFamily="34" charset="0"/>
              </a:rPr>
              <a:t>борозды</a:t>
            </a:r>
          </a:p>
          <a:p>
            <a:pPr eaLnBrk="1" hangingPunct="1"/>
            <a:r>
              <a:rPr lang="ru-RU" b="1" dirty="0" smtClean="0">
                <a:latin typeface="Arial Narrow" pitchFamily="34" charset="0"/>
              </a:rPr>
              <a:t>(</a:t>
            </a:r>
            <a:r>
              <a:rPr lang="en-US" b="1" dirty="0" smtClean="0">
                <a:latin typeface="Arial Narrow" pitchFamily="34" charset="0"/>
              </a:rPr>
              <a:t>Glacial</a:t>
            </a:r>
            <a:r>
              <a:rPr lang="ru-RU" b="1" dirty="0" smtClean="0">
                <a:latin typeface="Arial Narrow" pitchFamily="34" charset="0"/>
              </a:rPr>
              <a:t> </a:t>
            </a:r>
            <a:r>
              <a:rPr lang="en-US" b="1" dirty="0" smtClean="0">
                <a:latin typeface="Arial Narrow" pitchFamily="34" charset="0"/>
              </a:rPr>
              <a:t>striation</a:t>
            </a:r>
            <a:r>
              <a:rPr lang="ru-RU" b="1" dirty="0" smtClean="0">
                <a:latin typeface="Arial Narrow" pitchFamily="34" charset="0"/>
              </a:rPr>
              <a:t>)</a:t>
            </a:r>
            <a:endParaRPr lang="ru-RU" b="1" dirty="0">
              <a:latin typeface="Arial Narrow"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4A48"/>
        </a:solidFill>
        <a:effectLst/>
      </p:bgPr>
    </p:bg>
    <p:spTree>
      <p:nvGrpSpPr>
        <p:cNvPr id="1" name=""/>
        <p:cNvGrpSpPr/>
        <p:nvPr/>
      </p:nvGrpSpPr>
      <p:grpSpPr>
        <a:xfrm>
          <a:off x="0" y="0"/>
          <a:ext cx="0" cy="0"/>
          <a:chOff x="0" y="0"/>
          <a:chExt cx="0" cy="0"/>
        </a:xfrm>
      </p:grpSpPr>
      <p:sp>
        <p:nvSpPr>
          <p:cNvPr id="17412" name="Text Box 8"/>
          <p:cNvSpPr txBox="1">
            <a:spLocks noChangeArrowheads="1"/>
          </p:cNvSpPr>
          <p:nvPr/>
        </p:nvSpPr>
        <p:spPr bwMode="auto">
          <a:xfrm>
            <a:off x="1763713" y="7450"/>
            <a:ext cx="59769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b="1" dirty="0" smtClean="0">
                <a:solidFill>
                  <a:schemeClr val="bg1"/>
                </a:solidFill>
              </a:rPr>
              <a:t>ПИТАНИЕ ГОРНЫХ ЛЕДНИКОВ</a:t>
            </a:r>
          </a:p>
          <a:p>
            <a:pPr algn="ctr" eaLnBrk="1" hangingPunct="1"/>
            <a:r>
              <a:rPr lang="ru-RU" b="1" dirty="0" smtClean="0">
                <a:solidFill>
                  <a:schemeClr val="bg1"/>
                </a:solidFill>
                <a:latin typeface="Arial Narrow" pitchFamily="34" charset="0"/>
              </a:rPr>
              <a:t>Ледник </a:t>
            </a:r>
            <a:r>
              <a:rPr lang="ru-RU" b="1" dirty="0">
                <a:solidFill>
                  <a:schemeClr val="bg1"/>
                </a:solidFill>
                <a:latin typeface="Arial Narrow" pitchFamily="34" charset="0"/>
              </a:rPr>
              <a:t>Федченко</a:t>
            </a:r>
          </a:p>
          <a:p>
            <a:pPr algn="ctr" eaLnBrk="1" hangingPunct="1"/>
            <a:r>
              <a:rPr lang="ru-RU" dirty="0">
                <a:solidFill>
                  <a:schemeClr val="bg1"/>
                </a:solidFill>
                <a:latin typeface="Arial Narrow" pitchFamily="34" charset="0"/>
              </a:rPr>
              <a:t>Вид из космоса и с поверхности ледника</a:t>
            </a:r>
            <a:r>
              <a:rPr lang="ru-RU" dirty="0">
                <a:solidFill>
                  <a:schemeClr val="bg1"/>
                </a:solidFill>
              </a:rPr>
              <a:t>.</a:t>
            </a:r>
          </a:p>
        </p:txBody>
      </p:sp>
      <p:pic>
        <p:nvPicPr>
          <p:cNvPr id="17413" name="Picture 10" descr="ANd9GcSJdjvGsJ09qXfbO36AlRIEZGFqGeCzXcwDN7AXBuNPIzGOVm0&amp;t=1&amp;usg=__uNQbGhQXpReC3de5MsB5tWjFDKI="/>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812360" y="44624"/>
            <a:ext cx="12922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7"/>
          <p:cNvSpPr txBox="1">
            <a:spLocks noChangeArrowheads="1"/>
          </p:cNvSpPr>
          <p:nvPr/>
        </p:nvSpPr>
        <p:spPr bwMode="auto">
          <a:xfrm>
            <a:off x="5508625" y="1412875"/>
            <a:ext cx="23034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ru-RU" sz="1100" b="1">
                <a:solidFill>
                  <a:schemeClr val="bg1"/>
                </a:solidFill>
              </a:rPr>
              <a:t>А.П. Федченко</a:t>
            </a:r>
          </a:p>
        </p:txBody>
      </p:sp>
      <p:sp>
        <p:nvSpPr>
          <p:cNvPr id="17416" name="Стрелка вправо 1"/>
          <p:cNvSpPr>
            <a:spLocks noChangeArrowheads="1"/>
          </p:cNvSpPr>
          <p:nvPr/>
        </p:nvSpPr>
        <p:spPr bwMode="auto">
          <a:xfrm flipH="1">
            <a:off x="1972947" y="657225"/>
            <a:ext cx="710596" cy="238125"/>
          </a:xfrm>
          <a:prstGeom prst="rightArrow">
            <a:avLst>
              <a:gd name="adj1" fmla="val 50000"/>
              <a:gd name="adj2" fmla="val 50018"/>
            </a:avLst>
          </a:prstGeom>
          <a:solidFill>
            <a:schemeClr val="accent1"/>
          </a:solidFill>
          <a:ln w="9525" algn="ctr">
            <a:solidFill>
              <a:schemeClr val="tx1"/>
            </a:solidFill>
            <a:round/>
            <a:headEnd/>
            <a:tailEnd/>
          </a:ln>
        </p:spPr>
        <p:txBody>
          <a:bodyPr/>
          <a:lstStyle/>
          <a:p>
            <a:pPr algn="r"/>
            <a:endParaRPr lang="ru-RU"/>
          </a:p>
        </p:txBody>
      </p:sp>
      <p:sp>
        <p:nvSpPr>
          <p:cNvPr id="17417" name="Стрелка вниз 2"/>
          <p:cNvSpPr>
            <a:spLocks noChangeArrowheads="1"/>
          </p:cNvSpPr>
          <p:nvPr/>
        </p:nvSpPr>
        <p:spPr bwMode="auto">
          <a:xfrm>
            <a:off x="5277098" y="899920"/>
            <a:ext cx="231527" cy="643924"/>
          </a:xfrm>
          <a:prstGeom prst="downArrow">
            <a:avLst>
              <a:gd name="adj1" fmla="val 50000"/>
              <a:gd name="adj2" fmla="val 50192"/>
            </a:avLst>
          </a:prstGeom>
          <a:solidFill>
            <a:schemeClr val="accent1"/>
          </a:solidFill>
          <a:ln w="9525" algn="ctr">
            <a:solidFill>
              <a:schemeClr val="tx1"/>
            </a:solidFill>
            <a:round/>
            <a:headEnd/>
            <a:tailEnd/>
          </a:ln>
        </p:spPr>
        <p:txBody>
          <a:bodyPr/>
          <a:lstStyle/>
          <a:p>
            <a:pPr algn="r"/>
            <a:endParaRPr lang="ru-RU"/>
          </a:p>
        </p:txBody>
      </p:sp>
      <p:pic>
        <p:nvPicPr>
          <p:cNvPr id="3074"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41036" y="1674813"/>
            <a:ext cx="7672125" cy="3949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5" name="Rectangle 6"/>
          <p:cNvSpPr>
            <a:spLocks noChangeArrowheads="1"/>
          </p:cNvSpPr>
          <p:nvPr/>
        </p:nvSpPr>
        <p:spPr bwMode="auto">
          <a:xfrm>
            <a:off x="-36512" y="5059050"/>
            <a:ext cx="9144000" cy="1754326"/>
          </a:xfrm>
          <a:prstGeom prst="rect">
            <a:avLst/>
          </a:prstGeom>
          <a:solidFill>
            <a:srgbClr val="225224">
              <a:alpha val="71765"/>
            </a:srgbClr>
          </a:solidFill>
          <a:ln>
            <a:noFill/>
          </a:ln>
        </p:spPr>
        <p:txBody>
          <a:bodyPr wrap="square" anchor="ctr">
            <a:spAutoFit/>
          </a:bodyPr>
          <a:lstStyle/>
          <a:p>
            <a:pPr eaLnBrk="0" hangingPunct="0"/>
            <a:r>
              <a:rPr lang="ru-RU" b="1" dirty="0">
                <a:solidFill>
                  <a:schemeClr val="bg1"/>
                </a:solidFill>
                <a:latin typeface="Arial Narrow" pitchFamily="34" charset="0"/>
              </a:rPr>
              <a:t>Основных источников обломочного материала для ледников </a:t>
            </a:r>
            <a:r>
              <a:rPr lang="ru-RU" b="1" dirty="0" smtClean="0">
                <a:solidFill>
                  <a:schemeClr val="bg1"/>
                </a:solidFill>
                <a:latin typeface="Arial Narrow" pitchFamily="34" charset="0"/>
              </a:rPr>
              <a:t>три:</a:t>
            </a:r>
            <a:endParaRPr lang="ru-RU" b="1" dirty="0">
              <a:solidFill>
                <a:schemeClr val="bg1"/>
              </a:solidFill>
              <a:latin typeface="Arial Narrow" pitchFamily="34" charset="0"/>
            </a:endParaRPr>
          </a:p>
          <a:p>
            <a:pPr eaLnBrk="0" hangingPunct="0"/>
            <a:r>
              <a:rPr lang="ru-RU" b="1" dirty="0">
                <a:solidFill>
                  <a:schemeClr val="bg1"/>
                </a:solidFill>
                <a:latin typeface="Arial Narrow" pitchFamily="34" charset="0"/>
              </a:rPr>
              <a:t>(1)</a:t>
            </a:r>
            <a:r>
              <a:rPr lang="ru-RU" b="1" i="1" dirty="0">
                <a:solidFill>
                  <a:schemeClr val="bg1"/>
                </a:solidFill>
                <a:latin typeface="Arial Narrow" pitchFamily="34" charset="0"/>
              </a:rPr>
              <a:t> </a:t>
            </a:r>
            <a:r>
              <a:rPr lang="ru-RU" b="1" dirty="0">
                <a:solidFill>
                  <a:schemeClr val="bg1"/>
                </a:solidFill>
                <a:latin typeface="Arial Narrow" pitchFamily="34" charset="0"/>
              </a:rPr>
              <a:t>Это коренные и рыхлые породы ледникового ложа. </a:t>
            </a:r>
          </a:p>
          <a:p>
            <a:pPr eaLnBrk="0" hangingPunct="0"/>
            <a:r>
              <a:rPr lang="ru-RU" b="1" dirty="0">
                <a:solidFill>
                  <a:schemeClr val="bg1"/>
                </a:solidFill>
                <a:latin typeface="Arial Narrow" pitchFamily="34" charset="0"/>
              </a:rPr>
              <a:t>(2) Второй источник материала, особенно важный для долинных ледников, это каменные развалы разной природы с бортов ледниковой долины. </a:t>
            </a:r>
          </a:p>
          <a:p>
            <a:pPr eaLnBrk="0" hangingPunct="0"/>
            <a:r>
              <a:rPr lang="ru-RU" b="1" dirty="0">
                <a:solidFill>
                  <a:schemeClr val="bg1"/>
                </a:solidFill>
                <a:latin typeface="Arial Narrow" pitchFamily="34" charset="0"/>
              </a:rPr>
              <a:t>(3) Для долгоживущих ледников важным источником поступления обломочного материала является ветровой перенос. </a:t>
            </a:r>
          </a:p>
        </p:txBody>
      </p:sp>
      <p:pic>
        <p:nvPicPr>
          <p:cNvPr id="17411" name="Picture 7" descr="200px-Fedchenko_space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050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2400446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4"/>
          <p:cNvSpPr>
            <a:spLocks noChangeArrowheads="1"/>
          </p:cNvSpPr>
          <p:nvPr/>
        </p:nvSpPr>
        <p:spPr bwMode="auto">
          <a:xfrm>
            <a:off x="0" y="620763"/>
            <a:ext cx="7154863" cy="5078313"/>
          </a:xfrm>
          <a:prstGeom prst="rect">
            <a:avLst/>
          </a:prstGeom>
          <a:solidFill>
            <a:srgbClr val="FFFFFF">
              <a:alpha val="83137"/>
            </a:srgbClr>
          </a:solidFill>
          <a:ln>
            <a:noFill/>
          </a:ln>
          <a:extLst/>
        </p:spPr>
        <p:txBody>
          <a:bodyPr anchor="ctr">
            <a:spAutoFit/>
          </a:bodyPr>
          <a:lstStyle/>
          <a:p>
            <a:pPr>
              <a:tabLst>
                <a:tab pos="677863" algn="l"/>
              </a:tabLst>
            </a:pPr>
            <a:r>
              <a:rPr lang="ru-RU" b="1" dirty="0"/>
              <a:t>ДВИЖУЩИЕСЯ </a:t>
            </a:r>
            <a:r>
              <a:rPr lang="ru-RU" b="1" dirty="0" smtClean="0"/>
              <a:t>МОРЕНЫ</a:t>
            </a:r>
            <a:r>
              <a:rPr lang="en-US" b="1" dirty="0" smtClean="0"/>
              <a:t> –  </a:t>
            </a:r>
            <a:r>
              <a:rPr lang="ru-RU" b="1" dirty="0" smtClean="0"/>
              <a:t>скопления грубых </a:t>
            </a:r>
            <a:r>
              <a:rPr lang="ru-RU" b="1" dirty="0" err="1" smtClean="0"/>
              <a:t>кластитов</a:t>
            </a:r>
            <a:r>
              <a:rPr lang="ru-RU" b="1" dirty="0" smtClean="0"/>
              <a:t> в ледниковом потоке</a:t>
            </a:r>
            <a:endParaRPr lang="ru-RU" b="1" dirty="0"/>
          </a:p>
          <a:p>
            <a:pPr>
              <a:tabLst>
                <a:tab pos="677863" algn="l"/>
              </a:tabLst>
            </a:pPr>
            <a:endParaRPr lang="ru-RU" dirty="0"/>
          </a:p>
          <a:p>
            <a:pPr>
              <a:tabLst>
                <a:tab pos="677863" algn="l"/>
              </a:tabLst>
            </a:pPr>
            <a:r>
              <a:rPr lang="ru-RU" dirty="0"/>
              <a:t>Скопления грубого материала в теле </a:t>
            </a:r>
            <a:r>
              <a:rPr lang="ru-RU" b="1" i="1" dirty="0"/>
              <a:t>подвижного</a:t>
            </a:r>
            <a:r>
              <a:rPr lang="ru-RU" dirty="0"/>
              <a:t> ледника называются </a:t>
            </a:r>
            <a:r>
              <a:rPr lang="ru-RU" b="1" dirty="0"/>
              <a:t>движущимися моренами</a:t>
            </a:r>
            <a:r>
              <a:rPr lang="ru-RU" dirty="0"/>
              <a:t>. Они вморожены в лед, двигаются вместе с ним и включают донные, внутренние, срединные, поверхностные и боковые фации. </a:t>
            </a:r>
          </a:p>
          <a:p>
            <a:pPr>
              <a:buClr>
                <a:srgbClr val="0099FF"/>
              </a:buClr>
              <a:buFont typeface="Wingdings" pitchFamily="2" charset="2"/>
              <a:buChar char="]"/>
              <a:tabLst>
                <a:tab pos="677863" algn="l"/>
              </a:tabLst>
            </a:pPr>
            <a:r>
              <a:rPr lang="ru-RU" b="1" dirty="0"/>
              <a:t>  Донные</a:t>
            </a:r>
            <a:r>
              <a:rPr lang="ru-RU" dirty="0"/>
              <a:t> образуются под покровом движущего льда. </a:t>
            </a:r>
          </a:p>
          <a:p>
            <a:pPr>
              <a:buClr>
                <a:srgbClr val="0099FF"/>
              </a:buClr>
              <a:buFont typeface="Wingdings" pitchFamily="2" charset="2"/>
              <a:buChar char="]"/>
              <a:tabLst>
                <a:tab pos="677863" algn="l"/>
              </a:tabLst>
            </a:pPr>
            <a:r>
              <a:rPr lang="ru-RU" b="1" dirty="0"/>
              <a:t>  Внутренние</a:t>
            </a:r>
            <a:r>
              <a:rPr lang="ru-RU" dirty="0"/>
              <a:t> - представлены обломочным материалом, который попал на поверхность льда и был перекрыт новым слоем льда. </a:t>
            </a:r>
          </a:p>
          <a:p>
            <a:pPr>
              <a:buClr>
                <a:srgbClr val="0099FF"/>
              </a:buClr>
              <a:buFont typeface="Wingdings" pitchFamily="2" charset="2"/>
              <a:buChar char="]"/>
              <a:tabLst>
                <a:tab pos="677863" algn="l"/>
              </a:tabLst>
            </a:pPr>
            <a:r>
              <a:rPr lang="ru-RU" b="1" dirty="0"/>
              <a:t>  Боковые</a:t>
            </a:r>
            <a:r>
              <a:rPr lang="ru-RU" dirty="0"/>
              <a:t> образуются у горных склонов, с которых на поверхность льда постоянно сваливаются осыпи и обвалы. </a:t>
            </a:r>
          </a:p>
          <a:p>
            <a:pPr>
              <a:buClr>
                <a:srgbClr val="0099FF"/>
              </a:buClr>
              <a:buFont typeface="Wingdings" pitchFamily="2" charset="2"/>
              <a:buChar char="]"/>
              <a:tabLst>
                <a:tab pos="677863" algn="l"/>
              </a:tabLst>
            </a:pPr>
            <a:r>
              <a:rPr lang="ru-RU" b="1" dirty="0"/>
              <a:t>  Срединные</a:t>
            </a:r>
            <a:r>
              <a:rPr lang="ru-RU" dirty="0"/>
              <a:t> образуются при соединении боковых морен сливающихся ледниковых потоков. </a:t>
            </a:r>
          </a:p>
          <a:p>
            <a:pPr>
              <a:buClr>
                <a:srgbClr val="0099FF"/>
              </a:buClr>
              <a:buFont typeface="Wingdings" pitchFamily="2" charset="2"/>
              <a:buChar char="]"/>
              <a:tabLst>
                <a:tab pos="677863" algn="l"/>
              </a:tabLst>
            </a:pPr>
            <a:r>
              <a:rPr lang="ru-RU" b="1" dirty="0"/>
              <a:t>  Поверхностные</a:t>
            </a:r>
            <a:r>
              <a:rPr lang="ru-RU" dirty="0"/>
              <a:t> являются моренами </a:t>
            </a:r>
            <a:r>
              <a:rPr lang="ru-RU" dirty="0" err="1"/>
              <a:t>вытаивания</a:t>
            </a:r>
            <a:r>
              <a:rPr lang="ru-RU" dirty="0"/>
              <a:t>. Они характерны для отступающих тающих ледников, т.е. ледников в зоне абляции..</a:t>
            </a:r>
          </a:p>
        </p:txBody>
      </p:sp>
      <p:sp>
        <p:nvSpPr>
          <p:cNvPr id="20484" name="Rectangle 5"/>
          <p:cNvSpPr>
            <a:spLocks noChangeArrowheads="1"/>
          </p:cNvSpPr>
          <p:nvPr/>
        </p:nvSpPr>
        <p:spPr bwMode="auto">
          <a:xfrm>
            <a:off x="5481638" y="6491288"/>
            <a:ext cx="3662362" cy="366712"/>
          </a:xfrm>
          <a:prstGeom prst="rect">
            <a:avLst/>
          </a:prstGeom>
          <a:solidFill>
            <a:srgbClr val="FEF6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r" eaLnBrk="0" hangingPunct="0"/>
            <a:r>
              <a:rPr lang="ru-RU">
                <a:latin typeface="Arial Narrow" pitchFamily="34" charset="0"/>
              </a:rPr>
              <a:t>Питание покровных и горных ледников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214313" y="0"/>
            <a:ext cx="54371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b="1"/>
              <a:t>ОТЛОЖЕННЫЕ МОРЕНЫ</a:t>
            </a:r>
          </a:p>
        </p:txBody>
      </p:sp>
      <p:sp>
        <p:nvSpPr>
          <p:cNvPr id="22531" name="Rectangle 5"/>
          <p:cNvSpPr>
            <a:spLocks noChangeArrowheads="1"/>
          </p:cNvSpPr>
          <p:nvPr/>
        </p:nvSpPr>
        <p:spPr bwMode="auto">
          <a:xfrm>
            <a:off x="215900" y="428471"/>
            <a:ext cx="51482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0" hangingPunct="0"/>
            <a:r>
              <a:rPr lang="ru-RU" b="1" dirty="0">
                <a:latin typeface="Arial Narrow" panose="020B0606020202030204" pitchFamily="34" charset="0"/>
              </a:rPr>
              <a:t>Остаточный материал </a:t>
            </a:r>
            <a:r>
              <a:rPr lang="ru-RU" dirty="0">
                <a:latin typeface="Arial Narrow" panose="020B0606020202030204" pitchFamily="34" charset="0"/>
              </a:rPr>
              <a:t>растаявших ледников</a:t>
            </a:r>
            <a:r>
              <a:rPr lang="ru-RU" b="1" dirty="0">
                <a:latin typeface="Arial Narrow" panose="020B0606020202030204" pitchFamily="34" charset="0"/>
              </a:rPr>
              <a:t> </a:t>
            </a:r>
            <a:r>
              <a:rPr lang="ru-RU" dirty="0">
                <a:latin typeface="Arial Narrow" panose="020B0606020202030204" pitchFamily="34" charset="0"/>
              </a:rPr>
              <a:t>слагает</a:t>
            </a:r>
            <a:r>
              <a:rPr lang="ru-RU" b="1" dirty="0">
                <a:latin typeface="Arial Narrow" panose="020B0606020202030204" pitchFamily="34" charset="0"/>
              </a:rPr>
              <a:t> отложенные</a:t>
            </a:r>
            <a:r>
              <a:rPr lang="ru-RU" dirty="0">
                <a:latin typeface="Arial Narrow" panose="020B0606020202030204" pitchFamily="34" charset="0"/>
              </a:rPr>
              <a:t> морены. Все движущиеся морены при таянии льда оседают на ледниковое ложе. При этом образуется единая морена - </a:t>
            </a:r>
            <a:r>
              <a:rPr lang="ru-RU" b="1" dirty="0" smtClean="0">
                <a:latin typeface="Arial Narrow" panose="020B0606020202030204" pitchFamily="34" charset="0"/>
              </a:rPr>
              <a:t>основная</a:t>
            </a:r>
            <a:r>
              <a:rPr lang="ru-RU" i="1" dirty="0" smtClean="0">
                <a:latin typeface="Arial Narrow" panose="020B0606020202030204" pitchFamily="34" charset="0"/>
              </a:rPr>
              <a:t>.</a:t>
            </a:r>
            <a:endParaRPr lang="ru-RU" i="1" dirty="0">
              <a:latin typeface="Arial Narrow" panose="020B0606020202030204" pitchFamily="34" charset="0"/>
            </a:endParaRPr>
          </a:p>
        </p:txBody>
      </p:sp>
      <p:pic>
        <p:nvPicPr>
          <p:cNvPr id="22532" name="Picture 10" descr="kettlehole"/>
          <p:cNvPicPr>
            <a:picLocks noChangeAspect="1" noChangeArrowheads="1"/>
          </p:cNvPicPr>
          <p:nvPr/>
        </p:nvPicPr>
        <p:blipFill>
          <a:blip r:embed="rId3">
            <a:extLst>
              <a:ext uri="{28A0092B-C50C-407E-A947-70E740481C1C}">
                <a14:useLocalDpi xmlns:a14="http://schemas.microsoft.com/office/drawing/2010/main" val="0"/>
              </a:ext>
            </a:extLst>
          </a:blip>
          <a:srcRect t="10295"/>
          <a:stretch>
            <a:fillRect/>
          </a:stretch>
        </p:blipFill>
        <p:spPr bwMode="auto">
          <a:xfrm>
            <a:off x="5651500" y="404813"/>
            <a:ext cx="3241675"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2" descr="kettleho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2349500"/>
            <a:ext cx="325913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8"/>
          <p:cNvSpPr>
            <a:spLocks noChangeArrowheads="1"/>
          </p:cNvSpPr>
          <p:nvPr/>
        </p:nvSpPr>
        <p:spPr bwMode="auto">
          <a:xfrm>
            <a:off x="269875" y="1567289"/>
            <a:ext cx="5040313" cy="83099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ru-RU" sz="1600" dirty="0"/>
              <a:t>Выделяются два типа отложенных морен – </a:t>
            </a:r>
            <a:r>
              <a:rPr lang="ru-RU" sz="1600" dirty="0" smtClean="0"/>
              <a:t> морены </a:t>
            </a:r>
            <a:r>
              <a:rPr lang="ru-RU" sz="1600" i="1" dirty="0" smtClean="0"/>
              <a:t>монолитные</a:t>
            </a:r>
            <a:r>
              <a:rPr lang="ru-RU" sz="1600" dirty="0" smtClean="0"/>
              <a:t> </a:t>
            </a:r>
            <a:r>
              <a:rPr lang="ru-RU" sz="1600" dirty="0"/>
              <a:t>и </a:t>
            </a:r>
            <a:r>
              <a:rPr lang="ru-RU" sz="1600" i="1" dirty="0" smtClean="0"/>
              <a:t>чешуйчатые – </a:t>
            </a:r>
            <a:r>
              <a:rPr lang="ru-RU" sz="1600" dirty="0" smtClean="0"/>
              <a:t>морфологически</a:t>
            </a:r>
            <a:r>
              <a:rPr lang="ru-RU" sz="1600" i="1" dirty="0" smtClean="0"/>
              <a:t> ребристые  </a:t>
            </a:r>
            <a:r>
              <a:rPr lang="ru-RU" sz="1600" dirty="0" smtClean="0"/>
              <a:t>(</a:t>
            </a:r>
            <a:r>
              <a:rPr lang="ru-RU" sz="1600" dirty="0"/>
              <a:t>Ю.А. Лаврушин). </a:t>
            </a:r>
          </a:p>
        </p:txBody>
      </p:sp>
      <p:sp>
        <p:nvSpPr>
          <p:cNvPr id="22535" name="Rectangle 9"/>
          <p:cNvSpPr>
            <a:spLocks noChangeArrowheads="1"/>
          </p:cNvSpPr>
          <p:nvPr/>
        </p:nvSpPr>
        <p:spPr bwMode="auto">
          <a:xfrm>
            <a:off x="323850" y="2420888"/>
            <a:ext cx="504031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0" hangingPunct="0"/>
            <a:r>
              <a:rPr lang="ru-RU" b="1" dirty="0">
                <a:latin typeface="Arial Narrow" panose="020B0606020202030204" pitchFamily="34" charset="0"/>
              </a:rPr>
              <a:t>Монолитная</a:t>
            </a:r>
            <a:r>
              <a:rPr lang="ru-RU" i="1" dirty="0">
                <a:latin typeface="Arial Narrow" panose="020B0606020202030204" pitchFamily="34" charset="0"/>
              </a:rPr>
              <a:t> основная морена</a:t>
            </a:r>
            <a:r>
              <a:rPr lang="ru-RU" dirty="0">
                <a:latin typeface="Arial Narrow" panose="020B0606020202030204" pitchFamily="34" charset="0"/>
              </a:rPr>
              <a:t> образуется под покровом медленно движущегося ледника из материала, заключенного в придонных частях льда. Основная морена представлена суглинками, местами глинами с гравием, галькой и валунами различной размерности. Валуны, как правило, принесены издалека и несут следы ледниковой обработки. </a:t>
            </a:r>
            <a:r>
              <a:rPr lang="ru-RU" dirty="0" smtClean="0">
                <a:latin typeface="Arial Narrow" panose="020B0606020202030204" pitchFamily="34" charset="0"/>
              </a:rPr>
              <a:t>В </a:t>
            </a:r>
            <a:r>
              <a:rPr lang="ru-RU" dirty="0">
                <a:latin typeface="Arial Narrow" panose="020B0606020202030204" pitchFamily="34" charset="0"/>
              </a:rPr>
              <a:t>основных моренах местами включены </a:t>
            </a:r>
            <a:r>
              <a:rPr lang="ru-RU" i="1" dirty="0">
                <a:latin typeface="Arial Narrow" panose="020B0606020202030204" pitchFamily="34" charset="0"/>
              </a:rPr>
              <a:t>отторженцы</a:t>
            </a:r>
            <a:r>
              <a:rPr lang="ru-RU" dirty="0">
                <a:latin typeface="Arial Narrow" panose="020B0606020202030204" pitchFamily="34" charset="0"/>
              </a:rPr>
              <a:t> - крупные массивы пород, перемещенные на дальние расстояния. В целом основная морена отличается большой плотностью, отсутствием слоистости и изменчивой мощностью (от 5-10 до 15-20 м). </a:t>
            </a:r>
            <a:endParaRPr lang="ru-RU" dirty="0" smtClean="0">
              <a:latin typeface="Arial Narrow" panose="020B0606020202030204" pitchFamily="34" charset="0"/>
            </a:endParaRPr>
          </a:p>
          <a:p>
            <a:pPr algn="just" eaLnBrk="0" hangingPunct="0"/>
            <a:r>
              <a:rPr lang="ru-RU" dirty="0" smtClean="0">
                <a:latin typeface="Arial Narrow" panose="020B0606020202030204" pitchFamily="34" charset="0"/>
              </a:rPr>
              <a:t>Молодая морена имеет крайне неровный рельеф из-за неравномерного распределения материала во льду </a:t>
            </a:r>
            <a:endParaRPr lang="ru-RU" dirty="0">
              <a:latin typeface="Arial Narrow" panose="020B0606020202030204" pitchFamily="34" charset="0"/>
            </a:endParaRPr>
          </a:p>
        </p:txBody>
      </p:sp>
      <p:sp>
        <p:nvSpPr>
          <p:cNvPr id="22536" name="TextBox 1"/>
          <p:cNvSpPr txBox="1">
            <a:spLocks noChangeArrowheads="1"/>
          </p:cNvSpPr>
          <p:nvPr/>
        </p:nvSpPr>
        <p:spPr bwMode="auto">
          <a:xfrm>
            <a:off x="5651500" y="5876925"/>
            <a:ext cx="3259138"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pPr>
            <a:r>
              <a:rPr lang="ru-RU" sz="2800" dirty="0" err="1">
                <a:latin typeface="Mistral" pitchFamily="66" charset="0"/>
              </a:rPr>
              <a:t>Аэроснимок</a:t>
            </a:r>
            <a:r>
              <a:rPr lang="ru-RU" sz="2800" dirty="0">
                <a:latin typeface="Mistral" pitchFamily="66" charset="0"/>
              </a:rPr>
              <a:t> района донной морены в Канаде</a:t>
            </a:r>
          </a:p>
        </p:txBody>
      </p:sp>
      <p:sp>
        <p:nvSpPr>
          <p:cNvPr id="2" name="TextBox 1"/>
          <p:cNvSpPr txBox="1"/>
          <p:nvPr/>
        </p:nvSpPr>
        <p:spPr>
          <a:xfrm>
            <a:off x="5657757" y="2348419"/>
            <a:ext cx="3235417" cy="369332"/>
          </a:xfrm>
          <a:prstGeom prst="rect">
            <a:avLst/>
          </a:prstGeom>
          <a:solidFill>
            <a:schemeClr val="accent2">
              <a:lumMod val="50000"/>
            </a:schemeClr>
          </a:solidFill>
        </p:spPr>
        <p:txBody>
          <a:bodyPr wrap="square" rtlCol="0">
            <a:spAutoFit/>
          </a:bodyPr>
          <a:lstStyle/>
          <a:p>
            <a:pPr algn="ctr"/>
            <a:r>
              <a:rPr lang="en-US" b="1" dirty="0" smtClean="0">
                <a:solidFill>
                  <a:schemeClr val="bg1"/>
                </a:solidFill>
                <a:latin typeface="Agency FB" panose="020B0503020202020204" pitchFamily="34" charset="0"/>
              </a:rPr>
              <a:t>Kettles and hummock relief</a:t>
            </a:r>
            <a:endParaRPr lang="ru-RU" b="1" dirty="0">
              <a:solidFill>
                <a:schemeClr val="bg1"/>
              </a:solidFill>
              <a:latin typeface="Adv Time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10"/>
            <a:ext cx="9143024"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6"/>
          <p:cNvSpPr>
            <a:spLocks noChangeArrowheads="1"/>
          </p:cNvSpPr>
          <p:nvPr/>
        </p:nvSpPr>
        <p:spPr bwMode="auto">
          <a:xfrm>
            <a:off x="5120126" y="5663280"/>
            <a:ext cx="40228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a:r>
              <a:rPr lang="ru-RU" sz="2400" b="1" dirty="0" smtClean="0">
                <a:solidFill>
                  <a:schemeClr val="bg1"/>
                </a:solidFill>
              </a:rPr>
              <a:t>Холмистая морена современного ледника (Швеция)</a:t>
            </a:r>
            <a:endParaRPr lang="ru-RU" sz="2400" b="1" dirty="0">
              <a:solidFill>
                <a:schemeClr val="bg1"/>
              </a:solidFill>
            </a:endParaRPr>
          </a:p>
        </p:txBody>
      </p:sp>
      <p:sp>
        <p:nvSpPr>
          <p:cNvPr id="7" name="Text Box 6"/>
          <p:cNvSpPr txBox="1">
            <a:spLocks noChangeArrowheads="1"/>
          </p:cNvSpPr>
          <p:nvPr/>
        </p:nvSpPr>
        <p:spPr bwMode="auto">
          <a:xfrm>
            <a:off x="27618" y="5610"/>
            <a:ext cx="4313238" cy="369887"/>
          </a:xfrm>
          <a:prstGeom prst="rect">
            <a:avLst/>
          </a:prstGeom>
          <a:solidFill>
            <a:srgbClr val="E1D7B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ru-RU" dirty="0">
                <a:latin typeface="Arial Narrow" pitchFamily="34" charset="0"/>
              </a:rPr>
              <a:t>Морфология основных морен горного ледника</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4506342" cy="310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Рисунок 2"/>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572000" y="0"/>
            <a:ext cx="4579430" cy="3323872"/>
          </a:xfrm>
          <a:prstGeom prst="rect">
            <a:avLst/>
          </a:prstGeom>
        </p:spPr>
      </p:pic>
      <p:sp>
        <p:nvSpPr>
          <p:cNvPr id="26626" name="AutoShape 10" descr="9k="/>
          <p:cNvSpPr>
            <a:spLocks noChangeAspect="1" noChangeArrowheads="1"/>
          </p:cNvSpPr>
          <p:nvPr/>
        </p:nvSpPr>
        <p:spPr bwMode="auto">
          <a:xfrm>
            <a:off x="5905500" y="4508500"/>
            <a:ext cx="20383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endParaRPr lang="ru-RU"/>
          </a:p>
        </p:txBody>
      </p:sp>
      <p:sp>
        <p:nvSpPr>
          <p:cNvPr id="26627" name="AutoShape 12" descr="9k="/>
          <p:cNvSpPr>
            <a:spLocks noChangeAspect="1" noChangeArrowheads="1"/>
          </p:cNvSpPr>
          <p:nvPr/>
        </p:nvSpPr>
        <p:spPr bwMode="auto">
          <a:xfrm>
            <a:off x="5765800" y="4229100"/>
            <a:ext cx="20383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endParaRPr lang="ru-RU"/>
          </a:p>
        </p:txBody>
      </p:sp>
      <p:sp>
        <p:nvSpPr>
          <p:cNvPr id="26629" name="Text Box 18"/>
          <p:cNvSpPr txBox="1">
            <a:spLocks noChangeArrowheads="1"/>
          </p:cNvSpPr>
          <p:nvPr/>
        </p:nvSpPr>
        <p:spPr bwMode="auto">
          <a:xfrm>
            <a:off x="-6350" y="6446838"/>
            <a:ext cx="1239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ru-RU" b="1">
                <a:solidFill>
                  <a:schemeClr val="bg1"/>
                </a:solidFill>
              </a:rPr>
              <a:t>ШВЕЦИЯ</a:t>
            </a:r>
          </a:p>
        </p:txBody>
      </p:sp>
      <p:sp>
        <p:nvSpPr>
          <p:cNvPr id="26630" name="Text Box 19"/>
          <p:cNvSpPr txBox="1">
            <a:spLocks noChangeArrowheads="1"/>
          </p:cNvSpPr>
          <p:nvPr/>
        </p:nvSpPr>
        <p:spPr bwMode="auto">
          <a:xfrm>
            <a:off x="7159625" y="6491288"/>
            <a:ext cx="1984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ru-RU">
                <a:solidFill>
                  <a:schemeClr val="bg1"/>
                </a:solidFill>
              </a:rPr>
              <a:t>КЕЙП КОД, США</a:t>
            </a:r>
          </a:p>
        </p:txBody>
      </p:sp>
      <p:pic>
        <p:nvPicPr>
          <p:cNvPr id="26631" name="Picture 4" descr="http://maine.gov/doc/nrimc/mgs/explore/surficial/facts/jan00-5.jp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0437"/>
            <a:ext cx="4555835" cy="34194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633" name="Text Box 16"/>
          <p:cNvSpPr txBox="1">
            <a:spLocks noChangeArrowheads="1"/>
          </p:cNvSpPr>
          <p:nvPr/>
        </p:nvSpPr>
        <p:spPr bwMode="auto">
          <a:xfrm>
            <a:off x="2143257" y="45671"/>
            <a:ext cx="23567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ru-RU" b="1" dirty="0" err="1" smtClean="0">
                <a:solidFill>
                  <a:schemeClr val="bg1"/>
                </a:solidFill>
                <a:latin typeface="Arial Narrow" panose="020B0606020202030204" pitchFamily="34" charset="0"/>
              </a:rPr>
              <a:t>Вейхзельская</a:t>
            </a:r>
            <a:r>
              <a:rPr lang="ru-RU" b="1" dirty="0" smtClean="0">
                <a:solidFill>
                  <a:schemeClr val="bg1"/>
                </a:solidFill>
                <a:latin typeface="Arial Narrow" panose="020B0606020202030204" pitchFamily="34" charset="0"/>
              </a:rPr>
              <a:t>  морена </a:t>
            </a:r>
          </a:p>
          <a:p>
            <a:pPr algn="r" eaLnBrk="1" hangingPunct="1"/>
            <a:r>
              <a:rPr lang="ru-RU" b="1" dirty="0" smtClean="0">
                <a:solidFill>
                  <a:schemeClr val="bg1"/>
                </a:solidFill>
                <a:latin typeface="Arial Narrow" panose="020B0606020202030204" pitchFamily="34" charset="0"/>
              </a:rPr>
              <a:t>Швеция</a:t>
            </a:r>
            <a:endParaRPr lang="ru-RU" b="1" dirty="0">
              <a:solidFill>
                <a:schemeClr val="bg1"/>
              </a:solidFill>
              <a:latin typeface="Arial Narrow" panose="020B0606020202030204" pitchFamily="34" charset="0"/>
            </a:endParaRPr>
          </a:p>
        </p:txBody>
      </p:sp>
      <p:sp>
        <p:nvSpPr>
          <p:cNvPr id="26634" name="Text Box 23"/>
          <p:cNvSpPr txBox="1">
            <a:spLocks noChangeArrowheads="1"/>
          </p:cNvSpPr>
          <p:nvPr/>
        </p:nvSpPr>
        <p:spPr bwMode="auto">
          <a:xfrm>
            <a:off x="2186277" y="6211669"/>
            <a:ext cx="23695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ru-RU" b="1" dirty="0" smtClean="0">
                <a:solidFill>
                  <a:schemeClr val="bg1"/>
                </a:solidFill>
                <a:latin typeface="Arial Narrow" panose="020B0606020202030204" pitchFamily="34" charset="0"/>
              </a:rPr>
              <a:t>Висконсинская морена</a:t>
            </a:r>
          </a:p>
          <a:p>
            <a:pPr algn="r" eaLnBrk="1" hangingPunct="1"/>
            <a:r>
              <a:rPr lang="ru-RU" b="1" dirty="0" smtClean="0">
                <a:solidFill>
                  <a:schemeClr val="bg1"/>
                </a:solidFill>
                <a:latin typeface="Arial Narrow" panose="020B0606020202030204" pitchFamily="34" charset="0"/>
              </a:rPr>
              <a:t>ВАЙОМИНГ</a:t>
            </a:r>
            <a:endParaRPr lang="ru-RU" b="1" dirty="0">
              <a:solidFill>
                <a:schemeClr val="bg1"/>
              </a:solidFill>
              <a:latin typeface="Arial Narrow" panose="020B0606020202030204" pitchFamily="34" charset="0"/>
            </a:endParaRPr>
          </a:p>
        </p:txBody>
      </p:sp>
      <p:pic>
        <p:nvPicPr>
          <p:cNvPr id="2" name="Рисунок 1"/>
          <p:cNvPicPr>
            <a:picLocks noChangeAspect="1"/>
          </p:cNvPicPr>
          <p:nvPr/>
        </p:nvPicPr>
        <p:blipFill rotWithShape="1">
          <a:blip r:embed="rId7"/>
          <a:srcRect t="43684" b="9908"/>
          <a:stretch/>
        </p:blipFill>
        <p:spPr>
          <a:xfrm>
            <a:off x="4572000" y="3748088"/>
            <a:ext cx="4610100" cy="3178206"/>
          </a:xfrm>
          <a:prstGeom prst="rect">
            <a:avLst/>
          </a:prstGeom>
          <a:solidFill>
            <a:schemeClr val="bg1"/>
          </a:solidFill>
          <a:ln>
            <a:solidFill>
              <a:schemeClr val="accent2">
                <a:lumMod val="20000"/>
                <a:lumOff val="80000"/>
              </a:schemeClr>
            </a:solidFill>
          </a:ln>
        </p:spPr>
      </p:pic>
      <p:sp>
        <p:nvSpPr>
          <p:cNvPr id="26636" name="Rectangle 14"/>
          <p:cNvSpPr>
            <a:spLocks noChangeArrowheads="1"/>
          </p:cNvSpPr>
          <p:nvPr/>
        </p:nvSpPr>
        <p:spPr bwMode="auto">
          <a:xfrm>
            <a:off x="-6350" y="3108325"/>
            <a:ext cx="9150350" cy="738664"/>
          </a:xfrm>
          <a:prstGeom prst="rect">
            <a:avLst/>
          </a:prstGeom>
          <a:solidFill>
            <a:srgbClr val="E1D7B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ru-RU" sz="1400" b="1" dirty="0">
                <a:latin typeface="Arial Narrow" panose="020B0606020202030204" pitchFamily="34" charset="0"/>
              </a:rPr>
              <a:t>В обнажениях молодые покровные морены выглядят очень похоже в любом месте – это обычно красноватые нестратифицированные суглинки с обломочным материалом до крупных глыб включительно и канальными флювиогляциальными песками</a:t>
            </a:r>
          </a:p>
        </p:txBody>
      </p:sp>
      <p:sp>
        <p:nvSpPr>
          <p:cNvPr id="4" name="TextBox 3"/>
          <p:cNvSpPr txBox="1"/>
          <p:nvPr/>
        </p:nvSpPr>
        <p:spPr>
          <a:xfrm>
            <a:off x="7088629" y="2420888"/>
            <a:ext cx="2055371" cy="646331"/>
          </a:xfrm>
          <a:prstGeom prst="rect">
            <a:avLst/>
          </a:prstGeom>
          <a:noFill/>
        </p:spPr>
        <p:txBody>
          <a:bodyPr wrap="none" rtlCol="0">
            <a:spAutoFit/>
          </a:bodyPr>
          <a:lstStyle/>
          <a:p>
            <a:pPr algn="r"/>
            <a:r>
              <a:rPr lang="ru-RU" b="1" dirty="0" smtClean="0">
                <a:latin typeface="Arial Narrow" panose="020B0606020202030204" pitchFamily="34" charset="0"/>
              </a:rPr>
              <a:t>Московская морена</a:t>
            </a:r>
          </a:p>
          <a:p>
            <a:pPr algn="r"/>
            <a:r>
              <a:rPr lang="ru-RU" b="1" dirty="0" smtClean="0">
                <a:latin typeface="Arial Narrow" panose="020B0606020202030204" pitchFamily="34" charset="0"/>
              </a:rPr>
              <a:t>МОСКВА</a:t>
            </a:r>
            <a:endParaRPr lang="ru-RU" b="1" dirty="0">
              <a:latin typeface="Arial Narrow" panose="020B0606020202030204" pitchFamily="34" charset="0"/>
            </a:endParaRPr>
          </a:p>
        </p:txBody>
      </p:sp>
      <p:sp>
        <p:nvSpPr>
          <p:cNvPr id="16" name="TextBox 15"/>
          <p:cNvSpPr txBox="1"/>
          <p:nvPr/>
        </p:nvSpPr>
        <p:spPr>
          <a:xfrm>
            <a:off x="4661277" y="6211668"/>
            <a:ext cx="2106667" cy="646331"/>
          </a:xfrm>
          <a:prstGeom prst="rect">
            <a:avLst/>
          </a:prstGeom>
          <a:noFill/>
        </p:spPr>
        <p:txBody>
          <a:bodyPr wrap="none" rtlCol="0">
            <a:spAutoFit/>
          </a:bodyPr>
          <a:lstStyle/>
          <a:p>
            <a:r>
              <a:rPr lang="ru-RU" b="1" dirty="0" smtClean="0">
                <a:solidFill>
                  <a:schemeClr val="bg1"/>
                </a:solidFill>
                <a:latin typeface="Arial Narrow" panose="020B0606020202030204" pitchFamily="34" charset="0"/>
              </a:rPr>
              <a:t>Валдайская морена </a:t>
            </a:r>
          </a:p>
          <a:p>
            <a:r>
              <a:rPr lang="ru-RU" b="1" dirty="0">
                <a:solidFill>
                  <a:schemeClr val="bg1"/>
                </a:solidFill>
                <a:latin typeface="Arial Narrow" panose="020B0606020202030204" pitchFamily="34" charset="0"/>
              </a:rPr>
              <a:t>ТИХВИН</a:t>
            </a:r>
            <a:endParaRPr lang="ru-RU" b="1" dirty="0">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chemeClr val="bg1"/>
            </a:gs>
          </a:gsLst>
          <a:lin ang="5400000" scaled="0"/>
        </a:gradFill>
        <a:effectLst/>
      </p:bgPr>
    </p:bg>
    <p:spTree>
      <p:nvGrpSpPr>
        <p:cNvPr id="1" name=""/>
        <p:cNvGrpSpPr/>
        <p:nvPr/>
      </p:nvGrpSpPr>
      <p:grpSpPr>
        <a:xfrm>
          <a:off x="0" y="0"/>
          <a:ext cx="0" cy="0"/>
          <a:chOff x="0" y="0"/>
          <a:chExt cx="0" cy="0"/>
        </a:xfrm>
      </p:grpSpPr>
      <p:sp>
        <p:nvSpPr>
          <p:cNvPr id="2" name="Прямоугольник 1"/>
          <p:cNvSpPr/>
          <p:nvPr/>
        </p:nvSpPr>
        <p:spPr>
          <a:xfrm>
            <a:off x="0" y="325225"/>
            <a:ext cx="9144000" cy="6340197"/>
          </a:xfrm>
          <a:prstGeom prst="rect">
            <a:avLst/>
          </a:prstGeom>
        </p:spPr>
        <p:txBody>
          <a:bodyPr wrap="square">
            <a:spAutoFit/>
          </a:bodyPr>
          <a:lstStyle/>
          <a:p>
            <a:endParaRPr lang="ru-RU" sz="1400" dirty="0">
              <a:solidFill>
                <a:srgbClr val="000000"/>
              </a:solidFill>
              <a:latin typeface="Adv Times"/>
            </a:endParaRPr>
          </a:p>
          <a:p>
            <a:r>
              <a:rPr lang="ru-RU" sz="1400" b="1" dirty="0" smtClean="0">
                <a:solidFill>
                  <a:srgbClr val="0070C0"/>
                </a:solidFill>
                <a:latin typeface="Adv Times"/>
              </a:rPr>
              <a:t>Код </a:t>
            </a:r>
            <a:r>
              <a:rPr lang="ru-RU" sz="1400" b="1" dirty="0" err="1" smtClean="0">
                <a:solidFill>
                  <a:srgbClr val="0070C0"/>
                </a:solidFill>
                <a:latin typeface="Adv Times"/>
              </a:rPr>
              <a:t>литофаций</a:t>
            </a:r>
            <a:r>
              <a:rPr lang="en-US" sz="1400" b="1" dirty="0">
                <a:solidFill>
                  <a:srgbClr val="0070C0"/>
                </a:solidFill>
                <a:latin typeface="Adv Times"/>
              </a:rPr>
              <a:t>	</a:t>
            </a:r>
            <a:r>
              <a:rPr lang="ru-RU" sz="1400" b="1" dirty="0" smtClean="0">
                <a:solidFill>
                  <a:srgbClr val="0070C0"/>
                </a:solidFill>
                <a:latin typeface="Adv Times"/>
              </a:rPr>
              <a:t>Описание типа </a:t>
            </a:r>
            <a:r>
              <a:rPr lang="ru-RU" sz="1400" b="1" dirty="0" err="1" smtClean="0">
                <a:solidFill>
                  <a:srgbClr val="0070C0"/>
                </a:solidFill>
                <a:latin typeface="Adv Times"/>
              </a:rPr>
              <a:t>литофации</a:t>
            </a:r>
            <a:r>
              <a:rPr lang="en-US" sz="1400" b="1" dirty="0" smtClean="0">
                <a:solidFill>
                  <a:srgbClr val="0070C0"/>
                </a:solidFill>
                <a:latin typeface="Adv Times"/>
              </a:rPr>
              <a:t>: </a:t>
            </a:r>
            <a:r>
              <a:rPr lang="ru-RU" sz="1400" b="1" dirty="0" smtClean="0">
                <a:solidFill>
                  <a:srgbClr val="0070C0"/>
                </a:solidFill>
                <a:latin typeface="Adv Times"/>
              </a:rPr>
              <a:t>размер обломков</a:t>
            </a:r>
            <a:r>
              <a:rPr lang="en-US" sz="1400" b="1" dirty="0" smtClean="0">
                <a:solidFill>
                  <a:srgbClr val="0070C0"/>
                </a:solidFill>
                <a:latin typeface="Adv Times"/>
              </a:rPr>
              <a:t>, </a:t>
            </a:r>
            <a:r>
              <a:rPr lang="ru-RU" sz="1400" b="1" dirty="0" smtClean="0">
                <a:solidFill>
                  <a:srgbClr val="0070C0"/>
                </a:solidFill>
                <a:latin typeface="Adv Times"/>
              </a:rPr>
              <a:t>размерность и наличие </a:t>
            </a:r>
            <a:r>
              <a:rPr lang="en-US" sz="1400" b="1" dirty="0">
                <a:solidFill>
                  <a:srgbClr val="0070C0"/>
                </a:solidFill>
                <a:latin typeface="Adv Times"/>
              </a:rPr>
              <a:t>	</a:t>
            </a:r>
          </a:p>
          <a:p>
            <a:r>
              <a:rPr lang="en-US" sz="1400" b="1" dirty="0">
                <a:solidFill>
                  <a:srgbClr val="0070C0"/>
                </a:solidFill>
                <a:latin typeface="Adv Times"/>
              </a:rPr>
              <a:t>	</a:t>
            </a:r>
            <a:r>
              <a:rPr lang="en-US" sz="1400" b="1" dirty="0" smtClean="0">
                <a:solidFill>
                  <a:srgbClr val="0070C0"/>
                </a:solidFill>
                <a:latin typeface="Adv Times"/>
              </a:rPr>
              <a:t>                  </a:t>
            </a:r>
            <a:r>
              <a:rPr lang="ru-RU" sz="1400" b="1" dirty="0" smtClean="0">
                <a:solidFill>
                  <a:srgbClr val="0070C0"/>
                </a:solidFill>
                <a:latin typeface="Adv Times"/>
              </a:rPr>
              <a:t>матрикса</a:t>
            </a:r>
            <a:r>
              <a:rPr lang="en-US" sz="1400" b="1" dirty="0" smtClean="0">
                <a:solidFill>
                  <a:srgbClr val="0070C0"/>
                </a:solidFill>
                <a:latin typeface="Adv Times"/>
              </a:rPr>
              <a:t>, </a:t>
            </a:r>
            <a:r>
              <a:rPr lang="ru-RU" sz="1400" b="1" dirty="0" smtClean="0">
                <a:solidFill>
                  <a:srgbClr val="0070C0"/>
                </a:solidFill>
                <a:latin typeface="Adv Times"/>
              </a:rPr>
              <a:t>внутренняя структура</a:t>
            </a:r>
            <a:endParaRPr lang="en-US" sz="1400" b="1" dirty="0" smtClean="0">
              <a:solidFill>
                <a:srgbClr val="0070C0"/>
              </a:solidFill>
              <a:latin typeface="Adv Times"/>
            </a:endParaRPr>
          </a:p>
          <a:p>
            <a:r>
              <a:rPr lang="en-US" sz="1400" b="1" dirty="0">
                <a:solidFill>
                  <a:srgbClr val="0070C0"/>
                </a:solidFill>
                <a:latin typeface="Adv Times"/>
              </a:rPr>
              <a:t>	</a:t>
            </a:r>
          </a:p>
          <a:p>
            <a:r>
              <a:rPr lang="en-US" sz="1400" b="1" dirty="0">
                <a:solidFill>
                  <a:srgbClr val="C00000"/>
                </a:solidFill>
                <a:latin typeface="Adv Times"/>
              </a:rPr>
              <a:t>D</a:t>
            </a:r>
            <a:r>
              <a:rPr lang="en-US" sz="1400" dirty="0">
                <a:solidFill>
                  <a:srgbClr val="C00000"/>
                </a:solidFill>
                <a:latin typeface="Adv Times"/>
              </a:rPr>
              <a:t>(G/S/Si/C) 	</a:t>
            </a:r>
            <a:r>
              <a:rPr lang="ru-RU" sz="1400" dirty="0" smtClean="0">
                <a:solidFill>
                  <a:srgbClr val="C00000"/>
                </a:solidFill>
                <a:latin typeface="Adv Times"/>
              </a:rPr>
              <a:t> </a:t>
            </a:r>
            <a:r>
              <a:rPr lang="ru-RU" sz="1400" b="1" dirty="0" err="1" smtClean="0">
                <a:solidFill>
                  <a:srgbClr val="C00000"/>
                </a:solidFill>
                <a:latin typeface="Adv Times"/>
              </a:rPr>
              <a:t>Диамиктон</a:t>
            </a:r>
            <a:r>
              <a:rPr lang="en-US" sz="1400" dirty="0" smtClean="0">
                <a:solidFill>
                  <a:srgbClr val="C00000"/>
                </a:solidFill>
                <a:latin typeface="Adv Times"/>
              </a:rPr>
              <a:t>, </a:t>
            </a:r>
            <a:r>
              <a:rPr lang="ru-RU" sz="1400" dirty="0" smtClean="0">
                <a:solidFill>
                  <a:srgbClr val="C00000"/>
                </a:solidFill>
                <a:latin typeface="Adv Times"/>
              </a:rPr>
              <a:t>галечниковый</a:t>
            </a:r>
            <a:r>
              <a:rPr lang="en-US" sz="1400" dirty="0" smtClean="0">
                <a:solidFill>
                  <a:srgbClr val="C00000"/>
                </a:solidFill>
                <a:latin typeface="Adv Times"/>
              </a:rPr>
              <a:t>, </a:t>
            </a:r>
            <a:r>
              <a:rPr lang="ru-RU" sz="1400" dirty="0" smtClean="0">
                <a:solidFill>
                  <a:srgbClr val="C00000"/>
                </a:solidFill>
                <a:latin typeface="Adv Times"/>
              </a:rPr>
              <a:t>песчанистый, </a:t>
            </a:r>
            <a:r>
              <a:rPr lang="ru-RU" sz="1400" dirty="0" err="1" smtClean="0">
                <a:solidFill>
                  <a:srgbClr val="C00000"/>
                </a:solidFill>
                <a:latin typeface="Adv Times"/>
              </a:rPr>
              <a:t>алевритистый</a:t>
            </a:r>
            <a:r>
              <a:rPr lang="ru-RU" sz="1400" dirty="0" smtClean="0">
                <a:solidFill>
                  <a:srgbClr val="C00000"/>
                </a:solidFill>
                <a:latin typeface="Adv Times"/>
              </a:rPr>
              <a:t> или глинистый</a:t>
            </a:r>
            <a:r>
              <a:rPr lang="en-US" sz="1400" dirty="0" smtClean="0">
                <a:solidFill>
                  <a:srgbClr val="C00000"/>
                </a:solidFill>
                <a:latin typeface="Adv Times"/>
              </a:rPr>
              <a:t> </a:t>
            </a:r>
            <a:r>
              <a:rPr lang="en-US" sz="1400" dirty="0">
                <a:solidFill>
                  <a:srgbClr val="C00000"/>
                </a:solidFill>
                <a:latin typeface="Adv Times"/>
              </a:rPr>
              <a:t>	</a:t>
            </a:r>
          </a:p>
          <a:p>
            <a:r>
              <a:rPr lang="en-US" sz="1400" dirty="0">
                <a:solidFill>
                  <a:srgbClr val="C00000"/>
                </a:solidFill>
                <a:latin typeface="Adv Times"/>
              </a:rPr>
              <a:t>	</a:t>
            </a:r>
            <a:r>
              <a:rPr lang="en-US" sz="1400" dirty="0" smtClean="0">
                <a:solidFill>
                  <a:srgbClr val="C00000"/>
                </a:solidFill>
                <a:latin typeface="Adv Times"/>
              </a:rPr>
              <a:t>                   </a:t>
            </a:r>
            <a:r>
              <a:rPr lang="ru-RU" sz="1400" dirty="0" smtClean="0">
                <a:solidFill>
                  <a:srgbClr val="C00000"/>
                </a:solidFill>
                <a:latin typeface="Adv Times"/>
              </a:rPr>
              <a:t> </a:t>
            </a:r>
            <a:r>
              <a:rPr lang="en-US" sz="1400" dirty="0" smtClean="0">
                <a:solidFill>
                  <a:srgbClr val="C00000"/>
                </a:solidFill>
                <a:latin typeface="Adv Times"/>
              </a:rPr>
              <a:t>One </a:t>
            </a:r>
            <a:r>
              <a:rPr lang="en-US" sz="1400" dirty="0">
                <a:solidFill>
                  <a:srgbClr val="C00000"/>
                </a:solidFill>
                <a:latin typeface="Adv Times"/>
              </a:rPr>
              <a:t>or more grain-size code letters within </a:t>
            </a:r>
            <a:r>
              <a:rPr lang="en-US" sz="1400" dirty="0" smtClean="0">
                <a:solidFill>
                  <a:srgbClr val="C00000"/>
                </a:solidFill>
                <a:latin typeface="Adv Times"/>
              </a:rPr>
              <a:t>brackets</a:t>
            </a:r>
            <a:r>
              <a:rPr lang="en-US" sz="1400" dirty="0" smtClean="0">
                <a:solidFill>
                  <a:srgbClr val="000000"/>
                </a:solidFill>
                <a:latin typeface="Adv Times"/>
              </a:rPr>
              <a:t> </a:t>
            </a:r>
            <a:r>
              <a:rPr lang="en-US" sz="1400" dirty="0">
                <a:solidFill>
                  <a:srgbClr val="000000"/>
                </a:solidFill>
                <a:latin typeface="Adv Times"/>
              </a:rPr>
              <a:t>	</a:t>
            </a:r>
          </a:p>
          <a:p>
            <a:r>
              <a:rPr lang="en-US" sz="1400" b="1" dirty="0">
                <a:solidFill>
                  <a:srgbClr val="009A46"/>
                </a:solidFill>
                <a:latin typeface="Adv Times"/>
              </a:rPr>
              <a:t>D</a:t>
            </a:r>
            <a:r>
              <a:rPr lang="en-US" sz="1400" dirty="0">
                <a:solidFill>
                  <a:srgbClr val="009A46"/>
                </a:solidFill>
                <a:latin typeface="Adv Times"/>
              </a:rPr>
              <a:t>( )mm 	</a:t>
            </a:r>
            <a:r>
              <a:rPr lang="en-US" sz="1400" dirty="0" smtClean="0">
                <a:solidFill>
                  <a:srgbClr val="009A46"/>
                </a:solidFill>
                <a:latin typeface="Adv Times"/>
              </a:rPr>
              <a:t>                   </a:t>
            </a:r>
            <a:r>
              <a:rPr lang="ru-RU" sz="1400" dirty="0" smtClean="0">
                <a:solidFill>
                  <a:srgbClr val="009A46"/>
                </a:solidFill>
                <a:latin typeface="Adv Times"/>
              </a:rPr>
              <a:t> </a:t>
            </a:r>
            <a:r>
              <a:rPr lang="ru-RU" sz="1400" b="1" dirty="0" err="1" smtClean="0">
                <a:solidFill>
                  <a:srgbClr val="009A46"/>
                </a:solidFill>
                <a:latin typeface="Adv Times"/>
              </a:rPr>
              <a:t>Диамиктон</a:t>
            </a:r>
            <a:r>
              <a:rPr lang="en-US" sz="1400" dirty="0" smtClean="0">
                <a:solidFill>
                  <a:srgbClr val="009A46"/>
                </a:solidFill>
                <a:latin typeface="Adv Times"/>
              </a:rPr>
              <a:t>, </a:t>
            </a:r>
            <a:r>
              <a:rPr lang="ru-RU" sz="1400" dirty="0" smtClean="0">
                <a:solidFill>
                  <a:srgbClr val="009A46"/>
                </a:solidFill>
                <a:latin typeface="Adv Times"/>
              </a:rPr>
              <a:t>с матриксом, массивный (</a:t>
            </a:r>
            <a:r>
              <a:rPr lang="en-US" sz="1400" dirty="0" smtClean="0">
                <a:solidFill>
                  <a:srgbClr val="009A46"/>
                </a:solidFill>
                <a:latin typeface="Adv Times"/>
              </a:rPr>
              <a:t>matrix-supported</a:t>
            </a:r>
            <a:r>
              <a:rPr lang="en-US" sz="1400" dirty="0">
                <a:solidFill>
                  <a:srgbClr val="009A46"/>
                </a:solidFill>
                <a:latin typeface="Adv Times"/>
              </a:rPr>
              <a:t>, </a:t>
            </a:r>
            <a:r>
              <a:rPr lang="en-US" sz="1400" dirty="0" smtClean="0">
                <a:solidFill>
                  <a:srgbClr val="009A46"/>
                </a:solidFill>
                <a:latin typeface="Adv Times"/>
              </a:rPr>
              <a:t>massive</a:t>
            </a:r>
            <a:r>
              <a:rPr lang="ru-RU" sz="1400" dirty="0" smtClean="0">
                <a:solidFill>
                  <a:srgbClr val="009A46"/>
                </a:solidFill>
                <a:latin typeface="Adv Times"/>
              </a:rPr>
              <a:t>)</a:t>
            </a:r>
            <a:r>
              <a:rPr lang="en-US" sz="1400" dirty="0" smtClean="0">
                <a:solidFill>
                  <a:srgbClr val="009A46"/>
                </a:solidFill>
                <a:latin typeface="Adv Times"/>
              </a:rPr>
              <a:t> </a:t>
            </a:r>
            <a:r>
              <a:rPr lang="en-US" sz="1400" dirty="0">
                <a:solidFill>
                  <a:srgbClr val="009A46"/>
                </a:solidFill>
                <a:latin typeface="Adv Times"/>
              </a:rPr>
              <a:t>	</a:t>
            </a:r>
          </a:p>
          <a:p>
            <a:r>
              <a:rPr lang="en-US" sz="1400" b="1" dirty="0">
                <a:solidFill>
                  <a:srgbClr val="C00000"/>
                </a:solidFill>
                <a:latin typeface="Adv Times"/>
              </a:rPr>
              <a:t>D</a:t>
            </a:r>
            <a:r>
              <a:rPr lang="en-US" sz="1400" dirty="0">
                <a:solidFill>
                  <a:srgbClr val="C00000"/>
                </a:solidFill>
                <a:latin typeface="Adv Times"/>
              </a:rPr>
              <a:t>( )</a:t>
            </a:r>
            <a:r>
              <a:rPr lang="en-US" sz="1400" dirty="0" err="1">
                <a:solidFill>
                  <a:srgbClr val="C00000"/>
                </a:solidFill>
                <a:latin typeface="Adv Times"/>
              </a:rPr>
              <a:t>ms</a:t>
            </a:r>
            <a:r>
              <a:rPr lang="en-US" sz="1400" dirty="0">
                <a:solidFill>
                  <a:srgbClr val="C00000"/>
                </a:solidFill>
                <a:latin typeface="Adv Times"/>
              </a:rPr>
              <a:t> 	</a:t>
            </a:r>
            <a:r>
              <a:rPr lang="en-US" sz="1400" dirty="0" smtClean="0">
                <a:solidFill>
                  <a:srgbClr val="C00000"/>
                </a:solidFill>
                <a:latin typeface="Adv Times"/>
              </a:rPr>
              <a:t>                  </a:t>
            </a:r>
            <a:r>
              <a:rPr lang="ru-RU" sz="1400" dirty="0" smtClean="0">
                <a:solidFill>
                  <a:srgbClr val="C00000"/>
                </a:solidFill>
                <a:latin typeface="Adv Times"/>
              </a:rPr>
              <a:t> </a:t>
            </a:r>
            <a:r>
              <a:rPr lang="en-US" sz="1400" dirty="0" smtClean="0">
                <a:solidFill>
                  <a:srgbClr val="C00000"/>
                </a:solidFill>
                <a:latin typeface="Adv Times"/>
              </a:rPr>
              <a:t> </a:t>
            </a:r>
            <a:r>
              <a:rPr lang="ru-RU" sz="1400" b="1" dirty="0" err="1" smtClean="0">
                <a:solidFill>
                  <a:srgbClr val="C00000"/>
                </a:solidFill>
                <a:latin typeface="Adv Times"/>
              </a:rPr>
              <a:t>Диамиктон</a:t>
            </a:r>
            <a:r>
              <a:rPr lang="ru-RU" sz="1400" dirty="0" smtClean="0">
                <a:solidFill>
                  <a:srgbClr val="C00000"/>
                </a:solidFill>
                <a:latin typeface="Adv Times"/>
              </a:rPr>
              <a:t>, с матриксом, слоистый (</a:t>
            </a:r>
            <a:r>
              <a:rPr lang="en-US" sz="1400" dirty="0" smtClean="0">
                <a:solidFill>
                  <a:srgbClr val="C00000"/>
                </a:solidFill>
                <a:latin typeface="Adv Times"/>
              </a:rPr>
              <a:t>matrix-supported</a:t>
            </a:r>
            <a:r>
              <a:rPr lang="en-US" sz="1400" dirty="0">
                <a:solidFill>
                  <a:srgbClr val="C00000"/>
                </a:solidFill>
                <a:latin typeface="Adv Times"/>
              </a:rPr>
              <a:t>, </a:t>
            </a:r>
            <a:r>
              <a:rPr lang="en-US" sz="1400" dirty="0" smtClean="0">
                <a:solidFill>
                  <a:srgbClr val="C00000"/>
                </a:solidFill>
                <a:latin typeface="Adv Times"/>
              </a:rPr>
              <a:t>stratified</a:t>
            </a:r>
            <a:r>
              <a:rPr lang="ru-RU" sz="1400" dirty="0" smtClean="0">
                <a:solidFill>
                  <a:srgbClr val="C00000"/>
                </a:solidFill>
                <a:latin typeface="Adv Times"/>
              </a:rPr>
              <a:t>)</a:t>
            </a:r>
            <a:r>
              <a:rPr lang="en-US" sz="1400" dirty="0" smtClean="0">
                <a:solidFill>
                  <a:srgbClr val="C00000"/>
                </a:solidFill>
                <a:latin typeface="Adv Times"/>
              </a:rPr>
              <a:t> </a:t>
            </a:r>
            <a:r>
              <a:rPr lang="en-US" sz="1400" dirty="0">
                <a:solidFill>
                  <a:srgbClr val="000000"/>
                </a:solidFill>
                <a:latin typeface="Adv Times"/>
              </a:rPr>
              <a:t>	</a:t>
            </a:r>
          </a:p>
          <a:p>
            <a:r>
              <a:rPr lang="en-US" sz="1400" b="1" dirty="0">
                <a:solidFill>
                  <a:srgbClr val="009A46"/>
                </a:solidFill>
                <a:latin typeface="Adv Times"/>
              </a:rPr>
              <a:t>C</a:t>
            </a:r>
            <a:r>
              <a:rPr lang="en-US" sz="1400" dirty="0">
                <a:solidFill>
                  <a:srgbClr val="009A46"/>
                </a:solidFill>
                <a:latin typeface="Adv Times"/>
              </a:rPr>
              <a:t>o--	</a:t>
            </a:r>
            <a:r>
              <a:rPr lang="en-US" sz="1400" dirty="0" smtClean="0">
                <a:solidFill>
                  <a:srgbClr val="009A46"/>
                </a:solidFill>
                <a:latin typeface="Adv Times"/>
              </a:rPr>
              <a:t>                   </a:t>
            </a:r>
            <a:r>
              <a:rPr lang="ru-RU" sz="1400" dirty="0" smtClean="0">
                <a:solidFill>
                  <a:srgbClr val="009A46"/>
                </a:solidFill>
                <a:latin typeface="Adv Times"/>
              </a:rPr>
              <a:t> </a:t>
            </a:r>
            <a:r>
              <a:rPr lang="ru-RU" sz="1400" b="1" dirty="0" err="1" smtClean="0">
                <a:solidFill>
                  <a:srgbClr val="009A46"/>
                </a:solidFill>
                <a:latin typeface="Adv Times"/>
              </a:rPr>
              <a:t>Валунники</a:t>
            </a:r>
            <a:r>
              <a:rPr lang="ru-RU" sz="1400" dirty="0" smtClean="0">
                <a:solidFill>
                  <a:srgbClr val="009A46"/>
                </a:solidFill>
                <a:latin typeface="Adv Times"/>
              </a:rPr>
              <a:t> (</a:t>
            </a:r>
            <a:r>
              <a:rPr lang="en-US" sz="1400" dirty="0" smtClean="0">
                <a:solidFill>
                  <a:srgbClr val="009A46"/>
                </a:solidFill>
                <a:latin typeface="Adv Times"/>
              </a:rPr>
              <a:t>cobbles</a:t>
            </a:r>
            <a:r>
              <a:rPr lang="ru-RU" sz="1400" dirty="0" smtClean="0">
                <a:solidFill>
                  <a:srgbClr val="009A46"/>
                </a:solidFill>
                <a:latin typeface="Adv Times"/>
              </a:rPr>
              <a:t>)</a:t>
            </a:r>
            <a:r>
              <a:rPr lang="en-US" sz="1400" dirty="0">
                <a:solidFill>
                  <a:srgbClr val="009A46"/>
                </a:solidFill>
                <a:latin typeface="Adv Times"/>
              </a:rPr>
              <a:t>	</a:t>
            </a:r>
          </a:p>
          <a:p>
            <a:r>
              <a:rPr lang="en-US" sz="1400" b="1" dirty="0">
                <a:solidFill>
                  <a:srgbClr val="C00000"/>
                </a:solidFill>
                <a:latin typeface="Adv Times"/>
              </a:rPr>
              <a:t>D(</a:t>
            </a:r>
            <a:r>
              <a:rPr lang="en-US" sz="1400" dirty="0">
                <a:solidFill>
                  <a:srgbClr val="C00000"/>
                </a:solidFill>
                <a:latin typeface="Adv Times"/>
              </a:rPr>
              <a:t> )mm(</a:t>
            </a:r>
            <a:r>
              <a:rPr lang="en-US" sz="1400" dirty="0" err="1">
                <a:solidFill>
                  <a:srgbClr val="C00000"/>
                </a:solidFill>
                <a:latin typeface="Adv Times"/>
              </a:rPr>
              <a:t>ng</a:t>
            </a:r>
            <a:r>
              <a:rPr lang="en-US" sz="1400" dirty="0">
                <a:solidFill>
                  <a:srgbClr val="C00000"/>
                </a:solidFill>
                <a:latin typeface="Adv Times"/>
              </a:rPr>
              <a:t>) 	</a:t>
            </a:r>
            <a:r>
              <a:rPr lang="ru-RU" sz="1400" dirty="0" smtClean="0">
                <a:solidFill>
                  <a:srgbClr val="C00000"/>
                </a:solidFill>
                <a:latin typeface="Adv Times"/>
              </a:rPr>
              <a:t> </a:t>
            </a:r>
            <a:r>
              <a:rPr lang="ru-RU" sz="1400" b="1" dirty="0" err="1" smtClean="0">
                <a:solidFill>
                  <a:srgbClr val="C00000"/>
                </a:solidFill>
                <a:latin typeface="Adv Times"/>
              </a:rPr>
              <a:t>Диамиктон</a:t>
            </a:r>
            <a:r>
              <a:rPr lang="en-US" sz="1400" dirty="0" smtClean="0">
                <a:solidFill>
                  <a:srgbClr val="C00000"/>
                </a:solidFill>
                <a:latin typeface="Adv Times"/>
              </a:rPr>
              <a:t>,</a:t>
            </a:r>
            <a:r>
              <a:rPr lang="ru-RU" sz="1400" dirty="0" smtClean="0">
                <a:solidFill>
                  <a:srgbClr val="C00000"/>
                </a:solidFill>
                <a:latin typeface="Adv Times"/>
              </a:rPr>
              <a:t> с матриксом, массивный, с градационной текстурой</a:t>
            </a:r>
          </a:p>
          <a:p>
            <a:r>
              <a:rPr lang="ru-RU" sz="1400" dirty="0">
                <a:solidFill>
                  <a:srgbClr val="C00000"/>
                </a:solidFill>
                <a:latin typeface="Adv Times"/>
              </a:rPr>
              <a:t> </a:t>
            </a:r>
            <a:r>
              <a:rPr lang="ru-RU" sz="1400" dirty="0" smtClean="0">
                <a:solidFill>
                  <a:srgbClr val="C00000"/>
                </a:solidFill>
                <a:latin typeface="Adv Times"/>
              </a:rPr>
              <a:t>                                     </a:t>
            </a:r>
            <a:r>
              <a:rPr lang="en-US" sz="1400" dirty="0" smtClean="0">
                <a:solidFill>
                  <a:srgbClr val="C00000"/>
                </a:solidFill>
                <a:latin typeface="Adv Times"/>
              </a:rPr>
              <a:t>matrix-supported</a:t>
            </a:r>
            <a:r>
              <a:rPr lang="en-US" sz="1400" dirty="0">
                <a:solidFill>
                  <a:srgbClr val="C00000"/>
                </a:solidFill>
                <a:latin typeface="Adv Times"/>
              </a:rPr>
              <a:t>, massive</a:t>
            </a:r>
            <a:r>
              <a:rPr lang="en-US" sz="1400" dirty="0" smtClean="0">
                <a:solidFill>
                  <a:srgbClr val="C00000"/>
                </a:solidFill>
                <a:latin typeface="Adv Times"/>
              </a:rPr>
              <a:t>,</a:t>
            </a:r>
            <a:r>
              <a:rPr lang="ru-RU" sz="1400" dirty="0" smtClean="0">
                <a:solidFill>
                  <a:srgbClr val="C00000"/>
                </a:solidFill>
                <a:latin typeface="Adv Times"/>
              </a:rPr>
              <a:t> </a:t>
            </a:r>
            <a:r>
              <a:rPr lang="en-US" sz="1400" dirty="0" smtClean="0">
                <a:solidFill>
                  <a:srgbClr val="C00000"/>
                </a:solidFill>
                <a:latin typeface="Adv Times"/>
              </a:rPr>
              <a:t>normally </a:t>
            </a:r>
            <a:r>
              <a:rPr lang="en-US" sz="1400" dirty="0">
                <a:solidFill>
                  <a:srgbClr val="C00000"/>
                </a:solidFill>
                <a:latin typeface="Adv Times"/>
              </a:rPr>
              <a:t>graded 	</a:t>
            </a:r>
          </a:p>
          <a:p>
            <a:r>
              <a:rPr lang="en-US" sz="1400" b="1" dirty="0">
                <a:solidFill>
                  <a:srgbClr val="009A46"/>
                </a:solidFill>
                <a:latin typeface="Adv Times"/>
              </a:rPr>
              <a:t>D</a:t>
            </a:r>
            <a:r>
              <a:rPr lang="en-US" sz="1400" dirty="0">
                <a:solidFill>
                  <a:srgbClr val="009A46"/>
                </a:solidFill>
                <a:latin typeface="Adv Times"/>
              </a:rPr>
              <a:t>( )mm(</a:t>
            </a:r>
            <a:r>
              <a:rPr lang="en-US" sz="1400" dirty="0" err="1">
                <a:solidFill>
                  <a:srgbClr val="009A46"/>
                </a:solidFill>
                <a:latin typeface="Adv Times"/>
              </a:rPr>
              <a:t>ig</a:t>
            </a:r>
            <a:r>
              <a:rPr lang="en-US" sz="1400" dirty="0">
                <a:solidFill>
                  <a:srgbClr val="009A46"/>
                </a:solidFill>
                <a:latin typeface="Adv Times"/>
              </a:rPr>
              <a:t>) 	</a:t>
            </a:r>
            <a:r>
              <a:rPr lang="en-US" sz="1400" dirty="0" smtClean="0">
                <a:solidFill>
                  <a:srgbClr val="009A46"/>
                </a:solidFill>
                <a:latin typeface="Adv Times"/>
              </a:rPr>
              <a:t>                    </a:t>
            </a:r>
            <a:r>
              <a:rPr lang="ru-RU" sz="1400" b="1" dirty="0" err="1" smtClean="0">
                <a:solidFill>
                  <a:srgbClr val="009A46"/>
                </a:solidFill>
                <a:latin typeface="Adv Times"/>
              </a:rPr>
              <a:t>Д</a:t>
            </a:r>
            <a:r>
              <a:rPr lang="ru-RU" sz="1400" dirty="0" err="1" smtClean="0">
                <a:solidFill>
                  <a:srgbClr val="009A46"/>
                </a:solidFill>
                <a:latin typeface="Adv Times"/>
              </a:rPr>
              <a:t>иамиктон</a:t>
            </a:r>
            <a:r>
              <a:rPr lang="en-US" sz="1400" dirty="0" smtClean="0">
                <a:solidFill>
                  <a:srgbClr val="009A46"/>
                </a:solidFill>
                <a:latin typeface="Adv Times"/>
              </a:rPr>
              <a:t>, </a:t>
            </a:r>
            <a:r>
              <a:rPr lang="ru-RU" sz="1400" dirty="0" smtClean="0">
                <a:solidFill>
                  <a:srgbClr val="009A46"/>
                </a:solidFill>
                <a:latin typeface="Adv Times"/>
              </a:rPr>
              <a:t>с матриксом, массивный, с обратной градационной текстурой</a:t>
            </a:r>
          </a:p>
          <a:p>
            <a:r>
              <a:rPr lang="ru-RU" sz="1400" dirty="0">
                <a:solidFill>
                  <a:srgbClr val="009A46"/>
                </a:solidFill>
                <a:latin typeface="Adv Times"/>
              </a:rPr>
              <a:t> </a:t>
            </a:r>
            <a:r>
              <a:rPr lang="ru-RU" sz="1400" dirty="0" smtClean="0">
                <a:solidFill>
                  <a:srgbClr val="009A46"/>
                </a:solidFill>
                <a:latin typeface="Adv Times"/>
              </a:rPr>
              <a:t>                                      (</a:t>
            </a:r>
            <a:r>
              <a:rPr lang="en-US" sz="1400" dirty="0" smtClean="0">
                <a:solidFill>
                  <a:srgbClr val="009A46"/>
                </a:solidFill>
                <a:latin typeface="Adv Times"/>
              </a:rPr>
              <a:t>matrix-supported</a:t>
            </a:r>
            <a:r>
              <a:rPr lang="en-US" sz="1400" dirty="0">
                <a:solidFill>
                  <a:srgbClr val="009A46"/>
                </a:solidFill>
                <a:latin typeface="Adv Times"/>
              </a:rPr>
              <a:t>, massive, inversely </a:t>
            </a:r>
            <a:r>
              <a:rPr lang="en-US" sz="1400" dirty="0" smtClean="0">
                <a:solidFill>
                  <a:srgbClr val="009A46"/>
                </a:solidFill>
                <a:latin typeface="Adv Times"/>
              </a:rPr>
              <a:t>graded</a:t>
            </a:r>
            <a:r>
              <a:rPr lang="ru-RU" sz="1400" dirty="0" smtClean="0">
                <a:solidFill>
                  <a:srgbClr val="009A46"/>
                </a:solidFill>
                <a:latin typeface="Adv Times"/>
              </a:rPr>
              <a:t>)</a:t>
            </a:r>
            <a:r>
              <a:rPr lang="en-US" sz="1400" dirty="0" smtClean="0">
                <a:solidFill>
                  <a:srgbClr val="009A46"/>
                </a:solidFill>
                <a:latin typeface="Adv Times"/>
              </a:rPr>
              <a:t> </a:t>
            </a:r>
            <a:r>
              <a:rPr lang="en-US" sz="1400" dirty="0">
                <a:solidFill>
                  <a:srgbClr val="009A46"/>
                </a:solidFill>
                <a:latin typeface="Adv Times"/>
              </a:rPr>
              <a:t>	</a:t>
            </a:r>
          </a:p>
          <a:p>
            <a:r>
              <a:rPr lang="en-US" sz="1400" b="1" dirty="0" err="1" smtClean="0">
                <a:solidFill>
                  <a:srgbClr val="009A46"/>
                </a:solidFill>
                <a:latin typeface="Adv Times"/>
              </a:rPr>
              <a:t>G</a:t>
            </a:r>
            <a:r>
              <a:rPr lang="en-US" sz="1400" dirty="0" err="1" smtClean="0">
                <a:solidFill>
                  <a:srgbClr val="009A46"/>
                </a:solidFill>
                <a:latin typeface="Adv Times"/>
              </a:rPr>
              <a:t>mm</a:t>
            </a:r>
            <a:r>
              <a:rPr lang="en-US" sz="1400" dirty="0" smtClean="0">
                <a:solidFill>
                  <a:srgbClr val="009A46"/>
                </a:solidFill>
                <a:latin typeface="Adv Times"/>
              </a:rPr>
              <a:t> </a:t>
            </a:r>
            <a:r>
              <a:rPr lang="en-US" sz="1400" dirty="0">
                <a:solidFill>
                  <a:srgbClr val="009A46"/>
                </a:solidFill>
                <a:latin typeface="Adv Times"/>
              </a:rPr>
              <a:t>	</a:t>
            </a:r>
            <a:r>
              <a:rPr lang="en-US" sz="1400" dirty="0" smtClean="0">
                <a:solidFill>
                  <a:srgbClr val="009A46"/>
                </a:solidFill>
                <a:latin typeface="Adv Times"/>
              </a:rPr>
              <a:t>                    </a:t>
            </a:r>
            <a:r>
              <a:rPr lang="ru-RU" sz="1400" dirty="0" smtClean="0">
                <a:solidFill>
                  <a:srgbClr val="009A46"/>
                </a:solidFill>
                <a:latin typeface="Adv Times"/>
              </a:rPr>
              <a:t>Галечники с матриксом, массивные (</a:t>
            </a:r>
            <a:r>
              <a:rPr lang="en-US" sz="1400" b="1" dirty="0" smtClean="0">
                <a:solidFill>
                  <a:srgbClr val="009A46"/>
                </a:solidFill>
                <a:latin typeface="Adv Times"/>
              </a:rPr>
              <a:t>Gravel</a:t>
            </a:r>
            <a:r>
              <a:rPr lang="en-US" sz="1400" dirty="0">
                <a:solidFill>
                  <a:srgbClr val="009A46"/>
                </a:solidFill>
                <a:latin typeface="Adv Times"/>
              </a:rPr>
              <a:t>, matrix-supported, </a:t>
            </a:r>
            <a:r>
              <a:rPr lang="en-US" sz="1400" dirty="0" smtClean="0">
                <a:solidFill>
                  <a:srgbClr val="009A46"/>
                </a:solidFill>
                <a:latin typeface="Adv Times"/>
              </a:rPr>
              <a:t>massive</a:t>
            </a:r>
            <a:r>
              <a:rPr lang="ru-RU" sz="1400" dirty="0" smtClean="0">
                <a:solidFill>
                  <a:srgbClr val="009A46"/>
                </a:solidFill>
                <a:latin typeface="Adv Times"/>
              </a:rPr>
              <a:t>)</a:t>
            </a:r>
            <a:r>
              <a:rPr lang="en-US" sz="1400" dirty="0" smtClean="0">
                <a:solidFill>
                  <a:srgbClr val="009A46"/>
                </a:solidFill>
                <a:latin typeface="Adv Times"/>
              </a:rPr>
              <a:t> </a:t>
            </a:r>
            <a:r>
              <a:rPr lang="en-US" sz="1400" dirty="0">
                <a:solidFill>
                  <a:srgbClr val="009A46"/>
                </a:solidFill>
                <a:latin typeface="Adv Times"/>
              </a:rPr>
              <a:t>	</a:t>
            </a:r>
          </a:p>
          <a:p>
            <a:r>
              <a:rPr lang="en-US" sz="1400" b="1" dirty="0" err="1">
                <a:solidFill>
                  <a:srgbClr val="C00000"/>
                </a:solidFill>
                <a:latin typeface="Adv Times"/>
              </a:rPr>
              <a:t>G</a:t>
            </a:r>
            <a:r>
              <a:rPr lang="en-US" sz="1400" dirty="0" err="1">
                <a:solidFill>
                  <a:srgbClr val="C00000"/>
                </a:solidFill>
                <a:latin typeface="Adv Times"/>
              </a:rPr>
              <a:t>cm</a:t>
            </a:r>
            <a:r>
              <a:rPr lang="en-US" sz="1400" dirty="0">
                <a:solidFill>
                  <a:srgbClr val="C00000"/>
                </a:solidFill>
                <a:latin typeface="Adv Times"/>
              </a:rPr>
              <a:t> 	</a:t>
            </a:r>
            <a:r>
              <a:rPr lang="en-US" sz="1400" dirty="0" smtClean="0">
                <a:solidFill>
                  <a:srgbClr val="C00000"/>
                </a:solidFill>
                <a:latin typeface="Adv Times"/>
              </a:rPr>
              <a:t>                    </a:t>
            </a:r>
            <a:r>
              <a:rPr lang="ru-RU" sz="1400" dirty="0" smtClean="0">
                <a:solidFill>
                  <a:srgbClr val="C00000"/>
                </a:solidFill>
                <a:latin typeface="Adv Times"/>
              </a:rPr>
              <a:t>Галечники без матрикса, массивные (</a:t>
            </a:r>
            <a:r>
              <a:rPr lang="en-US" sz="1400" b="1" dirty="0" smtClean="0">
                <a:solidFill>
                  <a:srgbClr val="C00000"/>
                </a:solidFill>
                <a:latin typeface="Adv Times"/>
              </a:rPr>
              <a:t>Gravel</a:t>
            </a:r>
            <a:r>
              <a:rPr lang="en-US" sz="1400" dirty="0">
                <a:solidFill>
                  <a:srgbClr val="C00000"/>
                </a:solidFill>
                <a:latin typeface="Adv Times"/>
              </a:rPr>
              <a:t>, </a:t>
            </a:r>
            <a:r>
              <a:rPr lang="en-US" sz="1400" dirty="0" err="1">
                <a:solidFill>
                  <a:srgbClr val="C00000"/>
                </a:solidFill>
                <a:latin typeface="Adv Times"/>
              </a:rPr>
              <a:t>clast</a:t>
            </a:r>
            <a:r>
              <a:rPr lang="en-US" sz="1400" dirty="0">
                <a:solidFill>
                  <a:srgbClr val="C00000"/>
                </a:solidFill>
                <a:latin typeface="Adv Times"/>
              </a:rPr>
              <a:t>-supported, </a:t>
            </a:r>
            <a:r>
              <a:rPr lang="en-US" sz="1400" dirty="0" smtClean="0">
                <a:solidFill>
                  <a:srgbClr val="C00000"/>
                </a:solidFill>
                <a:latin typeface="Adv Times"/>
              </a:rPr>
              <a:t>massive</a:t>
            </a:r>
            <a:r>
              <a:rPr lang="ru-RU" sz="1400" dirty="0" smtClean="0">
                <a:solidFill>
                  <a:srgbClr val="C00000"/>
                </a:solidFill>
                <a:latin typeface="Adv Times"/>
              </a:rPr>
              <a:t>)</a:t>
            </a:r>
            <a:r>
              <a:rPr lang="en-US" sz="1400" dirty="0" smtClean="0">
                <a:solidFill>
                  <a:srgbClr val="C00000"/>
                </a:solidFill>
                <a:latin typeface="Adv Times"/>
              </a:rPr>
              <a:t> </a:t>
            </a:r>
            <a:r>
              <a:rPr lang="en-US" sz="1400" dirty="0">
                <a:solidFill>
                  <a:srgbClr val="000000"/>
                </a:solidFill>
                <a:latin typeface="Adv Times"/>
              </a:rPr>
              <a:t>	</a:t>
            </a:r>
          </a:p>
          <a:p>
            <a:r>
              <a:rPr lang="en-US" sz="1400" dirty="0" err="1">
                <a:solidFill>
                  <a:srgbClr val="009A46"/>
                </a:solidFill>
                <a:latin typeface="Adv Times"/>
              </a:rPr>
              <a:t>Gc</a:t>
            </a:r>
            <a:r>
              <a:rPr lang="en-US" sz="1400" dirty="0">
                <a:solidFill>
                  <a:srgbClr val="009A46"/>
                </a:solidFill>
                <a:latin typeface="Adv Times"/>
              </a:rPr>
              <a:t>(</a:t>
            </a:r>
            <a:r>
              <a:rPr lang="en-US" sz="1400" dirty="0" err="1">
                <a:solidFill>
                  <a:srgbClr val="009A46"/>
                </a:solidFill>
                <a:latin typeface="Adv Times"/>
              </a:rPr>
              <a:t>ng</a:t>
            </a:r>
            <a:r>
              <a:rPr lang="en-US" sz="1400" dirty="0">
                <a:solidFill>
                  <a:srgbClr val="009A46"/>
                </a:solidFill>
                <a:latin typeface="Adv Times"/>
              </a:rPr>
              <a:t>) 	</a:t>
            </a:r>
            <a:r>
              <a:rPr lang="en-US" sz="1400" dirty="0" smtClean="0">
                <a:solidFill>
                  <a:srgbClr val="009A46"/>
                </a:solidFill>
                <a:latin typeface="Adv Times"/>
              </a:rPr>
              <a:t>                    </a:t>
            </a:r>
            <a:r>
              <a:rPr lang="ru-RU" sz="1400" dirty="0" smtClean="0">
                <a:solidFill>
                  <a:srgbClr val="009A46"/>
                </a:solidFill>
                <a:latin typeface="Adv Times"/>
              </a:rPr>
              <a:t>Галечники без матрикса</a:t>
            </a:r>
            <a:r>
              <a:rPr lang="en-US" sz="1400" dirty="0" smtClean="0">
                <a:solidFill>
                  <a:srgbClr val="009A46"/>
                </a:solidFill>
                <a:latin typeface="Adv Times"/>
              </a:rPr>
              <a:t>, </a:t>
            </a:r>
            <a:r>
              <a:rPr lang="ru-RU" sz="1400" dirty="0" smtClean="0">
                <a:solidFill>
                  <a:srgbClr val="009A46"/>
                </a:solidFill>
                <a:latin typeface="Adv Times"/>
              </a:rPr>
              <a:t>с нормальной градационной текстурой</a:t>
            </a:r>
            <a:r>
              <a:rPr lang="en-US" sz="1400" dirty="0" smtClean="0">
                <a:solidFill>
                  <a:srgbClr val="009A46"/>
                </a:solidFill>
                <a:latin typeface="Adv Times"/>
              </a:rPr>
              <a:t> </a:t>
            </a:r>
            <a:r>
              <a:rPr lang="en-US" sz="1400" dirty="0">
                <a:solidFill>
                  <a:srgbClr val="009A46"/>
                </a:solidFill>
                <a:latin typeface="Adv Times"/>
              </a:rPr>
              <a:t>	</a:t>
            </a:r>
          </a:p>
          <a:p>
            <a:r>
              <a:rPr lang="en-US" sz="1400" b="1" dirty="0" err="1">
                <a:solidFill>
                  <a:srgbClr val="C00000"/>
                </a:solidFill>
                <a:latin typeface="Adv Times"/>
              </a:rPr>
              <a:t>G</a:t>
            </a:r>
            <a:r>
              <a:rPr lang="en-US" sz="1400" dirty="0" err="1">
                <a:solidFill>
                  <a:srgbClr val="C00000"/>
                </a:solidFill>
                <a:latin typeface="Adv Times"/>
              </a:rPr>
              <a:t>c</a:t>
            </a:r>
            <a:r>
              <a:rPr lang="en-US" sz="1400" dirty="0">
                <a:solidFill>
                  <a:srgbClr val="C00000"/>
                </a:solidFill>
                <a:latin typeface="Adv Times"/>
              </a:rPr>
              <a:t>(</a:t>
            </a:r>
            <a:r>
              <a:rPr lang="en-US" sz="1400" dirty="0" err="1">
                <a:solidFill>
                  <a:srgbClr val="C00000"/>
                </a:solidFill>
                <a:latin typeface="Adv Times"/>
              </a:rPr>
              <a:t>ig</a:t>
            </a:r>
            <a:r>
              <a:rPr lang="en-US" sz="1400" dirty="0">
                <a:solidFill>
                  <a:srgbClr val="C00000"/>
                </a:solidFill>
                <a:latin typeface="Adv Times"/>
              </a:rPr>
              <a:t>) 	</a:t>
            </a:r>
            <a:r>
              <a:rPr lang="en-US" sz="1400" dirty="0" smtClean="0">
                <a:solidFill>
                  <a:srgbClr val="C00000"/>
                </a:solidFill>
                <a:latin typeface="Adv Times"/>
              </a:rPr>
              <a:t>                    </a:t>
            </a:r>
            <a:r>
              <a:rPr lang="ru-RU" sz="1400" dirty="0" smtClean="0">
                <a:solidFill>
                  <a:srgbClr val="C00000"/>
                </a:solidFill>
                <a:latin typeface="Adv Times"/>
              </a:rPr>
              <a:t>Галечники</a:t>
            </a:r>
            <a:r>
              <a:rPr lang="en-US" sz="1400" dirty="0" smtClean="0">
                <a:solidFill>
                  <a:srgbClr val="C00000"/>
                </a:solidFill>
                <a:latin typeface="Adv Times"/>
              </a:rPr>
              <a:t>, </a:t>
            </a:r>
            <a:r>
              <a:rPr lang="ru-RU" sz="1400" dirty="0" smtClean="0">
                <a:solidFill>
                  <a:srgbClr val="C00000"/>
                </a:solidFill>
                <a:latin typeface="Adv Times"/>
              </a:rPr>
              <a:t>без матрикса</a:t>
            </a:r>
            <a:r>
              <a:rPr lang="en-US" sz="1400" dirty="0" smtClean="0">
                <a:solidFill>
                  <a:srgbClr val="C00000"/>
                </a:solidFill>
                <a:latin typeface="Adv Times"/>
              </a:rPr>
              <a:t>, </a:t>
            </a:r>
            <a:r>
              <a:rPr lang="ru-RU" sz="1400" dirty="0" smtClean="0">
                <a:solidFill>
                  <a:srgbClr val="C00000"/>
                </a:solidFill>
                <a:latin typeface="Adv Times"/>
              </a:rPr>
              <a:t>с обратной градационной слоистостью</a:t>
            </a:r>
            <a:r>
              <a:rPr lang="en-US" sz="1400" dirty="0" smtClean="0">
                <a:solidFill>
                  <a:srgbClr val="C00000"/>
                </a:solidFill>
                <a:latin typeface="Adv Times"/>
              </a:rPr>
              <a:t> </a:t>
            </a:r>
            <a:r>
              <a:rPr lang="en-US" sz="1400" dirty="0">
                <a:solidFill>
                  <a:srgbClr val="000000"/>
                </a:solidFill>
                <a:latin typeface="Adv Times"/>
              </a:rPr>
              <a:t>	</a:t>
            </a:r>
          </a:p>
          <a:p>
            <a:r>
              <a:rPr lang="en-US" sz="1400" b="1" dirty="0" err="1">
                <a:solidFill>
                  <a:srgbClr val="009A46"/>
                </a:solidFill>
                <a:latin typeface="Adv Times"/>
              </a:rPr>
              <a:t>S</a:t>
            </a:r>
            <a:r>
              <a:rPr lang="en-US" sz="1400" dirty="0" err="1">
                <a:solidFill>
                  <a:srgbClr val="009A46"/>
                </a:solidFill>
                <a:latin typeface="Adv Times"/>
              </a:rPr>
              <a:t>m</a:t>
            </a:r>
            <a:r>
              <a:rPr lang="en-US" sz="1400" dirty="0">
                <a:solidFill>
                  <a:srgbClr val="009A46"/>
                </a:solidFill>
                <a:latin typeface="Adv Times"/>
              </a:rPr>
              <a:t> 	</a:t>
            </a:r>
            <a:r>
              <a:rPr lang="en-US" sz="1400" dirty="0" smtClean="0">
                <a:solidFill>
                  <a:srgbClr val="009A46"/>
                </a:solidFill>
                <a:latin typeface="Adv Times"/>
              </a:rPr>
              <a:t>                    </a:t>
            </a:r>
            <a:r>
              <a:rPr lang="ru-RU" sz="1400" dirty="0" smtClean="0">
                <a:solidFill>
                  <a:srgbClr val="009A46"/>
                </a:solidFill>
                <a:latin typeface="Adv Times"/>
              </a:rPr>
              <a:t>Пески, массивные (</a:t>
            </a:r>
            <a:r>
              <a:rPr lang="en-US" sz="1400" b="1" dirty="0" smtClean="0">
                <a:solidFill>
                  <a:srgbClr val="009A46"/>
                </a:solidFill>
                <a:latin typeface="Adv Times"/>
              </a:rPr>
              <a:t>Sand</a:t>
            </a:r>
            <a:r>
              <a:rPr lang="en-US" sz="1400" b="1" dirty="0">
                <a:solidFill>
                  <a:srgbClr val="009A46"/>
                </a:solidFill>
                <a:latin typeface="Adv Times"/>
              </a:rPr>
              <a:t>,</a:t>
            </a:r>
            <a:r>
              <a:rPr lang="en-US" sz="1400" dirty="0">
                <a:solidFill>
                  <a:srgbClr val="009A46"/>
                </a:solidFill>
                <a:latin typeface="Adv Times"/>
              </a:rPr>
              <a:t> </a:t>
            </a:r>
            <a:r>
              <a:rPr lang="en-US" sz="1400" dirty="0" smtClean="0">
                <a:solidFill>
                  <a:srgbClr val="009A46"/>
                </a:solidFill>
                <a:latin typeface="Adv Times"/>
              </a:rPr>
              <a:t>massive</a:t>
            </a:r>
            <a:r>
              <a:rPr lang="ru-RU" sz="1400" dirty="0" smtClean="0">
                <a:solidFill>
                  <a:srgbClr val="009A46"/>
                </a:solidFill>
                <a:latin typeface="Adv Times"/>
              </a:rPr>
              <a:t>)</a:t>
            </a:r>
            <a:r>
              <a:rPr lang="en-US" sz="1400" dirty="0" smtClean="0">
                <a:solidFill>
                  <a:srgbClr val="009A46"/>
                </a:solidFill>
                <a:latin typeface="Adv Times"/>
              </a:rPr>
              <a:t> </a:t>
            </a:r>
            <a:r>
              <a:rPr lang="en-US" sz="1400" dirty="0">
                <a:solidFill>
                  <a:srgbClr val="009A46"/>
                </a:solidFill>
                <a:latin typeface="Adv Times"/>
              </a:rPr>
              <a:t>	</a:t>
            </a:r>
          </a:p>
          <a:p>
            <a:r>
              <a:rPr lang="en-US" sz="1400" b="1" dirty="0" err="1">
                <a:solidFill>
                  <a:srgbClr val="C00000"/>
                </a:solidFill>
                <a:latin typeface="Adv Times"/>
              </a:rPr>
              <a:t>S</a:t>
            </a:r>
            <a:r>
              <a:rPr lang="en-US" sz="1400" dirty="0" err="1">
                <a:solidFill>
                  <a:srgbClr val="C00000"/>
                </a:solidFill>
                <a:latin typeface="Adv Times"/>
              </a:rPr>
              <a:t>m</a:t>
            </a:r>
            <a:r>
              <a:rPr lang="en-US" sz="1400" dirty="0">
                <a:solidFill>
                  <a:srgbClr val="C00000"/>
                </a:solidFill>
                <a:latin typeface="Adv Times"/>
              </a:rPr>
              <a:t>(</a:t>
            </a:r>
            <a:r>
              <a:rPr lang="en-US" sz="1400" dirty="0" err="1">
                <a:solidFill>
                  <a:srgbClr val="C00000"/>
                </a:solidFill>
                <a:latin typeface="Adv Times"/>
              </a:rPr>
              <a:t>ng</a:t>
            </a:r>
            <a:r>
              <a:rPr lang="en-US" sz="1400" dirty="0">
                <a:solidFill>
                  <a:srgbClr val="C00000"/>
                </a:solidFill>
                <a:latin typeface="Adv Times"/>
              </a:rPr>
              <a:t>) 	</a:t>
            </a:r>
            <a:r>
              <a:rPr lang="en-US" sz="1400" dirty="0" smtClean="0">
                <a:solidFill>
                  <a:srgbClr val="C00000"/>
                </a:solidFill>
                <a:latin typeface="Adv Times"/>
              </a:rPr>
              <a:t>                    </a:t>
            </a:r>
            <a:r>
              <a:rPr lang="ru-RU" sz="1400" dirty="0" smtClean="0">
                <a:solidFill>
                  <a:srgbClr val="C00000"/>
                </a:solidFill>
                <a:latin typeface="Adv Times"/>
              </a:rPr>
              <a:t>Пески массивные, с нормальной градационной текстурой</a:t>
            </a:r>
            <a:r>
              <a:rPr lang="en-US" sz="1400" dirty="0">
                <a:solidFill>
                  <a:srgbClr val="000000"/>
                </a:solidFill>
                <a:latin typeface="Adv Times"/>
              </a:rPr>
              <a:t>	</a:t>
            </a:r>
          </a:p>
          <a:p>
            <a:r>
              <a:rPr lang="en-US" sz="1400" b="1" dirty="0" err="1">
                <a:solidFill>
                  <a:srgbClr val="009A46"/>
                </a:solidFill>
                <a:latin typeface="Adv Times"/>
              </a:rPr>
              <a:t>S</a:t>
            </a:r>
            <a:r>
              <a:rPr lang="en-US" sz="1400" dirty="0" err="1">
                <a:solidFill>
                  <a:srgbClr val="009A46"/>
                </a:solidFill>
                <a:latin typeface="Adv Times"/>
              </a:rPr>
              <a:t>m</a:t>
            </a:r>
            <a:r>
              <a:rPr lang="en-US" sz="1400" dirty="0">
                <a:solidFill>
                  <a:srgbClr val="009A46"/>
                </a:solidFill>
                <a:latin typeface="Adv Times"/>
              </a:rPr>
              <a:t>(</a:t>
            </a:r>
            <a:r>
              <a:rPr lang="en-US" sz="1400" dirty="0" err="1">
                <a:solidFill>
                  <a:srgbClr val="009A46"/>
                </a:solidFill>
                <a:latin typeface="Adv Times"/>
              </a:rPr>
              <a:t>ig</a:t>
            </a:r>
            <a:r>
              <a:rPr lang="en-US" sz="1400" dirty="0">
                <a:solidFill>
                  <a:srgbClr val="009A46"/>
                </a:solidFill>
                <a:latin typeface="Adv Times"/>
              </a:rPr>
              <a:t>) 	</a:t>
            </a:r>
            <a:r>
              <a:rPr lang="en-US" sz="1400" dirty="0" smtClean="0">
                <a:solidFill>
                  <a:srgbClr val="009A46"/>
                </a:solidFill>
                <a:latin typeface="Adv Times"/>
              </a:rPr>
              <a:t>                    </a:t>
            </a:r>
            <a:r>
              <a:rPr lang="ru-RU" sz="1400" dirty="0" smtClean="0">
                <a:solidFill>
                  <a:srgbClr val="009A46"/>
                </a:solidFill>
                <a:latin typeface="Adv Times"/>
              </a:rPr>
              <a:t>Пески</a:t>
            </a:r>
            <a:r>
              <a:rPr lang="en-US" sz="1400" dirty="0" smtClean="0">
                <a:solidFill>
                  <a:srgbClr val="009A46"/>
                </a:solidFill>
                <a:latin typeface="Adv Times"/>
              </a:rPr>
              <a:t> </a:t>
            </a:r>
            <a:r>
              <a:rPr lang="ru-RU" sz="1400" dirty="0" smtClean="0">
                <a:solidFill>
                  <a:srgbClr val="009A46"/>
                </a:solidFill>
                <a:latin typeface="Adv Times"/>
              </a:rPr>
              <a:t>с обратной градационной слоистостью</a:t>
            </a:r>
            <a:r>
              <a:rPr lang="en-US" sz="1400" dirty="0" smtClean="0">
                <a:solidFill>
                  <a:srgbClr val="009A46"/>
                </a:solidFill>
                <a:latin typeface="Adv Times"/>
              </a:rPr>
              <a:t> </a:t>
            </a:r>
            <a:r>
              <a:rPr lang="en-US" sz="1400" dirty="0">
                <a:solidFill>
                  <a:srgbClr val="009A46"/>
                </a:solidFill>
                <a:latin typeface="Adv Times"/>
              </a:rPr>
              <a:t>	</a:t>
            </a:r>
          </a:p>
          <a:p>
            <a:r>
              <a:rPr lang="en-US" sz="1400" b="1" dirty="0" err="1">
                <a:solidFill>
                  <a:srgbClr val="C00000"/>
                </a:solidFill>
                <a:latin typeface="Adv Times"/>
              </a:rPr>
              <a:t>S</a:t>
            </a:r>
            <a:r>
              <a:rPr lang="en-US" sz="1400" dirty="0" err="1">
                <a:solidFill>
                  <a:srgbClr val="C00000"/>
                </a:solidFill>
                <a:latin typeface="Adv Times"/>
              </a:rPr>
              <a:t>pp</a:t>
            </a:r>
            <a:r>
              <a:rPr lang="en-US" sz="1400" dirty="0">
                <a:solidFill>
                  <a:srgbClr val="C00000"/>
                </a:solidFill>
                <a:latin typeface="Adv Times"/>
              </a:rPr>
              <a:t> 	</a:t>
            </a:r>
            <a:r>
              <a:rPr lang="en-US" sz="1400" dirty="0" smtClean="0">
                <a:solidFill>
                  <a:srgbClr val="C00000"/>
                </a:solidFill>
                <a:latin typeface="Adv Times"/>
              </a:rPr>
              <a:t>                    </a:t>
            </a:r>
            <a:r>
              <a:rPr lang="ru-RU" sz="1400" dirty="0" smtClean="0">
                <a:solidFill>
                  <a:srgbClr val="C00000"/>
                </a:solidFill>
                <a:latin typeface="Adv Times"/>
              </a:rPr>
              <a:t>Пески, с плоской параллельной слоистостью </a:t>
            </a:r>
            <a:r>
              <a:rPr lang="en-US" sz="1400" dirty="0" smtClean="0">
                <a:solidFill>
                  <a:srgbClr val="C00000"/>
                </a:solidFill>
                <a:latin typeface="Adv Times"/>
              </a:rPr>
              <a:t> </a:t>
            </a:r>
            <a:r>
              <a:rPr lang="en-US" sz="1400" dirty="0">
                <a:solidFill>
                  <a:srgbClr val="C00000"/>
                </a:solidFill>
                <a:latin typeface="Adv Times"/>
              </a:rPr>
              <a:t>	</a:t>
            </a:r>
          </a:p>
          <a:p>
            <a:r>
              <a:rPr lang="en-US" sz="1400" b="1" dirty="0" err="1">
                <a:solidFill>
                  <a:srgbClr val="009A46"/>
                </a:solidFill>
                <a:latin typeface="Adv Times"/>
              </a:rPr>
              <a:t>S</a:t>
            </a:r>
            <a:r>
              <a:rPr lang="en-US" sz="1400" dirty="0" err="1">
                <a:solidFill>
                  <a:srgbClr val="009A46"/>
                </a:solidFill>
                <a:latin typeface="Adv Times"/>
              </a:rPr>
              <a:t>pc</a:t>
            </a:r>
            <a:r>
              <a:rPr lang="en-US" sz="1400" dirty="0">
                <a:solidFill>
                  <a:srgbClr val="009A46"/>
                </a:solidFill>
                <a:latin typeface="Adv Times"/>
              </a:rPr>
              <a:t> 	</a:t>
            </a:r>
            <a:r>
              <a:rPr lang="en-US" sz="1400" dirty="0" smtClean="0">
                <a:solidFill>
                  <a:srgbClr val="009A46"/>
                </a:solidFill>
                <a:latin typeface="Adv Times"/>
              </a:rPr>
              <a:t>                    </a:t>
            </a:r>
            <a:r>
              <a:rPr lang="ru-RU" sz="1400" dirty="0" smtClean="0">
                <a:solidFill>
                  <a:srgbClr val="009A46"/>
                </a:solidFill>
                <a:latin typeface="Adv Times"/>
              </a:rPr>
              <a:t>Пески</a:t>
            </a:r>
            <a:r>
              <a:rPr lang="en-US" sz="1400" dirty="0" smtClean="0">
                <a:solidFill>
                  <a:srgbClr val="009A46"/>
                </a:solidFill>
                <a:latin typeface="Adv Times"/>
              </a:rPr>
              <a:t>, </a:t>
            </a:r>
            <a:r>
              <a:rPr lang="ru-RU" sz="1400" dirty="0" smtClean="0">
                <a:solidFill>
                  <a:srgbClr val="009A46"/>
                </a:solidFill>
                <a:latin typeface="Adv Times"/>
              </a:rPr>
              <a:t>с плоской косой слоистостью</a:t>
            </a:r>
            <a:r>
              <a:rPr lang="en-US" sz="1400" dirty="0" smtClean="0">
                <a:solidFill>
                  <a:srgbClr val="009A46"/>
                </a:solidFill>
                <a:latin typeface="Adv Times"/>
              </a:rPr>
              <a:t> </a:t>
            </a:r>
            <a:r>
              <a:rPr lang="en-US" sz="1400" dirty="0">
                <a:solidFill>
                  <a:srgbClr val="009A46"/>
                </a:solidFill>
                <a:latin typeface="Adv Times"/>
              </a:rPr>
              <a:t>	</a:t>
            </a:r>
          </a:p>
          <a:p>
            <a:r>
              <a:rPr lang="en-US" sz="1400" b="1" dirty="0" err="1">
                <a:solidFill>
                  <a:srgbClr val="C00000"/>
                </a:solidFill>
                <a:latin typeface="Adv Times"/>
              </a:rPr>
              <a:t>S</a:t>
            </a:r>
            <a:r>
              <a:rPr lang="en-US" sz="1400" dirty="0" err="1">
                <a:solidFill>
                  <a:srgbClr val="C00000"/>
                </a:solidFill>
                <a:latin typeface="Adv Times"/>
              </a:rPr>
              <a:t>tc</a:t>
            </a:r>
            <a:r>
              <a:rPr lang="en-US" sz="1400" dirty="0">
                <a:solidFill>
                  <a:srgbClr val="C00000"/>
                </a:solidFill>
                <a:latin typeface="Adv Times"/>
              </a:rPr>
              <a:t> 	</a:t>
            </a:r>
            <a:r>
              <a:rPr lang="en-US" sz="1400" dirty="0" smtClean="0">
                <a:solidFill>
                  <a:srgbClr val="C00000"/>
                </a:solidFill>
                <a:latin typeface="Adv Times"/>
              </a:rPr>
              <a:t>                    </a:t>
            </a:r>
            <a:r>
              <a:rPr lang="ru-RU" sz="1400" dirty="0" smtClean="0">
                <a:solidFill>
                  <a:srgbClr val="C00000"/>
                </a:solidFill>
                <a:latin typeface="Adv Times"/>
              </a:rPr>
              <a:t>Пески, с корытной косой слоистостью (</a:t>
            </a:r>
            <a:r>
              <a:rPr lang="en-US" sz="1400" dirty="0" smtClean="0">
                <a:solidFill>
                  <a:srgbClr val="C00000"/>
                </a:solidFill>
                <a:latin typeface="Adv Times"/>
              </a:rPr>
              <a:t>Sand</a:t>
            </a:r>
            <a:r>
              <a:rPr lang="en-US" sz="1400" dirty="0">
                <a:solidFill>
                  <a:srgbClr val="C00000"/>
                </a:solidFill>
                <a:latin typeface="Adv Times"/>
              </a:rPr>
              <a:t>, trough </a:t>
            </a:r>
            <a:r>
              <a:rPr lang="en-US" sz="1400" dirty="0" smtClean="0">
                <a:solidFill>
                  <a:srgbClr val="C00000"/>
                </a:solidFill>
                <a:latin typeface="Adv Times"/>
              </a:rPr>
              <a:t>cross-laminated</a:t>
            </a:r>
            <a:r>
              <a:rPr lang="ru-RU" sz="1400" dirty="0" smtClean="0">
                <a:solidFill>
                  <a:srgbClr val="C00000"/>
                </a:solidFill>
                <a:latin typeface="Adv Times"/>
              </a:rPr>
              <a:t>)</a:t>
            </a:r>
            <a:r>
              <a:rPr lang="en-US" sz="1400" dirty="0" smtClean="0">
                <a:solidFill>
                  <a:srgbClr val="C00000"/>
                </a:solidFill>
                <a:latin typeface="Adv Times"/>
              </a:rPr>
              <a:t> </a:t>
            </a:r>
            <a:r>
              <a:rPr lang="en-US" sz="1400" dirty="0">
                <a:solidFill>
                  <a:srgbClr val="000000"/>
                </a:solidFill>
                <a:latin typeface="Adv Times"/>
              </a:rPr>
              <a:t>	</a:t>
            </a:r>
          </a:p>
          <a:p>
            <a:r>
              <a:rPr lang="en-US" sz="1400" b="1" dirty="0" err="1">
                <a:solidFill>
                  <a:srgbClr val="009A46"/>
                </a:solidFill>
                <a:latin typeface="Adv Times"/>
              </a:rPr>
              <a:t>S</a:t>
            </a:r>
            <a:r>
              <a:rPr lang="en-US" sz="1400" dirty="0" err="1">
                <a:solidFill>
                  <a:srgbClr val="009A46"/>
                </a:solidFill>
                <a:latin typeface="Adv Times"/>
              </a:rPr>
              <a:t>r</a:t>
            </a:r>
            <a:r>
              <a:rPr lang="en-US" sz="1400" dirty="0">
                <a:solidFill>
                  <a:srgbClr val="009A46"/>
                </a:solidFill>
                <a:latin typeface="Adv Times"/>
              </a:rPr>
              <a:t> 	</a:t>
            </a:r>
            <a:r>
              <a:rPr lang="en-US" sz="1400" dirty="0" smtClean="0">
                <a:solidFill>
                  <a:srgbClr val="009A46"/>
                </a:solidFill>
                <a:latin typeface="Adv Times"/>
              </a:rPr>
              <a:t>                    </a:t>
            </a:r>
            <a:r>
              <a:rPr lang="ru-RU" sz="1400" dirty="0" smtClean="0">
                <a:solidFill>
                  <a:srgbClr val="009A46"/>
                </a:solidFill>
                <a:latin typeface="Adv Times"/>
              </a:rPr>
              <a:t>Пески</a:t>
            </a:r>
            <a:r>
              <a:rPr lang="en-US" sz="1400" dirty="0" smtClean="0">
                <a:solidFill>
                  <a:srgbClr val="009A46"/>
                </a:solidFill>
                <a:latin typeface="Adv Times"/>
              </a:rPr>
              <a:t>, </a:t>
            </a:r>
            <a:r>
              <a:rPr lang="ru-RU" sz="1400" dirty="0" smtClean="0">
                <a:solidFill>
                  <a:srgbClr val="009A46"/>
                </a:solidFill>
                <a:latin typeface="Adv Times"/>
              </a:rPr>
              <a:t>со слоистостью ряби</a:t>
            </a:r>
            <a:r>
              <a:rPr lang="en-US" sz="1400" dirty="0">
                <a:solidFill>
                  <a:srgbClr val="009A46"/>
                </a:solidFill>
                <a:latin typeface="Adv Times"/>
              </a:rPr>
              <a:t>	</a:t>
            </a:r>
          </a:p>
          <a:p>
            <a:r>
              <a:rPr lang="en-US" sz="1400" b="1" dirty="0" err="1">
                <a:solidFill>
                  <a:srgbClr val="C00000"/>
                </a:solidFill>
                <a:latin typeface="Adv Times"/>
              </a:rPr>
              <a:t>S</a:t>
            </a:r>
            <a:r>
              <a:rPr lang="en-US" sz="1400" dirty="0" err="1">
                <a:solidFill>
                  <a:srgbClr val="C00000"/>
                </a:solidFill>
                <a:latin typeface="Adv Times"/>
              </a:rPr>
              <a:t>l</a:t>
            </a:r>
            <a:r>
              <a:rPr lang="en-US" sz="1400" dirty="0">
                <a:solidFill>
                  <a:srgbClr val="C00000"/>
                </a:solidFill>
                <a:latin typeface="Adv Times"/>
              </a:rPr>
              <a:t>(</a:t>
            </a:r>
            <a:r>
              <a:rPr lang="en-US" sz="1400" dirty="0" err="1">
                <a:solidFill>
                  <a:srgbClr val="C00000"/>
                </a:solidFill>
                <a:latin typeface="Adv Times"/>
              </a:rPr>
              <a:t>def</a:t>
            </a:r>
            <a:r>
              <a:rPr lang="en-US" sz="1400" dirty="0">
                <a:solidFill>
                  <a:srgbClr val="C00000"/>
                </a:solidFill>
                <a:latin typeface="Adv Times"/>
              </a:rPr>
              <a:t>) 	</a:t>
            </a:r>
            <a:r>
              <a:rPr lang="en-US" sz="1400" dirty="0" smtClean="0">
                <a:solidFill>
                  <a:srgbClr val="C00000"/>
                </a:solidFill>
                <a:latin typeface="Adv Times"/>
              </a:rPr>
              <a:t>                    </a:t>
            </a:r>
            <a:r>
              <a:rPr lang="ru-RU" sz="1400" dirty="0" smtClean="0">
                <a:solidFill>
                  <a:srgbClr val="C00000"/>
                </a:solidFill>
                <a:latin typeface="Adv Times"/>
              </a:rPr>
              <a:t>Пески</a:t>
            </a:r>
            <a:r>
              <a:rPr lang="en-US" sz="1400" dirty="0" smtClean="0">
                <a:solidFill>
                  <a:srgbClr val="C00000"/>
                </a:solidFill>
                <a:latin typeface="Adv Times"/>
              </a:rPr>
              <a:t>, </a:t>
            </a:r>
            <a:r>
              <a:rPr lang="ru-RU" sz="1400" dirty="0" err="1" smtClean="0">
                <a:solidFill>
                  <a:srgbClr val="C00000"/>
                </a:solidFill>
                <a:latin typeface="Adv Times"/>
              </a:rPr>
              <a:t>слойчатостые</a:t>
            </a:r>
            <a:r>
              <a:rPr lang="ru-RU" sz="1400" dirty="0" smtClean="0">
                <a:solidFill>
                  <a:srgbClr val="C00000"/>
                </a:solidFill>
                <a:latin typeface="Adv Times"/>
              </a:rPr>
              <a:t> (ламинарные)</a:t>
            </a:r>
            <a:r>
              <a:rPr lang="en-US" sz="1400" dirty="0" smtClean="0">
                <a:solidFill>
                  <a:srgbClr val="C00000"/>
                </a:solidFill>
                <a:latin typeface="Adv Times"/>
              </a:rPr>
              <a:t>, </a:t>
            </a:r>
            <a:r>
              <a:rPr lang="ru-RU" sz="1400" dirty="0" smtClean="0">
                <a:solidFill>
                  <a:srgbClr val="C00000"/>
                </a:solidFill>
                <a:latin typeface="Adv Times"/>
              </a:rPr>
              <a:t>деформированные</a:t>
            </a:r>
            <a:r>
              <a:rPr lang="en-US" sz="1400" dirty="0" smtClean="0">
                <a:solidFill>
                  <a:srgbClr val="C00000"/>
                </a:solidFill>
                <a:latin typeface="Adv Times"/>
              </a:rPr>
              <a:t> </a:t>
            </a:r>
            <a:r>
              <a:rPr lang="en-US" sz="1400" dirty="0">
                <a:solidFill>
                  <a:srgbClr val="000000"/>
                </a:solidFill>
                <a:latin typeface="Adv Times"/>
              </a:rPr>
              <a:t>	</a:t>
            </a:r>
          </a:p>
          <a:p>
            <a:r>
              <a:rPr lang="en-US" sz="1400" b="1" dirty="0" err="1">
                <a:solidFill>
                  <a:srgbClr val="009A46"/>
                </a:solidFill>
                <a:latin typeface="Adv Times"/>
              </a:rPr>
              <a:t>Si</a:t>
            </a:r>
            <a:r>
              <a:rPr lang="en-US" sz="1400" dirty="0" err="1">
                <a:solidFill>
                  <a:srgbClr val="009A46"/>
                </a:solidFill>
                <a:latin typeface="Adv Times"/>
              </a:rPr>
              <a:t>m</a:t>
            </a:r>
            <a:r>
              <a:rPr lang="en-US" sz="1400" dirty="0">
                <a:solidFill>
                  <a:srgbClr val="009A46"/>
                </a:solidFill>
                <a:latin typeface="Adv Times"/>
              </a:rPr>
              <a:t> 	</a:t>
            </a:r>
            <a:r>
              <a:rPr lang="en-US" sz="1400" dirty="0" smtClean="0">
                <a:solidFill>
                  <a:srgbClr val="009A46"/>
                </a:solidFill>
                <a:latin typeface="Adv Times"/>
              </a:rPr>
              <a:t>                    </a:t>
            </a:r>
            <a:r>
              <a:rPr lang="ru-RU" sz="1400" dirty="0" smtClean="0">
                <a:solidFill>
                  <a:srgbClr val="009A46"/>
                </a:solidFill>
                <a:latin typeface="Adv Times"/>
              </a:rPr>
              <a:t>Суглинки</a:t>
            </a:r>
            <a:r>
              <a:rPr lang="en-US" sz="1400" dirty="0" smtClean="0">
                <a:solidFill>
                  <a:srgbClr val="009A46"/>
                </a:solidFill>
                <a:latin typeface="Adv Times"/>
              </a:rPr>
              <a:t>, </a:t>
            </a:r>
            <a:r>
              <a:rPr lang="ru-RU" sz="1400" dirty="0" smtClean="0">
                <a:solidFill>
                  <a:srgbClr val="009A46"/>
                </a:solidFill>
                <a:latin typeface="Adv Times"/>
              </a:rPr>
              <a:t>массивные</a:t>
            </a:r>
            <a:r>
              <a:rPr lang="en-US" sz="1400" dirty="0">
                <a:solidFill>
                  <a:srgbClr val="009A46"/>
                </a:solidFill>
                <a:latin typeface="Adv Times"/>
              </a:rPr>
              <a:t>	</a:t>
            </a:r>
          </a:p>
          <a:p>
            <a:r>
              <a:rPr lang="en-US" sz="1400" b="1" dirty="0" err="1">
                <a:solidFill>
                  <a:srgbClr val="C00000"/>
                </a:solidFill>
                <a:latin typeface="Adv Times"/>
              </a:rPr>
              <a:t>Si</a:t>
            </a:r>
            <a:r>
              <a:rPr lang="en-US" sz="1400" dirty="0" err="1">
                <a:solidFill>
                  <a:srgbClr val="C00000"/>
                </a:solidFill>
                <a:latin typeface="Adv Times"/>
              </a:rPr>
              <a:t>l</a:t>
            </a:r>
            <a:r>
              <a:rPr lang="en-US" sz="1400" dirty="0">
                <a:solidFill>
                  <a:srgbClr val="C00000"/>
                </a:solidFill>
                <a:latin typeface="Adv Times"/>
              </a:rPr>
              <a:t> 	</a:t>
            </a:r>
            <a:r>
              <a:rPr lang="en-US" sz="1400" dirty="0" smtClean="0">
                <a:solidFill>
                  <a:srgbClr val="C00000"/>
                </a:solidFill>
                <a:latin typeface="Adv Times"/>
              </a:rPr>
              <a:t>                    </a:t>
            </a:r>
            <a:r>
              <a:rPr lang="ru-RU" sz="1400" dirty="0" smtClean="0">
                <a:solidFill>
                  <a:srgbClr val="C00000"/>
                </a:solidFill>
                <a:latin typeface="Adv Times"/>
              </a:rPr>
              <a:t>Суглинки</a:t>
            </a:r>
            <a:r>
              <a:rPr lang="en-US" sz="1400" dirty="0" smtClean="0">
                <a:solidFill>
                  <a:srgbClr val="C00000"/>
                </a:solidFill>
                <a:latin typeface="Adv Times"/>
              </a:rPr>
              <a:t>, </a:t>
            </a:r>
            <a:r>
              <a:rPr lang="ru-RU" sz="1400" dirty="0" err="1" smtClean="0">
                <a:solidFill>
                  <a:srgbClr val="C00000"/>
                </a:solidFill>
                <a:latin typeface="Adv Times"/>
              </a:rPr>
              <a:t>слоистостые</a:t>
            </a:r>
            <a:endParaRPr lang="ru-RU" sz="1400" dirty="0" smtClean="0">
              <a:solidFill>
                <a:srgbClr val="C00000"/>
              </a:solidFill>
              <a:latin typeface="Adv Times"/>
            </a:endParaRPr>
          </a:p>
          <a:p>
            <a:r>
              <a:rPr lang="en-US" sz="1400" b="1" dirty="0" smtClean="0">
                <a:solidFill>
                  <a:srgbClr val="C00000"/>
                </a:solidFill>
                <a:latin typeface="Adv Times"/>
              </a:rPr>
              <a:t>F   </a:t>
            </a:r>
            <a:r>
              <a:rPr lang="en-US" sz="1400" dirty="0" smtClean="0">
                <a:solidFill>
                  <a:srgbClr val="C00000"/>
                </a:solidFill>
                <a:latin typeface="Adv Times"/>
              </a:rPr>
              <a:t>                                  </a:t>
            </a:r>
            <a:r>
              <a:rPr lang="ru-RU" sz="1400" dirty="0" smtClean="0">
                <a:solidFill>
                  <a:srgbClr val="C00000"/>
                </a:solidFill>
                <a:latin typeface="Adv Times"/>
              </a:rPr>
              <a:t>Мелкоземы</a:t>
            </a:r>
            <a:r>
              <a:rPr lang="en-US" sz="1400" dirty="0" smtClean="0">
                <a:solidFill>
                  <a:srgbClr val="C00000"/>
                </a:solidFill>
                <a:latin typeface="Adv Times"/>
              </a:rPr>
              <a:t>   </a:t>
            </a:r>
            <a:r>
              <a:rPr lang="en-US" sz="1400" dirty="0">
                <a:solidFill>
                  <a:srgbClr val="000000"/>
                </a:solidFill>
                <a:latin typeface="Adv Times"/>
              </a:rPr>
              <a:t>	</a:t>
            </a:r>
          </a:p>
          <a:p>
            <a:endParaRPr lang="ru-RU" sz="1400" dirty="0">
              <a:latin typeface="Adv Times"/>
            </a:endParaRPr>
          </a:p>
        </p:txBody>
      </p:sp>
      <p:sp>
        <p:nvSpPr>
          <p:cNvPr id="3" name="TextBox 2"/>
          <p:cNvSpPr txBox="1"/>
          <p:nvPr/>
        </p:nvSpPr>
        <p:spPr>
          <a:xfrm>
            <a:off x="0" y="23567"/>
            <a:ext cx="7719101" cy="369332"/>
          </a:xfrm>
          <a:prstGeom prst="rect">
            <a:avLst/>
          </a:prstGeom>
          <a:noFill/>
        </p:spPr>
        <p:txBody>
          <a:bodyPr wrap="none" rtlCol="0">
            <a:spAutoFit/>
          </a:bodyPr>
          <a:lstStyle/>
          <a:p>
            <a:r>
              <a:rPr lang="ru-RU" b="1" dirty="0" err="1" smtClean="0"/>
              <a:t>Литофации</a:t>
            </a:r>
            <a:r>
              <a:rPr lang="ru-RU" b="1" dirty="0" smtClean="0"/>
              <a:t> гляциальных и смешанно-гляциальных образований</a:t>
            </a:r>
            <a:endParaRPr lang="ru-RU" b="1"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8072437" y="5572125"/>
            <a:ext cx="1071563"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4074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428625"/>
            <a:ext cx="8715375" cy="600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0" y="5399162"/>
            <a:ext cx="5580112" cy="923330"/>
          </a:xfrm>
          <a:prstGeom prst="rect">
            <a:avLst/>
          </a:prstGeom>
        </p:spPr>
        <p:txBody>
          <a:bodyPr wrap="square">
            <a:spAutoFit/>
          </a:bodyPr>
          <a:lstStyle/>
          <a:p>
            <a:r>
              <a:rPr lang="ru-RU" dirty="0" err="1" smtClean="0"/>
              <a:t>Литофациальные</a:t>
            </a:r>
            <a:r>
              <a:rPr lang="ru-RU" dirty="0" smtClean="0"/>
              <a:t> разрезы скважин в трех фиордах Гренландии </a:t>
            </a:r>
          </a:p>
          <a:p>
            <a:r>
              <a:rPr lang="en-US" dirty="0" smtClean="0"/>
              <a:t>(a</a:t>
            </a:r>
            <a:r>
              <a:rPr lang="en-US" dirty="0"/>
              <a:t>) </a:t>
            </a:r>
            <a:r>
              <a:rPr lang="en-US" dirty="0" err="1"/>
              <a:t>Kangerlussuaq</a:t>
            </a:r>
            <a:r>
              <a:rPr lang="en-US" dirty="0"/>
              <a:t>, (b) Miki, and (c) Nansen Fjords. </a:t>
            </a:r>
            <a:endParaRPr lang="ru-RU" dirty="0"/>
          </a:p>
        </p:txBody>
      </p:sp>
    </p:spTree>
    <p:extLst>
      <p:ext uri="{BB962C8B-B14F-4D97-AF65-F5344CB8AC3E}">
        <p14:creationId xmlns:p14="http://schemas.microsoft.com/office/powerpoint/2010/main" val="2897848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ChangeArrowheads="1"/>
          </p:cNvSpPr>
          <p:nvPr/>
        </p:nvSpPr>
        <p:spPr bwMode="auto">
          <a:xfrm>
            <a:off x="1581150" y="2509838"/>
            <a:ext cx="594042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endParaRPr lang="ru-RU"/>
          </a:p>
        </p:txBody>
      </p:sp>
      <p:grpSp>
        <p:nvGrpSpPr>
          <p:cNvPr id="31747" name="Group 23"/>
          <p:cNvGrpSpPr>
            <a:grpSpLocks/>
          </p:cNvGrpSpPr>
          <p:nvPr/>
        </p:nvGrpSpPr>
        <p:grpSpPr bwMode="auto">
          <a:xfrm>
            <a:off x="287338" y="44450"/>
            <a:ext cx="8569325" cy="2957513"/>
            <a:chOff x="181" y="164"/>
            <a:chExt cx="5398" cy="1863"/>
          </a:xfrm>
        </p:grpSpPr>
        <p:pic>
          <p:nvPicPr>
            <p:cNvPr id="31750" name="Picture 4" descr="новый-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 y="164"/>
              <a:ext cx="5398" cy="1860"/>
            </a:xfrm>
            <a:prstGeom prst="rect">
              <a:avLst/>
            </a:prstGeom>
            <a:solidFill>
              <a:srgbClr val="996633"/>
            </a:solidFill>
            <a:ln w="9525">
              <a:solidFill>
                <a:schemeClr val="accent2"/>
              </a:solidFill>
              <a:miter lim="800000"/>
              <a:headEnd/>
              <a:tailEnd/>
            </a:ln>
          </p:spPr>
        </p:pic>
        <p:sp>
          <p:nvSpPr>
            <p:cNvPr id="31751" name="Rectangle 21"/>
            <p:cNvSpPr>
              <a:spLocks noChangeArrowheads="1"/>
            </p:cNvSpPr>
            <p:nvPr/>
          </p:nvSpPr>
          <p:spPr bwMode="auto">
            <a:xfrm>
              <a:off x="2862" y="1620"/>
              <a:ext cx="2717" cy="407"/>
            </a:xfrm>
            <a:prstGeom prst="rect">
              <a:avLst/>
            </a:prstGeom>
            <a:solidFill>
              <a:srgbClr val="FEF6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0" hangingPunct="0"/>
              <a:r>
                <a:rPr lang="ru-RU" dirty="0">
                  <a:latin typeface="Arial Narrow" panose="020B0606020202030204" pitchFamily="34" charset="0"/>
                </a:rPr>
                <a:t>Схема </a:t>
              </a:r>
              <a:r>
                <a:rPr lang="ru-RU" dirty="0" smtClean="0">
                  <a:latin typeface="Arial Narrow" panose="020B0606020202030204" pitchFamily="34" charset="0"/>
                </a:rPr>
                <a:t>расположения моренного материала </a:t>
              </a:r>
              <a:br>
                <a:rPr lang="ru-RU" dirty="0" smtClean="0">
                  <a:latin typeface="Arial Narrow" panose="020B0606020202030204" pitchFamily="34" charset="0"/>
                </a:rPr>
              </a:br>
              <a:r>
                <a:rPr lang="ru-RU" dirty="0" smtClean="0">
                  <a:latin typeface="Arial Narrow" panose="020B0606020202030204" pitchFamily="34" charset="0"/>
                </a:rPr>
                <a:t>относительно </a:t>
              </a:r>
              <a:r>
                <a:rPr lang="ru-RU" dirty="0">
                  <a:latin typeface="Arial Narrow" panose="020B0606020202030204" pitchFamily="34" charset="0"/>
                </a:rPr>
                <a:t>ледника (по </a:t>
              </a:r>
              <a:r>
                <a:rPr lang="ru-RU" dirty="0" err="1">
                  <a:latin typeface="Arial Narrow" panose="020B0606020202030204" pitchFamily="34" charset="0"/>
                </a:rPr>
                <a:t>Ю.А.Лаврушину</a:t>
              </a:r>
              <a:r>
                <a:rPr lang="ru-RU" dirty="0">
                  <a:latin typeface="Arial Narrow" panose="020B0606020202030204" pitchFamily="34" charset="0"/>
                </a:rPr>
                <a:t>)</a:t>
              </a:r>
            </a:p>
          </p:txBody>
        </p:sp>
      </p:grpSp>
      <p:sp>
        <p:nvSpPr>
          <p:cNvPr id="31748" name="Text Box 13"/>
          <p:cNvSpPr txBox="1">
            <a:spLocks noChangeArrowheads="1"/>
          </p:cNvSpPr>
          <p:nvPr/>
        </p:nvSpPr>
        <p:spPr bwMode="auto">
          <a:xfrm>
            <a:off x="287338" y="68449"/>
            <a:ext cx="3708400" cy="646331"/>
          </a:xfrm>
          <a:prstGeom prst="rect">
            <a:avLst/>
          </a:prstGeom>
          <a:solidFill>
            <a:srgbClr val="E1D7B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dirty="0">
                <a:latin typeface="Arial Narrow" panose="020B0606020202030204" pitchFamily="34" charset="0"/>
              </a:rPr>
              <a:t>Морфология гляциальных </a:t>
            </a:r>
            <a:r>
              <a:rPr lang="ru-RU" dirty="0" smtClean="0">
                <a:latin typeface="Arial Narrow" panose="020B0606020202030204" pitchFamily="34" charset="0"/>
              </a:rPr>
              <a:t>комплексов. </a:t>
            </a:r>
          </a:p>
          <a:p>
            <a:pPr algn="ctr" eaLnBrk="1" hangingPunct="1"/>
            <a:r>
              <a:rPr lang="ru-RU" b="1" dirty="0" smtClean="0">
                <a:latin typeface="Arial Narrow" panose="020B0606020202030204" pitchFamily="34" charset="0"/>
              </a:rPr>
              <a:t>Чешуйчатые (ребристые) морены.</a:t>
            </a:r>
            <a:endParaRPr lang="ru-RU" b="1" dirty="0">
              <a:latin typeface="Arial Narrow" panose="020B0606020202030204" pitchFamily="34" charset="0"/>
            </a:endParaRPr>
          </a:p>
        </p:txBody>
      </p:sp>
      <p:pic>
        <p:nvPicPr>
          <p:cNvPr id="317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43" y="3789040"/>
            <a:ext cx="4449497"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632327" y="3284984"/>
            <a:ext cx="4224336" cy="343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32327" y="6488668"/>
            <a:ext cx="2119491" cy="369332"/>
          </a:xfrm>
          <a:prstGeom prst="rect">
            <a:avLst/>
          </a:prstGeom>
          <a:noFill/>
        </p:spPr>
        <p:txBody>
          <a:bodyPr wrap="none" rtlCol="0">
            <a:spAutoFit/>
          </a:bodyPr>
          <a:lstStyle/>
          <a:p>
            <a:r>
              <a:rPr lang="ru-RU" b="1" dirty="0" smtClean="0">
                <a:latin typeface="Arial Narrow" pitchFamily="34" charset="0"/>
              </a:rPr>
              <a:t>Архипелаг </a:t>
            </a:r>
            <a:r>
              <a:rPr lang="ru-RU" b="1" dirty="0" err="1" smtClean="0">
                <a:latin typeface="Arial Narrow" pitchFamily="34" charset="0"/>
              </a:rPr>
              <a:t>Кваркено</a:t>
            </a:r>
            <a:endParaRPr lang="ru-RU" b="1" dirty="0">
              <a:latin typeface="Arial Narrow" pitchFamily="34" charset="0"/>
            </a:endParaRPr>
          </a:p>
        </p:txBody>
      </p:sp>
      <p:cxnSp>
        <p:nvCxnSpPr>
          <p:cNvPr id="4" name="Прямая со стрелкой 3"/>
          <p:cNvCxnSpPr/>
          <p:nvPr/>
        </p:nvCxnSpPr>
        <p:spPr bwMode="auto">
          <a:xfrm>
            <a:off x="3995738" y="714780"/>
            <a:ext cx="576262" cy="481972"/>
          </a:xfrm>
          <a:prstGeom prst="straightConnector1">
            <a:avLst/>
          </a:prstGeom>
          <a:solidFill>
            <a:schemeClr val="accent1"/>
          </a:solidFill>
          <a:ln w="28575" cap="flat" cmpd="sng" algn="ctr">
            <a:solidFill>
              <a:srgbClr val="C0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4988" y="0"/>
            <a:ext cx="47990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240" y="0"/>
            <a:ext cx="4572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ru-RU" b="1" dirty="0" smtClean="0">
                <a:solidFill>
                  <a:schemeClr val="accent3">
                    <a:lumMod val="75000"/>
                  </a:schemeClr>
                </a:solidFill>
              </a:rPr>
              <a:t>ГЛЯЦИАЛЬНЫЕ ОБРАЗОВАНИЯ</a:t>
            </a:r>
          </a:p>
        </p:txBody>
      </p:sp>
      <p:grpSp>
        <p:nvGrpSpPr>
          <p:cNvPr id="6" name="Группа 5"/>
          <p:cNvGrpSpPr/>
          <p:nvPr/>
        </p:nvGrpSpPr>
        <p:grpSpPr>
          <a:xfrm>
            <a:off x="3419872" y="5013176"/>
            <a:ext cx="1039907" cy="1538883"/>
            <a:chOff x="0" y="5157191"/>
            <a:chExt cx="1039907" cy="1538883"/>
          </a:xfrm>
        </p:grpSpPr>
        <p:pic>
          <p:nvPicPr>
            <p:cNvPr id="3076" name="Picture 10" descr="http://img0.liveinternet.ru/images/attach/c/2/64/200/64200977_1284869535_01.png"/>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0" y="5157191"/>
              <a:ext cx="1039907"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4933" y="5999568"/>
              <a:ext cx="393056" cy="307777"/>
            </a:xfrm>
            <a:prstGeom prst="rect">
              <a:avLst/>
            </a:prstGeom>
            <a:noFill/>
          </p:spPr>
          <p:txBody>
            <a:bodyPr wrap="none" rtlCol="0">
              <a:spAutoFit/>
            </a:bodyPr>
            <a:lstStyle/>
            <a:p>
              <a:r>
                <a:rPr lang="en-US" sz="1400" b="1" dirty="0" smtClean="0">
                  <a:solidFill>
                    <a:schemeClr val="bg1"/>
                  </a:solidFill>
                </a:rPr>
                <a:t>L</a:t>
              </a:r>
              <a:r>
                <a:rPr lang="ru-RU" sz="1400" b="1" dirty="0" smtClean="0">
                  <a:solidFill>
                    <a:schemeClr val="bg1"/>
                  </a:solidFill>
                </a:rPr>
                <a:t>9</a:t>
              </a:r>
              <a:endParaRPr lang="ru-RU" sz="1400" b="1" dirty="0">
                <a:solidFill>
                  <a:schemeClr val="bg1"/>
                </a:solidFill>
              </a:endParaRPr>
            </a:p>
          </p:txBody>
        </p:sp>
      </p:grpSp>
      <p:sp>
        <p:nvSpPr>
          <p:cNvPr id="3" name="Прямоугольник 2"/>
          <p:cNvSpPr/>
          <p:nvPr/>
        </p:nvSpPr>
        <p:spPr>
          <a:xfrm>
            <a:off x="1" y="388919"/>
            <a:ext cx="4571998" cy="2585323"/>
          </a:xfrm>
          <a:prstGeom prst="rect">
            <a:avLst/>
          </a:prstGeom>
        </p:spPr>
        <p:txBody>
          <a:bodyPr wrap="square">
            <a:spAutoFit/>
          </a:bodyPr>
          <a:lstStyle/>
          <a:p>
            <a:pPr algn="r"/>
            <a:r>
              <a:rPr lang="ru-RU" dirty="0">
                <a:latin typeface="Arial Narrow" panose="020B0606020202030204" pitchFamily="34" charset="0"/>
                <a:ea typeface="Times New Roman"/>
              </a:rPr>
              <a:t>Гляциальные </a:t>
            </a:r>
            <a:r>
              <a:rPr lang="ru-RU" dirty="0" smtClean="0">
                <a:latin typeface="Arial Narrow" panose="020B0606020202030204" pitchFamily="34" charset="0"/>
                <a:ea typeface="Times New Roman"/>
              </a:rPr>
              <a:t>образования – </a:t>
            </a:r>
            <a:r>
              <a:rPr lang="ru-RU" dirty="0">
                <a:latin typeface="Arial Narrow" panose="020B0606020202030204" pitchFamily="34" charset="0"/>
                <a:ea typeface="Times New Roman"/>
              </a:rPr>
              <a:t>прямые свидетели резкого похолодания климата, настолько резкого, что дело не ограничивается сдвигом климатических поясов, а доходит до образования и расползания ледниковых покровов, перекрывавших время от времени почти всю зону умеренного климата </a:t>
            </a:r>
            <a:r>
              <a:rPr lang="ru-RU" dirty="0" smtClean="0">
                <a:latin typeface="Arial Narrow" panose="020B0606020202030204" pitchFamily="34" charset="0"/>
                <a:ea typeface="Times New Roman"/>
              </a:rPr>
              <a:t>Северного </a:t>
            </a:r>
            <a:r>
              <a:rPr lang="ru-RU" dirty="0">
                <a:latin typeface="Arial Narrow" panose="020B0606020202030204" pitchFamily="34" charset="0"/>
                <a:ea typeface="Times New Roman"/>
              </a:rPr>
              <a:t>Полушария. Также как и для пород других генетических типов, мы </a:t>
            </a:r>
            <a:r>
              <a:rPr lang="ru-RU" dirty="0" smtClean="0">
                <a:latin typeface="Arial Narrow" panose="020B0606020202030204" pitchFamily="34" charset="0"/>
                <a:ea typeface="Times New Roman"/>
              </a:rPr>
              <a:t>рассмотрим: </a:t>
            </a:r>
          </a:p>
        </p:txBody>
      </p:sp>
      <p:sp>
        <p:nvSpPr>
          <p:cNvPr id="4" name="Прямоугольник 3"/>
          <p:cNvSpPr/>
          <p:nvPr/>
        </p:nvSpPr>
        <p:spPr>
          <a:xfrm>
            <a:off x="107504" y="3025983"/>
            <a:ext cx="3399290" cy="3139321"/>
          </a:xfrm>
          <a:prstGeom prst="rect">
            <a:avLst/>
          </a:prstGeom>
        </p:spPr>
        <p:txBody>
          <a:bodyPr wrap="square">
            <a:spAutoFit/>
          </a:bodyPr>
          <a:lstStyle/>
          <a:p>
            <a:pPr marL="285750" lvl="0" indent="-285750">
              <a:buFont typeface="Arial" panose="020B0604020202020204" pitchFamily="34" charset="0"/>
              <a:buChar char="•"/>
            </a:pPr>
            <a:r>
              <a:rPr lang="ru-RU" dirty="0">
                <a:solidFill>
                  <a:prstClr val="black"/>
                </a:solidFill>
                <a:latin typeface="Franklin Gothic Medium Cond" panose="020B0606030402020204" pitchFamily="34" charset="0"/>
                <a:ea typeface="Times New Roman"/>
              </a:rPr>
              <a:t>условия образования гляциальных толщ, </a:t>
            </a:r>
            <a:endParaRPr lang="ru-RU" dirty="0" smtClean="0">
              <a:solidFill>
                <a:prstClr val="black"/>
              </a:solidFill>
              <a:latin typeface="Franklin Gothic Medium Cond" panose="020B0606030402020204" pitchFamily="34" charset="0"/>
              <a:ea typeface="Times New Roman"/>
            </a:endParaRPr>
          </a:p>
          <a:p>
            <a:pPr marL="285750" lvl="0" indent="-285750">
              <a:buFont typeface="Arial" panose="020B0604020202020204" pitchFamily="34" charset="0"/>
              <a:buChar char="•"/>
            </a:pPr>
            <a:r>
              <a:rPr lang="ru-RU" dirty="0" smtClean="0">
                <a:solidFill>
                  <a:prstClr val="black"/>
                </a:solidFill>
                <a:latin typeface="Franklin Gothic Medium Cond" panose="020B0606030402020204" pitchFamily="34" charset="0"/>
                <a:ea typeface="Times New Roman"/>
              </a:rPr>
              <a:t>морфологические </a:t>
            </a:r>
            <a:r>
              <a:rPr lang="ru-RU" dirty="0">
                <a:solidFill>
                  <a:prstClr val="black"/>
                </a:solidFill>
                <a:latin typeface="Franklin Gothic Medium Cond" panose="020B0606030402020204" pitchFamily="34" charset="0"/>
                <a:ea typeface="Times New Roman"/>
              </a:rPr>
              <a:t>и механические аспекты </a:t>
            </a:r>
            <a:r>
              <a:rPr lang="ru-RU" dirty="0" smtClean="0">
                <a:solidFill>
                  <a:prstClr val="black"/>
                </a:solidFill>
                <a:latin typeface="Franklin Gothic Medium Cond" panose="020B0606030402020204" pitchFamily="34" charset="0"/>
                <a:ea typeface="Times New Roman"/>
              </a:rPr>
              <a:t>оледенения (</a:t>
            </a:r>
            <a:r>
              <a:rPr lang="ru-RU" dirty="0" err="1" smtClean="0">
                <a:solidFill>
                  <a:prstClr val="black"/>
                </a:solidFill>
                <a:latin typeface="Franklin Gothic Medium Cond" panose="020B0606030402020204" pitchFamily="34" charset="0"/>
                <a:ea typeface="Times New Roman"/>
              </a:rPr>
              <a:t>гляциации</a:t>
            </a:r>
            <a:r>
              <a:rPr lang="ru-RU" dirty="0" smtClean="0">
                <a:solidFill>
                  <a:prstClr val="black"/>
                </a:solidFill>
                <a:latin typeface="Franklin Gothic Medium Cond" panose="020B0606030402020204" pitchFamily="34" charset="0"/>
                <a:ea typeface="Times New Roman"/>
              </a:rPr>
              <a:t>), </a:t>
            </a:r>
            <a:endParaRPr lang="ru-RU" dirty="0">
              <a:solidFill>
                <a:prstClr val="black"/>
              </a:solidFill>
              <a:latin typeface="Franklin Gothic Medium Cond" panose="020B0606030402020204" pitchFamily="34" charset="0"/>
              <a:ea typeface="Times New Roman"/>
            </a:endParaRPr>
          </a:p>
          <a:p>
            <a:pPr marL="285750" lvl="0" indent="-285750">
              <a:buFont typeface="Arial" panose="020B0604020202020204" pitchFamily="34" charset="0"/>
              <a:buChar char="•"/>
            </a:pPr>
            <a:r>
              <a:rPr lang="ru-RU" dirty="0">
                <a:solidFill>
                  <a:prstClr val="black"/>
                </a:solidFill>
                <a:latin typeface="Franklin Gothic Medium Cond" panose="020B0606030402020204" pitchFamily="34" charset="0"/>
                <a:ea typeface="Times New Roman"/>
              </a:rPr>
              <a:t>особенности литологического и фациального состава ледниковых и связанных с ними отложений, </a:t>
            </a:r>
          </a:p>
          <a:p>
            <a:pPr marL="285750" lvl="0" indent="-285750">
              <a:buFont typeface="Arial" panose="020B0604020202020204" pitchFamily="34" charset="0"/>
              <a:buChar char="•"/>
            </a:pPr>
            <a:r>
              <a:rPr lang="ru-RU" dirty="0">
                <a:solidFill>
                  <a:prstClr val="black"/>
                </a:solidFill>
                <a:latin typeface="Franklin Gothic Medium Cond" panose="020B0606030402020204" pitchFamily="34" charset="0"/>
                <a:ea typeface="Times New Roman"/>
              </a:rPr>
              <a:t>и общую архитектуру образующихся породных построек</a:t>
            </a:r>
            <a:endParaRPr lang="ru-RU" dirty="0">
              <a:solidFill>
                <a:prstClr val="black"/>
              </a:solidFill>
              <a:latin typeface="Franklin Gothic Medium Cond" panose="020B060603040202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6CE"/>
        </a:solidFill>
        <a:effectLst/>
      </p:bgPr>
    </p:bg>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89363"/>
            <a:ext cx="457200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5"/>
          <p:cNvSpPr txBox="1">
            <a:spLocks noChangeArrowheads="1"/>
          </p:cNvSpPr>
          <p:nvPr/>
        </p:nvSpPr>
        <p:spPr bwMode="auto">
          <a:xfrm>
            <a:off x="755650" y="38100"/>
            <a:ext cx="7777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b="1" dirty="0" smtClean="0"/>
              <a:t>РЕБРИСТАЯ (ЧЕШУЙЧАТАЯ) </a:t>
            </a:r>
            <a:r>
              <a:rPr lang="ru-RU" b="1" dirty="0"/>
              <a:t>МОРЕНА</a:t>
            </a:r>
          </a:p>
        </p:txBody>
      </p:sp>
      <p:pic>
        <p:nvPicPr>
          <p:cNvPr id="32772" name="Picture 2" descr="http://maine.gov/doc/nrimc/mgs/explore/surficial/facts/jan0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860800"/>
            <a:ext cx="4392612" cy="3022600"/>
          </a:xfrm>
          <a:prstGeom prst="rect">
            <a:avLst/>
          </a:prstGeom>
          <a:noFill/>
          <a:ln w="9525">
            <a:solidFill>
              <a:srgbClr val="3C5DB0"/>
            </a:solidFill>
            <a:miter lim="800000"/>
            <a:headEnd/>
            <a:tailEnd/>
          </a:ln>
          <a:extLst>
            <a:ext uri="{909E8E84-426E-40DD-AFC4-6F175D3DCCD1}">
              <a14:hiddenFill xmlns:a14="http://schemas.microsoft.com/office/drawing/2010/main">
                <a:solidFill>
                  <a:srgbClr val="FFFFFF"/>
                </a:solidFill>
              </a14:hiddenFill>
            </a:ext>
          </a:extLst>
        </p:spPr>
      </p:pic>
      <p:sp>
        <p:nvSpPr>
          <p:cNvPr id="32774" name="Text Box 8"/>
          <p:cNvSpPr txBox="1">
            <a:spLocks noChangeArrowheads="1"/>
          </p:cNvSpPr>
          <p:nvPr/>
        </p:nvSpPr>
        <p:spPr bwMode="auto">
          <a:xfrm>
            <a:off x="1779588" y="3452813"/>
            <a:ext cx="1196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ru-RU" sz="1600" b="1"/>
              <a:t>ГИМАЛАИ</a:t>
            </a:r>
          </a:p>
        </p:txBody>
      </p:sp>
      <p:sp>
        <p:nvSpPr>
          <p:cNvPr id="32775" name="Text Box 9"/>
          <p:cNvSpPr txBox="1">
            <a:spLocks noChangeArrowheads="1"/>
          </p:cNvSpPr>
          <p:nvPr/>
        </p:nvSpPr>
        <p:spPr bwMode="auto">
          <a:xfrm>
            <a:off x="6415088" y="3452813"/>
            <a:ext cx="663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ru-RU" sz="1600" b="1"/>
              <a:t>ЮТА</a:t>
            </a:r>
          </a:p>
        </p:txBody>
      </p:sp>
      <p:sp>
        <p:nvSpPr>
          <p:cNvPr id="32777" name="Rectangle 11"/>
          <p:cNvSpPr>
            <a:spLocks noChangeArrowheads="1"/>
          </p:cNvSpPr>
          <p:nvPr/>
        </p:nvSpPr>
        <p:spPr bwMode="auto">
          <a:xfrm>
            <a:off x="4716463" y="1255713"/>
            <a:ext cx="392906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0" hangingPunct="0"/>
            <a:r>
              <a:rPr lang="ru-RU" b="1" dirty="0" smtClean="0"/>
              <a:t>Ребристые морены</a:t>
            </a:r>
            <a:r>
              <a:rPr lang="ru-RU" dirty="0" smtClean="0"/>
              <a:t> </a:t>
            </a:r>
            <a:r>
              <a:rPr lang="ru-RU" dirty="0"/>
              <a:t>–моренные складчато-надвиговые дуплексы, иногда ассоциированные с сильно дислоцированными чешуями коренных пород, образованные в условиях </a:t>
            </a:r>
            <a:r>
              <a:rPr lang="ru-RU" dirty="0" err="1"/>
              <a:t>внутриледного</a:t>
            </a:r>
            <a:r>
              <a:rPr lang="ru-RU" dirty="0"/>
              <a:t> сжатия </a:t>
            </a: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 y="649782"/>
            <a:ext cx="4617720" cy="262661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lum bright="-20000" contrast="40000"/>
            <a:extLst>
              <a:ext uri="{28A0092B-C50C-407E-A947-70E740481C1C}">
                <a14:useLocalDpi xmlns:a14="http://schemas.microsoft.com/office/drawing/2010/main" val="0"/>
              </a:ext>
            </a:extLst>
          </a:blip>
          <a:srcRect r="27345"/>
          <a:stretch/>
        </p:blipFill>
        <p:spPr bwMode="auto">
          <a:xfrm rot="5400000">
            <a:off x="2649100" y="-1573811"/>
            <a:ext cx="3845801" cy="833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6078" y="0"/>
            <a:ext cx="8620447" cy="646331"/>
          </a:xfrm>
          <a:prstGeom prst="rect">
            <a:avLst/>
          </a:prstGeom>
          <a:solidFill>
            <a:schemeClr val="bg1"/>
          </a:solidFill>
        </p:spPr>
        <p:txBody>
          <a:bodyPr wrap="square" rtlCol="0">
            <a:spAutoFit/>
          </a:bodyPr>
          <a:lstStyle/>
          <a:p>
            <a:pPr algn="ctr"/>
            <a:r>
              <a:rPr lang="ru-RU" b="1" dirty="0" smtClean="0">
                <a:latin typeface="Arial Narrow" panose="020B0606020202030204" pitchFamily="34" charset="0"/>
              </a:rPr>
              <a:t>Классическая модель критического угла Кулона </a:t>
            </a:r>
          </a:p>
          <a:p>
            <a:pPr algn="ctr"/>
            <a:r>
              <a:rPr lang="ru-RU" b="1" dirty="0" smtClean="0">
                <a:latin typeface="Arial Narrow" panose="020B0606020202030204" pitchFamily="34" charset="0"/>
              </a:rPr>
              <a:t>применительно к образованию ребристой морены (</a:t>
            </a:r>
            <a:r>
              <a:rPr lang="en-US" b="1" i="1" dirty="0" smtClean="0">
                <a:latin typeface="Arial Narrow" panose="020B0606020202030204" pitchFamily="34" charset="0"/>
              </a:rPr>
              <a:t>Meyers et al, </a:t>
            </a:r>
            <a:r>
              <a:rPr lang="en-US" b="1" dirty="0" smtClean="0">
                <a:latin typeface="Arial Narrow" panose="020B0606020202030204" pitchFamily="34" charset="0"/>
              </a:rPr>
              <a:t>1998</a:t>
            </a:r>
            <a:r>
              <a:rPr lang="ru-RU" b="1" dirty="0" smtClean="0">
                <a:latin typeface="Arial Narrow" panose="020B0606020202030204" pitchFamily="34" charset="0"/>
              </a:rPr>
              <a:t>)</a:t>
            </a:r>
            <a:endParaRPr lang="ru-RU" b="1" dirty="0">
              <a:latin typeface="Arial Narrow" panose="020B0606020202030204" pitchFamily="34" charset="0"/>
            </a:endParaRPr>
          </a:p>
        </p:txBody>
      </p:sp>
      <p:pic>
        <p:nvPicPr>
          <p:cNvPr id="4" name="Picture 2"/>
          <p:cNvPicPr>
            <a:picLocks noChangeAspect="1" noChangeArrowheads="1"/>
          </p:cNvPicPr>
          <p:nvPr/>
        </p:nvPicPr>
        <p:blipFill rotWithShape="1">
          <a:blip r:embed="rId3">
            <a:lum contrast="20000"/>
            <a:extLst>
              <a:ext uri="{28A0092B-C50C-407E-A947-70E740481C1C}">
                <a14:useLocalDpi xmlns:a14="http://schemas.microsoft.com/office/drawing/2010/main" val="0"/>
              </a:ext>
            </a:extLst>
          </a:blip>
          <a:srcRect l="38470" r="21164"/>
          <a:stretch/>
        </p:blipFill>
        <p:spPr bwMode="auto">
          <a:xfrm rot="5400000">
            <a:off x="3445933" y="1224714"/>
            <a:ext cx="2121763" cy="904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4552718"/>
            <a:ext cx="3201517" cy="369332"/>
          </a:xfrm>
          <a:prstGeom prst="rect">
            <a:avLst/>
          </a:prstGeom>
          <a:noFill/>
        </p:spPr>
        <p:txBody>
          <a:bodyPr wrap="none" rtlCol="0">
            <a:spAutoFit/>
          </a:bodyPr>
          <a:lstStyle/>
          <a:p>
            <a:r>
              <a:rPr lang="ru-RU" b="1" dirty="0" smtClean="0">
                <a:latin typeface="Arial Narrow" panose="020B0606020202030204" pitchFamily="34" charset="0"/>
              </a:rPr>
              <a:t>Морена Лонг </a:t>
            </a:r>
            <a:r>
              <a:rPr lang="ru-RU" b="1" dirty="0" err="1" smtClean="0">
                <a:latin typeface="Arial Narrow" panose="020B0606020202030204" pitchFamily="34" charset="0"/>
              </a:rPr>
              <a:t>Айленд</a:t>
            </a:r>
            <a:r>
              <a:rPr lang="ru-RU" b="1" dirty="0" smtClean="0">
                <a:latin typeface="Arial Narrow" panose="020B0606020202030204" pitchFamily="34" charset="0"/>
              </a:rPr>
              <a:t>, Нью-Йорк</a:t>
            </a:r>
            <a:endParaRPr lang="ru-RU" b="1" dirty="0">
              <a:latin typeface="Arial Narrow" panose="020B0606020202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8022" y="260648"/>
            <a:ext cx="4476140" cy="5258817"/>
          </a:xfrm>
          <a:prstGeom prst="rect">
            <a:avLst/>
          </a:prstGeom>
        </p:spPr>
      </p:pic>
      <p:sp>
        <p:nvSpPr>
          <p:cNvPr id="4" name="Прямоугольник 3"/>
          <p:cNvSpPr/>
          <p:nvPr/>
        </p:nvSpPr>
        <p:spPr>
          <a:xfrm>
            <a:off x="4235636" y="5384709"/>
            <a:ext cx="4728851" cy="954107"/>
          </a:xfrm>
          <a:prstGeom prst="rect">
            <a:avLst/>
          </a:prstGeom>
        </p:spPr>
        <p:txBody>
          <a:bodyPr wrap="square">
            <a:spAutoFit/>
          </a:bodyPr>
          <a:lstStyle/>
          <a:p>
            <a:pPr fontAlgn="auto">
              <a:spcBef>
                <a:spcPts val="0"/>
              </a:spcBef>
              <a:spcAft>
                <a:spcPts val="0"/>
              </a:spcAft>
            </a:pPr>
            <a:r>
              <a:rPr lang="ru-RU" sz="1400" dirty="0" smtClean="0">
                <a:solidFill>
                  <a:prstClr val="black"/>
                </a:solidFill>
                <a:latin typeface="Arial Narrow"/>
              </a:rPr>
              <a:t>Архитектура хребта ледового давления; </a:t>
            </a:r>
            <a:r>
              <a:rPr lang="en-US" sz="1400" dirty="0" smtClean="0">
                <a:solidFill>
                  <a:prstClr val="black"/>
                </a:solidFill>
                <a:latin typeface="Arial Narrow"/>
              </a:rPr>
              <a:t>a)</a:t>
            </a:r>
            <a:r>
              <a:rPr lang="ru-RU" sz="1400" dirty="0" smtClean="0">
                <a:solidFill>
                  <a:prstClr val="black"/>
                </a:solidFill>
                <a:latin typeface="Arial Narrow"/>
              </a:rPr>
              <a:t> Основные определения и переменные; </a:t>
            </a:r>
            <a:r>
              <a:rPr lang="en-US" sz="1400" dirty="0" smtClean="0">
                <a:solidFill>
                  <a:prstClr val="black"/>
                </a:solidFill>
                <a:latin typeface="Arial Narrow"/>
              </a:rPr>
              <a:t></a:t>
            </a:r>
            <a:r>
              <a:rPr lang="en-US" sz="1400" dirty="0">
                <a:solidFill>
                  <a:prstClr val="black"/>
                </a:solidFill>
                <a:latin typeface="Arial Narrow"/>
              </a:rPr>
              <a:t>b</a:t>
            </a:r>
            <a:r>
              <a:rPr lang="en-US" sz="1400" dirty="0" smtClean="0">
                <a:solidFill>
                  <a:prstClr val="black"/>
                </a:solidFill>
                <a:latin typeface="Arial Narrow"/>
              </a:rPr>
              <a:t>)</a:t>
            </a:r>
            <a:r>
              <a:rPr lang="ru-RU" sz="1400" dirty="0" smtClean="0">
                <a:solidFill>
                  <a:prstClr val="black"/>
                </a:solidFill>
                <a:latin typeface="Arial Narrow"/>
              </a:rPr>
              <a:t> Геометрия чешуйчатых хребтов ледового давления в сопоставлении со строением тектонических покровов. </a:t>
            </a:r>
            <a:r>
              <a:rPr lang="en-US" sz="1400" dirty="0" smtClean="0">
                <a:solidFill>
                  <a:prstClr val="black"/>
                </a:solidFill>
                <a:latin typeface="Arial Narrow"/>
              </a:rPr>
              <a:t>Bennett</a:t>
            </a:r>
            <a:r>
              <a:rPr lang="en-US" sz="1400" dirty="0">
                <a:solidFill>
                  <a:prstClr val="black"/>
                </a:solidFill>
                <a:latin typeface="Arial Narrow"/>
              </a:rPr>
              <a:t>&amp;</a:t>
            </a:r>
            <a:r>
              <a:rPr lang="en-US" sz="1400" dirty="0" err="1">
                <a:solidFill>
                  <a:prstClr val="black"/>
                </a:solidFill>
                <a:latin typeface="Arial Narrow"/>
              </a:rPr>
              <a:t>Glasser</a:t>
            </a:r>
            <a:r>
              <a:rPr lang="en-US" sz="1400" dirty="0">
                <a:solidFill>
                  <a:prstClr val="black"/>
                </a:solidFill>
                <a:latin typeface="Arial Narrow"/>
              </a:rPr>
              <a:t>(200</a:t>
            </a:r>
            <a:r>
              <a:rPr lang="en-US" sz="1400" b="1" dirty="0">
                <a:solidFill>
                  <a:prstClr val="black"/>
                </a:solidFill>
                <a:latin typeface="Arial Narrow"/>
              </a:rPr>
              <a:t>9);</a:t>
            </a:r>
            <a:r>
              <a:rPr lang="en-US" sz="1400" dirty="0">
                <a:solidFill>
                  <a:prstClr val="black"/>
                </a:solidFill>
                <a:latin typeface="Arial Narrow"/>
              </a:rPr>
              <a:t></a:t>
            </a:r>
            <a:r>
              <a:rPr lang="en-US" sz="1400" b="1" dirty="0">
                <a:solidFill>
                  <a:prstClr val="black"/>
                </a:solidFill>
                <a:latin typeface="Arial Narrow"/>
              </a:rPr>
              <a:t>after:</a:t>
            </a:r>
            <a:r>
              <a:rPr lang="en-US" sz="1400" b="1" dirty="0" err="1">
                <a:solidFill>
                  <a:prstClr val="black"/>
                </a:solidFill>
                <a:latin typeface="Arial Narrow"/>
              </a:rPr>
              <a:t>VanderWateren</a:t>
            </a:r>
            <a:r>
              <a:rPr lang="en-US" sz="1400" b="1" dirty="0">
                <a:solidFill>
                  <a:prstClr val="black"/>
                </a:solidFill>
                <a:latin typeface="Arial Narrow"/>
              </a:rPr>
              <a:t>(1995).</a:t>
            </a:r>
            <a:endParaRPr lang="ru-RU" sz="1400" b="1" dirty="0">
              <a:solidFill>
                <a:prstClr val="black"/>
              </a:solidFill>
              <a:latin typeface="Arial Narrow"/>
            </a:endParaRPr>
          </a:p>
        </p:txBody>
      </p:sp>
      <p:pic>
        <p:nvPicPr>
          <p:cNvPr id="5" name="Рисунок 4" descr="Вырезка экрана"/>
          <p:cNvPicPr>
            <a:picLocks noChangeAspect="1"/>
          </p:cNvPicPr>
          <p:nvPr/>
        </p:nvPicPr>
        <p:blipFill rotWithShape="1">
          <a:blip r:embed="rId3">
            <a:extLst>
              <a:ext uri="{28A0092B-C50C-407E-A947-70E740481C1C}">
                <a14:useLocalDpi xmlns:a14="http://schemas.microsoft.com/office/drawing/2010/main" val="0"/>
              </a:ext>
            </a:extLst>
          </a:blip>
          <a:srcRect l="2903"/>
          <a:stretch/>
        </p:blipFill>
        <p:spPr>
          <a:xfrm>
            <a:off x="0" y="613301"/>
            <a:ext cx="4235637" cy="1894221"/>
          </a:xfrm>
          <a:prstGeom prst="rect">
            <a:avLst/>
          </a:prstGeom>
        </p:spPr>
      </p:pic>
      <p:pic>
        <p:nvPicPr>
          <p:cNvPr id="8" name="Picture 2" descr="ThrustDuplex_an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24775" y="2708920"/>
            <a:ext cx="4016881"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0" y="5733256"/>
            <a:ext cx="3995936" cy="923330"/>
          </a:xfrm>
          <a:prstGeom prst="rect">
            <a:avLst/>
          </a:prstGeom>
        </p:spPr>
        <p:txBody>
          <a:bodyPr wrap="square">
            <a:spAutoFit/>
          </a:bodyPr>
          <a:lstStyle/>
          <a:p>
            <a:pPr fontAlgn="auto">
              <a:spcBef>
                <a:spcPts val="0"/>
              </a:spcBef>
              <a:spcAft>
                <a:spcPts val="0"/>
              </a:spcAft>
            </a:pPr>
            <a:r>
              <a:rPr lang="en-US" dirty="0">
                <a:solidFill>
                  <a:prstClr val="black"/>
                </a:solidFill>
                <a:latin typeface="Arial Narrow"/>
              </a:rPr>
              <a:t>https://www.academia.edu/4982347/An_integrated_approach_to_reconstruct_the_Saalian_glaciation</a:t>
            </a:r>
            <a:endParaRPr lang="ru-RU" dirty="0">
              <a:solidFill>
                <a:prstClr val="black"/>
              </a:solidFill>
              <a:latin typeface="Arial Narrow"/>
            </a:endParaRPr>
          </a:p>
        </p:txBody>
      </p:sp>
    </p:spTree>
    <p:extLst>
      <p:ext uri="{BB962C8B-B14F-4D97-AF65-F5344CB8AC3E}">
        <p14:creationId xmlns:p14="http://schemas.microsoft.com/office/powerpoint/2010/main" val="111505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153"/>
          <a:stretch/>
        </p:blipFill>
        <p:spPr bwMode="auto">
          <a:xfrm>
            <a:off x="82668" y="504056"/>
            <a:ext cx="6289532"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372200" y="517371"/>
            <a:ext cx="2771800" cy="1323439"/>
          </a:xfrm>
          <a:prstGeom prst="rect">
            <a:avLst/>
          </a:prstGeom>
          <a:noFill/>
        </p:spPr>
        <p:txBody>
          <a:bodyPr wrap="square" rtlCol="0">
            <a:spAutoFit/>
          </a:bodyPr>
          <a:lstStyle/>
          <a:p>
            <a:r>
              <a:rPr lang="ru-RU" sz="1600" b="1" dirty="0" smtClean="0">
                <a:latin typeface="+mj-lt"/>
              </a:rPr>
              <a:t>Распределение четвертичных долин (поверхностных и погребенных) в северо-западной Европе </a:t>
            </a:r>
          </a:p>
          <a:p>
            <a:r>
              <a:rPr lang="ru-RU" sz="1600" b="1" dirty="0" smtClean="0">
                <a:latin typeface="+mj-lt"/>
              </a:rPr>
              <a:t>(</a:t>
            </a:r>
            <a:r>
              <a:rPr lang="en-US" sz="1600" b="1" i="1" dirty="0" err="1" smtClean="0">
                <a:latin typeface="+mj-lt"/>
              </a:rPr>
              <a:t>Huuse</a:t>
            </a:r>
            <a:r>
              <a:rPr lang="en-US" sz="1600" b="1" i="1" dirty="0" smtClean="0">
                <a:latin typeface="+mj-lt"/>
              </a:rPr>
              <a:t> &amp; </a:t>
            </a:r>
            <a:r>
              <a:rPr lang="en-US" sz="1600" b="1" i="1" dirty="0" err="1" smtClean="0">
                <a:latin typeface="+mj-lt"/>
              </a:rPr>
              <a:t>Lykke</a:t>
            </a:r>
            <a:r>
              <a:rPr lang="en-US" sz="1600" b="1" i="1" dirty="0" smtClean="0">
                <a:latin typeface="+mj-lt"/>
              </a:rPr>
              <a:t>-Andersen</a:t>
            </a:r>
            <a:r>
              <a:rPr lang="en-US" sz="1600" b="1" dirty="0" smtClean="0">
                <a:latin typeface="+mj-lt"/>
              </a:rPr>
              <a:t>, 2000</a:t>
            </a:r>
            <a:r>
              <a:rPr lang="ru-RU" sz="1600" b="1" dirty="0" smtClean="0">
                <a:latin typeface="+mj-lt"/>
              </a:rPr>
              <a:t>)</a:t>
            </a:r>
            <a:endParaRPr lang="ru-RU" sz="1600" b="1" dirty="0">
              <a:latin typeface="+mj-lt"/>
            </a:endParaRPr>
          </a:p>
        </p:txBody>
      </p:sp>
      <p:sp>
        <p:nvSpPr>
          <p:cNvPr id="3" name="TextBox 2"/>
          <p:cNvSpPr txBox="1"/>
          <p:nvPr/>
        </p:nvSpPr>
        <p:spPr>
          <a:xfrm>
            <a:off x="6372200" y="2490082"/>
            <a:ext cx="2723823" cy="307777"/>
          </a:xfrm>
          <a:prstGeom prst="rect">
            <a:avLst/>
          </a:prstGeom>
          <a:noFill/>
        </p:spPr>
        <p:txBody>
          <a:bodyPr wrap="none" rtlCol="0">
            <a:spAutoFit/>
          </a:bodyPr>
          <a:lstStyle/>
          <a:p>
            <a:r>
              <a:rPr lang="ru-RU" sz="1400" b="1" dirty="0" smtClean="0">
                <a:latin typeface="+mj-lt"/>
              </a:rPr>
              <a:t>Максимальные границы ледников</a:t>
            </a:r>
            <a:endParaRPr lang="ru-RU" sz="1400" b="1" dirty="0">
              <a:latin typeface="+mj-lt"/>
            </a:endParaRPr>
          </a:p>
        </p:txBody>
      </p:sp>
      <p:sp>
        <p:nvSpPr>
          <p:cNvPr id="7" name="Полилиния 6"/>
          <p:cNvSpPr/>
          <p:nvPr/>
        </p:nvSpPr>
        <p:spPr>
          <a:xfrm>
            <a:off x="6576291" y="3000400"/>
            <a:ext cx="572654" cy="157243"/>
          </a:xfrm>
          <a:custGeom>
            <a:avLst/>
            <a:gdLst>
              <a:gd name="connsiteX0" fmla="*/ 0 w 572654"/>
              <a:gd name="connsiteY0" fmla="*/ 129534 h 157243"/>
              <a:gd name="connsiteX1" fmla="*/ 203200 w 572654"/>
              <a:gd name="connsiteY1" fmla="*/ 225 h 157243"/>
              <a:gd name="connsiteX2" fmla="*/ 572654 w 572654"/>
              <a:gd name="connsiteY2" fmla="*/ 157243 h 157243"/>
            </a:gdLst>
            <a:ahLst/>
            <a:cxnLst>
              <a:cxn ang="0">
                <a:pos x="connsiteX0" y="connsiteY0"/>
              </a:cxn>
              <a:cxn ang="0">
                <a:pos x="connsiteX1" y="connsiteY1"/>
              </a:cxn>
              <a:cxn ang="0">
                <a:pos x="connsiteX2" y="connsiteY2"/>
              </a:cxn>
            </a:cxnLst>
            <a:rect l="l" t="t" r="r" b="b"/>
            <a:pathLst>
              <a:path w="572654" h="157243">
                <a:moveTo>
                  <a:pt x="0" y="129534"/>
                </a:moveTo>
                <a:cubicBezTo>
                  <a:pt x="53879" y="62570"/>
                  <a:pt x="107758" y="-4393"/>
                  <a:pt x="203200" y="225"/>
                </a:cubicBezTo>
                <a:cubicBezTo>
                  <a:pt x="298642" y="4843"/>
                  <a:pt x="435648" y="81043"/>
                  <a:pt x="572654" y="15724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7193486" y="2925132"/>
            <a:ext cx="1460656" cy="307777"/>
          </a:xfrm>
          <a:prstGeom prst="rect">
            <a:avLst/>
          </a:prstGeom>
          <a:noFill/>
        </p:spPr>
        <p:txBody>
          <a:bodyPr wrap="none" rtlCol="0">
            <a:spAutoFit/>
          </a:bodyPr>
          <a:lstStyle/>
          <a:p>
            <a:r>
              <a:rPr lang="ru-RU" sz="1400" b="1" dirty="0" err="1" smtClean="0">
                <a:latin typeface="+mj-lt"/>
              </a:rPr>
              <a:t>Эльстер</a:t>
            </a:r>
            <a:r>
              <a:rPr lang="ru-RU" sz="1400" b="1" dirty="0" smtClean="0">
                <a:latin typeface="+mj-lt"/>
              </a:rPr>
              <a:t> (Окский)</a:t>
            </a:r>
            <a:endParaRPr lang="ru-RU" sz="1400" b="1" dirty="0">
              <a:latin typeface="+mj-lt"/>
            </a:endParaRPr>
          </a:p>
        </p:txBody>
      </p:sp>
      <p:sp>
        <p:nvSpPr>
          <p:cNvPr id="8" name="Полилиния 7"/>
          <p:cNvSpPr/>
          <p:nvPr/>
        </p:nvSpPr>
        <p:spPr>
          <a:xfrm>
            <a:off x="6588224" y="3282191"/>
            <a:ext cx="572654" cy="157243"/>
          </a:xfrm>
          <a:custGeom>
            <a:avLst/>
            <a:gdLst>
              <a:gd name="connsiteX0" fmla="*/ 0 w 572654"/>
              <a:gd name="connsiteY0" fmla="*/ 129534 h 157243"/>
              <a:gd name="connsiteX1" fmla="*/ 203200 w 572654"/>
              <a:gd name="connsiteY1" fmla="*/ 225 h 157243"/>
              <a:gd name="connsiteX2" fmla="*/ 572654 w 572654"/>
              <a:gd name="connsiteY2" fmla="*/ 157243 h 157243"/>
            </a:gdLst>
            <a:ahLst/>
            <a:cxnLst>
              <a:cxn ang="0">
                <a:pos x="connsiteX0" y="connsiteY0"/>
              </a:cxn>
              <a:cxn ang="0">
                <a:pos x="connsiteX1" y="connsiteY1"/>
              </a:cxn>
              <a:cxn ang="0">
                <a:pos x="connsiteX2" y="connsiteY2"/>
              </a:cxn>
            </a:cxnLst>
            <a:rect l="l" t="t" r="r" b="b"/>
            <a:pathLst>
              <a:path w="572654" h="157243">
                <a:moveTo>
                  <a:pt x="0" y="129534"/>
                </a:moveTo>
                <a:cubicBezTo>
                  <a:pt x="53879" y="62570"/>
                  <a:pt x="107758" y="-4393"/>
                  <a:pt x="203200" y="225"/>
                </a:cubicBezTo>
                <a:cubicBezTo>
                  <a:pt x="298642" y="4843"/>
                  <a:pt x="435648" y="81043"/>
                  <a:pt x="572654" y="157243"/>
                </a:cubicBezTo>
              </a:path>
            </a:pathLst>
          </a:custGeom>
          <a:noFill/>
          <a:ln>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7205419" y="3206923"/>
            <a:ext cx="1638590" cy="307777"/>
          </a:xfrm>
          <a:prstGeom prst="rect">
            <a:avLst/>
          </a:prstGeom>
          <a:noFill/>
        </p:spPr>
        <p:txBody>
          <a:bodyPr wrap="none" rtlCol="0">
            <a:spAutoFit/>
          </a:bodyPr>
          <a:lstStyle/>
          <a:p>
            <a:r>
              <a:rPr lang="ru-RU" sz="1400" b="1" dirty="0" smtClean="0">
                <a:latin typeface="+mj-lt"/>
              </a:rPr>
              <a:t>Заале (Московский)</a:t>
            </a:r>
            <a:endParaRPr lang="ru-RU" sz="1400" b="1" dirty="0">
              <a:latin typeface="+mj-lt"/>
            </a:endParaRPr>
          </a:p>
        </p:txBody>
      </p:sp>
      <p:sp>
        <p:nvSpPr>
          <p:cNvPr id="10" name="Полилиния 9"/>
          <p:cNvSpPr/>
          <p:nvPr/>
        </p:nvSpPr>
        <p:spPr>
          <a:xfrm>
            <a:off x="6588224" y="3570223"/>
            <a:ext cx="572654" cy="157243"/>
          </a:xfrm>
          <a:custGeom>
            <a:avLst/>
            <a:gdLst>
              <a:gd name="connsiteX0" fmla="*/ 0 w 572654"/>
              <a:gd name="connsiteY0" fmla="*/ 129534 h 157243"/>
              <a:gd name="connsiteX1" fmla="*/ 203200 w 572654"/>
              <a:gd name="connsiteY1" fmla="*/ 225 h 157243"/>
              <a:gd name="connsiteX2" fmla="*/ 572654 w 572654"/>
              <a:gd name="connsiteY2" fmla="*/ 157243 h 157243"/>
            </a:gdLst>
            <a:ahLst/>
            <a:cxnLst>
              <a:cxn ang="0">
                <a:pos x="connsiteX0" y="connsiteY0"/>
              </a:cxn>
              <a:cxn ang="0">
                <a:pos x="connsiteX1" y="connsiteY1"/>
              </a:cxn>
              <a:cxn ang="0">
                <a:pos x="connsiteX2" y="connsiteY2"/>
              </a:cxn>
            </a:cxnLst>
            <a:rect l="l" t="t" r="r" b="b"/>
            <a:pathLst>
              <a:path w="572654" h="157243">
                <a:moveTo>
                  <a:pt x="0" y="129534"/>
                </a:moveTo>
                <a:cubicBezTo>
                  <a:pt x="53879" y="62570"/>
                  <a:pt x="107758" y="-4393"/>
                  <a:pt x="203200" y="225"/>
                </a:cubicBezTo>
                <a:cubicBezTo>
                  <a:pt x="298642" y="4843"/>
                  <a:pt x="435648" y="81043"/>
                  <a:pt x="572654" y="157243"/>
                </a:cubicBez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7205419" y="3494955"/>
            <a:ext cx="1903085" cy="307777"/>
          </a:xfrm>
          <a:prstGeom prst="rect">
            <a:avLst/>
          </a:prstGeom>
          <a:noFill/>
        </p:spPr>
        <p:txBody>
          <a:bodyPr wrap="none" rtlCol="0">
            <a:spAutoFit/>
          </a:bodyPr>
          <a:lstStyle/>
          <a:p>
            <a:r>
              <a:rPr lang="ru-RU" sz="1400" b="1" dirty="0" err="1" smtClean="0">
                <a:latin typeface="+mj-lt"/>
              </a:rPr>
              <a:t>Вейхзель</a:t>
            </a:r>
            <a:r>
              <a:rPr lang="ru-RU" sz="1400" b="1" dirty="0" smtClean="0">
                <a:latin typeface="+mj-lt"/>
              </a:rPr>
              <a:t> (Валдайский)</a:t>
            </a:r>
            <a:endParaRPr lang="ru-RU" sz="1400" b="1" dirty="0">
              <a:latin typeface="+mj-lt"/>
            </a:endParaRPr>
          </a:p>
        </p:txBody>
      </p:sp>
      <p:sp>
        <p:nvSpPr>
          <p:cNvPr id="4" name="TextBox 3"/>
          <p:cNvSpPr txBox="1"/>
          <p:nvPr/>
        </p:nvSpPr>
        <p:spPr>
          <a:xfrm>
            <a:off x="1227006" y="107340"/>
            <a:ext cx="4929170" cy="369332"/>
          </a:xfrm>
          <a:prstGeom prst="rect">
            <a:avLst/>
          </a:prstGeom>
          <a:noFill/>
        </p:spPr>
        <p:txBody>
          <a:bodyPr wrap="none" rtlCol="0">
            <a:spAutoFit/>
          </a:bodyPr>
          <a:lstStyle/>
          <a:p>
            <a:r>
              <a:rPr lang="ru-RU" b="1" dirty="0" err="1" smtClean="0"/>
              <a:t>Флювиальные</a:t>
            </a:r>
            <a:r>
              <a:rPr lang="ru-RU" b="1" dirty="0" smtClean="0"/>
              <a:t>  </a:t>
            </a:r>
            <a:r>
              <a:rPr lang="ru-RU" b="1" dirty="0" err="1" smtClean="0"/>
              <a:t>приледниковые</a:t>
            </a:r>
            <a:r>
              <a:rPr lang="ru-RU" b="1" dirty="0" smtClean="0"/>
              <a:t> системы</a:t>
            </a:r>
            <a:endParaRPr lang="ru-RU" b="1" dirty="0"/>
          </a:p>
        </p:txBody>
      </p:sp>
      <p:sp>
        <p:nvSpPr>
          <p:cNvPr id="5" name="TextBox 4"/>
          <p:cNvSpPr txBox="1"/>
          <p:nvPr/>
        </p:nvSpPr>
        <p:spPr>
          <a:xfrm>
            <a:off x="6557373" y="3913892"/>
            <a:ext cx="2586627" cy="523220"/>
          </a:xfrm>
          <a:prstGeom prst="rect">
            <a:avLst/>
          </a:prstGeom>
          <a:noFill/>
        </p:spPr>
        <p:txBody>
          <a:bodyPr wrap="square" rtlCol="0">
            <a:spAutoFit/>
          </a:bodyPr>
          <a:lstStyle/>
          <a:p>
            <a:r>
              <a:rPr lang="ru-RU" sz="1400" dirty="0" smtClean="0">
                <a:latin typeface="+mj-lt"/>
              </a:rPr>
              <a:t>Возраст погребенных долин показан тем же цветом.</a:t>
            </a:r>
            <a:endParaRPr lang="ru-RU" sz="1400" dirty="0">
              <a:latin typeface="+mj-lt"/>
            </a:endParaRPr>
          </a:p>
        </p:txBody>
      </p:sp>
      <p:sp>
        <p:nvSpPr>
          <p:cNvPr id="13" name="TextBox 12"/>
          <p:cNvSpPr txBox="1"/>
          <p:nvPr/>
        </p:nvSpPr>
        <p:spPr>
          <a:xfrm>
            <a:off x="6558187" y="4570079"/>
            <a:ext cx="2586627" cy="954107"/>
          </a:xfrm>
          <a:prstGeom prst="rect">
            <a:avLst/>
          </a:prstGeom>
          <a:noFill/>
        </p:spPr>
        <p:txBody>
          <a:bodyPr wrap="square" rtlCol="0">
            <a:spAutoFit/>
          </a:bodyPr>
          <a:lstStyle/>
          <a:p>
            <a:r>
              <a:rPr lang="ru-RU" sz="1400" dirty="0" smtClean="0">
                <a:latin typeface="+mj-lt"/>
              </a:rPr>
              <a:t>Оттенками желтого цвета показаны мощности четвертичных отложений в Северном Море </a:t>
            </a:r>
          </a:p>
          <a:p>
            <a:r>
              <a:rPr lang="ru-RU" sz="1400" dirty="0" smtClean="0">
                <a:latin typeface="+mj-lt"/>
              </a:rPr>
              <a:t>(1 – 2 – 3  км).</a:t>
            </a:r>
            <a:endParaRPr lang="ru-RU" sz="1400" dirty="0">
              <a:latin typeface="+mj-lt"/>
            </a:endParaRPr>
          </a:p>
        </p:txBody>
      </p:sp>
    </p:spTree>
    <p:extLst>
      <p:ext uri="{BB962C8B-B14F-4D97-AF65-F5344CB8AC3E}">
        <p14:creationId xmlns:p14="http://schemas.microsoft.com/office/powerpoint/2010/main" val="33430394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8675" name="Rectangle 6"/>
          <p:cNvSpPr>
            <a:spLocks noChangeArrowheads="1"/>
          </p:cNvSpPr>
          <p:nvPr/>
        </p:nvSpPr>
        <p:spPr bwMode="auto">
          <a:xfrm>
            <a:off x="506413" y="5250106"/>
            <a:ext cx="81295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ru-RU" sz="1600" b="1" dirty="0">
                <a:latin typeface="Arial Narrow" pitchFamily="34" charset="0"/>
              </a:rPr>
              <a:t>Друмлины</a:t>
            </a:r>
            <a:r>
              <a:rPr lang="ru-RU" sz="1600" dirty="0">
                <a:latin typeface="Arial Narrow" pitchFamily="34" charset="0"/>
              </a:rPr>
              <a:t> – </a:t>
            </a:r>
            <a:r>
              <a:rPr lang="ru-RU" sz="1600" dirty="0" smtClean="0">
                <a:latin typeface="Arial Narrow" pitchFamily="34" charset="0"/>
              </a:rPr>
              <a:t>удлиненные веретенообразные поднятия длиной в среднем около километра </a:t>
            </a:r>
            <a:r>
              <a:rPr lang="ru-RU" sz="1600" dirty="0">
                <a:latin typeface="Arial Narrow" pitchFamily="34" charset="0"/>
              </a:rPr>
              <a:t>и </a:t>
            </a:r>
            <a:r>
              <a:rPr lang="ru-RU" sz="1600" dirty="0" smtClean="0">
                <a:latin typeface="Arial Narrow" pitchFamily="34" charset="0"/>
              </a:rPr>
              <a:t>шириной несколько </a:t>
            </a:r>
            <a:r>
              <a:rPr lang="ru-RU" sz="1600" dirty="0">
                <a:latin typeface="Arial Narrow" pitchFamily="34" charset="0"/>
              </a:rPr>
              <a:t>сотен </a:t>
            </a:r>
            <a:r>
              <a:rPr lang="ru-RU" sz="1600" dirty="0" smtClean="0">
                <a:latin typeface="Arial Narrow" pitchFamily="34" charset="0"/>
              </a:rPr>
              <a:t>метров. </a:t>
            </a:r>
            <a:r>
              <a:rPr lang="ru-RU" sz="1600" dirty="0">
                <a:latin typeface="Arial Narrow" pitchFamily="34" charset="0"/>
              </a:rPr>
              <a:t>Ориентированы в регионе примерно в одном направлении. </a:t>
            </a:r>
            <a:r>
              <a:rPr lang="ru-RU" sz="1600" dirty="0" smtClean="0">
                <a:latin typeface="Arial Narrow" pitchFamily="34" charset="0"/>
              </a:rPr>
              <a:t>Образуются </a:t>
            </a:r>
            <a:r>
              <a:rPr lang="ru-RU" sz="1600" dirty="0">
                <a:latin typeface="Arial Narrow" pitchFamily="34" charset="0"/>
              </a:rPr>
              <a:t>подо льдом процессами, которые </a:t>
            </a:r>
            <a:r>
              <a:rPr lang="ru-RU" sz="1600" dirty="0" smtClean="0">
                <a:latin typeface="Arial Narrow" pitchFamily="34" charset="0"/>
              </a:rPr>
              <a:t>до сих пор недостаточно </a:t>
            </a:r>
            <a:r>
              <a:rPr lang="ru-RU" sz="1600" dirty="0">
                <a:latin typeface="Arial Narrow" pitchFamily="34" charset="0"/>
              </a:rPr>
              <a:t>понятны. Для их объяснения привлекают подледниковые деформации, отложения осадков талой </a:t>
            </a:r>
            <a:r>
              <a:rPr lang="ru-RU" sz="1600" dirty="0" smtClean="0">
                <a:latin typeface="Arial Narrow" pitchFamily="34" charset="0"/>
              </a:rPr>
              <a:t>водой </a:t>
            </a:r>
            <a:r>
              <a:rPr lang="ru-RU" sz="1600" dirty="0">
                <a:latin typeface="Arial Narrow" pitchFamily="34" charset="0"/>
              </a:rPr>
              <a:t>во внутриледниковых полостях и последующую </a:t>
            </a:r>
            <a:r>
              <a:rPr lang="ru-RU" sz="1600" dirty="0" smtClean="0">
                <a:latin typeface="Arial Narrow" pitchFamily="34" charset="0"/>
              </a:rPr>
              <a:t>эрозию. Друмлины - широко распространенные, важные элементы ледниковых флювиальных систем </a:t>
            </a:r>
            <a:endParaRPr lang="ru-RU" sz="1600" dirty="0">
              <a:latin typeface="Arial Narrow" pitchFamily="34" charset="0"/>
            </a:endParaRPr>
          </a:p>
        </p:txBody>
      </p:sp>
      <p:sp>
        <p:nvSpPr>
          <p:cNvPr id="2" name="Прямоугольник 1"/>
          <p:cNvSpPr/>
          <p:nvPr/>
        </p:nvSpPr>
        <p:spPr>
          <a:xfrm>
            <a:off x="2108576" y="63993"/>
            <a:ext cx="4925259" cy="461665"/>
          </a:xfrm>
          <a:prstGeom prst="rect">
            <a:avLst/>
          </a:prstGeom>
        </p:spPr>
        <p:txBody>
          <a:bodyPr wrap="none">
            <a:spAutoFit/>
          </a:bodyPr>
          <a:lstStyle/>
          <a:p>
            <a:r>
              <a:rPr lang="ru-RU" sz="2400" dirty="0">
                <a:latin typeface="Franklin Gothic Medium Cond" pitchFamily="34" charset="0"/>
              </a:rPr>
              <a:t>Структурные элементы  основных морен</a:t>
            </a:r>
          </a:p>
        </p:txBody>
      </p:sp>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11560" y="678557"/>
            <a:ext cx="6143876" cy="4624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abdn.ac.uk/staffpages/uploads/geo578/Picture1.jpg"/>
          <p:cNvPicPr>
            <a:picLocks noChangeAspect="1" noChangeArrowheads="1"/>
          </p:cNvPicPr>
          <p:nvPr/>
        </p:nvPicPr>
        <p:blipFill rotWithShape="1">
          <a:blip r:embed="rId5">
            <a:extLst>
              <a:ext uri="{28A0092B-C50C-407E-A947-70E740481C1C}">
                <a14:useLocalDpi xmlns:a14="http://schemas.microsoft.com/office/drawing/2010/main" val="0"/>
              </a:ext>
            </a:extLst>
          </a:blip>
          <a:srcRect r="24383"/>
          <a:stretch/>
        </p:blipFill>
        <p:spPr bwMode="auto">
          <a:xfrm>
            <a:off x="4014939" y="678557"/>
            <a:ext cx="4291680" cy="45715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35696" y="2841220"/>
            <a:ext cx="1650452" cy="369332"/>
          </a:xfrm>
          <a:prstGeom prst="rect">
            <a:avLst/>
          </a:prstGeom>
          <a:noFill/>
        </p:spPr>
        <p:txBody>
          <a:bodyPr wrap="none" rtlCol="0">
            <a:spAutoFit/>
          </a:bodyPr>
          <a:lstStyle/>
          <a:p>
            <a:r>
              <a:rPr lang="ru-RU" dirty="0" smtClean="0"/>
              <a:t>ВИСКОНСИН</a:t>
            </a:r>
            <a:endParaRPr lang="ru-R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15" descr="4_druml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839" y="3396518"/>
            <a:ext cx="4499992" cy="300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20" descr="drum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52" y="3429000"/>
            <a:ext cx="3876890" cy="286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152" y="175670"/>
            <a:ext cx="3876890" cy="322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260"/>
          <p:cNvPicPr>
            <a:picLocks noChangeAspect="1" noChangeArrowheads="1"/>
          </p:cNvPicPr>
          <p:nvPr/>
        </p:nvPicPr>
        <p:blipFill rotWithShape="1">
          <a:blip r:embed="rId6">
            <a:extLst>
              <a:ext uri="{28A0092B-C50C-407E-A947-70E740481C1C}">
                <a14:useLocalDpi xmlns:a14="http://schemas.microsoft.com/office/drawing/2010/main" val="0"/>
              </a:ext>
            </a:extLst>
          </a:blip>
          <a:srcRect b="67651"/>
          <a:stretch/>
        </p:blipFill>
        <p:spPr bwMode="auto">
          <a:xfrm>
            <a:off x="4428579" y="1786093"/>
            <a:ext cx="4548114" cy="156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6"/>
          <p:cNvSpPr txBox="1">
            <a:spLocks noChangeArrowheads="1"/>
          </p:cNvSpPr>
          <p:nvPr/>
        </p:nvSpPr>
        <p:spPr bwMode="auto">
          <a:xfrm>
            <a:off x="4059478" y="170410"/>
            <a:ext cx="15478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b="1" dirty="0"/>
              <a:t>ДРУМЛИНЫ</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0594" y="20004"/>
            <a:ext cx="3170237"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995" y="2192710"/>
            <a:ext cx="8156223" cy="4665290"/>
          </a:xfrm>
          <a:prstGeom prst="rect">
            <a:avLst/>
          </a:prstGeom>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710" y="225143"/>
            <a:ext cx="4027314" cy="196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6"/>
          <p:cNvSpPr txBox="1">
            <a:spLocks noChangeArrowheads="1"/>
          </p:cNvSpPr>
          <p:nvPr/>
        </p:nvSpPr>
        <p:spPr bwMode="auto">
          <a:xfrm>
            <a:off x="7452320" y="6394840"/>
            <a:ext cx="1609838" cy="369332"/>
          </a:xfrm>
          <a:prstGeom prst="rect">
            <a:avLst/>
          </a:prstGeom>
          <a:solidFill>
            <a:srgbClr val="FEF6CE"/>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b="1" dirty="0">
                <a:solidFill>
                  <a:prstClr val="black"/>
                </a:solidFill>
              </a:rPr>
              <a:t>ДРУМЛИНЫ</a:t>
            </a:r>
          </a:p>
        </p:txBody>
      </p:sp>
      <p:pic>
        <p:nvPicPr>
          <p:cNvPr id="2050" name="Picture 2" descr="http://www.mentorhigh.com/scienceolympiad/2005/glaciers/glaciers/Continental%20glaciation%20Pics/Drumlinsbasemap.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40830"/>
            <a:ext cx="2952328" cy="2571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2954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Box 6"/>
          <p:cNvSpPr txBox="1">
            <a:spLocks noChangeArrowheads="1"/>
          </p:cNvSpPr>
          <p:nvPr/>
        </p:nvSpPr>
        <p:spPr bwMode="auto">
          <a:xfrm>
            <a:off x="3132138" y="6105525"/>
            <a:ext cx="31257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sz="3600" b="1">
                <a:latin typeface="Comic Sans MS" pitchFamily="66" charset="0"/>
              </a:rPr>
              <a:t>Озы (</a:t>
            </a:r>
            <a:r>
              <a:rPr lang="en-US" sz="3600" b="1">
                <a:latin typeface="Comic Sans MS" pitchFamily="66" charset="0"/>
              </a:rPr>
              <a:t>Eskers</a:t>
            </a:r>
            <a:r>
              <a:rPr lang="ru-RU" sz="3600" b="1">
                <a:latin typeface="Comic Sans MS" pitchFamily="66" charset="0"/>
              </a:rPr>
              <a:t>)</a:t>
            </a:r>
          </a:p>
        </p:txBody>
      </p:sp>
      <p:pic>
        <p:nvPicPr>
          <p:cNvPr id="307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8400" y="142875"/>
            <a:ext cx="4165600" cy="595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1639820" cy="1556792"/>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42876"/>
            <a:ext cx="4324316" cy="5866656"/>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AE8DF"/>
        </a:solidFill>
        <a:effectLst/>
      </p:bgPr>
    </p:bg>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532112" y="229034"/>
            <a:ext cx="27703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b="1" dirty="0">
                <a:latin typeface="Arial Narrow" panose="020B0606020202030204" pitchFamily="34" charset="0"/>
              </a:rPr>
              <a:t>Ледниковый </a:t>
            </a:r>
            <a:r>
              <a:rPr lang="ru-RU" b="1" dirty="0" err="1">
                <a:latin typeface="Arial Narrow" panose="020B0606020202030204" pitchFamily="34" charset="0"/>
              </a:rPr>
              <a:t>оз</a:t>
            </a:r>
            <a:r>
              <a:rPr lang="ru-RU" b="1" dirty="0">
                <a:latin typeface="Arial Narrow" panose="020B0606020202030204" pitchFamily="34" charset="0"/>
              </a:rPr>
              <a:t> (Иллинойс)</a:t>
            </a:r>
          </a:p>
        </p:txBody>
      </p:sp>
      <p:sp>
        <p:nvSpPr>
          <p:cNvPr id="29701" name="TextBox 4"/>
          <p:cNvSpPr txBox="1">
            <a:spLocks noChangeArrowheads="1"/>
          </p:cNvSpPr>
          <p:nvPr/>
        </p:nvSpPr>
        <p:spPr bwMode="auto">
          <a:xfrm>
            <a:off x="4158951" y="127814"/>
            <a:ext cx="48965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b="1" dirty="0" err="1" smtClean="0">
                <a:latin typeface="Arial Narrow" pitchFamily="34" charset="0"/>
              </a:rPr>
              <a:t>Гляцио-флювиальное</a:t>
            </a:r>
            <a:r>
              <a:rPr lang="ru-RU" b="1" dirty="0" smtClean="0">
                <a:latin typeface="Arial Narrow" pitchFamily="34" charset="0"/>
              </a:rPr>
              <a:t> заполнение</a:t>
            </a:r>
            <a:br>
              <a:rPr lang="ru-RU" b="1" dirty="0" smtClean="0">
                <a:latin typeface="Arial Narrow" pitchFamily="34" charset="0"/>
              </a:rPr>
            </a:br>
            <a:r>
              <a:rPr lang="ru-RU" b="1" dirty="0" err="1" smtClean="0">
                <a:latin typeface="Arial Narrow" pitchFamily="34" charset="0"/>
              </a:rPr>
              <a:t>оза</a:t>
            </a:r>
            <a:r>
              <a:rPr lang="en-US" b="1" dirty="0" smtClean="0">
                <a:latin typeface="Arial Narrow" pitchFamily="34" charset="0"/>
              </a:rPr>
              <a:t> </a:t>
            </a:r>
            <a:r>
              <a:rPr lang="en-US" b="1" dirty="0" err="1" smtClean="0">
                <a:latin typeface="Arial Narrow" pitchFamily="34" charset="0"/>
              </a:rPr>
              <a:t>Osmun</a:t>
            </a:r>
            <a:r>
              <a:rPr lang="en-US" b="1" dirty="0" smtClean="0">
                <a:latin typeface="Arial Narrow" pitchFamily="34" charset="0"/>
              </a:rPr>
              <a:t> Lake </a:t>
            </a:r>
            <a:endParaRPr lang="ru-RU" b="1" dirty="0">
              <a:latin typeface="Arial Narrow" pitchFamily="34" charset="0"/>
            </a:endParaRPr>
          </a:p>
        </p:txBody>
      </p:sp>
      <p:pic>
        <p:nvPicPr>
          <p:cNvPr id="29702"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6638" y="4286519"/>
            <a:ext cx="4896544" cy="257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http://farm4.staticflickr.com/3303/3475078644_b1d5059f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08982"/>
            <a:ext cx="4040744" cy="604901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osmun_lk_esker.JPG (100794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7330" y="808982"/>
            <a:ext cx="4896544" cy="33863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68"/>
            <a:ext cx="4572000" cy="3412124"/>
          </a:xfrm>
          <a:prstGeom prst="rect">
            <a:avLst/>
          </a:prstGeom>
        </p:spPr>
      </p:pic>
      <p:pic>
        <p:nvPicPr>
          <p:cNvPr id="3" name="Рисунок 2" descr="Вырезка экрана"/>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716016" y="4568"/>
            <a:ext cx="4391638" cy="6639852"/>
          </a:xfrm>
          <a:prstGeom prst="rect">
            <a:avLst/>
          </a:prstGeom>
        </p:spPr>
      </p:pic>
      <p:pic>
        <p:nvPicPr>
          <p:cNvPr id="4" name="Рисунок 3" descr="Вырезка экрана"/>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409" y="3717032"/>
            <a:ext cx="4217177" cy="2855380"/>
          </a:xfrm>
          <a:prstGeom prst="rect">
            <a:avLst/>
          </a:prstGeom>
        </p:spPr>
      </p:pic>
    </p:spTree>
    <p:extLst>
      <p:ext uri="{BB962C8B-B14F-4D97-AF65-F5344CB8AC3E}">
        <p14:creationId xmlns:p14="http://schemas.microsoft.com/office/powerpoint/2010/main" val="2514101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4"/>
          <p:cNvSpPr>
            <a:spLocks noChangeArrowheads="1"/>
          </p:cNvSpPr>
          <p:nvPr/>
        </p:nvSpPr>
        <p:spPr bwMode="auto">
          <a:xfrm>
            <a:off x="0" y="-42158"/>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ru-RU" dirty="0">
                <a:latin typeface="Arial Narrow" panose="020B0606020202030204" pitchFamily="34" charset="0"/>
              </a:rPr>
              <a:t>Общим условием образования ледников является сочетание низких температур воздуха с большим количеством твёрдых атмосферных осадков, что имеет место в холодных странах высоких широт и в вершинных частях гор. </a:t>
            </a:r>
            <a:r>
              <a:rPr lang="ru-RU" dirty="0" smtClean="0">
                <a:latin typeface="Arial Narrow" panose="020B0606020202030204" pitchFamily="34" charset="0"/>
              </a:rPr>
              <a:t>Чем </a:t>
            </a:r>
            <a:r>
              <a:rPr lang="ru-RU" dirty="0">
                <a:latin typeface="Arial Narrow" panose="020B0606020202030204" pitchFamily="34" charset="0"/>
              </a:rPr>
              <a:t>больше суммы осадков, тем выше могут быть температуры </a:t>
            </a:r>
            <a:r>
              <a:rPr lang="ru-RU" dirty="0" smtClean="0">
                <a:latin typeface="Arial Narrow" panose="020B0606020202030204" pitchFamily="34" charset="0"/>
              </a:rPr>
              <a:t>воздуха, при которой образуется лед </a:t>
            </a:r>
            <a:endParaRPr lang="ru-RU" dirty="0">
              <a:latin typeface="Arial Narrow" panose="020B0606020202030204" pitchFamily="34" charset="0"/>
            </a:endParaRPr>
          </a:p>
        </p:txBody>
      </p:sp>
      <p:sp>
        <p:nvSpPr>
          <p:cNvPr id="5125" name="Rectangle 6"/>
          <p:cNvSpPr>
            <a:spLocks noChangeArrowheads="1"/>
          </p:cNvSpPr>
          <p:nvPr/>
        </p:nvSpPr>
        <p:spPr bwMode="auto">
          <a:xfrm>
            <a:off x="-13224" y="2348880"/>
            <a:ext cx="9144000" cy="1323975"/>
          </a:xfrm>
          <a:prstGeom prst="rect">
            <a:avLst/>
          </a:prstGeom>
          <a:solidFill>
            <a:schemeClr val="bg2">
              <a:lumMod val="75000"/>
              <a:alpha val="62744"/>
            </a:schemeClr>
          </a:solidFill>
          <a:ln>
            <a:noFill/>
          </a:ln>
          <a:extLst/>
        </p:spPr>
        <p:txBody>
          <a:bodyPr anchor="ctr">
            <a:spAutoFit/>
          </a:bodyPr>
          <a:lstStyle/>
          <a:p>
            <a:r>
              <a:rPr lang="ru-RU" sz="1600" dirty="0"/>
              <a:t>Ледники влияют на климат, создают специфические ледниковые формы рельефа и неповторимые по красоте и суровости </a:t>
            </a:r>
            <a:r>
              <a:rPr lang="ru-RU" sz="1600" b="1" dirty="0"/>
              <a:t>нивально-гляциальные</a:t>
            </a:r>
            <a:r>
              <a:rPr lang="ru-RU" sz="1600" dirty="0"/>
              <a:t> высокогорные ландшафты. Они служат «кладовыми» пресной воды, в которых сосредоточено почти 69% мировых запасов резервной пресной воды. Например, в Средней Азии, </a:t>
            </a:r>
            <a:r>
              <a:rPr lang="ru-RU" sz="1600" dirty="0" smtClean="0"/>
              <a:t>ледники </a:t>
            </a:r>
            <a:r>
              <a:rPr lang="ru-RU" sz="1600" dirty="0"/>
              <a:t>занимают всего 5% площади, </a:t>
            </a:r>
            <a:r>
              <a:rPr lang="ru-RU" sz="1600" dirty="0" smtClean="0"/>
              <a:t>но их </a:t>
            </a:r>
            <a:r>
              <a:rPr lang="ru-RU" sz="1600" dirty="0"/>
              <a:t>доля в речном стоке составляет за год 20%, а летом — 50%.</a:t>
            </a:r>
          </a:p>
        </p:txBody>
      </p:sp>
      <p:sp>
        <p:nvSpPr>
          <p:cNvPr id="5126" name="Прямоугольник 4"/>
          <p:cNvSpPr>
            <a:spLocks noChangeArrowheads="1"/>
          </p:cNvSpPr>
          <p:nvPr/>
        </p:nvSpPr>
        <p:spPr bwMode="auto">
          <a:xfrm>
            <a:off x="-13224" y="1148551"/>
            <a:ext cx="8929688" cy="1200329"/>
          </a:xfrm>
          <a:prstGeom prst="rect">
            <a:avLst/>
          </a:prstGeom>
          <a:solidFill>
            <a:schemeClr val="bg1">
              <a:lumMod val="95000"/>
            </a:schemeClr>
          </a:solidFill>
          <a:ln>
            <a:noFill/>
          </a:ln>
          <a:extLst/>
        </p:spPr>
        <p:txBody>
          <a:bodyPr>
            <a:spAutoFit/>
          </a:bodyPr>
          <a:lstStyle/>
          <a:p>
            <a:r>
              <a:rPr lang="ru-RU" dirty="0">
                <a:latin typeface="Arial Narrow" panose="020B0606020202030204" pitchFamily="34" charset="0"/>
              </a:rPr>
              <a:t>Преобразование снега в </a:t>
            </a:r>
            <a:r>
              <a:rPr lang="ru-RU" b="1" dirty="0">
                <a:latin typeface="Arial Narrow" panose="020B0606020202030204" pitchFamily="34" charset="0"/>
                <a:hlinkClick r:id="rId3" tooltip="Фирн"/>
              </a:rPr>
              <a:t>фирн</a:t>
            </a:r>
            <a:r>
              <a:rPr lang="ru-RU" dirty="0">
                <a:latin typeface="Arial Narrow" panose="020B0606020202030204" pitchFamily="34" charset="0"/>
              </a:rPr>
              <a:t>, а затем в </a:t>
            </a:r>
            <a:r>
              <a:rPr lang="ru-RU" b="1" dirty="0">
                <a:latin typeface="Arial Narrow" panose="020B0606020202030204" pitchFamily="34" charset="0"/>
              </a:rPr>
              <a:t>лёд</a:t>
            </a:r>
            <a:r>
              <a:rPr lang="ru-RU" dirty="0">
                <a:latin typeface="Arial Narrow" panose="020B0606020202030204" pitchFamily="34" charset="0"/>
              </a:rPr>
              <a:t>, может идти как при отрицательной температуре, так и при температуре таяния. В первом случае — путём рекристаллизации, вызываемой давлением вышележащей толщи и уменьшением пористости снега. Во втором случае — посредством таяния снега с повторным замерзанием талой воды в толще.</a:t>
            </a:r>
          </a:p>
        </p:txBody>
      </p:sp>
      <p:pic>
        <p:nvPicPr>
          <p:cNvPr id="1026" name="Picture 2" descr="http://www.physicalgeography.net/fundamentals/images/salmon_glacier_later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5" y="3865729"/>
            <a:ext cx="4580400" cy="28529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urbanrajah.com/images/uploads/91/perito_moreno__large.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r="23375"/>
          <a:stretch/>
        </p:blipFill>
        <p:spPr bwMode="auto">
          <a:xfrm flipH="1">
            <a:off x="4591893" y="3865729"/>
            <a:ext cx="4538882"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6512" y="0"/>
            <a:ext cx="9180512"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1" name="Rectangle 5"/>
          <p:cNvSpPr>
            <a:spLocks noChangeArrowheads="1"/>
          </p:cNvSpPr>
          <p:nvPr/>
        </p:nvSpPr>
        <p:spPr bwMode="auto">
          <a:xfrm>
            <a:off x="4495800" y="2400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ru-RU"/>
          </a:p>
        </p:txBody>
      </p:sp>
      <p:sp>
        <p:nvSpPr>
          <p:cNvPr id="37892" name="Rectangle 8"/>
          <p:cNvSpPr>
            <a:spLocks noChangeArrowheads="1"/>
          </p:cNvSpPr>
          <p:nvPr/>
        </p:nvSpPr>
        <p:spPr bwMode="auto">
          <a:xfrm>
            <a:off x="3175000" y="5943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ru-RU"/>
          </a:p>
        </p:txBody>
      </p:sp>
      <p:sp>
        <p:nvSpPr>
          <p:cNvPr id="37895" name="TextBox 8"/>
          <p:cNvSpPr txBox="1">
            <a:spLocks noChangeArrowheads="1"/>
          </p:cNvSpPr>
          <p:nvPr/>
        </p:nvSpPr>
        <p:spPr bwMode="auto">
          <a:xfrm>
            <a:off x="971600" y="332656"/>
            <a:ext cx="6487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b="1" dirty="0">
                <a:solidFill>
                  <a:schemeClr val="bg1"/>
                </a:solidFill>
              </a:rPr>
              <a:t>Конечная морена горного </a:t>
            </a:r>
            <a:r>
              <a:rPr lang="ru-RU" b="1" dirty="0" smtClean="0">
                <a:solidFill>
                  <a:schemeClr val="bg1"/>
                </a:solidFill>
              </a:rPr>
              <a:t>ледника </a:t>
            </a:r>
            <a:r>
              <a:rPr lang="ru-RU" b="1" dirty="0" err="1" smtClean="0">
                <a:solidFill>
                  <a:schemeClr val="bg1"/>
                </a:solidFill>
              </a:rPr>
              <a:t>Бьяфо</a:t>
            </a:r>
            <a:r>
              <a:rPr lang="ru-RU" b="1" dirty="0" smtClean="0">
                <a:solidFill>
                  <a:schemeClr val="bg1"/>
                </a:solidFill>
              </a:rPr>
              <a:t> (Каракорум)</a:t>
            </a:r>
            <a:endParaRPr lang="ru-RU" b="1" dirty="0">
              <a:solidFill>
                <a:schemeClr val="bg1"/>
              </a:solidFill>
            </a:endParaRPr>
          </a:p>
        </p:txBody>
      </p:sp>
    </p:spTree>
    <p:extLst>
      <p:ext uri="{BB962C8B-B14F-4D97-AF65-F5344CB8AC3E}">
        <p14:creationId xmlns:p14="http://schemas.microsoft.com/office/powerpoint/2010/main" val="2355657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ChangeArrowheads="1"/>
          </p:cNvSpPr>
          <p:nvPr/>
        </p:nvSpPr>
        <p:spPr bwMode="auto">
          <a:xfrm>
            <a:off x="4495800" y="24003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ru-RU"/>
          </a:p>
        </p:txBody>
      </p:sp>
      <p:pic>
        <p:nvPicPr>
          <p:cNvPr id="38915" name="Picture 4" descr="новый-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981" y="25917"/>
            <a:ext cx="6551613"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6"/>
          <p:cNvSpPr>
            <a:spLocks noChangeArrowheads="1"/>
          </p:cNvSpPr>
          <p:nvPr/>
        </p:nvSpPr>
        <p:spPr bwMode="auto">
          <a:xfrm>
            <a:off x="21234" y="46365"/>
            <a:ext cx="2462534" cy="646331"/>
          </a:xfrm>
          <a:prstGeom prst="rect">
            <a:avLst/>
          </a:prstGeom>
          <a:solidFill>
            <a:srgbClr val="E1D7B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ru-RU" dirty="0" smtClean="0">
                <a:latin typeface="Comic Sans MS" pitchFamily="66" charset="0"/>
              </a:rPr>
              <a:t>Конечная морена </a:t>
            </a:r>
          </a:p>
          <a:p>
            <a:pPr eaLnBrk="0" hangingPunct="0"/>
            <a:r>
              <a:rPr lang="ru-RU" dirty="0" smtClean="0">
                <a:latin typeface="Comic Sans MS" pitchFamily="66" charset="0"/>
              </a:rPr>
              <a:t>покровного ледника</a:t>
            </a:r>
            <a:endParaRPr lang="ru-RU" dirty="0">
              <a:latin typeface="Comic Sans MS" pitchFamily="66" charset="0"/>
            </a:endParaRPr>
          </a:p>
        </p:txBody>
      </p:sp>
      <p:sp>
        <p:nvSpPr>
          <p:cNvPr id="38917" name="Rectangle 8"/>
          <p:cNvSpPr>
            <a:spLocks noChangeArrowheads="1"/>
          </p:cNvSpPr>
          <p:nvPr/>
        </p:nvSpPr>
        <p:spPr bwMode="auto">
          <a:xfrm>
            <a:off x="3175000" y="5943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ru-RU"/>
          </a:p>
        </p:txBody>
      </p:sp>
      <p:pic>
        <p:nvPicPr>
          <p:cNvPr id="38918" name="Picture 7" descr="http://t1.gstatic.com/images?q=tbn:ANd9GcS_S8R4gaxHA2T6cFJwFbGuZgyEVC7kVh8_bc06moxxGYWzd9A&amp;t=1&amp;usg=__ry8Yo4RBE-kLdtH2e5DfxKlLf48="/>
          <p:cNvPicPr>
            <a:picLocks noChangeAspect="1" noChangeArrowheads="1"/>
          </p:cNvPicPr>
          <p:nvPr/>
        </p:nvPicPr>
        <p:blipFill>
          <a:blip r:embed="rId4">
            <a:extLst>
              <a:ext uri="{28A0092B-C50C-407E-A947-70E740481C1C}">
                <a14:useLocalDpi xmlns:a14="http://schemas.microsoft.com/office/drawing/2010/main" val="0"/>
              </a:ext>
            </a:extLst>
          </a:blip>
          <a:srcRect t="14722"/>
          <a:stretch>
            <a:fillRect/>
          </a:stretch>
        </p:blipFill>
        <p:spPr bwMode="auto">
          <a:xfrm>
            <a:off x="0" y="2874963"/>
            <a:ext cx="6227763" cy="398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Box 8"/>
          <p:cNvSpPr txBox="1">
            <a:spLocks noChangeArrowheads="1"/>
          </p:cNvSpPr>
          <p:nvPr/>
        </p:nvSpPr>
        <p:spPr bwMode="auto">
          <a:xfrm>
            <a:off x="6372225" y="4724400"/>
            <a:ext cx="2571750" cy="641350"/>
          </a:xfrm>
          <a:prstGeom prst="rect">
            <a:avLst/>
          </a:prstGeom>
          <a:solidFill>
            <a:srgbClr val="E1D7B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dirty="0" err="1"/>
              <a:t>Клинско-Дмитровская</a:t>
            </a:r>
            <a:r>
              <a:rPr lang="ru-RU" dirty="0"/>
              <a:t> </a:t>
            </a:r>
            <a:br>
              <a:rPr lang="ru-RU" dirty="0"/>
            </a:br>
            <a:r>
              <a:rPr lang="ru-RU" dirty="0"/>
              <a:t>гряда</a:t>
            </a:r>
          </a:p>
        </p:txBody>
      </p:sp>
      <p:sp>
        <p:nvSpPr>
          <p:cNvPr id="2" name="TextBox 1"/>
          <p:cNvSpPr txBox="1"/>
          <p:nvPr/>
        </p:nvSpPr>
        <p:spPr>
          <a:xfrm>
            <a:off x="2426077" y="3080129"/>
            <a:ext cx="787395" cy="369332"/>
          </a:xfrm>
          <a:prstGeom prst="rect">
            <a:avLst/>
          </a:prstGeom>
          <a:noFill/>
        </p:spPr>
        <p:txBody>
          <a:bodyPr wrap="none" rtlCol="0">
            <a:spAutoFit/>
          </a:bodyPr>
          <a:lstStyle/>
          <a:p>
            <a:r>
              <a:rPr lang="en-US" b="1" dirty="0" err="1" smtClean="0">
                <a:solidFill>
                  <a:schemeClr val="bg1"/>
                </a:solidFill>
              </a:rPr>
              <a:t>gIIms</a:t>
            </a:r>
            <a:endParaRPr lang="ru-RU" b="1" dirty="0">
              <a:solidFill>
                <a:schemeClr val="bg1"/>
              </a:solidFill>
            </a:endParaRPr>
          </a:p>
        </p:txBody>
      </p:sp>
      <p:sp>
        <p:nvSpPr>
          <p:cNvPr id="3" name="Полилиния 2"/>
          <p:cNvSpPr/>
          <p:nvPr/>
        </p:nvSpPr>
        <p:spPr bwMode="auto">
          <a:xfrm>
            <a:off x="2742732" y="420932"/>
            <a:ext cx="2477002" cy="1545328"/>
          </a:xfrm>
          <a:custGeom>
            <a:avLst/>
            <a:gdLst>
              <a:gd name="connsiteX0" fmla="*/ 74817 w 2521537"/>
              <a:gd name="connsiteY0" fmla="*/ 110305 h 1528088"/>
              <a:gd name="connsiteX1" fmla="*/ 436956 w 2521537"/>
              <a:gd name="connsiteY1" fmla="*/ 74091 h 1528088"/>
              <a:gd name="connsiteX2" fmla="*/ 744774 w 2521537"/>
              <a:gd name="connsiteY2" fmla="*/ 65038 h 1528088"/>
              <a:gd name="connsiteX3" fmla="*/ 1188394 w 2521537"/>
              <a:gd name="connsiteY3" fmla="*/ 137465 h 1528088"/>
              <a:gd name="connsiteX4" fmla="*/ 1622960 w 2521537"/>
              <a:gd name="connsiteY4" fmla="*/ 137465 h 1528088"/>
              <a:gd name="connsiteX5" fmla="*/ 1903617 w 2521537"/>
              <a:gd name="connsiteY5" fmla="*/ 218947 h 1528088"/>
              <a:gd name="connsiteX6" fmla="*/ 1948885 w 2521537"/>
              <a:gd name="connsiteY6" fmla="*/ 218947 h 1528088"/>
              <a:gd name="connsiteX7" fmla="*/ 2356291 w 2521537"/>
              <a:gd name="connsiteY7" fmla="*/ 354749 h 1528088"/>
              <a:gd name="connsiteX8" fmla="*/ 2510200 w 2521537"/>
              <a:gd name="connsiteY8" fmla="*/ 372856 h 1528088"/>
              <a:gd name="connsiteX9" fmla="*/ 2075633 w 2521537"/>
              <a:gd name="connsiteY9" fmla="*/ 481497 h 1528088"/>
              <a:gd name="connsiteX10" fmla="*/ 1813083 w 2521537"/>
              <a:gd name="connsiteY10" fmla="*/ 698780 h 1528088"/>
              <a:gd name="connsiteX11" fmla="*/ 1423784 w 2521537"/>
              <a:gd name="connsiteY11" fmla="*/ 1079026 h 1528088"/>
              <a:gd name="connsiteX12" fmla="*/ 1260821 w 2521537"/>
              <a:gd name="connsiteY12" fmla="*/ 1205774 h 1528088"/>
              <a:gd name="connsiteX13" fmla="*/ 826255 w 2521537"/>
              <a:gd name="connsiteY13" fmla="*/ 1386844 h 1528088"/>
              <a:gd name="connsiteX14" fmla="*/ 780988 w 2521537"/>
              <a:gd name="connsiteY14" fmla="*/ 1414004 h 1528088"/>
              <a:gd name="connsiteX15" fmla="*/ 572758 w 2521537"/>
              <a:gd name="connsiteY15" fmla="*/ 1377790 h 1528088"/>
              <a:gd name="connsiteX16" fmla="*/ 47657 w 2521537"/>
              <a:gd name="connsiteY16" fmla="*/ 1450218 h 1528088"/>
              <a:gd name="connsiteX17" fmla="*/ 74817 w 2521537"/>
              <a:gd name="connsiteY17" fmla="*/ 110305 h 1528088"/>
              <a:gd name="connsiteX0" fmla="*/ 109150 w 2501549"/>
              <a:gd name="connsiteY0" fmla="*/ 129963 h 1481106"/>
              <a:gd name="connsiteX1" fmla="*/ 416968 w 2501549"/>
              <a:gd name="connsiteY1" fmla="*/ 30375 h 1481106"/>
              <a:gd name="connsiteX2" fmla="*/ 724786 w 2501549"/>
              <a:gd name="connsiteY2" fmla="*/ 21322 h 1481106"/>
              <a:gd name="connsiteX3" fmla="*/ 1168406 w 2501549"/>
              <a:gd name="connsiteY3" fmla="*/ 93749 h 1481106"/>
              <a:gd name="connsiteX4" fmla="*/ 1602972 w 2501549"/>
              <a:gd name="connsiteY4" fmla="*/ 93749 h 1481106"/>
              <a:gd name="connsiteX5" fmla="*/ 1883629 w 2501549"/>
              <a:gd name="connsiteY5" fmla="*/ 175231 h 1481106"/>
              <a:gd name="connsiteX6" fmla="*/ 1928897 w 2501549"/>
              <a:gd name="connsiteY6" fmla="*/ 175231 h 1481106"/>
              <a:gd name="connsiteX7" fmla="*/ 2336303 w 2501549"/>
              <a:gd name="connsiteY7" fmla="*/ 311033 h 1481106"/>
              <a:gd name="connsiteX8" fmla="*/ 2490212 w 2501549"/>
              <a:gd name="connsiteY8" fmla="*/ 329140 h 1481106"/>
              <a:gd name="connsiteX9" fmla="*/ 2055645 w 2501549"/>
              <a:gd name="connsiteY9" fmla="*/ 437781 h 1481106"/>
              <a:gd name="connsiteX10" fmla="*/ 1793095 w 2501549"/>
              <a:gd name="connsiteY10" fmla="*/ 655064 h 1481106"/>
              <a:gd name="connsiteX11" fmla="*/ 1403796 w 2501549"/>
              <a:gd name="connsiteY11" fmla="*/ 1035310 h 1481106"/>
              <a:gd name="connsiteX12" fmla="*/ 1240833 w 2501549"/>
              <a:gd name="connsiteY12" fmla="*/ 1162058 h 1481106"/>
              <a:gd name="connsiteX13" fmla="*/ 806267 w 2501549"/>
              <a:gd name="connsiteY13" fmla="*/ 1343128 h 1481106"/>
              <a:gd name="connsiteX14" fmla="*/ 761000 w 2501549"/>
              <a:gd name="connsiteY14" fmla="*/ 1370288 h 1481106"/>
              <a:gd name="connsiteX15" fmla="*/ 552770 w 2501549"/>
              <a:gd name="connsiteY15" fmla="*/ 1334074 h 1481106"/>
              <a:gd name="connsiteX16" fmla="*/ 27669 w 2501549"/>
              <a:gd name="connsiteY16" fmla="*/ 1406502 h 1481106"/>
              <a:gd name="connsiteX17" fmla="*/ 109150 w 2501549"/>
              <a:gd name="connsiteY17" fmla="*/ 129963 h 1481106"/>
              <a:gd name="connsiteX0" fmla="*/ 100036 w 2492435"/>
              <a:gd name="connsiteY0" fmla="*/ 137424 h 1488567"/>
              <a:gd name="connsiteX1" fmla="*/ 407854 w 2492435"/>
              <a:gd name="connsiteY1" fmla="*/ 37836 h 1488567"/>
              <a:gd name="connsiteX2" fmla="*/ 715672 w 2492435"/>
              <a:gd name="connsiteY2" fmla="*/ 28783 h 1488567"/>
              <a:gd name="connsiteX3" fmla="*/ 1159292 w 2492435"/>
              <a:gd name="connsiteY3" fmla="*/ 101210 h 1488567"/>
              <a:gd name="connsiteX4" fmla="*/ 1593858 w 2492435"/>
              <a:gd name="connsiteY4" fmla="*/ 101210 h 1488567"/>
              <a:gd name="connsiteX5" fmla="*/ 1874515 w 2492435"/>
              <a:gd name="connsiteY5" fmla="*/ 182692 h 1488567"/>
              <a:gd name="connsiteX6" fmla="*/ 1919783 w 2492435"/>
              <a:gd name="connsiteY6" fmla="*/ 182692 h 1488567"/>
              <a:gd name="connsiteX7" fmla="*/ 2327189 w 2492435"/>
              <a:gd name="connsiteY7" fmla="*/ 318494 h 1488567"/>
              <a:gd name="connsiteX8" fmla="*/ 2481098 w 2492435"/>
              <a:gd name="connsiteY8" fmla="*/ 336601 h 1488567"/>
              <a:gd name="connsiteX9" fmla="*/ 2046531 w 2492435"/>
              <a:gd name="connsiteY9" fmla="*/ 445242 h 1488567"/>
              <a:gd name="connsiteX10" fmla="*/ 1783981 w 2492435"/>
              <a:gd name="connsiteY10" fmla="*/ 662525 h 1488567"/>
              <a:gd name="connsiteX11" fmla="*/ 1394682 w 2492435"/>
              <a:gd name="connsiteY11" fmla="*/ 1042771 h 1488567"/>
              <a:gd name="connsiteX12" fmla="*/ 1231719 w 2492435"/>
              <a:gd name="connsiteY12" fmla="*/ 1169519 h 1488567"/>
              <a:gd name="connsiteX13" fmla="*/ 797153 w 2492435"/>
              <a:gd name="connsiteY13" fmla="*/ 1350589 h 1488567"/>
              <a:gd name="connsiteX14" fmla="*/ 751886 w 2492435"/>
              <a:gd name="connsiteY14" fmla="*/ 1377749 h 1488567"/>
              <a:gd name="connsiteX15" fmla="*/ 543656 w 2492435"/>
              <a:gd name="connsiteY15" fmla="*/ 1341535 h 1488567"/>
              <a:gd name="connsiteX16" fmla="*/ 18555 w 2492435"/>
              <a:gd name="connsiteY16" fmla="*/ 1413963 h 1488567"/>
              <a:gd name="connsiteX17" fmla="*/ 100036 w 2492435"/>
              <a:gd name="connsiteY17" fmla="*/ 137424 h 1488567"/>
              <a:gd name="connsiteX0" fmla="*/ 41968 w 2506795"/>
              <a:gd name="connsiteY0" fmla="*/ 131328 h 1501884"/>
              <a:gd name="connsiteX1" fmla="*/ 422214 w 2506795"/>
              <a:gd name="connsiteY1" fmla="*/ 49847 h 1501884"/>
              <a:gd name="connsiteX2" fmla="*/ 730032 w 2506795"/>
              <a:gd name="connsiteY2" fmla="*/ 40794 h 1501884"/>
              <a:gd name="connsiteX3" fmla="*/ 1173652 w 2506795"/>
              <a:gd name="connsiteY3" fmla="*/ 113221 h 1501884"/>
              <a:gd name="connsiteX4" fmla="*/ 1608218 w 2506795"/>
              <a:gd name="connsiteY4" fmla="*/ 113221 h 1501884"/>
              <a:gd name="connsiteX5" fmla="*/ 1888875 w 2506795"/>
              <a:gd name="connsiteY5" fmla="*/ 194703 h 1501884"/>
              <a:gd name="connsiteX6" fmla="*/ 1934143 w 2506795"/>
              <a:gd name="connsiteY6" fmla="*/ 194703 h 1501884"/>
              <a:gd name="connsiteX7" fmla="*/ 2341549 w 2506795"/>
              <a:gd name="connsiteY7" fmla="*/ 330505 h 1501884"/>
              <a:gd name="connsiteX8" fmla="*/ 2495458 w 2506795"/>
              <a:gd name="connsiteY8" fmla="*/ 348612 h 1501884"/>
              <a:gd name="connsiteX9" fmla="*/ 2060891 w 2506795"/>
              <a:gd name="connsiteY9" fmla="*/ 457253 h 1501884"/>
              <a:gd name="connsiteX10" fmla="*/ 1798341 w 2506795"/>
              <a:gd name="connsiteY10" fmla="*/ 674536 h 1501884"/>
              <a:gd name="connsiteX11" fmla="*/ 1409042 w 2506795"/>
              <a:gd name="connsiteY11" fmla="*/ 1054782 h 1501884"/>
              <a:gd name="connsiteX12" fmla="*/ 1246079 w 2506795"/>
              <a:gd name="connsiteY12" fmla="*/ 1181530 h 1501884"/>
              <a:gd name="connsiteX13" fmla="*/ 811513 w 2506795"/>
              <a:gd name="connsiteY13" fmla="*/ 1362600 h 1501884"/>
              <a:gd name="connsiteX14" fmla="*/ 766246 w 2506795"/>
              <a:gd name="connsiteY14" fmla="*/ 1389760 h 1501884"/>
              <a:gd name="connsiteX15" fmla="*/ 558016 w 2506795"/>
              <a:gd name="connsiteY15" fmla="*/ 1353546 h 1501884"/>
              <a:gd name="connsiteX16" fmla="*/ 32915 w 2506795"/>
              <a:gd name="connsiteY16" fmla="*/ 1425974 h 1501884"/>
              <a:gd name="connsiteX17" fmla="*/ 41968 w 2506795"/>
              <a:gd name="connsiteY17" fmla="*/ 131328 h 1501884"/>
              <a:gd name="connsiteX0" fmla="*/ 9522 w 2474349"/>
              <a:gd name="connsiteY0" fmla="*/ 131328 h 1545328"/>
              <a:gd name="connsiteX1" fmla="*/ 389768 w 2474349"/>
              <a:gd name="connsiteY1" fmla="*/ 49847 h 1545328"/>
              <a:gd name="connsiteX2" fmla="*/ 697586 w 2474349"/>
              <a:gd name="connsiteY2" fmla="*/ 40794 h 1545328"/>
              <a:gd name="connsiteX3" fmla="*/ 1141206 w 2474349"/>
              <a:gd name="connsiteY3" fmla="*/ 113221 h 1545328"/>
              <a:gd name="connsiteX4" fmla="*/ 1575772 w 2474349"/>
              <a:gd name="connsiteY4" fmla="*/ 113221 h 1545328"/>
              <a:gd name="connsiteX5" fmla="*/ 1856429 w 2474349"/>
              <a:gd name="connsiteY5" fmla="*/ 194703 h 1545328"/>
              <a:gd name="connsiteX6" fmla="*/ 1901697 w 2474349"/>
              <a:gd name="connsiteY6" fmla="*/ 194703 h 1545328"/>
              <a:gd name="connsiteX7" fmla="*/ 2309103 w 2474349"/>
              <a:gd name="connsiteY7" fmla="*/ 330505 h 1545328"/>
              <a:gd name="connsiteX8" fmla="*/ 2463012 w 2474349"/>
              <a:gd name="connsiteY8" fmla="*/ 348612 h 1545328"/>
              <a:gd name="connsiteX9" fmla="*/ 2028445 w 2474349"/>
              <a:gd name="connsiteY9" fmla="*/ 457253 h 1545328"/>
              <a:gd name="connsiteX10" fmla="*/ 1765895 w 2474349"/>
              <a:gd name="connsiteY10" fmla="*/ 674536 h 1545328"/>
              <a:gd name="connsiteX11" fmla="*/ 1376596 w 2474349"/>
              <a:gd name="connsiteY11" fmla="*/ 1054782 h 1545328"/>
              <a:gd name="connsiteX12" fmla="*/ 1213633 w 2474349"/>
              <a:gd name="connsiteY12" fmla="*/ 1181530 h 1545328"/>
              <a:gd name="connsiteX13" fmla="*/ 779067 w 2474349"/>
              <a:gd name="connsiteY13" fmla="*/ 1362600 h 1545328"/>
              <a:gd name="connsiteX14" fmla="*/ 733800 w 2474349"/>
              <a:gd name="connsiteY14" fmla="*/ 1389760 h 1545328"/>
              <a:gd name="connsiteX15" fmla="*/ 525570 w 2474349"/>
              <a:gd name="connsiteY15" fmla="*/ 1353546 h 1545328"/>
              <a:gd name="connsiteX16" fmla="*/ 469 w 2474349"/>
              <a:gd name="connsiteY16" fmla="*/ 1425974 h 1545328"/>
              <a:gd name="connsiteX17" fmla="*/ 9522 w 2474349"/>
              <a:gd name="connsiteY17" fmla="*/ 131328 h 1545328"/>
              <a:gd name="connsiteX0" fmla="*/ 9522 w 2474349"/>
              <a:gd name="connsiteY0" fmla="*/ 131328 h 1545328"/>
              <a:gd name="connsiteX1" fmla="*/ 389768 w 2474349"/>
              <a:gd name="connsiteY1" fmla="*/ 49847 h 1545328"/>
              <a:gd name="connsiteX2" fmla="*/ 697586 w 2474349"/>
              <a:gd name="connsiteY2" fmla="*/ 40794 h 1545328"/>
              <a:gd name="connsiteX3" fmla="*/ 1141206 w 2474349"/>
              <a:gd name="connsiteY3" fmla="*/ 113221 h 1545328"/>
              <a:gd name="connsiteX4" fmla="*/ 1575772 w 2474349"/>
              <a:gd name="connsiteY4" fmla="*/ 113221 h 1545328"/>
              <a:gd name="connsiteX5" fmla="*/ 1820216 w 2474349"/>
              <a:gd name="connsiteY5" fmla="*/ 140382 h 1545328"/>
              <a:gd name="connsiteX6" fmla="*/ 1901697 w 2474349"/>
              <a:gd name="connsiteY6" fmla="*/ 194703 h 1545328"/>
              <a:gd name="connsiteX7" fmla="*/ 2309103 w 2474349"/>
              <a:gd name="connsiteY7" fmla="*/ 330505 h 1545328"/>
              <a:gd name="connsiteX8" fmla="*/ 2463012 w 2474349"/>
              <a:gd name="connsiteY8" fmla="*/ 348612 h 1545328"/>
              <a:gd name="connsiteX9" fmla="*/ 2028445 w 2474349"/>
              <a:gd name="connsiteY9" fmla="*/ 457253 h 1545328"/>
              <a:gd name="connsiteX10" fmla="*/ 1765895 w 2474349"/>
              <a:gd name="connsiteY10" fmla="*/ 674536 h 1545328"/>
              <a:gd name="connsiteX11" fmla="*/ 1376596 w 2474349"/>
              <a:gd name="connsiteY11" fmla="*/ 1054782 h 1545328"/>
              <a:gd name="connsiteX12" fmla="*/ 1213633 w 2474349"/>
              <a:gd name="connsiteY12" fmla="*/ 1181530 h 1545328"/>
              <a:gd name="connsiteX13" fmla="*/ 779067 w 2474349"/>
              <a:gd name="connsiteY13" fmla="*/ 1362600 h 1545328"/>
              <a:gd name="connsiteX14" fmla="*/ 733800 w 2474349"/>
              <a:gd name="connsiteY14" fmla="*/ 1389760 h 1545328"/>
              <a:gd name="connsiteX15" fmla="*/ 525570 w 2474349"/>
              <a:gd name="connsiteY15" fmla="*/ 1353546 h 1545328"/>
              <a:gd name="connsiteX16" fmla="*/ 469 w 2474349"/>
              <a:gd name="connsiteY16" fmla="*/ 1425974 h 1545328"/>
              <a:gd name="connsiteX17" fmla="*/ 9522 w 2474349"/>
              <a:gd name="connsiteY17" fmla="*/ 131328 h 1545328"/>
              <a:gd name="connsiteX0" fmla="*/ 9522 w 2477002"/>
              <a:gd name="connsiteY0" fmla="*/ 131328 h 1545328"/>
              <a:gd name="connsiteX1" fmla="*/ 389768 w 2477002"/>
              <a:gd name="connsiteY1" fmla="*/ 49847 h 1545328"/>
              <a:gd name="connsiteX2" fmla="*/ 697586 w 2477002"/>
              <a:gd name="connsiteY2" fmla="*/ 40794 h 1545328"/>
              <a:gd name="connsiteX3" fmla="*/ 1141206 w 2477002"/>
              <a:gd name="connsiteY3" fmla="*/ 113221 h 1545328"/>
              <a:gd name="connsiteX4" fmla="*/ 1575772 w 2477002"/>
              <a:gd name="connsiteY4" fmla="*/ 113221 h 1545328"/>
              <a:gd name="connsiteX5" fmla="*/ 1820216 w 2477002"/>
              <a:gd name="connsiteY5" fmla="*/ 140382 h 1545328"/>
              <a:gd name="connsiteX6" fmla="*/ 1901697 w 2477002"/>
              <a:gd name="connsiteY6" fmla="*/ 194703 h 1545328"/>
              <a:gd name="connsiteX7" fmla="*/ 2327210 w 2477002"/>
              <a:gd name="connsiteY7" fmla="*/ 303345 h 1545328"/>
              <a:gd name="connsiteX8" fmla="*/ 2463012 w 2477002"/>
              <a:gd name="connsiteY8" fmla="*/ 348612 h 1545328"/>
              <a:gd name="connsiteX9" fmla="*/ 2028445 w 2477002"/>
              <a:gd name="connsiteY9" fmla="*/ 457253 h 1545328"/>
              <a:gd name="connsiteX10" fmla="*/ 1765895 w 2477002"/>
              <a:gd name="connsiteY10" fmla="*/ 674536 h 1545328"/>
              <a:gd name="connsiteX11" fmla="*/ 1376596 w 2477002"/>
              <a:gd name="connsiteY11" fmla="*/ 1054782 h 1545328"/>
              <a:gd name="connsiteX12" fmla="*/ 1213633 w 2477002"/>
              <a:gd name="connsiteY12" fmla="*/ 1181530 h 1545328"/>
              <a:gd name="connsiteX13" fmla="*/ 779067 w 2477002"/>
              <a:gd name="connsiteY13" fmla="*/ 1362600 h 1545328"/>
              <a:gd name="connsiteX14" fmla="*/ 733800 w 2477002"/>
              <a:gd name="connsiteY14" fmla="*/ 1389760 h 1545328"/>
              <a:gd name="connsiteX15" fmla="*/ 525570 w 2477002"/>
              <a:gd name="connsiteY15" fmla="*/ 1353546 h 1545328"/>
              <a:gd name="connsiteX16" fmla="*/ 469 w 2477002"/>
              <a:gd name="connsiteY16" fmla="*/ 1425974 h 1545328"/>
              <a:gd name="connsiteX17" fmla="*/ 9522 w 2477002"/>
              <a:gd name="connsiteY17" fmla="*/ 131328 h 154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7002" h="1545328">
                <a:moveTo>
                  <a:pt x="9522" y="131328"/>
                </a:moveTo>
                <a:cubicBezTo>
                  <a:pt x="-7076" y="-116133"/>
                  <a:pt x="275091" y="64936"/>
                  <a:pt x="389768" y="49847"/>
                </a:cubicBezTo>
                <a:cubicBezTo>
                  <a:pt x="504445" y="34758"/>
                  <a:pt x="572346" y="30232"/>
                  <a:pt x="697586" y="40794"/>
                </a:cubicBezTo>
                <a:cubicBezTo>
                  <a:pt x="822826" y="51356"/>
                  <a:pt x="994842" y="101150"/>
                  <a:pt x="1141206" y="113221"/>
                </a:cubicBezTo>
                <a:cubicBezTo>
                  <a:pt x="1287570" y="125292"/>
                  <a:pt x="1462604" y="108694"/>
                  <a:pt x="1575772" y="113221"/>
                </a:cubicBezTo>
                <a:cubicBezTo>
                  <a:pt x="1688940" y="117748"/>
                  <a:pt x="1765895" y="126802"/>
                  <a:pt x="1820216" y="140382"/>
                </a:cubicBezTo>
                <a:cubicBezTo>
                  <a:pt x="1874537" y="153962"/>
                  <a:pt x="1817198" y="167543"/>
                  <a:pt x="1901697" y="194703"/>
                </a:cubicBezTo>
                <a:cubicBezTo>
                  <a:pt x="1986196" y="221864"/>
                  <a:pt x="2233658" y="277694"/>
                  <a:pt x="2327210" y="303345"/>
                </a:cubicBezTo>
                <a:cubicBezTo>
                  <a:pt x="2420763" y="328997"/>
                  <a:pt x="2512806" y="322961"/>
                  <a:pt x="2463012" y="348612"/>
                </a:cubicBezTo>
                <a:cubicBezTo>
                  <a:pt x="2413218" y="374263"/>
                  <a:pt x="2144631" y="402932"/>
                  <a:pt x="2028445" y="457253"/>
                </a:cubicBezTo>
                <a:cubicBezTo>
                  <a:pt x="1912259" y="511574"/>
                  <a:pt x="1874537" y="574948"/>
                  <a:pt x="1765895" y="674536"/>
                </a:cubicBezTo>
                <a:cubicBezTo>
                  <a:pt x="1657253" y="774124"/>
                  <a:pt x="1468640" y="970283"/>
                  <a:pt x="1376596" y="1054782"/>
                </a:cubicBezTo>
                <a:cubicBezTo>
                  <a:pt x="1284552" y="1139281"/>
                  <a:pt x="1313221" y="1130227"/>
                  <a:pt x="1213633" y="1181530"/>
                </a:cubicBezTo>
                <a:cubicBezTo>
                  <a:pt x="1114045" y="1232833"/>
                  <a:pt x="859039" y="1327895"/>
                  <a:pt x="779067" y="1362600"/>
                </a:cubicBezTo>
                <a:cubicBezTo>
                  <a:pt x="699095" y="1397305"/>
                  <a:pt x="776049" y="1391269"/>
                  <a:pt x="733800" y="1389760"/>
                </a:cubicBezTo>
                <a:cubicBezTo>
                  <a:pt x="691551" y="1388251"/>
                  <a:pt x="647792" y="1347510"/>
                  <a:pt x="525570" y="1353546"/>
                </a:cubicBezTo>
                <a:cubicBezTo>
                  <a:pt x="403348" y="1359582"/>
                  <a:pt x="4996" y="1729265"/>
                  <a:pt x="469" y="1425974"/>
                </a:cubicBezTo>
                <a:cubicBezTo>
                  <a:pt x="-4058" y="1122683"/>
                  <a:pt x="26120" y="378789"/>
                  <a:pt x="9522" y="131328"/>
                </a:cubicBezTo>
                <a:close/>
              </a:path>
            </a:pathLst>
          </a:custGeom>
          <a:blipFill>
            <a:blip r:embed="rId5"/>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4" name="TextBox 3"/>
          <p:cNvSpPr txBox="1"/>
          <p:nvPr/>
        </p:nvSpPr>
        <p:spPr>
          <a:xfrm>
            <a:off x="3144999" y="848523"/>
            <a:ext cx="486030" cy="338554"/>
          </a:xfrm>
          <a:prstGeom prst="rect">
            <a:avLst/>
          </a:prstGeom>
          <a:noFill/>
        </p:spPr>
        <p:txBody>
          <a:bodyPr wrap="none" rtlCol="0">
            <a:spAutoFit/>
          </a:bodyPr>
          <a:lstStyle/>
          <a:p>
            <a:r>
              <a:rPr lang="ru-RU" sz="1600" b="1" i="1" dirty="0" smtClean="0">
                <a:latin typeface="Arial Narrow" panose="020B0606020202030204" pitchFamily="34" charset="0"/>
              </a:rPr>
              <a:t>лед</a:t>
            </a:r>
            <a:endParaRPr lang="ru-RU" sz="1600" b="1" i="1" dirty="0">
              <a:latin typeface="Arial Narrow" panose="020B0606020202030204" pitchFamily="34" charset="0"/>
            </a:endParaRPr>
          </a:p>
        </p:txBody>
      </p:sp>
      <p:sp>
        <p:nvSpPr>
          <p:cNvPr id="6" name="Стрелка вправо 5"/>
          <p:cNvSpPr/>
          <p:nvPr/>
        </p:nvSpPr>
        <p:spPr bwMode="auto">
          <a:xfrm>
            <a:off x="3703037" y="948948"/>
            <a:ext cx="436915" cy="175796"/>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L E C T U R E S\Quaternary_Geology\2014_Quaternary_Fall\Lesson_08 Glacial Deposits\Moraine_of the Great Lakes reg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23" y="2637512"/>
            <a:ext cx="7672879" cy="403184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20776" y="188640"/>
            <a:ext cx="4547446" cy="1815882"/>
          </a:xfrm>
          <a:prstGeom prst="rect">
            <a:avLst/>
          </a:prstGeom>
        </p:spPr>
        <p:txBody>
          <a:bodyPr wrap="square">
            <a:spAutoFit/>
          </a:bodyPr>
          <a:lstStyle/>
          <a:p>
            <a:pPr algn="ctr"/>
            <a:r>
              <a:rPr lang="ru-RU" sz="1400" b="1" cap="all" dirty="0" smtClean="0">
                <a:latin typeface="Arial Narrow" panose="020B0606020202030204" pitchFamily="34" charset="0"/>
              </a:rPr>
              <a:t>Морены  </a:t>
            </a:r>
            <a:r>
              <a:rPr lang="ru-RU" sz="1400" b="1" cap="all" dirty="0" err="1" smtClean="0">
                <a:latin typeface="Arial Narrow" panose="020B0606020202030204" pitchFamily="34" charset="0"/>
              </a:rPr>
              <a:t>ВИСконсинского</a:t>
            </a:r>
            <a:r>
              <a:rPr lang="ru-RU" sz="1400" b="1" cap="all" dirty="0" smtClean="0">
                <a:latin typeface="Arial Narrow" panose="020B0606020202030204" pitchFamily="34" charset="0"/>
              </a:rPr>
              <a:t>  </a:t>
            </a:r>
          </a:p>
          <a:p>
            <a:pPr algn="ctr"/>
            <a:r>
              <a:rPr lang="ru-RU" sz="1400" b="1" i="1" cap="all" dirty="0" smtClean="0">
                <a:latin typeface="Arial Narrow" panose="020B0606020202030204" pitchFamily="34" charset="0"/>
              </a:rPr>
              <a:t>(=Валдайского)</a:t>
            </a:r>
            <a:r>
              <a:rPr lang="ru-RU" sz="1400" b="1" cap="all" dirty="0" smtClean="0">
                <a:latin typeface="Arial Narrow" panose="020B0606020202030204" pitchFamily="34" charset="0"/>
              </a:rPr>
              <a:t>  ледника  </a:t>
            </a:r>
          </a:p>
          <a:p>
            <a:pPr algn="ctr"/>
            <a:r>
              <a:rPr lang="ru-RU" sz="1400" b="1" cap="small" dirty="0" smtClean="0">
                <a:latin typeface="Arial Narrow" panose="020B0606020202030204" pitchFamily="34" charset="0"/>
              </a:rPr>
              <a:t>к югу от озера Мичиган  и  к  юго-западу от озера  Эри</a:t>
            </a:r>
            <a:endParaRPr lang="en-US" sz="1400" b="1" cap="small" dirty="0">
              <a:latin typeface="Arial Narrow" panose="020B0606020202030204" pitchFamily="34" charset="0"/>
            </a:endParaRPr>
          </a:p>
          <a:p>
            <a:pPr algn="just"/>
            <a:endParaRPr lang="ru-RU" sz="1400" b="1" cap="small" dirty="0" smtClean="0">
              <a:latin typeface="Arial Narrow" panose="020B0606020202030204" pitchFamily="34" charset="0"/>
            </a:endParaRPr>
          </a:p>
          <a:p>
            <a:pPr algn="just"/>
            <a:endParaRPr lang="ru-RU" sz="1400" b="1" dirty="0">
              <a:latin typeface="Arial Narrow" panose="020B0606020202030204" pitchFamily="34" charset="0"/>
            </a:endParaRPr>
          </a:p>
          <a:p>
            <a:pPr algn="just"/>
            <a:r>
              <a:rPr lang="en-US" sz="1400" b="1" dirty="0" smtClean="0">
                <a:latin typeface="Arial Narrow" panose="020B0606020202030204" pitchFamily="34" charset="0"/>
              </a:rPr>
              <a:t>A </a:t>
            </a:r>
            <a:r>
              <a:rPr lang="en-US" sz="1400" b="1" dirty="0">
                <a:latin typeface="Arial Narrow" panose="020B0606020202030204" pitchFamily="34" charset="0"/>
              </a:rPr>
              <a:t>composite of three maps (</a:t>
            </a:r>
            <a:r>
              <a:rPr lang="en-US" sz="1400" b="1" dirty="0" err="1">
                <a:latin typeface="Arial Narrow" panose="020B0606020202030204" pitchFamily="34" charset="0"/>
              </a:rPr>
              <a:t>Leverett</a:t>
            </a:r>
            <a:r>
              <a:rPr lang="en-US" sz="1400" b="1" dirty="0">
                <a:latin typeface="Arial Narrow" panose="020B0606020202030204" pitchFamily="34" charset="0"/>
              </a:rPr>
              <a:t> 1915) (</a:t>
            </a:r>
            <a:r>
              <a:rPr lang="en-US" sz="1400" b="1" dirty="0" err="1">
                <a:latin typeface="Arial Narrow" panose="020B0606020202030204" pitchFamily="34" charset="0"/>
              </a:rPr>
              <a:t>Leverett</a:t>
            </a:r>
            <a:r>
              <a:rPr lang="en-US" sz="1400" b="1" dirty="0">
                <a:latin typeface="Arial Narrow" panose="020B0606020202030204" pitchFamily="34" charset="0"/>
              </a:rPr>
              <a:t> 1902) (Larsen 1986) and other sources. Colors represent moraines from the same time period of the Wisconsin Glacial epoch</a:t>
            </a:r>
            <a:endParaRPr lang="ru-RU" sz="1400" b="1" dirty="0">
              <a:latin typeface="Arial Narrow" panose="020B0606020202030204" pitchFamily="34" charset="0"/>
            </a:endParaRPr>
          </a:p>
        </p:txBody>
      </p:sp>
      <p:pic>
        <p:nvPicPr>
          <p:cNvPr id="1028" name="Picture 4" descr="http://llnw.wbez.org/blog/insert-image/2011-July/2011-07-05/GreatLakes_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97" y="54703"/>
            <a:ext cx="3973351" cy="243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4895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2" descr="http://maine.gov/doc/nrimc/mgs/explore/surficial/facts/jan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413"/>
            <a:ext cx="915035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Прямоугольник 2"/>
          <p:cNvSpPr>
            <a:spLocks noChangeArrowheads="1"/>
          </p:cNvSpPr>
          <p:nvPr/>
        </p:nvSpPr>
        <p:spPr bwMode="auto">
          <a:xfrm>
            <a:off x="0" y="0"/>
            <a:ext cx="91440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100" b="1" dirty="0" smtClean="0">
                <a:latin typeface="Arial Narrow" pitchFamily="34" charset="0"/>
              </a:rPr>
              <a:t>Recessional moraine (</a:t>
            </a:r>
            <a:r>
              <a:rPr lang="ru-RU" sz="2100" b="1" dirty="0" smtClean="0">
                <a:latin typeface="Arial Narrow" pitchFamily="34" charset="0"/>
              </a:rPr>
              <a:t>морены временных остановок отступающего ледника)</a:t>
            </a:r>
          </a:p>
          <a:p>
            <a:r>
              <a:rPr lang="ru-RU" dirty="0" smtClean="0">
                <a:latin typeface="Arial Narrow" pitchFamily="34" charset="0"/>
              </a:rPr>
              <a:t>Фотоснимок </a:t>
            </a:r>
            <a:r>
              <a:rPr lang="ru-RU" dirty="0">
                <a:latin typeface="Arial Narrow" pitchFamily="34" charset="0"/>
              </a:rPr>
              <a:t>морены </a:t>
            </a:r>
            <a:r>
              <a:rPr lang="ru-RU" dirty="0" err="1">
                <a:latin typeface="Arial Narrow" pitchFamily="34" charset="0"/>
              </a:rPr>
              <a:t>Седгуик</a:t>
            </a:r>
            <a:r>
              <a:rPr lang="ru-RU" dirty="0">
                <a:latin typeface="Arial Narrow" pitchFamily="34" charset="0"/>
              </a:rPr>
              <a:t> (Мэн, США).</a:t>
            </a:r>
            <a:r>
              <a:rPr lang="en-US" dirty="0">
                <a:latin typeface="Arial Narrow" pitchFamily="34" charset="0"/>
              </a:rPr>
              <a:t> </a:t>
            </a:r>
            <a:r>
              <a:rPr lang="ru-RU" dirty="0">
                <a:latin typeface="Arial Narrow" pitchFamily="34" charset="0"/>
              </a:rPr>
              <a:t> Эти низкие, заваленные валунами хребты </a:t>
            </a:r>
            <a:r>
              <a:rPr lang="ru-RU" dirty="0" err="1">
                <a:latin typeface="Arial Narrow" pitchFamily="34" charset="0"/>
              </a:rPr>
              <a:t>оконтуривают</a:t>
            </a:r>
            <a:r>
              <a:rPr lang="ru-RU" dirty="0">
                <a:latin typeface="Arial Narrow" pitchFamily="34" charset="0"/>
              </a:rPr>
              <a:t> последовательные перемещения края ледника  из правого верхнего угла снимка (рядом с грунтовой дорогой) к нижнему левому. </a:t>
            </a:r>
            <a:r>
              <a:rPr lang="en-US" dirty="0">
                <a:latin typeface="Arial Narrow" pitchFamily="34" charset="0"/>
              </a:rPr>
              <a:t> </a:t>
            </a:r>
            <a:r>
              <a:rPr lang="ru-RU" dirty="0">
                <a:latin typeface="Arial Narrow" pitchFamily="34" charset="0"/>
              </a:rPr>
              <a:t>Фото</a:t>
            </a:r>
            <a:r>
              <a:rPr lang="en-US" dirty="0">
                <a:latin typeface="Arial Narrow" pitchFamily="34" charset="0"/>
              </a:rPr>
              <a:t> </a:t>
            </a:r>
            <a:r>
              <a:rPr lang="en-US" i="1" dirty="0">
                <a:latin typeface="Arial Narrow" pitchFamily="34" charset="0"/>
              </a:rPr>
              <a:t> J. T. Kelley.</a:t>
            </a:r>
            <a:endParaRPr lang="ru-RU" dirty="0">
              <a:latin typeface="Arial Narrow"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email">
            <a:lum bright="20000" contrast="20000"/>
            <a:extLst>
              <a:ext uri="{28A0092B-C50C-407E-A947-70E740481C1C}">
                <a14:useLocalDpi xmlns:a14="http://schemas.microsoft.com/office/drawing/2010/main"/>
              </a:ext>
            </a:extLst>
          </a:blip>
          <a:srcRect r="50000"/>
          <a:stretch/>
        </p:blipFill>
        <p:spPr bwMode="auto">
          <a:xfrm>
            <a:off x="5076496" y="1079489"/>
            <a:ext cx="3960000" cy="246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27384"/>
            <a:ext cx="9036496" cy="923330"/>
          </a:xfrm>
          <a:prstGeom prst="rect">
            <a:avLst/>
          </a:prstGeom>
        </p:spPr>
        <p:txBody>
          <a:bodyPr wrap="square">
            <a:spAutoFit/>
          </a:bodyPr>
          <a:lstStyle/>
          <a:p>
            <a:pPr algn="ctr"/>
            <a:r>
              <a:rPr lang="ru-RU" b="1" dirty="0" smtClean="0">
                <a:solidFill>
                  <a:srgbClr val="000000"/>
                </a:solidFill>
                <a:latin typeface="Arial Narrow" panose="020B0606020202030204" pitchFamily="34" charset="0"/>
              </a:rPr>
              <a:t>Сильно изогнутые и сегментированные </a:t>
            </a:r>
            <a:r>
              <a:rPr lang="ru-RU" b="1" dirty="0" err="1" smtClean="0">
                <a:solidFill>
                  <a:srgbClr val="000000"/>
                </a:solidFill>
                <a:latin typeface="Arial Narrow" panose="020B0606020202030204" pitchFamily="34" charset="0"/>
              </a:rPr>
              <a:t>Роген</a:t>
            </a:r>
            <a:r>
              <a:rPr lang="ru-RU" b="1" dirty="0" smtClean="0">
                <a:solidFill>
                  <a:srgbClr val="000000"/>
                </a:solidFill>
                <a:latin typeface="Arial Narrow" panose="020B0606020202030204" pitchFamily="34" charset="0"/>
              </a:rPr>
              <a:t>-морены</a:t>
            </a:r>
            <a:r>
              <a:rPr lang="en-US" b="1" dirty="0" smtClean="0">
                <a:solidFill>
                  <a:srgbClr val="000000"/>
                </a:solidFill>
                <a:latin typeface="Arial Narrow" panose="020B0606020202030204" pitchFamily="34" charset="0"/>
              </a:rPr>
              <a:t> </a:t>
            </a:r>
            <a:r>
              <a:rPr lang="ru-RU" b="1" dirty="0" smtClean="0">
                <a:solidFill>
                  <a:srgbClr val="000000"/>
                </a:solidFill>
                <a:latin typeface="Arial Narrow" panose="020B0606020202030204" pitchFamily="34" charset="0"/>
              </a:rPr>
              <a:t>в центральной</a:t>
            </a:r>
            <a:r>
              <a:rPr lang="en-US" b="1" dirty="0" smtClean="0">
                <a:solidFill>
                  <a:srgbClr val="000000"/>
                </a:solidFill>
                <a:latin typeface="Arial Narrow" panose="020B0606020202030204" pitchFamily="34" charset="0"/>
              </a:rPr>
              <a:t> </a:t>
            </a:r>
            <a:r>
              <a:rPr lang="ru-RU" b="1" dirty="0" smtClean="0">
                <a:solidFill>
                  <a:srgbClr val="000000"/>
                </a:solidFill>
                <a:latin typeface="Arial Narrow" panose="020B0606020202030204" pitchFamily="34" charset="0"/>
              </a:rPr>
              <a:t>части долины </a:t>
            </a:r>
            <a:r>
              <a:rPr lang="ru-RU" b="1" dirty="0" err="1" smtClean="0">
                <a:solidFill>
                  <a:srgbClr val="000000"/>
                </a:solidFill>
                <a:latin typeface="Arial Narrow" panose="020B0606020202030204" pitchFamily="34" charset="0"/>
              </a:rPr>
              <a:t>Индаон</a:t>
            </a:r>
            <a:r>
              <a:rPr lang="en-US" b="1" dirty="0" smtClean="0">
                <a:solidFill>
                  <a:srgbClr val="000000"/>
                </a:solidFill>
                <a:latin typeface="Arial Narrow" panose="020B0606020202030204" pitchFamily="34" charset="0"/>
              </a:rPr>
              <a:t>. </a:t>
            </a:r>
            <a:endParaRPr lang="ru-RU" b="1" dirty="0" smtClean="0">
              <a:solidFill>
                <a:srgbClr val="000000"/>
              </a:solidFill>
              <a:latin typeface="Arial Narrow" panose="020B0606020202030204" pitchFamily="34" charset="0"/>
            </a:endParaRPr>
          </a:p>
          <a:p>
            <a:r>
              <a:rPr lang="en-US" dirty="0" smtClean="0">
                <a:solidFill>
                  <a:srgbClr val="000000"/>
                </a:solidFill>
                <a:latin typeface="AdvTimes"/>
              </a:rPr>
              <a:t>(</a:t>
            </a:r>
            <a:r>
              <a:rPr lang="en-US" dirty="0">
                <a:solidFill>
                  <a:srgbClr val="000000"/>
                </a:solidFill>
                <a:latin typeface="Arial Narrow" panose="020B0606020202030204" pitchFamily="34" charset="0"/>
              </a:rPr>
              <a:t>A) </a:t>
            </a:r>
            <a:r>
              <a:rPr lang="ru-RU" dirty="0" smtClean="0">
                <a:solidFill>
                  <a:srgbClr val="000000"/>
                </a:solidFill>
                <a:latin typeface="Arial Narrow" panose="020B0606020202030204" pitchFamily="34" charset="0"/>
              </a:rPr>
              <a:t>движение льда было </a:t>
            </a:r>
            <a:r>
              <a:rPr lang="ru-RU" dirty="0" err="1" smtClean="0">
                <a:solidFill>
                  <a:srgbClr val="000000"/>
                </a:solidFill>
                <a:latin typeface="Arial Narrow" panose="020B0606020202030204" pitchFamily="34" charset="0"/>
              </a:rPr>
              <a:t>слево</a:t>
            </a:r>
            <a:r>
              <a:rPr lang="ru-RU" dirty="0" smtClean="0">
                <a:solidFill>
                  <a:srgbClr val="000000"/>
                </a:solidFill>
                <a:latin typeface="Arial Narrow" panose="020B0606020202030204" pitchFamily="34" charset="0"/>
              </a:rPr>
              <a:t> направо</a:t>
            </a:r>
            <a:r>
              <a:rPr lang="en-US" dirty="0" smtClean="0">
                <a:solidFill>
                  <a:srgbClr val="000000"/>
                </a:solidFill>
                <a:latin typeface="Arial Narrow" panose="020B0606020202030204" pitchFamily="34" charset="0"/>
              </a:rPr>
              <a:t>; </a:t>
            </a:r>
            <a:r>
              <a:rPr lang="ru-RU" dirty="0" smtClean="0">
                <a:solidFill>
                  <a:srgbClr val="000000"/>
                </a:solidFill>
                <a:latin typeface="Arial Narrow" panose="020B0606020202030204" pitchFamily="34" charset="0"/>
              </a:rPr>
              <a:t> </a:t>
            </a:r>
          </a:p>
          <a:p>
            <a:r>
              <a:rPr lang="en-US" dirty="0" smtClean="0">
                <a:solidFill>
                  <a:srgbClr val="000000"/>
                </a:solidFill>
                <a:latin typeface="Arial Narrow" panose="020B0606020202030204" pitchFamily="34" charset="0"/>
              </a:rPr>
              <a:t>(</a:t>
            </a:r>
            <a:r>
              <a:rPr lang="en-US" dirty="0">
                <a:solidFill>
                  <a:srgbClr val="000000"/>
                </a:solidFill>
                <a:latin typeface="Arial Narrow" panose="020B0606020202030204" pitchFamily="34" charset="0"/>
              </a:rPr>
              <a:t>B) </a:t>
            </a:r>
            <a:r>
              <a:rPr lang="ru-RU" dirty="0" smtClean="0">
                <a:solidFill>
                  <a:srgbClr val="000000"/>
                </a:solidFill>
                <a:latin typeface="Arial Narrow" panose="020B0606020202030204" pitchFamily="34" charset="0"/>
              </a:rPr>
              <a:t>Те же моренные гряды,</a:t>
            </a:r>
            <a:r>
              <a:rPr lang="en-US" dirty="0" smtClean="0">
                <a:solidFill>
                  <a:srgbClr val="000000"/>
                </a:solidFill>
                <a:latin typeface="Arial Narrow" panose="020B0606020202030204" pitchFamily="34" charset="0"/>
              </a:rPr>
              <a:t> </a:t>
            </a:r>
            <a:r>
              <a:rPr lang="ru-RU" dirty="0" smtClean="0">
                <a:solidFill>
                  <a:srgbClr val="000000"/>
                </a:solidFill>
                <a:latin typeface="Arial Narrow" panose="020B0606020202030204" pitchFamily="34" charset="0"/>
              </a:rPr>
              <a:t>изображенные в направлении вверх по леднику</a:t>
            </a:r>
            <a:endParaRPr lang="ru-RU" dirty="0">
              <a:latin typeface="Arial Narrow" panose="020B0606020202030204" pitchFamily="34" charset="0"/>
            </a:endParaRPr>
          </a:p>
        </p:txBody>
      </p:sp>
      <p:pic>
        <p:nvPicPr>
          <p:cNvPr id="4" name="Picture 2"/>
          <p:cNvPicPr>
            <a:picLocks noChangeAspect="1" noChangeArrowheads="1"/>
          </p:cNvPicPr>
          <p:nvPr/>
        </p:nvPicPr>
        <p:blipFill rotWithShape="1">
          <a:blip r:embed="rId2" cstate="email">
            <a:lum contrast="40000"/>
            <a:extLst>
              <a:ext uri="{28A0092B-C50C-407E-A947-70E740481C1C}">
                <a14:useLocalDpi xmlns:a14="http://schemas.microsoft.com/office/drawing/2010/main"/>
              </a:ext>
            </a:extLst>
          </a:blip>
          <a:srcRect l="50000"/>
          <a:stretch/>
        </p:blipFill>
        <p:spPr bwMode="auto">
          <a:xfrm>
            <a:off x="5004488" y="3645024"/>
            <a:ext cx="3960000" cy="246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288562"/>
            <a:ext cx="3960000" cy="213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504" y="3573016"/>
            <a:ext cx="3960000" cy="240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Прямая соединительная линия 4"/>
          <p:cNvCxnSpPr/>
          <p:nvPr/>
        </p:nvCxnSpPr>
        <p:spPr bwMode="auto">
          <a:xfrm>
            <a:off x="4569164" y="1079489"/>
            <a:ext cx="0" cy="5445855"/>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Tree>
    <p:extLst>
      <p:ext uri="{BB962C8B-B14F-4D97-AF65-F5344CB8AC3E}">
        <p14:creationId xmlns:p14="http://schemas.microsoft.com/office/powerpoint/2010/main" val="11092790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AE3"/>
        </a:solidFill>
        <a:effectLst/>
      </p:bgPr>
    </p:bg>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468313" y="188913"/>
            <a:ext cx="159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b="1" dirty="0"/>
              <a:t>Камы</a:t>
            </a:r>
            <a:r>
              <a:rPr lang="ru-RU" dirty="0"/>
              <a:t> (</a:t>
            </a:r>
            <a:r>
              <a:rPr lang="en-US" dirty="0"/>
              <a:t>kame</a:t>
            </a:r>
            <a:r>
              <a:rPr lang="ru-RU" dirty="0"/>
              <a:t>)</a:t>
            </a:r>
          </a:p>
        </p:txBody>
      </p:sp>
      <p:sp>
        <p:nvSpPr>
          <p:cNvPr id="40963" name="Rectangle 6"/>
          <p:cNvSpPr>
            <a:spLocks noChangeArrowheads="1"/>
          </p:cNvSpPr>
          <p:nvPr/>
        </p:nvSpPr>
        <p:spPr bwMode="auto">
          <a:xfrm>
            <a:off x="492125" y="523419"/>
            <a:ext cx="40798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ru-RU" sz="1500" dirty="0"/>
              <a:t>Небольшие крутосклонные холмы и короткие гряды неправильной формы, сложенные сортированными осадками.</a:t>
            </a:r>
          </a:p>
          <a:p>
            <a:pPr eaLnBrk="0" hangingPunct="0"/>
            <a:r>
              <a:rPr lang="ru-RU" sz="1500" dirty="0"/>
              <a:t>Это или осадки надледниковых озер, которые при таянии проецируются на поверхность земли,</a:t>
            </a:r>
          </a:p>
          <a:p>
            <a:pPr eaLnBrk="0" hangingPunct="0"/>
            <a:r>
              <a:rPr lang="ru-RU" sz="1500" dirty="0" smtClean="0"/>
              <a:t>или </a:t>
            </a:r>
            <a:r>
              <a:rPr lang="ru-RU" sz="1500" dirty="0"/>
              <a:t>флювиогляциальные террасы долин, находящихся у края ледника </a:t>
            </a:r>
          </a:p>
        </p:txBody>
      </p:sp>
      <p:grpSp>
        <p:nvGrpSpPr>
          <p:cNvPr id="40964" name="Group 10"/>
          <p:cNvGrpSpPr>
            <a:grpSpLocks/>
          </p:cNvGrpSpPr>
          <p:nvPr/>
        </p:nvGrpSpPr>
        <p:grpSpPr bwMode="auto">
          <a:xfrm>
            <a:off x="611188" y="2636838"/>
            <a:ext cx="8094662" cy="4051300"/>
            <a:chOff x="113" y="1933"/>
            <a:chExt cx="4800" cy="2280"/>
          </a:xfrm>
        </p:grpSpPr>
        <p:pic>
          <p:nvPicPr>
            <p:cNvPr id="40966" name="Picture 8" descr="File:Glacial-Drift-PB110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1933"/>
              <a:ext cx="4800"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Rectangle 9"/>
            <p:cNvSpPr>
              <a:spLocks noChangeArrowheads="1"/>
            </p:cNvSpPr>
            <p:nvPr/>
          </p:nvSpPr>
          <p:spPr bwMode="auto">
            <a:xfrm>
              <a:off x="1474" y="4020"/>
              <a:ext cx="3210"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400">
                  <a:solidFill>
                    <a:schemeClr val="bg1"/>
                  </a:solidFill>
                  <a:latin typeface="Arial Narrow" pitchFamily="34" charset="0"/>
                </a:rPr>
                <a:t>http://upload.wikimedia.org/wikipedia/commons/4/46/Glacial-Drift-PB110031.JPG</a:t>
              </a:r>
            </a:p>
          </p:txBody>
        </p:sp>
      </p:grpSp>
      <p:pic>
        <p:nvPicPr>
          <p:cNvPr id="40965" name="Picture 12" descr="220px-Erratics-Cascades-PB110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207" y="555625"/>
            <a:ext cx="3889251" cy="169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9" descr="ANd9GcQb6r0XbQ4920CrKQ9_-VqaRtlEIsEa3nIT3YYswdLxhqq4JXE&amp;t=1&amp;usg=__xIkHHtapkLfC08kiWqN1STm0a8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743325"/>
            <a:ext cx="4392612"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11"/>
          <p:cNvSpPr txBox="1">
            <a:spLocks noChangeArrowheads="1"/>
          </p:cNvSpPr>
          <p:nvPr/>
        </p:nvSpPr>
        <p:spPr bwMode="auto">
          <a:xfrm>
            <a:off x="87313" y="3505994"/>
            <a:ext cx="21447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b="1" dirty="0" err="1"/>
              <a:t>Камовая</a:t>
            </a:r>
            <a:r>
              <a:rPr lang="ru-RU" b="1" dirty="0"/>
              <a:t> терраса</a:t>
            </a:r>
          </a:p>
        </p:txBody>
      </p:sp>
      <p:sp>
        <p:nvSpPr>
          <p:cNvPr id="41991" name="Text Box 12"/>
          <p:cNvSpPr txBox="1">
            <a:spLocks noChangeArrowheads="1"/>
          </p:cNvSpPr>
          <p:nvPr/>
        </p:nvSpPr>
        <p:spPr bwMode="auto">
          <a:xfrm>
            <a:off x="5056188" y="3160713"/>
            <a:ext cx="6016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a:t>Кам</a:t>
            </a:r>
          </a:p>
        </p:txBody>
      </p:sp>
      <p:pic>
        <p:nvPicPr>
          <p:cNvPr id="41992" name="Picture 15" descr="ANd9GcSE6TFXsnMcE1u9g6By4IYtbKTmaq5phgOCyh5IPUvgoXpBZe0&amp;t=1&amp;usg=__GOPnRX-Y26KGpXSqFQEM47CVFv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689350"/>
            <a:ext cx="4176713"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6793"/>
          <a:stretch/>
        </p:blipFill>
        <p:spPr bwMode="auto">
          <a:xfrm>
            <a:off x="4759792" y="281336"/>
            <a:ext cx="4204821" cy="288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
          <p:cNvSpPr txBox="1">
            <a:spLocks noChangeArrowheads="1"/>
          </p:cNvSpPr>
          <p:nvPr/>
        </p:nvSpPr>
        <p:spPr bwMode="auto">
          <a:xfrm>
            <a:off x="468313" y="188913"/>
            <a:ext cx="15906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b="1" dirty="0"/>
              <a:t>Камы</a:t>
            </a:r>
            <a:r>
              <a:rPr lang="ru-RU" dirty="0"/>
              <a:t> (</a:t>
            </a:r>
            <a:r>
              <a:rPr lang="en-US" dirty="0"/>
              <a:t>kame</a:t>
            </a:r>
            <a:r>
              <a:rPr lang="ru-RU" dirty="0"/>
              <a:t>)</a:t>
            </a:r>
          </a:p>
        </p:txBody>
      </p:sp>
      <p:sp>
        <p:nvSpPr>
          <p:cNvPr id="12" name="Rectangle 6"/>
          <p:cNvSpPr>
            <a:spLocks noChangeArrowheads="1"/>
          </p:cNvSpPr>
          <p:nvPr/>
        </p:nvSpPr>
        <p:spPr bwMode="auto">
          <a:xfrm>
            <a:off x="492125" y="523419"/>
            <a:ext cx="40798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ru-RU" sz="1500" dirty="0"/>
              <a:t>Небольшие крутосклонные холмы и короткие гряды неправильной формы, сложенные сортированными осадками.</a:t>
            </a:r>
          </a:p>
          <a:p>
            <a:pPr eaLnBrk="0" hangingPunct="0"/>
            <a:r>
              <a:rPr lang="ru-RU" sz="1500" dirty="0"/>
              <a:t>Это или осадки надледниковых озер, которые при таянии проецируются на поверхность земли,</a:t>
            </a:r>
          </a:p>
          <a:p>
            <a:pPr eaLnBrk="0" hangingPunct="0"/>
            <a:r>
              <a:rPr lang="ru-RU" sz="1500" dirty="0" smtClean="0"/>
              <a:t>или </a:t>
            </a:r>
            <a:r>
              <a:rPr lang="ru-RU" sz="1500" dirty="0"/>
              <a:t>флювиогляциальные террасы долин, находящихся у края ледника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9E1CD"/>
        </a:solidFill>
        <a:effectLst/>
      </p:bgPr>
    </p:bg>
    <p:spTree>
      <p:nvGrpSpPr>
        <p:cNvPr id="1" name=""/>
        <p:cNvGrpSpPr/>
        <p:nvPr/>
      </p:nvGrpSpPr>
      <p:grpSpPr>
        <a:xfrm>
          <a:off x="0" y="0"/>
          <a:ext cx="0" cy="0"/>
          <a:chOff x="0" y="0"/>
          <a:chExt cx="0" cy="0"/>
        </a:xfrm>
      </p:grpSpPr>
      <p:sp>
        <p:nvSpPr>
          <p:cNvPr id="44034" name="Text Box 4"/>
          <p:cNvSpPr txBox="1">
            <a:spLocks noChangeArrowheads="1"/>
          </p:cNvSpPr>
          <p:nvPr/>
        </p:nvSpPr>
        <p:spPr bwMode="auto">
          <a:xfrm>
            <a:off x="179388" y="188913"/>
            <a:ext cx="784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ru-RU" b="1"/>
              <a:t>ФЛЮВИОГЛЯЦИАЛЬНЫЕ ОТЛОЖЕНИЯ</a:t>
            </a:r>
          </a:p>
        </p:txBody>
      </p:sp>
      <p:sp>
        <p:nvSpPr>
          <p:cNvPr id="44035" name="Rectangle 5"/>
          <p:cNvSpPr>
            <a:spLocks noChangeArrowheads="1"/>
          </p:cNvSpPr>
          <p:nvPr/>
        </p:nvSpPr>
        <p:spPr bwMode="auto">
          <a:xfrm>
            <a:off x="0" y="1017746"/>
            <a:ext cx="9144000"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ru-RU" sz="2400" b="1" dirty="0" err="1"/>
              <a:t>К</a:t>
            </a:r>
            <a:r>
              <a:rPr lang="ru-RU" dirty="0" err="1"/>
              <a:t>амовые</a:t>
            </a:r>
            <a:r>
              <a:rPr lang="ru-RU" dirty="0"/>
              <a:t> и </a:t>
            </a:r>
            <a:r>
              <a:rPr lang="ru-RU" dirty="0" err="1"/>
              <a:t>озовые</a:t>
            </a:r>
            <a:r>
              <a:rPr lang="ru-RU" dirty="0"/>
              <a:t> отложения, хотя и расположены как правило в площадях распространения основных морен, представляют свой собственный генетических тип осадков – </a:t>
            </a:r>
            <a:r>
              <a:rPr lang="ru-RU" b="1" dirty="0"/>
              <a:t>водно-ледниковый</a:t>
            </a:r>
            <a:r>
              <a:rPr lang="ru-RU" dirty="0"/>
              <a:t>. В целом это осадки, которые формируются потоками талых ледниковых вод, текущих под ледником, внутри ледника, на его поверхности или у его края. Канальные образования затем перерабатываются в </a:t>
            </a:r>
            <a:r>
              <a:rPr lang="ru-RU" dirty="0" err="1"/>
              <a:t>озы</a:t>
            </a:r>
            <a:r>
              <a:rPr lang="ru-RU" dirty="0"/>
              <a:t>, заполнение надледниковых озер и трещин в краях ледников формируют отдельные </a:t>
            </a:r>
            <a:r>
              <a:rPr lang="ru-RU" dirty="0" err="1"/>
              <a:t>камы</a:t>
            </a:r>
            <a:r>
              <a:rPr lang="ru-RU" dirty="0"/>
              <a:t> и </a:t>
            </a:r>
            <a:r>
              <a:rPr lang="ru-RU" dirty="0" err="1"/>
              <a:t>камовые</a:t>
            </a:r>
            <a:r>
              <a:rPr lang="ru-RU" dirty="0"/>
              <a:t> террасы, но основная масса обломочного материала из тела ледника все же выноситься за пределы ледников, и формируют по их периферии обширные площади</a:t>
            </a:r>
            <a:r>
              <a:rPr lang="ru-RU" i="1" dirty="0"/>
              <a:t> </a:t>
            </a:r>
            <a:r>
              <a:rPr lang="ru-RU" b="1" i="1" dirty="0"/>
              <a:t>флювиогляциальных </a:t>
            </a:r>
            <a:r>
              <a:rPr lang="ru-RU" b="1" i="1" dirty="0" smtClean="0"/>
              <a:t>отложений (</a:t>
            </a:r>
            <a:r>
              <a:rPr lang="ru-RU" dirty="0" smtClean="0"/>
              <a:t>в современной терминологии </a:t>
            </a:r>
            <a:r>
              <a:rPr lang="ru-RU" b="1" i="1" dirty="0" smtClean="0"/>
              <a:t>– </a:t>
            </a:r>
            <a:r>
              <a:rPr lang="ru-RU" b="1" i="1" dirty="0" err="1" smtClean="0"/>
              <a:t>гляцио</a:t>
            </a:r>
            <a:r>
              <a:rPr lang="ru-RU" b="1" i="1" dirty="0" smtClean="0"/>
              <a:t>-флювиальных)</a:t>
            </a:r>
            <a:r>
              <a:rPr lang="ru-RU" dirty="0" smtClean="0"/>
              <a:t>. </a:t>
            </a:r>
            <a:endParaRPr lang="ru-RU" dirty="0"/>
          </a:p>
          <a:p>
            <a:pPr eaLnBrk="0" hangingPunct="0"/>
            <a:endParaRPr lang="ru-RU" dirty="0"/>
          </a:p>
          <a:p>
            <a:pPr eaLnBrk="0" hangingPunct="0"/>
            <a:r>
              <a:rPr lang="ru-RU" sz="2400" b="1" dirty="0"/>
              <a:t>В</a:t>
            </a:r>
            <a:r>
              <a:rPr lang="ru-RU" dirty="0"/>
              <a:t> целом, мощные потоки талых вод, стекающие с поверхности ледника, а также из ледника и из-под ледника, подобны по динамике наземным речным руслам и речным дельтам, и оставляют после себя огромные поля слившихся конусов выноса, которые называются </a:t>
            </a:r>
            <a:r>
              <a:rPr lang="ru-RU" b="1" dirty="0"/>
              <a:t>зандровыми равнинами</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bg>
      <p:bgPr>
        <a:gradFill>
          <a:gsLst>
            <a:gs pos="0">
              <a:srgbClr val="5E9EFF"/>
            </a:gs>
            <a:gs pos="39999">
              <a:srgbClr val="85C2FF"/>
            </a:gs>
            <a:gs pos="70000">
              <a:srgbClr val="C4D6EB"/>
            </a:gs>
            <a:gs pos="100000">
              <a:srgbClr val="FFCC99"/>
            </a:gs>
          </a:gsLst>
          <a:lin ang="5400000" scaled="0"/>
        </a:gradFill>
        <a:effectLst/>
      </p:bgPr>
    </p:bg>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3155"/>
          <a:stretch/>
        </p:blipFill>
        <p:spPr>
          <a:xfrm>
            <a:off x="251520" y="12592"/>
            <a:ext cx="4896826" cy="6858000"/>
          </a:xfrm>
          <a:prstGeom prst="rect">
            <a:avLst/>
          </a:prstGeom>
        </p:spPr>
      </p:pic>
      <p:sp>
        <p:nvSpPr>
          <p:cNvPr id="3" name="TextBox 2"/>
          <p:cNvSpPr txBox="1"/>
          <p:nvPr/>
        </p:nvSpPr>
        <p:spPr>
          <a:xfrm>
            <a:off x="316289" y="6396136"/>
            <a:ext cx="1843262" cy="461665"/>
          </a:xfrm>
          <a:prstGeom prst="rect">
            <a:avLst/>
          </a:prstGeom>
          <a:noFill/>
        </p:spPr>
        <p:txBody>
          <a:bodyPr wrap="none" rtlCol="0">
            <a:spAutoFit/>
          </a:bodyPr>
          <a:lstStyle/>
          <a:p>
            <a:r>
              <a:rPr lang="ru-RU" sz="2400" b="1" dirty="0" smtClean="0"/>
              <a:t>Миннесота</a:t>
            </a:r>
            <a:endParaRPr lang="ru-RU" sz="2400" b="1" dirty="0"/>
          </a:p>
        </p:txBody>
      </p:sp>
      <p:sp>
        <p:nvSpPr>
          <p:cNvPr id="4" name="TextBox 3"/>
          <p:cNvSpPr txBox="1"/>
          <p:nvPr/>
        </p:nvSpPr>
        <p:spPr>
          <a:xfrm>
            <a:off x="5652119" y="140515"/>
            <a:ext cx="3044749" cy="5632311"/>
          </a:xfrm>
          <a:prstGeom prst="rect">
            <a:avLst/>
          </a:prstGeom>
          <a:noFill/>
        </p:spPr>
        <p:txBody>
          <a:bodyPr wrap="square" rtlCol="0">
            <a:spAutoFit/>
          </a:bodyPr>
          <a:lstStyle/>
          <a:p>
            <a:r>
              <a:rPr lang="ru-RU" dirty="0" smtClean="0">
                <a:solidFill>
                  <a:schemeClr val="bg1"/>
                </a:solidFill>
              </a:rPr>
              <a:t>Простая диаграмма, показывающая эволюцию наиболее важных гляциальных отложений и форм рельефа. </a:t>
            </a:r>
          </a:p>
          <a:p>
            <a:endParaRPr lang="ru-RU" dirty="0" smtClean="0">
              <a:solidFill>
                <a:schemeClr val="bg1"/>
              </a:solidFill>
            </a:endParaRPr>
          </a:p>
          <a:p>
            <a:r>
              <a:rPr lang="ru-RU" dirty="0" smtClean="0">
                <a:solidFill>
                  <a:schemeClr val="accent1">
                    <a:lumMod val="25000"/>
                  </a:schemeClr>
                </a:solidFill>
              </a:rPr>
              <a:t>Верхний рисунок иллюстрирует условия, которые могли бы быть сразу после того, как лопасть ледника прекратила движение</a:t>
            </a:r>
            <a:r>
              <a:rPr lang="ru-RU" dirty="0" smtClean="0"/>
              <a:t>. </a:t>
            </a:r>
          </a:p>
          <a:p>
            <a:endParaRPr lang="ru-RU" dirty="0" smtClean="0"/>
          </a:p>
          <a:p>
            <a:endParaRPr lang="ru-RU" dirty="0" smtClean="0"/>
          </a:p>
          <a:p>
            <a:endParaRPr lang="ru-RU" dirty="0"/>
          </a:p>
          <a:p>
            <a:r>
              <a:rPr lang="ru-RU" dirty="0" smtClean="0">
                <a:solidFill>
                  <a:schemeClr val="accent1">
                    <a:lumMod val="25000"/>
                  </a:schemeClr>
                </a:solidFill>
              </a:rPr>
              <a:t>Нижний рисунок показывает ландшафт после того, как ледник отошел за пределы диаграммы</a:t>
            </a:r>
            <a:endParaRPr lang="ru-RU" dirty="0">
              <a:solidFill>
                <a:schemeClr val="accent1">
                  <a:lumMod val="25000"/>
                </a:schemeClr>
              </a:solidFill>
            </a:endParaRPr>
          </a:p>
        </p:txBody>
      </p:sp>
      <p:sp>
        <p:nvSpPr>
          <p:cNvPr id="5" name="Прямоугольник 4"/>
          <p:cNvSpPr/>
          <p:nvPr/>
        </p:nvSpPr>
        <p:spPr bwMode="auto">
          <a:xfrm>
            <a:off x="251520" y="2348880"/>
            <a:ext cx="986400" cy="21602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869438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07" y="764704"/>
            <a:ext cx="8824721"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67420" y="188640"/>
            <a:ext cx="7266285" cy="369332"/>
          </a:xfrm>
          <a:prstGeom prst="rect">
            <a:avLst/>
          </a:prstGeom>
          <a:noFill/>
        </p:spPr>
        <p:txBody>
          <a:bodyPr wrap="none" rtlCol="0">
            <a:spAutoFit/>
          </a:bodyPr>
          <a:lstStyle/>
          <a:p>
            <a:r>
              <a:rPr lang="ru-RU" dirty="0" smtClean="0"/>
              <a:t>Флювиогляциальные отложения зандровых полей в Скандинавии</a:t>
            </a:r>
            <a:endParaRPr lang="ru-RU" dirty="0"/>
          </a:p>
        </p:txBody>
      </p:sp>
    </p:spTree>
    <p:extLst>
      <p:ext uri="{BB962C8B-B14F-4D97-AF65-F5344CB8AC3E}">
        <p14:creationId xmlns:p14="http://schemas.microsoft.com/office/powerpoint/2010/main" val="27167551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1267" name="TextBox 3"/>
          <p:cNvSpPr txBox="1">
            <a:spLocks noChangeArrowheads="1"/>
          </p:cNvSpPr>
          <p:nvPr/>
        </p:nvSpPr>
        <p:spPr bwMode="auto">
          <a:xfrm>
            <a:off x="125760" y="332656"/>
            <a:ext cx="64566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b="1" dirty="0">
                <a:solidFill>
                  <a:schemeClr val="bg1"/>
                </a:solidFill>
              </a:rPr>
              <a:t>ЧЕТВЕРТИЧНЫЕ ПОКРОВНЫЕ </a:t>
            </a:r>
            <a:r>
              <a:rPr lang="ru-RU" b="1" dirty="0" smtClean="0">
                <a:solidFill>
                  <a:schemeClr val="bg1"/>
                </a:solidFill>
              </a:rPr>
              <a:t> ЛЕДНИКИ</a:t>
            </a:r>
            <a:endParaRPr lang="ru-RU" b="1" dirty="0">
              <a:solidFill>
                <a:schemeClr val="bg1"/>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901577509"/>
              </p:ext>
            </p:extLst>
          </p:nvPr>
        </p:nvGraphicFramePr>
        <p:xfrm>
          <a:off x="0" y="3429000"/>
          <a:ext cx="9143999" cy="3267835"/>
        </p:xfrm>
        <a:graphic>
          <a:graphicData uri="http://schemas.openxmlformats.org/drawingml/2006/table">
            <a:tbl>
              <a:tblPr/>
              <a:tblGrid>
                <a:gridCol w="1894722"/>
                <a:gridCol w="1516134"/>
                <a:gridCol w="1741714"/>
                <a:gridCol w="1886857"/>
                <a:gridCol w="2104572"/>
              </a:tblGrid>
              <a:tr h="676493">
                <a:tc gridSpan="5">
                  <a:txBody>
                    <a:bodyPr/>
                    <a:lstStyle/>
                    <a:p>
                      <a:pPr indent="0" algn="ctr">
                        <a:lnSpc>
                          <a:spcPct val="70000"/>
                        </a:lnSpc>
                        <a:spcAft>
                          <a:spcPts val="0"/>
                        </a:spcAft>
                      </a:pPr>
                      <a:r>
                        <a:rPr lang="ru-RU" sz="1600" kern="1200" dirty="0" smtClean="0">
                          <a:solidFill>
                            <a:srgbClr val="000000"/>
                          </a:solidFill>
                          <a:effectLst/>
                          <a:latin typeface="Arial Narrow"/>
                          <a:ea typeface="Times New Roman"/>
                          <a:cs typeface="Arial"/>
                        </a:rPr>
                        <a:t>Главные оледенения в четырех регионах Мира </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DAEEF3"/>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600614">
                <a:tc>
                  <a:txBody>
                    <a:bodyPr/>
                    <a:lstStyle/>
                    <a:p>
                      <a:pPr indent="0" algn="ctr">
                        <a:lnSpc>
                          <a:spcPct val="70000"/>
                        </a:lnSpc>
                        <a:spcAft>
                          <a:spcPts val="0"/>
                        </a:spcAft>
                      </a:pPr>
                      <a:r>
                        <a:rPr lang="ru-RU" sz="1600" b="1" kern="1200" dirty="0">
                          <a:solidFill>
                            <a:srgbClr val="000000"/>
                          </a:solidFill>
                          <a:effectLst/>
                          <a:latin typeface="Cambria Math"/>
                          <a:ea typeface="Times New Roman"/>
                          <a:cs typeface="Arial"/>
                        </a:rPr>
                        <a:t>Регион</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D6E3BC"/>
                    </a:solidFill>
                  </a:tcPr>
                </a:tc>
                <a:tc>
                  <a:txBody>
                    <a:bodyPr/>
                    <a:lstStyle/>
                    <a:p>
                      <a:pPr indent="0" algn="ctr">
                        <a:lnSpc>
                          <a:spcPct val="70000"/>
                        </a:lnSpc>
                        <a:spcAft>
                          <a:spcPts val="0"/>
                        </a:spcAft>
                      </a:pPr>
                      <a:r>
                        <a:rPr lang="en-US" sz="1600" kern="1200" dirty="0">
                          <a:solidFill>
                            <a:srgbClr val="000000"/>
                          </a:solidFill>
                          <a:effectLst/>
                          <a:latin typeface="Arial Narrow"/>
                          <a:ea typeface="Times New Roman"/>
                          <a:cs typeface="Arial"/>
                        </a:rPr>
                        <a:t>Glacial </a:t>
                      </a:r>
                      <a:r>
                        <a:rPr lang="en-US" sz="1600" kern="1200" dirty="0" smtClean="0">
                          <a:solidFill>
                            <a:srgbClr val="000000"/>
                          </a:solidFill>
                          <a:effectLst/>
                          <a:latin typeface="Arial Narrow"/>
                          <a:ea typeface="Times New Roman"/>
                          <a:cs typeface="Arial"/>
                        </a:rPr>
                        <a:t>1 (</a:t>
                      </a:r>
                      <a:r>
                        <a:rPr lang="en-US" sz="1600" b="1" kern="1200" dirty="0" smtClean="0">
                          <a:solidFill>
                            <a:srgbClr val="000000"/>
                          </a:solidFill>
                          <a:effectLst/>
                          <a:latin typeface="Arial Narrow"/>
                          <a:ea typeface="Times New Roman"/>
                          <a:cs typeface="Arial"/>
                        </a:rPr>
                        <a:t>E</a:t>
                      </a:r>
                      <a:r>
                        <a:rPr lang="en-US" sz="1600" kern="1200" dirty="0" smtClean="0">
                          <a:solidFill>
                            <a:srgbClr val="000000"/>
                          </a:solidFill>
                          <a:effectLst/>
                          <a:latin typeface="Arial Narrow"/>
                          <a:ea typeface="Times New Roman"/>
                          <a:cs typeface="Arial"/>
                        </a:rPr>
                        <a:t>)</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D6E3BC"/>
                    </a:solidFill>
                  </a:tcPr>
                </a:tc>
                <a:tc>
                  <a:txBody>
                    <a:bodyPr/>
                    <a:lstStyle/>
                    <a:p>
                      <a:pPr indent="0" algn="ctr">
                        <a:lnSpc>
                          <a:spcPct val="70000"/>
                        </a:lnSpc>
                        <a:spcAft>
                          <a:spcPts val="0"/>
                        </a:spcAft>
                      </a:pPr>
                      <a:r>
                        <a:rPr lang="en-US" sz="1600" kern="1200" dirty="0" smtClean="0">
                          <a:solidFill>
                            <a:srgbClr val="000000"/>
                          </a:solidFill>
                          <a:effectLst/>
                          <a:latin typeface="Arial Narrow"/>
                          <a:ea typeface="Times New Roman"/>
                          <a:cs typeface="Arial"/>
                        </a:rPr>
                        <a:t>Glacial 2 </a:t>
                      </a:r>
                      <a:endParaRPr lang="ru-RU" sz="1600" kern="1200" dirty="0" smtClean="0">
                        <a:solidFill>
                          <a:srgbClr val="000000"/>
                        </a:solidFill>
                        <a:effectLst/>
                        <a:latin typeface="Arial Narrow"/>
                        <a:ea typeface="Times New Roman"/>
                        <a:cs typeface="Arial"/>
                      </a:endParaRPr>
                    </a:p>
                    <a:p>
                      <a:pPr indent="0" algn="ctr">
                        <a:lnSpc>
                          <a:spcPct val="70000"/>
                        </a:lnSpc>
                        <a:spcAft>
                          <a:spcPts val="0"/>
                        </a:spcAft>
                      </a:pPr>
                      <a:endParaRPr lang="ru-RU" sz="1600" kern="1200" dirty="0" smtClean="0">
                        <a:solidFill>
                          <a:srgbClr val="000000"/>
                        </a:solidFill>
                        <a:effectLst/>
                        <a:latin typeface="Arial Narrow"/>
                        <a:ea typeface="Times New Roman"/>
                        <a:cs typeface="Arial"/>
                      </a:endParaRPr>
                    </a:p>
                    <a:p>
                      <a:pPr indent="0" algn="ctr">
                        <a:lnSpc>
                          <a:spcPct val="70000"/>
                        </a:lnSpc>
                        <a:spcAft>
                          <a:spcPts val="0"/>
                        </a:spcAft>
                      </a:pPr>
                      <a:r>
                        <a:rPr lang="en-US" sz="1600" kern="1200" dirty="0" smtClean="0">
                          <a:solidFill>
                            <a:srgbClr val="000000"/>
                          </a:solidFill>
                          <a:effectLst/>
                          <a:latin typeface="Arial Narrow"/>
                          <a:ea typeface="Times New Roman"/>
                          <a:cs typeface="Arial"/>
                        </a:rPr>
                        <a:t>(</a:t>
                      </a:r>
                      <a:r>
                        <a:rPr lang="en-US" sz="1600" b="1" kern="1200" dirty="0" smtClean="0">
                          <a:solidFill>
                            <a:srgbClr val="000000"/>
                          </a:solidFill>
                          <a:effectLst/>
                          <a:latin typeface="Arial Narrow"/>
                          <a:ea typeface="Times New Roman"/>
                          <a:cs typeface="Arial"/>
                        </a:rPr>
                        <a:t>I</a:t>
                      </a:r>
                      <a:r>
                        <a:rPr lang="ru-RU" sz="1600" b="1" kern="1200" dirty="0" smtClean="0">
                          <a:solidFill>
                            <a:srgbClr val="000000"/>
                          </a:solidFill>
                          <a:effectLst/>
                          <a:latin typeface="Arial Narrow"/>
                          <a:ea typeface="Times New Roman"/>
                          <a:cs typeface="Arial"/>
                        </a:rPr>
                        <a:t>, МИС 12, </a:t>
                      </a:r>
                      <a:r>
                        <a:rPr lang="ru-RU" sz="1600" b="1" i="1" kern="1200" dirty="0" smtClean="0">
                          <a:solidFill>
                            <a:srgbClr val="000000"/>
                          </a:solidFill>
                          <a:effectLst/>
                          <a:latin typeface="Arial Narrow"/>
                          <a:ea typeface="Times New Roman"/>
                          <a:cs typeface="Arial"/>
                        </a:rPr>
                        <a:t>16</a:t>
                      </a:r>
                      <a:r>
                        <a:rPr lang="en-US" sz="1600" kern="1200" dirty="0" smtClean="0">
                          <a:solidFill>
                            <a:srgbClr val="000000"/>
                          </a:solidFill>
                          <a:effectLst/>
                          <a:latin typeface="Arial Narrow"/>
                          <a:ea typeface="Times New Roman"/>
                          <a:cs typeface="Arial"/>
                        </a:rPr>
                        <a:t>)</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D6E3BC"/>
                    </a:solidFill>
                  </a:tcPr>
                </a:tc>
                <a:tc>
                  <a:txBody>
                    <a:bodyPr/>
                    <a:lstStyle/>
                    <a:p>
                      <a:pPr indent="0" algn="ctr">
                        <a:lnSpc>
                          <a:spcPct val="70000"/>
                        </a:lnSpc>
                        <a:spcAft>
                          <a:spcPts val="0"/>
                        </a:spcAft>
                      </a:pPr>
                      <a:r>
                        <a:rPr lang="en-US" sz="1600" kern="1200" dirty="0">
                          <a:solidFill>
                            <a:srgbClr val="000000"/>
                          </a:solidFill>
                          <a:effectLst/>
                          <a:latin typeface="Arial Narrow"/>
                          <a:ea typeface="Times New Roman"/>
                          <a:cs typeface="Arial"/>
                        </a:rPr>
                        <a:t>Glacial </a:t>
                      </a:r>
                      <a:r>
                        <a:rPr lang="en-US" sz="1600" kern="1200" dirty="0" smtClean="0">
                          <a:solidFill>
                            <a:srgbClr val="000000"/>
                          </a:solidFill>
                          <a:effectLst/>
                          <a:latin typeface="Arial Narrow"/>
                          <a:ea typeface="Times New Roman"/>
                          <a:cs typeface="Arial"/>
                        </a:rPr>
                        <a:t>3</a:t>
                      </a:r>
                      <a:endParaRPr lang="ru-RU" sz="1600" kern="1200" dirty="0" smtClean="0">
                        <a:solidFill>
                          <a:srgbClr val="000000"/>
                        </a:solidFill>
                        <a:effectLst/>
                        <a:latin typeface="Arial Narrow"/>
                        <a:ea typeface="Times New Roman"/>
                        <a:cs typeface="Arial"/>
                      </a:endParaRPr>
                    </a:p>
                    <a:p>
                      <a:pPr indent="0" algn="ctr">
                        <a:lnSpc>
                          <a:spcPct val="70000"/>
                        </a:lnSpc>
                        <a:spcAft>
                          <a:spcPts val="0"/>
                        </a:spcAft>
                      </a:pPr>
                      <a:r>
                        <a:rPr lang="en-US" sz="1600" kern="1200" dirty="0" smtClean="0">
                          <a:solidFill>
                            <a:srgbClr val="000000"/>
                          </a:solidFill>
                          <a:effectLst/>
                          <a:latin typeface="Arial Narrow"/>
                          <a:ea typeface="Times New Roman"/>
                          <a:cs typeface="Arial"/>
                        </a:rPr>
                        <a:t> </a:t>
                      </a:r>
                      <a:endParaRPr lang="ru-RU" sz="1600" kern="1200" dirty="0" smtClean="0">
                        <a:solidFill>
                          <a:srgbClr val="000000"/>
                        </a:solidFill>
                        <a:effectLst/>
                        <a:latin typeface="Arial Narrow"/>
                        <a:ea typeface="Times New Roman"/>
                        <a:cs typeface="Arial"/>
                      </a:endParaRPr>
                    </a:p>
                    <a:p>
                      <a:pPr indent="0" algn="ctr">
                        <a:lnSpc>
                          <a:spcPct val="70000"/>
                        </a:lnSpc>
                        <a:spcAft>
                          <a:spcPts val="0"/>
                        </a:spcAft>
                      </a:pPr>
                      <a:r>
                        <a:rPr lang="en-US" sz="1600" kern="1200" dirty="0" smtClean="0">
                          <a:solidFill>
                            <a:srgbClr val="000000"/>
                          </a:solidFill>
                          <a:effectLst/>
                          <a:latin typeface="Arial Narrow"/>
                          <a:ea typeface="Times New Roman"/>
                          <a:cs typeface="Arial"/>
                        </a:rPr>
                        <a:t>(</a:t>
                      </a:r>
                      <a:r>
                        <a:rPr lang="en-US" sz="1600" b="1" kern="1200" dirty="0" smtClean="0">
                          <a:solidFill>
                            <a:srgbClr val="000000"/>
                          </a:solidFill>
                          <a:effectLst/>
                          <a:latin typeface="Arial Narrow"/>
                          <a:ea typeface="Times New Roman"/>
                          <a:cs typeface="Arial"/>
                        </a:rPr>
                        <a:t>II</a:t>
                      </a:r>
                      <a:r>
                        <a:rPr lang="ru-RU" sz="1600" b="1" kern="1200" dirty="0" smtClean="0">
                          <a:solidFill>
                            <a:srgbClr val="000000"/>
                          </a:solidFill>
                          <a:effectLst/>
                          <a:latin typeface="Arial Narrow"/>
                          <a:ea typeface="Times New Roman"/>
                          <a:cs typeface="Arial"/>
                        </a:rPr>
                        <a:t>, МИС 6, </a:t>
                      </a:r>
                      <a:r>
                        <a:rPr lang="ru-RU" sz="1600" b="1" i="1" kern="1200" dirty="0" smtClean="0">
                          <a:solidFill>
                            <a:srgbClr val="000000"/>
                          </a:solidFill>
                          <a:effectLst/>
                          <a:latin typeface="Arial Narrow"/>
                          <a:ea typeface="Times New Roman"/>
                          <a:cs typeface="Arial"/>
                        </a:rPr>
                        <a:t>8, 10</a:t>
                      </a:r>
                      <a:r>
                        <a:rPr lang="en-US" sz="1600" kern="1200" dirty="0" smtClean="0">
                          <a:solidFill>
                            <a:srgbClr val="000000"/>
                          </a:solidFill>
                          <a:effectLst/>
                          <a:latin typeface="Arial Narrow"/>
                          <a:ea typeface="Times New Roman"/>
                          <a:cs typeface="Arial"/>
                        </a:rPr>
                        <a:t>)</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D6E3BC"/>
                    </a:solidFill>
                  </a:tcPr>
                </a:tc>
                <a:tc>
                  <a:txBody>
                    <a:bodyPr/>
                    <a:lstStyle/>
                    <a:p>
                      <a:pPr indent="0" algn="ctr">
                        <a:lnSpc>
                          <a:spcPct val="70000"/>
                        </a:lnSpc>
                        <a:spcAft>
                          <a:spcPts val="0"/>
                        </a:spcAft>
                      </a:pPr>
                      <a:r>
                        <a:rPr lang="en-US" sz="1600" kern="1200" dirty="0">
                          <a:solidFill>
                            <a:srgbClr val="000000"/>
                          </a:solidFill>
                          <a:effectLst/>
                          <a:latin typeface="Arial Narrow"/>
                          <a:ea typeface="Times New Roman"/>
                          <a:cs typeface="Arial"/>
                        </a:rPr>
                        <a:t>Glacial </a:t>
                      </a:r>
                      <a:r>
                        <a:rPr lang="en-US" sz="1600" kern="1200" dirty="0" smtClean="0">
                          <a:solidFill>
                            <a:srgbClr val="000000"/>
                          </a:solidFill>
                          <a:effectLst/>
                          <a:latin typeface="Arial Narrow"/>
                          <a:ea typeface="Times New Roman"/>
                          <a:cs typeface="Arial"/>
                        </a:rPr>
                        <a:t>4</a:t>
                      </a:r>
                      <a:endParaRPr lang="ru-RU" sz="1600" kern="1200" dirty="0" smtClean="0">
                        <a:solidFill>
                          <a:srgbClr val="000000"/>
                        </a:solidFill>
                        <a:effectLst/>
                        <a:latin typeface="Arial Narrow"/>
                        <a:ea typeface="Times New Roman"/>
                        <a:cs typeface="Arial"/>
                      </a:endParaRPr>
                    </a:p>
                    <a:p>
                      <a:pPr indent="0" algn="ctr">
                        <a:lnSpc>
                          <a:spcPct val="70000"/>
                        </a:lnSpc>
                        <a:spcAft>
                          <a:spcPts val="0"/>
                        </a:spcAft>
                      </a:pPr>
                      <a:r>
                        <a:rPr lang="ru-RU" sz="1600" kern="1200" dirty="0" smtClean="0">
                          <a:solidFill>
                            <a:srgbClr val="000000"/>
                          </a:solidFill>
                          <a:effectLst/>
                          <a:latin typeface="Arial Narrow"/>
                          <a:ea typeface="Times New Roman"/>
                          <a:cs typeface="Arial"/>
                        </a:rPr>
                        <a:t>  </a:t>
                      </a:r>
                    </a:p>
                    <a:p>
                      <a:pPr indent="0" algn="ctr">
                        <a:lnSpc>
                          <a:spcPct val="70000"/>
                        </a:lnSpc>
                        <a:spcAft>
                          <a:spcPts val="0"/>
                        </a:spcAft>
                      </a:pPr>
                      <a:r>
                        <a:rPr lang="ru-RU" sz="1600" kern="1200" dirty="0" smtClean="0">
                          <a:solidFill>
                            <a:srgbClr val="000000"/>
                          </a:solidFill>
                          <a:effectLst/>
                          <a:latin typeface="Arial Narrow"/>
                          <a:ea typeface="Times New Roman"/>
                          <a:cs typeface="Arial"/>
                        </a:rPr>
                        <a:t>(</a:t>
                      </a:r>
                      <a:r>
                        <a:rPr lang="en-US" sz="1600" b="1" kern="1200" dirty="0" smtClean="0">
                          <a:solidFill>
                            <a:srgbClr val="000000"/>
                          </a:solidFill>
                          <a:effectLst/>
                          <a:latin typeface="Arial Narrow"/>
                          <a:ea typeface="Times New Roman"/>
                          <a:cs typeface="Arial"/>
                        </a:rPr>
                        <a:t>III</a:t>
                      </a:r>
                      <a:r>
                        <a:rPr lang="ru-RU" sz="1600" b="1" kern="1200" dirty="0" smtClean="0">
                          <a:solidFill>
                            <a:srgbClr val="000000"/>
                          </a:solidFill>
                          <a:effectLst/>
                          <a:latin typeface="Arial Narrow"/>
                          <a:ea typeface="Times New Roman"/>
                          <a:cs typeface="Arial"/>
                        </a:rPr>
                        <a:t>, МИС 2, 4</a:t>
                      </a:r>
                      <a:r>
                        <a:rPr lang="ru-RU" sz="1600" kern="1200" dirty="0" smtClean="0">
                          <a:solidFill>
                            <a:srgbClr val="000000"/>
                          </a:solidFill>
                          <a:effectLst/>
                          <a:latin typeface="Arial Narrow"/>
                          <a:ea typeface="Times New Roman"/>
                          <a:cs typeface="Arial"/>
                        </a:rPr>
                        <a:t>)</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D6E3BC"/>
                    </a:solidFill>
                  </a:tcPr>
                </a:tc>
              </a:tr>
              <a:tr h="551615">
                <a:tc>
                  <a:txBody>
                    <a:bodyPr/>
                    <a:lstStyle/>
                    <a:p>
                      <a:pPr indent="0" algn="ctr">
                        <a:lnSpc>
                          <a:spcPct val="70000"/>
                        </a:lnSpc>
                        <a:spcAft>
                          <a:spcPts val="0"/>
                        </a:spcAft>
                      </a:pPr>
                      <a:r>
                        <a:rPr lang="ru-RU" sz="1600" b="1" kern="1200" dirty="0">
                          <a:solidFill>
                            <a:srgbClr val="000000"/>
                          </a:solidFill>
                          <a:effectLst/>
                          <a:latin typeface="Cambria Math"/>
                          <a:ea typeface="Times New Roman"/>
                          <a:cs typeface="Arial"/>
                        </a:rPr>
                        <a:t>Ц. Россия</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FFFFF"/>
                    </a:solidFill>
                  </a:tcPr>
                </a:tc>
                <a:tc>
                  <a:txBody>
                    <a:bodyPr/>
                    <a:lstStyle/>
                    <a:p>
                      <a:pPr indent="0" algn="l">
                        <a:lnSpc>
                          <a:spcPct val="70000"/>
                        </a:lnSpc>
                        <a:spcAft>
                          <a:spcPts val="0"/>
                        </a:spcAft>
                      </a:pPr>
                      <a:r>
                        <a:rPr lang="en-US" sz="1600" i="1" kern="1200" dirty="0" smtClean="0">
                          <a:solidFill>
                            <a:srgbClr val="1F497D"/>
                          </a:solidFill>
                          <a:effectLst/>
                          <a:latin typeface="Arial Narrow"/>
                          <a:ea typeface="Times New Roman"/>
                          <a:cs typeface="Arial"/>
                        </a:rPr>
                        <a:t>?</a:t>
                      </a:r>
                      <a:r>
                        <a:rPr lang="ru-RU" sz="1600" i="1" kern="1200" dirty="0" smtClean="0">
                          <a:solidFill>
                            <a:srgbClr val="1F497D"/>
                          </a:solidFill>
                          <a:effectLst/>
                          <a:latin typeface="Arial Narrow"/>
                          <a:ea typeface="Times New Roman"/>
                          <a:cs typeface="Arial"/>
                        </a:rPr>
                        <a:t> </a:t>
                      </a:r>
                      <a:endParaRPr lang="ru-RU" sz="1100" i="1"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FFFFF"/>
                    </a:solidFill>
                  </a:tcPr>
                </a:tc>
                <a:tc>
                  <a:txBody>
                    <a:bodyPr/>
                    <a:lstStyle/>
                    <a:p>
                      <a:pPr indent="0" algn="l">
                        <a:lnSpc>
                          <a:spcPct val="70000"/>
                        </a:lnSpc>
                        <a:spcAft>
                          <a:spcPts val="0"/>
                        </a:spcAft>
                      </a:pPr>
                      <a:r>
                        <a:rPr lang="ru-RU" sz="1600" kern="1200" dirty="0">
                          <a:solidFill>
                            <a:srgbClr val="000000"/>
                          </a:solidFill>
                          <a:effectLst/>
                          <a:latin typeface="Arial Narrow"/>
                          <a:ea typeface="Times New Roman"/>
                          <a:cs typeface="Arial"/>
                        </a:rPr>
                        <a:t>Окское</a:t>
                      </a:r>
                      <a:endParaRPr lang="ru-RU" sz="1100" dirty="0">
                        <a:effectLst/>
                        <a:latin typeface="Times New Roman"/>
                        <a:ea typeface="Calibri"/>
                        <a:cs typeface="Times New Roman"/>
                      </a:endParaRPr>
                    </a:p>
                    <a:p>
                      <a:pPr indent="0" algn="l">
                        <a:lnSpc>
                          <a:spcPct val="70000"/>
                        </a:lnSpc>
                        <a:spcAft>
                          <a:spcPts val="0"/>
                        </a:spcAft>
                      </a:pPr>
                      <a:r>
                        <a:rPr lang="ru-RU" sz="1600" i="1" kern="1200" dirty="0">
                          <a:solidFill>
                            <a:srgbClr val="1F497D"/>
                          </a:solidFill>
                          <a:effectLst/>
                          <a:latin typeface="Arial Narrow"/>
                          <a:ea typeface="Times New Roman"/>
                          <a:cs typeface="Arial"/>
                        </a:rPr>
                        <a:t>Донское</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FFFFF"/>
                    </a:solidFill>
                  </a:tcPr>
                </a:tc>
                <a:tc>
                  <a:txBody>
                    <a:bodyPr/>
                    <a:lstStyle/>
                    <a:p>
                      <a:pPr indent="0" algn="l">
                        <a:lnSpc>
                          <a:spcPct val="70000"/>
                        </a:lnSpc>
                        <a:spcAft>
                          <a:spcPts val="0"/>
                        </a:spcAft>
                      </a:pPr>
                      <a:r>
                        <a:rPr lang="ru-RU" sz="1600" kern="1200" dirty="0">
                          <a:solidFill>
                            <a:srgbClr val="000000"/>
                          </a:solidFill>
                          <a:effectLst/>
                          <a:latin typeface="Arial Narrow"/>
                          <a:ea typeface="Times New Roman"/>
                          <a:cs typeface="Arial"/>
                        </a:rPr>
                        <a:t>Московское</a:t>
                      </a:r>
                      <a:endParaRPr lang="ru-RU" sz="1100" dirty="0">
                        <a:effectLst/>
                        <a:latin typeface="Times New Roman"/>
                        <a:ea typeface="Calibri"/>
                        <a:cs typeface="Times New Roman"/>
                      </a:endParaRPr>
                    </a:p>
                    <a:p>
                      <a:pPr indent="0" algn="l">
                        <a:lnSpc>
                          <a:spcPct val="70000"/>
                        </a:lnSpc>
                        <a:spcAft>
                          <a:spcPts val="0"/>
                        </a:spcAft>
                      </a:pPr>
                      <a:r>
                        <a:rPr lang="ru-RU" sz="1600" i="1" kern="1200" dirty="0">
                          <a:solidFill>
                            <a:srgbClr val="1F497D"/>
                          </a:solidFill>
                          <a:effectLst/>
                          <a:latin typeface="Arial Narrow"/>
                          <a:ea typeface="Times New Roman"/>
                          <a:cs typeface="Arial"/>
                        </a:rPr>
                        <a:t>Днепровское</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FFFFF"/>
                    </a:solidFill>
                  </a:tcPr>
                </a:tc>
                <a:tc>
                  <a:txBody>
                    <a:bodyPr/>
                    <a:lstStyle/>
                    <a:p>
                      <a:pPr indent="0" algn="l">
                        <a:lnSpc>
                          <a:spcPct val="70000"/>
                        </a:lnSpc>
                        <a:spcAft>
                          <a:spcPts val="0"/>
                        </a:spcAft>
                      </a:pPr>
                      <a:r>
                        <a:rPr lang="ru-RU" sz="1600" b="1" kern="1200" dirty="0">
                          <a:solidFill>
                            <a:srgbClr val="000000"/>
                          </a:solidFill>
                          <a:effectLst/>
                          <a:latin typeface="Arial Narrow"/>
                          <a:ea typeface="Times New Roman"/>
                          <a:cs typeface="Arial"/>
                        </a:rPr>
                        <a:t>Валдайское</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FFFFF"/>
                    </a:solidFill>
                  </a:tcPr>
                </a:tc>
              </a:tr>
              <a:tr h="335883">
                <a:tc>
                  <a:txBody>
                    <a:bodyPr/>
                    <a:lstStyle/>
                    <a:p>
                      <a:pPr indent="0" algn="ctr">
                        <a:lnSpc>
                          <a:spcPct val="70000"/>
                        </a:lnSpc>
                        <a:spcAft>
                          <a:spcPts val="0"/>
                        </a:spcAft>
                      </a:pPr>
                      <a:r>
                        <a:rPr lang="ru-RU" sz="1600" b="1" kern="1200">
                          <a:solidFill>
                            <a:srgbClr val="000000"/>
                          </a:solidFill>
                          <a:effectLst/>
                          <a:latin typeface="Cambria Math"/>
                          <a:ea typeface="Times New Roman"/>
                          <a:cs typeface="Arial"/>
                        </a:rPr>
                        <a:t>Альпы</a:t>
                      </a:r>
                      <a:endParaRPr lang="ru-RU" sz="110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BD4B4"/>
                    </a:solidFill>
                  </a:tcPr>
                </a:tc>
                <a:tc>
                  <a:txBody>
                    <a:bodyPr/>
                    <a:lstStyle/>
                    <a:p>
                      <a:pPr indent="0" algn="l">
                        <a:lnSpc>
                          <a:spcPct val="70000"/>
                        </a:lnSpc>
                        <a:spcAft>
                          <a:spcPts val="0"/>
                        </a:spcAft>
                      </a:pPr>
                      <a:r>
                        <a:rPr lang="ru-RU" sz="1600" b="1" kern="1200" dirty="0" err="1">
                          <a:solidFill>
                            <a:srgbClr val="1F497D"/>
                          </a:solidFill>
                          <a:effectLst/>
                          <a:latin typeface="Arial Narrow"/>
                          <a:ea typeface="Times New Roman"/>
                          <a:cs typeface="Arial"/>
                        </a:rPr>
                        <a:t>Гюнтц</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BD4B4"/>
                    </a:solidFill>
                  </a:tcPr>
                </a:tc>
                <a:tc>
                  <a:txBody>
                    <a:bodyPr/>
                    <a:lstStyle/>
                    <a:p>
                      <a:pPr indent="0" algn="l">
                        <a:lnSpc>
                          <a:spcPct val="70000"/>
                        </a:lnSpc>
                        <a:spcAft>
                          <a:spcPts val="0"/>
                        </a:spcAft>
                      </a:pPr>
                      <a:r>
                        <a:rPr lang="ru-RU" sz="1600" b="1" kern="1200" dirty="0" err="1">
                          <a:solidFill>
                            <a:srgbClr val="1F497D"/>
                          </a:solidFill>
                          <a:effectLst/>
                          <a:latin typeface="Arial Narrow"/>
                          <a:ea typeface="Times New Roman"/>
                          <a:cs typeface="Arial"/>
                        </a:rPr>
                        <a:t>Миндель</a:t>
                      </a:r>
                      <a:r>
                        <a:rPr lang="ru-RU" sz="1600" b="1" kern="1200" dirty="0">
                          <a:solidFill>
                            <a:srgbClr val="1F497D"/>
                          </a:solidFill>
                          <a:effectLst/>
                          <a:latin typeface="Arial Narrow"/>
                          <a:ea typeface="Times New Roman"/>
                          <a:cs typeface="Arial"/>
                        </a:rPr>
                        <a:t> </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BD4B4"/>
                    </a:solidFill>
                  </a:tcPr>
                </a:tc>
                <a:tc>
                  <a:txBody>
                    <a:bodyPr/>
                    <a:lstStyle/>
                    <a:p>
                      <a:pPr indent="0" algn="l">
                        <a:lnSpc>
                          <a:spcPct val="70000"/>
                        </a:lnSpc>
                        <a:spcAft>
                          <a:spcPts val="0"/>
                        </a:spcAft>
                      </a:pPr>
                      <a:r>
                        <a:rPr lang="ru-RU" sz="1600" b="1" kern="1200">
                          <a:solidFill>
                            <a:srgbClr val="1F497D"/>
                          </a:solidFill>
                          <a:effectLst/>
                          <a:latin typeface="Arial Narrow"/>
                          <a:ea typeface="Times New Roman"/>
                          <a:cs typeface="Arial"/>
                        </a:rPr>
                        <a:t>Рисс</a:t>
                      </a:r>
                      <a:endParaRPr lang="ru-RU" sz="110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BD4B4"/>
                    </a:solidFill>
                  </a:tcPr>
                </a:tc>
                <a:tc>
                  <a:txBody>
                    <a:bodyPr/>
                    <a:lstStyle/>
                    <a:p>
                      <a:pPr indent="0" algn="l">
                        <a:lnSpc>
                          <a:spcPct val="70000"/>
                        </a:lnSpc>
                        <a:spcAft>
                          <a:spcPts val="0"/>
                        </a:spcAft>
                      </a:pPr>
                      <a:r>
                        <a:rPr lang="ru-RU" sz="1600" b="1" kern="1200" dirty="0" err="1">
                          <a:solidFill>
                            <a:srgbClr val="000000"/>
                          </a:solidFill>
                          <a:effectLst/>
                          <a:latin typeface="Arial Narrow"/>
                          <a:ea typeface="Times New Roman"/>
                          <a:cs typeface="Arial"/>
                        </a:rPr>
                        <a:t>Вюрм</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BD4B4"/>
                    </a:solidFill>
                  </a:tcPr>
                </a:tc>
              </a:tr>
              <a:tr h="551615">
                <a:tc>
                  <a:txBody>
                    <a:bodyPr/>
                    <a:lstStyle/>
                    <a:p>
                      <a:pPr indent="0" algn="ctr">
                        <a:lnSpc>
                          <a:spcPct val="70000"/>
                        </a:lnSpc>
                        <a:spcAft>
                          <a:spcPts val="0"/>
                        </a:spcAft>
                      </a:pPr>
                      <a:r>
                        <a:rPr lang="ru-RU" sz="1600" b="1" kern="1200">
                          <a:solidFill>
                            <a:srgbClr val="000000"/>
                          </a:solidFill>
                          <a:effectLst/>
                          <a:latin typeface="Cambria Math"/>
                          <a:ea typeface="Times New Roman"/>
                          <a:cs typeface="Arial"/>
                        </a:rPr>
                        <a:t>СВ Европа</a:t>
                      </a:r>
                      <a:endParaRPr lang="ru-RU" sz="110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FFFFF"/>
                    </a:solidFill>
                  </a:tcPr>
                </a:tc>
                <a:tc>
                  <a:txBody>
                    <a:bodyPr/>
                    <a:lstStyle/>
                    <a:p>
                      <a:pPr indent="0" algn="l">
                        <a:lnSpc>
                          <a:spcPct val="70000"/>
                        </a:lnSpc>
                        <a:spcAft>
                          <a:spcPts val="0"/>
                        </a:spcAft>
                      </a:pPr>
                      <a:r>
                        <a:rPr lang="ru-RU" sz="1600" b="1" kern="1200" dirty="0" err="1">
                          <a:solidFill>
                            <a:srgbClr val="000000"/>
                          </a:solidFill>
                          <a:effectLst/>
                          <a:latin typeface="Arial Narrow"/>
                          <a:ea typeface="Times New Roman"/>
                          <a:cs typeface="Arial"/>
                        </a:rPr>
                        <a:t>Бавель</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FFFFF"/>
                    </a:solidFill>
                  </a:tcPr>
                </a:tc>
                <a:tc>
                  <a:txBody>
                    <a:bodyPr/>
                    <a:lstStyle/>
                    <a:p>
                      <a:pPr indent="0" algn="l">
                        <a:lnSpc>
                          <a:spcPct val="70000"/>
                        </a:lnSpc>
                        <a:spcAft>
                          <a:spcPts val="0"/>
                        </a:spcAft>
                      </a:pPr>
                      <a:r>
                        <a:rPr lang="ru-RU" sz="1600" kern="1200" dirty="0" err="1">
                          <a:solidFill>
                            <a:srgbClr val="1F497D"/>
                          </a:solidFill>
                          <a:effectLst/>
                          <a:latin typeface="Arial Narrow"/>
                          <a:ea typeface="Times New Roman"/>
                          <a:cs typeface="Arial"/>
                        </a:rPr>
                        <a:t>Эльстер</a:t>
                      </a:r>
                      <a:endParaRPr lang="ru-RU" sz="1100" dirty="0">
                        <a:effectLst/>
                        <a:latin typeface="Times New Roman"/>
                        <a:ea typeface="Calibri"/>
                        <a:cs typeface="Times New Roman"/>
                      </a:endParaRPr>
                    </a:p>
                    <a:p>
                      <a:pPr indent="0" algn="l">
                        <a:lnSpc>
                          <a:spcPct val="70000"/>
                        </a:lnSpc>
                        <a:spcAft>
                          <a:spcPts val="0"/>
                        </a:spcAft>
                      </a:pPr>
                      <a:r>
                        <a:rPr lang="ru-RU" sz="1600" i="1" kern="1200" dirty="0" err="1">
                          <a:solidFill>
                            <a:srgbClr val="1F497D"/>
                          </a:solidFill>
                          <a:effectLst/>
                          <a:latin typeface="Arial Narrow"/>
                          <a:ea typeface="Times New Roman"/>
                          <a:cs typeface="Arial"/>
                        </a:rPr>
                        <a:t>Кромер</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FFFFF"/>
                    </a:solidFill>
                  </a:tcPr>
                </a:tc>
                <a:tc>
                  <a:txBody>
                    <a:bodyPr/>
                    <a:lstStyle/>
                    <a:p>
                      <a:pPr indent="0" algn="l">
                        <a:lnSpc>
                          <a:spcPct val="70000"/>
                        </a:lnSpc>
                        <a:spcAft>
                          <a:spcPts val="0"/>
                        </a:spcAft>
                      </a:pPr>
                      <a:r>
                        <a:rPr lang="ru-RU" sz="1600" b="1" kern="1200" dirty="0" err="1">
                          <a:solidFill>
                            <a:srgbClr val="000000"/>
                          </a:solidFill>
                          <a:effectLst/>
                          <a:latin typeface="Arial Narrow"/>
                          <a:ea typeface="Times New Roman"/>
                          <a:cs typeface="Arial"/>
                        </a:rPr>
                        <a:t>Зааль</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FFFFF"/>
                    </a:solidFill>
                  </a:tcPr>
                </a:tc>
                <a:tc>
                  <a:txBody>
                    <a:bodyPr/>
                    <a:lstStyle/>
                    <a:p>
                      <a:pPr indent="0" algn="l">
                        <a:lnSpc>
                          <a:spcPct val="70000"/>
                        </a:lnSpc>
                        <a:spcAft>
                          <a:spcPts val="0"/>
                        </a:spcAft>
                      </a:pPr>
                      <a:r>
                        <a:rPr lang="ru-RU" sz="1600" b="1" u="sng" kern="1200" dirty="0" err="1">
                          <a:solidFill>
                            <a:srgbClr val="000000"/>
                          </a:solidFill>
                          <a:effectLst/>
                          <a:uFill>
                            <a:solidFill>
                              <a:srgbClr val="FFFFFF"/>
                            </a:solidFill>
                          </a:uFill>
                          <a:latin typeface="Arial Narrow"/>
                          <a:ea typeface="Times New Roman"/>
                          <a:cs typeface="Arial"/>
                        </a:rPr>
                        <a:t>Вейхзель</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FFFFF"/>
                    </a:solidFill>
                  </a:tcPr>
                </a:tc>
              </a:tr>
              <a:tr h="551615">
                <a:tc>
                  <a:txBody>
                    <a:bodyPr/>
                    <a:lstStyle/>
                    <a:p>
                      <a:pPr indent="0" algn="ctr">
                        <a:lnSpc>
                          <a:spcPct val="70000"/>
                        </a:lnSpc>
                        <a:spcAft>
                          <a:spcPts val="0"/>
                        </a:spcAft>
                      </a:pPr>
                      <a:r>
                        <a:rPr lang="ru-RU" sz="1600" b="1" kern="1200">
                          <a:solidFill>
                            <a:srgbClr val="000000"/>
                          </a:solidFill>
                          <a:effectLst/>
                          <a:latin typeface="Cambria Math"/>
                          <a:ea typeface="Times New Roman"/>
                          <a:cs typeface="Arial"/>
                        </a:rPr>
                        <a:t>Средний Запад США</a:t>
                      </a:r>
                      <a:endParaRPr lang="ru-RU" sz="110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BD4B4"/>
                    </a:solidFill>
                  </a:tcPr>
                </a:tc>
                <a:tc>
                  <a:txBody>
                    <a:bodyPr/>
                    <a:lstStyle/>
                    <a:p>
                      <a:pPr indent="0" algn="l">
                        <a:lnSpc>
                          <a:spcPct val="70000"/>
                        </a:lnSpc>
                        <a:spcAft>
                          <a:spcPts val="0"/>
                        </a:spcAft>
                      </a:pPr>
                      <a:r>
                        <a:rPr lang="ru-RU" sz="1600" b="1" kern="1200" dirty="0">
                          <a:solidFill>
                            <a:srgbClr val="000000"/>
                          </a:solidFill>
                          <a:effectLst/>
                          <a:latin typeface="Arial Narrow"/>
                          <a:ea typeface="Times New Roman"/>
                          <a:cs typeface="Arial"/>
                        </a:rPr>
                        <a:t>Небраска</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BD4B4"/>
                    </a:solidFill>
                  </a:tcPr>
                </a:tc>
                <a:tc>
                  <a:txBody>
                    <a:bodyPr/>
                    <a:lstStyle/>
                    <a:p>
                      <a:pPr indent="0" algn="l">
                        <a:lnSpc>
                          <a:spcPct val="70000"/>
                        </a:lnSpc>
                        <a:spcAft>
                          <a:spcPts val="0"/>
                        </a:spcAft>
                      </a:pPr>
                      <a:r>
                        <a:rPr lang="ru-RU" sz="1600" b="1" kern="1200" dirty="0">
                          <a:solidFill>
                            <a:srgbClr val="000000"/>
                          </a:solidFill>
                          <a:effectLst/>
                          <a:latin typeface="Arial Narrow"/>
                          <a:ea typeface="Times New Roman"/>
                          <a:cs typeface="Arial"/>
                        </a:rPr>
                        <a:t>Канзас</a:t>
                      </a:r>
                      <a:endParaRPr lang="ru-RU" sz="1100" dirty="0">
                        <a:effectLst/>
                        <a:latin typeface="Times New Roman"/>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BD4B4"/>
                    </a:solidFill>
                  </a:tcPr>
                </a:tc>
                <a:tc>
                  <a:txBody>
                    <a:bodyPr/>
                    <a:lstStyle/>
                    <a:p>
                      <a:pPr indent="0" algn="l">
                        <a:lnSpc>
                          <a:spcPct val="70000"/>
                        </a:lnSpc>
                        <a:spcAft>
                          <a:spcPts val="0"/>
                        </a:spcAft>
                      </a:pPr>
                      <a:r>
                        <a:rPr lang="ru-RU" sz="1600" b="1" dirty="0" smtClean="0">
                          <a:effectLst/>
                          <a:latin typeface="Arial Narrow" panose="020B0606020202030204" pitchFamily="34" charset="0"/>
                          <a:ea typeface="Calibri"/>
                          <a:cs typeface="Times New Roman"/>
                        </a:rPr>
                        <a:t>Иллинойс</a:t>
                      </a:r>
                      <a:endParaRPr lang="ru-RU" sz="1600" b="1" dirty="0">
                        <a:effectLst/>
                        <a:latin typeface="Arial Narrow" panose="020B0606020202030204" pitchFamily="34" charset="0"/>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BD4B4"/>
                    </a:solidFill>
                  </a:tcPr>
                </a:tc>
                <a:tc>
                  <a:txBody>
                    <a:bodyPr/>
                    <a:lstStyle/>
                    <a:p>
                      <a:pPr indent="0" algn="l">
                        <a:lnSpc>
                          <a:spcPct val="70000"/>
                        </a:lnSpc>
                        <a:spcAft>
                          <a:spcPts val="0"/>
                        </a:spcAft>
                      </a:pPr>
                      <a:r>
                        <a:rPr lang="ru-RU" sz="1600" b="1" dirty="0" smtClean="0">
                          <a:effectLst/>
                          <a:latin typeface="Arial Narrow" panose="020B0606020202030204" pitchFamily="34" charset="0"/>
                          <a:ea typeface="Calibri"/>
                          <a:cs typeface="Times New Roman"/>
                        </a:rPr>
                        <a:t>Висконсин</a:t>
                      </a:r>
                      <a:endParaRPr lang="ru-RU" sz="1600" b="1" dirty="0">
                        <a:effectLst/>
                        <a:latin typeface="Arial Narrow" panose="020B0606020202030204" pitchFamily="34" charset="0"/>
                        <a:ea typeface="Calibri"/>
                        <a:cs typeface="Times New Roman"/>
                      </a:endParaRPr>
                    </a:p>
                  </a:txBody>
                  <a:tcPr marL="83573" marR="83573" marT="41786" marB="417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D5E8EA"/>
                      </a:solidFill>
                      <a:prstDash val="solid"/>
                      <a:round/>
                      <a:headEnd type="none" w="med" len="med"/>
                      <a:tailEnd type="none" w="med" len="med"/>
                    </a:lnT>
                    <a:lnB w="12700" cap="flat" cmpd="sng" algn="ctr">
                      <a:solidFill>
                        <a:srgbClr val="D5E8EA"/>
                      </a:solidFill>
                      <a:prstDash val="solid"/>
                      <a:round/>
                      <a:headEnd type="none" w="med" len="med"/>
                      <a:tailEnd type="none" w="med" len="med"/>
                    </a:lnB>
                    <a:solidFill>
                      <a:srgbClr val="FBD4B4"/>
                    </a:solidFill>
                  </a:tcPr>
                </a:tc>
              </a:tr>
            </a:tbl>
          </a:graphicData>
        </a:graphic>
      </p:graphicFrame>
      <p:sp>
        <p:nvSpPr>
          <p:cNvPr id="3" name="Прямоугольник 2"/>
          <p:cNvSpPr/>
          <p:nvPr/>
        </p:nvSpPr>
        <p:spPr>
          <a:xfrm>
            <a:off x="6732021" y="0"/>
            <a:ext cx="2411761" cy="3539430"/>
          </a:xfrm>
          <a:prstGeom prst="rect">
            <a:avLst/>
          </a:prstGeom>
          <a:solidFill>
            <a:srgbClr val="FEF6CE"/>
          </a:solidFill>
        </p:spPr>
        <p:txBody>
          <a:bodyPr wrap="square">
            <a:spAutoFit/>
          </a:bodyPr>
          <a:lstStyle/>
          <a:p>
            <a:endParaRPr lang="en-US" sz="1600" dirty="0" smtClean="0">
              <a:latin typeface="Cambria Math" panose="02040503050406030204" pitchFamily="18" charset="0"/>
              <a:ea typeface="Cambria Math" panose="02040503050406030204" pitchFamily="18" charset="0"/>
            </a:endParaRPr>
          </a:p>
          <a:p>
            <a:r>
              <a:rPr lang="ru-RU" sz="1600" dirty="0" smtClean="0">
                <a:latin typeface="Cambria Math" panose="02040503050406030204" pitchFamily="18" charset="0"/>
                <a:ea typeface="Cambria Math" panose="02040503050406030204" pitchFamily="18" charset="0"/>
              </a:rPr>
              <a:t>☻</a:t>
            </a:r>
            <a:r>
              <a:rPr lang="ru-RU" sz="1600" dirty="0">
                <a:latin typeface="Cambria Math" panose="02040503050406030204" pitchFamily="18" charset="0"/>
                <a:ea typeface="Cambria Math" panose="02040503050406030204" pitchFamily="18" charset="0"/>
              </a:rPr>
              <a:t>В четвертичное время </a:t>
            </a:r>
            <a:r>
              <a:rPr lang="ru-RU" sz="1600" dirty="0" smtClean="0">
                <a:latin typeface="Cambria Math" panose="02040503050406030204" pitchFamily="18" charset="0"/>
                <a:ea typeface="Cambria Math" panose="02040503050406030204" pitchFamily="18" charset="0"/>
              </a:rPr>
              <a:t>были</a:t>
            </a:r>
            <a:r>
              <a:rPr lang="en-US" sz="1600" dirty="0" smtClean="0">
                <a:latin typeface="Cambria Math" panose="02040503050406030204" pitchFamily="18" charset="0"/>
                <a:ea typeface="Cambria Math" panose="02040503050406030204" pitchFamily="18" charset="0"/>
              </a:rPr>
              <a:t> </a:t>
            </a:r>
            <a:r>
              <a:rPr lang="ru-RU" sz="1600" dirty="0" smtClean="0">
                <a:latin typeface="Cambria Math" panose="02040503050406030204" pitchFamily="18" charset="0"/>
                <a:ea typeface="Cambria Math" panose="02040503050406030204" pitchFamily="18" charset="0"/>
              </a:rPr>
              <a:t>периоды, </a:t>
            </a:r>
            <a:r>
              <a:rPr lang="ru-RU" sz="1600" dirty="0">
                <a:latin typeface="Cambria Math" panose="02040503050406030204" pitchFamily="18" charset="0"/>
                <a:ea typeface="Cambria Math" panose="02040503050406030204" pitchFamily="18" charset="0"/>
              </a:rPr>
              <a:t>когда </a:t>
            </a:r>
            <a:r>
              <a:rPr lang="ru-RU" sz="1600" dirty="0" smtClean="0">
                <a:latin typeface="Cambria Math" panose="02040503050406030204" pitchFamily="18" charset="0"/>
                <a:ea typeface="Cambria Math" panose="02040503050406030204" pitchFamily="18" charset="0"/>
              </a:rPr>
              <a:t>ледники закрывали </a:t>
            </a:r>
            <a:r>
              <a:rPr lang="ru-RU" sz="1600" dirty="0">
                <a:latin typeface="Cambria Math" panose="02040503050406030204" pitchFamily="18" charset="0"/>
                <a:ea typeface="Cambria Math" panose="02040503050406030204" pitchFamily="18" charset="0"/>
              </a:rPr>
              <a:t>до 32% </a:t>
            </a:r>
            <a:r>
              <a:rPr lang="ru-RU" sz="1600" dirty="0" smtClean="0">
                <a:latin typeface="Cambria Math" panose="02040503050406030204" pitchFamily="18" charset="0"/>
                <a:ea typeface="Cambria Math" panose="02040503050406030204" pitchFamily="18" charset="0"/>
              </a:rPr>
              <a:t>поверхности Земли</a:t>
            </a:r>
            <a:r>
              <a:rPr lang="ru-RU" sz="1600" dirty="0">
                <a:latin typeface="Cambria Math" panose="02040503050406030204" pitchFamily="18" charset="0"/>
                <a:ea typeface="Cambria Math" panose="02040503050406030204" pitchFamily="18" charset="0"/>
              </a:rPr>
              <a:t>, однако сейчас ледники занимают около 10% площади суши, их общая площадь около 16,3 млн. кв. км, а </a:t>
            </a:r>
            <a:r>
              <a:rPr lang="ru-RU" sz="1600" dirty="0" smtClean="0">
                <a:latin typeface="Cambria Math" panose="02040503050406030204" pitchFamily="18" charset="0"/>
                <a:ea typeface="Cambria Math" panose="02040503050406030204" pitchFamily="18" charset="0"/>
              </a:rPr>
              <a:t>общий </a:t>
            </a:r>
            <a:r>
              <a:rPr lang="ru-RU" sz="1600" dirty="0">
                <a:latin typeface="Cambria Math" panose="02040503050406030204" pitchFamily="18" charset="0"/>
                <a:ea typeface="Cambria Math" panose="02040503050406030204" pitchFamily="18" charset="0"/>
              </a:rPr>
              <a:t>объем достигает 32 млн. куб. км. </a:t>
            </a:r>
            <a:endParaRPr lang="ru-RU" sz="1600" dirty="0" smtClean="0">
              <a:latin typeface="Cambria Math" panose="02040503050406030204" pitchFamily="18" charset="0"/>
              <a:ea typeface="Cambria Math" panose="02040503050406030204" pitchFamily="18" charset="0"/>
            </a:endParaRPr>
          </a:p>
          <a:p>
            <a:endParaRPr lang="en-US" sz="1600" dirty="0" smtClean="0">
              <a:latin typeface="Cambria Math" panose="02040503050406030204" pitchFamily="18" charset="0"/>
              <a:ea typeface="Cambria Math" panose="020405030504060302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9770"/>
            <a:ext cx="6708152" cy="255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338" y="0"/>
            <a:ext cx="9182850" cy="6887138"/>
          </a:xfrm>
          <a:prstGeom prst="rect">
            <a:avLst/>
          </a:prstGeom>
        </p:spPr>
      </p:pic>
      <p:sp>
        <p:nvSpPr>
          <p:cNvPr id="6" name="Rectangle 5"/>
          <p:cNvSpPr>
            <a:spLocks noChangeArrowheads="1"/>
          </p:cNvSpPr>
          <p:nvPr/>
        </p:nvSpPr>
        <p:spPr bwMode="auto">
          <a:xfrm>
            <a:off x="0" y="6150531"/>
            <a:ext cx="9144000" cy="738664"/>
          </a:xfrm>
          <a:prstGeom prst="rect">
            <a:avLst/>
          </a:prstGeom>
          <a:solidFill>
            <a:srgbClr val="E1D7B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0" hangingPunct="0"/>
            <a:r>
              <a:rPr lang="ru-RU" sz="1400" b="1" dirty="0"/>
              <a:t>Косослоистые </a:t>
            </a:r>
            <a:r>
              <a:rPr lang="ru-RU" sz="1400" b="1" dirty="0" smtClean="0"/>
              <a:t>флювиогляциальные отложения среднего плейстоцена</a:t>
            </a:r>
            <a:r>
              <a:rPr lang="ru-RU" sz="1400" b="1" dirty="0"/>
              <a:t>, обнаженные в песчаном карьере </a:t>
            </a:r>
            <a:r>
              <a:rPr lang="ru-RU" sz="1400" b="1" dirty="0" err="1" smtClean="0"/>
              <a:t>Сухарево</a:t>
            </a:r>
            <a:r>
              <a:rPr lang="ru-RU" sz="1400" b="1" dirty="0" smtClean="0"/>
              <a:t>, Подмосковье</a:t>
            </a:r>
            <a:r>
              <a:rPr lang="ru-RU" sz="1400" b="1" dirty="0"/>
              <a:t>  </a:t>
            </a:r>
            <a:r>
              <a:rPr lang="ru-RU" sz="1400" b="1" dirty="0" smtClean="0"/>
              <a:t>(фото А. В. Тевелева) </a:t>
            </a:r>
            <a:endParaRPr lang="ru-RU" sz="1400" b="1" dirty="0"/>
          </a:p>
          <a:p>
            <a:pPr eaLnBrk="0" hangingPunct="0"/>
            <a:endParaRPr lang="ru-RU" sz="1400"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0" descr="photo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11"/>
          <p:cNvSpPr>
            <a:spLocks noChangeArrowheads="1"/>
          </p:cNvSpPr>
          <p:nvPr/>
        </p:nvSpPr>
        <p:spPr bwMode="auto">
          <a:xfrm>
            <a:off x="0" y="6491288"/>
            <a:ext cx="457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u-RU">
                <a:solidFill>
                  <a:schemeClr val="bg1"/>
                </a:solidFill>
              </a:rPr>
              <a:t>http://sarv.gi.ee/geology/photos/</a:t>
            </a:r>
          </a:p>
        </p:txBody>
      </p:sp>
      <p:sp>
        <p:nvSpPr>
          <p:cNvPr id="46084" name="Rectangle 12"/>
          <p:cNvSpPr>
            <a:spLocks noChangeArrowheads="1"/>
          </p:cNvSpPr>
          <p:nvPr/>
        </p:nvSpPr>
        <p:spPr bwMode="auto">
          <a:xfrm>
            <a:off x="4716016" y="5085184"/>
            <a:ext cx="2536825" cy="1368425"/>
          </a:xfrm>
          <a:prstGeom prst="rect">
            <a:avLst/>
          </a:prstGeom>
          <a:solidFill>
            <a:srgbClr val="E1D7B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ru-RU" sz="1400" dirty="0">
                <a:latin typeface="Comic Sans MS" pitchFamily="66" charset="0"/>
              </a:rPr>
              <a:t>Флювиогляциальные дельтовые отложения в карьере </a:t>
            </a:r>
            <a:r>
              <a:rPr lang="ru-RU" sz="1400" dirty="0" err="1">
                <a:latin typeface="Comic Sans MS" pitchFamily="66" charset="0"/>
              </a:rPr>
              <a:t>Манику</a:t>
            </a:r>
            <a:r>
              <a:rPr lang="ru-RU" sz="1400" dirty="0">
                <a:latin typeface="Comic Sans MS" pitchFamily="66" charset="0"/>
              </a:rPr>
              <a:t> (</a:t>
            </a:r>
            <a:r>
              <a:rPr lang="ru-RU" sz="1400" dirty="0" err="1">
                <a:latin typeface="Comic Sans MS" pitchFamily="66" charset="0"/>
              </a:rPr>
              <a:t>Талинн</a:t>
            </a:r>
            <a:r>
              <a:rPr lang="ru-RU" sz="1400" dirty="0">
                <a:latin typeface="Comic Sans MS" pitchFamily="66" charset="0"/>
              </a:rPr>
              <a:t>) </a:t>
            </a:r>
          </a:p>
          <a:p>
            <a:pPr eaLnBrk="0" hangingPunct="0"/>
            <a:r>
              <a:rPr lang="ru-RU" sz="1400" dirty="0">
                <a:latin typeface="Comic Sans MS" pitchFamily="66" charset="0"/>
              </a:rPr>
              <a:t>с наклоном слоев в дистальном направлении. </a:t>
            </a:r>
          </a:p>
          <a:p>
            <a:pPr eaLnBrk="0" hangingPunct="0"/>
            <a:r>
              <a:rPr lang="ru-RU" sz="1400" dirty="0" err="1">
                <a:latin typeface="Comic Sans MS" pitchFamily="66" charset="0"/>
              </a:rPr>
              <a:t>Photo</a:t>
            </a:r>
            <a:r>
              <a:rPr lang="ru-RU" sz="1400" dirty="0">
                <a:latin typeface="Comic Sans MS" pitchFamily="66" charset="0"/>
              </a:rPr>
              <a:t> </a:t>
            </a:r>
            <a:r>
              <a:rPr lang="ru-RU" sz="1400" dirty="0" err="1">
                <a:latin typeface="Comic Sans MS" pitchFamily="66" charset="0"/>
              </a:rPr>
              <a:t>by</a:t>
            </a:r>
            <a:r>
              <a:rPr lang="ru-RU" sz="1400" dirty="0">
                <a:latin typeface="Comic Sans MS" pitchFamily="66" charset="0"/>
              </a:rPr>
              <a:t> A. </a:t>
            </a:r>
            <a:r>
              <a:rPr lang="ru-RU" sz="1400" dirty="0" err="1">
                <a:latin typeface="Comic Sans MS" pitchFamily="66" charset="0"/>
              </a:rPr>
              <a:t>Miidel</a:t>
            </a:r>
            <a:r>
              <a:rPr lang="ru-RU" sz="1400" dirty="0">
                <a:latin typeface="Comic Sans MS" pitchFamily="66" charset="0"/>
              </a:rPr>
              <a:t>. </a:t>
            </a:r>
          </a:p>
        </p:txBody>
      </p:sp>
      <p:pic>
        <p:nvPicPr>
          <p:cNvPr id="46085" name="Picture 16" descr="ANd9GcSzwZvPVsKtdtVm34OdrlaLDkk0ompeaJtunJ5ER6X1KV4Mj0A&amp;t=1&amp;usg=__MIVxpVai4xFp0x6761k-wqxDh9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0"/>
            <a:ext cx="424815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17"/>
          <p:cNvSpPr>
            <a:spLocks noChangeArrowheads="1"/>
          </p:cNvSpPr>
          <p:nvPr/>
        </p:nvSpPr>
        <p:spPr bwMode="auto">
          <a:xfrm>
            <a:off x="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r" eaLnBrk="0" hangingPunct="0"/>
            <a:endParaRPr lang="ru-RU"/>
          </a:p>
        </p:txBody>
      </p:sp>
      <p:graphicFrame>
        <p:nvGraphicFramePr>
          <p:cNvPr id="106538" name="Group 42"/>
          <p:cNvGraphicFramePr>
            <a:graphicFrameLocks noGrp="1"/>
          </p:cNvGraphicFramePr>
          <p:nvPr/>
        </p:nvGraphicFramePr>
        <p:xfrm>
          <a:off x="4716463" y="2851150"/>
          <a:ext cx="4284662" cy="1798638"/>
        </p:xfrm>
        <a:graphic>
          <a:graphicData uri="http://schemas.openxmlformats.org/drawingml/2006/table">
            <a:tbl>
              <a:tblPr/>
              <a:tblGrid>
                <a:gridCol w="4284662"/>
              </a:tblGrid>
              <a:tr h="1798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smtClean="0">
                          <a:ln>
                            <a:noFill/>
                          </a:ln>
                          <a:solidFill>
                            <a:srgbClr val="000000"/>
                          </a:solidFill>
                          <a:effectLst/>
                          <a:latin typeface="Comic Sans MS" pitchFamily="66" charset="0"/>
                          <a:cs typeface="Arial" charset="0"/>
                        </a:rPr>
                        <a:t>Детальная фотография стратифицирован-ных песчано-галечных отложений под поверхностью Померанской зандровой равнины. Обратите внимание на общую  горизонтальную слоистость и хорошую сортировку пород в отдельных слоях.Мощность этого разреза около 3 м. </a:t>
                      </a:r>
                      <a:r>
                        <a:rPr kumimoji="0" lang="ru-RU" sz="1400" b="0" i="0" u="none" strike="noStrike" cap="none" normalizeH="0" baseline="0" smtClean="0">
                          <a:ln>
                            <a:noFill/>
                          </a:ln>
                          <a:solidFill>
                            <a:srgbClr val="000000"/>
                          </a:solidFill>
                          <a:effectLst/>
                          <a:latin typeface="Comic Sans MS" pitchFamily="66" charset="0"/>
                          <a:cs typeface="Arial" charset="0"/>
                        </a:rPr>
                        <a:t>(Photo by J.S. Aber)</a:t>
                      </a:r>
                      <a:endParaRPr kumimoji="0" lang="ru-RU" sz="1400" b="0" i="0" u="none" strike="noStrike" cap="none" normalizeH="0" baseline="0" smtClean="0">
                        <a:ln>
                          <a:noFill/>
                        </a:ln>
                        <a:solidFill>
                          <a:schemeClr val="tx1"/>
                        </a:solidFill>
                        <a:effectLst/>
                        <a:latin typeface="Comic Sans MS" pitchFamily="66" charset="0"/>
                      </a:endParaRPr>
                    </a:p>
                  </a:txBody>
                  <a:tcPr marT="45728" marB="45728" anchor="ctr" horzOverflow="overflow">
                    <a:lnL cap="flat">
                      <a:noFill/>
                    </a:lnL>
                    <a:lnR cap="flat">
                      <a:noFill/>
                    </a:lnR>
                    <a:lnT cap="flat">
                      <a:noFill/>
                    </a:lnT>
                    <a:lnB cap="flat">
                      <a:noFill/>
                    </a:lnB>
                    <a:lnTlToBr>
                      <a:noFill/>
                    </a:lnTlToBr>
                    <a:lnBlToTr>
                      <a:noFill/>
                    </a:lnBlToTr>
                    <a:solidFill>
                      <a:srgbClr val="E1D7BD"/>
                    </a:solidFill>
                  </a:tcP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48131" name="Rectangle 6"/>
          <p:cNvSpPr>
            <a:spLocks noChangeArrowheads="1"/>
          </p:cNvSpPr>
          <p:nvPr/>
        </p:nvSpPr>
        <p:spPr bwMode="auto">
          <a:xfrm>
            <a:off x="3508375" y="624205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r" eaLnBrk="0" hangingPunct="0"/>
            <a:r>
              <a:rPr lang="ru-RU">
                <a:hlinkClick r:id="rId3"/>
              </a:rPr>
              <a:t>lakes near or on glaciers</a:t>
            </a:r>
            <a:r>
              <a:rPr lang="ru-RU"/>
              <a:t> </a:t>
            </a:r>
          </a:p>
        </p:txBody>
      </p:sp>
      <p:sp>
        <p:nvSpPr>
          <p:cNvPr id="48133" name="Rectangle 10"/>
          <p:cNvSpPr>
            <a:spLocks noChangeArrowheads="1"/>
          </p:cNvSpPr>
          <p:nvPr/>
        </p:nvSpPr>
        <p:spPr bwMode="auto">
          <a:xfrm>
            <a:off x="0" y="25590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r" eaLnBrk="0" hangingPunct="0"/>
            <a:endParaRPr lang="ru-RU"/>
          </a:p>
        </p:txBody>
      </p:sp>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41875"/>
          <a:stretch/>
        </p:blipFill>
        <p:spPr>
          <a:xfrm>
            <a:off x="0" y="1086466"/>
            <a:ext cx="4765894" cy="5739533"/>
          </a:xfrm>
          <a:prstGeom prst="rect">
            <a:avLst/>
          </a:prstGeom>
        </p:spPr>
      </p:pic>
      <p:sp>
        <p:nvSpPr>
          <p:cNvPr id="2" name="Прямоугольник 1"/>
          <p:cNvSpPr/>
          <p:nvPr/>
        </p:nvSpPr>
        <p:spPr>
          <a:xfrm>
            <a:off x="4799691" y="3019256"/>
            <a:ext cx="4348806" cy="3693319"/>
          </a:xfrm>
          <a:prstGeom prst="rect">
            <a:avLst/>
          </a:prstGeom>
        </p:spPr>
        <p:txBody>
          <a:bodyPr wrap="square">
            <a:spAutoFit/>
          </a:bodyPr>
          <a:lstStyle/>
          <a:p>
            <a:pPr lvl="0"/>
            <a:r>
              <a:rPr lang="ru-RU" b="1" dirty="0">
                <a:solidFill>
                  <a:prstClr val="black"/>
                </a:solidFill>
                <a:latin typeface="Arial Narrow" pitchFamily="34" charset="0"/>
              </a:rPr>
              <a:t>Каждая пара  слоев образуют годичный цикл, что позволяет использовать </a:t>
            </a:r>
            <a:r>
              <a:rPr lang="ru-RU" b="1" dirty="0" err="1">
                <a:solidFill>
                  <a:prstClr val="black"/>
                </a:solidFill>
                <a:latin typeface="Arial Narrow" pitchFamily="34" charset="0"/>
              </a:rPr>
              <a:t>варвы</a:t>
            </a:r>
            <a:r>
              <a:rPr lang="ru-RU" b="1" dirty="0">
                <a:solidFill>
                  <a:prstClr val="black"/>
                </a:solidFill>
                <a:latin typeface="Arial Narrow" pitchFamily="34" charset="0"/>
              </a:rPr>
              <a:t> как годичные кольца на стволах </a:t>
            </a:r>
            <a:r>
              <a:rPr lang="ru-RU" b="1" dirty="0" smtClean="0">
                <a:solidFill>
                  <a:prstClr val="black"/>
                </a:solidFill>
                <a:latin typeface="Arial Narrow" pitchFamily="34" charset="0"/>
              </a:rPr>
              <a:t>деревьев </a:t>
            </a:r>
            <a:r>
              <a:rPr lang="ru-RU" b="1" dirty="0">
                <a:solidFill>
                  <a:prstClr val="black"/>
                </a:solidFill>
                <a:latin typeface="Arial Narrow" pitchFamily="34" charset="0"/>
              </a:rPr>
              <a:t>для </a:t>
            </a:r>
            <a:r>
              <a:rPr lang="ru-RU" b="1" dirty="0" smtClean="0">
                <a:solidFill>
                  <a:prstClr val="black"/>
                </a:solidFill>
                <a:latin typeface="Arial Narrow" pitchFamily="34" charset="0"/>
              </a:rPr>
              <a:t>хронологических </a:t>
            </a:r>
            <a:r>
              <a:rPr lang="ru-RU" b="1" dirty="0">
                <a:solidFill>
                  <a:prstClr val="black"/>
                </a:solidFill>
                <a:latin typeface="Arial Narrow" pitchFamily="34" charset="0"/>
              </a:rPr>
              <a:t>целей.  </a:t>
            </a:r>
            <a:r>
              <a:rPr lang="ru-RU" b="1" dirty="0" err="1">
                <a:solidFill>
                  <a:prstClr val="black"/>
                </a:solidFill>
                <a:latin typeface="Arial Narrow" pitchFamily="34" charset="0"/>
              </a:rPr>
              <a:t>Нвчало</a:t>
            </a:r>
            <a:r>
              <a:rPr lang="ru-RU" b="1" dirty="0">
                <a:solidFill>
                  <a:prstClr val="black"/>
                </a:solidFill>
                <a:latin typeface="Arial Narrow" pitchFamily="34" charset="0"/>
              </a:rPr>
              <a:t> последовательности привязывают к </a:t>
            </a:r>
            <a:r>
              <a:rPr lang="ru-RU" b="1" i="1" dirty="0">
                <a:solidFill>
                  <a:prstClr val="black"/>
                </a:solidFill>
                <a:latin typeface="Arial Narrow" pitchFamily="34" charset="0"/>
              </a:rPr>
              <a:t>современным</a:t>
            </a:r>
            <a:r>
              <a:rPr lang="ru-RU" b="1" dirty="0">
                <a:solidFill>
                  <a:prstClr val="black"/>
                </a:solidFill>
                <a:latin typeface="Arial Narrow" pitchFamily="34" charset="0"/>
              </a:rPr>
              <a:t> осадкам северных ледниковых озер, и постепенно подставляют сериями </a:t>
            </a:r>
            <a:r>
              <a:rPr lang="ru-RU" b="1" dirty="0" err="1">
                <a:solidFill>
                  <a:prstClr val="black"/>
                </a:solidFill>
                <a:latin typeface="Arial Narrow" pitchFamily="34" charset="0"/>
              </a:rPr>
              <a:t>варв</a:t>
            </a:r>
            <a:r>
              <a:rPr lang="ru-RU" b="1" dirty="0">
                <a:solidFill>
                  <a:prstClr val="black"/>
                </a:solidFill>
                <a:latin typeface="Arial Narrow" pitchFamily="34" charset="0"/>
              </a:rPr>
              <a:t> из более древних (соответственно более южных) озер. Самые продолжительные последовательности </a:t>
            </a:r>
            <a:r>
              <a:rPr lang="ru-RU" b="1" dirty="0" err="1">
                <a:solidFill>
                  <a:prstClr val="black"/>
                </a:solidFill>
                <a:latin typeface="Arial Narrow" pitchFamily="34" charset="0"/>
              </a:rPr>
              <a:t>варв</a:t>
            </a:r>
            <a:r>
              <a:rPr lang="ru-RU" b="1" dirty="0">
                <a:solidFill>
                  <a:prstClr val="black"/>
                </a:solidFill>
                <a:latin typeface="Arial Narrow" pitchFamily="34" charset="0"/>
              </a:rPr>
              <a:t> составлены в Швеции – они охватывают практически весь верхний плейстоцен - 125 тыс. лет!</a:t>
            </a:r>
          </a:p>
        </p:txBody>
      </p:sp>
      <p:sp>
        <p:nvSpPr>
          <p:cNvPr id="3" name="TextBox 2"/>
          <p:cNvSpPr txBox="1"/>
          <p:nvPr/>
        </p:nvSpPr>
        <p:spPr>
          <a:xfrm>
            <a:off x="14492" y="0"/>
            <a:ext cx="4156331" cy="646331"/>
          </a:xfrm>
          <a:prstGeom prst="rect">
            <a:avLst/>
          </a:prstGeom>
          <a:noFill/>
        </p:spPr>
        <p:txBody>
          <a:bodyPr wrap="none" rtlCol="0">
            <a:spAutoFit/>
          </a:bodyPr>
          <a:lstStyle/>
          <a:p>
            <a:r>
              <a:rPr lang="ru-RU" b="1" dirty="0" smtClean="0"/>
              <a:t>Озерно-ледниковые образования:</a:t>
            </a:r>
          </a:p>
          <a:p>
            <a:r>
              <a:rPr lang="ru-RU" b="1" dirty="0" smtClean="0"/>
              <a:t>Ленточные глины (</a:t>
            </a:r>
            <a:r>
              <a:rPr lang="ru-RU" b="1" dirty="0" err="1" smtClean="0"/>
              <a:t>варвы</a:t>
            </a:r>
            <a:r>
              <a:rPr lang="ru-RU" b="1" dirty="0" smtClean="0"/>
              <a:t>)</a:t>
            </a:r>
            <a:endParaRPr lang="ru-RU" b="1"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9557" y="116632"/>
            <a:ext cx="4278947"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587" y="1124744"/>
            <a:ext cx="1241045" cy="369332"/>
          </a:xfrm>
          <a:prstGeom prst="rect">
            <a:avLst/>
          </a:prstGeom>
          <a:solidFill>
            <a:srgbClr val="00FFCC"/>
          </a:solidFill>
        </p:spPr>
        <p:txBody>
          <a:bodyPr wrap="none" rtlCol="0">
            <a:spAutoFit/>
          </a:bodyPr>
          <a:lstStyle/>
          <a:p>
            <a:r>
              <a:rPr lang="ru-RU" b="1" dirty="0" smtClean="0">
                <a:latin typeface="Arial Narrow" panose="020B0606020202030204" pitchFamily="34" charset="0"/>
              </a:rPr>
              <a:t>р. Миссури</a:t>
            </a:r>
            <a:endParaRPr lang="ru-RU" b="1" dirty="0">
              <a:latin typeface="Arial Narrow" panose="020B0606020202030204" pitchFamily="34" charset="0"/>
            </a:endParaRPr>
          </a:p>
        </p:txBody>
      </p:sp>
      <p:sp>
        <p:nvSpPr>
          <p:cNvPr id="10" name="TextBox 9"/>
          <p:cNvSpPr txBox="1"/>
          <p:nvPr/>
        </p:nvSpPr>
        <p:spPr>
          <a:xfrm>
            <a:off x="8316416" y="179348"/>
            <a:ext cx="764953" cy="369332"/>
          </a:xfrm>
          <a:prstGeom prst="rect">
            <a:avLst/>
          </a:prstGeom>
          <a:solidFill>
            <a:srgbClr val="00FFCC"/>
          </a:solidFill>
        </p:spPr>
        <p:txBody>
          <a:bodyPr wrap="none" rtlCol="0">
            <a:spAutoFit/>
          </a:bodyPr>
          <a:lstStyle/>
          <a:p>
            <a:r>
              <a:rPr lang="ru-RU" b="1" dirty="0" smtClean="0">
                <a:latin typeface="Arial Narrow" panose="020B0606020202030204" pitchFamily="34" charset="0"/>
              </a:rPr>
              <a:t>р. Ока</a:t>
            </a:r>
            <a:endParaRPr lang="ru-RU" b="1" dirty="0">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descr="f6j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8"/>
          <p:cNvSpPr>
            <a:spLocks noChangeArrowheads="1"/>
          </p:cNvSpPr>
          <p:nvPr/>
        </p:nvSpPr>
        <p:spPr bwMode="auto">
          <a:xfrm>
            <a:off x="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r" eaLnBrk="0" hangingPunct="0"/>
            <a:endParaRPr lang="ru-RU"/>
          </a:p>
        </p:txBody>
      </p:sp>
      <p:graphicFrame>
        <p:nvGraphicFramePr>
          <p:cNvPr id="114705" name="Group 17"/>
          <p:cNvGraphicFramePr>
            <a:graphicFrameLocks noGrp="1"/>
          </p:cNvGraphicFramePr>
          <p:nvPr>
            <p:extLst>
              <p:ext uri="{D42A27DB-BD31-4B8C-83A1-F6EECF244321}">
                <p14:modId xmlns:p14="http://schemas.microsoft.com/office/powerpoint/2010/main" val="2653547277"/>
              </p:ext>
            </p:extLst>
          </p:nvPr>
        </p:nvGraphicFramePr>
        <p:xfrm>
          <a:off x="0" y="5942013"/>
          <a:ext cx="9144000" cy="915987"/>
        </p:xfrm>
        <a:graphic>
          <a:graphicData uri="http://schemas.openxmlformats.org/drawingml/2006/table">
            <a:tbl>
              <a:tblPr/>
              <a:tblGrid>
                <a:gridCol w="9144000"/>
              </a:tblGrid>
              <a:tr h="91598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ru-RU" sz="1600" kern="1200" dirty="0" smtClean="0">
                          <a:solidFill>
                            <a:schemeClr val="tx1"/>
                          </a:solidFill>
                          <a:latin typeface="+mn-lt"/>
                          <a:ea typeface="+mn-ea"/>
                          <a:cs typeface="+mn-cs"/>
                        </a:rPr>
                        <a:t>Обнажение </a:t>
                      </a:r>
                      <a:r>
                        <a:rPr lang="ru-RU" sz="1600" kern="1200" dirty="0" err="1" smtClean="0">
                          <a:solidFill>
                            <a:schemeClr val="tx1"/>
                          </a:solidFill>
                          <a:latin typeface="+mn-lt"/>
                          <a:ea typeface="+mn-ea"/>
                          <a:cs typeface="+mn-cs"/>
                        </a:rPr>
                        <a:t>гляцио</a:t>
                      </a:r>
                      <a:r>
                        <a:rPr lang="ru-RU" sz="1600" kern="1200" dirty="0" smtClean="0">
                          <a:solidFill>
                            <a:schemeClr val="tx1"/>
                          </a:solidFill>
                          <a:latin typeface="+mn-lt"/>
                          <a:ea typeface="+mn-ea"/>
                          <a:cs typeface="+mn-cs"/>
                        </a:rPr>
                        <a:t>-морской дельты около г. </a:t>
                      </a:r>
                      <a:r>
                        <a:rPr lang="ru-RU" sz="1600" kern="1200" dirty="0" err="1" smtClean="0">
                          <a:solidFill>
                            <a:schemeClr val="tx1"/>
                          </a:solidFill>
                          <a:latin typeface="+mn-lt"/>
                          <a:ea typeface="+mn-ea"/>
                          <a:cs typeface="+mn-cs"/>
                        </a:rPr>
                        <a:t>Хегра</a:t>
                      </a:r>
                      <a:r>
                        <a:rPr lang="ru-RU" sz="1600" kern="1200" dirty="0" smtClean="0">
                          <a:solidFill>
                            <a:schemeClr val="tx1"/>
                          </a:solidFill>
                          <a:latin typeface="+mn-lt"/>
                          <a:ea typeface="+mn-ea"/>
                          <a:cs typeface="+mn-cs"/>
                        </a:rPr>
                        <a:t> (Центральная Норвегия. Обратите внимание на длинные, наклонные слои из песка и гальки, образующие </a:t>
                      </a:r>
                      <a:r>
                        <a:rPr lang="ru-RU" sz="1600" kern="1200" dirty="0" err="1" smtClean="0">
                          <a:solidFill>
                            <a:schemeClr val="tx1"/>
                          </a:solidFill>
                          <a:latin typeface="+mn-lt"/>
                          <a:ea typeface="+mn-ea"/>
                          <a:cs typeface="+mn-cs"/>
                        </a:rPr>
                        <a:t>клиноформу</a:t>
                      </a:r>
                      <a:r>
                        <a:rPr lang="ru-RU" sz="1600" kern="1200" dirty="0" smtClean="0">
                          <a:solidFill>
                            <a:schemeClr val="tx1"/>
                          </a:solidFill>
                          <a:latin typeface="+mn-lt"/>
                          <a:ea typeface="+mn-ea"/>
                          <a:cs typeface="+mn-cs"/>
                        </a:rPr>
                        <a:t> на внешнем склоне дельты. Высота стенки около 30 м. </a:t>
                      </a:r>
                      <a:r>
                        <a:rPr kumimoji="0" lang="ru-RU" sz="1600" b="0" i="0" u="none" strike="noStrike" cap="none" normalizeH="0" baseline="0" dirty="0" err="1" smtClean="0">
                          <a:ln>
                            <a:noFill/>
                          </a:ln>
                          <a:solidFill>
                            <a:srgbClr val="000000"/>
                          </a:solidFill>
                          <a:effectLst/>
                          <a:latin typeface="Arial" charset="0"/>
                          <a:cs typeface="Arial" charset="0"/>
                        </a:rPr>
                        <a:t>Photo</a:t>
                      </a:r>
                      <a:r>
                        <a:rPr kumimoji="0" lang="ru-RU" sz="1600" b="0" i="0" u="none" strike="noStrike" cap="none" normalizeH="0" baseline="0" dirty="0" smtClean="0">
                          <a:ln>
                            <a:noFill/>
                          </a:ln>
                          <a:solidFill>
                            <a:srgbClr val="000000"/>
                          </a:solidFill>
                          <a:effectLst/>
                          <a:latin typeface="Arial" charset="0"/>
                          <a:cs typeface="Arial" charset="0"/>
                        </a:rPr>
                        <a:t> </a:t>
                      </a:r>
                      <a:r>
                        <a:rPr kumimoji="0" lang="ru-RU" sz="1600" b="0" i="0" u="none" strike="noStrike" cap="none" normalizeH="0" baseline="0" dirty="0" err="1" smtClean="0">
                          <a:ln>
                            <a:noFill/>
                          </a:ln>
                          <a:solidFill>
                            <a:srgbClr val="000000"/>
                          </a:solidFill>
                          <a:effectLst/>
                          <a:latin typeface="Arial" charset="0"/>
                          <a:cs typeface="Arial" charset="0"/>
                        </a:rPr>
                        <a:t>date</a:t>
                      </a:r>
                      <a:r>
                        <a:rPr kumimoji="0" lang="ru-RU" sz="1600" b="0" i="0" u="none" strike="noStrike" cap="none" normalizeH="0" baseline="0" dirty="0" smtClean="0">
                          <a:ln>
                            <a:noFill/>
                          </a:ln>
                          <a:solidFill>
                            <a:srgbClr val="000000"/>
                          </a:solidFill>
                          <a:effectLst/>
                          <a:latin typeface="Arial" charset="0"/>
                          <a:cs typeface="Arial" charset="0"/>
                        </a:rPr>
                        <a:t> 3/87; © </a:t>
                      </a:r>
                      <a:r>
                        <a:rPr kumimoji="0" lang="ru-RU" sz="1600" b="0" i="0" u="none" strike="noStrike" cap="none" normalizeH="0" baseline="0" dirty="0" err="1" smtClean="0">
                          <a:ln>
                            <a:noFill/>
                          </a:ln>
                          <a:solidFill>
                            <a:srgbClr val="000000"/>
                          </a:solidFill>
                          <a:effectLst/>
                          <a:latin typeface="Arial" charset="0"/>
                          <a:cs typeface="Arial" charset="0"/>
                        </a:rPr>
                        <a:t>by</a:t>
                      </a:r>
                      <a:r>
                        <a:rPr kumimoji="0" lang="ru-RU" sz="1600" b="0" i="0" u="none" strike="noStrike" cap="none" normalizeH="0" baseline="0" dirty="0" smtClean="0">
                          <a:ln>
                            <a:noFill/>
                          </a:ln>
                          <a:solidFill>
                            <a:srgbClr val="000000"/>
                          </a:solidFill>
                          <a:effectLst/>
                          <a:latin typeface="Arial" charset="0"/>
                          <a:cs typeface="Arial" charset="0"/>
                        </a:rPr>
                        <a:t> J.S. </a:t>
                      </a:r>
                      <a:r>
                        <a:rPr kumimoji="0" lang="ru-RU" sz="1600" b="0" i="0" u="none" strike="noStrike" cap="none" normalizeH="0" baseline="0" dirty="0" err="1" smtClean="0">
                          <a:ln>
                            <a:noFill/>
                          </a:ln>
                          <a:solidFill>
                            <a:srgbClr val="000000"/>
                          </a:solidFill>
                          <a:effectLst/>
                          <a:latin typeface="Arial" charset="0"/>
                          <a:cs typeface="Arial" charset="0"/>
                        </a:rPr>
                        <a:t>Aber</a:t>
                      </a:r>
                      <a:r>
                        <a:rPr kumimoji="0" lang="ru-RU" sz="1600" b="0" i="0" u="none" strike="noStrike" cap="none" normalizeH="0" baseline="0" dirty="0" smtClean="0">
                          <a:ln>
                            <a:noFill/>
                          </a:ln>
                          <a:solidFill>
                            <a:srgbClr val="000000"/>
                          </a:solidFill>
                          <a:effectLst/>
                          <a:latin typeface="Arial" charset="0"/>
                          <a:cs typeface="Arial" charset="0"/>
                        </a:rPr>
                        <a:t>.</a:t>
                      </a:r>
                      <a:endParaRPr kumimoji="0" lang="ru-RU" sz="1600" b="0" i="0" u="none" strike="noStrike" cap="none" normalizeH="0" baseline="0" dirty="0" smtClean="0">
                        <a:ln>
                          <a:noFill/>
                        </a:ln>
                        <a:solidFill>
                          <a:schemeClr val="tx1"/>
                        </a:solidFill>
                        <a:effectLst/>
                        <a:latin typeface="Arial" charset="0"/>
                      </a:endParaRPr>
                    </a:p>
                  </a:txBody>
                  <a:tcPr anchor="ctr" horzOverflow="overflow">
                    <a:lnL cap="flat">
                      <a:noFill/>
                    </a:lnL>
                    <a:lnR cap="flat">
                      <a:noFill/>
                    </a:lnR>
                    <a:lnT cap="flat">
                      <a:noFill/>
                    </a:lnT>
                    <a:lnB cap="flat">
                      <a:noFill/>
                    </a:lnB>
                    <a:lnTlToBr>
                      <a:noFill/>
                    </a:lnTlToBr>
                    <a:lnBlToTr>
                      <a:noFill/>
                    </a:lnBlToTr>
                    <a:solidFill>
                      <a:srgbClr val="E1D7BD"/>
                    </a:solidFill>
                  </a:tcPr>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63" y="338713"/>
            <a:ext cx="8506874" cy="6519287"/>
          </a:xfrm>
          <a:prstGeom prst="rect">
            <a:avLst/>
          </a:prstGeom>
        </p:spPr>
      </p:pic>
      <p:sp>
        <p:nvSpPr>
          <p:cNvPr id="3" name="TextBox 2"/>
          <p:cNvSpPr txBox="1"/>
          <p:nvPr/>
        </p:nvSpPr>
        <p:spPr>
          <a:xfrm>
            <a:off x="1863983" y="-16394"/>
            <a:ext cx="5416034" cy="369332"/>
          </a:xfrm>
          <a:prstGeom prst="rect">
            <a:avLst/>
          </a:prstGeom>
          <a:noFill/>
        </p:spPr>
        <p:txBody>
          <a:bodyPr wrap="none" rtlCol="0">
            <a:spAutoFit/>
          </a:bodyPr>
          <a:lstStyle/>
          <a:p>
            <a:r>
              <a:rPr lang="ru-RU" dirty="0" smtClean="0"/>
              <a:t>АРХИТЕКТУРА ПОСТЛЕДНИКОВОГО ПОКРОВА</a:t>
            </a:r>
            <a:endParaRPr lang="ru-RU" dirty="0"/>
          </a:p>
        </p:txBody>
      </p:sp>
    </p:spTree>
    <p:extLst>
      <p:ext uri="{BB962C8B-B14F-4D97-AF65-F5344CB8AC3E}">
        <p14:creationId xmlns:p14="http://schemas.microsoft.com/office/powerpoint/2010/main" val="30196598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1203" name="Rectangle 8"/>
          <p:cNvSpPr>
            <a:spLocks noChangeArrowheads="1"/>
          </p:cNvSpPr>
          <p:nvPr/>
        </p:nvSpPr>
        <p:spPr bwMode="auto">
          <a:xfrm>
            <a:off x="0" y="2254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r" eaLnBrk="0" hangingPunct="0"/>
            <a:endParaRPr lang="ru-RU"/>
          </a:p>
        </p:txBody>
      </p:sp>
      <p:sp>
        <p:nvSpPr>
          <p:cNvPr id="51204" name="Rectangle 20"/>
          <p:cNvSpPr>
            <a:spLocks noChangeArrowheads="1"/>
          </p:cNvSpPr>
          <p:nvPr/>
        </p:nvSpPr>
        <p:spPr bwMode="auto">
          <a:xfrm>
            <a:off x="8959850" y="39624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r" eaLnBrk="0" hangingPunct="0"/>
            <a:r>
              <a:rPr lang="ru-RU"/>
              <a:t/>
            </a:r>
            <a:br>
              <a:rPr lang="ru-RU"/>
            </a:br>
            <a:endParaRPr lang="ru-RU"/>
          </a:p>
        </p:txBody>
      </p:sp>
      <p:sp>
        <p:nvSpPr>
          <p:cNvPr id="51205" name="Rectangle 24"/>
          <p:cNvSpPr>
            <a:spLocks noChangeArrowheads="1"/>
          </p:cNvSpPr>
          <p:nvPr/>
        </p:nvSpPr>
        <p:spPr bwMode="auto">
          <a:xfrm>
            <a:off x="0" y="2248"/>
            <a:ext cx="9144000" cy="1200329"/>
          </a:xfrm>
          <a:prstGeom prst="rect">
            <a:avLst/>
          </a:prstGeom>
          <a:solidFill>
            <a:srgbClr val="EE7ECE">
              <a:alpha val="30980"/>
            </a:srgbClr>
          </a:solidFill>
          <a:ln w="9525">
            <a:solidFill>
              <a:schemeClr val="bg1"/>
            </a:solidFill>
            <a:miter lim="800000"/>
            <a:headEnd/>
            <a:tailEnd/>
          </a:ln>
        </p:spPr>
        <p:txBody>
          <a:bodyPr>
            <a:spAutoFit/>
          </a:bodyPr>
          <a:lstStyle/>
          <a:p>
            <a:r>
              <a:rPr lang="ru-RU" sz="2400" dirty="0" smtClean="0"/>
              <a:t>Сейсмический профиль через комплекс гляциальных, флювиогляциальных и ледниково-озерных отложений оз. Верхнего (Канада)</a:t>
            </a:r>
            <a:endParaRPr lang="ru-RU" sz="2400" b="1" dirty="0">
              <a:solidFill>
                <a:srgbClr val="000000"/>
              </a:solidFill>
              <a:latin typeface="Arial Narrow"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44" y="1988840"/>
            <a:ext cx="9014081" cy="3650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geocurrents.info/wp-content/uploads/2012/04/North-American-Pleistocene-Lakes-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70" y="114299"/>
            <a:ext cx="5638800" cy="66294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747370" y="0"/>
            <a:ext cx="3383050" cy="7109639"/>
          </a:xfrm>
          <a:prstGeom prst="rect">
            <a:avLst/>
          </a:prstGeom>
        </p:spPr>
        <p:txBody>
          <a:bodyPr wrap="square">
            <a:spAutoFit/>
          </a:bodyPr>
          <a:lstStyle/>
          <a:p>
            <a:endParaRPr lang="ru-RU" sz="1600" dirty="0" smtClean="0">
              <a:latin typeface="Arial Narrow" panose="020B0606020202030204" pitchFamily="34" charset="0"/>
            </a:endParaRPr>
          </a:p>
          <a:p>
            <a:pPr algn="ctr"/>
            <a:r>
              <a:rPr lang="ru-RU" b="1" dirty="0" smtClean="0">
                <a:latin typeface="Arial Narrow" panose="020B0606020202030204" pitchFamily="34" charset="0"/>
              </a:rPr>
              <a:t>Озера и озерные отложения – непременная часть  гляциальных комплексов</a:t>
            </a:r>
            <a:endParaRPr lang="ru-RU" b="1" dirty="0">
              <a:latin typeface="Arial Narrow" panose="020B0606020202030204" pitchFamily="34" charset="0"/>
            </a:endParaRPr>
          </a:p>
          <a:p>
            <a:endParaRPr lang="ru-RU" sz="1600" dirty="0" smtClean="0">
              <a:latin typeface="Arial Narrow" panose="020B0606020202030204" pitchFamily="34" charset="0"/>
            </a:endParaRPr>
          </a:p>
          <a:p>
            <a:r>
              <a:rPr lang="ru-RU" sz="1600" dirty="0" smtClean="0">
                <a:latin typeface="Arial Narrow" panose="020B0606020202030204" pitchFamily="34" charset="0"/>
              </a:rPr>
              <a:t>  </a:t>
            </a:r>
            <a:r>
              <a:rPr lang="en-US" sz="1600" dirty="0" smtClean="0">
                <a:latin typeface="Arial Narrow" panose="020B0606020202030204" pitchFamily="34" charset="0"/>
              </a:rPr>
              <a:t>Several </a:t>
            </a:r>
            <a:r>
              <a:rPr lang="en-US" sz="1600" dirty="0">
                <a:latin typeface="Arial Narrow" panose="020B0606020202030204" pitchFamily="34" charset="0"/>
              </a:rPr>
              <a:t>recent </a:t>
            </a:r>
            <a:r>
              <a:rPr lang="en-US" sz="1600" dirty="0" err="1">
                <a:latin typeface="Arial Narrow" panose="020B0606020202030204" pitchFamily="34" charset="0"/>
              </a:rPr>
              <a:t>GeoNotes</a:t>
            </a:r>
            <a:r>
              <a:rPr lang="en-US" sz="1600" dirty="0">
                <a:latin typeface="Arial Narrow" panose="020B0606020202030204" pitchFamily="34" charset="0"/>
              </a:rPr>
              <a:t> on lakes and their islands mentioned only currently existing lakes. If one goes back into the Pleistocene epoch, however, the situation was very different. 18,000 years ago, some of the world’s largest lakes were located in the Great Basin of western North America. Today, only remnants exist, although several, most notably Utah’s Great Salt Lake, are still substantial. Note that Lake Lahontan contained a huge island, which itself contained several smaller lakes.</a:t>
            </a:r>
          </a:p>
          <a:p>
            <a:r>
              <a:rPr lang="en-US" sz="1600" dirty="0">
                <a:latin typeface="Arial Narrow" panose="020B0606020202030204" pitchFamily="34" charset="0"/>
              </a:rPr>
              <a:t>The presence of these Pleistocene lakes was due much more to reduced evaporation, owing to much cooler summer temperatures, than from increased precipitation. Over time, these lakes exhibited huge fluctuations. Evidence suggests that Lake Bonneville “evaporated and reformed as many as 28 times in the last 3 million years.”</a:t>
            </a:r>
          </a:p>
          <a:p>
            <a:endParaRPr lang="en-US" dirty="0">
              <a:latin typeface="Arial Narrow" panose="020B0606020202030204" pitchFamily="34" charset="0"/>
            </a:endParaRPr>
          </a:p>
        </p:txBody>
      </p:sp>
    </p:spTree>
    <p:extLst>
      <p:ext uri="{BB962C8B-B14F-4D97-AF65-F5344CB8AC3E}">
        <p14:creationId xmlns:p14="http://schemas.microsoft.com/office/powerpoint/2010/main" val="3431684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bg>
      <p:bgPr>
        <a:gradFill>
          <a:gsLst>
            <a:gs pos="0">
              <a:schemeClr val="bg1"/>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19476" y="1412776"/>
            <a:ext cx="4064492" cy="3618554"/>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 y="344222"/>
            <a:ext cx="4388020" cy="584775"/>
          </a:xfrm>
          <a:prstGeom prst="rect">
            <a:avLst/>
          </a:prstGeom>
          <a:noFill/>
        </p:spPr>
        <p:txBody>
          <a:bodyPr wrap="square" rtlCol="0">
            <a:spAutoFit/>
          </a:bodyPr>
          <a:lstStyle/>
          <a:p>
            <a:pPr algn="ctr"/>
            <a:r>
              <a:rPr lang="ru-RU" sz="1600" b="1" dirty="0" smtClean="0"/>
              <a:t>Ледниковые озера Скандинавии и Карелии</a:t>
            </a:r>
            <a:endParaRPr lang="ru-RU" sz="1600" b="1" dirty="0"/>
          </a:p>
        </p:txBody>
      </p:sp>
      <p:pic>
        <p:nvPicPr>
          <p:cNvPr id="4" name="Рисунок 3" descr="Вырезка экрана"/>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572000" y="1408547"/>
            <a:ext cx="4417147" cy="3604629"/>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477612" y="379923"/>
            <a:ext cx="4388020" cy="338554"/>
          </a:xfrm>
          <a:prstGeom prst="rect">
            <a:avLst/>
          </a:prstGeom>
          <a:noFill/>
        </p:spPr>
        <p:txBody>
          <a:bodyPr wrap="square" rtlCol="0">
            <a:spAutoFit/>
          </a:bodyPr>
          <a:lstStyle/>
          <a:p>
            <a:pPr algn="ctr"/>
            <a:r>
              <a:rPr lang="ru-RU" sz="1600" b="1" dirty="0" smtClean="0"/>
              <a:t>Ледниковые озера Южного Урала</a:t>
            </a:r>
            <a:endParaRPr lang="ru-RU" sz="1600" b="1" dirty="0"/>
          </a:p>
        </p:txBody>
      </p:sp>
    </p:spTree>
    <p:extLst>
      <p:ext uri="{BB962C8B-B14F-4D97-AF65-F5344CB8AC3E}">
        <p14:creationId xmlns:p14="http://schemas.microsoft.com/office/powerpoint/2010/main" val="2208682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Рисунок 1" descr="glacial sedimentary environ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664"/>
            <a:ext cx="4403750" cy="6275536"/>
          </a:xfrm>
          <a:prstGeom prst="rect">
            <a:avLst/>
          </a:prstGeom>
          <a:noFill/>
          <a:ln w="254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544" y="22924"/>
            <a:ext cx="8496944" cy="646331"/>
          </a:xfrm>
          <a:prstGeom prst="rect">
            <a:avLst/>
          </a:prstGeom>
          <a:noFill/>
        </p:spPr>
        <p:txBody>
          <a:bodyPr wrap="square" rtlCol="0">
            <a:spAutoFit/>
          </a:bodyPr>
          <a:lstStyle/>
          <a:p>
            <a:pPr algn="r"/>
            <a:r>
              <a:rPr lang="ru-RU" b="1" dirty="0" smtClean="0"/>
              <a:t>Обстановки седиментации и латеральные ряды генетических типов осадков, связанных с ледниками </a:t>
            </a:r>
            <a:endParaRPr lang="ru-RU" b="1" dirty="0"/>
          </a:p>
        </p:txBody>
      </p:sp>
      <p:sp>
        <p:nvSpPr>
          <p:cNvPr id="3" name="TextBox 2"/>
          <p:cNvSpPr txBox="1"/>
          <p:nvPr/>
        </p:nvSpPr>
        <p:spPr>
          <a:xfrm>
            <a:off x="4716015" y="1089610"/>
            <a:ext cx="4248597" cy="646331"/>
          </a:xfrm>
          <a:prstGeom prst="rect">
            <a:avLst/>
          </a:prstGeom>
          <a:solidFill>
            <a:srgbClr val="FEF6CE"/>
          </a:solidFill>
        </p:spPr>
        <p:txBody>
          <a:bodyPr wrap="square" rtlCol="0">
            <a:spAutoFit/>
          </a:bodyPr>
          <a:lstStyle/>
          <a:p>
            <a:r>
              <a:rPr lang="ru-RU" dirty="0" smtClean="0"/>
              <a:t>Ледник – зандровые пески – эоловые пески – эоловые лессы</a:t>
            </a:r>
            <a:endParaRPr lang="ru-RU" dirty="0"/>
          </a:p>
        </p:txBody>
      </p:sp>
      <p:sp>
        <p:nvSpPr>
          <p:cNvPr id="4" name="TextBox 3"/>
          <p:cNvSpPr txBox="1"/>
          <p:nvPr/>
        </p:nvSpPr>
        <p:spPr>
          <a:xfrm>
            <a:off x="4716462" y="2636912"/>
            <a:ext cx="4248025" cy="646331"/>
          </a:xfrm>
          <a:prstGeom prst="rect">
            <a:avLst/>
          </a:prstGeom>
          <a:solidFill>
            <a:srgbClr val="FFCC99"/>
          </a:solidFill>
        </p:spPr>
        <p:txBody>
          <a:bodyPr wrap="square" rtlCol="0">
            <a:spAutoFit/>
          </a:bodyPr>
          <a:lstStyle/>
          <a:p>
            <a:r>
              <a:rPr lang="ru-RU" dirty="0" smtClean="0"/>
              <a:t>Ледник – </a:t>
            </a:r>
            <a:r>
              <a:rPr lang="ru-RU" dirty="0" err="1" smtClean="0"/>
              <a:t>потоково</a:t>
            </a:r>
            <a:r>
              <a:rPr lang="ru-RU" dirty="0" smtClean="0"/>
              <a:t>-озерная дельта – ленточные глины (</a:t>
            </a:r>
            <a:r>
              <a:rPr lang="ru-RU" dirty="0" err="1" smtClean="0"/>
              <a:t>варвы</a:t>
            </a:r>
            <a:r>
              <a:rPr lang="ru-RU" dirty="0" smtClean="0"/>
              <a:t>)</a:t>
            </a:r>
            <a:endParaRPr lang="ru-RU" dirty="0"/>
          </a:p>
        </p:txBody>
      </p:sp>
      <p:sp>
        <p:nvSpPr>
          <p:cNvPr id="5" name="TextBox 4"/>
          <p:cNvSpPr txBox="1"/>
          <p:nvPr/>
        </p:nvSpPr>
        <p:spPr>
          <a:xfrm>
            <a:off x="4716016" y="4221087"/>
            <a:ext cx="4248597" cy="923330"/>
          </a:xfrm>
          <a:prstGeom prst="rect">
            <a:avLst/>
          </a:prstGeom>
          <a:blipFill>
            <a:blip r:embed="rId4"/>
            <a:tile tx="0" ty="0" sx="100000" sy="100000" flip="none" algn="tl"/>
          </a:blipFill>
        </p:spPr>
        <p:txBody>
          <a:bodyPr wrap="square" rtlCol="0">
            <a:spAutoFit/>
          </a:bodyPr>
          <a:lstStyle/>
          <a:p>
            <a:r>
              <a:rPr lang="ru-RU" dirty="0" smtClean="0"/>
              <a:t>Ледник – </a:t>
            </a:r>
            <a:r>
              <a:rPr lang="ru-RU" dirty="0" err="1" smtClean="0"/>
              <a:t>потоково</a:t>
            </a:r>
            <a:r>
              <a:rPr lang="ru-RU" dirty="0" smtClean="0"/>
              <a:t>-морская дельта  - морские осадки с рассеянным моренным материалом</a:t>
            </a:r>
            <a:endParaRPr lang="ru-RU" dirty="0"/>
          </a:p>
        </p:txBody>
      </p:sp>
      <p:sp>
        <p:nvSpPr>
          <p:cNvPr id="6" name="TextBox 5"/>
          <p:cNvSpPr txBox="1"/>
          <p:nvPr/>
        </p:nvSpPr>
        <p:spPr>
          <a:xfrm>
            <a:off x="4716462" y="5756870"/>
            <a:ext cx="4248151" cy="646331"/>
          </a:xfrm>
          <a:prstGeom prst="rect">
            <a:avLst/>
          </a:prstGeom>
          <a:blipFill>
            <a:blip r:embed="rId5"/>
            <a:tile tx="0" ty="0" sx="100000" sy="100000" flip="none" algn="tl"/>
          </a:blipFill>
        </p:spPr>
        <p:txBody>
          <a:bodyPr wrap="square" rtlCol="0">
            <a:spAutoFit/>
          </a:bodyPr>
          <a:lstStyle/>
          <a:p>
            <a:r>
              <a:rPr lang="ru-RU" dirty="0" smtClean="0"/>
              <a:t>Ледник – айсберг – морские осадки с материалом из айсберга (</a:t>
            </a:r>
            <a:r>
              <a:rPr lang="ru-RU" dirty="0" err="1" smtClean="0"/>
              <a:t>дропстоунз</a:t>
            </a:r>
            <a:r>
              <a:rPr lang="ru-RU" dirty="0" smtClean="0"/>
              <a:t>)</a:t>
            </a:r>
            <a:endParaRPr lang="ru-RU"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FEF6CE"/>
            </a:gs>
            <a:gs pos="39999">
              <a:srgbClr val="FFFF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3" name="Прямоугольник 2"/>
          <p:cNvSpPr/>
          <p:nvPr/>
        </p:nvSpPr>
        <p:spPr>
          <a:xfrm>
            <a:off x="395537" y="0"/>
            <a:ext cx="8352928" cy="6986528"/>
          </a:xfrm>
          <a:prstGeom prst="rect">
            <a:avLst/>
          </a:prstGeom>
        </p:spPr>
        <p:txBody>
          <a:bodyPr wrap="square">
            <a:spAutoFit/>
          </a:bodyPr>
          <a:lstStyle/>
          <a:p>
            <a:pPr indent="448310" algn="just" fontAlgn="base">
              <a:spcAft>
                <a:spcPts val="0"/>
              </a:spcAft>
            </a:pPr>
            <a:r>
              <a:rPr lang="ru-RU" sz="1600" b="1" kern="1200" dirty="0" smtClean="0">
                <a:solidFill>
                  <a:srgbClr val="000000"/>
                </a:solidFill>
                <a:effectLst/>
                <a:latin typeface="Arial Narrow"/>
                <a:ea typeface="Cambria Math"/>
              </a:rPr>
              <a:t>  </a:t>
            </a:r>
            <a:r>
              <a:rPr lang="en-US" sz="1600" b="1" kern="1200" dirty="0" smtClean="0">
                <a:solidFill>
                  <a:srgbClr val="000000"/>
                </a:solidFill>
                <a:effectLst/>
                <a:latin typeface="Arial Narrow"/>
                <a:ea typeface="Cambria Math"/>
              </a:rPr>
              <a:t>Facts </a:t>
            </a:r>
            <a:r>
              <a:rPr lang="en-US" sz="1600" b="1" kern="1200" dirty="0">
                <a:solidFill>
                  <a:srgbClr val="000000"/>
                </a:solidFill>
                <a:effectLst/>
                <a:latin typeface="Arial Narrow"/>
                <a:ea typeface="Cambria Math"/>
              </a:rPr>
              <a:t>about glaciers and Ice </a:t>
            </a:r>
            <a:r>
              <a:rPr lang="en-US" sz="1600" b="1" kern="1200" dirty="0" smtClean="0">
                <a:solidFill>
                  <a:srgbClr val="000000"/>
                </a:solidFill>
                <a:effectLst/>
                <a:latin typeface="Arial Narrow"/>
                <a:ea typeface="Cambria Math"/>
              </a:rPr>
              <a:t>Ages</a:t>
            </a:r>
            <a:endParaRPr lang="ru-RU" sz="1600" b="1" kern="1200" dirty="0" smtClean="0">
              <a:solidFill>
                <a:srgbClr val="000000"/>
              </a:solidFill>
              <a:effectLst/>
              <a:latin typeface="Arial Narrow"/>
              <a:ea typeface="Cambria Math"/>
            </a:endParaRPr>
          </a:p>
          <a:p>
            <a:pPr marL="285750" indent="-285750" algn="just" fontAlgn="base">
              <a:spcAft>
                <a:spcPts val="0"/>
              </a:spcAft>
              <a:buFont typeface="Wingdings" panose="05000000000000000000" pitchFamily="2" charset="2"/>
              <a:buChar char="q"/>
            </a:pPr>
            <a:r>
              <a:rPr lang="en-US" sz="1600" b="1" dirty="0">
                <a:effectLst/>
                <a:latin typeface="Arial Narrow"/>
                <a:ea typeface="Times New Roman"/>
              </a:rPr>
              <a:t> </a:t>
            </a:r>
            <a:r>
              <a:rPr lang="ru-RU" sz="1600" kern="1200" dirty="0" smtClean="0">
                <a:solidFill>
                  <a:srgbClr val="000000"/>
                </a:solidFill>
                <a:effectLst/>
                <a:latin typeface="Arial Narrow"/>
                <a:ea typeface="Cambria Math"/>
              </a:rPr>
              <a:t>В </a:t>
            </a:r>
            <a:r>
              <a:rPr lang="ru-RU" sz="1600" kern="1200" dirty="0">
                <a:solidFill>
                  <a:srgbClr val="000000"/>
                </a:solidFill>
                <a:effectLst/>
                <a:latin typeface="Arial Narrow"/>
                <a:ea typeface="Cambria Math"/>
              </a:rPr>
              <a:t>настоящее время, 10% земной суши занято льдом, включая горные ледники,  ледниковые шапки и ледниковые покровы Гренландии и Антарктики</a:t>
            </a:r>
            <a:endParaRPr lang="ru-RU" sz="1600" dirty="0">
              <a:effectLst/>
              <a:latin typeface="Times New Roman"/>
              <a:ea typeface="Times New Roman"/>
            </a:endParaRPr>
          </a:p>
          <a:p>
            <a:pPr marL="342900" lvl="0" indent="-342900" fontAlgn="base">
              <a:spcAft>
                <a:spcPts val="0"/>
              </a:spcAft>
              <a:buFont typeface="Symbol"/>
              <a:buChar char=""/>
              <a:tabLst>
                <a:tab pos="457200" algn="l"/>
              </a:tabLst>
            </a:pPr>
            <a:r>
              <a:rPr lang="ru-RU" sz="1600" dirty="0">
                <a:effectLst/>
                <a:latin typeface="Arial Narrow"/>
                <a:ea typeface="Times New Roman"/>
              </a:rPr>
              <a:t>Ледники хранят около 75% мировых запасов пресной воды</a:t>
            </a:r>
            <a:endParaRPr lang="ru-RU" sz="1600" dirty="0">
              <a:effectLst/>
              <a:latin typeface="Times New Roman"/>
              <a:ea typeface="Times New Roman"/>
            </a:endParaRPr>
          </a:p>
          <a:p>
            <a:pPr marL="342900" lvl="0" indent="-342900" fontAlgn="base">
              <a:spcAft>
                <a:spcPts val="0"/>
              </a:spcAft>
              <a:buFont typeface="Symbol"/>
              <a:buChar char=""/>
              <a:tabLst>
                <a:tab pos="457200" algn="l"/>
              </a:tabLst>
            </a:pPr>
            <a:r>
              <a:rPr lang="ru-RU" sz="1600" dirty="0">
                <a:effectLst/>
                <a:latin typeface="Arial Narrow"/>
                <a:ea typeface="Times New Roman"/>
              </a:rPr>
              <a:t>Ледниковые области покрывают более 15 млн квадратных километров</a:t>
            </a:r>
            <a:endParaRPr lang="ru-RU" sz="1600" dirty="0">
              <a:effectLst/>
              <a:latin typeface="Times New Roman"/>
              <a:ea typeface="Times New Roman"/>
            </a:endParaRPr>
          </a:p>
          <a:p>
            <a:pPr marL="342900" lvl="0" indent="-342900" fontAlgn="base">
              <a:spcAft>
                <a:spcPts val="0"/>
              </a:spcAft>
              <a:buFont typeface="Wingdings" panose="05000000000000000000" pitchFamily="2" charset="2"/>
              <a:buChar char="q"/>
              <a:tabLst>
                <a:tab pos="457200" algn="l"/>
              </a:tabLst>
            </a:pPr>
            <a:r>
              <a:rPr lang="ru-RU" sz="1600" dirty="0">
                <a:effectLst/>
                <a:latin typeface="Arial Narrow"/>
                <a:ea typeface="Times New Roman"/>
              </a:rPr>
              <a:t>Антарктический лед в некоторых областях </a:t>
            </a:r>
            <a:r>
              <a:rPr lang="ru-RU" sz="1600" dirty="0" smtClean="0">
                <a:effectLst/>
                <a:latin typeface="Arial Narrow"/>
                <a:ea typeface="Times New Roman"/>
              </a:rPr>
              <a:t>имеет </a:t>
            </a:r>
            <a:r>
              <a:rPr lang="ru-RU" sz="1600" dirty="0">
                <a:effectLst/>
                <a:latin typeface="Arial Narrow"/>
                <a:ea typeface="Times New Roman"/>
              </a:rPr>
              <a:t>мощность более 4.2 км</a:t>
            </a:r>
            <a:endParaRPr lang="ru-RU" sz="1600" dirty="0">
              <a:effectLst/>
              <a:latin typeface="Times New Roman"/>
              <a:ea typeface="Times New Roman"/>
            </a:endParaRPr>
          </a:p>
          <a:p>
            <a:pPr marL="342900" lvl="0" indent="-342900" fontAlgn="base">
              <a:spcAft>
                <a:spcPts val="0"/>
              </a:spcAft>
              <a:buFont typeface="Symbol"/>
              <a:buChar char=""/>
              <a:tabLst>
                <a:tab pos="457200" algn="l"/>
              </a:tabLst>
            </a:pPr>
            <a:r>
              <a:rPr lang="ru-RU" sz="1600" dirty="0">
                <a:effectLst/>
                <a:latin typeface="Arial Narrow"/>
                <a:ea typeface="Times New Roman"/>
              </a:rPr>
              <a:t>В течение последнего ледникового периоды льды перекрывали более 32% общей </a:t>
            </a:r>
            <a:endParaRPr lang="ru-RU" sz="1600" dirty="0">
              <a:effectLst/>
              <a:latin typeface="Times New Roman"/>
              <a:ea typeface="Times New Roman"/>
            </a:endParaRPr>
          </a:p>
          <a:p>
            <a:pPr marL="457200" fontAlgn="base">
              <a:spcAft>
                <a:spcPts val="0"/>
              </a:spcAft>
            </a:pPr>
            <a:r>
              <a:rPr lang="ru-RU" sz="1600" dirty="0">
                <a:effectLst/>
                <a:latin typeface="Arial Narrow"/>
                <a:ea typeface="Times New Roman"/>
              </a:rPr>
              <a:t>площади суши</a:t>
            </a:r>
            <a:endParaRPr lang="ru-RU" sz="1600" dirty="0">
              <a:effectLst/>
              <a:latin typeface="Times New Roman"/>
              <a:ea typeface="Times New Roman"/>
            </a:endParaRPr>
          </a:p>
          <a:p>
            <a:pPr marL="342900" lvl="0" indent="-342900" fontAlgn="base">
              <a:spcAft>
                <a:spcPts val="0"/>
              </a:spcAft>
              <a:buFont typeface="Wingdings" panose="05000000000000000000" pitchFamily="2" charset="2"/>
              <a:buChar char="q"/>
              <a:tabLst>
                <a:tab pos="457200" algn="l"/>
              </a:tabLst>
            </a:pPr>
            <a:r>
              <a:rPr lang="ru-RU" sz="1600" dirty="0">
                <a:effectLst/>
                <a:latin typeface="Arial Narrow"/>
                <a:ea typeface="Times New Roman"/>
              </a:rPr>
              <a:t>Если весь земной лед растает, уровень моря может подняться примерно на 70 метров </a:t>
            </a:r>
            <a:endParaRPr lang="ru-RU" sz="1600" dirty="0">
              <a:effectLst/>
              <a:latin typeface="Times New Roman"/>
              <a:ea typeface="Times New Roman"/>
            </a:endParaRPr>
          </a:p>
          <a:p>
            <a:pPr marL="342900" lvl="0" indent="-342900" fontAlgn="base">
              <a:spcAft>
                <a:spcPts val="0"/>
              </a:spcAft>
              <a:buFont typeface="Symbol"/>
              <a:buChar char=""/>
              <a:tabLst>
                <a:tab pos="457200" algn="l"/>
              </a:tabLst>
            </a:pPr>
            <a:r>
              <a:rPr lang="ru-RU" sz="1600" dirty="0">
                <a:effectLst/>
                <a:latin typeface="Arial Narrow"/>
                <a:ea typeface="Times New Roman"/>
              </a:rPr>
              <a:t>Кристаллы льда в леднике могут вырастать до размера бейсбольного мяча  </a:t>
            </a:r>
            <a:endParaRPr lang="ru-RU" sz="1600" dirty="0">
              <a:effectLst/>
              <a:latin typeface="Times New Roman"/>
              <a:ea typeface="Times New Roman"/>
            </a:endParaRPr>
          </a:p>
          <a:p>
            <a:pPr marL="342900" lvl="0" indent="-342900" fontAlgn="base">
              <a:spcAft>
                <a:spcPts val="0"/>
              </a:spcAft>
              <a:buFont typeface="Symbol"/>
              <a:buChar char=""/>
              <a:tabLst>
                <a:tab pos="457200" algn="l"/>
              </a:tabLst>
            </a:pPr>
            <a:r>
              <a:rPr lang="ru-RU" sz="1600" dirty="0">
                <a:effectLst/>
                <a:latin typeface="Arial Narrow"/>
                <a:ea typeface="Times New Roman"/>
              </a:rPr>
              <a:t>Земля в основании некоторых частей Западно-Антарктического ледникового покрова может быть до 2.5 км ниже уровня моря из-за веса льда.  </a:t>
            </a:r>
            <a:endParaRPr lang="ru-RU" sz="1600" dirty="0">
              <a:effectLst/>
              <a:latin typeface="Times New Roman"/>
              <a:ea typeface="Times New Roman"/>
            </a:endParaRPr>
          </a:p>
          <a:p>
            <a:pPr marL="342900" lvl="0" indent="-342900" fontAlgn="base">
              <a:spcAft>
                <a:spcPts val="0"/>
              </a:spcAft>
              <a:buFont typeface="Wingdings" panose="05000000000000000000" pitchFamily="2" charset="2"/>
              <a:buChar char="q"/>
              <a:tabLst>
                <a:tab pos="457200" algn="l"/>
              </a:tabLst>
            </a:pPr>
            <a:r>
              <a:rPr lang="ru-RU" sz="1600" dirty="0">
                <a:effectLst/>
                <a:latin typeface="Arial Narrow"/>
                <a:ea typeface="Times New Roman"/>
              </a:rPr>
              <a:t>Самый большой </a:t>
            </a:r>
            <a:r>
              <a:rPr lang="ru-RU" sz="1600" dirty="0" smtClean="0">
                <a:effectLst/>
                <a:latin typeface="Arial Narrow"/>
                <a:ea typeface="Times New Roman"/>
              </a:rPr>
              <a:t>горный </a:t>
            </a:r>
            <a:r>
              <a:rPr lang="ru-RU" sz="1600" dirty="0">
                <a:effectLst/>
                <a:latin typeface="Arial Narrow"/>
                <a:ea typeface="Times New Roman"/>
              </a:rPr>
              <a:t>ледник Мира – ледник Беринга на </a:t>
            </a:r>
            <a:r>
              <a:rPr lang="ru-RU" sz="1600" dirty="0" smtClean="0">
                <a:effectLst/>
                <a:latin typeface="Arial Narrow"/>
                <a:ea typeface="Times New Roman"/>
              </a:rPr>
              <a:t>Аляске, </a:t>
            </a:r>
            <a:r>
              <a:rPr lang="ru-RU" sz="1600" dirty="0">
                <a:effectLst/>
                <a:latin typeface="Arial Narrow"/>
                <a:ea typeface="Times New Roman"/>
              </a:rPr>
              <a:t>имеет длину 204 км</a:t>
            </a:r>
            <a:endParaRPr lang="ru-RU" sz="1600" dirty="0">
              <a:effectLst/>
              <a:latin typeface="Times New Roman"/>
              <a:ea typeface="Times New Roman"/>
            </a:endParaRPr>
          </a:p>
          <a:p>
            <a:pPr marL="342900" lvl="0" indent="-342900" fontAlgn="base">
              <a:spcAft>
                <a:spcPts val="0"/>
              </a:spcAft>
              <a:buFont typeface="Symbol"/>
              <a:buChar char=""/>
              <a:tabLst>
                <a:tab pos="457200" algn="l"/>
              </a:tabLst>
            </a:pPr>
            <a:r>
              <a:rPr lang="ru-RU" sz="1600" dirty="0">
                <a:effectLst/>
                <a:latin typeface="Arial Narrow"/>
                <a:ea typeface="Times New Roman"/>
              </a:rPr>
              <a:t>Пакистанский </a:t>
            </a:r>
            <a:r>
              <a:rPr lang="ru-RU" sz="1600" dirty="0" smtClean="0">
                <a:effectLst/>
                <a:latin typeface="Arial Narrow"/>
                <a:ea typeface="Times New Roman"/>
              </a:rPr>
              <a:t>ледник </a:t>
            </a:r>
            <a:r>
              <a:rPr lang="ru-RU" sz="1600" dirty="0" err="1">
                <a:effectLst/>
                <a:latin typeface="Arial Narrow"/>
                <a:ea typeface="Times New Roman"/>
              </a:rPr>
              <a:t>Кутиах</a:t>
            </a:r>
            <a:r>
              <a:rPr lang="ru-RU" sz="1600" dirty="0">
                <a:effectLst/>
                <a:latin typeface="Arial Narrow"/>
                <a:ea typeface="Times New Roman"/>
              </a:rPr>
              <a:t> является мировым рекордсменом по скорости течения льда. В 1953 году он продвинулся более чем на 12 км за три месяца, со </a:t>
            </a:r>
            <a:r>
              <a:rPr lang="ru-RU" sz="1600" dirty="0" smtClean="0">
                <a:effectLst/>
                <a:latin typeface="Arial Narrow"/>
                <a:ea typeface="Times New Roman"/>
              </a:rPr>
              <a:t>средней </a:t>
            </a:r>
            <a:r>
              <a:rPr lang="ru-RU" sz="1600" dirty="0">
                <a:effectLst/>
                <a:latin typeface="Arial Narrow"/>
                <a:ea typeface="Times New Roman"/>
              </a:rPr>
              <a:t>скоростью 112 метров в сутки</a:t>
            </a:r>
            <a:endParaRPr lang="ru-RU" sz="1600" dirty="0">
              <a:effectLst/>
              <a:latin typeface="Times New Roman"/>
              <a:ea typeface="Times New Roman"/>
            </a:endParaRPr>
          </a:p>
          <a:p>
            <a:pPr marL="342900" lvl="0" indent="-342900" fontAlgn="base">
              <a:spcAft>
                <a:spcPts val="0"/>
              </a:spcAft>
              <a:buFont typeface="Symbol"/>
              <a:buChar char=""/>
              <a:tabLst>
                <a:tab pos="457200" algn="l"/>
              </a:tabLst>
            </a:pPr>
            <a:r>
              <a:rPr lang="ru-RU" sz="1600" dirty="0">
                <a:effectLst/>
                <a:latin typeface="Arial Narrow"/>
                <a:ea typeface="Times New Roman"/>
              </a:rPr>
              <a:t>На Антарктическом шельфе могут </a:t>
            </a:r>
            <a:r>
              <a:rPr lang="ru-RU" sz="1600" dirty="0" smtClean="0">
                <a:effectLst/>
                <a:latin typeface="Arial Narrow"/>
                <a:ea typeface="Times New Roman"/>
              </a:rPr>
              <a:t>отрываться </a:t>
            </a:r>
            <a:r>
              <a:rPr lang="ru-RU" sz="1600" dirty="0">
                <a:effectLst/>
                <a:latin typeface="Arial Narrow"/>
                <a:ea typeface="Times New Roman"/>
              </a:rPr>
              <a:t>айсберги более чем в 80 км длиной </a:t>
            </a:r>
            <a:endParaRPr lang="ru-RU" sz="1600" dirty="0">
              <a:effectLst/>
              <a:latin typeface="Times New Roman"/>
              <a:ea typeface="Times New Roman"/>
            </a:endParaRPr>
          </a:p>
          <a:p>
            <a:pPr marL="342900" lvl="0" indent="-342900" fontAlgn="base">
              <a:spcAft>
                <a:spcPts val="0"/>
              </a:spcAft>
              <a:buFont typeface="Symbol"/>
              <a:buChar char=""/>
              <a:tabLst>
                <a:tab pos="457200" algn="l"/>
              </a:tabLst>
            </a:pPr>
            <a:r>
              <a:rPr lang="ru-RU" sz="1600" dirty="0">
                <a:effectLst/>
                <a:latin typeface="Arial Narrow"/>
                <a:ea typeface="Times New Roman"/>
              </a:rPr>
              <a:t>Более </a:t>
            </a:r>
            <a:r>
              <a:rPr lang="ru-RU" sz="1600" dirty="0" smtClean="0">
                <a:effectLst/>
                <a:latin typeface="Arial Narrow"/>
                <a:ea typeface="Times New Roman"/>
              </a:rPr>
              <a:t>90% </a:t>
            </a:r>
            <a:r>
              <a:rPr lang="ru-RU" sz="1600" dirty="0">
                <a:effectLst/>
                <a:latin typeface="Arial Narrow"/>
                <a:ea typeface="Times New Roman"/>
              </a:rPr>
              <a:t>объема айсберга находится ниже </a:t>
            </a:r>
            <a:r>
              <a:rPr lang="ru-RU" sz="1600" dirty="0" smtClean="0">
                <a:effectLst/>
                <a:latin typeface="Arial Narrow"/>
                <a:ea typeface="Times New Roman"/>
              </a:rPr>
              <a:t>уровня воды, и  </a:t>
            </a:r>
            <a:r>
              <a:rPr lang="ru-RU" sz="1600" dirty="0">
                <a:effectLst/>
                <a:latin typeface="Arial Narrow"/>
                <a:ea typeface="Times New Roman"/>
              </a:rPr>
              <a:t>только около 10 показываются над водой</a:t>
            </a:r>
            <a:endParaRPr lang="ru-RU" sz="1600" dirty="0">
              <a:effectLst/>
              <a:latin typeface="Times New Roman"/>
              <a:ea typeface="Times New Roman"/>
            </a:endParaRPr>
          </a:p>
          <a:p>
            <a:pPr marL="342900" lvl="0" indent="-342900" fontAlgn="base">
              <a:spcAft>
                <a:spcPts val="0"/>
              </a:spcAft>
              <a:buFont typeface="Symbol"/>
              <a:buChar char=""/>
              <a:tabLst>
                <a:tab pos="457200" algn="l"/>
              </a:tabLst>
            </a:pPr>
            <a:r>
              <a:rPr lang="ru-RU" sz="1600" dirty="0">
                <a:effectLst/>
                <a:latin typeface="Arial Narrow"/>
                <a:ea typeface="Times New Roman"/>
              </a:rPr>
              <a:t>Антарктический континент </a:t>
            </a:r>
            <a:r>
              <a:rPr lang="ru-RU" sz="1600" dirty="0" smtClean="0">
                <a:effectLst/>
                <a:latin typeface="Arial Narrow"/>
                <a:ea typeface="Times New Roman"/>
              </a:rPr>
              <a:t>был </a:t>
            </a:r>
            <a:r>
              <a:rPr lang="ru-RU" sz="1600" dirty="0">
                <a:effectLst/>
                <a:latin typeface="Arial Narrow"/>
                <a:ea typeface="Times New Roman"/>
              </a:rPr>
              <a:t>покрыт льдом (по крайней мере частично) в последние 40 млн лет</a:t>
            </a:r>
            <a:endParaRPr lang="ru-RU" sz="1600" dirty="0">
              <a:effectLst/>
              <a:latin typeface="Times New Roman"/>
              <a:ea typeface="Times New Roman"/>
            </a:endParaRPr>
          </a:p>
          <a:p>
            <a:pPr marL="342900" lvl="0" indent="-342900" fontAlgn="base">
              <a:spcAft>
                <a:spcPts val="0"/>
              </a:spcAft>
              <a:buFont typeface="Symbol"/>
              <a:buChar char=""/>
              <a:tabLst>
                <a:tab pos="457200" algn="l"/>
              </a:tabLst>
            </a:pPr>
            <a:r>
              <a:rPr lang="ru-RU" sz="1600" dirty="0">
                <a:effectLst/>
                <a:latin typeface="Arial Narrow"/>
                <a:ea typeface="Times New Roman"/>
              </a:rPr>
              <a:t>От 17 до конца 19 века мир испытал «Малый ледниковый </a:t>
            </a:r>
            <a:r>
              <a:rPr lang="ru-RU" sz="1600" dirty="0" smtClean="0">
                <a:effectLst/>
                <a:latin typeface="Arial Narrow"/>
                <a:ea typeface="Times New Roman"/>
              </a:rPr>
              <a:t>период», </a:t>
            </a:r>
            <a:r>
              <a:rPr lang="ru-RU" sz="1600" dirty="0">
                <a:effectLst/>
                <a:latin typeface="Arial Narrow"/>
                <a:ea typeface="Times New Roman"/>
              </a:rPr>
              <a:t>когда </a:t>
            </a:r>
            <a:r>
              <a:rPr lang="ru-RU" sz="1600" dirty="0" smtClean="0">
                <a:effectLst/>
                <a:latin typeface="Arial Narrow"/>
                <a:ea typeface="Times New Roman"/>
              </a:rPr>
              <a:t>годовые температуры </a:t>
            </a:r>
            <a:r>
              <a:rPr lang="ru-RU" sz="1600" dirty="0">
                <a:effectLst/>
                <a:latin typeface="Arial Narrow"/>
                <a:ea typeface="Times New Roman"/>
              </a:rPr>
              <a:t>были достаточно </a:t>
            </a:r>
            <a:r>
              <a:rPr lang="ru-RU" sz="1600" dirty="0" smtClean="0">
                <a:effectLst/>
                <a:latin typeface="Arial Narrow"/>
                <a:ea typeface="Times New Roman"/>
              </a:rPr>
              <a:t>низкими </a:t>
            </a:r>
            <a:r>
              <a:rPr lang="ru-RU" sz="1600" dirty="0">
                <a:effectLst/>
                <a:latin typeface="Arial Narrow"/>
                <a:ea typeface="Times New Roman"/>
              </a:rPr>
              <a:t>для существенного </a:t>
            </a:r>
            <a:r>
              <a:rPr lang="ru-RU" sz="1600" dirty="0" smtClean="0">
                <a:effectLst/>
                <a:latin typeface="Arial Narrow"/>
                <a:ea typeface="Times New Roman"/>
              </a:rPr>
              <a:t>продвижения </a:t>
            </a:r>
            <a:r>
              <a:rPr lang="ru-RU" sz="1600" dirty="0">
                <a:effectLst/>
                <a:latin typeface="Arial Narrow"/>
                <a:ea typeface="Times New Roman"/>
              </a:rPr>
              <a:t>ледников</a:t>
            </a:r>
            <a:endParaRPr lang="ru-RU" sz="1600" dirty="0">
              <a:effectLst/>
              <a:latin typeface="Times New Roman"/>
              <a:ea typeface="Times New Roman"/>
            </a:endParaRPr>
          </a:p>
          <a:p>
            <a:pPr marL="342900" lvl="0" indent="-342900" fontAlgn="base">
              <a:spcAft>
                <a:spcPts val="0"/>
              </a:spcAft>
              <a:buFont typeface="Wingdings" panose="05000000000000000000" pitchFamily="2" charset="2"/>
              <a:buChar char="q"/>
              <a:tabLst>
                <a:tab pos="457200" algn="l"/>
              </a:tabLst>
            </a:pPr>
            <a:r>
              <a:rPr lang="ru-RU" sz="1600" dirty="0">
                <a:effectLst/>
                <a:latin typeface="Arial Narrow"/>
                <a:ea typeface="Times New Roman"/>
              </a:rPr>
              <a:t>Вплоть до голоцена климат Европы был значительно хуже, чем в настоящее время, поскольку отсутствовало теплое океанское течение Гольфстрим </a:t>
            </a:r>
            <a:endParaRPr lang="ru-RU" sz="1600" dirty="0">
              <a:effectLst/>
              <a:latin typeface="Times New Roman"/>
              <a:ea typeface="Times New Roman"/>
            </a:endParaRPr>
          </a:p>
          <a:p>
            <a:pPr marL="342900" lvl="0" indent="-342900" fontAlgn="base">
              <a:spcAft>
                <a:spcPts val="0"/>
              </a:spcAft>
              <a:buFont typeface="Symbol"/>
              <a:buChar char=""/>
              <a:tabLst>
                <a:tab pos="457200" algn="l"/>
              </a:tabLst>
            </a:pPr>
            <a:r>
              <a:rPr lang="ru-RU" sz="1600" dirty="0">
                <a:effectLst/>
                <a:latin typeface="Arial Narrow"/>
                <a:ea typeface="Times New Roman"/>
              </a:rPr>
              <a:t>Локальные понижения температуры определяются огромным количеством факторов, и не всегда совпадают с глобальными </a:t>
            </a:r>
            <a:r>
              <a:rPr lang="ru-RU" sz="1600" dirty="0" smtClean="0">
                <a:effectLst/>
                <a:latin typeface="Arial Narrow"/>
                <a:ea typeface="Times New Roman"/>
              </a:rPr>
              <a:t>изменениями климата, </a:t>
            </a:r>
            <a:r>
              <a:rPr lang="ru-RU" sz="1600" dirty="0">
                <a:effectLst/>
                <a:latin typeface="Arial Narrow"/>
                <a:ea typeface="Times New Roman"/>
              </a:rPr>
              <a:t>особенно </a:t>
            </a:r>
            <a:r>
              <a:rPr lang="ru-RU" sz="1600" dirty="0" smtClean="0">
                <a:effectLst/>
                <a:latin typeface="Arial Narrow"/>
                <a:ea typeface="Times New Roman"/>
              </a:rPr>
              <a:t>на </a:t>
            </a:r>
            <a:r>
              <a:rPr lang="ru-RU" sz="1600" dirty="0">
                <a:effectLst/>
                <a:latin typeface="Arial Narrow"/>
                <a:ea typeface="Times New Roman"/>
              </a:rPr>
              <a:t>побережьях морей и океанов</a:t>
            </a:r>
            <a:r>
              <a:rPr lang="ru-RU" sz="1600" dirty="0" smtClean="0">
                <a:effectLst/>
                <a:latin typeface="Arial Narrow"/>
                <a:ea typeface="Times New Roman"/>
              </a:rPr>
              <a:t>.</a:t>
            </a:r>
          </a:p>
          <a:p>
            <a:pPr marL="342900" lvl="0" indent="-342900" fontAlgn="base">
              <a:spcAft>
                <a:spcPts val="0"/>
              </a:spcAft>
              <a:buFont typeface="Wingdings" panose="05000000000000000000" pitchFamily="2" charset="2"/>
              <a:buChar char="q"/>
              <a:tabLst>
                <a:tab pos="457200" algn="l"/>
              </a:tabLst>
            </a:pPr>
            <a:r>
              <a:rPr lang="ru-RU" sz="1600" dirty="0" smtClean="0">
                <a:latin typeface="Arial Narrow"/>
                <a:ea typeface="Times New Roman"/>
              </a:rPr>
              <a:t>Самые крупные ледниковые покровы в плейстоцене были, вероятно, среднеплейстоценовые. </a:t>
            </a:r>
            <a:br>
              <a:rPr lang="ru-RU" sz="1600" dirty="0" smtClean="0">
                <a:latin typeface="Arial Narrow"/>
                <a:ea typeface="Times New Roman"/>
              </a:rPr>
            </a:br>
            <a:r>
              <a:rPr lang="ru-RU" sz="1600" dirty="0" smtClean="0">
                <a:latin typeface="Arial Narrow"/>
                <a:ea typeface="Times New Roman"/>
              </a:rPr>
              <a:t>Самое холодное оледенение – последнее (валдайское = </a:t>
            </a:r>
            <a:r>
              <a:rPr lang="ru-RU" sz="1600" dirty="0" err="1" smtClean="0">
                <a:latin typeface="Arial Narrow"/>
                <a:ea typeface="Times New Roman"/>
              </a:rPr>
              <a:t>вейхзельское</a:t>
            </a:r>
            <a:r>
              <a:rPr lang="ru-RU" sz="1600" dirty="0" smtClean="0">
                <a:latin typeface="Arial Narrow"/>
                <a:ea typeface="Times New Roman"/>
              </a:rPr>
              <a:t> = висконсинское)</a:t>
            </a:r>
            <a:endParaRPr lang="ru-RU" sz="1600" dirty="0">
              <a:effectLst/>
              <a:latin typeface="Times New Roman"/>
              <a:ea typeface="Times New Roman"/>
            </a:endParaRPr>
          </a:p>
        </p:txBody>
      </p:sp>
    </p:spTree>
    <p:extLst>
      <p:ext uri="{BB962C8B-B14F-4D97-AF65-F5344CB8AC3E}">
        <p14:creationId xmlns:p14="http://schemas.microsoft.com/office/powerpoint/2010/main" val="2764590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1"/>
            </a:gs>
          </a:gsLst>
          <a:lin ang="5400000" scaled="1"/>
        </a:gradFill>
        <a:effectLst/>
      </p:bgPr>
    </p:bg>
    <p:spTree>
      <p:nvGrpSpPr>
        <p:cNvPr id="1" name=""/>
        <p:cNvGrpSpPr/>
        <p:nvPr/>
      </p:nvGrpSpPr>
      <p:grpSpPr>
        <a:xfrm>
          <a:off x="0" y="0"/>
          <a:ext cx="0" cy="0"/>
          <a:chOff x="0" y="0"/>
          <a:chExt cx="0" cy="0"/>
        </a:xfrm>
      </p:grpSpPr>
      <p:sp>
        <p:nvSpPr>
          <p:cNvPr id="6146" name="Rectangle 4"/>
          <p:cNvSpPr>
            <a:spLocks noChangeArrowheads="1"/>
          </p:cNvSpPr>
          <p:nvPr/>
        </p:nvSpPr>
        <p:spPr bwMode="auto">
          <a:xfrm>
            <a:off x="0" y="537162"/>
            <a:ext cx="91440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ru-RU" sz="1600" b="1" dirty="0" smtClean="0"/>
              <a:t>ТИПЫ </a:t>
            </a:r>
            <a:r>
              <a:rPr lang="ru-RU" sz="1600" b="1" dirty="0"/>
              <a:t>ЛЕДНИКОВ</a:t>
            </a:r>
          </a:p>
          <a:p>
            <a:endParaRPr lang="ru-RU" sz="1600" b="1" dirty="0"/>
          </a:p>
          <a:p>
            <a:r>
              <a:rPr lang="ru-RU" sz="1600" dirty="0"/>
              <a:t>Различают ледники </a:t>
            </a:r>
            <a:r>
              <a:rPr lang="ru-RU" sz="1600" b="1" dirty="0" smtClean="0"/>
              <a:t>покровные</a:t>
            </a:r>
            <a:r>
              <a:rPr lang="ru-RU" sz="1600" b="1" dirty="0"/>
              <a:t>,</a:t>
            </a:r>
            <a:r>
              <a:rPr lang="ru-RU" sz="1600" dirty="0" smtClean="0"/>
              <a:t> </a:t>
            </a:r>
            <a:r>
              <a:rPr lang="ru-RU" sz="1600" b="1" dirty="0" smtClean="0"/>
              <a:t>шельфовые и горно-долинные</a:t>
            </a:r>
            <a:r>
              <a:rPr lang="ru-RU" sz="1600" dirty="0" smtClean="0"/>
              <a:t>.</a:t>
            </a:r>
            <a:endParaRPr lang="ru-RU" sz="1600" dirty="0"/>
          </a:p>
          <a:p>
            <a:endParaRPr lang="ru-RU" sz="1600" b="1" dirty="0"/>
          </a:p>
          <a:p>
            <a:r>
              <a:rPr lang="ru-RU" sz="1600" dirty="0" smtClean="0"/>
              <a:t>К </a:t>
            </a:r>
            <a:r>
              <a:rPr lang="ru-RU" sz="1600" b="1" i="1" dirty="0"/>
              <a:t>покровным</a:t>
            </a:r>
            <a:r>
              <a:rPr lang="ru-RU" sz="1600" dirty="0"/>
              <a:t> можно </a:t>
            </a:r>
            <a:r>
              <a:rPr lang="ru-RU" sz="1600" dirty="0" smtClean="0"/>
              <a:t>отнести ледники, чья морфология практически не зависит от морфологии земной поверхности, на которой они расположены. Таков, например, ледниковый </a:t>
            </a:r>
            <a:r>
              <a:rPr lang="ru-RU" sz="1600" dirty="0"/>
              <a:t>щит </a:t>
            </a:r>
            <a:r>
              <a:rPr lang="ru-RU" sz="1600" dirty="0" smtClean="0"/>
              <a:t>Антарктиды. </a:t>
            </a:r>
            <a:r>
              <a:rPr lang="ru-RU" sz="1600" dirty="0"/>
              <a:t>В пределах единого покрова выделяют отдельные </a:t>
            </a:r>
            <a:r>
              <a:rPr lang="ru-RU" sz="1600" dirty="0" smtClean="0"/>
              <a:t>ледовые </a:t>
            </a:r>
            <a:r>
              <a:rPr lang="ru-RU" sz="1600" dirty="0"/>
              <a:t>потоки, направленные от центра материка к периферии. Крупнейший среди них — ледник </a:t>
            </a:r>
            <a:r>
              <a:rPr lang="ru-RU" sz="1600" dirty="0" err="1"/>
              <a:t>Бидмора</a:t>
            </a:r>
            <a:r>
              <a:rPr lang="ru-RU" sz="1600" dirty="0"/>
              <a:t> (длина 200 км, ширина до 40 км). Значительно меньше по своим размерам покровные ледники Арктики, главный из которых Гренландский .</a:t>
            </a:r>
          </a:p>
          <a:p>
            <a:endParaRPr lang="ru-RU" sz="1600" dirty="0"/>
          </a:p>
          <a:p>
            <a:r>
              <a:rPr lang="ru-RU" sz="1600" b="1" i="1" dirty="0"/>
              <a:t>Шельфовые</a:t>
            </a:r>
            <a:r>
              <a:rPr lang="ru-RU" sz="1600" dirty="0"/>
              <a:t> ледники являются плавучим продолжением материковых покровных ледников. Самый крупный из них —шельфовый ледник Росса в Антарктиде</a:t>
            </a:r>
          </a:p>
          <a:p>
            <a:endParaRPr lang="ru-RU" sz="1600" b="1" i="1" dirty="0" smtClean="0"/>
          </a:p>
          <a:p>
            <a:r>
              <a:rPr lang="ru-RU" sz="1600" b="1" i="1" dirty="0" smtClean="0"/>
              <a:t>Горно-долинные </a:t>
            </a:r>
            <a:r>
              <a:rPr lang="ru-RU" sz="1600" dirty="0"/>
              <a:t>ледники распространены практически повсеместно, от Килиманджаро в Африке и системы Анд - Кордильер в обеих Америках до вершин Гималаев, Гиндукуша, Памира и Тянь-Шаня. Самый длинный горный </a:t>
            </a:r>
            <a:r>
              <a:rPr lang="ru-RU" sz="1600" dirty="0" smtClean="0"/>
              <a:t>ледник Северной Америки – ледник Беринга, </a:t>
            </a:r>
          </a:p>
          <a:p>
            <a:r>
              <a:rPr lang="ru-RU" sz="1600" dirty="0" smtClean="0"/>
              <a:t>в Южной Америке – </a:t>
            </a:r>
            <a:r>
              <a:rPr lang="ru-RU" sz="1600" dirty="0" err="1" smtClean="0"/>
              <a:t>Перито</a:t>
            </a:r>
            <a:r>
              <a:rPr lang="ru-RU" sz="1600" dirty="0" smtClean="0"/>
              <a:t> Морено, в Евразии </a:t>
            </a:r>
            <a:r>
              <a:rPr lang="ru-RU" sz="1600" dirty="0"/>
              <a:t>— ледник Федченко. В России наиболее крупные горные ледники сосредоточены на Кавказе. Однако их площадь редко превышает 30 кв. км, а длина 10 км</a:t>
            </a:r>
            <a:r>
              <a:rPr lang="ru-RU" sz="1600" dirty="0" smtClean="0"/>
              <a:t>.</a:t>
            </a:r>
          </a:p>
          <a:p>
            <a:endParaRPr lang="ru-RU" sz="16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53252"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86776" y="2564904"/>
            <a:ext cx="3586238" cy="1200329"/>
          </a:xfrm>
          <a:prstGeom prst="rect">
            <a:avLst/>
          </a:prstGeom>
          <a:noFill/>
        </p:spPr>
        <p:txBody>
          <a:bodyPr wrap="none" rtlCol="0">
            <a:spAutoFit/>
          </a:bodyPr>
          <a:lstStyle/>
          <a:p>
            <a:r>
              <a:rPr lang="ru-RU" sz="7200" dirty="0" smtClean="0">
                <a:latin typeface="Mistral" pitchFamily="66" charset="0"/>
              </a:rPr>
              <a:t>До встречи</a:t>
            </a:r>
            <a:endParaRPr lang="ru-RU" sz="7200" dirty="0">
              <a:latin typeface="Mistral" pitchFamily="66" charset="0"/>
            </a:endParaRPr>
          </a:p>
        </p:txBody>
      </p:sp>
      <p:pic>
        <p:nvPicPr>
          <p:cNvPr id="532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5661248"/>
            <a:ext cx="744537"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5000">
        <p:zoom/>
      </p:transition>
    </mc:Choice>
    <mc:Fallback xmlns="">
      <p:transition spd="slow">
        <p:zo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Вырезка экрана"/>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7" y="862817"/>
            <a:ext cx="7926640" cy="4870439"/>
          </a:xfrm>
          <a:prstGeom prst="rect">
            <a:avLst/>
          </a:prstGeom>
        </p:spPr>
      </p:pic>
      <p:sp>
        <p:nvSpPr>
          <p:cNvPr id="3" name="TextBox 2"/>
          <p:cNvSpPr txBox="1"/>
          <p:nvPr/>
        </p:nvSpPr>
        <p:spPr>
          <a:xfrm>
            <a:off x="1493272" y="169587"/>
            <a:ext cx="6157455" cy="461665"/>
          </a:xfrm>
          <a:prstGeom prst="rect">
            <a:avLst/>
          </a:prstGeom>
          <a:noFill/>
        </p:spPr>
        <p:txBody>
          <a:bodyPr wrap="none" rtlCol="0">
            <a:spAutoFit/>
          </a:bodyPr>
          <a:lstStyle/>
          <a:p>
            <a:r>
              <a:rPr lang="ru-RU" sz="2400" b="1" dirty="0" smtClean="0">
                <a:latin typeface="Arial Narrow" panose="020B0606020202030204" pitchFamily="34" charset="0"/>
              </a:rPr>
              <a:t>Характеристика </a:t>
            </a:r>
            <a:r>
              <a:rPr lang="ru-RU" sz="2400" b="1" dirty="0" err="1" smtClean="0">
                <a:latin typeface="Arial Narrow" panose="020B0606020202030204" pitchFamily="34" charset="0"/>
              </a:rPr>
              <a:t>окатанности</a:t>
            </a:r>
            <a:r>
              <a:rPr lang="ru-RU" sz="2400" b="1" dirty="0" smtClean="0">
                <a:latin typeface="Arial Narrow" panose="020B0606020202030204" pitchFamily="34" charset="0"/>
              </a:rPr>
              <a:t> грубых </a:t>
            </a:r>
            <a:r>
              <a:rPr lang="ru-RU" sz="2400" b="1" dirty="0" err="1" smtClean="0">
                <a:latin typeface="Arial Narrow" panose="020B0606020202030204" pitchFamily="34" charset="0"/>
              </a:rPr>
              <a:t>кластитов</a:t>
            </a:r>
            <a:endParaRPr lang="ru-RU" sz="2400" b="1" dirty="0">
              <a:latin typeface="Arial Narrow" panose="020B0606020202030204" pitchFamily="34" charset="0"/>
            </a:endParaRPr>
          </a:p>
        </p:txBody>
      </p:sp>
    </p:spTree>
    <p:extLst>
      <p:ext uri="{BB962C8B-B14F-4D97-AF65-F5344CB8AC3E}">
        <p14:creationId xmlns:p14="http://schemas.microsoft.com/office/powerpoint/2010/main" val="384699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194" name="Picture 5" descr="В регионе, где располагается ледник Уилкинса, последствия роста температур особенно заметны."/>
          <p:cNvPicPr>
            <a:picLocks noChangeAspect="1" noChangeArrowheads="1"/>
          </p:cNvPicPr>
          <p:nvPr/>
        </p:nvPicPr>
        <p:blipFill>
          <a:blip r:embed="rId3"/>
          <a:srcRect/>
          <a:stretch>
            <a:fillRect/>
          </a:stretch>
        </p:blipFill>
        <p:spPr bwMode="auto">
          <a:xfrm>
            <a:off x="76200" y="693738"/>
            <a:ext cx="3127375" cy="3127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6"/>
          <p:cNvSpPr txBox="1">
            <a:spLocks noChangeArrowheads="1"/>
          </p:cNvSpPr>
          <p:nvPr/>
        </p:nvSpPr>
        <p:spPr bwMode="auto">
          <a:xfrm>
            <a:off x="0" y="0"/>
            <a:ext cx="39957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dirty="0">
                <a:latin typeface="Arial Narrow" pitchFamily="34" charset="0"/>
              </a:rPr>
              <a:t>Разрушение (абляция) </a:t>
            </a:r>
            <a:r>
              <a:rPr lang="ru-RU" dirty="0" err="1" smtClean="0">
                <a:latin typeface="Arial Narrow" pitchFamily="34" charset="0"/>
              </a:rPr>
              <a:t>антаркти</a:t>
            </a:r>
            <a:r>
              <a:rPr lang="ru-RU" dirty="0" smtClean="0">
                <a:latin typeface="Arial Narrow" pitchFamily="34" charset="0"/>
              </a:rPr>
              <a:t>-</a:t>
            </a:r>
          </a:p>
          <a:p>
            <a:pPr eaLnBrk="1" hangingPunct="1"/>
            <a:r>
              <a:rPr lang="ru-RU" dirty="0" err="1" smtClean="0">
                <a:latin typeface="Arial Narrow" pitchFamily="34" charset="0"/>
              </a:rPr>
              <a:t>ческого</a:t>
            </a:r>
            <a:r>
              <a:rPr lang="ru-RU" dirty="0" smtClean="0">
                <a:latin typeface="Arial Narrow" pitchFamily="34" charset="0"/>
              </a:rPr>
              <a:t> </a:t>
            </a:r>
            <a:r>
              <a:rPr lang="ru-RU" dirty="0">
                <a:latin typeface="Arial Narrow" pitchFamily="34" charset="0"/>
              </a:rPr>
              <a:t>ледника </a:t>
            </a:r>
            <a:r>
              <a:rPr lang="ru-RU" dirty="0" err="1">
                <a:latin typeface="Arial Narrow" pitchFamily="34" charset="0"/>
              </a:rPr>
              <a:t>Вилкинс</a:t>
            </a:r>
            <a:endParaRPr lang="ru-RU" dirty="0">
              <a:latin typeface="Arial Narrow" pitchFamily="34" charset="0"/>
            </a:endParaRPr>
          </a:p>
        </p:txBody>
      </p:sp>
      <p:pic>
        <p:nvPicPr>
          <p:cNvPr id="8196" name="Picture 8" descr="Файл:Antarctica-ru.svg"/>
          <p:cNvPicPr>
            <a:picLocks noChangeAspect="1" noChangeArrowheads="1"/>
          </p:cNvPicPr>
          <p:nvPr/>
        </p:nvPicPr>
        <p:blipFill>
          <a:blip r:embed="rId4">
            <a:extLst>
              <a:ext uri="{28A0092B-C50C-407E-A947-70E740481C1C}">
                <a14:useLocalDpi xmlns:a14="http://schemas.microsoft.com/office/drawing/2010/main" val="0"/>
              </a:ext>
            </a:extLst>
          </a:blip>
          <a:srcRect t="12614"/>
          <a:stretch>
            <a:fillRect/>
          </a:stretch>
        </p:blipFill>
        <p:spPr bwMode="auto">
          <a:xfrm>
            <a:off x="2817242" y="1325388"/>
            <a:ext cx="6291262"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9"/>
          <p:cNvSpPr txBox="1">
            <a:spLocks noChangeArrowheads="1"/>
          </p:cNvSpPr>
          <p:nvPr/>
        </p:nvSpPr>
        <p:spPr bwMode="auto">
          <a:xfrm>
            <a:off x="3707904" y="38822"/>
            <a:ext cx="5211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ru-RU" sz="2000" b="1" dirty="0">
                <a:latin typeface="Arial Narrow" pitchFamily="34" charset="0"/>
              </a:rPr>
              <a:t>Покровные и шельфовые ледники Антарктиды</a:t>
            </a:r>
          </a:p>
        </p:txBody>
      </p:sp>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149725"/>
            <a:ext cx="3140075" cy="235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9" name="Полилиния 1"/>
          <p:cNvSpPr>
            <a:spLocks/>
          </p:cNvSpPr>
          <p:nvPr/>
        </p:nvSpPr>
        <p:spPr bwMode="auto">
          <a:xfrm>
            <a:off x="2051050" y="3052763"/>
            <a:ext cx="2159000" cy="808037"/>
          </a:xfrm>
          <a:custGeom>
            <a:avLst/>
            <a:gdLst>
              <a:gd name="T0" fmla="*/ 0 w 2158921"/>
              <a:gd name="T1" fmla="*/ 0 h 807868"/>
              <a:gd name="T2" fmla="*/ 648070 w 2158921"/>
              <a:gd name="T3" fmla="*/ 497149 h 807868"/>
              <a:gd name="T4" fmla="*/ 1429305 w 2158921"/>
              <a:gd name="T5" fmla="*/ 781235 h 807868"/>
              <a:gd name="T6" fmla="*/ 2059620 w 2158921"/>
              <a:gd name="T7" fmla="*/ 790112 h 807868"/>
              <a:gd name="T8" fmla="*/ 2148396 w 2158921"/>
              <a:gd name="T9" fmla="*/ 807868 h 8078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8921" h="807868">
                <a:moveTo>
                  <a:pt x="0" y="0"/>
                </a:moveTo>
                <a:cubicBezTo>
                  <a:pt x="204926" y="183471"/>
                  <a:pt x="409853" y="366943"/>
                  <a:pt x="648070" y="497149"/>
                </a:cubicBezTo>
                <a:cubicBezTo>
                  <a:pt x="886287" y="627355"/>
                  <a:pt x="1194047" y="732408"/>
                  <a:pt x="1429305" y="781235"/>
                </a:cubicBezTo>
                <a:cubicBezTo>
                  <a:pt x="1664563" y="830062"/>
                  <a:pt x="1939772" y="785673"/>
                  <a:pt x="2059620" y="790112"/>
                </a:cubicBezTo>
                <a:cubicBezTo>
                  <a:pt x="2179468" y="794551"/>
                  <a:pt x="2163932" y="801209"/>
                  <a:pt x="2148396" y="807868"/>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 name="Прямоугольник 1"/>
          <p:cNvSpPr/>
          <p:nvPr/>
        </p:nvSpPr>
        <p:spPr>
          <a:xfrm>
            <a:off x="3253654" y="351215"/>
            <a:ext cx="5890346" cy="1384995"/>
          </a:xfrm>
          <a:prstGeom prst="rect">
            <a:avLst/>
          </a:prstGeom>
        </p:spPr>
        <p:txBody>
          <a:bodyPr wrap="square">
            <a:spAutoFit/>
          </a:bodyPr>
          <a:lstStyle/>
          <a:p>
            <a:r>
              <a:rPr lang="ru-RU" sz="1400" dirty="0">
                <a:solidFill>
                  <a:prstClr val="black"/>
                </a:solidFill>
                <a:latin typeface="Arial Narrow" pitchFamily="34" charset="0"/>
              </a:rPr>
              <a:t> </a:t>
            </a:r>
            <a:r>
              <a:rPr lang="ru-RU" sz="1400" b="1" dirty="0">
                <a:solidFill>
                  <a:prstClr val="black"/>
                </a:solidFill>
                <a:latin typeface="Arial Narrow" pitchFamily="34" charset="0"/>
              </a:rPr>
              <a:t>14 млн </a:t>
            </a:r>
            <a:r>
              <a:rPr lang="ru-RU" sz="1400" b="1" dirty="0" err="1">
                <a:solidFill>
                  <a:prstClr val="black"/>
                </a:solidFill>
                <a:latin typeface="Arial Narrow" pitchFamily="34" charset="0"/>
              </a:rPr>
              <a:t>кв</a:t>
            </a:r>
            <a:r>
              <a:rPr lang="ru-RU" sz="1400" b="1" dirty="0">
                <a:solidFill>
                  <a:prstClr val="black"/>
                </a:solidFill>
                <a:latin typeface="Arial Narrow" pitchFamily="34" charset="0"/>
              </a:rPr>
              <a:t> км, ~30 млн км³ льда, то есть 90 % всех льдов суши. Ледник имеет форму купола с увеличением крутизны поверхности к побережью. Средняя толщина слоя льда — 2500—2800 м, максимальная в Восточной Антарктиде — 4800 м. Накопление льда на ледниковом покрове приводит к течению льда в зону разрушения, годовой объём абляции оценивается в 2500 км³</a:t>
            </a:r>
            <a:r>
              <a:rPr lang="ru-RU" sz="1400" dirty="0">
                <a:solidFill>
                  <a:prstClr val="black"/>
                </a:solidFill>
                <a:latin typeface="Arial Narrow" pitchFamily="34" charset="0"/>
              </a:rPr>
              <a:t>. </a:t>
            </a:r>
            <a:endParaRPr lang="ru-RU" sz="1400" dirty="0">
              <a:latin typeface="Arial Narrow"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link="rId3"/>
          <a:srcRect/>
          <a:tile tx="0" ty="0" sx="100000" sy="100000" flip="none" algn="tl"/>
        </a:blipFill>
        <a:effectLst/>
      </p:bgPr>
    </p:bg>
    <p:spTree>
      <p:nvGrpSpPr>
        <p:cNvPr id="1" name=""/>
        <p:cNvGrpSpPr/>
        <p:nvPr/>
      </p:nvGrpSpPr>
      <p:grpSpPr>
        <a:xfrm>
          <a:off x="0" y="0"/>
          <a:ext cx="0" cy="0"/>
          <a:chOff x="0" y="0"/>
          <a:chExt cx="0" cy="0"/>
        </a:xfrm>
      </p:grpSpPr>
      <p:pic>
        <p:nvPicPr>
          <p:cNvPr id="10242" name="Picture 5" descr="Файл:Greenland 42.74746W 71.57394N.jpg"/>
          <p:cNvPicPr>
            <a:picLocks noChangeAspect="1" noChangeArrowheads="1"/>
          </p:cNvPicPr>
          <p:nvPr/>
        </p:nvPicPr>
        <p:blipFill>
          <a:blip r:embed="rId4">
            <a:extLst>
              <a:ext uri="{28A0092B-C50C-407E-A947-70E740481C1C}">
                <a14:useLocalDpi xmlns:a14="http://schemas.microsoft.com/office/drawing/2010/main" val="0"/>
              </a:ext>
            </a:extLst>
          </a:blip>
          <a:srcRect l="18091" r="22049"/>
          <a:stretch>
            <a:fillRect/>
          </a:stretch>
        </p:blipFill>
        <p:spPr bwMode="auto">
          <a:xfrm>
            <a:off x="0" y="6350"/>
            <a:ext cx="273685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7" descr="Файл:Greenland bi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0"/>
            <a:ext cx="2100263"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4" name="Rectangle 10"/>
          <p:cNvSpPr>
            <a:spLocks noChangeArrowheads="1"/>
          </p:cNvSpPr>
          <p:nvPr/>
        </p:nvSpPr>
        <p:spPr bwMode="auto">
          <a:xfrm>
            <a:off x="4932363" y="2649538"/>
            <a:ext cx="29416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ru-RU"/>
              <a:t>. </a:t>
            </a:r>
          </a:p>
        </p:txBody>
      </p:sp>
      <p:pic>
        <p:nvPicPr>
          <p:cNvPr id="10245" name="Picture 13" descr="Файл:Greenland scener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6" name="Group 10"/>
          <p:cNvGrpSpPr>
            <a:grpSpLocks/>
          </p:cNvGrpSpPr>
          <p:nvPr/>
        </p:nvGrpSpPr>
        <p:grpSpPr bwMode="auto">
          <a:xfrm>
            <a:off x="4859338" y="0"/>
            <a:ext cx="4284662" cy="3429000"/>
            <a:chOff x="3061" y="0"/>
            <a:chExt cx="2699" cy="2160"/>
          </a:xfrm>
        </p:grpSpPr>
        <p:pic>
          <p:nvPicPr>
            <p:cNvPr id="10248" name="Picture 15" descr="sr_276ca2c4"/>
            <p:cNvPicPr>
              <a:picLocks noChangeAspect="1" noChangeArrowheads="1"/>
            </p:cNvPicPr>
            <p:nvPr/>
          </p:nvPicPr>
          <p:blipFill>
            <a:blip r:embed="rId7">
              <a:lum bright="12000" contrast="24000"/>
              <a:extLst>
                <a:ext uri="{28A0092B-C50C-407E-A947-70E740481C1C}">
                  <a14:useLocalDpi xmlns:a14="http://schemas.microsoft.com/office/drawing/2010/main" val="0"/>
                </a:ext>
              </a:extLst>
            </a:blip>
            <a:srcRect/>
            <a:stretch>
              <a:fillRect/>
            </a:stretch>
          </p:blipFill>
          <p:spPr bwMode="auto">
            <a:xfrm>
              <a:off x="3061" y="0"/>
              <a:ext cx="1410"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7" descr="sr_dbecade6"/>
            <p:cNvPicPr>
              <a:picLocks noChangeAspect="1" noChangeArrowheads="1"/>
            </p:cNvPicPr>
            <p:nvPr/>
          </p:nvPicPr>
          <p:blipFill>
            <a:blip r:embed="rId8">
              <a:lum bright="24000"/>
              <a:extLst>
                <a:ext uri="{28A0092B-C50C-407E-A947-70E740481C1C}">
                  <a14:useLocalDpi xmlns:a14="http://schemas.microsoft.com/office/drawing/2010/main" val="0"/>
                </a:ext>
              </a:extLst>
            </a:blip>
            <a:srcRect r="52518"/>
            <a:stretch>
              <a:fillRect/>
            </a:stretch>
          </p:blipFill>
          <p:spPr bwMode="auto">
            <a:xfrm>
              <a:off x="4468" y="0"/>
              <a:ext cx="1292"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7" name="Rectangle 11"/>
          <p:cNvSpPr>
            <a:spLocks noChangeArrowheads="1"/>
          </p:cNvSpPr>
          <p:nvPr/>
        </p:nvSpPr>
        <p:spPr bwMode="auto">
          <a:xfrm>
            <a:off x="4859338" y="274638"/>
            <a:ext cx="3744912"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ru-RU" b="1" dirty="0"/>
              <a:t>ГРЕНЛАНДИЯ</a:t>
            </a:r>
          </a:p>
          <a:p>
            <a:endParaRPr lang="ru-RU" b="1" dirty="0"/>
          </a:p>
          <a:p>
            <a:endParaRPr lang="ru-RU" b="1" dirty="0">
              <a:solidFill>
                <a:schemeClr val="bg1"/>
              </a:solidFill>
            </a:endParaRPr>
          </a:p>
          <a:p>
            <a:r>
              <a:rPr lang="ru-RU" b="1" dirty="0"/>
              <a:t>Ледниками покрыто 1834 тыс. </a:t>
            </a:r>
            <a:r>
              <a:rPr lang="ru-RU" b="1" dirty="0" smtClean="0"/>
              <a:t>км²,  в </a:t>
            </a:r>
            <a:r>
              <a:rPr lang="ru-RU" b="1" dirty="0"/>
              <a:t>том числе 1726 тыс. км²  ледниковым щитом. </a:t>
            </a:r>
          </a:p>
          <a:p>
            <a:endParaRPr lang="ru-RU" b="1" dirty="0"/>
          </a:p>
          <a:p>
            <a:r>
              <a:rPr lang="ru-RU" b="1" dirty="0"/>
              <a:t>Средняя толщина ледника 2300 м, наибольшая — 3400 м. Объём льда 2,6 млн км³</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25252"/>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0"/>
            <a:ext cx="6977131" cy="679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5" name="Text Box 6"/>
          <p:cNvSpPr txBox="1">
            <a:spLocks noChangeArrowheads="1"/>
          </p:cNvSpPr>
          <p:nvPr/>
        </p:nvSpPr>
        <p:spPr bwMode="auto">
          <a:xfrm>
            <a:off x="0" y="1158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b="1" dirty="0">
                <a:solidFill>
                  <a:schemeClr val="bg1"/>
                </a:solidFill>
              </a:rPr>
              <a:t>ГОРНЫЕ ЛЕДНИКИ </a:t>
            </a:r>
            <a:r>
              <a:rPr lang="ru-RU" b="1" dirty="0" smtClean="0">
                <a:solidFill>
                  <a:schemeClr val="bg1"/>
                </a:solidFill>
              </a:rPr>
              <a:t>(ледник БЕРИНГА, АЛЯСКА)</a:t>
            </a:r>
            <a:endParaRPr lang="ru-RU"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Оформление по умолчанию">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Горизон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6804</TotalTime>
  <Words>2303</Words>
  <Application>Microsoft Office PowerPoint</Application>
  <PresentationFormat>Экран (4:3)</PresentationFormat>
  <Paragraphs>363</Paragraphs>
  <Slides>61</Slides>
  <Notes>37</Notes>
  <HiddenSlides>9</HiddenSlides>
  <MMClips>0</MMClips>
  <ScaleCrop>false</ScaleCrop>
  <HeadingPairs>
    <vt:vector size="4" baseType="variant">
      <vt:variant>
        <vt:lpstr>Тема</vt:lpstr>
      </vt:variant>
      <vt:variant>
        <vt:i4>5</vt:i4>
      </vt:variant>
      <vt:variant>
        <vt:lpstr>Заголовки слайдов</vt:lpstr>
      </vt:variant>
      <vt:variant>
        <vt:i4>61</vt:i4>
      </vt:variant>
    </vt:vector>
  </HeadingPairs>
  <TitlesOfParts>
    <vt:vector size="66" baseType="lpstr">
      <vt:lpstr>Оформление по умолчанию</vt:lpstr>
      <vt:lpstr>1_Оформление по умолчанию</vt:lpstr>
      <vt:lpstr>2_Оформление по умолчанию</vt:lpstr>
      <vt:lpstr>1_Тема Office</vt:lpstr>
      <vt:lpstr>2_Тема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Home-pc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Тевелев</dc:creator>
  <cp:lastModifiedBy>Alex</cp:lastModifiedBy>
  <cp:revision>271</cp:revision>
  <dcterms:created xsi:type="dcterms:W3CDTF">2010-10-15T15:28:26Z</dcterms:created>
  <dcterms:modified xsi:type="dcterms:W3CDTF">2020-03-19T08:59:25Z</dcterms:modified>
</cp:coreProperties>
</file>