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309" r:id="rId3"/>
    <p:sldId id="301" r:id="rId4"/>
    <p:sldId id="358" r:id="rId5"/>
    <p:sldId id="302" r:id="rId6"/>
    <p:sldId id="303" r:id="rId7"/>
    <p:sldId id="257" r:id="rId8"/>
    <p:sldId id="283" r:id="rId9"/>
    <p:sldId id="258" r:id="rId10"/>
    <p:sldId id="284" r:id="rId11"/>
    <p:sldId id="285" r:id="rId12"/>
    <p:sldId id="289" r:id="rId13"/>
    <p:sldId id="304" r:id="rId14"/>
    <p:sldId id="305" r:id="rId15"/>
    <p:sldId id="306" r:id="rId16"/>
    <p:sldId id="307" r:id="rId17"/>
    <p:sldId id="359" r:id="rId18"/>
    <p:sldId id="357" r:id="rId19"/>
    <p:sldId id="348" r:id="rId20"/>
    <p:sldId id="29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AB"/>
    <a:srgbClr val="FFCCFF"/>
    <a:srgbClr val="B69472"/>
    <a:srgbClr val="FFF2D9"/>
    <a:srgbClr val="FF00FF"/>
    <a:srgbClr val="E5FFE5"/>
    <a:srgbClr val="FFFFFF"/>
    <a:srgbClr val="EDF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6" autoAdjust="0"/>
    <p:restoredTop sz="97674" autoAdjust="0"/>
  </p:normalViewPr>
  <p:slideViewPr>
    <p:cSldViewPr showGuides="1">
      <p:cViewPr varScale="1">
        <p:scale>
          <a:sx n="89" d="100"/>
          <a:sy n="89" d="100"/>
        </p:scale>
        <p:origin x="-1782" y="-108"/>
      </p:cViewPr>
      <p:guideLst>
        <p:guide orient="horz" pos="2840"/>
        <p:guide pos="2880"/>
      </p:guideLst>
    </p:cSldViewPr>
  </p:slideViewPr>
  <p:outlineViewPr>
    <p:cViewPr>
      <p:scale>
        <a:sx n="33" d="100"/>
        <a:sy n="33" d="100"/>
      </p:scale>
      <p:origin x="0" y="16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B78547-9AFF-4927-A110-0D18268BA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AB6EE4-F687-4EE5-B7B7-A9233724222E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В 2006 комиссия </a:t>
            </a:r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INQUA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предложила перенести границу четвертичного периода на этот уровень, и в 2009 году, после окончания моратория на пересмотр границ, Международный геологический конгресс это решение утвердил. В 2010 году, на конгрессе в Осло, был продемонстрирован заключительный вариант Глобальной Хроностратиграфической схемы. 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B8771D-BB8A-4B05-860A-BBF4291F99F6}" type="slidenum">
              <a:rPr lang="ru-RU" altLang="ru-RU" smtClean="0"/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По международным правилам, все стратиграфические единицы из Международной стратиграфической шкалы должны иметь эталонные разрезы (стратотипы) с точными и доступными для наблюдения границами. Для морского квартера такой разрез находится на Сицилии, в обрыве горы Сан Никола. Граница здесь – это подошва, четвертичной системы, плейстоцена и геласия, как нижнего яруса квартера.  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15D558-4C56-4E74-B61E-4825DBD963BD}" type="slidenum">
              <a:rPr lang="ru-RU" altLang="ru-RU" smtClean="0"/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B537DD-2604-489D-A18C-4A1A1A9D29B0}" type="slidenum">
              <a:rPr lang="ru-RU" altLang="ru-RU" smtClean="0"/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ru-RU" dirty="0" smtClean="0"/>
              <a:t>Верхний отдел четвертичной системы называется голоцен. Голоцен – это время после последнего оледенения, если угодно современное </a:t>
            </a:r>
            <a:r>
              <a:rPr lang="ru-RU" dirty="0" err="1" smtClean="0"/>
              <a:t>межледниковье</a:t>
            </a:r>
            <a:r>
              <a:rPr lang="ru-RU" dirty="0" smtClean="0"/>
              <a:t>. На </a:t>
            </a:r>
            <a:r>
              <a:rPr lang="ru-RU" dirty="0" err="1" smtClean="0"/>
              <a:t>древне-греческом</a:t>
            </a:r>
            <a:r>
              <a:rPr lang="ru-RU" dirty="0" smtClean="0"/>
              <a:t> языке этот термин приблизительно обозначает «совсем новый». Его нижняя граница устанавливается международными соглашениями на уровне 11790 плюс – минус 99 лет, и надо сказать, к такой точности следует относиться с юмором.  Голоцену предшествовал последний эпизод похолодания в сложную по климатическим условиям эпоху последнего оледенения. Этот эпизод называется «Поздний </a:t>
            </a:r>
            <a:r>
              <a:rPr lang="ru-RU" dirty="0" err="1" smtClean="0"/>
              <a:t>Дриас</a:t>
            </a:r>
            <a:r>
              <a:rPr lang="ru-RU" dirty="0" smtClean="0"/>
              <a:t>» (не путать с триасом), от которого не осталось ледниковых отложений – то есть, это был эпизод похолодания на фоне уже начавшегося общего таяния ледников. </a:t>
            </a:r>
          </a:p>
          <a:p>
            <a:pPr>
              <a:defRPr/>
            </a:pPr>
            <a:r>
              <a:rPr lang="ru-RU" dirty="0" smtClean="0"/>
              <a:t>Из-за небольшой продолжительности и небольших климатических вариаций единой схемы расчленения голоцена нет. Однако всеобщей популярностью пользуется классификация </a:t>
            </a:r>
            <a:r>
              <a:rPr lang="ru-RU" dirty="0" err="1" smtClean="0"/>
              <a:t>Блитта</a:t>
            </a:r>
            <a:r>
              <a:rPr lang="ru-RU" dirty="0" smtClean="0"/>
              <a:t> – </a:t>
            </a:r>
            <a:r>
              <a:rPr lang="ru-RU" dirty="0" err="1" smtClean="0"/>
              <a:t>Сернандера</a:t>
            </a:r>
            <a:r>
              <a:rPr lang="ru-RU" dirty="0" smtClean="0"/>
              <a:t>, в основе которой лежит изучения </a:t>
            </a:r>
            <a:r>
              <a:rPr lang="ru-RU" dirty="0" err="1" smtClean="0"/>
              <a:t>северо-европейских</a:t>
            </a:r>
            <a:r>
              <a:rPr lang="ru-RU" dirty="0" smtClean="0"/>
              <a:t> (датских) торфяников, которое проводилось еще в конце 19 и начале 20 века Акселем </a:t>
            </a:r>
            <a:r>
              <a:rPr lang="ru-RU" dirty="0" err="1" smtClean="0"/>
              <a:t>Блиттом</a:t>
            </a:r>
            <a:r>
              <a:rPr lang="ru-RU" dirty="0" smtClean="0"/>
              <a:t> и </a:t>
            </a:r>
            <a:r>
              <a:rPr lang="ru-RU" dirty="0" err="1" smtClean="0"/>
              <a:t>Рутгером</a:t>
            </a:r>
            <a:r>
              <a:rPr lang="ru-RU" dirty="0" smtClean="0"/>
              <a:t> </a:t>
            </a:r>
            <a:r>
              <a:rPr lang="ru-RU" dirty="0" err="1" smtClean="0"/>
              <a:t>Сернандером</a:t>
            </a:r>
            <a:r>
              <a:rPr lang="ru-RU" dirty="0" smtClean="0"/>
              <a:t>. Результаты этих работ затем были использованы для схемы </a:t>
            </a:r>
            <a:r>
              <a:rPr lang="ru-RU" dirty="0" err="1" smtClean="0"/>
              <a:t>спорово-пыдьцевой</a:t>
            </a:r>
            <a:r>
              <a:rPr lang="ru-RU" dirty="0" smtClean="0"/>
              <a:t> зональности голоцена, составленной </a:t>
            </a:r>
            <a:r>
              <a:rPr lang="ru-RU" dirty="0" err="1" smtClean="0"/>
              <a:t>Ленартом</a:t>
            </a:r>
            <a:r>
              <a:rPr lang="ru-RU" dirty="0" smtClean="0"/>
              <a:t> фон Постом – одним из основоположников спорово-пыльцевого анализа. Сейчас возрастные границы климатических фаз в этой схеме подтверждены радиоуглеродными и другими изотопными датировками.   </a:t>
            </a:r>
          </a:p>
          <a:p>
            <a:pPr>
              <a:defRPr/>
            </a:pPr>
            <a:r>
              <a:rPr lang="ru-RU" dirty="0" smtClean="0"/>
              <a:t>Схема </a:t>
            </a:r>
            <a:r>
              <a:rPr lang="ru-RU" dirty="0" err="1" smtClean="0"/>
              <a:t>Блитта</a:t>
            </a:r>
            <a:r>
              <a:rPr lang="ru-RU" dirty="0" smtClean="0"/>
              <a:t> –</a:t>
            </a:r>
            <a:r>
              <a:rPr lang="ru-RU" dirty="0" err="1" smtClean="0"/>
              <a:t>Сернандера</a:t>
            </a:r>
            <a:r>
              <a:rPr lang="ru-RU" dirty="0" smtClean="0"/>
              <a:t> включает следующие климатические события:</a:t>
            </a:r>
          </a:p>
          <a:p>
            <a:pPr>
              <a:defRPr/>
            </a:pPr>
            <a:r>
              <a:rPr lang="ru-RU" dirty="0" smtClean="0"/>
              <a:t>,,,,,,,,,,,,,,,,,,,,,,,,,,,,,,,,,,,,,,,,,,,,,,,,,,,,,,,,,,,,,,,,,,,,,,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Этой схемой возрастного расчленения голоцена особенно часто пользуются при изучении спорово-пыльцевых спектров молодых отложений.</a:t>
            </a:r>
            <a:endParaRPr lang="ru-RU" dirty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3EE2BD-CE59-46C3-BB32-491F199F2000}" type="slidenum">
              <a:rPr lang="ru-RU" altLang="ru-RU" smtClean="0"/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2A055-323C-4175-B6B0-DF0475D10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7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A60DD-43F4-408E-A3A5-78618C1A6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8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B1A23-02AD-49D1-85C0-6EAB54295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5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3C4AF-0D38-4458-BC64-1096B350D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9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92B77-94A8-44EE-9E5B-565F15D4C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04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921BE-3137-497C-9BD2-F430701F3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1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C1015-6F3D-4526-8DAC-4BB4A5C65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28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D805-065F-4C37-8135-7B2962EF5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5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05C7B-0385-4C2F-8197-D843C53A8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00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52D9E-52F9-4FEE-A44F-6D37EBA66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2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098F-3E6B-4C0A-B362-D477A59C3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97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71A16-26A4-4A85-8B62-53D544B24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99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EA0FB0A-EC16-4920-9405-0B4A7997E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8.emf"/><Relationship Id="rId4" Type="http://schemas.openxmlformats.org/officeDocument/2006/relationships/package" Target="../embeddings/_________Microsoft_Word2.doc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_________Microsoft_Word1.docx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http://www.quaternary.stratigraphy.org.uk/images/baseGelasianMtStNicola3s800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en.wikipedia.org/w/index.php?title=Globigerinoides&amp;action=edit&amp;redlink=1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hyperlink" Target="http://en.wikipedia.org/wiki/Gephyrocapsa" TargetMode="Externa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hyperlink" Target="http://en.wikipedia.org/wiki/Gephyrocapsa" TargetMode="Externa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2105025" y="2754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147" name="Picture 4" descr="POSTERSTRAT_v2010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98842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0" y="-28575"/>
            <a:ext cx="9144000" cy="369888"/>
          </a:xfrm>
          <a:prstGeom prst="rect">
            <a:avLst/>
          </a:prstGeom>
          <a:solidFill>
            <a:srgbClr val="FFD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Международная </a:t>
            </a:r>
            <a:r>
              <a:rPr lang="ru-RU" altLang="ru-RU" sz="1800" b="1" dirty="0" smtClean="0"/>
              <a:t>хроностратиграфическая </a:t>
            </a:r>
            <a:r>
              <a:rPr lang="ru-RU" altLang="ru-RU" sz="1800" b="1" dirty="0"/>
              <a:t>шкала (МСШ) </a:t>
            </a:r>
            <a:r>
              <a:rPr lang="ru-RU" altLang="ru-RU" sz="1800" b="1" dirty="0" err="1"/>
              <a:t>квартера</a:t>
            </a:r>
            <a:r>
              <a:rPr lang="ru-RU" altLang="ru-RU" sz="18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06413" y="5867400"/>
            <a:ext cx="1135062" cy="955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4188" y="82550"/>
            <a:ext cx="1135062" cy="57388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2" name="Прямоугольник 1"/>
          <p:cNvSpPr>
            <a:spLocks noChangeArrowheads="1"/>
          </p:cNvSpPr>
          <p:nvPr/>
        </p:nvSpPr>
        <p:spPr bwMode="auto">
          <a:xfrm>
            <a:off x="4572000" y="261938"/>
            <a:ext cx="4068763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Symbol" pitchFamily="18" charset="2"/>
              <a:buChar char=""/>
              <a:defRPr/>
            </a:pPr>
            <a:r>
              <a:rPr lang="ru-RU" altLang="ru-RU" sz="1800" b="1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Ионийский «ярус»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      (средний плейстоцен)</a:t>
            </a:r>
            <a:endParaRPr lang="ru-RU" altLang="ru-RU" sz="1800" dirty="0" smtClean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И</a:t>
            </a:r>
            <a:r>
              <a:rPr lang="ru-RU" altLang="ru-RU" sz="1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онийский «ярус» представляет средний плейстоцен </a:t>
            </a:r>
            <a:r>
              <a:rPr lang="ru-RU" altLang="ru-RU" sz="1800" dirty="0" err="1" smtClean="0">
                <a:latin typeface="Times New Roman" pitchFamily="18" charset="0"/>
                <a:ea typeface="Times New Roman" pitchFamily="18" charset="0"/>
                <a:cs typeface="Arial" charset="0"/>
              </a:rPr>
              <a:t>Международ</a:t>
            </a:r>
            <a:r>
              <a:rPr lang="ru-RU" altLang="ru-RU" sz="1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-ной стратиграфической шкалы. Его границы установлены на уровне 781 тыс. лет назад нижняя и 126 тыс. лет назад верхняя.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Ионийский</a:t>
            </a:r>
            <a:r>
              <a:rPr lang="ru-RU" altLang="ru-RU" sz="1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комплекс расположен над </a:t>
            </a:r>
            <a:r>
              <a:rPr lang="ru-RU" altLang="ru-RU" sz="1800" dirty="0" err="1" smtClean="0">
                <a:latin typeface="Times New Roman" pitchFamily="18" charset="0"/>
                <a:ea typeface="Times New Roman" pitchFamily="18" charset="0"/>
                <a:cs typeface="Arial" charset="0"/>
              </a:rPr>
              <a:t>калабрием</a:t>
            </a:r>
            <a:r>
              <a:rPr lang="ru-RU" altLang="ru-RU" sz="1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и перекрывается верхним плейстоценом, который в </a:t>
            </a:r>
            <a:r>
              <a:rPr lang="ru-RU" altLang="ru-RU" sz="1800" dirty="0" err="1" smtClean="0">
                <a:latin typeface="Times New Roman" pitchFamily="18" charset="0"/>
                <a:ea typeface="Times New Roman" pitchFamily="18" charset="0"/>
                <a:cs typeface="Arial" charset="0"/>
              </a:rPr>
              <a:t>южноитальянских</a:t>
            </a:r>
            <a:r>
              <a:rPr lang="ru-RU" altLang="ru-RU" sz="1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разрезах называется </a:t>
            </a:r>
            <a:r>
              <a:rPr lang="ru-RU" altLang="ru-RU" sz="1800" dirty="0" err="1" smtClean="0">
                <a:latin typeface="Times New Roman" pitchFamily="18" charset="0"/>
                <a:ea typeface="Times New Roman" pitchFamily="18" charset="0"/>
                <a:cs typeface="Arial" charset="0"/>
              </a:rPr>
              <a:t>тарантийским</a:t>
            </a:r>
            <a:r>
              <a:rPr lang="ru-RU" altLang="ru-RU" sz="1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«ярусом».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Ионийское</a:t>
            </a:r>
            <a:r>
              <a:rPr lang="ru-RU" altLang="ru-RU" sz="1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(среднеплейстоценовое) время – время наиболее крупных и продолжительных ледниковых веков четвертичного время. Продолжительность </a:t>
            </a:r>
            <a:r>
              <a:rPr lang="ru-RU" altLang="ru-RU" sz="1800" b="1" i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ионийского</a:t>
            </a:r>
            <a:r>
              <a:rPr lang="ru-RU" altLang="ru-RU" sz="1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века </a:t>
            </a:r>
            <a:r>
              <a:rPr lang="ru-RU" altLang="ru-RU" sz="1800" b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655 </a:t>
            </a:r>
            <a:r>
              <a:rPr lang="ru-RU" altLang="ru-RU" sz="1800" b="1" dirty="0" err="1" smtClean="0"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altLang="ru-RU" sz="1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лет.  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492500" y="44450"/>
            <a:ext cx="0" cy="6624638"/>
          </a:xfrm>
          <a:prstGeom prst="line">
            <a:avLst/>
          </a:prstGeom>
          <a:ln w="3810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342900" y="5821363"/>
            <a:ext cx="37846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Прямоугольник 4"/>
          <p:cNvSpPr>
            <a:spLocks noChangeArrowheads="1"/>
          </p:cNvSpPr>
          <p:nvPr/>
        </p:nvSpPr>
        <p:spPr bwMode="auto">
          <a:xfrm>
            <a:off x="2627313" y="5840413"/>
            <a:ext cx="866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781</a:t>
            </a:r>
            <a:r>
              <a:rPr lang="ru-RU" altLang="ru-RU" sz="14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тыс</a:t>
            </a:r>
            <a:endParaRPr lang="ru-RU" altLang="ru-RU" sz="1800">
              <a:latin typeface="Arial Narrow" pitchFamily="34" charset="0"/>
            </a:endParaRPr>
          </a:p>
        </p:txBody>
      </p:sp>
      <p:sp>
        <p:nvSpPr>
          <p:cNvPr id="14344" name="TextBox 5"/>
          <p:cNvSpPr txBox="1">
            <a:spLocks noChangeArrowheads="1"/>
          </p:cNvSpPr>
          <p:nvPr/>
        </p:nvSpPr>
        <p:spPr bwMode="auto">
          <a:xfrm>
            <a:off x="484188" y="5867400"/>
            <a:ext cx="286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Матуяма</a:t>
            </a:r>
          </a:p>
        </p:txBody>
      </p:sp>
      <p:sp>
        <p:nvSpPr>
          <p:cNvPr id="14345" name="TextBox 6"/>
          <p:cNvSpPr txBox="1">
            <a:spLocks noChangeArrowheads="1"/>
          </p:cNvSpPr>
          <p:nvPr/>
        </p:nvSpPr>
        <p:spPr bwMode="auto">
          <a:xfrm>
            <a:off x="528638" y="5357813"/>
            <a:ext cx="1090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Брюнес</a:t>
            </a:r>
          </a:p>
        </p:txBody>
      </p:sp>
      <p:sp>
        <p:nvSpPr>
          <p:cNvPr id="14346" name="TextBox 7"/>
          <p:cNvSpPr txBox="1">
            <a:spLocks noChangeArrowheads="1"/>
          </p:cNvSpPr>
          <p:nvPr/>
        </p:nvSpPr>
        <p:spPr bwMode="auto">
          <a:xfrm rot="-5400000">
            <a:off x="2573338" y="3382963"/>
            <a:ext cx="1090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Ионий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4163" y="1989138"/>
            <a:ext cx="378301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8" name="TextBox 9"/>
          <p:cNvSpPr txBox="1">
            <a:spLocks noChangeArrowheads="1"/>
          </p:cNvSpPr>
          <p:nvPr/>
        </p:nvSpPr>
        <p:spPr bwMode="auto">
          <a:xfrm>
            <a:off x="2511425" y="1989138"/>
            <a:ext cx="974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 Narrow" pitchFamily="34" charset="0"/>
              </a:rPr>
              <a:t>126 тыс </a:t>
            </a:r>
          </a:p>
        </p:txBody>
      </p:sp>
      <p:sp>
        <p:nvSpPr>
          <p:cNvPr id="14349" name="TextBox 10"/>
          <p:cNvSpPr txBox="1">
            <a:spLocks noChangeArrowheads="1"/>
          </p:cNvSpPr>
          <p:nvPr/>
        </p:nvSpPr>
        <p:spPr bwMode="auto">
          <a:xfrm rot="-5400000">
            <a:off x="2368550" y="633413"/>
            <a:ext cx="1525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Тарантий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33675" y="5508625"/>
            <a:ext cx="752475" cy="30638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MIS </a:t>
            </a:r>
            <a:r>
              <a:rPr lang="ru-RU" sz="1400" dirty="0"/>
              <a:t>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0025" y="1681163"/>
            <a:ext cx="752475" cy="3079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MIS </a:t>
            </a:r>
            <a:r>
              <a:rPr lang="ru-RU" sz="1400" dirty="0"/>
              <a:t>5</a:t>
            </a:r>
            <a:r>
              <a:rPr lang="en-US" sz="1400" dirty="0"/>
              <a:t>e</a:t>
            </a:r>
            <a:endParaRPr lang="ru-RU" sz="1400" dirty="0"/>
          </a:p>
        </p:txBody>
      </p:sp>
      <p:pic>
        <p:nvPicPr>
          <p:cNvPr id="1435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54188"/>
            <a:ext cx="121761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02250"/>
            <a:ext cx="8905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4357688" y="503238"/>
            <a:ext cx="46069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475"/>
              </a:spcBef>
              <a:spcAft>
                <a:spcPts val="600"/>
              </a:spcAft>
              <a:buFont typeface="Symbol" pitchFamily="18" charset="2"/>
              <a:buChar char=""/>
              <a:tabLst>
                <a:tab pos="457200" algn="l"/>
              </a:tabLst>
              <a:defRPr/>
            </a:pPr>
            <a:r>
              <a:rPr lang="ru-RU" b="1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Тарантийский</a:t>
            </a:r>
            <a:r>
              <a:rPr lang="ru-RU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«ярус» (верхний плейстоцен)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180000" algn="just">
              <a:lnSpc>
                <a:spcPct val="120000"/>
              </a:lnSpc>
              <a:tabLst>
                <a:tab pos="457200" algn="l"/>
              </a:tabLs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озрастные рамки верхнего плейстоцена, соответствующего в Международной шкале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тарантийскому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«ярусу», установлены 126 тыс. лет назад нижняя и 11,7 тыс. лет верхняя. </a:t>
            </a:r>
          </a:p>
          <a:p>
            <a:pPr marL="342900" indent="-180000" algn="just">
              <a:lnSpc>
                <a:spcPct val="120000"/>
              </a:lnSpc>
              <a:tabLst>
                <a:tab pos="457200" algn="l"/>
              </a:tabLs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климатическом отношении основание верхнего плейстоцена соответствует началу самого мощного потепления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межледниковья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в серии почти непрерывных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ледниковий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второй половины среднего плейстоцена – позднего плейстоцена. </a:t>
            </a:r>
          </a:p>
          <a:p>
            <a:pPr marL="342900" indent="-180000" algn="just">
              <a:lnSpc>
                <a:spcPct val="120000"/>
              </a:lnSpc>
              <a:tabLst>
                <a:tab pos="457200" algn="l"/>
              </a:tabLs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онец позднего плейстоцена – это поздний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дриас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после которого начинается голоцен.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тарантийского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яруса 114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4188" y="119063"/>
            <a:ext cx="1135062" cy="65865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92500" y="44450"/>
            <a:ext cx="0" cy="6624638"/>
          </a:xfrm>
          <a:prstGeom prst="line">
            <a:avLst/>
          </a:prstGeom>
          <a:ln w="3810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84163" y="5580063"/>
            <a:ext cx="4071937" cy="9207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3492500" y="5230813"/>
            <a:ext cx="1084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126 тыс 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 rot="-5400000">
            <a:off x="2294731" y="3182145"/>
            <a:ext cx="1527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Тарантий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0025" y="5281613"/>
            <a:ext cx="752475" cy="3079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MIS </a:t>
            </a:r>
            <a:r>
              <a:rPr lang="ru-RU" sz="1400" dirty="0"/>
              <a:t>5</a:t>
            </a:r>
            <a:r>
              <a:rPr lang="en-US" sz="1400" dirty="0"/>
              <a:t>e</a:t>
            </a:r>
            <a:endParaRPr lang="ru-RU" sz="1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4163" y="692150"/>
            <a:ext cx="4071937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TextBox 11"/>
          <p:cNvSpPr txBox="1">
            <a:spLocks noChangeArrowheads="1"/>
          </p:cNvSpPr>
          <p:nvPr/>
        </p:nvSpPr>
        <p:spPr bwMode="auto">
          <a:xfrm rot="-5400000">
            <a:off x="2613026" y="6046787"/>
            <a:ext cx="1090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Ионий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1765300" y="44450"/>
            <a:ext cx="1662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ГОЛОЦЕН</a:t>
            </a:r>
          </a:p>
        </p:txBody>
      </p:sp>
      <p:sp>
        <p:nvSpPr>
          <p:cNvPr id="15372" name="TextBox 14"/>
          <p:cNvSpPr txBox="1">
            <a:spLocks noChangeArrowheads="1"/>
          </p:cNvSpPr>
          <p:nvPr/>
        </p:nvSpPr>
        <p:spPr bwMode="auto">
          <a:xfrm>
            <a:off x="3551238" y="330200"/>
            <a:ext cx="1068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11.7 тыс</a:t>
            </a:r>
          </a:p>
        </p:txBody>
      </p:sp>
      <p:sp>
        <p:nvSpPr>
          <p:cNvPr id="15373" name="TextBox 16"/>
          <p:cNvSpPr txBox="1">
            <a:spLocks noChangeArrowheads="1"/>
          </p:cNvSpPr>
          <p:nvPr/>
        </p:nvSpPr>
        <p:spPr bwMode="auto">
          <a:xfrm rot="-5400000">
            <a:off x="167481" y="2786857"/>
            <a:ext cx="176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Брюнес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27338" y="360363"/>
            <a:ext cx="652462" cy="3079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MIS </a:t>
            </a:r>
            <a:r>
              <a:rPr lang="ru-RU" sz="1400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620713"/>
            <a:ext cx="1135062" cy="61007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500063" y="4724400"/>
            <a:ext cx="8393112" cy="7302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Box 12"/>
          <p:cNvSpPr txBox="1">
            <a:spLocks noChangeArrowheads="1"/>
          </p:cNvSpPr>
          <p:nvPr/>
        </p:nvSpPr>
        <p:spPr bwMode="auto">
          <a:xfrm>
            <a:off x="1979613" y="1557338"/>
            <a:ext cx="1662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ГОЛОЦЕН</a:t>
            </a:r>
          </a:p>
        </p:txBody>
      </p:sp>
      <p:sp>
        <p:nvSpPr>
          <p:cNvPr id="16389" name="TextBox 14"/>
          <p:cNvSpPr txBox="1">
            <a:spLocks noChangeArrowheads="1"/>
          </p:cNvSpPr>
          <p:nvPr/>
        </p:nvSpPr>
        <p:spPr bwMode="auto">
          <a:xfrm>
            <a:off x="3228036" y="4576246"/>
            <a:ext cx="1233864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11740 лет</a:t>
            </a:r>
            <a:endParaRPr lang="ru-RU" altLang="ru-RU" sz="1800" dirty="0"/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2144713" y="1903413"/>
            <a:ext cx="987425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MIS </a:t>
            </a:r>
            <a:r>
              <a:rPr lang="ru-RU" altLang="ru-RU" sz="2400"/>
              <a:t>1</a:t>
            </a:r>
          </a:p>
        </p:txBody>
      </p:sp>
      <p:sp>
        <p:nvSpPr>
          <p:cNvPr id="16391" name="TextBox 16"/>
          <p:cNvSpPr txBox="1">
            <a:spLocks noChangeArrowheads="1"/>
          </p:cNvSpPr>
          <p:nvPr/>
        </p:nvSpPr>
        <p:spPr bwMode="auto">
          <a:xfrm rot="-5400000">
            <a:off x="167481" y="2786857"/>
            <a:ext cx="176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Брюнес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0063" y="620713"/>
            <a:ext cx="4071937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2051050" y="260350"/>
            <a:ext cx="212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3 марта 2017 </a:t>
            </a:r>
            <a:r>
              <a:rPr lang="ru-RU" altLang="ru-RU" sz="1800" dirty="0"/>
              <a:t>года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250" y="5805488"/>
            <a:ext cx="2881313" cy="369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Последнее оледенение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797425"/>
            <a:ext cx="4572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Поздний </a:t>
            </a:r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дриас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стадиал</a:t>
            </a:r>
            <a:r>
              <a:rPr lang="ru-RU" dirty="0"/>
              <a:t>) </a:t>
            </a:r>
            <a:r>
              <a:rPr lang="ru-RU" b="1" dirty="0"/>
              <a:t>12,900–11,740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 err="1">
                <a:solidFill>
                  <a:srgbClr val="C00000"/>
                </a:solidFill>
              </a:rPr>
              <a:t>Аллеред</a:t>
            </a:r>
            <a:r>
              <a:rPr lang="ru-RU" dirty="0"/>
              <a:t> (</a:t>
            </a:r>
            <a:r>
              <a:rPr lang="ru-RU" dirty="0" err="1"/>
              <a:t>интерстадиал</a:t>
            </a:r>
            <a:r>
              <a:rPr lang="ru-RU" dirty="0"/>
              <a:t>)  </a:t>
            </a:r>
            <a:r>
              <a:rPr lang="ru-RU" b="1" dirty="0"/>
              <a:t>13,600–12,900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Древний </a:t>
            </a:r>
            <a:r>
              <a:rPr lang="ru-RU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дриас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стадиал</a:t>
            </a:r>
            <a:r>
              <a:rPr lang="ru-RU" dirty="0"/>
              <a:t>)1</a:t>
            </a:r>
            <a:r>
              <a:rPr lang="ru-RU" b="1" dirty="0"/>
              <a:t>4,000–13,600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49275"/>
            <a:ext cx="4572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Субатлантическая:                       </a:t>
            </a:r>
            <a:r>
              <a:rPr lang="ru-RU" b="1" dirty="0">
                <a:solidFill>
                  <a:srgbClr val="C00000"/>
                </a:solidFill>
              </a:rPr>
              <a:t> 2600–0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 err="1"/>
              <a:t>Суббореальная</a:t>
            </a:r>
            <a:r>
              <a:rPr lang="ru-RU" dirty="0"/>
              <a:t>:                       </a:t>
            </a:r>
            <a:r>
              <a:rPr lang="ru-RU" b="1" dirty="0"/>
              <a:t>5700–2600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Атлантическая, климат теплый,  влажный, максимальные температуры четвертичного времени:          </a:t>
            </a:r>
            <a:r>
              <a:rPr lang="ru-RU" b="1" dirty="0">
                <a:solidFill>
                  <a:srgbClr val="C00000"/>
                </a:solidFill>
              </a:rPr>
              <a:t>8900–5700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Бореальная – климат холодный, сухой, с возрастающей постепенно температурой:                    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11,500–8,900</a:t>
            </a:r>
          </a:p>
          <a:p>
            <a:pPr>
              <a:defRPr/>
            </a:pPr>
            <a:r>
              <a:rPr lang="ru-RU" dirty="0" err="1"/>
              <a:t>Пребореальная</a:t>
            </a:r>
            <a:r>
              <a:rPr lang="ru-RU" dirty="0"/>
              <a:t> 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6397" name="Прямоугольник 13"/>
          <p:cNvSpPr>
            <a:spLocks noChangeArrowheads="1"/>
          </p:cNvSpPr>
          <p:nvPr/>
        </p:nvSpPr>
        <p:spPr bwMode="auto">
          <a:xfrm>
            <a:off x="4572000" y="87313"/>
            <a:ext cx="3836988" cy="461962"/>
          </a:xfrm>
          <a:prstGeom prst="rect">
            <a:avLst/>
          </a:prstGeom>
          <a:solidFill>
            <a:srgbClr val="FFD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Схема Блитта –Сернандера </a:t>
            </a:r>
            <a:endParaRPr lang="ru-RU" altLang="ru-RU" sz="2400"/>
          </a:p>
        </p:txBody>
      </p:sp>
      <p:sp>
        <p:nvSpPr>
          <p:cNvPr id="16398" name="TextBox 14"/>
          <p:cNvSpPr txBox="1">
            <a:spLocks noChangeArrowheads="1"/>
          </p:cNvSpPr>
          <p:nvPr/>
        </p:nvSpPr>
        <p:spPr bwMode="auto">
          <a:xfrm>
            <a:off x="2339975" y="2636838"/>
            <a:ext cx="2232025" cy="5238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Comic Sans MS" pitchFamily="66" charset="0"/>
              </a:rPr>
              <a:t>Температурный оптимум</a:t>
            </a:r>
          </a:p>
        </p:txBody>
      </p:sp>
      <p:sp>
        <p:nvSpPr>
          <p:cNvPr id="16399" name="TextBox 15"/>
          <p:cNvSpPr txBox="1">
            <a:spLocks noChangeArrowheads="1"/>
          </p:cNvSpPr>
          <p:nvPr/>
        </p:nvSpPr>
        <p:spPr bwMode="auto">
          <a:xfrm>
            <a:off x="1579563" y="5300663"/>
            <a:ext cx="2992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ПОЗДНИЙ ПЛЕЙСТОЦЕН</a:t>
            </a:r>
          </a:p>
        </p:txBody>
      </p:sp>
      <p:sp>
        <p:nvSpPr>
          <p:cNvPr id="16400" name="Прямоугольник 3"/>
          <p:cNvSpPr>
            <a:spLocks noChangeArrowheads="1"/>
          </p:cNvSpPr>
          <p:nvPr/>
        </p:nvSpPr>
        <p:spPr bwMode="auto">
          <a:xfrm>
            <a:off x="1579563" y="6351588"/>
            <a:ext cx="7466012" cy="369887"/>
          </a:xfrm>
          <a:prstGeom prst="rect">
            <a:avLst/>
          </a:prstGeom>
          <a:solidFill>
            <a:srgbClr val="FFD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>
                <a:latin typeface="Arial Narrow" pitchFamily="34" charset="0"/>
              </a:rPr>
              <a:t>Аксель Блитт, Рутгер Сернандер, Ленарт фон Пост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2332038" y="3640138"/>
            <a:ext cx="2232025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latin typeface="Comic Sans MS" pitchFamily="66" charset="0"/>
              </a:rPr>
              <a:t>Температурный пессимум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4356100" y="1419647"/>
            <a:ext cx="4572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Symbol" pitchFamily="18" charset="2"/>
              <a:buBlip>
                <a:blip r:embed="rId2"/>
              </a:buBlip>
            </a:pPr>
            <a:r>
              <a:rPr lang="ru-RU" altLang="ru-RU" sz="2400" b="1" dirty="0">
                <a:latin typeface="Calibri" pitchFamily="34" charset="0"/>
                <a:cs typeface="Times New Roman" pitchFamily="18" charset="0"/>
              </a:rPr>
              <a:t>Изотопные (дельта </a:t>
            </a:r>
            <a:r>
              <a:rPr lang="ru-RU" altLang="ru-RU" sz="2400" b="1" baseline="30000" dirty="0">
                <a:latin typeface="Calibri" pitchFamily="34" charset="0"/>
                <a:cs typeface="Times New Roman" pitchFamily="18" charset="0"/>
              </a:rPr>
              <a:t>18</a:t>
            </a:r>
            <a:r>
              <a:rPr lang="ru-RU" altLang="ru-RU" sz="2400" b="1" dirty="0">
                <a:latin typeface="Calibri" pitchFamily="34" charset="0"/>
                <a:cs typeface="Times New Roman" pitchFamily="18" charset="0"/>
              </a:rPr>
              <a:t>О) записи </a:t>
            </a:r>
            <a:r>
              <a:rPr lang="ru-RU" altLang="ru-RU" sz="2400" dirty="0">
                <a:latin typeface="Calibri" pitchFamily="34" charset="0"/>
                <a:cs typeface="Times New Roman" pitchFamily="18" charset="0"/>
              </a:rPr>
              <a:t>в разрезах льда Антарктиды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672"/>
            <a:ext cx="39608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Файл:Antarctica-ru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4"/>
          <a:stretch>
            <a:fillRect/>
          </a:stretch>
        </p:blipFill>
        <p:spPr bwMode="auto">
          <a:xfrm>
            <a:off x="5093928" y="3141638"/>
            <a:ext cx="3096344" cy="27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492500" y="1847850"/>
            <a:ext cx="45720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Symbol" pitchFamily="18" charset="2"/>
              <a:buBlip>
                <a:blip r:embed="rId2"/>
              </a:buBlip>
            </a:pPr>
            <a:r>
              <a:rPr lang="ru-RU" altLang="ru-RU" sz="2400" b="1">
                <a:latin typeface="Calibri" pitchFamily="34" charset="0"/>
                <a:cs typeface="Times New Roman" pitchFamily="18" charset="0"/>
              </a:rPr>
              <a:t>Записи разрезов китайских лессов</a:t>
            </a:r>
            <a:r>
              <a:rPr lang="ru-RU" altLang="ru-RU" sz="2400">
                <a:latin typeface="Calibri" pitchFamily="34" charset="0"/>
                <a:cs typeface="Times New Roman" pitchFamily="18" charset="0"/>
              </a:rPr>
              <a:t> – изменения магнитной восприимчивости (увеличение в теплое время) и зернистости компонентов (увеличение, в целом, в холодное время)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7150"/>
            <a:ext cx="1381125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477514" y="908720"/>
            <a:ext cx="45720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Symbol" pitchFamily="18" charset="2"/>
              <a:buBlip>
                <a:blip r:embed="rId2"/>
              </a:buBlip>
            </a:pPr>
            <a:r>
              <a:rPr lang="ru-RU" altLang="ru-RU" sz="2400" b="1" dirty="0">
                <a:latin typeface="Arial Narrow" pitchFamily="34" charset="0"/>
                <a:cs typeface="Times New Roman" pitchFamily="18" charset="0"/>
              </a:rPr>
              <a:t>Записи непрерывных разрезов осадков озера Байкал</a:t>
            </a:r>
            <a:r>
              <a:rPr lang="ru-RU" altLang="ru-RU" sz="2400" dirty="0">
                <a:latin typeface="Arial Narrow" pitchFamily="34" charset="0"/>
                <a:cs typeface="Times New Roman" pitchFamily="18" charset="0"/>
              </a:rPr>
              <a:t> – изменения содержания биогенного кремня (увеличение в теплое время)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Symbol" pitchFamily="18" charset="2"/>
              <a:buBlip>
                <a:blip r:embed="rId2"/>
              </a:buBlip>
            </a:pPr>
            <a:r>
              <a:rPr lang="ru-RU" altLang="ru-RU" sz="2400" dirty="0">
                <a:latin typeface="Arial Narrow" pitchFamily="34" charset="0"/>
                <a:cs typeface="Times New Roman" pitchFamily="18" charset="0"/>
              </a:rPr>
              <a:t>Радиолярии, диатомеи, </a:t>
            </a:r>
            <a:r>
              <a:rPr lang="ru-RU" altLang="ru-RU" sz="2400" dirty="0" err="1">
                <a:latin typeface="Arial Narrow" pitchFamily="34" charset="0"/>
                <a:cs typeface="Times New Roman" pitchFamily="18" charset="0"/>
              </a:rPr>
              <a:t>фитолиты</a:t>
            </a:r>
            <a:endParaRPr lang="ru-RU" altLang="ru-RU" sz="2400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9459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16"/>
            <a:ext cx="122555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http://wiki.web.ru/images/thumb/6/64/423px-Haeckel_Cyrtoidea.jpg/170px-423px-Haeckel_Cyrtoid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39" y="4533924"/>
            <a:ext cx="118745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File:Haeckel Diatome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94237"/>
            <a:ext cx="12223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326" y="4505349"/>
            <a:ext cx="630238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951" y="5392762"/>
            <a:ext cx="6254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89" y="5405462"/>
            <a:ext cx="6254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951" y="4533924"/>
            <a:ext cx="6016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6" name="Прямоугольник 1"/>
          <p:cNvSpPr>
            <a:spLocks noChangeArrowheads="1"/>
          </p:cNvSpPr>
          <p:nvPr/>
        </p:nvSpPr>
        <p:spPr bwMode="auto">
          <a:xfrm>
            <a:off x="2555751" y="4181499"/>
            <a:ext cx="143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Радиолярии</a:t>
            </a:r>
          </a:p>
        </p:txBody>
      </p:sp>
      <p:sp>
        <p:nvSpPr>
          <p:cNvPr id="19467" name="Прямоугольник 2"/>
          <p:cNvSpPr>
            <a:spLocks noChangeArrowheads="1"/>
          </p:cNvSpPr>
          <p:nvPr/>
        </p:nvSpPr>
        <p:spPr bwMode="auto">
          <a:xfrm>
            <a:off x="4370264" y="4152924"/>
            <a:ext cx="1184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Диатомеи</a:t>
            </a:r>
          </a:p>
        </p:txBody>
      </p:sp>
      <p:sp>
        <p:nvSpPr>
          <p:cNvPr id="19468" name="Прямоугольник 3"/>
          <p:cNvSpPr>
            <a:spLocks noChangeArrowheads="1"/>
          </p:cNvSpPr>
          <p:nvPr/>
        </p:nvSpPr>
        <p:spPr bwMode="auto">
          <a:xfrm>
            <a:off x="6180014" y="4168799"/>
            <a:ext cx="1241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Фитолиты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5" r="16901"/>
          <a:stretch/>
        </p:blipFill>
        <p:spPr>
          <a:xfrm>
            <a:off x="6156176" y="1052736"/>
            <a:ext cx="2752603" cy="2615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954463" y="1628775"/>
            <a:ext cx="4572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Symbol" pitchFamily="18" charset="2"/>
              <a:buBlip>
                <a:blip r:embed="rId2"/>
              </a:buBlip>
            </a:pPr>
            <a:r>
              <a:rPr lang="ru-RU" altLang="ru-RU" sz="2400" b="1">
                <a:latin typeface="Calibri" pitchFamily="34" charset="0"/>
                <a:cs typeface="Times New Roman" pitchFamily="18" charset="0"/>
              </a:rPr>
              <a:t>Стратиграфические схемы</a:t>
            </a:r>
            <a:r>
              <a:rPr lang="ru-RU" altLang="ru-RU" sz="2400">
                <a:latin typeface="Calibri" pitchFamily="34" charset="0"/>
                <a:cs typeface="Times New Roman" pitchFamily="18" charset="0"/>
              </a:rPr>
              <a:t> отложений Западной Европы, Британии, Русской равнины, Северной Америки, Новой Зеландии 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-4763"/>
            <a:ext cx="283368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4" y="188640"/>
            <a:ext cx="2216150" cy="622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881883" y="188640"/>
            <a:ext cx="6228184" cy="707886"/>
          </a:xfrm>
          <a:prstGeom prst="rect">
            <a:avLst/>
          </a:prstGeom>
          <a:gradFill>
            <a:gsLst>
              <a:gs pos="0">
                <a:schemeClr val="bg1"/>
              </a:gs>
              <a:gs pos="54000">
                <a:srgbClr val="85C2FF"/>
              </a:gs>
              <a:gs pos="53000">
                <a:srgbClr val="C4D6EB"/>
              </a:gs>
              <a:gs pos="100000">
                <a:srgbClr val="F57392"/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Franklin Gothic Medium" pitchFamily="34" charset="0"/>
              </a:rPr>
              <a:t>Стратиграфическая схема </a:t>
            </a:r>
            <a:endParaRPr lang="ru-RU" altLang="ru-RU" sz="2000" dirty="0" smtClean="0">
              <a:solidFill>
                <a:srgbClr val="000000"/>
              </a:solidFill>
              <a:latin typeface="Franklin Gothic Medium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Franklin Gothic Medium" pitchFamily="34" charset="0"/>
              </a:rPr>
              <a:t>четвертичной </a:t>
            </a:r>
            <a:r>
              <a:rPr lang="ru-RU" altLang="ru-RU" sz="2000" dirty="0">
                <a:solidFill>
                  <a:srgbClr val="000000"/>
                </a:solidFill>
                <a:latin typeface="Franklin Gothic Medium" pitchFamily="34" charset="0"/>
              </a:rPr>
              <a:t>системы </a:t>
            </a:r>
            <a:r>
              <a:rPr lang="ru-RU" altLang="ru-RU" sz="2000" dirty="0" smtClean="0">
                <a:solidFill>
                  <a:srgbClr val="000000"/>
                </a:solidFill>
                <a:latin typeface="Franklin Gothic Medium" pitchFamily="34" charset="0"/>
              </a:rPr>
              <a:t>России</a:t>
            </a:r>
            <a:endParaRPr lang="ru-RU" altLang="ru-RU" sz="2000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131666"/>
              </p:ext>
            </p:extLst>
          </p:nvPr>
        </p:nvGraphicFramePr>
        <p:xfrm>
          <a:off x="2771800" y="1057275"/>
          <a:ext cx="65151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Документ" r:id="rId4" imgW="5858980" imgH="4978448" progId="Word.Document.12">
                  <p:embed/>
                </p:oleObj>
              </mc:Choice>
              <mc:Fallback>
                <p:oleObj name="Документ" r:id="rId4" imgW="5858980" imgH="497844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057275"/>
                        <a:ext cx="6515100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881883" y="5949280"/>
            <a:ext cx="6155110" cy="83099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</a:rPr>
              <a:t>Начиная с 2012 </a:t>
            </a:r>
            <a:r>
              <a:rPr lang="ru-RU" altLang="ru-RU" sz="1600" dirty="0" smtClean="0">
                <a:solidFill>
                  <a:srgbClr val="000000"/>
                </a:solidFill>
                <a:latin typeface="Arial Narrow" pitchFamily="34" charset="0"/>
              </a:rPr>
              <a:t> года </a:t>
            </a: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</a:rPr>
              <a:t>нижняя граница четвертичного периода принимается на уровне </a:t>
            </a:r>
            <a:r>
              <a:rPr lang="en-US" altLang="ru-RU" sz="1600" dirty="0">
                <a:solidFill>
                  <a:srgbClr val="000000"/>
                </a:solidFill>
                <a:latin typeface="Arial Narrow" pitchFamily="34" charset="0"/>
              </a:rPr>
              <a:t>~ </a:t>
            </a: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</a:rPr>
              <a:t>2.6 млн лет назад, в связи с чем введен новый раздел – </a:t>
            </a:r>
            <a:r>
              <a:rPr lang="ru-RU" altLang="ru-RU" sz="1600" b="1" dirty="0" err="1">
                <a:solidFill>
                  <a:srgbClr val="000000"/>
                </a:solidFill>
                <a:latin typeface="Arial Narrow" pitchFamily="34" charset="0"/>
              </a:rPr>
              <a:t>палеоплейстоцен</a:t>
            </a: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51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877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Franklin Gothic Medium" pitchFamily="34" charset="0"/>
              </a:rPr>
              <a:t>Соотношения российской и </a:t>
            </a:r>
            <a:r>
              <a:rPr lang="ru-RU" altLang="ru-RU" sz="1800" dirty="0">
                <a:solidFill>
                  <a:srgbClr val="FF0000"/>
                </a:solidFill>
                <a:latin typeface="Franklin Gothic Medium" pitchFamily="34" charset="0"/>
              </a:rPr>
              <a:t>международной</a:t>
            </a:r>
            <a:r>
              <a:rPr lang="ru-RU" altLang="ru-RU" sz="1800" dirty="0">
                <a:latin typeface="Franklin Gothic Medium" pitchFamily="34" charset="0"/>
              </a:rPr>
              <a:t> шкал сложные. </a:t>
            </a:r>
            <a:r>
              <a:rPr lang="en-US" altLang="ru-RU" sz="1800" dirty="0">
                <a:latin typeface="Franklin Gothic Medium" pitchFamily="34" charset="0"/>
              </a:rPr>
              <a:t/>
            </a:r>
            <a:br>
              <a:rPr lang="en-US" altLang="ru-RU" sz="1800" dirty="0">
                <a:latin typeface="Franklin Gothic Medium" pitchFamily="34" charset="0"/>
              </a:rPr>
            </a:br>
            <a:r>
              <a:rPr lang="ru-RU" altLang="ru-RU" sz="1400" b="1" dirty="0">
                <a:latin typeface="Franklin Gothic Medium" pitchFamily="34" charset="0"/>
              </a:rPr>
              <a:t>Голоцен</a:t>
            </a:r>
            <a:r>
              <a:rPr lang="ru-RU" altLang="ru-RU" sz="1400" dirty="0">
                <a:latin typeface="Franklin Gothic Medium" pitchFamily="34" charset="0"/>
              </a:rPr>
              <a:t> имеет одинаковую продолжительность во всех шкалах.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Franklin Gothic Medium" pitchFamily="34" charset="0"/>
              </a:rPr>
              <a:t>Верхний </a:t>
            </a:r>
            <a:r>
              <a:rPr lang="ru-RU" altLang="ru-RU" sz="1400" b="1" dirty="0" err="1">
                <a:latin typeface="Franklin Gothic Medium" pitchFamily="34" charset="0"/>
              </a:rPr>
              <a:t>неоплейстоцен</a:t>
            </a:r>
            <a:r>
              <a:rPr lang="ru-RU" altLang="ru-RU" sz="1400" b="1" dirty="0">
                <a:latin typeface="Franklin Gothic Medium" pitchFamily="34" charset="0"/>
              </a:rPr>
              <a:t> </a:t>
            </a:r>
            <a:r>
              <a:rPr lang="ru-RU" altLang="ru-RU" sz="1400" dirty="0">
                <a:latin typeface="Franklin Gothic Medium" pitchFamily="34" charset="0"/>
              </a:rPr>
              <a:t>РСШ</a:t>
            </a:r>
            <a:r>
              <a:rPr lang="ru-RU" altLang="ru-RU" sz="1400" b="1" dirty="0">
                <a:latin typeface="Franklin Gothic Medium" pitchFamily="34" charset="0"/>
              </a:rPr>
              <a:t> </a:t>
            </a:r>
            <a:r>
              <a:rPr lang="ru-RU" altLang="ru-RU" sz="1400" dirty="0">
                <a:latin typeface="Franklin Gothic Medium" pitchFamily="34" charset="0"/>
              </a:rPr>
              <a:t>соответствует </a:t>
            </a:r>
            <a:r>
              <a:rPr lang="ru-RU" altLang="ru-RU" sz="1400" b="1" i="1" dirty="0">
                <a:solidFill>
                  <a:srgbClr val="C00000"/>
                </a:solidFill>
                <a:latin typeface="Franklin Gothic Medium" pitchFamily="34" charset="0"/>
              </a:rPr>
              <a:t>верхнему </a:t>
            </a:r>
            <a:r>
              <a:rPr lang="ru-RU" altLang="ru-RU" sz="1400" b="1" i="1" dirty="0" smtClean="0">
                <a:solidFill>
                  <a:srgbClr val="C00000"/>
                </a:solidFill>
                <a:latin typeface="Franklin Gothic Medium" pitchFamily="34" charset="0"/>
              </a:rPr>
              <a:t> плейстоцену </a:t>
            </a:r>
            <a:r>
              <a:rPr lang="ru-RU" altLang="ru-RU" sz="1400" dirty="0">
                <a:solidFill>
                  <a:srgbClr val="FF0000"/>
                </a:solidFill>
                <a:latin typeface="Franklin Gothic Medium" pitchFamily="34" charset="0"/>
              </a:rPr>
              <a:t>МСШ</a:t>
            </a:r>
            <a:r>
              <a:rPr lang="ru-RU" altLang="ru-RU" sz="1400" dirty="0">
                <a:latin typeface="Franklin Gothic Medium" pitchFamily="34" charset="0"/>
              </a:rPr>
              <a:t>, а в морских фациях – </a:t>
            </a:r>
            <a:r>
              <a:rPr lang="ru-RU" altLang="ru-RU" sz="1400" i="1" dirty="0" err="1">
                <a:solidFill>
                  <a:srgbClr val="C00000"/>
                </a:solidFill>
                <a:latin typeface="Franklin Gothic Medium" pitchFamily="34" charset="0"/>
              </a:rPr>
              <a:t>тарантийскому</a:t>
            </a:r>
            <a:r>
              <a:rPr lang="ru-RU" altLang="ru-RU" sz="1400" i="1" dirty="0">
                <a:solidFill>
                  <a:srgbClr val="C00000"/>
                </a:solidFill>
                <a:latin typeface="Franklin Gothic Medium" pitchFamily="34" charset="0"/>
              </a:rPr>
              <a:t> «ярусу»</a:t>
            </a:r>
            <a:r>
              <a:rPr lang="ru-RU" altLang="ru-RU" sz="1400" dirty="0">
                <a:latin typeface="Franklin Gothic Medium" pitchFamily="34" charset="0"/>
              </a:rPr>
              <a:t>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Franklin Gothic Medium" pitchFamily="34" charset="0"/>
              </a:rPr>
              <a:t>Средний и нижний </a:t>
            </a:r>
            <a:r>
              <a:rPr lang="ru-RU" altLang="ru-RU" sz="1400" b="1" dirty="0" err="1">
                <a:latin typeface="Franklin Gothic Medium" pitchFamily="34" charset="0"/>
              </a:rPr>
              <a:t>неоплейстоцен</a:t>
            </a:r>
            <a:r>
              <a:rPr lang="ru-RU" altLang="ru-RU" sz="1400" b="1" dirty="0">
                <a:latin typeface="Franklin Gothic Medium" pitchFamily="34" charset="0"/>
              </a:rPr>
              <a:t> </a:t>
            </a:r>
            <a:r>
              <a:rPr lang="ru-RU" altLang="ru-RU" sz="1400" dirty="0">
                <a:latin typeface="Franklin Gothic Medium" pitchFamily="34" charset="0"/>
              </a:rPr>
              <a:t>РСШ </a:t>
            </a:r>
            <a:r>
              <a:rPr lang="ru-RU" altLang="ru-RU" sz="1400" dirty="0" smtClean="0">
                <a:latin typeface="Franklin Gothic Medium" pitchFamily="34" charset="0"/>
              </a:rPr>
              <a:t>соответствуют </a:t>
            </a:r>
            <a:r>
              <a:rPr lang="ru-RU" altLang="ru-RU" sz="1400" b="1" i="1" dirty="0">
                <a:solidFill>
                  <a:srgbClr val="C00000"/>
                </a:solidFill>
                <a:latin typeface="Franklin Gothic Medium" pitchFamily="34" charset="0"/>
              </a:rPr>
              <a:t>среднему плейстоцену </a:t>
            </a:r>
            <a:r>
              <a:rPr lang="ru-RU" altLang="ru-RU" sz="1400" dirty="0">
                <a:solidFill>
                  <a:srgbClr val="FF0000"/>
                </a:solidFill>
                <a:latin typeface="Franklin Gothic Medium" pitchFamily="34" charset="0"/>
              </a:rPr>
              <a:t>МСШ</a:t>
            </a:r>
            <a:r>
              <a:rPr lang="ru-RU" altLang="ru-RU" sz="1400" dirty="0">
                <a:latin typeface="Franklin Gothic Medium" pitchFamily="34" charset="0"/>
              </a:rPr>
              <a:t>, в морских </a:t>
            </a:r>
            <a:r>
              <a:rPr lang="ru-RU" altLang="ru-RU" sz="1400" dirty="0" smtClean="0">
                <a:latin typeface="Franklin Gothic Medium" pitchFamily="34" charset="0"/>
              </a:rPr>
              <a:t>фациях </a:t>
            </a:r>
            <a:r>
              <a:rPr lang="ru-RU" altLang="ru-RU" sz="1400" dirty="0">
                <a:latin typeface="Franklin Gothic Medium" pitchFamily="34" charset="0"/>
              </a:rPr>
              <a:t>– </a:t>
            </a:r>
            <a:r>
              <a:rPr lang="ru-RU" altLang="ru-RU" sz="1400" i="1" dirty="0">
                <a:solidFill>
                  <a:srgbClr val="C00000"/>
                </a:solidFill>
                <a:latin typeface="Franklin Gothic Medium" pitchFamily="34" charset="0"/>
              </a:rPr>
              <a:t>ионийскому «ярусу»</a:t>
            </a:r>
            <a:r>
              <a:rPr lang="ru-RU" altLang="ru-RU" sz="1400" dirty="0">
                <a:latin typeface="Franklin Gothic Medium" pitchFamily="34" charset="0"/>
              </a:rPr>
              <a:t>.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err="1">
                <a:latin typeface="Franklin Gothic Medium" pitchFamily="34" charset="0"/>
              </a:rPr>
              <a:t>Э</a:t>
            </a:r>
            <a:r>
              <a:rPr lang="ru-RU" altLang="ru-RU" sz="1400" b="1" dirty="0" err="1">
                <a:latin typeface="Franklin Gothic Medium" pitchFamily="34" charset="0"/>
              </a:rPr>
              <a:t>оплейстоцен</a:t>
            </a:r>
            <a:r>
              <a:rPr lang="ru-RU" altLang="ru-RU" sz="1400" dirty="0">
                <a:latin typeface="Franklin Gothic Medium" pitchFamily="34" charset="0"/>
              </a:rPr>
              <a:t> отвечает </a:t>
            </a:r>
            <a:r>
              <a:rPr lang="ru-RU" altLang="ru-RU" sz="1400" i="1" dirty="0" err="1">
                <a:solidFill>
                  <a:srgbClr val="FF0000"/>
                </a:solidFill>
                <a:latin typeface="Franklin Gothic Medium" pitchFamily="34" charset="0"/>
              </a:rPr>
              <a:t>калабрийскому</a:t>
            </a:r>
            <a:r>
              <a:rPr lang="ru-RU" altLang="ru-RU" sz="1400" i="1" dirty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ru-RU" altLang="ru-RU" sz="1400" i="1" dirty="0">
                <a:latin typeface="Franklin Gothic Medium" pitchFamily="34" charset="0"/>
              </a:rPr>
              <a:t>ярусу </a:t>
            </a:r>
            <a:r>
              <a:rPr lang="ru-RU" altLang="ru-RU" sz="1400" b="1" i="1" dirty="0">
                <a:solidFill>
                  <a:srgbClr val="C00000"/>
                </a:solidFill>
                <a:latin typeface="Franklin Gothic Medium" pitchFamily="34" charset="0"/>
              </a:rPr>
              <a:t>нижнего плейстоцена </a:t>
            </a:r>
            <a:r>
              <a:rPr lang="ru-RU" altLang="ru-RU" sz="1400" dirty="0">
                <a:latin typeface="Franklin Gothic Medium" pitchFamily="34" charset="0"/>
              </a:rPr>
              <a:t>МСШ, а </a:t>
            </a:r>
            <a:r>
              <a:rPr lang="ru-RU" altLang="ru-RU" sz="1400" b="1" dirty="0" err="1">
                <a:latin typeface="Franklin Gothic Medium" pitchFamily="34" charset="0"/>
              </a:rPr>
              <a:t>палеоплейстоцен</a:t>
            </a:r>
            <a:r>
              <a:rPr lang="ru-RU" altLang="ru-RU" sz="1400" dirty="0">
                <a:latin typeface="Franklin Gothic Medium" pitchFamily="34" charset="0"/>
              </a:rPr>
              <a:t> </a:t>
            </a:r>
            <a:r>
              <a:rPr lang="en-US" altLang="ru-RU" sz="1400" dirty="0">
                <a:latin typeface="Franklin Gothic Medium" pitchFamily="34" charset="0"/>
              </a:rPr>
              <a:t> </a:t>
            </a:r>
            <a:r>
              <a:rPr lang="ru-RU" altLang="ru-RU" sz="1400" dirty="0">
                <a:latin typeface="Franklin Gothic Medium" pitchFamily="34" charset="0"/>
              </a:rPr>
              <a:t>- </a:t>
            </a:r>
            <a:r>
              <a:rPr lang="en-US" altLang="ru-RU" sz="1400" dirty="0">
                <a:latin typeface="Franklin Gothic Medium" pitchFamily="34" charset="0"/>
              </a:rPr>
              <a:t> </a:t>
            </a:r>
            <a:r>
              <a:rPr lang="ru-RU" altLang="ru-RU" sz="1400" i="1" dirty="0" err="1">
                <a:solidFill>
                  <a:srgbClr val="FF0000"/>
                </a:solidFill>
                <a:latin typeface="Franklin Gothic Medium" pitchFamily="34" charset="0"/>
              </a:rPr>
              <a:t>геласийскому</a:t>
            </a:r>
            <a:r>
              <a:rPr lang="ru-RU" altLang="ru-RU" sz="1400" i="1" dirty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ru-RU" altLang="ru-RU" sz="1400" i="1" dirty="0">
                <a:latin typeface="Franklin Gothic Medium" pitchFamily="34" charset="0"/>
              </a:rPr>
              <a:t>ярусу </a:t>
            </a:r>
            <a:r>
              <a:rPr lang="ru-RU" altLang="ru-RU" sz="1400" dirty="0">
                <a:latin typeface="Franklin Gothic Medium" pitchFamily="34" charset="0"/>
              </a:rPr>
              <a:t>также</a:t>
            </a:r>
            <a:r>
              <a:rPr lang="ru-RU" altLang="ru-RU" sz="1400" i="1" dirty="0">
                <a:latin typeface="Franklin Gothic Medium" pitchFamily="34" charset="0"/>
              </a:rPr>
              <a:t> </a:t>
            </a:r>
            <a:r>
              <a:rPr lang="ru-RU" altLang="ru-RU" sz="1400" i="1" dirty="0">
                <a:solidFill>
                  <a:srgbClr val="FF0000"/>
                </a:solidFill>
                <a:latin typeface="Franklin Gothic Medium" pitchFamily="34" charset="0"/>
              </a:rPr>
              <a:t>нижнего плейстоцена</a:t>
            </a:r>
            <a:r>
              <a:rPr lang="ru-RU" altLang="ru-RU" sz="1400" i="1" dirty="0">
                <a:latin typeface="Franklin Gothic Medium" pitchFamily="34" charset="0"/>
              </a:rPr>
              <a:t> </a:t>
            </a:r>
            <a:r>
              <a:rPr lang="ru-RU" altLang="ru-RU" sz="1400" dirty="0">
                <a:solidFill>
                  <a:srgbClr val="FF0000"/>
                </a:solidFill>
                <a:latin typeface="Franklin Gothic Medium" pitchFamily="34" charset="0"/>
              </a:rPr>
              <a:t>МСШ</a:t>
            </a:r>
          </a:p>
        </p:txBody>
      </p:sp>
      <p:sp>
        <p:nvSpPr>
          <p:cNvPr id="2" name="Овал 1"/>
          <p:cNvSpPr/>
          <p:nvPr/>
        </p:nvSpPr>
        <p:spPr>
          <a:xfrm>
            <a:off x="2916238" y="3141663"/>
            <a:ext cx="142875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16238" y="4437063"/>
            <a:ext cx="219075" cy="144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844675"/>
            <a:ext cx="91440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11560" y="6669360"/>
            <a:ext cx="8532440" cy="0"/>
          </a:xfrm>
          <a:prstGeom prst="line">
            <a:avLst/>
          </a:prstGeom>
          <a:ln w="38100">
            <a:solidFill>
              <a:srgbClr val="E226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63960" y="5373216"/>
            <a:ext cx="2007840" cy="0"/>
          </a:xfrm>
          <a:prstGeom prst="line">
            <a:avLst/>
          </a:prstGeom>
          <a:ln w="12700">
            <a:solidFill>
              <a:srgbClr val="E226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87675" y="5356394"/>
            <a:ext cx="6156325" cy="16822"/>
          </a:xfrm>
          <a:prstGeom prst="line">
            <a:avLst/>
          </a:prstGeom>
          <a:ln w="28575">
            <a:solidFill>
              <a:srgbClr val="E226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896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5925"/>
          <a:stretch>
            <a:fillRect/>
          </a:stretch>
        </p:blipFill>
        <p:spPr bwMode="auto">
          <a:xfrm>
            <a:off x="52388" y="1014413"/>
            <a:ext cx="9091612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50825" y="161925"/>
            <a:ext cx="8208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Корреляция российских и некоторых зарубежных стратиграфических схем четвертичной системы 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042988" y="2609850"/>
            <a:ext cx="554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Arial Narrow" pitchFamily="34" charset="0"/>
              </a:rPr>
              <a:t>0.126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066800" y="3573463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Arial Narrow" pitchFamily="34" charset="0"/>
              </a:rPr>
              <a:t>0.420</a:t>
            </a: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1116013" y="5084763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Arial Narrow" pitchFamily="34" charset="0"/>
              </a:rPr>
              <a:t>0.781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1249363" y="6218238"/>
            <a:ext cx="5540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Arial Narrow" pitchFamily="34" charset="0"/>
              </a:rPr>
              <a:t>1.806</a:t>
            </a:r>
          </a:p>
        </p:txBody>
      </p:sp>
      <p:pic>
        <p:nvPicPr>
          <p:cNvPr id="9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1484313"/>
            <a:ext cx="15462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0" y="1123950"/>
          <a:ext cx="8402638" cy="524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Документ" r:id="rId4" imgW="5793494" imgH="3597240" progId="Word.Document.12">
                  <p:embed/>
                </p:oleObj>
              </mc:Choice>
              <mc:Fallback>
                <p:oleObj name="Документ" r:id="rId4" imgW="5793494" imgH="359724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8402638" cy="524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863600" y="0"/>
            <a:ext cx="741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Franklin Gothic Medium" pitchFamily="34" charset="0"/>
                <a:cs typeface="Times New Roman" pitchFamily="18" charset="0"/>
              </a:rPr>
              <a:t>Данные, использованные при построении Международной шкалы</a:t>
            </a:r>
            <a:endParaRPr lang="ru-RU" altLang="ru-RU" sz="2400" b="1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68" name="Group 100"/>
          <p:cNvGraphicFramePr>
            <a:graphicFrameLocks noGrp="1"/>
          </p:cNvGraphicFramePr>
          <p:nvPr/>
        </p:nvGraphicFramePr>
        <p:xfrm>
          <a:off x="46038" y="1125538"/>
          <a:ext cx="9051925" cy="5486397"/>
        </p:xfrm>
        <a:graphic>
          <a:graphicData uri="http://schemas.openxmlformats.org/drawingml/2006/table">
            <a:tbl>
              <a:tblPr/>
              <a:tblGrid>
                <a:gridCol w="3565525"/>
                <a:gridCol w="1320477"/>
                <a:gridCol w="2016224"/>
                <a:gridCol w="2149699"/>
              </a:tblGrid>
              <a:tr h="518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Каждый климатический этап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  <a:cs typeface="Times New Roman" pitchFamily="18" charset="0"/>
                        </a:rPr>
                        <a:t>отвечает стратиграфической ступени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Возрастной интервал, (тыс. лет назад)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Продолжительность, тыс.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Голоцен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10 - 0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1C0"/>
                    </a:solidFill>
                  </a:tcPr>
                </a:tc>
              </a:tr>
              <a:tr h="292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Валдайское оледенение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2 - 4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70 - 10*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</a:tr>
              <a:tr h="29365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Микулинское межледниковье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140/145 - 70*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70/75*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</a:tr>
              <a:tr h="292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Московское оледенение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200 - 140/145*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55/60*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</a:tr>
              <a:tr h="292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Черепетьское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межледниковье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235 - 200*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</a:tr>
              <a:tr h="292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Жиздринское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похолодание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280 - 235*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</a:tr>
              <a:tr h="292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Чекалинское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межледниковье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340 - 280*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</a:tr>
              <a:tr h="292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Калужское похолодание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360 - 340*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</a:tr>
              <a:tr h="292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Лихвинское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межледниковье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455 - 360*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95*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</a:tr>
              <a:tr h="292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Окское оледенение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12 - 14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535 - 455*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</a:tr>
              <a:tr h="292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Мучкапское межледниковье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610 - 535*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</a:tr>
              <a:tr h="292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Донское оледенение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659 - 610*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</a:tr>
              <a:tr h="29365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Семилукское межледниковье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712 - 659**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53**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</a:tr>
              <a:tr h="292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Девицкое (сетуньское) оледенение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759 - 712**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47**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</a:tr>
              <a:tr h="292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Гремячьевское межледниковье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787 - 759**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28**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</a:tr>
              <a:tr h="292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Покровское (ликовское) оледенение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815 - 787**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28**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DF2"/>
                    </a:solidFill>
                  </a:tcPr>
                </a:tc>
              </a:tr>
              <a:tr h="292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Петропавловское межледниковье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860 - 815**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45**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B3"/>
                    </a:solidFill>
                  </a:tcPr>
                </a:tc>
              </a:tr>
            </a:tbl>
          </a:graphicData>
        </a:graphic>
      </p:graphicFrame>
      <p:sp>
        <p:nvSpPr>
          <p:cNvPr id="32867" name="Rectangle 99"/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/>
              <a:t>Возраст и продолжительность ледниковых и межледниковых этапов неоплейстоцена по результатам изучения лессов (</a:t>
            </a:r>
            <a:r>
              <a:rPr lang="ru-RU" altLang="ru-RU" sz="1800" i="1"/>
              <a:t>по Н.С. Болиховской</a:t>
            </a:r>
            <a:r>
              <a:rPr lang="en-US" altLang="ru-RU" sz="1800" i="1"/>
              <a:t> </a:t>
            </a:r>
            <a:r>
              <a:rPr lang="ru-RU" altLang="ru-RU" sz="1800" b="1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51188" y="1125538"/>
            <a:ext cx="484187" cy="5399087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916113"/>
            <a:ext cx="91090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70" name="TextBox 1"/>
          <p:cNvSpPr txBox="1">
            <a:spLocks noChangeArrowheads="1"/>
          </p:cNvSpPr>
          <p:nvPr/>
        </p:nvSpPr>
        <p:spPr bwMode="auto">
          <a:xfrm>
            <a:off x="3055938" y="1851025"/>
            <a:ext cx="56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/>
              <a:t>III</a:t>
            </a:r>
            <a:endParaRPr lang="ru-RU" altLang="ru-RU" sz="3600"/>
          </a:p>
        </p:txBody>
      </p:sp>
      <p:sp>
        <p:nvSpPr>
          <p:cNvPr id="32871" name="TextBox 8"/>
          <p:cNvSpPr txBox="1">
            <a:spLocks noChangeArrowheads="1"/>
          </p:cNvSpPr>
          <p:nvPr/>
        </p:nvSpPr>
        <p:spPr bwMode="auto">
          <a:xfrm>
            <a:off x="3151188" y="2997200"/>
            <a:ext cx="44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/>
              <a:t>II</a:t>
            </a:r>
            <a:endParaRPr lang="ru-RU" altLang="ru-RU" sz="3600"/>
          </a:p>
        </p:txBody>
      </p:sp>
      <p:sp>
        <p:nvSpPr>
          <p:cNvPr id="32872" name="TextBox 9"/>
          <p:cNvSpPr txBox="1">
            <a:spLocks noChangeArrowheads="1"/>
          </p:cNvSpPr>
          <p:nvPr/>
        </p:nvSpPr>
        <p:spPr bwMode="auto">
          <a:xfrm>
            <a:off x="3184525" y="4941888"/>
            <a:ext cx="312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/>
              <a:t>I</a:t>
            </a:r>
            <a:endParaRPr lang="ru-RU" altLang="ru-RU" sz="3600"/>
          </a:p>
        </p:txBody>
      </p:sp>
      <p:sp>
        <p:nvSpPr>
          <p:cNvPr id="32873" name="TextBox 10"/>
          <p:cNvSpPr txBox="1">
            <a:spLocks noChangeArrowheads="1"/>
          </p:cNvSpPr>
          <p:nvPr/>
        </p:nvSpPr>
        <p:spPr bwMode="auto">
          <a:xfrm>
            <a:off x="3108325" y="1270000"/>
            <a:ext cx="51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/>
              <a:t>H</a:t>
            </a:r>
            <a:endParaRPr lang="ru-RU" altLang="ru-RU" sz="360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463" y="2497138"/>
            <a:ext cx="91090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4925" y="4292600"/>
            <a:ext cx="91090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6597650"/>
            <a:ext cx="91090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090738" y="6350"/>
            <a:ext cx="2665412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Symbol" pitchFamily="18" charset="2"/>
              <a:buBlip>
                <a:blip r:embed="rId3"/>
              </a:buBlip>
            </a:pPr>
            <a:r>
              <a:rPr lang="ru-RU" altLang="ru-RU" sz="2000" b="1">
                <a:latin typeface="Franklin Gothic Medium Cond" pitchFamily="34" charset="0"/>
                <a:cs typeface="Times New Roman" pitchFamily="18" charset="0"/>
              </a:rPr>
              <a:t>Палеомагнитная зональность</a:t>
            </a:r>
            <a:r>
              <a:rPr lang="ru-RU" altLang="ru-RU" sz="2000">
                <a:latin typeface="Franklin Gothic Medium Cond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2924175" y="2347913"/>
            <a:ext cx="3749675" cy="64611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 Narrow" pitchFamily="34" charset="0"/>
              </a:rPr>
              <a:t>Хроны, эпизоды и экскурсы прямой и обратной намагниченности.</a:t>
            </a:r>
          </a:p>
        </p:txBody>
      </p:sp>
      <p:pic>
        <p:nvPicPr>
          <p:cNvPr id="8196" name="Рисунок 2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4" b="2435"/>
          <a:stretch>
            <a:fillRect/>
          </a:stretch>
        </p:blipFill>
        <p:spPr bwMode="auto">
          <a:xfrm>
            <a:off x="7092950" y="71438"/>
            <a:ext cx="1511300" cy="67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2924175" y="1341438"/>
            <a:ext cx="3749675" cy="922337"/>
          </a:xfrm>
          <a:prstGeom prst="rect">
            <a:avLst/>
          </a:prstGeom>
          <a:solidFill>
            <a:srgbClr val="F8F9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Arial Narrow" pitchFamily="34" charset="0"/>
              </a:rPr>
              <a:t>Уточненная палеомагнитная шкала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Arial Narrow" pitchFamily="34" charset="0"/>
              </a:rPr>
              <a:t>А. Кокса и др.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Arial Narrow" pitchFamily="34" charset="0"/>
              </a:rPr>
              <a:t>Плиоцен - квартер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90738" y="6245225"/>
            <a:ext cx="393700" cy="14922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90738" y="6524625"/>
            <a:ext cx="393700" cy="17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00" name="TextBox 5"/>
          <p:cNvSpPr txBox="1">
            <a:spLocks noChangeArrowheads="1"/>
          </p:cNvSpPr>
          <p:nvPr/>
        </p:nvSpPr>
        <p:spPr bwMode="auto">
          <a:xfrm>
            <a:off x="2682875" y="6181725"/>
            <a:ext cx="1801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Arial Narrow" pitchFamily="34" charset="0"/>
              </a:rPr>
              <a:t>Прямая намагниченность</a:t>
            </a:r>
          </a:p>
        </p:txBody>
      </p:sp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2628900" y="6499225"/>
            <a:ext cx="1930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Arial Narrow" pitchFamily="34" charset="0"/>
              </a:rPr>
              <a:t>Обратная намагниченность</a:t>
            </a:r>
          </a:p>
        </p:txBody>
      </p:sp>
      <p:pic>
        <p:nvPicPr>
          <p:cNvPr id="820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3"/>
          <a:stretch>
            <a:fillRect/>
          </a:stretch>
        </p:blipFill>
        <p:spPr bwMode="auto">
          <a:xfrm>
            <a:off x="-44450" y="6350"/>
            <a:ext cx="212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1358900" y="1293813"/>
            <a:ext cx="10890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Corbel" pitchFamily="34" charset="0"/>
              </a:rPr>
              <a:t>Харамильо</a:t>
            </a:r>
          </a:p>
        </p:txBody>
      </p:sp>
      <p:sp>
        <p:nvSpPr>
          <p:cNvPr id="8204" name="TextBox 13"/>
          <p:cNvSpPr txBox="1">
            <a:spLocks noChangeArrowheads="1"/>
          </p:cNvSpPr>
          <p:nvPr/>
        </p:nvSpPr>
        <p:spPr bwMode="auto">
          <a:xfrm>
            <a:off x="1358900" y="2387600"/>
            <a:ext cx="8858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Corbel" pitchFamily="34" charset="0"/>
              </a:rPr>
              <a:t>Олдуваи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692275" y="2989263"/>
            <a:ext cx="1085850" cy="368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 err="1">
                <a:solidFill>
                  <a:srgbClr val="000000"/>
                </a:solidFill>
              </a:rPr>
              <a:t>квартер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206" name="TextBox 16"/>
          <p:cNvSpPr txBox="1">
            <a:spLocks noChangeArrowheads="1"/>
          </p:cNvSpPr>
          <p:nvPr/>
        </p:nvSpPr>
        <p:spPr bwMode="auto">
          <a:xfrm>
            <a:off x="1731025" y="3357563"/>
            <a:ext cx="1008354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неоген 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358900" y="3357563"/>
            <a:ext cx="2022475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TextBox 17"/>
          <p:cNvSpPr txBox="1">
            <a:spLocks noChangeArrowheads="1"/>
          </p:cNvSpPr>
          <p:nvPr/>
        </p:nvSpPr>
        <p:spPr bwMode="auto">
          <a:xfrm rot="-5400000">
            <a:off x="223044" y="5445919"/>
            <a:ext cx="83978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Franklin Gothic Medium Cond" pitchFamily="34" charset="0"/>
              </a:rPr>
              <a:t>Гилберт</a:t>
            </a:r>
          </a:p>
        </p:txBody>
      </p:sp>
      <p:sp>
        <p:nvSpPr>
          <p:cNvPr id="8209" name="TextBox 18"/>
          <p:cNvSpPr txBox="1">
            <a:spLocks noChangeArrowheads="1"/>
          </p:cNvSpPr>
          <p:nvPr/>
        </p:nvSpPr>
        <p:spPr bwMode="auto">
          <a:xfrm rot="-5400000">
            <a:off x="206375" y="571501"/>
            <a:ext cx="8731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Franklin Gothic Medium Cond" pitchFamily="34" charset="0"/>
              </a:rPr>
              <a:t>Брюнес</a:t>
            </a:r>
          </a:p>
        </p:txBody>
      </p:sp>
      <p:sp>
        <p:nvSpPr>
          <p:cNvPr id="8210" name="TextBox 19"/>
          <p:cNvSpPr txBox="1">
            <a:spLocks noChangeArrowheads="1"/>
          </p:cNvSpPr>
          <p:nvPr/>
        </p:nvSpPr>
        <p:spPr bwMode="auto">
          <a:xfrm rot="-5400000">
            <a:off x="159544" y="2078832"/>
            <a:ext cx="9667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Franklin Gothic Medium Cond" pitchFamily="34" charset="0"/>
              </a:rPr>
              <a:t>Матуяма</a:t>
            </a:r>
          </a:p>
        </p:txBody>
      </p:sp>
      <p:sp>
        <p:nvSpPr>
          <p:cNvPr id="8211" name="TextBox 20"/>
          <p:cNvSpPr txBox="1">
            <a:spLocks noChangeArrowheads="1"/>
          </p:cNvSpPr>
          <p:nvPr/>
        </p:nvSpPr>
        <p:spPr bwMode="auto">
          <a:xfrm rot="-5400000">
            <a:off x="327819" y="3763169"/>
            <a:ext cx="63023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Franklin Gothic Medium Cond" pitchFamily="34" charset="0"/>
              </a:rPr>
              <a:t>Гаусс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1358900" y="319088"/>
            <a:ext cx="5805488" cy="8731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381375" y="3357563"/>
            <a:ext cx="3783013" cy="32559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4" b="2435"/>
          <a:stretch>
            <a:fillRect/>
          </a:stretch>
        </p:blipFill>
        <p:spPr bwMode="auto">
          <a:xfrm>
            <a:off x="107504" y="0"/>
            <a:ext cx="1511300" cy="67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6194" y="11639"/>
            <a:ext cx="7397806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0</a:t>
            </a:r>
            <a:r>
              <a:rPr lang="ru-RU" dirty="0" smtClean="0"/>
              <a:t>,</a:t>
            </a:r>
            <a:r>
              <a:rPr lang="ru-RU" b="1" dirty="0" smtClean="0"/>
              <a:t>781</a:t>
            </a:r>
            <a:r>
              <a:rPr lang="ru-RU" dirty="0" smtClean="0"/>
              <a:t> млн лет;  </a:t>
            </a:r>
            <a:r>
              <a:rPr lang="ru-RU" dirty="0" smtClean="0">
                <a:latin typeface="Franklin Gothic Medium Cond" panose="020B0606030402020204" pitchFamily="34" charset="0"/>
              </a:rPr>
              <a:t>граница зон </a:t>
            </a:r>
            <a:r>
              <a:rPr lang="ru-RU" dirty="0" err="1" smtClean="0">
                <a:latin typeface="Franklin Gothic Medium Cond" panose="020B0606030402020204" pitchFamily="34" charset="0"/>
              </a:rPr>
              <a:t>Брюнес</a:t>
            </a:r>
            <a:r>
              <a:rPr lang="ru-RU" dirty="0" smtClean="0">
                <a:latin typeface="Franklin Gothic Medium Cond" panose="020B0606030402020204" pitchFamily="34" charset="0"/>
              </a:rPr>
              <a:t>/</a:t>
            </a:r>
            <a:r>
              <a:rPr lang="ru-RU" dirty="0" err="1" smtClean="0">
                <a:latin typeface="Franklin Gothic Medium Cond" panose="020B0606030402020204" pitchFamily="34" charset="0"/>
              </a:rPr>
              <a:t>Матуяма</a:t>
            </a:r>
            <a:r>
              <a:rPr lang="ru-RU" dirty="0" smtClean="0">
                <a:latin typeface="Franklin Gothic Medium Cond" panose="020B0606030402020204" pitchFamily="34" charset="0"/>
              </a:rPr>
              <a:t>, граница среднего/раннего плейстоцена МСШ, </a:t>
            </a:r>
            <a:r>
              <a:rPr lang="ru-RU" dirty="0" err="1" smtClean="0">
                <a:latin typeface="Franklin Gothic Medium Cond" panose="020B0606030402020204" pitchFamily="34" charset="0"/>
              </a:rPr>
              <a:t>неоплейстоцена</a:t>
            </a:r>
            <a:r>
              <a:rPr lang="ru-RU" dirty="0" smtClean="0">
                <a:latin typeface="Franklin Gothic Medium Cond" panose="020B0606030402020204" pitchFamily="34" charset="0"/>
              </a:rPr>
              <a:t>/</a:t>
            </a:r>
            <a:r>
              <a:rPr lang="ru-RU" dirty="0" err="1" smtClean="0">
                <a:latin typeface="Franklin Gothic Medium Cond" panose="020B0606030402020204" pitchFamily="34" charset="0"/>
              </a:rPr>
              <a:t>эоплейстоцена</a:t>
            </a:r>
            <a:r>
              <a:rPr lang="ru-RU" dirty="0" smtClean="0">
                <a:latin typeface="Franklin Gothic Medium Cond" panose="020B0606030402020204" pitchFamily="34" charset="0"/>
              </a:rPr>
              <a:t> РСШ 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6194" y="692696"/>
            <a:ext cx="4914038" cy="369332"/>
          </a:xfrm>
          <a:prstGeom prst="rect">
            <a:avLst/>
          </a:prstGeom>
          <a:solidFill>
            <a:srgbClr val="FFDDAB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0,99</a:t>
            </a:r>
            <a:r>
              <a:rPr lang="ru-RU" dirty="0" smtClean="0"/>
              <a:t> млн лет; </a:t>
            </a:r>
            <a:r>
              <a:rPr lang="ru-RU" dirty="0" smtClean="0">
                <a:latin typeface="Franklin Gothic Medium Cond" panose="020B0606030402020204" pitchFamily="34" charset="0"/>
              </a:rPr>
              <a:t>верхняя граница эпизода </a:t>
            </a:r>
            <a:r>
              <a:rPr lang="ru-RU" dirty="0" err="1" smtClean="0">
                <a:latin typeface="Franklin Gothic Medium Cond" panose="020B0606030402020204" pitchFamily="34" charset="0"/>
              </a:rPr>
              <a:t>Харамильо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6194" y="1029762"/>
            <a:ext cx="4856329" cy="369332"/>
          </a:xfrm>
          <a:prstGeom prst="rect">
            <a:avLst/>
          </a:prstGeom>
          <a:solidFill>
            <a:srgbClr val="FFDDAB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1,07</a:t>
            </a:r>
            <a:r>
              <a:rPr lang="ru-RU" dirty="0" smtClean="0"/>
              <a:t> млн лет; </a:t>
            </a:r>
            <a:r>
              <a:rPr lang="ru-RU" dirty="0" smtClean="0">
                <a:latin typeface="Franklin Gothic Medium Cond" panose="020B0606030402020204" pitchFamily="34" charset="0"/>
              </a:rPr>
              <a:t>нижняя граница эпизода </a:t>
            </a:r>
            <a:r>
              <a:rPr lang="ru-RU" dirty="0" err="1" smtClean="0">
                <a:latin typeface="Franklin Gothic Medium Cond" panose="020B0606030402020204" pitchFamily="34" charset="0"/>
              </a:rPr>
              <a:t>Харамильо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6194" y="3501008"/>
            <a:ext cx="4671792" cy="369332"/>
          </a:xfrm>
          <a:prstGeom prst="rect">
            <a:avLst/>
          </a:prstGeom>
          <a:solidFill>
            <a:srgbClr val="FFDDAB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1,77</a:t>
            </a:r>
            <a:r>
              <a:rPr lang="ru-RU" dirty="0" smtClean="0"/>
              <a:t> млн лет; </a:t>
            </a:r>
            <a:r>
              <a:rPr lang="ru-RU" dirty="0" smtClean="0">
                <a:latin typeface="Franklin Gothic Medium Cond" panose="020B0606030402020204" pitchFamily="34" charset="0"/>
              </a:rPr>
              <a:t>верхняя граница эпизода </a:t>
            </a:r>
            <a:r>
              <a:rPr lang="ru-RU" dirty="0" err="1" smtClean="0">
                <a:latin typeface="Franklin Gothic Medium Cond" panose="020B0606030402020204" pitchFamily="34" charset="0"/>
              </a:rPr>
              <a:t>Олдуваи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6194" y="4005064"/>
            <a:ext cx="4570803" cy="369332"/>
          </a:xfrm>
          <a:prstGeom prst="rect">
            <a:avLst/>
          </a:prstGeom>
          <a:solidFill>
            <a:srgbClr val="FFDDAB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1,95</a:t>
            </a:r>
            <a:r>
              <a:rPr lang="ru-RU" dirty="0" smtClean="0"/>
              <a:t> млн лет; </a:t>
            </a:r>
            <a:r>
              <a:rPr lang="ru-RU" dirty="0" smtClean="0">
                <a:latin typeface="Franklin Gothic Medium Cond" panose="020B0606030402020204" pitchFamily="34" charset="0"/>
              </a:rPr>
              <a:t>нижняя граница эпизода </a:t>
            </a:r>
            <a:r>
              <a:rPr lang="ru-RU" dirty="0" err="1" smtClean="0">
                <a:latin typeface="Franklin Gothic Medium Cond" panose="020B0606030402020204" pitchFamily="34" charset="0"/>
              </a:rPr>
              <a:t>Олдуваи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6194" y="4787860"/>
            <a:ext cx="311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2,14 млн лет; </a:t>
            </a:r>
            <a:r>
              <a:rPr lang="ru-RU" dirty="0" smtClean="0">
                <a:latin typeface="Franklin Gothic Medium Cond" panose="020B0606030402020204" pitchFamily="34" charset="0"/>
              </a:rPr>
              <a:t>эпизод Реюньон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6194" y="3131676"/>
            <a:ext cx="279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1,65 млн лет; </a:t>
            </a:r>
            <a:r>
              <a:rPr lang="ru-RU" dirty="0" smtClean="0">
                <a:latin typeface="Franklin Gothic Medium Cond" panose="020B0606030402020204" pitchFamily="34" charset="0"/>
              </a:rPr>
              <a:t>эпизод </a:t>
            </a:r>
            <a:r>
              <a:rPr lang="ru-RU" dirty="0" err="1" smtClean="0">
                <a:latin typeface="Franklin Gothic Medium Cond" panose="020B0606030402020204" pitchFamily="34" charset="0"/>
              </a:rPr>
              <a:t>Гилса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6194" y="1556792"/>
            <a:ext cx="435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1,22 – 1.24 млн лет; </a:t>
            </a:r>
            <a:r>
              <a:rPr lang="ru-RU" dirty="0" smtClean="0">
                <a:latin typeface="Franklin Gothic Medium Cond" panose="020B0606030402020204" pitchFamily="34" charset="0"/>
              </a:rPr>
              <a:t>эпизод </a:t>
            </a:r>
            <a:r>
              <a:rPr lang="ru-RU" dirty="0" err="1" smtClean="0">
                <a:latin typeface="Franklin Gothic Medium Cond" panose="020B0606030402020204" pitchFamily="34" charset="0"/>
              </a:rPr>
              <a:t>Кобб</a:t>
            </a:r>
            <a:r>
              <a:rPr lang="ru-RU" dirty="0" smtClean="0">
                <a:latin typeface="Franklin Gothic Medium Cond" panose="020B0606030402020204" pitchFamily="34" charset="0"/>
              </a:rPr>
              <a:t> </a:t>
            </a:r>
            <a:r>
              <a:rPr lang="ru-RU" dirty="0" err="1" smtClean="0">
                <a:latin typeface="Franklin Gothic Medium Cond" panose="020B0606030402020204" pitchFamily="34" charset="0"/>
              </a:rPr>
              <a:t>Маунтинз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0508" y="6358464"/>
            <a:ext cx="6644961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2,588</a:t>
            </a:r>
            <a:r>
              <a:rPr lang="ru-RU" dirty="0" smtClean="0"/>
              <a:t> млн лет;  </a:t>
            </a:r>
            <a:r>
              <a:rPr lang="ru-RU" dirty="0" smtClean="0">
                <a:latin typeface="Franklin Gothic Medium Cond" panose="020B0606030402020204" pitchFamily="34" charset="0"/>
              </a:rPr>
              <a:t>граница зон </a:t>
            </a:r>
            <a:r>
              <a:rPr lang="ru-RU" dirty="0" err="1" smtClean="0">
                <a:latin typeface="Franklin Gothic Medium Cond" panose="020B0606030402020204" pitchFamily="34" charset="0"/>
              </a:rPr>
              <a:t>Матуяма</a:t>
            </a:r>
            <a:r>
              <a:rPr lang="ru-RU" dirty="0" smtClean="0">
                <a:latin typeface="Franklin Gothic Medium Cond" panose="020B0606030402020204" pitchFamily="34" charset="0"/>
              </a:rPr>
              <a:t>/Гаусс, граница </a:t>
            </a:r>
            <a:r>
              <a:rPr lang="ru-RU" dirty="0" err="1" smtClean="0">
                <a:latin typeface="Franklin Gothic Medium Cond" panose="020B0606030402020204" pitchFamily="34" charset="0"/>
              </a:rPr>
              <a:t>квартер</a:t>
            </a:r>
            <a:r>
              <a:rPr lang="ru-RU" dirty="0" smtClean="0">
                <a:latin typeface="Franklin Gothic Medium Cond" panose="020B0606030402020204" pitchFamily="34" charset="0"/>
              </a:rPr>
              <a:t>/неоген 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195513" y="44450"/>
            <a:ext cx="457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Морские изотопные стадии (МИС)</a:t>
            </a: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Самая полная на сегодняшний день запись климатических изменений, выраженная </a:t>
            </a:r>
            <a:r>
              <a:rPr lang="ru-RU" alt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 колебаниях дельты </a:t>
            </a:r>
            <a:r>
              <a:rPr lang="ru-RU" altLang="ru-RU" sz="2000" b="1" baseline="30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18</a:t>
            </a:r>
            <a:r>
              <a:rPr lang="ru-RU" alt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</a:t>
            </a: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в разрезах морских карбонатов, сложенных фораминиферами и известковым </a:t>
            </a:r>
            <a:r>
              <a:rPr lang="ru-RU" altLang="ru-RU" sz="20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нанопланктоном</a:t>
            </a:r>
            <a:r>
              <a:rPr lang="ru-RU" alt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 </a:t>
            </a:r>
            <a:endParaRPr lang="ru-RU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0"/>
          <a:stretch>
            <a:fillRect/>
          </a:stretch>
        </p:blipFill>
        <p:spPr bwMode="auto">
          <a:xfrm>
            <a:off x="468313" y="44450"/>
            <a:ext cx="1223962" cy="671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5" descr="Описание: \delta ^{18}O = \Biggl( \frac{\bigl( \frac{^{18}O}{^{16}O} \bigr)_{sample}}{\bigl( \frac{^{18}O}{^{16}O} \bigr)_{standard}} -1 \Biggr) * 1000\ ^{o}\!/\!_{oo}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77680"/>
            <a:ext cx="5883275" cy="112712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263775" y="185738"/>
            <a:ext cx="4572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Биостратиграфическая шкала по планктонным форминиферам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Биостратиграфическая шкала по известковому нанопланктону</a:t>
            </a:r>
            <a:endParaRPr lang="ru-RU" alt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85738"/>
            <a:ext cx="142875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2792413"/>
            <a:ext cx="3960812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2781300"/>
            <a:ext cx="28289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976563" y="1392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1267" name="Picture 4" descr="Sicily Plio-Pleistocene cliff section, with position GSSP Gelasian indicated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862488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250825" y="5287963"/>
            <a:ext cx="4968875" cy="1431925"/>
          </a:xfrm>
          <a:prstGeom prst="rect">
            <a:avLst/>
          </a:prstGeom>
          <a:solidFill>
            <a:srgbClr val="FFF2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68203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 Narrow" pitchFamily="34" charset="0"/>
              </a:rPr>
              <a:t>Часть клифа горы Сан Никола (Сицилия)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Narrow" pitchFamily="34" charset="0"/>
              </a:rPr>
              <a:t>Стрелкой показано основание геласийского яруса. </a:t>
            </a:r>
            <a:br>
              <a:rPr lang="ru-RU" altLang="ru-RU" sz="1800">
                <a:latin typeface="Arial Narrow" pitchFamily="34" charset="0"/>
              </a:rPr>
            </a:br>
            <a:r>
              <a:rPr lang="ru-RU" altLang="ru-RU" sz="1800">
                <a:latin typeface="Arial Narrow" pitchFamily="34" charset="0"/>
              </a:rPr>
              <a:t>Эта граница теперь определяет основание четвертичной системы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Narrow" pitchFamily="34" charset="0"/>
              </a:rPr>
              <a:t>(и плейстоцена соответственно)</a:t>
            </a:r>
          </a:p>
        </p:txBody>
      </p:sp>
      <p:sp>
        <p:nvSpPr>
          <p:cNvPr id="11269" name="Прямоугольник 1"/>
          <p:cNvSpPr>
            <a:spLocks noChangeArrowheads="1"/>
          </p:cNvSpPr>
          <p:nvPr/>
        </p:nvSpPr>
        <p:spPr bwMode="auto">
          <a:xfrm>
            <a:off x="871538" y="0"/>
            <a:ext cx="74009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Symbol" pitchFamily="18" charset="2"/>
              <a:buBlip>
                <a:blip r:embed="rId5"/>
              </a:buBlip>
            </a:pPr>
            <a:r>
              <a:rPr lang="ru-RU" altLang="ru-RU" sz="1800" b="1">
                <a:latin typeface="Calibri" pitchFamily="34" charset="0"/>
                <a:cs typeface="Times New Roman" pitchFamily="18" charset="0"/>
              </a:rPr>
              <a:t>Стандартные ярусы морских отложений </a:t>
            </a:r>
            <a:r>
              <a:rPr lang="ru-RU" altLang="ru-RU" sz="1800">
                <a:latin typeface="Calibri" pitchFamily="34" charset="0"/>
                <a:cs typeface="Times New Roman" pitchFamily="18" charset="0"/>
              </a:rPr>
              <a:t>четвертичной системы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6250"/>
            <a:ext cx="3656013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5219700" y="5241925"/>
            <a:ext cx="3656013" cy="1477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Юг Апеннинского полуострова (Италия) – родина опорных разрезов </a:t>
            </a:r>
            <a:r>
              <a:rPr lang="ru-RU" altLang="ru-RU" sz="1800" b="1"/>
              <a:t>плейстоценовых ярусов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4572000" y="-26988"/>
            <a:ext cx="4572000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Геласий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ярус был введен в геохронологическое шкалу только в 1998 году, а передвинут из плиоцена в плейстоцен уже в 2009 г. Смысл переноса заключался в том, чтобы геохронологическая шкала была более согласована с ключевыми изменениями климата Земли, океанов и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биот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которые произошли около 2,588 млн лет назад.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 Международной шкале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геласию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предшествует ярус </a:t>
            </a:r>
            <a:r>
              <a:rPr lang="ru-RU" altLang="ru-RU" sz="1600" b="1" i="1" dirty="0" err="1" smtClean="0">
                <a:latin typeface="Times New Roman" pitchFamily="18" charset="0"/>
                <a:cs typeface="Times New Roman" pitchFamily="18" charset="0"/>
              </a:rPr>
              <a:t>пъяченца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(верхняя часть плиоцена), а выше его располагается </a:t>
            </a:r>
            <a:r>
              <a:rPr lang="ru-RU" altLang="ru-RU" sz="1600" b="1" i="1" dirty="0" err="1">
                <a:latin typeface="Times New Roman" pitchFamily="18" charset="0"/>
                <a:cs typeface="Times New Roman" pitchFamily="18" charset="0"/>
              </a:rPr>
              <a:t>калабрийский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ярус плейстоцена. Основание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геласия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определяется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магнитостратиграфически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как границе палеомагнитных зон Гаусс -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Матуяма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, его MIS (изотопная стадия) 103.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Кровля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геласия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определяется также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магнитостратиграфически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как конец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хронозоны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Олдуваи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фаунистически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как уровень вымирания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кокколитофорид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rgbClr val="3C8C93"/>
                </a:solidFill>
                <a:latin typeface="Times New Roman" pitchFamily="18" charset="0"/>
                <a:cs typeface="Times New Roman" pitchFamily="18" charset="0"/>
              </a:rPr>
              <a:t>Discoaster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brouweri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 (основание биозоны CN13). Выше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геласия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наблюдается исчезновение планктонной фораминиферы 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 tooltip="Globigerinoides (page does not exist)"/>
              </a:rPr>
              <a:t>Globigerinoides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 tooltip="Globigerinoides (page does not exist)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 tooltip="Globigerinoides (page does not exist)"/>
              </a:rPr>
              <a:t>extremus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и первое появление карбонатной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нанофосилии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 tooltip="Gephyrocapsa"/>
              </a:rPr>
              <a:t>Gephyrocapsa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 tooltip="Gephyrocapsa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 tooltip="Gephyrocapsa"/>
              </a:rPr>
              <a:t>sp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 tooltip="Gephyrocapsa"/>
              </a:rPr>
              <a:t>.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В течение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геласия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ледниковый покров в Северном Полушарии начал расти, что можно интерпретировать как начало Четвертичного ледникового времени</a:t>
            </a: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.</a:t>
            </a:r>
            <a:endParaRPr lang="en-US" altLang="ru-RU" sz="1600" dirty="0">
              <a:solidFill>
                <a:srgbClr val="000000"/>
              </a:solidFill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0000"/>
                </a:solidFill>
                <a:latin typeface="Times" pitchFamily="18" charset="0"/>
                <a:ea typeface="Times New Roman" pitchFamily="18" charset="0"/>
                <a:cs typeface="Miriam" pitchFamily="34" charset="-79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геласия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782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лет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2393950"/>
            <a:ext cx="189547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-36513" y="4138613"/>
            <a:ext cx="2195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 tooltip="Globigerinoides (page does not exist)"/>
              </a:rPr>
              <a:t>Globigerinoides extremus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800" b="1"/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236538"/>
            <a:ext cx="18954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508500"/>
            <a:ext cx="1905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Прямоугольник 7"/>
          <p:cNvSpPr>
            <a:spLocks noChangeArrowheads="1"/>
          </p:cNvSpPr>
          <p:nvPr/>
        </p:nvSpPr>
        <p:spPr bwMode="auto">
          <a:xfrm>
            <a:off x="274638" y="1930400"/>
            <a:ext cx="1503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 tooltip="Gephyrocapsa"/>
              </a:rPr>
              <a:t>Gephyrocapsa sp</a:t>
            </a:r>
            <a:endParaRPr lang="ru-RU" altLang="ru-RU" sz="18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22225" y="6483350"/>
            <a:ext cx="167163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Rockwell Condensed" pitchFamily="18" charset="0"/>
              </a:rPr>
              <a:t> 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Rockwell Condensed" pitchFamily="18" charset="0"/>
              </a:rPr>
              <a:t>Discoaster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ockwell Condensed" pitchFamily="18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Rockwell Condensed" pitchFamily="18" charset="0"/>
              </a:rPr>
              <a:t>brouweri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7950" y="2276475"/>
            <a:ext cx="4392613" cy="0"/>
          </a:xfrm>
          <a:prstGeom prst="line">
            <a:avLst/>
          </a:prstGeom>
          <a:ln w="38100"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92500" y="188913"/>
            <a:ext cx="0" cy="6672262"/>
          </a:xfrm>
          <a:prstGeom prst="line">
            <a:avLst/>
          </a:prstGeom>
          <a:ln w="3810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Прямоугольник 16"/>
          <p:cNvSpPr>
            <a:spLocks noChangeArrowheads="1"/>
          </p:cNvSpPr>
          <p:nvPr/>
        </p:nvSpPr>
        <p:spPr bwMode="auto">
          <a:xfrm>
            <a:off x="3454400" y="1847850"/>
            <a:ext cx="1311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1.806 м.л. 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07950" y="6813550"/>
            <a:ext cx="4464050" cy="0"/>
          </a:xfrm>
          <a:prstGeom prst="line">
            <a:avLst/>
          </a:prstGeom>
          <a:ln w="38100"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1" name="TextBox 18"/>
          <p:cNvSpPr txBox="1">
            <a:spLocks noChangeArrowheads="1"/>
          </p:cNvSpPr>
          <p:nvPr/>
        </p:nvSpPr>
        <p:spPr bwMode="auto">
          <a:xfrm>
            <a:off x="3511550" y="6421438"/>
            <a:ext cx="124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2,588 м.л.</a:t>
            </a:r>
          </a:p>
        </p:txBody>
      </p:sp>
      <p:pic>
        <p:nvPicPr>
          <p:cNvPr id="12302" name="Picture 19" descr="http://1.bp.blogspot.com/_XOGoIjH-spk/TCDRgFau40I/AAAAAAAAAAM/dkYzAYA19gk/s1600/homo_habili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4292600"/>
            <a:ext cx="105092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492500" y="3644900"/>
            <a:ext cx="10795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accent5">
                    <a:lumMod val="25000"/>
                  </a:schemeClr>
                </a:solidFill>
              </a:rPr>
              <a:t>Homo </a:t>
            </a:r>
            <a:r>
              <a:rPr lang="en-US" i="1" dirty="0" err="1">
                <a:solidFill>
                  <a:schemeClr val="accent5">
                    <a:lumMod val="25000"/>
                  </a:schemeClr>
                </a:solidFill>
              </a:rPr>
              <a:t>habilis</a:t>
            </a:r>
            <a:endParaRPr lang="ru-RU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2304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3" t="37788"/>
          <a:stretch>
            <a:fillRect/>
          </a:stretch>
        </p:blipFill>
        <p:spPr bwMode="auto">
          <a:xfrm>
            <a:off x="2097088" y="236538"/>
            <a:ext cx="931862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5" name="TextBox 29"/>
          <p:cNvSpPr txBox="1">
            <a:spLocks noChangeArrowheads="1"/>
          </p:cNvSpPr>
          <p:nvPr/>
        </p:nvSpPr>
        <p:spPr bwMode="auto">
          <a:xfrm>
            <a:off x="2484438" y="2393950"/>
            <a:ext cx="1150937" cy="369888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Олдувай</a:t>
            </a:r>
          </a:p>
        </p:txBody>
      </p:sp>
      <p:sp>
        <p:nvSpPr>
          <p:cNvPr id="12306" name="Прямоугольник 13"/>
          <p:cNvSpPr>
            <a:spLocks noChangeArrowheads="1"/>
          </p:cNvSpPr>
          <p:nvPr/>
        </p:nvSpPr>
        <p:spPr bwMode="auto">
          <a:xfrm rot="-5400000">
            <a:off x="2328069" y="4128294"/>
            <a:ext cx="1670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Геласий </a:t>
            </a:r>
          </a:p>
        </p:txBody>
      </p:sp>
      <p:sp>
        <p:nvSpPr>
          <p:cNvPr id="12307" name="Прямоугольник 14"/>
          <p:cNvSpPr>
            <a:spLocks noChangeArrowheads="1"/>
          </p:cNvSpPr>
          <p:nvPr/>
        </p:nvSpPr>
        <p:spPr bwMode="auto">
          <a:xfrm rot="-5400000">
            <a:off x="2399506" y="850107"/>
            <a:ext cx="1577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Калабрий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01925" y="1946275"/>
            <a:ext cx="752475" cy="3079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MIS </a:t>
            </a:r>
            <a:r>
              <a:rPr lang="ru-RU" sz="1400" dirty="0"/>
              <a:t>6</a:t>
            </a:r>
            <a:r>
              <a:rPr lang="en-US" sz="1400" dirty="0"/>
              <a:t>3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603500" y="6453188"/>
            <a:ext cx="850900" cy="30638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MIS 103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384300" y="1628775"/>
            <a:ext cx="1135063" cy="5194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62075" y="115888"/>
            <a:ext cx="1135063" cy="151288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4716463" y="0"/>
            <a:ext cx="4392612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10795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Symbol" pitchFamily="18" charset="2"/>
              <a:buChar char=""/>
            </a:pPr>
            <a:r>
              <a:rPr lang="ru-RU" altLang="ru-RU" sz="1800" b="1">
                <a:latin typeface="Arial Narrow" pitchFamily="34" charset="0"/>
                <a:cs typeface="Times New Roman" pitchFamily="18" charset="0"/>
              </a:rPr>
              <a:t> Калабрийский ярус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алабрийский ярус является вторым подразделением плейстоцена Международной Хроностратиграфической Шкалы. Его возрастные границы назначены   ~1.8 млн лет  нижняя  и 781 тыс. лет верхняя, так что продолжительность калабрия  около 1 млн лет.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 палеомагнитных записях </a:t>
            </a:r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калабрий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 расположен между эпизодом прямой намагниченности Олдуваи и последней магнитной инверсией Брюнес-Матуяма. В течении всего </a:t>
            </a:r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калабрия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 происходит ритмичное ухудшение климата Земли, общее похолодание и иссушение климата.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аунистически </a:t>
            </a:r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калабрий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 первоначально определялся по фауне моллюсков и фораминифер, и как раз его основание проводилось по появлению </a:t>
            </a:r>
            <a:r>
              <a:rPr lang="en-US" altLang="ru-RU" sz="1600" i="1">
                <a:latin typeface="Times New Roman" pitchFamily="18" charset="0"/>
                <a:cs typeface="Times New Roman" pitchFamily="18" charset="0"/>
              </a:rPr>
              <a:t>Arctica islandica 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altLang="ru-RU" sz="1600" i="1">
                <a:latin typeface="Times New Roman" pitchFamily="18" charset="0"/>
                <a:cs typeface="Times New Roman" pitchFamily="18" charset="0"/>
              </a:rPr>
              <a:t>Hyalinea baltica</a:t>
            </a:r>
            <a:r>
              <a:rPr lang="en-US" altLang="ru-RU" sz="16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Но потом все это было пересмотрено и теперь, как и для геласия, зональность </a:t>
            </a:r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калабрия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  определяется по планктонным фораминиферам и известковому нанопланктону. Впрочем, вблизи верхней границы отчетливой биозональности не наблюдается. 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3300413"/>
            <a:ext cx="18954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Прямоугольник 10"/>
          <p:cNvSpPr>
            <a:spLocks noChangeArrowheads="1"/>
          </p:cNvSpPr>
          <p:nvPr/>
        </p:nvSpPr>
        <p:spPr bwMode="auto">
          <a:xfrm>
            <a:off x="1609725" y="4992688"/>
            <a:ext cx="150336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 tooltip="Gephyrocapsa"/>
              </a:rPr>
              <a:t>Gephyrocapsa sp</a:t>
            </a:r>
            <a:endParaRPr lang="ru-RU" altLang="ru-RU" sz="1800" b="1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24300" y="44450"/>
            <a:ext cx="0" cy="6624638"/>
          </a:xfrm>
          <a:prstGeom prst="line">
            <a:avLst/>
          </a:prstGeom>
          <a:ln w="3810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Прямоугольник 12"/>
          <p:cNvSpPr>
            <a:spLocks noChangeArrowheads="1"/>
          </p:cNvSpPr>
          <p:nvPr/>
        </p:nvSpPr>
        <p:spPr bwMode="auto">
          <a:xfrm rot="-5400000">
            <a:off x="2778125" y="3144838"/>
            <a:ext cx="1576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Калабрий</a:t>
            </a:r>
          </a:p>
        </p:txBody>
      </p:sp>
      <p:sp>
        <p:nvSpPr>
          <p:cNvPr id="13321" name="Прямоугольник 13"/>
          <p:cNvSpPr>
            <a:spLocks noChangeArrowheads="1"/>
          </p:cNvSpPr>
          <p:nvPr/>
        </p:nvSpPr>
        <p:spPr bwMode="auto">
          <a:xfrm>
            <a:off x="3957638" y="4910138"/>
            <a:ext cx="1190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~1.8 млн </a:t>
            </a:r>
          </a:p>
        </p:txBody>
      </p:sp>
      <p:cxnSp>
        <p:nvCxnSpPr>
          <p:cNvPr id="9" name="Прямая соединительная линия 8"/>
          <p:cNvCxnSpPr>
            <a:endCxn id="13321" idx="2"/>
          </p:cNvCxnSpPr>
          <p:nvPr/>
        </p:nvCxnSpPr>
        <p:spPr>
          <a:xfrm flipV="1">
            <a:off x="769938" y="5280025"/>
            <a:ext cx="3783012" cy="93663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5054600"/>
            <a:ext cx="64611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342900" y="1628775"/>
            <a:ext cx="37846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5" name="Прямоугольник 15"/>
          <p:cNvSpPr>
            <a:spLocks noChangeArrowheads="1"/>
          </p:cNvSpPr>
          <p:nvPr/>
        </p:nvSpPr>
        <p:spPr bwMode="auto">
          <a:xfrm>
            <a:off x="3095625" y="1595438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781</a:t>
            </a:r>
            <a:r>
              <a:rPr lang="ru-RU" altLang="ru-RU" sz="14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тыс</a:t>
            </a:r>
            <a:endParaRPr lang="ru-RU" altLang="ru-RU" sz="1800" b="1">
              <a:latin typeface="Arial Narrow" pitchFamily="34" charset="0"/>
            </a:endParaRPr>
          </a:p>
        </p:txBody>
      </p:sp>
      <p:sp>
        <p:nvSpPr>
          <p:cNvPr id="13326" name="TextBox 16"/>
          <p:cNvSpPr txBox="1">
            <a:spLocks noChangeArrowheads="1"/>
          </p:cNvSpPr>
          <p:nvPr/>
        </p:nvSpPr>
        <p:spPr bwMode="auto">
          <a:xfrm>
            <a:off x="1377950" y="2084388"/>
            <a:ext cx="1135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Матуяма</a:t>
            </a:r>
          </a:p>
        </p:txBody>
      </p:sp>
      <p:sp>
        <p:nvSpPr>
          <p:cNvPr id="13327" name="TextBox 17"/>
          <p:cNvSpPr txBox="1">
            <a:spLocks noChangeArrowheads="1"/>
          </p:cNvSpPr>
          <p:nvPr/>
        </p:nvSpPr>
        <p:spPr bwMode="auto">
          <a:xfrm>
            <a:off x="1362075" y="714375"/>
            <a:ext cx="1090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Брюнес</a:t>
            </a:r>
          </a:p>
        </p:txBody>
      </p:sp>
      <p:sp>
        <p:nvSpPr>
          <p:cNvPr id="13328" name="TextBox 19"/>
          <p:cNvSpPr txBox="1">
            <a:spLocks noChangeArrowheads="1"/>
          </p:cNvSpPr>
          <p:nvPr/>
        </p:nvSpPr>
        <p:spPr bwMode="auto">
          <a:xfrm rot="-5400000">
            <a:off x="3080544" y="483394"/>
            <a:ext cx="1089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Ионий</a:t>
            </a:r>
          </a:p>
        </p:txBody>
      </p:sp>
      <p:pic>
        <p:nvPicPr>
          <p:cNvPr id="133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275138"/>
            <a:ext cx="7207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Text Box 5"/>
          <p:cNvSpPr txBox="1">
            <a:spLocks noChangeArrowheads="1"/>
          </p:cNvSpPr>
          <p:nvPr/>
        </p:nvSpPr>
        <p:spPr bwMode="auto">
          <a:xfrm>
            <a:off x="3938588" y="3968750"/>
            <a:ext cx="1133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900" b="1" i="1"/>
              <a:t>Arctica</a:t>
            </a:r>
            <a:r>
              <a:rPr lang="en-US" altLang="ru-RU" sz="900" i="1"/>
              <a:t> </a:t>
            </a:r>
            <a:r>
              <a:rPr lang="en-US" altLang="ru-RU" sz="900" b="1" i="1"/>
              <a:t>islandica</a:t>
            </a:r>
            <a:r>
              <a:rPr lang="en-US" altLang="ru-RU" sz="900" i="1"/>
              <a:t>.</a:t>
            </a:r>
            <a:endParaRPr lang="ru-RU" altLang="ru-RU" sz="900" i="1"/>
          </a:p>
        </p:txBody>
      </p:sp>
      <p:pic>
        <p:nvPicPr>
          <p:cNvPr id="13331" name="Picture 7" descr="402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5326063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Rectangle 8"/>
          <p:cNvSpPr>
            <a:spLocks noChangeArrowheads="1"/>
          </p:cNvSpPr>
          <p:nvPr/>
        </p:nvSpPr>
        <p:spPr bwMode="auto">
          <a:xfrm>
            <a:off x="3905250" y="6045200"/>
            <a:ext cx="10572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900" b="1" i="1"/>
              <a:t>Hyalinea baltica</a:t>
            </a:r>
            <a:endParaRPr lang="ru-RU" altLang="ru-RU" sz="900" b="1"/>
          </a:p>
        </p:txBody>
      </p:sp>
      <p:pic>
        <p:nvPicPr>
          <p:cNvPr id="1333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951413"/>
            <a:ext cx="781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146425" y="1268413"/>
            <a:ext cx="750888" cy="3079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MIS </a:t>
            </a:r>
            <a:r>
              <a:rPr lang="ru-RU" sz="1400" dirty="0"/>
              <a:t>19</a:t>
            </a:r>
          </a:p>
        </p:txBody>
      </p:sp>
      <p:sp>
        <p:nvSpPr>
          <p:cNvPr id="13335" name="TextBox 29"/>
          <p:cNvSpPr txBox="1">
            <a:spLocks noChangeArrowheads="1"/>
          </p:cNvSpPr>
          <p:nvPr/>
        </p:nvSpPr>
        <p:spPr bwMode="auto">
          <a:xfrm>
            <a:off x="1416050" y="5500688"/>
            <a:ext cx="1150938" cy="369887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Олдувай</a:t>
            </a:r>
          </a:p>
        </p:txBody>
      </p:sp>
      <p:pic>
        <p:nvPicPr>
          <p:cNvPr id="13336" name="Рисунок 2" descr="Вырезка экра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t="28484" b="27953"/>
          <a:stretch>
            <a:fillRect/>
          </a:stretch>
        </p:blipFill>
        <p:spPr bwMode="auto">
          <a:xfrm>
            <a:off x="0" y="1406525"/>
            <a:ext cx="125888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Рисунок 1" descr="Вырезка экра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125538"/>
            <a:ext cx="889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122713</TotalTime>
  <Words>1433</Words>
  <Application>Microsoft Office PowerPoint</Application>
  <PresentationFormat>Экран (4:3)</PresentationFormat>
  <Paragraphs>227</Paragraphs>
  <Slides>20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Оформление по умолчанию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Home-pc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Тевелев</dc:creator>
  <cp:lastModifiedBy>Alex</cp:lastModifiedBy>
  <cp:revision>258</cp:revision>
  <dcterms:created xsi:type="dcterms:W3CDTF">2010-09-16T15:42:24Z</dcterms:created>
  <dcterms:modified xsi:type="dcterms:W3CDTF">2020-04-19T14:46:49Z</dcterms:modified>
</cp:coreProperties>
</file>