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4"/>
  </p:notesMasterIdLst>
  <p:sldIdLst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5" r:id="rId20"/>
    <p:sldId id="355" r:id="rId21"/>
    <p:sldId id="354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56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AB"/>
    <a:srgbClr val="FFCCFF"/>
    <a:srgbClr val="B69472"/>
    <a:srgbClr val="FFF2D9"/>
    <a:srgbClr val="FF00FF"/>
    <a:srgbClr val="E5FFE5"/>
    <a:srgbClr val="FFFFFF"/>
    <a:srgbClr val="EDF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6" autoAdjust="0"/>
    <p:restoredTop sz="82918" autoAdjust="0"/>
  </p:normalViewPr>
  <p:slideViewPr>
    <p:cSldViewPr showGuides="1">
      <p:cViewPr varScale="1">
        <p:scale>
          <a:sx n="56" d="100"/>
          <a:sy n="56" d="100"/>
        </p:scale>
        <p:origin x="-1974" y="-102"/>
      </p:cViewPr>
      <p:guideLst>
        <p:guide orient="horz" pos="2840"/>
        <p:guide pos="2880"/>
      </p:guideLst>
    </p:cSldViewPr>
  </p:slideViewPr>
  <p:outlineViewPr>
    <p:cViewPr>
      <p:scale>
        <a:sx n="33" d="100"/>
        <a:sy n="33" d="100"/>
      </p:scale>
      <p:origin x="0" y="16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DB78547-9AFF-4927-A110-0D18268BA5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51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F56016-F4B3-4BB6-B4BE-9D92F4D14726}" type="slidenum">
              <a:rPr lang="ru-RU" altLang="ru-RU" smtClean="0"/>
              <a:pPr eaLnBrk="1" hangingPunct="1">
                <a:spcBef>
                  <a:spcPct val="0"/>
                </a:spcBef>
              </a:pPr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B78547-9AFF-4927-A110-0D18268BA51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91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A055-323C-4175-B6B0-DF0475D102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67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A60DD-43F4-408E-A3A5-78618C1A6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58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B1A23-02AD-49D1-85C0-6EAB54295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58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3C4AF-0D38-4458-BC64-1096B350D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EE40C-4F43-4D50-AC2F-8F354A47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30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031B-A38E-4013-90C1-B7CBFB715A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893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D4959-75A8-4B63-B2C1-975046FF8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34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DC57-E005-441C-ACC6-6D2249B14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789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B8B94-58C4-40D2-AAB2-43953658C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39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0E9A4-E27A-4C27-A15B-1F3DE5A27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85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B56EC-7124-49F6-9380-EFFAB2B879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18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92B77-94A8-44EE-9E5B-565F15D4C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44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521F-BCC0-44DA-9EBD-E9D3B7FA0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7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05417-EBF6-4151-B9DB-411F46C22A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134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1A9E5-1D15-4150-A872-58C67A2EC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61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C39D-E862-4959-8FD1-019DC0966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1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921BE-3137-497C-9BD2-F430701F3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1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C1015-6F3D-4526-8DAC-4BB4A5C65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28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DD805-065F-4C37-8135-7B2962EF5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5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5C7B-0385-4C2F-8197-D843C53A8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0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52D9E-52F9-4FEE-A44F-6D37EBA66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2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F098F-3E6B-4C0A-B362-D477A59C3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7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71A16-26A4-4A85-8B62-53D544B24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9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EA0FB0A-EC16-4920-9405-0B4A7997E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7832804-341D-49F5-8BA0-A26C92EF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DSCN07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9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 dirty="0">
                <a:latin typeface="Arial Narrow" pitchFamily="34" charset="0"/>
              </a:rPr>
              <a:t>Генетические типы четвертичных образований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250825" y="6165850"/>
            <a:ext cx="87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L</a:t>
            </a:r>
            <a:r>
              <a:rPr lang="ru-RU" altLang="ru-RU" sz="2400" b="1"/>
              <a:t> 4.2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969963" y="1792288"/>
            <a:ext cx="7850187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 Narrow" pitchFamily="34" charset="0"/>
              </a:rPr>
              <a:t>(1)</a:t>
            </a:r>
            <a:r>
              <a:rPr lang="ru-RU" altLang="ru-RU" sz="1800">
                <a:latin typeface="Arial Narrow" pitchFamily="34" charset="0"/>
              </a:rPr>
              <a:t> Отсутствие переноса. В этом случае измененный исходный материал и представляет собой новый породный комплекс прямо на месте своего образования.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 Narrow" pitchFamily="34" charset="0"/>
              </a:rPr>
              <a:t>(2)</a:t>
            </a:r>
            <a:r>
              <a:rPr lang="ru-RU" altLang="ru-RU" sz="1800">
                <a:latin typeface="Arial Narrow" pitchFamily="34" charset="0"/>
              </a:rPr>
              <a:t> Перенос исходного материала в среде образования (без специальных носителей, обычно за счет гравитации).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 Narrow" pitchFamily="34" charset="0"/>
              </a:rPr>
              <a:t>Породные комплексы, которые образуются в этих двух случаях, называются</a:t>
            </a:r>
            <a:r>
              <a:rPr lang="en-US" altLang="ru-RU" sz="1800">
                <a:latin typeface="Arial Narrow" pitchFamily="34" charset="0"/>
              </a:rPr>
              <a:t> </a:t>
            </a:r>
            <a:r>
              <a:rPr lang="ru-RU" altLang="ru-RU" sz="1800" b="1">
                <a:latin typeface="Arial Narrow" pitchFamily="34" charset="0"/>
              </a:rPr>
              <a:t>автохтонными.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Arial Narrow" pitchFamily="34" charset="0"/>
              </a:rPr>
              <a:t>(</a:t>
            </a:r>
            <a:r>
              <a:rPr lang="ru-RU" altLang="ru-RU" sz="1800" b="1">
                <a:latin typeface="Arial Narrow" pitchFamily="34" charset="0"/>
              </a:rPr>
              <a:t>3)</a:t>
            </a:r>
            <a:r>
              <a:rPr lang="ru-RU" altLang="ru-RU" sz="1800">
                <a:latin typeface="Arial Narrow" pitchFamily="34" charset="0"/>
              </a:rPr>
              <a:t> Перенос с помощью носителей, которых также называют агентами переноса, или трансмиттерами</a:t>
            </a:r>
            <a:r>
              <a:rPr lang="ru-RU" altLang="ru-RU" sz="1800" b="1">
                <a:latin typeface="Arial Narrow" pitchFamily="34" charset="0"/>
              </a:rPr>
              <a:t>.</a:t>
            </a:r>
            <a:r>
              <a:rPr lang="ru-RU" altLang="ru-RU" sz="1800">
                <a:latin typeface="Arial Narrow" pitchFamily="34" charset="0"/>
              </a:rPr>
              <a:t> В  этом случае исходный материал образуется и собирается в одном месте и в одной среде, а потом переносится трансмиттером и аккумулируется в другом месте с другой средой.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 Narrow" pitchFamily="34" charset="0"/>
              </a:rPr>
              <a:t>Породные комплексы, которые образуются таким способом, называются </a:t>
            </a:r>
            <a:r>
              <a:rPr lang="ru-RU" altLang="ru-RU" sz="1800" b="1">
                <a:latin typeface="Arial Narrow" pitchFamily="34" charset="0"/>
              </a:rPr>
              <a:t>аллохтонными</a:t>
            </a:r>
            <a:endParaRPr lang="ru-RU" altLang="ru-RU" sz="1800" b="1"/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3419475" y="1052513"/>
            <a:ext cx="5724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Транспорт материала</a:t>
            </a:r>
            <a:r>
              <a:rPr lang="en-US" altLang="ru-RU" sz="1800" b="1"/>
              <a:t> -</a:t>
            </a:r>
            <a:r>
              <a:rPr lang="ru-RU" altLang="ru-RU" sz="1800" b="1"/>
              <a:t>  </a:t>
            </a:r>
            <a:br>
              <a:rPr lang="ru-RU" altLang="ru-RU" sz="1800" b="1"/>
            </a:br>
            <a:r>
              <a:rPr lang="ru-RU" altLang="ru-RU" sz="1800" b="1"/>
              <a:t>это  центральный элемент всякого процесса</a:t>
            </a:r>
          </a:p>
        </p:txBody>
      </p:sp>
      <p:sp>
        <p:nvSpPr>
          <p:cNvPr id="43012" name="Rectangle 7"/>
          <p:cNvSpPr>
            <a:spLocks noChangeArrowheads="1"/>
          </p:cNvSpPr>
          <p:nvPr/>
        </p:nvSpPr>
        <p:spPr bwMode="auto">
          <a:xfrm rot="-5400000">
            <a:off x="-358775" y="2735263"/>
            <a:ext cx="1944688" cy="366712"/>
          </a:xfrm>
          <a:prstGeom prst="rect">
            <a:avLst/>
          </a:prstGeom>
          <a:solidFill>
            <a:srgbClr val="DECB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Comic Sans MS" pitchFamily="66" charset="0"/>
              </a:rPr>
              <a:t>автохтонны</a:t>
            </a:r>
            <a:r>
              <a:rPr lang="en-US" altLang="ru-RU" sz="1800" b="1"/>
              <a:t>e</a:t>
            </a:r>
            <a:endParaRPr lang="ru-RU" altLang="ru-RU" sz="1800" b="1"/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 rot="-5400000">
            <a:off x="-227806" y="4952206"/>
            <a:ext cx="1685925" cy="366713"/>
          </a:xfrm>
          <a:prstGeom prst="rect">
            <a:avLst/>
          </a:prstGeom>
          <a:solidFill>
            <a:srgbClr val="DECB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Comic Sans MS" pitchFamily="66" charset="0"/>
              </a:rPr>
              <a:t>аллохтонные</a:t>
            </a:r>
          </a:p>
        </p:txBody>
      </p:sp>
      <p:pic>
        <p:nvPicPr>
          <p:cNvPr id="43014" name="Picture 9" descr="OldWimen&amp;co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3048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664200" y="0"/>
            <a:ext cx="2716213" cy="830263"/>
          </a:xfrm>
          <a:prstGeom prst="rect">
            <a:avLst/>
          </a:prstGeom>
          <a:solidFill>
            <a:srgbClr val="F9D9E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Отсутствие переноса:</a:t>
            </a:r>
            <a:endParaRPr lang="ru-RU" altLang="ru-RU" sz="2400">
              <a:latin typeface="Franklin Gothic Medium Cond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Franklin Gothic Medium Cond" pitchFamily="34" charset="0"/>
              </a:rPr>
              <a:t>ЭЛЮВИЙ</a:t>
            </a:r>
          </a:p>
        </p:txBody>
      </p:sp>
      <p:sp>
        <p:nvSpPr>
          <p:cNvPr id="44035" name="Прямоугольник 1"/>
          <p:cNvSpPr>
            <a:spLocks noChangeArrowheads="1"/>
          </p:cNvSpPr>
          <p:nvPr/>
        </p:nvSpPr>
        <p:spPr bwMode="auto">
          <a:xfrm>
            <a:off x="214313" y="1052513"/>
            <a:ext cx="8858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Comic Sans MS" pitchFamily="66" charset="0"/>
                <a:ea typeface="Microsoft Himalaya" pitchFamily="2" charset="0"/>
                <a:cs typeface="Microsoft Himalaya" pitchFamily="2" charset="0"/>
              </a:rPr>
              <a:t>Множественность породных ассоциаций, которые мы называем элювием, связана с множественность способов и сред образования исходного элювиального материала. </a:t>
            </a:r>
          </a:p>
        </p:txBody>
      </p:sp>
      <p:sp>
        <p:nvSpPr>
          <p:cNvPr id="44036" name="Прямоугольник 2"/>
          <p:cNvSpPr>
            <a:spLocks noChangeArrowheads="1"/>
          </p:cNvSpPr>
          <p:nvPr/>
        </p:nvSpPr>
        <p:spPr bwMode="auto">
          <a:xfrm>
            <a:off x="315913" y="2276475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Во первых, это химическое выветривание (выщелачивание, гипергенез, метасоматоз и пр.), когда исходная порода остается сплошной (иногда говорят твердой), но совершенно меняет минеральный состав и образует </a:t>
            </a:r>
            <a:r>
              <a:rPr lang="ru-RU" altLang="ru-RU" sz="1800" b="1">
                <a:solidFill>
                  <a:srgbClr val="000000"/>
                </a:solidFill>
              </a:rPr>
              <a:t>химический элювий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3463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Box 1"/>
          <p:cNvSpPr txBox="1">
            <a:spLocks noChangeArrowheads="1"/>
          </p:cNvSpPr>
          <p:nvPr/>
        </p:nvSpPr>
        <p:spPr bwMode="auto">
          <a:xfrm>
            <a:off x="144463" y="6443663"/>
            <a:ext cx="8928100" cy="3698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 Narrow" pitchFamily="34" charset="0"/>
              </a:rPr>
              <a:t>Южный Урал. Элювий гранитов</a:t>
            </a:r>
          </a:p>
        </p:txBody>
      </p:sp>
      <p:sp>
        <p:nvSpPr>
          <p:cNvPr id="44040" name="Text Box 5"/>
          <p:cNvSpPr txBox="1">
            <a:spLocks noChangeArrowheads="1"/>
          </p:cNvSpPr>
          <p:nvPr/>
        </p:nvSpPr>
        <p:spPr bwMode="auto">
          <a:xfrm>
            <a:off x="7524750" y="6508750"/>
            <a:ext cx="1614488" cy="3048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 Narrow" pitchFamily="34" charset="0"/>
              </a:rPr>
              <a:t>Фото А.В. Тевелева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Kalinovka7665"/>
          <p:cNvPicPr>
            <a:picLocks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508625" y="0"/>
            <a:ext cx="3635375" cy="738188"/>
          </a:xfrm>
          <a:prstGeom prst="rect">
            <a:avLst/>
          </a:prstGeom>
          <a:solidFill>
            <a:srgbClr val="F9D9E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Отсутствие переноса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(</a:t>
            </a:r>
            <a:r>
              <a:rPr lang="ru-RU" altLang="ru-RU" sz="2400">
                <a:latin typeface="Franklin Gothic Medium Cond" pitchFamily="34" charset="0"/>
              </a:rPr>
              <a:t>1) «ХИМИЧЕСКИЙ» ЭЛЮВИЙ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7524750" y="6508750"/>
            <a:ext cx="1614488" cy="3048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 Narrow" pitchFamily="34" charset="0"/>
              </a:rPr>
              <a:t>Фото А.В. Тевелева</a:t>
            </a:r>
          </a:p>
        </p:txBody>
      </p:sp>
      <p:sp>
        <p:nvSpPr>
          <p:cNvPr id="45061" name="Прямоугольник 1"/>
          <p:cNvSpPr>
            <a:spLocks noChangeArrowheads="1"/>
          </p:cNvSpPr>
          <p:nvPr/>
        </p:nvSpPr>
        <p:spPr bwMode="auto">
          <a:xfrm>
            <a:off x="5508625" y="752475"/>
            <a:ext cx="3635375" cy="646113"/>
          </a:xfrm>
          <a:prstGeom prst="rect">
            <a:avLst/>
          </a:prstGeom>
          <a:solidFill>
            <a:srgbClr val="FFF2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Arial Narrow" pitchFamily="34" charset="0"/>
              </a:rPr>
              <a:t>Южный Урал.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Arial Narrow" pitchFamily="34" charset="0"/>
              </a:rPr>
              <a:t>Элювий метаморфических пород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/>
          <p:cNvPicPr>
            <a:picLocks noChangeAspect="1" noChangeArrowheads="1"/>
          </p:cNvPicPr>
          <p:nvPr/>
        </p:nvPicPr>
        <p:blipFill>
          <a:blip r:embed="rId3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t="281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8"/>
          <p:cNvSpPr txBox="1">
            <a:spLocks noChangeArrowheads="1"/>
          </p:cNvSpPr>
          <p:nvPr/>
        </p:nvSpPr>
        <p:spPr bwMode="auto">
          <a:xfrm>
            <a:off x="5508625" y="0"/>
            <a:ext cx="3638550" cy="738188"/>
          </a:xfrm>
          <a:prstGeom prst="rect">
            <a:avLst/>
          </a:prstGeom>
          <a:solidFill>
            <a:srgbClr val="F9D9E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Отсутствие переноса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Franklin Gothic Medium Cond" pitchFamily="34" charset="0"/>
              </a:rPr>
              <a:t>(2) «ФИЗИЧЕСКИЙ ЭЛЮВИЙ»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529513" y="6553200"/>
            <a:ext cx="1614487" cy="3048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 Narrow" pitchFamily="34" charset="0"/>
              </a:rPr>
              <a:t>Фото А.В. Тевелева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51163"/>
            <a:ext cx="19431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549275" y="2133600"/>
            <a:ext cx="2173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Автоморфная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пойменнная почва</a:t>
            </a:r>
          </a:p>
        </p:txBody>
      </p:sp>
      <p:pic>
        <p:nvPicPr>
          <p:cNvPr id="4710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998788"/>
            <a:ext cx="5192712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4427538" y="2133600"/>
            <a:ext cx="3844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Гидроморфная латеритная почва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(Заир)</a:t>
            </a:r>
          </a:p>
        </p:txBody>
      </p:sp>
      <p:sp>
        <p:nvSpPr>
          <p:cNvPr id="47110" name="Прямоугольник 5"/>
          <p:cNvSpPr>
            <a:spLocks noChangeArrowheads="1"/>
          </p:cNvSpPr>
          <p:nvPr/>
        </p:nvSpPr>
        <p:spPr bwMode="auto">
          <a:xfrm>
            <a:off x="0" y="26988"/>
            <a:ext cx="65055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 Narrow" pitchFamily="34" charset="0"/>
                <a:cs typeface="Times New Roman" pitchFamily="18" charset="0"/>
              </a:rPr>
              <a:t>Почва – это не вполне остаточная порода, это объем, постоянно пополняемый органическим веществом, живущим своей собственной жизнью, и образоваться почва может не только на каменном, но и на любом другом подходящим субстрате. Тем не менее, во всех классификациях почва традиционно относится к элювиальному генетическому типу.  </a:t>
            </a: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6505575" y="-9525"/>
            <a:ext cx="2638425" cy="738188"/>
          </a:xfrm>
          <a:prstGeom prst="rect">
            <a:avLst/>
          </a:prstGeom>
          <a:solidFill>
            <a:srgbClr val="F9D9E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Отсутствие переноса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Franklin Gothic Medium Cond" pitchFamily="34" charset="0"/>
              </a:rPr>
              <a:t>(3) «Почва»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"/>
          <p:cNvSpPr>
            <a:spLocks noChangeArrowheads="1"/>
          </p:cNvSpPr>
          <p:nvPr/>
        </p:nvSpPr>
        <p:spPr bwMode="auto">
          <a:xfrm>
            <a:off x="395288" y="868363"/>
            <a:ext cx="842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* В этих построениях сценой элювиальных процессов предполагается поверхность Земли  и их средой – атмосфера. Но это совершенно необязательно, элювиирование может происходить и в водной среде, и безвоздушном пространстве – как например, образование реголита на Луне! И если учитывать в классификации наш третий элемент – среду аккумуляции, то надо добавить и эти генетические типы (</a:t>
            </a: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подводный элювий и внеатмосферный элювий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3414713"/>
            <a:ext cx="203517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390900"/>
            <a:ext cx="21050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3390900"/>
            <a:ext cx="223202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/>
          <a:stretch>
            <a:fillRect/>
          </a:stretch>
        </p:blipFill>
        <p:spPr bwMode="auto">
          <a:xfrm>
            <a:off x="4552950" y="3390900"/>
            <a:ext cx="2452688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Box 5"/>
          <p:cNvSpPr txBox="1">
            <a:spLocks noChangeArrowheads="1"/>
          </p:cNvSpPr>
          <p:nvPr/>
        </p:nvSpPr>
        <p:spPr bwMode="auto">
          <a:xfrm>
            <a:off x="2511425" y="2955925"/>
            <a:ext cx="4192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Franklin Gothic Medium Cond" pitchFamily="34" charset="0"/>
              </a:rPr>
              <a:t>РЕГОЛИТ</a:t>
            </a:r>
            <a:r>
              <a:rPr lang="ru-RU" altLang="ru-RU" sz="1800"/>
              <a:t> – внеатмосферный элювий</a:t>
            </a:r>
          </a:p>
        </p:txBody>
      </p:sp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635000" y="5724525"/>
            <a:ext cx="714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Луна</a:t>
            </a:r>
          </a:p>
        </p:txBody>
      </p:sp>
      <p:sp>
        <p:nvSpPr>
          <p:cNvPr id="48137" name="TextBox 8"/>
          <p:cNvSpPr txBox="1">
            <a:spLocks noChangeArrowheads="1"/>
          </p:cNvSpPr>
          <p:nvPr/>
        </p:nvSpPr>
        <p:spPr bwMode="auto">
          <a:xfrm>
            <a:off x="3008313" y="5724525"/>
            <a:ext cx="712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Луна</a:t>
            </a:r>
          </a:p>
        </p:txBody>
      </p:sp>
      <p:sp>
        <p:nvSpPr>
          <p:cNvPr id="48138" name="TextBox 9"/>
          <p:cNvSpPr txBox="1">
            <a:spLocks noChangeArrowheads="1"/>
          </p:cNvSpPr>
          <p:nvPr/>
        </p:nvSpPr>
        <p:spPr bwMode="auto">
          <a:xfrm>
            <a:off x="5421313" y="5724525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Эрос</a:t>
            </a:r>
          </a:p>
        </p:txBody>
      </p:sp>
      <p:sp>
        <p:nvSpPr>
          <p:cNvPr id="48139" name="TextBox 10"/>
          <p:cNvSpPr txBox="1">
            <a:spLocks noChangeArrowheads="1"/>
          </p:cNvSpPr>
          <p:nvPr/>
        </p:nvSpPr>
        <p:spPr bwMode="auto">
          <a:xfrm>
            <a:off x="7812088" y="5724525"/>
            <a:ext cx="1004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Деймос</a:t>
            </a:r>
          </a:p>
        </p:txBody>
      </p:sp>
      <p:sp>
        <p:nvSpPr>
          <p:cNvPr id="48140" name="Text Box 8"/>
          <p:cNvSpPr txBox="1">
            <a:spLocks noChangeArrowheads="1"/>
          </p:cNvSpPr>
          <p:nvPr/>
        </p:nvSpPr>
        <p:spPr bwMode="auto">
          <a:xfrm>
            <a:off x="6505575" y="-19050"/>
            <a:ext cx="2638425" cy="739775"/>
          </a:xfrm>
          <a:prstGeom prst="rect">
            <a:avLst/>
          </a:prstGeom>
          <a:solidFill>
            <a:srgbClr val="F9D9E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Отсутствие переноса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Franklin Gothic Medium Cond" pitchFamily="34" charset="0"/>
              </a:rPr>
              <a:t>(4) Реголит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9675"/>
            <a:ext cx="9144000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8"/>
          <p:cNvSpPr txBox="1">
            <a:spLocks noChangeArrowheads="1"/>
          </p:cNvSpPr>
          <p:nvPr/>
        </p:nvSpPr>
        <p:spPr bwMode="auto">
          <a:xfrm>
            <a:off x="6276975" y="0"/>
            <a:ext cx="2832100" cy="738188"/>
          </a:xfrm>
          <a:prstGeom prst="rect">
            <a:avLst/>
          </a:prstGeom>
          <a:solidFill>
            <a:srgbClr val="F9D9E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Отсутствие переноса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Franklin Gothic Medium Cond" pitchFamily="34" charset="0"/>
              </a:rPr>
              <a:t>(5) Подводный элювий</a:t>
            </a:r>
          </a:p>
        </p:txBody>
      </p:sp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4763" y="901700"/>
            <a:ext cx="9107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 Narrow" pitchFamily="34" charset="0"/>
              </a:rPr>
              <a:t>Розовым цветом на карте показаны красные глубоководные глины – своеобразная океанская «почва»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825" y="115888"/>
            <a:ext cx="8713788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Arial Narrow" pitchFamily="34" charset="0"/>
              </a:rPr>
              <a:t>Второй случай – это перенос в той же среде, в которой образовался исходный материал. Это как бы эволюционное продолжение </a:t>
            </a:r>
            <a:r>
              <a:rPr lang="ru-RU" dirty="0" err="1">
                <a:latin typeface="Arial Narrow" pitchFamily="34" charset="0"/>
              </a:rPr>
              <a:t>элювиирования</a:t>
            </a:r>
            <a:r>
              <a:rPr lang="ru-RU" dirty="0">
                <a:latin typeface="Arial Narrow" pitchFamily="34" charset="0"/>
              </a:rPr>
              <a:t> со смещением, когда смещение достигает уже значительных амплитуд, но происходит без специального агента переноса.</a:t>
            </a:r>
          </a:p>
          <a:p>
            <a:pPr>
              <a:defRPr/>
            </a:pPr>
            <a:endParaRPr lang="ru-RU" dirty="0">
              <a:latin typeface="Arial Narrow" pitchFamily="34" charset="0"/>
            </a:endParaRPr>
          </a:p>
          <a:p>
            <a:pPr>
              <a:defRPr/>
            </a:pPr>
            <a:r>
              <a:rPr lang="ru-RU" dirty="0">
                <a:latin typeface="Franklin Gothic Demi" pitchFamily="34" charset="0"/>
              </a:rPr>
              <a:t>Две разных группы генетических типов осадков:</a:t>
            </a:r>
          </a:p>
          <a:p>
            <a:pPr>
              <a:defRPr/>
            </a:pPr>
            <a:endParaRPr lang="ru-RU" dirty="0"/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Разномасштабные склоновые каменные развалы – обвалы, осыпи и оползни, или  </a:t>
            </a:r>
            <a:r>
              <a:rPr lang="ru-RU" b="1" dirty="0" err="1"/>
              <a:t>дерупций</a:t>
            </a:r>
            <a:r>
              <a:rPr lang="ru-RU" b="1" dirty="0"/>
              <a:t>, дисперсий и </a:t>
            </a:r>
            <a:r>
              <a:rPr lang="ru-RU" b="1" dirty="0" err="1"/>
              <a:t>деляпсий</a:t>
            </a:r>
            <a:r>
              <a:rPr lang="ru-RU" dirty="0"/>
              <a:t>. Главным фактором этих процессов является потеря устойчивости коренных (в </a:t>
            </a:r>
            <a:r>
              <a:rPr lang="ru-RU" dirty="0" err="1"/>
              <a:t>т.ч</a:t>
            </a:r>
            <a:r>
              <a:rPr lang="ru-RU" dirty="0"/>
              <a:t>. и четвертичных) пород на крутых склонах </a:t>
            </a:r>
          </a:p>
          <a:p>
            <a:pPr marL="342900" indent="-342900">
              <a:buFontTx/>
              <a:buAutoNum type="arabicPeriod"/>
              <a:defRPr/>
            </a:pPr>
            <a:endParaRPr lang="ru-RU" b="1" dirty="0"/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Осадки, чье образование связано с потерей устойчивости склоновых покровов:</a:t>
            </a:r>
            <a:r>
              <a:rPr lang="ru-RU" b="1" dirty="0"/>
              <a:t> крип</a:t>
            </a:r>
            <a:r>
              <a:rPr lang="en-US" b="1" dirty="0"/>
              <a:t> (</a:t>
            </a:r>
            <a:r>
              <a:rPr lang="ru-RU" b="1" dirty="0" err="1"/>
              <a:t>десерпций</a:t>
            </a:r>
            <a:r>
              <a:rPr lang="ru-RU" b="1" dirty="0"/>
              <a:t>), </a:t>
            </a:r>
            <a:r>
              <a:rPr lang="ru-RU" b="1" dirty="0" err="1"/>
              <a:t>солифлюкция</a:t>
            </a:r>
            <a:r>
              <a:rPr lang="ru-RU" b="1" dirty="0"/>
              <a:t>, вторичные (лавинные) осыпи</a:t>
            </a:r>
          </a:p>
        </p:txBody>
      </p:sp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2435225" y="4937125"/>
            <a:ext cx="6502400" cy="647700"/>
          </a:xfrm>
          <a:prstGeom prst="rect">
            <a:avLst/>
          </a:prstGeom>
          <a:solidFill>
            <a:srgbClr val="FDFA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>
                <a:latin typeface="Arial Narrow" pitchFamily="34" charset="0"/>
              </a:rPr>
              <a:t>NB</a:t>
            </a:r>
            <a:r>
              <a:rPr lang="ru-RU" altLang="ru-RU" sz="3600">
                <a:latin typeface="Arial Narrow" pitchFamily="34" charset="0"/>
              </a:rPr>
              <a:t>!</a:t>
            </a:r>
            <a:r>
              <a:rPr lang="en-US" altLang="ru-RU" sz="3600">
                <a:latin typeface="Arial Narrow" pitchFamily="34" charset="0"/>
              </a:rPr>
              <a:t> </a:t>
            </a:r>
            <a:r>
              <a:rPr lang="ru-RU" altLang="ru-RU" sz="1800">
                <a:latin typeface="Arial Narrow" pitchFamily="34" charset="0"/>
              </a:rPr>
              <a:t>не забудьте внести новые генетические типы в ваши таблицы!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22225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6"/>
          <p:cNvSpPr txBox="1">
            <a:spLocks noChangeArrowheads="1"/>
          </p:cNvSpPr>
          <p:nvPr/>
        </p:nvSpPr>
        <p:spPr bwMode="auto">
          <a:xfrm>
            <a:off x="0" y="-22225"/>
            <a:ext cx="9180513" cy="457200"/>
          </a:xfrm>
          <a:prstGeom prst="rect">
            <a:avLst/>
          </a:prstGeom>
          <a:solidFill>
            <a:srgbClr val="FF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Arial Narrow" pitchFamily="34" charset="0"/>
              </a:rPr>
              <a:t>Автохтонные комплексы. Большой Обвал Демерджи (с</a:t>
            </a:r>
            <a:r>
              <a:rPr lang="en-US" altLang="ru-RU" sz="2400">
                <a:solidFill>
                  <a:srgbClr val="FFFFFF"/>
                </a:solidFill>
                <a:latin typeface="Arial Narrow" pitchFamily="34" charset="0"/>
              </a:rPr>
              <a:t>H</a:t>
            </a:r>
            <a:r>
              <a:rPr lang="ru-RU" altLang="ru-RU" sz="2400">
                <a:solidFill>
                  <a:srgbClr val="FFFFFF"/>
                </a:solidFill>
                <a:latin typeface="Arial Narrow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ctacular Avalanche in French Alps, St Christophe en Oisans via Ferrat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83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nplit.ru/books/item/f00/s00/z0000044/pic/000061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889375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4572000" y="0"/>
            <a:ext cx="4572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Понятием «</a:t>
            </a: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генетические типы 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континентальных образований» мы обязаны профессору МГУ </a:t>
            </a: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Алексею  Петровичу Павлову</a:t>
            </a: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, который в далеком  1888 году опубликовал работу с характерным названием «Генетические типы материковых образований ледниковой и послеледниковой эпохи», или, в современной стратиграфических понятиях – четвертичного периода </a:t>
            </a:r>
            <a:endParaRPr lang="ru-RU" alt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Сход снежной лав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-15875" y="6396038"/>
            <a:ext cx="6316663" cy="461962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Сход снежной лавины («</a:t>
            </a:r>
            <a:r>
              <a:rPr lang="ru-RU" altLang="ru-RU" sz="1800" i="1">
                <a:solidFill>
                  <a:srgbClr val="000000"/>
                </a:solidFill>
              </a:rPr>
              <a:t>сугробий», </a:t>
            </a:r>
            <a:r>
              <a:rPr lang="en-US" altLang="ru-RU" sz="2400" b="1">
                <a:solidFill>
                  <a:srgbClr val="000000"/>
                </a:solidFill>
                <a:latin typeface="Blackadder ITC" pitchFamily="82" charset="0"/>
              </a:rPr>
              <a:t>if it will be introduced</a:t>
            </a:r>
            <a:r>
              <a:rPr lang="ru-RU" altLang="ru-RU" sz="18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37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reeform 4"/>
          <p:cNvSpPr>
            <a:spLocks/>
          </p:cNvSpPr>
          <p:nvPr/>
        </p:nvSpPr>
        <p:spPr bwMode="auto">
          <a:xfrm>
            <a:off x="276225" y="307975"/>
            <a:ext cx="7989888" cy="2165350"/>
          </a:xfrm>
          <a:custGeom>
            <a:avLst/>
            <a:gdLst>
              <a:gd name="T0" fmla="*/ 0 w 5033"/>
              <a:gd name="T1" fmla="*/ 0 h 1364"/>
              <a:gd name="T2" fmla="*/ 2147483647 w 5033"/>
              <a:gd name="T3" fmla="*/ 2147483647 h 1364"/>
              <a:gd name="T4" fmla="*/ 2147483647 w 5033"/>
              <a:gd name="T5" fmla="*/ 2147483647 h 1364"/>
              <a:gd name="T6" fmla="*/ 2147483647 w 5033"/>
              <a:gd name="T7" fmla="*/ 2147483647 h 1364"/>
              <a:gd name="T8" fmla="*/ 2147483647 w 5033"/>
              <a:gd name="T9" fmla="*/ 2147483647 h 1364"/>
              <a:gd name="T10" fmla="*/ 2147483647 w 5033"/>
              <a:gd name="T11" fmla="*/ 2147483647 h 1364"/>
              <a:gd name="T12" fmla="*/ 2147483647 w 5033"/>
              <a:gd name="T13" fmla="*/ 2147483647 h 1364"/>
              <a:gd name="T14" fmla="*/ 2147483647 w 5033"/>
              <a:gd name="T15" fmla="*/ 2147483647 h 1364"/>
              <a:gd name="T16" fmla="*/ 2147483647 w 5033"/>
              <a:gd name="T17" fmla="*/ 2147483647 h 1364"/>
              <a:gd name="T18" fmla="*/ 2147483647 w 5033"/>
              <a:gd name="T19" fmla="*/ 2147483647 h 1364"/>
              <a:gd name="T20" fmla="*/ 2147483647 w 5033"/>
              <a:gd name="T21" fmla="*/ 2147483647 h 1364"/>
              <a:gd name="T22" fmla="*/ 2147483647 w 5033"/>
              <a:gd name="T23" fmla="*/ 2147483647 h 1364"/>
              <a:gd name="T24" fmla="*/ 2147483647 w 5033"/>
              <a:gd name="T25" fmla="*/ 2147483647 h 1364"/>
              <a:gd name="T26" fmla="*/ 2147483647 w 5033"/>
              <a:gd name="T27" fmla="*/ 2147483647 h 1364"/>
              <a:gd name="T28" fmla="*/ 2147483647 w 5033"/>
              <a:gd name="T29" fmla="*/ 2147483647 h 1364"/>
              <a:gd name="T30" fmla="*/ 2147483647 w 5033"/>
              <a:gd name="T31" fmla="*/ 2147483647 h 1364"/>
              <a:gd name="T32" fmla="*/ 2147483647 w 5033"/>
              <a:gd name="T33" fmla="*/ 2147483647 h 1364"/>
              <a:gd name="T34" fmla="*/ 2147483647 w 5033"/>
              <a:gd name="T35" fmla="*/ 2147483647 h 1364"/>
              <a:gd name="T36" fmla="*/ 2147483647 w 5033"/>
              <a:gd name="T37" fmla="*/ 2147483647 h 1364"/>
              <a:gd name="T38" fmla="*/ 2147483647 w 5033"/>
              <a:gd name="T39" fmla="*/ 2147483647 h 1364"/>
              <a:gd name="T40" fmla="*/ 2147483647 w 5033"/>
              <a:gd name="T41" fmla="*/ 2147483647 h 1364"/>
              <a:gd name="T42" fmla="*/ 2147483647 w 5033"/>
              <a:gd name="T43" fmla="*/ 2147483647 h 1364"/>
              <a:gd name="T44" fmla="*/ 2147483647 w 5033"/>
              <a:gd name="T45" fmla="*/ 2147483647 h 1364"/>
              <a:gd name="T46" fmla="*/ 2147483647 w 5033"/>
              <a:gd name="T47" fmla="*/ 2147483647 h 1364"/>
              <a:gd name="T48" fmla="*/ 2147483647 w 5033"/>
              <a:gd name="T49" fmla="*/ 2147483647 h 1364"/>
              <a:gd name="T50" fmla="*/ 2147483647 w 5033"/>
              <a:gd name="T51" fmla="*/ 2147483647 h 1364"/>
              <a:gd name="T52" fmla="*/ 2147483647 w 5033"/>
              <a:gd name="T53" fmla="*/ 2147483647 h 1364"/>
              <a:gd name="T54" fmla="*/ 2147483647 w 5033"/>
              <a:gd name="T55" fmla="*/ 2147483647 h 1364"/>
              <a:gd name="T56" fmla="*/ 2147483647 w 5033"/>
              <a:gd name="T57" fmla="*/ 2147483647 h 1364"/>
              <a:gd name="T58" fmla="*/ 2147483647 w 5033"/>
              <a:gd name="T59" fmla="*/ 2147483647 h 1364"/>
              <a:gd name="T60" fmla="*/ 2147483647 w 5033"/>
              <a:gd name="T61" fmla="*/ 2147483647 h 1364"/>
              <a:gd name="T62" fmla="*/ 2147483647 w 5033"/>
              <a:gd name="T63" fmla="*/ 2147483647 h 1364"/>
              <a:gd name="T64" fmla="*/ 2147483647 w 5033"/>
              <a:gd name="T65" fmla="*/ 2147483647 h 1364"/>
              <a:gd name="T66" fmla="*/ 2147483647 w 5033"/>
              <a:gd name="T67" fmla="*/ 2147483647 h 136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033"/>
              <a:gd name="T103" fmla="*/ 0 h 1364"/>
              <a:gd name="T104" fmla="*/ 5033 w 5033"/>
              <a:gd name="T105" fmla="*/ 1364 h 136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033" h="1364">
                <a:moveTo>
                  <a:pt x="0" y="0"/>
                </a:moveTo>
                <a:cubicBezTo>
                  <a:pt x="50" y="17"/>
                  <a:pt x="23" y="8"/>
                  <a:pt x="84" y="20"/>
                </a:cubicBezTo>
                <a:cubicBezTo>
                  <a:pt x="102" y="24"/>
                  <a:pt x="117" y="33"/>
                  <a:pt x="135" y="37"/>
                </a:cubicBezTo>
                <a:cubicBezTo>
                  <a:pt x="186" y="75"/>
                  <a:pt x="251" y="97"/>
                  <a:pt x="314" y="101"/>
                </a:cubicBezTo>
                <a:cubicBezTo>
                  <a:pt x="397" y="140"/>
                  <a:pt x="472" y="191"/>
                  <a:pt x="551" y="236"/>
                </a:cubicBezTo>
                <a:cubicBezTo>
                  <a:pt x="581" y="253"/>
                  <a:pt x="624" y="279"/>
                  <a:pt x="656" y="294"/>
                </a:cubicBezTo>
                <a:cubicBezTo>
                  <a:pt x="734" y="332"/>
                  <a:pt x="623" y="260"/>
                  <a:pt x="707" y="311"/>
                </a:cubicBezTo>
                <a:cubicBezTo>
                  <a:pt x="765" y="347"/>
                  <a:pt x="706" y="293"/>
                  <a:pt x="770" y="318"/>
                </a:cubicBezTo>
                <a:cubicBezTo>
                  <a:pt x="789" y="325"/>
                  <a:pt x="918" y="376"/>
                  <a:pt x="938" y="382"/>
                </a:cubicBezTo>
                <a:cubicBezTo>
                  <a:pt x="976" y="395"/>
                  <a:pt x="1022" y="442"/>
                  <a:pt x="1059" y="455"/>
                </a:cubicBezTo>
                <a:cubicBezTo>
                  <a:pt x="1103" y="470"/>
                  <a:pt x="1129" y="485"/>
                  <a:pt x="1177" y="487"/>
                </a:cubicBezTo>
                <a:cubicBezTo>
                  <a:pt x="1207" y="510"/>
                  <a:pt x="1233" y="515"/>
                  <a:pt x="1270" y="522"/>
                </a:cubicBezTo>
                <a:cubicBezTo>
                  <a:pt x="1336" y="558"/>
                  <a:pt x="1273" y="530"/>
                  <a:pt x="1354" y="543"/>
                </a:cubicBezTo>
                <a:cubicBezTo>
                  <a:pt x="1372" y="545"/>
                  <a:pt x="1418" y="567"/>
                  <a:pt x="1431" y="572"/>
                </a:cubicBezTo>
                <a:cubicBezTo>
                  <a:pt x="1497" y="597"/>
                  <a:pt x="1433" y="573"/>
                  <a:pt x="1498" y="587"/>
                </a:cubicBezTo>
                <a:cubicBezTo>
                  <a:pt x="1550" y="599"/>
                  <a:pt x="1515" y="597"/>
                  <a:pt x="1567" y="617"/>
                </a:cubicBezTo>
                <a:cubicBezTo>
                  <a:pt x="1622" y="640"/>
                  <a:pt x="1709" y="659"/>
                  <a:pt x="1768" y="670"/>
                </a:cubicBezTo>
                <a:cubicBezTo>
                  <a:pt x="1831" y="704"/>
                  <a:pt x="1894" y="724"/>
                  <a:pt x="1964" y="739"/>
                </a:cubicBezTo>
                <a:cubicBezTo>
                  <a:pt x="2024" y="752"/>
                  <a:pt x="2043" y="772"/>
                  <a:pt x="2114" y="774"/>
                </a:cubicBezTo>
                <a:cubicBezTo>
                  <a:pt x="2190" y="811"/>
                  <a:pt x="2351" y="828"/>
                  <a:pt x="2438" y="833"/>
                </a:cubicBezTo>
                <a:cubicBezTo>
                  <a:pt x="2509" y="867"/>
                  <a:pt x="2579" y="870"/>
                  <a:pt x="2656" y="891"/>
                </a:cubicBezTo>
                <a:cubicBezTo>
                  <a:pt x="2714" y="907"/>
                  <a:pt x="2774" y="916"/>
                  <a:pt x="2831" y="931"/>
                </a:cubicBezTo>
                <a:cubicBezTo>
                  <a:pt x="2906" y="950"/>
                  <a:pt x="2941" y="962"/>
                  <a:pt x="3021" y="960"/>
                </a:cubicBezTo>
                <a:cubicBezTo>
                  <a:pt x="3066" y="981"/>
                  <a:pt x="3118" y="992"/>
                  <a:pt x="3165" y="1005"/>
                </a:cubicBezTo>
                <a:cubicBezTo>
                  <a:pt x="3203" y="1014"/>
                  <a:pt x="3190" y="1001"/>
                  <a:pt x="3223" y="1013"/>
                </a:cubicBezTo>
                <a:cubicBezTo>
                  <a:pt x="3297" y="1037"/>
                  <a:pt x="3366" y="1062"/>
                  <a:pt x="3442" y="1078"/>
                </a:cubicBezTo>
                <a:cubicBezTo>
                  <a:pt x="3454" y="1081"/>
                  <a:pt x="3465" y="1085"/>
                  <a:pt x="3476" y="1090"/>
                </a:cubicBezTo>
                <a:cubicBezTo>
                  <a:pt x="3485" y="1094"/>
                  <a:pt x="3493" y="1099"/>
                  <a:pt x="3502" y="1102"/>
                </a:cubicBezTo>
                <a:cubicBezTo>
                  <a:pt x="3529" y="1109"/>
                  <a:pt x="3557" y="1107"/>
                  <a:pt x="3585" y="1115"/>
                </a:cubicBezTo>
                <a:cubicBezTo>
                  <a:pt x="3625" y="1125"/>
                  <a:pt x="3672" y="1154"/>
                  <a:pt x="3713" y="1161"/>
                </a:cubicBezTo>
                <a:cubicBezTo>
                  <a:pt x="3763" y="1170"/>
                  <a:pt x="3818" y="1185"/>
                  <a:pt x="3870" y="1187"/>
                </a:cubicBezTo>
                <a:cubicBezTo>
                  <a:pt x="4071" y="1272"/>
                  <a:pt x="4285" y="1271"/>
                  <a:pt x="4499" y="1292"/>
                </a:cubicBezTo>
                <a:cubicBezTo>
                  <a:pt x="4602" y="1302"/>
                  <a:pt x="4700" y="1327"/>
                  <a:pt x="4803" y="1329"/>
                </a:cubicBezTo>
                <a:cubicBezTo>
                  <a:pt x="4872" y="1353"/>
                  <a:pt x="4960" y="1364"/>
                  <a:pt x="5033" y="135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51" name="Freeform 5" descr="Светлый диагональный 1"/>
          <p:cNvSpPr>
            <a:spLocks/>
          </p:cNvSpPr>
          <p:nvPr/>
        </p:nvSpPr>
        <p:spPr bwMode="auto">
          <a:xfrm>
            <a:off x="755650" y="476250"/>
            <a:ext cx="3529013" cy="1152525"/>
          </a:xfrm>
          <a:custGeom>
            <a:avLst/>
            <a:gdLst>
              <a:gd name="T0" fmla="*/ 0 w 2223"/>
              <a:gd name="T1" fmla="*/ 0 h 726"/>
              <a:gd name="T2" fmla="*/ 2147483647 w 2223"/>
              <a:gd name="T3" fmla="*/ 2147483647 h 726"/>
              <a:gd name="T4" fmla="*/ 2147483647 w 2223"/>
              <a:gd name="T5" fmla="*/ 2147483647 h 726"/>
              <a:gd name="T6" fmla="*/ 2147483647 w 2223"/>
              <a:gd name="T7" fmla="*/ 2147483647 h 726"/>
              <a:gd name="T8" fmla="*/ 2147483647 w 2223"/>
              <a:gd name="T9" fmla="*/ 2147483647 h 726"/>
              <a:gd name="T10" fmla="*/ 2147483647 w 2223"/>
              <a:gd name="T11" fmla="*/ 2147483647 h 726"/>
              <a:gd name="T12" fmla="*/ 2147483647 w 2223"/>
              <a:gd name="T13" fmla="*/ 2147483647 h 726"/>
              <a:gd name="T14" fmla="*/ 2147483647 w 2223"/>
              <a:gd name="T15" fmla="*/ 2147483647 h 726"/>
              <a:gd name="T16" fmla="*/ 2147483647 w 2223"/>
              <a:gd name="T17" fmla="*/ 2147483647 h 726"/>
              <a:gd name="T18" fmla="*/ 2147483647 w 2223"/>
              <a:gd name="T19" fmla="*/ 2147483647 h 726"/>
              <a:gd name="T20" fmla="*/ 2147483647 w 2223"/>
              <a:gd name="T21" fmla="*/ 2147483647 h 726"/>
              <a:gd name="T22" fmla="*/ 2147483647 w 2223"/>
              <a:gd name="T23" fmla="*/ 2147483647 h 726"/>
              <a:gd name="T24" fmla="*/ 2147483647 w 2223"/>
              <a:gd name="T25" fmla="*/ 2147483647 h 726"/>
              <a:gd name="T26" fmla="*/ 2147483647 w 2223"/>
              <a:gd name="T27" fmla="*/ 2147483647 h 726"/>
              <a:gd name="T28" fmla="*/ 2147483647 w 2223"/>
              <a:gd name="T29" fmla="*/ 2147483647 h 726"/>
              <a:gd name="T30" fmla="*/ 0 w 2223"/>
              <a:gd name="T31" fmla="*/ 0 h 72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223"/>
              <a:gd name="T49" fmla="*/ 0 h 726"/>
              <a:gd name="T50" fmla="*/ 2223 w 2223"/>
              <a:gd name="T51" fmla="*/ 726 h 72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223" h="726">
                <a:moveTo>
                  <a:pt x="0" y="0"/>
                </a:moveTo>
                <a:lnTo>
                  <a:pt x="272" y="46"/>
                </a:lnTo>
                <a:lnTo>
                  <a:pt x="635" y="182"/>
                </a:lnTo>
                <a:lnTo>
                  <a:pt x="1043" y="272"/>
                </a:lnTo>
                <a:lnTo>
                  <a:pt x="1406" y="318"/>
                </a:lnTo>
                <a:lnTo>
                  <a:pt x="1860" y="454"/>
                </a:lnTo>
                <a:lnTo>
                  <a:pt x="2086" y="590"/>
                </a:lnTo>
                <a:lnTo>
                  <a:pt x="2223" y="726"/>
                </a:lnTo>
                <a:lnTo>
                  <a:pt x="2086" y="726"/>
                </a:lnTo>
                <a:lnTo>
                  <a:pt x="1769" y="681"/>
                </a:lnTo>
                <a:lnTo>
                  <a:pt x="1361" y="545"/>
                </a:lnTo>
                <a:lnTo>
                  <a:pt x="1089" y="454"/>
                </a:lnTo>
                <a:lnTo>
                  <a:pt x="816" y="363"/>
                </a:lnTo>
                <a:lnTo>
                  <a:pt x="590" y="272"/>
                </a:lnTo>
                <a:lnTo>
                  <a:pt x="272" y="136"/>
                </a:lnTo>
                <a:lnTo>
                  <a:pt x="0" y="0"/>
                </a:lnTo>
                <a:close/>
              </a:path>
            </a:pathLst>
          </a:cu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252" name="Freeform 6"/>
          <p:cNvSpPr>
            <a:spLocks/>
          </p:cNvSpPr>
          <p:nvPr/>
        </p:nvSpPr>
        <p:spPr bwMode="auto">
          <a:xfrm>
            <a:off x="492125" y="1628775"/>
            <a:ext cx="7989888" cy="2165350"/>
          </a:xfrm>
          <a:custGeom>
            <a:avLst/>
            <a:gdLst>
              <a:gd name="T0" fmla="*/ 0 w 5033"/>
              <a:gd name="T1" fmla="*/ 0 h 1364"/>
              <a:gd name="T2" fmla="*/ 2147483647 w 5033"/>
              <a:gd name="T3" fmla="*/ 2147483647 h 1364"/>
              <a:gd name="T4" fmla="*/ 2147483647 w 5033"/>
              <a:gd name="T5" fmla="*/ 2147483647 h 1364"/>
              <a:gd name="T6" fmla="*/ 2147483647 w 5033"/>
              <a:gd name="T7" fmla="*/ 2147483647 h 1364"/>
              <a:gd name="T8" fmla="*/ 2147483647 w 5033"/>
              <a:gd name="T9" fmla="*/ 2147483647 h 1364"/>
              <a:gd name="T10" fmla="*/ 2147483647 w 5033"/>
              <a:gd name="T11" fmla="*/ 2147483647 h 1364"/>
              <a:gd name="T12" fmla="*/ 2147483647 w 5033"/>
              <a:gd name="T13" fmla="*/ 2147483647 h 1364"/>
              <a:gd name="T14" fmla="*/ 2147483647 w 5033"/>
              <a:gd name="T15" fmla="*/ 2147483647 h 1364"/>
              <a:gd name="T16" fmla="*/ 2147483647 w 5033"/>
              <a:gd name="T17" fmla="*/ 2147483647 h 1364"/>
              <a:gd name="T18" fmla="*/ 2147483647 w 5033"/>
              <a:gd name="T19" fmla="*/ 2147483647 h 1364"/>
              <a:gd name="T20" fmla="*/ 2147483647 w 5033"/>
              <a:gd name="T21" fmla="*/ 2147483647 h 1364"/>
              <a:gd name="T22" fmla="*/ 2147483647 w 5033"/>
              <a:gd name="T23" fmla="*/ 2147483647 h 1364"/>
              <a:gd name="T24" fmla="*/ 2147483647 w 5033"/>
              <a:gd name="T25" fmla="*/ 2147483647 h 1364"/>
              <a:gd name="T26" fmla="*/ 2147483647 w 5033"/>
              <a:gd name="T27" fmla="*/ 2147483647 h 1364"/>
              <a:gd name="T28" fmla="*/ 2147483647 w 5033"/>
              <a:gd name="T29" fmla="*/ 2147483647 h 1364"/>
              <a:gd name="T30" fmla="*/ 2147483647 w 5033"/>
              <a:gd name="T31" fmla="*/ 2147483647 h 1364"/>
              <a:gd name="T32" fmla="*/ 2147483647 w 5033"/>
              <a:gd name="T33" fmla="*/ 2147483647 h 1364"/>
              <a:gd name="T34" fmla="*/ 2147483647 w 5033"/>
              <a:gd name="T35" fmla="*/ 2147483647 h 1364"/>
              <a:gd name="T36" fmla="*/ 2147483647 w 5033"/>
              <a:gd name="T37" fmla="*/ 2147483647 h 1364"/>
              <a:gd name="T38" fmla="*/ 2147483647 w 5033"/>
              <a:gd name="T39" fmla="*/ 2147483647 h 1364"/>
              <a:gd name="T40" fmla="*/ 2147483647 w 5033"/>
              <a:gd name="T41" fmla="*/ 2147483647 h 1364"/>
              <a:gd name="T42" fmla="*/ 2147483647 w 5033"/>
              <a:gd name="T43" fmla="*/ 2147483647 h 1364"/>
              <a:gd name="T44" fmla="*/ 2147483647 w 5033"/>
              <a:gd name="T45" fmla="*/ 2147483647 h 1364"/>
              <a:gd name="T46" fmla="*/ 2147483647 w 5033"/>
              <a:gd name="T47" fmla="*/ 2147483647 h 1364"/>
              <a:gd name="T48" fmla="*/ 2147483647 w 5033"/>
              <a:gd name="T49" fmla="*/ 2147483647 h 1364"/>
              <a:gd name="T50" fmla="*/ 2147483647 w 5033"/>
              <a:gd name="T51" fmla="*/ 2147483647 h 1364"/>
              <a:gd name="T52" fmla="*/ 2147483647 w 5033"/>
              <a:gd name="T53" fmla="*/ 2147483647 h 1364"/>
              <a:gd name="T54" fmla="*/ 2147483647 w 5033"/>
              <a:gd name="T55" fmla="*/ 2147483647 h 1364"/>
              <a:gd name="T56" fmla="*/ 2147483647 w 5033"/>
              <a:gd name="T57" fmla="*/ 2147483647 h 1364"/>
              <a:gd name="T58" fmla="*/ 2147483647 w 5033"/>
              <a:gd name="T59" fmla="*/ 2147483647 h 1364"/>
              <a:gd name="T60" fmla="*/ 2147483647 w 5033"/>
              <a:gd name="T61" fmla="*/ 2147483647 h 1364"/>
              <a:gd name="T62" fmla="*/ 2147483647 w 5033"/>
              <a:gd name="T63" fmla="*/ 2147483647 h 1364"/>
              <a:gd name="T64" fmla="*/ 2147483647 w 5033"/>
              <a:gd name="T65" fmla="*/ 2147483647 h 1364"/>
              <a:gd name="T66" fmla="*/ 2147483647 w 5033"/>
              <a:gd name="T67" fmla="*/ 2147483647 h 136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033"/>
              <a:gd name="T103" fmla="*/ 0 h 1364"/>
              <a:gd name="T104" fmla="*/ 5033 w 5033"/>
              <a:gd name="T105" fmla="*/ 1364 h 136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033" h="1364">
                <a:moveTo>
                  <a:pt x="0" y="0"/>
                </a:moveTo>
                <a:cubicBezTo>
                  <a:pt x="50" y="17"/>
                  <a:pt x="23" y="8"/>
                  <a:pt x="84" y="20"/>
                </a:cubicBezTo>
                <a:cubicBezTo>
                  <a:pt x="102" y="24"/>
                  <a:pt x="117" y="33"/>
                  <a:pt x="135" y="37"/>
                </a:cubicBezTo>
                <a:cubicBezTo>
                  <a:pt x="186" y="75"/>
                  <a:pt x="251" y="97"/>
                  <a:pt x="314" y="101"/>
                </a:cubicBezTo>
                <a:cubicBezTo>
                  <a:pt x="397" y="140"/>
                  <a:pt x="472" y="191"/>
                  <a:pt x="551" y="236"/>
                </a:cubicBezTo>
                <a:cubicBezTo>
                  <a:pt x="581" y="253"/>
                  <a:pt x="624" y="279"/>
                  <a:pt x="656" y="294"/>
                </a:cubicBezTo>
                <a:cubicBezTo>
                  <a:pt x="734" y="332"/>
                  <a:pt x="623" y="260"/>
                  <a:pt x="707" y="311"/>
                </a:cubicBezTo>
                <a:cubicBezTo>
                  <a:pt x="765" y="347"/>
                  <a:pt x="706" y="293"/>
                  <a:pt x="770" y="318"/>
                </a:cubicBezTo>
                <a:cubicBezTo>
                  <a:pt x="789" y="325"/>
                  <a:pt x="918" y="376"/>
                  <a:pt x="938" y="382"/>
                </a:cubicBezTo>
                <a:cubicBezTo>
                  <a:pt x="976" y="395"/>
                  <a:pt x="1022" y="442"/>
                  <a:pt x="1059" y="455"/>
                </a:cubicBezTo>
                <a:cubicBezTo>
                  <a:pt x="1103" y="470"/>
                  <a:pt x="1129" y="485"/>
                  <a:pt x="1177" y="487"/>
                </a:cubicBezTo>
                <a:cubicBezTo>
                  <a:pt x="1207" y="510"/>
                  <a:pt x="1233" y="515"/>
                  <a:pt x="1270" y="522"/>
                </a:cubicBezTo>
                <a:cubicBezTo>
                  <a:pt x="1336" y="558"/>
                  <a:pt x="1273" y="530"/>
                  <a:pt x="1354" y="543"/>
                </a:cubicBezTo>
                <a:cubicBezTo>
                  <a:pt x="1372" y="545"/>
                  <a:pt x="1418" y="567"/>
                  <a:pt x="1431" y="572"/>
                </a:cubicBezTo>
                <a:cubicBezTo>
                  <a:pt x="1497" y="597"/>
                  <a:pt x="1433" y="573"/>
                  <a:pt x="1498" y="587"/>
                </a:cubicBezTo>
                <a:cubicBezTo>
                  <a:pt x="1550" y="599"/>
                  <a:pt x="1515" y="597"/>
                  <a:pt x="1567" y="617"/>
                </a:cubicBezTo>
                <a:cubicBezTo>
                  <a:pt x="1622" y="640"/>
                  <a:pt x="1709" y="659"/>
                  <a:pt x="1768" y="670"/>
                </a:cubicBezTo>
                <a:cubicBezTo>
                  <a:pt x="1831" y="704"/>
                  <a:pt x="1894" y="724"/>
                  <a:pt x="1964" y="739"/>
                </a:cubicBezTo>
                <a:cubicBezTo>
                  <a:pt x="2024" y="752"/>
                  <a:pt x="2043" y="772"/>
                  <a:pt x="2114" y="774"/>
                </a:cubicBezTo>
                <a:cubicBezTo>
                  <a:pt x="2190" y="811"/>
                  <a:pt x="2351" y="828"/>
                  <a:pt x="2438" y="833"/>
                </a:cubicBezTo>
                <a:cubicBezTo>
                  <a:pt x="2509" y="867"/>
                  <a:pt x="2579" y="870"/>
                  <a:pt x="2656" y="891"/>
                </a:cubicBezTo>
                <a:cubicBezTo>
                  <a:pt x="2714" y="907"/>
                  <a:pt x="2774" y="916"/>
                  <a:pt x="2831" y="931"/>
                </a:cubicBezTo>
                <a:cubicBezTo>
                  <a:pt x="2906" y="950"/>
                  <a:pt x="2941" y="962"/>
                  <a:pt x="3021" y="960"/>
                </a:cubicBezTo>
                <a:cubicBezTo>
                  <a:pt x="3066" y="981"/>
                  <a:pt x="3118" y="992"/>
                  <a:pt x="3165" y="1005"/>
                </a:cubicBezTo>
                <a:cubicBezTo>
                  <a:pt x="3203" y="1014"/>
                  <a:pt x="3190" y="1001"/>
                  <a:pt x="3223" y="1013"/>
                </a:cubicBezTo>
                <a:cubicBezTo>
                  <a:pt x="3297" y="1037"/>
                  <a:pt x="3366" y="1062"/>
                  <a:pt x="3442" y="1078"/>
                </a:cubicBezTo>
                <a:cubicBezTo>
                  <a:pt x="3454" y="1081"/>
                  <a:pt x="3465" y="1085"/>
                  <a:pt x="3476" y="1090"/>
                </a:cubicBezTo>
                <a:cubicBezTo>
                  <a:pt x="3485" y="1094"/>
                  <a:pt x="3493" y="1099"/>
                  <a:pt x="3502" y="1102"/>
                </a:cubicBezTo>
                <a:cubicBezTo>
                  <a:pt x="3529" y="1109"/>
                  <a:pt x="3557" y="1107"/>
                  <a:pt x="3585" y="1115"/>
                </a:cubicBezTo>
                <a:cubicBezTo>
                  <a:pt x="3625" y="1125"/>
                  <a:pt x="3672" y="1154"/>
                  <a:pt x="3713" y="1161"/>
                </a:cubicBezTo>
                <a:cubicBezTo>
                  <a:pt x="3763" y="1170"/>
                  <a:pt x="3818" y="1185"/>
                  <a:pt x="3870" y="1187"/>
                </a:cubicBezTo>
                <a:cubicBezTo>
                  <a:pt x="4071" y="1272"/>
                  <a:pt x="4285" y="1271"/>
                  <a:pt x="4499" y="1292"/>
                </a:cubicBezTo>
                <a:cubicBezTo>
                  <a:pt x="4602" y="1302"/>
                  <a:pt x="4700" y="1327"/>
                  <a:pt x="4803" y="1329"/>
                </a:cubicBezTo>
                <a:cubicBezTo>
                  <a:pt x="4872" y="1353"/>
                  <a:pt x="4960" y="1364"/>
                  <a:pt x="5033" y="135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53" name="Freeform 7" descr="Светлый диагональный 1"/>
          <p:cNvSpPr>
            <a:spLocks/>
          </p:cNvSpPr>
          <p:nvPr/>
        </p:nvSpPr>
        <p:spPr bwMode="auto">
          <a:xfrm>
            <a:off x="971550" y="1797050"/>
            <a:ext cx="3529013" cy="1152525"/>
          </a:xfrm>
          <a:custGeom>
            <a:avLst/>
            <a:gdLst>
              <a:gd name="T0" fmla="*/ 0 w 2223"/>
              <a:gd name="T1" fmla="*/ 0 h 726"/>
              <a:gd name="T2" fmla="*/ 2147483647 w 2223"/>
              <a:gd name="T3" fmla="*/ 2147483647 h 726"/>
              <a:gd name="T4" fmla="*/ 2147483647 w 2223"/>
              <a:gd name="T5" fmla="*/ 2147483647 h 726"/>
              <a:gd name="T6" fmla="*/ 2147483647 w 2223"/>
              <a:gd name="T7" fmla="*/ 2147483647 h 726"/>
              <a:gd name="T8" fmla="*/ 2147483647 w 2223"/>
              <a:gd name="T9" fmla="*/ 2147483647 h 726"/>
              <a:gd name="T10" fmla="*/ 2147483647 w 2223"/>
              <a:gd name="T11" fmla="*/ 2147483647 h 726"/>
              <a:gd name="T12" fmla="*/ 2147483647 w 2223"/>
              <a:gd name="T13" fmla="*/ 2147483647 h 726"/>
              <a:gd name="T14" fmla="*/ 2147483647 w 2223"/>
              <a:gd name="T15" fmla="*/ 2147483647 h 726"/>
              <a:gd name="T16" fmla="*/ 2147483647 w 2223"/>
              <a:gd name="T17" fmla="*/ 2147483647 h 726"/>
              <a:gd name="T18" fmla="*/ 2147483647 w 2223"/>
              <a:gd name="T19" fmla="*/ 2147483647 h 726"/>
              <a:gd name="T20" fmla="*/ 2147483647 w 2223"/>
              <a:gd name="T21" fmla="*/ 2147483647 h 726"/>
              <a:gd name="T22" fmla="*/ 2147483647 w 2223"/>
              <a:gd name="T23" fmla="*/ 2147483647 h 726"/>
              <a:gd name="T24" fmla="*/ 2147483647 w 2223"/>
              <a:gd name="T25" fmla="*/ 2147483647 h 726"/>
              <a:gd name="T26" fmla="*/ 2147483647 w 2223"/>
              <a:gd name="T27" fmla="*/ 2147483647 h 726"/>
              <a:gd name="T28" fmla="*/ 2147483647 w 2223"/>
              <a:gd name="T29" fmla="*/ 2147483647 h 726"/>
              <a:gd name="T30" fmla="*/ 0 w 2223"/>
              <a:gd name="T31" fmla="*/ 0 h 72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223"/>
              <a:gd name="T49" fmla="*/ 0 h 726"/>
              <a:gd name="T50" fmla="*/ 2223 w 2223"/>
              <a:gd name="T51" fmla="*/ 726 h 72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223" h="726">
                <a:moveTo>
                  <a:pt x="0" y="0"/>
                </a:moveTo>
                <a:lnTo>
                  <a:pt x="272" y="46"/>
                </a:lnTo>
                <a:lnTo>
                  <a:pt x="635" y="182"/>
                </a:lnTo>
                <a:lnTo>
                  <a:pt x="1043" y="272"/>
                </a:lnTo>
                <a:lnTo>
                  <a:pt x="1406" y="318"/>
                </a:lnTo>
                <a:lnTo>
                  <a:pt x="1860" y="454"/>
                </a:lnTo>
                <a:lnTo>
                  <a:pt x="2086" y="590"/>
                </a:lnTo>
                <a:lnTo>
                  <a:pt x="2223" y="726"/>
                </a:lnTo>
                <a:lnTo>
                  <a:pt x="2086" y="726"/>
                </a:lnTo>
                <a:lnTo>
                  <a:pt x="1769" y="681"/>
                </a:lnTo>
                <a:lnTo>
                  <a:pt x="1361" y="545"/>
                </a:lnTo>
                <a:lnTo>
                  <a:pt x="1089" y="454"/>
                </a:lnTo>
                <a:lnTo>
                  <a:pt x="816" y="363"/>
                </a:lnTo>
                <a:lnTo>
                  <a:pt x="590" y="272"/>
                </a:lnTo>
                <a:lnTo>
                  <a:pt x="272" y="136"/>
                </a:lnTo>
                <a:lnTo>
                  <a:pt x="0" y="0"/>
                </a:lnTo>
                <a:close/>
              </a:path>
            </a:pathLst>
          </a:cu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254" name="Freeform 8"/>
          <p:cNvSpPr>
            <a:spLocks/>
          </p:cNvSpPr>
          <p:nvPr/>
        </p:nvSpPr>
        <p:spPr bwMode="auto">
          <a:xfrm>
            <a:off x="492125" y="3495675"/>
            <a:ext cx="7989888" cy="2165350"/>
          </a:xfrm>
          <a:custGeom>
            <a:avLst/>
            <a:gdLst>
              <a:gd name="T0" fmla="*/ 0 w 5033"/>
              <a:gd name="T1" fmla="*/ 0 h 1364"/>
              <a:gd name="T2" fmla="*/ 2147483647 w 5033"/>
              <a:gd name="T3" fmla="*/ 2147483647 h 1364"/>
              <a:gd name="T4" fmla="*/ 2147483647 w 5033"/>
              <a:gd name="T5" fmla="*/ 2147483647 h 1364"/>
              <a:gd name="T6" fmla="*/ 2147483647 w 5033"/>
              <a:gd name="T7" fmla="*/ 2147483647 h 1364"/>
              <a:gd name="T8" fmla="*/ 2147483647 w 5033"/>
              <a:gd name="T9" fmla="*/ 2147483647 h 1364"/>
              <a:gd name="T10" fmla="*/ 2147483647 w 5033"/>
              <a:gd name="T11" fmla="*/ 2147483647 h 1364"/>
              <a:gd name="T12" fmla="*/ 2147483647 w 5033"/>
              <a:gd name="T13" fmla="*/ 2147483647 h 1364"/>
              <a:gd name="T14" fmla="*/ 2147483647 w 5033"/>
              <a:gd name="T15" fmla="*/ 2147483647 h 1364"/>
              <a:gd name="T16" fmla="*/ 2147483647 w 5033"/>
              <a:gd name="T17" fmla="*/ 2147483647 h 1364"/>
              <a:gd name="T18" fmla="*/ 2147483647 w 5033"/>
              <a:gd name="T19" fmla="*/ 2147483647 h 1364"/>
              <a:gd name="T20" fmla="*/ 2147483647 w 5033"/>
              <a:gd name="T21" fmla="*/ 2147483647 h 1364"/>
              <a:gd name="T22" fmla="*/ 2147483647 w 5033"/>
              <a:gd name="T23" fmla="*/ 2147483647 h 1364"/>
              <a:gd name="T24" fmla="*/ 2147483647 w 5033"/>
              <a:gd name="T25" fmla="*/ 2147483647 h 1364"/>
              <a:gd name="T26" fmla="*/ 2147483647 w 5033"/>
              <a:gd name="T27" fmla="*/ 2147483647 h 1364"/>
              <a:gd name="T28" fmla="*/ 2147483647 w 5033"/>
              <a:gd name="T29" fmla="*/ 2147483647 h 1364"/>
              <a:gd name="T30" fmla="*/ 2147483647 w 5033"/>
              <a:gd name="T31" fmla="*/ 2147483647 h 1364"/>
              <a:gd name="T32" fmla="*/ 2147483647 w 5033"/>
              <a:gd name="T33" fmla="*/ 2147483647 h 1364"/>
              <a:gd name="T34" fmla="*/ 2147483647 w 5033"/>
              <a:gd name="T35" fmla="*/ 2147483647 h 1364"/>
              <a:gd name="T36" fmla="*/ 2147483647 w 5033"/>
              <a:gd name="T37" fmla="*/ 2147483647 h 1364"/>
              <a:gd name="T38" fmla="*/ 2147483647 w 5033"/>
              <a:gd name="T39" fmla="*/ 2147483647 h 1364"/>
              <a:gd name="T40" fmla="*/ 2147483647 w 5033"/>
              <a:gd name="T41" fmla="*/ 2147483647 h 1364"/>
              <a:gd name="T42" fmla="*/ 2147483647 w 5033"/>
              <a:gd name="T43" fmla="*/ 2147483647 h 1364"/>
              <a:gd name="T44" fmla="*/ 2147483647 w 5033"/>
              <a:gd name="T45" fmla="*/ 2147483647 h 1364"/>
              <a:gd name="T46" fmla="*/ 2147483647 w 5033"/>
              <a:gd name="T47" fmla="*/ 2147483647 h 1364"/>
              <a:gd name="T48" fmla="*/ 2147483647 w 5033"/>
              <a:gd name="T49" fmla="*/ 2147483647 h 1364"/>
              <a:gd name="T50" fmla="*/ 2147483647 w 5033"/>
              <a:gd name="T51" fmla="*/ 2147483647 h 1364"/>
              <a:gd name="T52" fmla="*/ 2147483647 w 5033"/>
              <a:gd name="T53" fmla="*/ 2147483647 h 1364"/>
              <a:gd name="T54" fmla="*/ 2147483647 w 5033"/>
              <a:gd name="T55" fmla="*/ 2147483647 h 1364"/>
              <a:gd name="T56" fmla="*/ 2147483647 w 5033"/>
              <a:gd name="T57" fmla="*/ 2147483647 h 1364"/>
              <a:gd name="T58" fmla="*/ 2147483647 w 5033"/>
              <a:gd name="T59" fmla="*/ 2147483647 h 1364"/>
              <a:gd name="T60" fmla="*/ 2147483647 w 5033"/>
              <a:gd name="T61" fmla="*/ 2147483647 h 1364"/>
              <a:gd name="T62" fmla="*/ 2147483647 w 5033"/>
              <a:gd name="T63" fmla="*/ 2147483647 h 1364"/>
              <a:gd name="T64" fmla="*/ 2147483647 w 5033"/>
              <a:gd name="T65" fmla="*/ 2147483647 h 1364"/>
              <a:gd name="T66" fmla="*/ 2147483647 w 5033"/>
              <a:gd name="T67" fmla="*/ 2147483647 h 136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033"/>
              <a:gd name="T103" fmla="*/ 0 h 1364"/>
              <a:gd name="T104" fmla="*/ 5033 w 5033"/>
              <a:gd name="T105" fmla="*/ 1364 h 136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033" h="1364">
                <a:moveTo>
                  <a:pt x="0" y="0"/>
                </a:moveTo>
                <a:cubicBezTo>
                  <a:pt x="50" y="17"/>
                  <a:pt x="23" y="8"/>
                  <a:pt x="84" y="20"/>
                </a:cubicBezTo>
                <a:cubicBezTo>
                  <a:pt x="102" y="24"/>
                  <a:pt x="117" y="33"/>
                  <a:pt x="135" y="37"/>
                </a:cubicBezTo>
                <a:cubicBezTo>
                  <a:pt x="186" y="75"/>
                  <a:pt x="251" y="97"/>
                  <a:pt x="314" y="101"/>
                </a:cubicBezTo>
                <a:cubicBezTo>
                  <a:pt x="397" y="140"/>
                  <a:pt x="472" y="191"/>
                  <a:pt x="551" y="236"/>
                </a:cubicBezTo>
                <a:cubicBezTo>
                  <a:pt x="581" y="253"/>
                  <a:pt x="624" y="279"/>
                  <a:pt x="656" y="294"/>
                </a:cubicBezTo>
                <a:cubicBezTo>
                  <a:pt x="734" y="332"/>
                  <a:pt x="623" y="260"/>
                  <a:pt x="707" y="311"/>
                </a:cubicBezTo>
                <a:cubicBezTo>
                  <a:pt x="765" y="347"/>
                  <a:pt x="706" y="293"/>
                  <a:pt x="770" y="318"/>
                </a:cubicBezTo>
                <a:cubicBezTo>
                  <a:pt x="789" y="325"/>
                  <a:pt x="918" y="376"/>
                  <a:pt x="938" y="382"/>
                </a:cubicBezTo>
                <a:cubicBezTo>
                  <a:pt x="976" y="395"/>
                  <a:pt x="1022" y="442"/>
                  <a:pt x="1059" y="455"/>
                </a:cubicBezTo>
                <a:cubicBezTo>
                  <a:pt x="1103" y="470"/>
                  <a:pt x="1129" y="485"/>
                  <a:pt x="1177" y="487"/>
                </a:cubicBezTo>
                <a:cubicBezTo>
                  <a:pt x="1207" y="510"/>
                  <a:pt x="1233" y="515"/>
                  <a:pt x="1270" y="522"/>
                </a:cubicBezTo>
                <a:cubicBezTo>
                  <a:pt x="1336" y="558"/>
                  <a:pt x="1273" y="530"/>
                  <a:pt x="1354" y="543"/>
                </a:cubicBezTo>
                <a:cubicBezTo>
                  <a:pt x="1372" y="545"/>
                  <a:pt x="1418" y="567"/>
                  <a:pt x="1431" y="572"/>
                </a:cubicBezTo>
                <a:cubicBezTo>
                  <a:pt x="1497" y="597"/>
                  <a:pt x="1433" y="573"/>
                  <a:pt x="1498" y="587"/>
                </a:cubicBezTo>
                <a:cubicBezTo>
                  <a:pt x="1550" y="599"/>
                  <a:pt x="1515" y="597"/>
                  <a:pt x="1567" y="617"/>
                </a:cubicBezTo>
                <a:cubicBezTo>
                  <a:pt x="1622" y="640"/>
                  <a:pt x="1709" y="659"/>
                  <a:pt x="1768" y="670"/>
                </a:cubicBezTo>
                <a:cubicBezTo>
                  <a:pt x="1831" y="704"/>
                  <a:pt x="1894" y="724"/>
                  <a:pt x="1964" y="739"/>
                </a:cubicBezTo>
                <a:cubicBezTo>
                  <a:pt x="2024" y="752"/>
                  <a:pt x="2043" y="772"/>
                  <a:pt x="2114" y="774"/>
                </a:cubicBezTo>
                <a:cubicBezTo>
                  <a:pt x="2190" y="811"/>
                  <a:pt x="2351" y="828"/>
                  <a:pt x="2438" y="833"/>
                </a:cubicBezTo>
                <a:cubicBezTo>
                  <a:pt x="2509" y="867"/>
                  <a:pt x="2579" y="870"/>
                  <a:pt x="2656" y="891"/>
                </a:cubicBezTo>
                <a:cubicBezTo>
                  <a:pt x="2714" y="907"/>
                  <a:pt x="2774" y="916"/>
                  <a:pt x="2831" y="931"/>
                </a:cubicBezTo>
                <a:cubicBezTo>
                  <a:pt x="2906" y="950"/>
                  <a:pt x="2941" y="962"/>
                  <a:pt x="3021" y="960"/>
                </a:cubicBezTo>
                <a:cubicBezTo>
                  <a:pt x="3066" y="981"/>
                  <a:pt x="3118" y="992"/>
                  <a:pt x="3165" y="1005"/>
                </a:cubicBezTo>
                <a:cubicBezTo>
                  <a:pt x="3203" y="1014"/>
                  <a:pt x="3190" y="1001"/>
                  <a:pt x="3223" y="1013"/>
                </a:cubicBezTo>
                <a:cubicBezTo>
                  <a:pt x="3297" y="1037"/>
                  <a:pt x="3366" y="1062"/>
                  <a:pt x="3442" y="1078"/>
                </a:cubicBezTo>
                <a:cubicBezTo>
                  <a:pt x="3454" y="1081"/>
                  <a:pt x="3465" y="1085"/>
                  <a:pt x="3476" y="1090"/>
                </a:cubicBezTo>
                <a:cubicBezTo>
                  <a:pt x="3485" y="1094"/>
                  <a:pt x="3493" y="1099"/>
                  <a:pt x="3502" y="1102"/>
                </a:cubicBezTo>
                <a:cubicBezTo>
                  <a:pt x="3529" y="1109"/>
                  <a:pt x="3557" y="1107"/>
                  <a:pt x="3585" y="1115"/>
                </a:cubicBezTo>
                <a:cubicBezTo>
                  <a:pt x="3625" y="1125"/>
                  <a:pt x="3672" y="1154"/>
                  <a:pt x="3713" y="1161"/>
                </a:cubicBezTo>
                <a:cubicBezTo>
                  <a:pt x="3763" y="1170"/>
                  <a:pt x="3818" y="1185"/>
                  <a:pt x="3870" y="1187"/>
                </a:cubicBezTo>
                <a:cubicBezTo>
                  <a:pt x="4071" y="1272"/>
                  <a:pt x="4285" y="1271"/>
                  <a:pt x="4499" y="1292"/>
                </a:cubicBezTo>
                <a:cubicBezTo>
                  <a:pt x="4602" y="1302"/>
                  <a:pt x="4700" y="1327"/>
                  <a:pt x="4803" y="1329"/>
                </a:cubicBezTo>
                <a:cubicBezTo>
                  <a:pt x="4872" y="1353"/>
                  <a:pt x="4960" y="1364"/>
                  <a:pt x="5033" y="135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3255" name="Picture 10" descr="bul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381375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AutoShape 13"/>
          <p:cNvSpPr>
            <a:spLocks noChangeArrowheads="1"/>
          </p:cNvSpPr>
          <p:nvPr/>
        </p:nvSpPr>
        <p:spPr bwMode="auto">
          <a:xfrm>
            <a:off x="2771775" y="2492375"/>
            <a:ext cx="1081088" cy="936625"/>
          </a:xfrm>
          <a:prstGeom prst="sun">
            <a:avLst>
              <a:gd name="adj" fmla="val 25000"/>
            </a:avLst>
          </a:prstGeom>
          <a:solidFill>
            <a:srgbClr val="FF89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i="1">
              <a:solidFill>
                <a:srgbClr val="000000"/>
              </a:solidFill>
            </a:endParaRPr>
          </a:p>
        </p:txBody>
      </p:sp>
      <p:sp>
        <p:nvSpPr>
          <p:cNvPr id="53257" name="Freeform 14" descr="Уголки"/>
          <p:cNvSpPr>
            <a:spLocks/>
          </p:cNvSpPr>
          <p:nvPr/>
        </p:nvSpPr>
        <p:spPr bwMode="auto">
          <a:xfrm>
            <a:off x="3419475" y="3933825"/>
            <a:ext cx="5013325" cy="1552575"/>
          </a:xfrm>
          <a:custGeom>
            <a:avLst/>
            <a:gdLst>
              <a:gd name="T0" fmla="*/ 2147483647 w 3158"/>
              <a:gd name="T1" fmla="*/ 2147483647 h 978"/>
              <a:gd name="T2" fmla="*/ 2147483647 w 3158"/>
              <a:gd name="T3" fmla="*/ 2147483647 h 978"/>
              <a:gd name="T4" fmla="*/ 2147483647 w 3158"/>
              <a:gd name="T5" fmla="*/ 2147483647 h 978"/>
              <a:gd name="T6" fmla="*/ 2147483647 w 3158"/>
              <a:gd name="T7" fmla="*/ 2147483647 h 978"/>
              <a:gd name="T8" fmla="*/ 2147483647 w 3158"/>
              <a:gd name="T9" fmla="*/ 2147483647 h 978"/>
              <a:gd name="T10" fmla="*/ 2147483647 w 3158"/>
              <a:gd name="T11" fmla="*/ 2147483647 h 978"/>
              <a:gd name="T12" fmla="*/ 2147483647 w 3158"/>
              <a:gd name="T13" fmla="*/ 0 h 978"/>
              <a:gd name="T14" fmla="*/ 2147483647 w 3158"/>
              <a:gd name="T15" fmla="*/ 2147483647 h 978"/>
              <a:gd name="T16" fmla="*/ 2147483647 w 3158"/>
              <a:gd name="T17" fmla="*/ 2147483647 h 978"/>
              <a:gd name="T18" fmla="*/ 0 w 3158"/>
              <a:gd name="T19" fmla="*/ 2147483647 h 978"/>
              <a:gd name="T20" fmla="*/ 0 w 3158"/>
              <a:gd name="T21" fmla="*/ 2147483647 h 978"/>
              <a:gd name="T22" fmla="*/ 2147483647 w 3158"/>
              <a:gd name="T23" fmla="*/ 2147483647 h 978"/>
              <a:gd name="T24" fmla="*/ 2147483647 w 3158"/>
              <a:gd name="T25" fmla="*/ 2147483647 h 978"/>
              <a:gd name="T26" fmla="*/ 2147483647 w 3158"/>
              <a:gd name="T27" fmla="*/ 2147483647 h 978"/>
              <a:gd name="T28" fmla="*/ 2147483647 w 3158"/>
              <a:gd name="T29" fmla="*/ 2147483647 h 978"/>
              <a:gd name="T30" fmla="*/ 2147483647 w 3158"/>
              <a:gd name="T31" fmla="*/ 2147483647 h 978"/>
              <a:gd name="T32" fmla="*/ 2147483647 w 3158"/>
              <a:gd name="T33" fmla="*/ 2147483647 h 978"/>
              <a:gd name="T34" fmla="*/ 2147483647 w 3158"/>
              <a:gd name="T35" fmla="*/ 2147483647 h 9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158"/>
              <a:gd name="T55" fmla="*/ 0 h 978"/>
              <a:gd name="T56" fmla="*/ 3158 w 3158"/>
              <a:gd name="T57" fmla="*/ 978 h 9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158" h="978">
                <a:moveTo>
                  <a:pt x="3006" y="922"/>
                </a:moveTo>
                <a:lnTo>
                  <a:pt x="3158" y="818"/>
                </a:lnTo>
                <a:lnTo>
                  <a:pt x="3134" y="466"/>
                </a:lnTo>
                <a:lnTo>
                  <a:pt x="3014" y="226"/>
                </a:lnTo>
                <a:lnTo>
                  <a:pt x="2767" y="136"/>
                </a:lnTo>
                <a:lnTo>
                  <a:pt x="2268" y="45"/>
                </a:lnTo>
                <a:lnTo>
                  <a:pt x="1542" y="0"/>
                </a:lnTo>
                <a:lnTo>
                  <a:pt x="998" y="90"/>
                </a:lnTo>
                <a:lnTo>
                  <a:pt x="272" y="136"/>
                </a:lnTo>
                <a:lnTo>
                  <a:pt x="0" y="226"/>
                </a:lnTo>
                <a:lnTo>
                  <a:pt x="0" y="272"/>
                </a:lnTo>
                <a:lnTo>
                  <a:pt x="408" y="408"/>
                </a:lnTo>
                <a:lnTo>
                  <a:pt x="1044" y="589"/>
                </a:lnTo>
                <a:lnTo>
                  <a:pt x="1180" y="635"/>
                </a:lnTo>
                <a:lnTo>
                  <a:pt x="1225" y="544"/>
                </a:lnTo>
                <a:lnTo>
                  <a:pt x="1225" y="453"/>
                </a:lnTo>
                <a:lnTo>
                  <a:pt x="2622" y="978"/>
                </a:lnTo>
                <a:lnTo>
                  <a:pt x="3006" y="922"/>
                </a:lnTo>
                <a:close/>
              </a:path>
            </a:pathLst>
          </a:custGeom>
          <a:pattFill prst="divot">
            <a:fgClr>
              <a:schemeClr val="accent2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58" name="Freeform 9" descr="Светлый диагональный 1"/>
          <p:cNvSpPr>
            <a:spLocks/>
          </p:cNvSpPr>
          <p:nvPr/>
        </p:nvSpPr>
        <p:spPr bwMode="auto">
          <a:xfrm>
            <a:off x="5219700" y="4305300"/>
            <a:ext cx="2705100" cy="1212850"/>
          </a:xfrm>
          <a:custGeom>
            <a:avLst/>
            <a:gdLst>
              <a:gd name="T0" fmla="*/ 2147483647 w 1704"/>
              <a:gd name="T1" fmla="*/ 2147483647 h 764"/>
              <a:gd name="T2" fmla="*/ 2147483647 w 1704"/>
              <a:gd name="T3" fmla="*/ 0 h 764"/>
              <a:gd name="T4" fmla="*/ 2147483647 w 1704"/>
              <a:gd name="T5" fmla="*/ 2147483647 h 764"/>
              <a:gd name="T6" fmla="*/ 2147483647 w 1704"/>
              <a:gd name="T7" fmla="*/ 2147483647 h 764"/>
              <a:gd name="T8" fmla="*/ 2147483647 w 1704"/>
              <a:gd name="T9" fmla="*/ 2147483647 h 764"/>
              <a:gd name="T10" fmla="*/ 2147483647 w 1704"/>
              <a:gd name="T11" fmla="*/ 2147483647 h 764"/>
              <a:gd name="T12" fmla="*/ 2147483647 w 1704"/>
              <a:gd name="T13" fmla="*/ 2147483647 h 764"/>
              <a:gd name="T14" fmla="*/ 2147483647 w 1704"/>
              <a:gd name="T15" fmla="*/ 2147483647 h 764"/>
              <a:gd name="T16" fmla="*/ 2147483647 w 1704"/>
              <a:gd name="T17" fmla="*/ 2147483647 h 764"/>
              <a:gd name="T18" fmla="*/ 2147483647 w 1704"/>
              <a:gd name="T19" fmla="*/ 2147483647 h 764"/>
              <a:gd name="T20" fmla="*/ 2147483647 w 1704"/>
              <a:gd name="T21" fmla="*/ 2147483647 h 764"/>
              <a:gd name="T22" fmla="*/ 2147483647 w 1704"/>
              <a:gd name="T23" fmla="*/ 2147483647 h 764"/>
              <a:gd name="T24" fmla="*/ 2147483647 w 1704"/>
              <a:gd name="T25" fmla="*/ 2147483647 h 764"/>
              <a:gd name="T26" fmla="*/ 2147483647 w 1704"/>
              <a:gd name="T27" fmla="*/ 2147483647 h 764"/>
              <a:gd name="T28" fmla="*/ 2147483647 w 1704"/>
              <a:gd name="T29" fmla="*/ 2147483647 h 764"/>
              <a:gd name="T30" fmla="*/ 0 w 1704"/>
              <a:gd name="T31" fmla="*/ 2147483647 h 764"/>
              <a:gd name="T32" fmla="*/ 2147483647 w 1704"/>
              <a:gd name="T33" fmla="*/ 2147483647 h 764"/>
              <a:gd name="T34" fmla="*/ 2147483647 w 1704"/>
              <a:gd name="T35" fmla="*/ 2147483647 h 764"/>
              <a:gd name="T36" fmla="*/ 2147483647 w 1704"/>
              <a:gd name="T37" fmla="*/ 2147483647 h 76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704"/>
              <a:gd name="T58" fmla="*/ 0 h 764"/>
              <a:gd name="T59" fmla="*/ 1704 w 1704"/>
              <a:gd name="T60" fmla="*/ 764 h 76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704" h="764">
                <a:moveTo>
                  <a:pt x="200" y="104"/>
                </a:moveTo>
                <a:lnTo>
                  <a:pt x="200" y="0"/>
                </a:lnTo>
                <a:lnTo>
                  <a:pt x="536" y="32"/>
                </a:lnTo>
                <a:lnTo>
                  <a:pt x="720" y="16"/>
                </a:lnTo>
                <a:lnTo>
                  <a:pt x="1080" y="216"/>
                </a:lnTo>
                <a:lnTo>
                  <a:pt x="1352" y="224"/>
                </a:lnTo>
                <a:lnTo>
                  <a:pt x="1496" y="360"/>
                </a:lnTo>
                <a:lnTo>
                  <a:pt x="1648" y="464"/>
                </a:lnTo>
                <a:lnTo>
                  <a:pt x="1704" y="616"/>
                </a:lnTo>
                <a:lnTo>
                  <a:pt x="1584" y="696"/>
                </a:lnTo>
                <a:lnTo>
                  <a:pt x="1407" y="764"/>
                </a:lnTo>
                <a:lnTo>
                  <a:pt x="1270" y="764"/>
                </a:lnTo>
                <a:lnTo>
                  <a:pt x="953" y="719"/>
                </a:lnTo>
                <a:lnTo>
                  <a:pt x="545" y="583"/>
                </a:lnTo>
                <a:lnTo>
                  <a:pt x="273" y="492"/>
                </a:lnTo>
                <a:lnTo>
                  <a:pt x="0" y="401"/>
                </a:lnTo>
                <a:lnTo>
                  <a:pt x="112" y="304"/>
                </a:lnTo>
                <a:lnTo>
                  <a:pt x="104" y="224"/>
                </a:lnTo>
                <a:lnTo>
                  <a:pt x="200" y="104"/>
                </a:lnTo>
                <a:close/>
              </a:path>
            </a:pathLst>
          </a:cu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259" name="Text Box 15"/>
          <p:cNvSpPr txBox="1">
            <a:spLocks noChangeArrowheads="1"/>
          </p:cNvSpPr>
          <p:nvPr/>
        </p:nvSpPr>
        <p:spPr bwMode="auto">
          <a:xfrm>
            <a:off x="1722438" y="260350"/>
            <a:ext cx="4551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</a:rPr>
              <a:t>НАКОПЛЕНИЕ КРИТИЧЕСКОЙ МАССЫ</a:t>
            </a:r>
          </a:p>
        </p:txBody>
      </p:sp>
      <p:sp>
        <p:nvSpPr>
          <p:cNvPr id="53260" name="Text Box 16"/>
          <p:cNvSpPr txBox="1">
            <a:spLocks noChangeArrowheads="1"/>
          </p:cNvSpPr>
          <p:nvPr/>
        </p:nvSpPr>
        <p:spPr bwMode="auto">
          <a:xfrm>
            <a:off x="107950" y="2276475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</a:rPr>
              <a:t>ТРИГГЕРИНГ</a:t>
            </a:r>
          </a:p>
        </p:txBody>
      </p:sp>
      <p:sp>
        <p:nvSpPr>
          <p:cNvPr id="53261" name="Text Box 17"/>
          <p:cNvSpPr txBox="1">
            <a:spLocks noChangeArrowheads="1"/>
          </p:cNvSpPr>
          <p:nvPr/>
        </p:nvSpPr>
        <p:spPr bwMode="auto">
          <a:xfrm>
            <a:off x="4572000" y="5373688"/>
            <a:ext cx="1951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</a:rPr>
              <a:t>СХОД ЛАВИНЫ</a:t>
            </a:r>
          </a:p>
        </p:txBody>
      </p:sp>
      <p:sp>
        <p:nvSpPr>
          <p:cNvPr id="53262" name="Text Box 18"/>
          <p:cNvSpPr txBox="1">
            <a:spLocks noChangeArrowheads="1"/>
          </p:cNvSpPr>
          <p:nvPr/>
        </p:nvSpPr>
        <p:spPr bwMode="auto">
          <a:xfrm>
            <a:off x="5508625" y="4508500"/>
            <a:ext cx="124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сплошная</a:t>
            </a:r>
          </a:p>
        </p:txBody>
      </p:sp>
      <p:sp>
        <p:nvSpPr>
          <p:cNvPr id="53263" name="Text Box 19"/>
          <p:cNvSpPr txBox="1">
            <a:spLocks noChangeArrowheads="1"/>
          </p:cNvSpPr>
          <p:nvPr/>
        </p:nvSpPr>
        <p:spPr bwMode="auto">
          <a:xfrm>
            <a:off x="3924300" y="4149725"/>
            <a:ext cx="1535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пылевидная</a:t>
            </a:r>
          </a:p>
        </p:txBody>
      </p:sp>
      <p:sp>
        <p:nvSpPr>
          <p:cNvPr id="53264" name="Text Box 20"/>
          <p:cNvSpPr txBox="1">
            <a:spLocks noChangeArrowheads="1"/>
          </p:cNvSpPr>
          <p:nvPr/>
        </p:nvSpPr>
        <p:spPr bwMode="auto">
          <a:xfrm>
            <a:off x="755650" y="44450"/>
            <a:ext cx="28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2400" b="1">
                <a:solidFill>
                  <a:srgbClr val="000000"/>
                </a:solidFill>
              </a:rPr>
              <a:t>I</a:t>
            </a:r>
            <a:endParaRPr lang="ru-RU" altLang="ru-RU" sz="2400" b="1">
              <a:solidFill>
                <a:srgbClr val="000000"/>
              </a:solidFill>
            </a:endParaRPr>
          </a:p>
        </p:txBody>
      </p:sp>
      <p:sp>
        <p:nvSpPr>
          <p:cNvPr id="53265" name="Text Box 21"/>
          <p:cNvSpPr txBox="1">
            <a:spLocks noChangeArrowheads="1"/>
          </p:cNvSpPr>
          <p:nvPr/>
        </p:nvSpPr>
        <p:spPr bwMode="auto">
          <a:xfrm>
            <a:off x="684213" y="1100138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2400" b="1">
                <a:solidFill>
                  <a:srgbClr val="000000"/>
                </a:solidFill>
              </a:rPr>
              <a:t>II</a:t>
            </a:r>
            <a:endParaRPr lang="ru-RU" altLang="ru-RU" sz="2400" b="1">
              <a:solidFill>
                <a:srgbClr val="000000"/>
              </a:solidFill>
            </a:endParaRPr>
          </a:p>
        </p:txBody>
      </p:sp>
      <p:sp>
        <p:nvSpPr>
          <p:cNvPr id="53266" name="Text Box 22"/>
          <p:cNvSpPr txBox="1">
            <a:spLocks noChangeArrowheads="1"/>
          </p:cNvSpPr>
          <p:nvPr/>
        </p:nvSpPr>
        <p:spPr bwMode="auto">
          <a:xfrm>
            <a:off x="611188" y="3933825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2400" b="1">
                <a:solidFill>
                  <a:srgbClr val="000000"/>
                </a:solidFill>
              </a:rPr>
              <a:t>III</a:t>
            </a:r>
            <a:endParaRPr lang="ru-RU" altLang="ru-RU" sz="2400" b="1">
              <a:solidFill>
                <a:srgbClr val="000000"/>
              </a:solidFill>
            </a:endParaRPr>
          </a:p>
        </p:txBody>
      </p:sp>
      <p:sp>
        <p:nvSpPr>
          <p:cNvPr id="53267" name="Text Box 23"/>
          <p:cNvSpPr txBox="1">
            <a:spLocks noChangeArrowheads="1"/>
          </p:cNvSpPr>
          <p:nvPr/>
        </p:nvSpPr>
        <p:spPr bwMode="auto">
          <a:xfrm>
            <a:off x="179388" y="6237288"/>
            <a:ext cx="419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Comic Sans MS" pitchFamily="66" charset="0"/>
              </a:rPr>
              <a:t>РАЗВИТИЕ ЛАВИНЫ ВО ВРЕМЕНИ</a:t>
            </a:r>
          </a:p>
        </p:txBody>
      </p:sp>
      <p:sp>
        <p:nvSpPr>
          <p:cNvPr id="53268" name="Line 25"/>
          <p:cNvSpPr>
            <a:spLocks noChangeShapeType="1"/>
          </p:cNvSpPr>
          <p:nvPr/>
        </p:nvSpPr>
        <p:spPr bwMode="auto">
          <a:xfrm>
            <a:off x="2916238" y="11255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69" name="Line 26"/>
          <p:cNvSpPr>
            <a:spLocks noChangeShapeType="1"/>
          </p:cNvSpPr>
          <p:nvPr/>
        </p:nvSpPr>
        <p:spPr bwMode="auto">
          <a:xfrm>
            <a:off x="2916238" y="1125538"/>
            <a:ext cx="2873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0" name="Line 27"/>
          <p:cNvSpPr>
            <a:spLocks noChangeShapeType="1"/>
          </p:cNvSpPr>
          <p:nvPr/>
        </p:nvSpPr>
        <p:spPr bwMode="auto">
          <a:xfrm flipH="1">
            <a:off x="2700338" y="1125538"/>
            <a:ext cx="2159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1" name="Line 29"/>
          <p:cNvSpPr>
            <a:spLocks noChangeShapeType="1"/>
          </p:cNvSpPr>
          <p:nvPr/>
        </p:nvSpPr>
        <p:spPr bwMode="auto">
          <a:xfrm flipH="1" flipV="1">
            <a:off x="2555875" y="981075"/>
            <a:ext cx="360363" cy="1444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2" name="Line 30"/>
          <p:cNvSpPr>
            <a:spLocks noChangeShapeType="1"/>
          </p:cNvSpPr>
          <p:nvPr/>
        </p:nvSpPr>
        <p:spPr bwMode="auto">
          <a:xfrm>
            <a:off x="2771775" y="24209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3" name="Line 31"/>
          <p:cNvSpPr>
            <a:spLocks noChangeShapeType="1"/>
          </p:cNvSpPr>
          <p:nvPr/>
        </p:nvSpPr>
        <p:spPr bwMode="auto">
          <a:xfrm>
            <a:off x="2771775" y="2420938"/>
            <a:ext cx="28733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4" name="Line 32"/>
          <p:cNvSpPr>
            <a:spLocks noChangeShapeType="1"/>
          </p:cNvSpPr>
          <p:nvPr/>
        </p:nvSpPr>
        <p:spPr bwMode="auto">
          <a:xfrm flipH="1">
            <a:off x="2484438" y="2420938"/>
            <a:ext cx="2873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5" name="Line 33"/>
          <p:cNvSpPr>
            <a:spLocks noChangeShapeType="1"/>
          </p:cNvSpPr>
          <p:nvPr/>
        </p:nvSpPr>
        <p:spPr bwMode="auto">
          <a:xfrm flipH="1" flipV="1">
            <a:off x="2411413" y="2276475"/>
            <a:ext cx="360362" cy="1444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6" name="Line 34"/>
          <p:cNvSpPr>
            <a:spLocks noChangeShapeType="1"/>
          </p:cNvSpPr>
          <p:nvPr/>
        </p:nvSpPr>
        <p:spPr bwMode="auto">
          <a:xfrm flipH="1">
            <a:off x="7019925" y="4941888"/>
            <a:ext cx="158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7" name="Line 35"/>
          <p:cNvSpPr>
            <a:spLocks noChangeShapeType="1"/>
          </p:cNvSpPr>
          <p:nvPr/>
        </p:nvSpPr>
        <p:spPr bwMode="auto">
          <a:xfrm>
            <a:off x="7021513" y="4941888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8" name="Line 36"/>
          <p:cNvSpPr>
            <a:spLocks noChangeShapeType="1"/>
          </p:cNvSpPr>
          <p:nvPr/>
        </p:nvSpPr>
        <p:spPr bwMode="auto">
          <a:xfrm flipH="1">
            <a:off x="6732588" y="4941888"/>
            <a:ext cx="2889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3563"/>
            <a:ext cx="8367713" cy="6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755650" y="44450"/>
            <a:ext cx="7677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Franklin Gothic Medium Cond" pitchFamily="34" charset="0"/>
              </a:rPr>
              <a:t>Лавинные осыпи </a:t>
            </a:r>
            <a:r>
              <a:rPr lang="ru-RU" altLang="ru-RU" sz="1800">
                <a:solidFill>
                  <a:srgbClr val="000000"/>
                </a:solidFill>
              </a:rPr>
              <a:t>(Рокки Маунтинз)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7004050" y="6534150"/>
            <a:ext cx="1614488" cy="3048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 Narrow" pitchFamily="34" charset="0"/>
              </a:rPr>
              <a:t>Фото А.В. Тевелева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7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i="1">
              <a:solidFill>
                <a:srgbClr val="000000"/>
              </a:solidFill>
            </a:endParaRPr>
          </a:p>
        </p:txBody>
      </p:sp>
      <p:pic>
        <p:nvPicPr>
          <p:cNvPr id="55299" name="Picture 7" descr="ANd9GcSdRldovP27WpZZB-j_kEjWPBkCrhPOhELvxEhoXU3AGoivyCo&amp;t=1&amp;usg=__1gi3djffWvw_7a4zHUCKB7AV9xk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938"/>
            <a:ext cx="360045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AutoShape 13" descr="Z"/>
          <p:cNvSpPr>
            <a:spLocks noChangeAspect="1" noChangeArrowheads="1"/>
          </p:cNvSpPr>
          <p:nvPr/>
        </p:nvSpPr>
        <p:spPr bwMode="auto">
          <a:xfrm>
            <a:off x="6740525" y="4976813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i="1">
              <a:solidFill>
                <a:srgbClr val="000000"/>
              </a:solidFill>
            </a:endParaRPr>
          </a:p>
        </p:txBody>
      </p:sp>
      <p:sp>
        <p:nvSpPr>
          <p:cNvPr id="55301" name="AutoShape 15" descr="Z"/>
          <p:cNvSpPr>
            <a:spLocks noChangeAspect="1" noChangeArrowheads="1"/>
          </p:cNvSpPr>
          <p:nvPr/>
        </p:nvSpPr>
        <p:spPr bwMode="auto">
          <a:xfrm>
            <a:off x="1000125" y="1073150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i="1">
              <a:solidFill>
                <a:srgbClr val="000000"/>
              </a:solidFill>
            </a:endParaRPr>
          </a:p>
        </p:txBody>
      </p:sp>
      <p:pic>
        <p:nvPicPr>
          <p:cNvPr id="55302" name="Picture 23" descr="ANd9GcQbNpDtUqdCcmbOGT4EOatAVfUmMW1tpTjJSC1TFAYRcILYO6U&amp;t=1&amp;usg=__pjeBEq_gpbSOr-62W1YkTASyOIM=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770313"/>
            <a:ext cx="256222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25" descr="ANd9GcSYkWPhngQ_zDTOfGrZjSOy79mgcNvvHytM8EvPNky_zMBSGDk&amp;t=1&amp;usg=__N9XfNyKsFTfzH2NVrFr8OEbFT7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73463"/>
            <a:ext cx="435610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 Box 26"/>
          <p:cNvSpPr txBox="1">
            <a:spLocks noChangeArrowheads="1"/>
          </p:cNvSpPr>
          <p:nvPr/>
        </p:nvSpPr>
        <p:spPr bwMode="auto">
          <a:xfrm>
            <a:off x="317500" y="620713"/>
            <a:ext cx="41878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omic Sans MS" pitchFamily="66" charset="0"/>
              </a:rPr>
              <a:t>Оползание склонов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omic Sans MS" pitchFamily="66" charset="0"/>
              </a:rPr>
              <a:t>и оползневые накопления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omic Sans MS" pitchFamily="66" charset="0"/>
              </a:rPr>
              <a:t>(деляпсий)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Файл:Solifluktion Girlan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7" descr="ANd9GcSA6-ARrH2TuLp71_nZCeo_MJ8Dg4bj8srQUVJvI68tx0o7T-w&amp;t=1&amp;usg=__jXLFNiUJM_xn7tPrlyM06HgulkI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" b="9981"/>
          <a:stretch>
            <a:fillRect/>
          </a:stretch>
        </p:blipFill>
        <p:spPr bwMode="auto">
          <a:xfrm>
            <a:off x="0" y="0"/>
            <a:ext cx="3995738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8"/>
          <p:cNvSpPr txBox="1">
            <a:spLocks noChangeArrowheads="1"/>
          </p:cNvSpPr>
          <p:nvPr/>
        </p:nvSpPr>
        <p:spPr bwMode="auto">
          <a:xfrm>
            <a:off x="4157663" y="193675"/>
            <a:ext cx="435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omic Sans MS" pitchFamily="66" charset="0"/>
              </a:rPr>
              <a:t>Солифлюкционные склоны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655638" y="2643163"/>
            <a:ext cx="124936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Морские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Озерные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Болотные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393925"/>
              </p:ext>
            </p:extLst>
          </p:nvPr>
        </p:nvGraphicFramePr>
        <p:xfrm>
          <a:off x="1905000" y="2033563"/>
          <a:ext cx="5622924" cy="31099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4308"/>
                <a:gridCol w="1874308"/>
                <a:gridCol w="1874308"/>
              </a:tblGrid>
              <a:tr h="640273">
                <a:tc>
                  <a:txBody>
                    <a:bodyPr/>
                    <a:lstStyle/>
                    <a:p>
                      <a:r>
                        <a:rPr lang="ru-RU" sz="1800" i="0" dirty="0" smtClean="0"/>
                        <a:t>Обломочные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 smtClean="0"/>
                        <a:t>Органогенные</a:t>
                      </a:r>
                    </a:p>
                    <a:p>
                      <a:endParaRPr lang="ru-RU" sz="1800" dirty="0"/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Хемогенные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</a:tr>
              <a:tr h="1189094"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Кластиты</a:t>
                      </a:r>
                      <a:r>
                        <a:rPr lang="ru-RU" sz="1800" dirty="0" smtClean="0"/>
                        <a:t> и илы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Известняки, мергели, радиоляриты и пр.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Эвапориты</a:t>
                      </a:r>
                      <a:r>
                        <a:rPr lang="ru-RU" sz="1800" dirty="0" smtClean="0"/>
                        <a:t>, фосфориты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</a:tr>
              <a:tr h="914683"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r>
                        <a:rPr lang="ru-RU" sz="1800" dirty="0" err="1" smtClean="0"/>
                        <a:t>Кластиты</a:t>
                      </a:r>
                      <a:r>
                        <a:rPr lang="ru-RU" sz="1800" dirty="0" smtClean="0"/>
                        <a:t> и илы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r>
                        <a:rPr lang="ru-RU" sz="1800" dirty="0" smtClean="0"/>
                        <a:t>Сапропели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Карбонаты</a:t>
                      </a:r>
                    </a:p>
                    <a:p>
                      <a:r>
                        <a:rPr lang="ru-RU" sz="1800" dirty="0" smtClean="0"/>
                        <a:t>Сульфаты</a:t>
                      </a:r>
                    </a:p>
                    <a:p>
                      <a:r>
                        <a:rPr lang="ru-RU" sz="1800" dirty="0" err="1" smtClean="0"/>
                        <a:t>Галит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</a:tr>
              <a:tr h="36586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Илы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Торфяники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Мергели</a:t>
                      </a:r>
                      <a:endParaRPr lang="ru-RU" sz="1800" dirty="0"/>
                    </a:p>
                  </a:txBody>
                  <a:tcPr marL="91435" marR="91435" marT="45726" marB="45726"/>
                </a:tc>
              </a:tr>
            </a:tbl>
          </a:graphicData>
        </a:graphic>
      </p:graphicFrame>
      <p:sp>
        <p:nvSpPr>
          <p:cNvPr id="57369" name="Прямоугольник 1"/>
          <p:cNvSpPr>
            <a:spLocks noChangeArrowheads="1"/>
          </p:cNvSpPr>
          <p:nvPr/>
        </p:nvSpPr>
        <p:spPr bwMode="auto">
          <a:xfrm>
            <a:off x="1905000" y="284634"/>
            <a:ext cx="5262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Cambria" pitchFamily="18" charset="0"/>
                <a:cs typeface="Times New Roman" pitchFamily="18" charset="0"/>
              </a:rPr>
              <a:t>Вторая специфическая группа</a:t>
            </a:r>
            <a:r>
              <a:rPr lang="ru-RU" altLang="ru-RU" sz="1800" dirty="0">
                <a:latin typeface="Cambria" pitchFamily="18" charset="0"/>
                <a:cs typeface="Times New Roman" pitchFamily="18" charset="0"/>
              </a:rPr>
              <a:t> осадочных комплексов, возникающих за счет осаждения материала в среде его образования – это </a:t>
            </a:r>
            <a:r>
              <a:rPr lang="ru-RU" altLang="ru-RU" sz="1800" b="1" dirty="0">
                <a:latin typeface="Cambria" pitchFamily="18" charset="0"/>
                <a:cs typeface="Times New Roman" pitchFamily="18" charset="0"/>
              </a:rPr>
              <a:t>бассейновые автохтонные </a:t>
            </a:r>
            <a:r>
              <a:rPr lang="ru-RU" altLang="ru-RU" sz="1800" b="1" dirty="0" smtClean="0">
                <a:latin typeface="Cambria" pitchFamily="18" charset="0"/>
                <a:cs typeface="Times New Roman" pitchFamily="18" charset="0"/>
              </a:rPr>
              <a:t>отложения </a:t>
            </a:r>
            <a:endParaRPr lang="ru-RU" alt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0" y="0"/>
            <a:ext cx="321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</a:rPr>
              <a:t>Морские карбонаты</a:t>
            </a:r>
          </a:p>
        </p:txBody>
      </p:sp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0" y="476250"/>
            <a:ext cx="408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</a:rPr>
              <a:t>Маастрихт – даний. Беш-Кош, Горный Крым</a:t>
            </a:r>
          </a:p>
        </p:txBody>
      </p:sp>
      <p:sp>
        <p:nvSpPr>
          <p:cNvPr id="58373" name="Text Box 9"/>
          <p:cNvSpPr txBox="1">
            <a:spLocks noChangeArrowheads="1"/>
          </p:cNvSpPr>
          <p:nvPr/>
        </p:nvSpPr>
        <p:spPr bwMode="auto">
          <a:xfrm>
            <a:off x="7529513" y="6553200"/>
            <a:ext cx="1614487" cy="3048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 Narrow" pitchFamily="34" charset="0"/>
              </a:rPr>
              <a:t>Фото А.В. Тевелева</a:t>
            </a:r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867025"/>
            <a:ext cx="5638801" cy="39814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375" name="TextBox 1"/>
          <p:cNvSpPr txBox="1">
            <a:spLocks noChangeArrowheads="1"/>
          </p:cNvSpPr>
          <p:nvPr/>
        </p:nvSpPr>
        <p:spPr bwMode="auto">
          <a:xfrm>
            <a:off x="-36513" y="6488113"/>
            <a:ext cx="5638801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Arial Narrow" pitchFamily="34" charset="0"/>
              </a:rPr>
              <a:t>Голоценовые морские карбонаты (Коста Рика)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FF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781050" y="12700"/>
            <a:ext cx="7581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  <a:latin typeface="Arial Narrow" pitchFamily="34" charset="0"/>
              </a:rPr>
              <a:t>Параллельно-слоистые озерные алевриты, глины, карбонаты и соли формации Грин-Ривер (США)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725"/>
            <a:ext cx="9159875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3175" y="0"/>
            <a:ext cx="9140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Arial Narrow" pitchFamily="34" charset="0"/>
              </a:rPr>
              <a:t>Горизонтально слоистые озерные отложения последнего межледниковья </a:t>
            </a:r>
            <a:br>
              <a:rPr lang="ru-RU" altLang="ru-RU" sz="2000">
                <a:solidFill>
                  <a:srgbClr val="000000"/>
                </a:solidFill>
                <a:latin typeface="Arial Narrow" pitchFamily="34" charset="0"/>
              </a:rPr>
            </a:br>
            <a:r>
              <a:rPr lang="ru-RU" altLang="ru-RU" sz="200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lang="ru-RU" altLang="ru-RU" sz="2000" i="1">
                <a:solidFill>
                  <a:srgbClr val="000000"/>
                </a:solidFill>
                <a:latin typeface="Arial Narrow" pitchFamily="34" charset="0"/>
              </a:rPr>
              <a:t>поздний неоплейстоцен</a:t>
            </a:r>
            <a:r>
              <a:rPr lang="ru-RU" altLang="ru-RU" sz="2000">
                <a:solidFill>
                  <a:srgbClr val="000000"/>
                </a:solidFill>
                <a:latin typeface="Arial Narrow" pitchFamily="34" charset="0"/>
              </a:rPr>
              <a:t>) на берегу Моря Лаптевых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Dscn0163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2809875" y="4763"/>
            <a:ext cx="633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Эвапоритовые толщи </a:t>
            </a:r>
            <a:r>
              <a:rPr lang="ru-RU" altLang="ru-RU" sz="1800" b="1">
                <a:solidFill>
                  <a:srgbClr val="000000"/>
                </a:solidFill>
                <a:latin typeface="Comic Sans MS" pitchFamily="66" charset="0"/>
              </a:rPr>
              <a:t>М</a:t>
            </a:r>
            <a:r>
              <a:rPr lang="ru-RU" altLang="ru-RU" sz="1800">
                <a:solidFill>
                  <a:srgbClr val="000000"/>
                </a:solidFill>
                <a:latin typeface="Comic Sans MS" pitchFamily="66" charset="0"/>
              </a:rPr>
              <a:t>ертвого </a:t>
            </a:r>
            <a:r>
              <a:rPr lang="ru-RU" altLang="ru-RU" sz="1800" b="1">
                <a:solidFill>
                  <a:srgbClr val="000000"/>
                </a:solidFill>
                <a:latin typeface="Comic Sans MS" pitchFamily="66" charset="0"/>
              </a:rPr>
              <a:t>М</a:t>
            </a:r>
            <a:r>
              <a:rPr lang="ru-RU" altLang="ru-RU" sz="1800">
                <a:solidFill>
                  <a:srgbClr val="000000"/>
                </a:solidFill>
                <a:latin typeface="Comic Sans MS" pitchFamily="66" charset="0"/>
              </a:rPr>
              <a:t>оря</a:t>
            </a:r>
            <a:r>
              <a:rPr lang="ru-RU" altLang="ru-RU" sz="1800">
                <a:solidFill>
                  <a:srgbClr val="000000"/>
                </a:solidFill>
              </a:rPr>
              <a:t> (квартер, Израиль)</a:t>
            </a:r>
          </a:p>
        </p:txBody>
      </p:sp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7529513" y="6553200"/>
            <a:ext cx="1614487" cy="3048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 Narrow" pitchFamily="34" charset="0"/>
              </a:rPr>
              <a:t>Фото А.В. Тевелева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852988"/>
            <a:ext cx="9144000" cy="20050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35843" name="Прямоугольник 1"/>
          <p:cNvSpPr>
            <a:spLocks noChangeArrowheads="1"/>
          </p:cNvSpPr>
          <p:nvPr/>
        </p:nvSpPr>
        <p:spPr bwMode="auto">
          <a:xfrm>
            <a:off x="223838" y="219075"/>
            <a:ext cx="86963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А. П. Павлов разработал классификацию генетические типов континентальных осадков, причем выделил два новых типа - делювий и пролювий. </a:t>
            </a:r>
            <a:endParaRPr lang="ru-RU" altLang="ru-RU" sz="16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 Narrow" pitchFamily="34" charset="0"/>
              </a:rPr>
              <a:t>А.П. Павлов не давал никого особенного определения понятия «генетического типа», оно было понятно из своей сути. </a:t>
            </a:r>
            <a:r>
              <a:rPr lang="ru-RU" altLang="ru-RU" sz="1600" b="1">
                <a:latin typeface="Arial Narrow" pitchFamily="34" charset="0"/>
              </a:rPr>
              <a:t>Генетический тип – это комплекс осадочных пород, образованных за счет  деятельности определенного ведущего фактора (или агента) аккумуляции </a:t>
            </a:r>
            <a:r>
              <a:rPr lang="ru-RU" altLang="ru-RU" sz="1600">
                <a:latin typeface="Arial Narrow" pitchFamily="34" charset="0"/>
              </a:rPr>
              <a:t>(например, эоловые отложения – за счет переноса и аккумуляции воздушными потоками, аллювиальные – за счет переноса и аккумуляции водными потоками и т.д.).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 Narrow" pitchFamily="34" charset="0"/>
              </a:rPr>
              <a:t>Породы каждого генетического типа имеют в идеале вполне определенный породный (фациальный) состав и определенную пространственную архитектуру. Именно эти их черты позволяют использовать разнообразие генетических типов для стратиграфического и пространственного расчленения четвертичных отложений, и создавать Карты четвертичных образований.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pic>
        <p:nvPicPr>
          <p:cNvPr id="35844" name="Picture 5" descr="http://t2.gstatic.com/images?q=tbn:ANd9GcTdyO7jJ5KSdC6UQXbW7eb-4HUZVdD8jRWcpqPPhxdUhnGJon1v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1288"/>
            <a:ext cx="1258888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Virgatites virgatu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2756" r="9280" b="12326"/>
          <a:stretch>
            <a:fillRect/>
          </a:stretch>
        </p:blipFill>
        <p:spPr bwMode="auto">
          <a:xfrm>
            <a:off x="2843213" y="5221288"/>
            <a:ext cx="238125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Прямоугольник 5"/>
          <p:cNvSpPr>
            <a:spLocks noChangeArrowheads="1"/>
          </p:cNvSpPr>
          <p:nvPr/>
        </p:nvSpPr>
        <p:spPr bwMode="auto">
          <a:xfrm>
            <a:off x="3049588" y="4849813"/>
            <a:ext cx="1970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bg1"/>
                </a:solidFill>
              </a:rPr>
              <a:t>Virgatites virgatus</a:t>
            </a:r>
            <a:endParaRPr lang="ru-RU" altLang="ru-RU" sz="1600">
              <a:solidFill>
                <a:schemeClr val="bg1"/>
              </a:solidFill>
            </a:endParaRPr>
          </a:p>
        </p:txBody>
      </p:sp>
      <p:sp>
        <p:nvSpPr>
          <p:cNvPr id="35847" name="Прямоугольник 6"/>
          <p:cNvSpPr>
            <a:spLocks noChangeArrowheads="1"/>
          </p:cNvSpPr>
          <p:nvPr/>
        </p:nvSpPr>
        <p:spPr bwMode="auto">
          <a:xfrm>
            <a:off x="0" y="4852988"/>
            <a:ext cx="1941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bg1"/>
                </a:solidFill>
              </a:rPr>
              <a:t>Peltoceras athleta</a:t>
            </a:r>
          </a:p>
        </p:txBody>
      </p:sp>
      <p:pic>
        <p:nvPicPr>
          <p:cNvPr id="35848" name="Picture 9" descr="http://www.morozova-art.ru/fossil/ammonit/Quenstedtoceras_henric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5221288"/>
            <a:ext cx="1255713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6067425" y="4883150"/>
            <a:ext cx="3059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>
                <a:solidFill>
                  <a:schemeClr val="bg1"/>
                </a:solidFill>
              </a:rPr>
              <a:t>Quenstedtoceras</a:t>
            </a:r>
            <a:r>
              <a:rPr lang="ru-RU" altLang="ru-RU" sz="1600" b="1" i="1">
                <a:solidFill>
                  <a:schemeClr val="bg1"/>
                </a:solidFill>
              </a:rPr>
              <a:t> </a:t>
            </a:r>
            <a:r>
              <a:rPr lang="en-US" altLang="ru-RU" sz="1600" b="1" i="1">
                <a:solidFill>
                  <a:schemeClr val="bg1"/>
                </a:solidFill>
              </a:rPr>
              <a:t>lamberti</a:t>
            </a:r>
            <a:endParaRPr lang="ru-RU" alt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%D1%82%D0%BE%D1%80%D1%84%D1%8F%D0%BD%D0%B8%D0%BA%D0%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74800"/>
            <a:ext cx="7019925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8"/>
          <p:cNvSpPr txBox="1">
            <a:spLocks noChangeArrowheads="1"/>
          </p:cNvSpPr>
          <p:nvPr/>
        </p:nvSpPr>
        <p:spPr bwMode="auto">
          <a:xfrm>
            <a:off x="193675" y="0"/>
            <a:ext cx="5618163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i="1">
                <a:solidFill>
                  <a:srgbClr val="595959"/>
                </a:solidFill>
              </a:rPr>
              <a:t>БОЛОТА И ТОРФЯНИКИ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6008688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-11435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476671"/>
            <a:ext cx="431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СПАСИБО ЗА ВНИМАНИЕ 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2022475" y="74613"/>
            <a:ext cx="7013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Arial Narrow" pitchFamily="34" charset="0"/>
              </a:rPr>
              <a:t>По определению Е.В. </a:t>
            </a:r>
            <a:r>
              <a:rPr lang="ru-RU" altLang="ru-RU" sz="1800" dirty="0" err="1">
                <a:solidFill>
                  <a:srgbClr val="000000"/>
                </a:solidFill>
                <a:latin typeface="Arial Narrow" pitchFamily="34" charset="0"/>
              </a:rPr>
              <a:t>Шанцера</a:t>
            </a:r>
            <a:r>
              <a:rPr lang="ru-RU" altLang="ru-RU" sz="1800" dirty="0">
                <a:solidFill>
                  <a:srgbClr val="000000"/>
                </a:solidFill>
                <a:latin typeface="Arial Narrow" pitchFamily="34" charset="0"/>
              </a:rPr>
              <a:t>, под генетическим типом понимается </a:t>
            </a:r>
            <a:r>
              <a:rPr lang="ru-RU" altLang="ru-RU" sz="1800" i="1" dirty="0">
                <a:solidFill>
                  <a:srgbClr val="000000"/>
                </a:solidFill>
                <a:latin typeface="Arial Narrow" pitchFamily="34" charset="0"/>
              </a:rPr>
              <a:t>совокупность отложений, образовавшихся в результате работы определенного геологического </a:t>
            </a:r>
            <a:r>
              <a:rPr lang="ru-RU" altLang="ru-RU" sz="1800" i="1" dirty="0" smtClean="0">
                <a:solidFill>
                  <a:srgbClr val="000000"/>
                </a:solidFill>
                <a:latin typeface="Arial Narrow" pitchFamily="34" charset="0"/>
              </a:rPr>
              <a:t>процесса, </a:t>
            </a:r>
            <a:r>
              <a:rPr lang="ru-RU" altLang="ru-RU" sz="1800" b="1" i="1" dirty="0" smtClean="0">
                <a:solidFill>
                  <a:srgbClr val="000000"/>
                </a:solidFill>
                <a:latin typeface="Arial Narrow" pitchFamily="34" charset="0"/>
              </a:rPr>
              <a:t>видоизменяющего</a:t>
            </a:r>
            <a:r>
              <a:rPr lang="ru-RU" altLang="ru-RU" sz="1800" i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endParaRPr lang="ru-RU" altLang="ru-RU" sz="1800" i="1" dirty="0">
              <a:solidFill>
                <a:srgbClr val="000000"/>
              </a:solidFill>
              <a:latin typeface="Arial Narrow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000000"/>
                </a:solidFill>
                <a:latin typeface="Arial Narrow" pitchFamily="34" charset="0"/>
              </a:rPr>
              <a:t>поверхность </a:t>
            </a:r>
            <a:r>
              <a:rPr lang="ru-RU" altLang="ru-RU" sz="1800" b="1" i="1" dirty="0">
                <a:solidFill>
                  <a:srgbClr val="000000"/>
                </a:solidFill>
                <a:latin typeface="Arial Narrow" pitchFamily="34" charset="0"/>
              </a:rPr>
              <a:t>суши</a:t>
            </a:r>
          </a:p>
        </p:txBody>
      </p:sp>
      <p:pic>
        <p:nvPicPr>
          <p:cNvPr id="3686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557338"/>
            <a:ext cx="58959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684213" y="4581525"/>
            <a:ext cx="77755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Franklin Gothic Medium Cond" pitchFamily="34" charset="0"/>
              </a:rPr>
              <a:t>Подход Е.В. Шанцера заключается в том, генетические типы четвертичных отложений определенно привязаны к соответствующим типам рельефа поверхности, потому что формируются одними и теми же геологическими процессами. Поэтому должно соблюдаться соответствие между комплексами пород, рельефом, в котором они формируются и процессами, образующими рельеф и осадки.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996600"/>
              </a:solidFill>
              <a:latin typeface="Franklin Gothic Medium Cond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996600"/>
                </a:solidFill>
                <a:latin typeface="Franklin Gothic Medium Cond" pitchFamily="34" charset="0"/>
              </a:rPr>
              <a:t>Рельеф и сформированные при его образования осадки – </a:t>
            </a:r>
            <a:br>
              <a:rPr lang="ru-RU" altLang="ru-RU" sz="1800">
                <a:solidFill>
                  <a:srgbClr val="996600"/>
                </a:solidFill>
                <a:latin typeface="Franklin Gothic Medium Cond" pitchFamily="34" charset="0"/>
              </a:rPr>
            </a:br>
            <a:r>
              <a:rPr lang="ru-RU" altLang="ru-RU" sz="1800">
                <a:solidFill>
                  <a:srgbClr val="996600"/>
                </a:solidFill>
                <a:latin typeface="Franklin Gothic Medium Cond" pitchFamily="34" charset="0"/>
              </a:rPr>
              <a:t>это две стороны одной медали, которую чеканит  процесс</a:t>
            </a:r>
          </a:p>
        </p:txBody>
      </p:sp>
      <p:pic>
        <p:nvPicPr>
          <p:cNvPr id="3686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1588"/>
            <a:ext cx="1557337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6264275" y="115888"/>
            <a:ext cx="28209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Franklin Gothic Medium Cond" pitchFamily="34" charset="0"/>
                <a:ea typeface="Calibri" pitchFamily="34" charset="0"/>
                <a:cs typeface="Calibri" pitchFamily="34" charset="0"/>
              </a:rPr>
              <a:t>Классификация генетических типов четвертичных отложений  </a:t>
            </a:r>
            <a:br>
              <a:rPr lang="ru-RU" altLang="ru-RU" sz="2000">
                <a:latin typeface="Franklin Gothic Medium Cond" pitchFamily="34" charset="0"/>
                <a:ea typeface="Calibri" pitchFamily="34" charset="0"/>
                <a:cs typeface="Calibri" pitchFamily="34" charset="0"/>
              </a:rPr>
            </a:br>
            <a:r>
              <a:rPr lang="ru-RU" altLang="ru-RU" sz="2000">
                <a:latin typeface="Franklin Gothic Medium Cond" pitchFamily="34" charset="0"/>
                <a:ea typeface="Calibri" pitchFamily="34" charset="0"/>
                <a:cs typeface="Calibri" pitchFamily="34" charset="0"/>
              </a:rPr>
              <a:t>по Е.В. Шанцеру (1980) 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"/>
          <a:stretch>
            <a:fillRect/>
          </a:stretch>
        </p:blipFill>
        <p:spPr bwMode="auto">
          <a:xfrm>
            <a:off x="0" y="41275"/>
            <a:ext cx="6227763" cy="68167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Прямоугольник 1"/>
          <p:cNvSpPr>
            <a:spLocks noChangeArrowheads="1"/>
          </p:cNvSpPr>
          <p:nvPr/>
        </p:nvSpPr>
        <p:spPr bwMode="auto">
          <a:xfrm>
            <a:off x="6264275" y="1844675"/>
            <a:ext cx="287972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Franklin Gothic Demi" pitchFamily="34" charset="0"/>
              </a:rPr>
              <a:t>В этой таблице генетических типов совмещены несколько подходов к классификации осадочных толщ – генетический, палеогеографический,  фациальный, пространственный и т.д,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Franklin Gothic Demi" pitchFamily="34" charset="0"/>
              </a:rPr>
              <a:t>В первом случае имеется в виду специфический процесс, ведущий к образования осадка (например эоловые отложения образуются за счет ветрового переноса и осаждения материала из  воздуха), а во втором – географические  условия их образования (например литораль), в третьем – породные фации, в четвертом – относительные положения района седиментации и т.д.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0338" y="1954213"/>
            <a:ext cx="647700" cy="106362"/>
          </a:xfrm>
          <a:prstGeom prst="rect">
            <a:avLst/>
          </a:prstGeom>
          <a:solidFill>
            <a:srgbClr val="F4F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894" name="TextBox 2"/>
          <p:cNvSpPr txBox="1">
            <a:spLocks noChangeArrowheads="1"/>
          </p:cNvSpPr>
          <p:nvPr/>
        </p:nvSpPr>
        <p:spPr bwMode="auto">
          <a:xfrm>
            <a:off x="2663825" y="1887538"/>
            <a:ext cx="7556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/>
              <a:t>смывания</a:t>
            </a:r>
            <a:r>
              <a:rPr lang="ru-RU" altLang="ru-RU" sz="8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138113" y="692150"/>
            <a:ext cx="8929687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 Narrow" pitchFamily="34" charset="0"/>
              </a:rPr>
              <a:t>В целом, выделение генетических типов не однозначно. Комплексы, возникающие в одинаковых по смыслу процессах, разнесены по разным типам, а, с другой стороны, в один тип свалены совершенно разные по механизмам осадки.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latin typeface="Arial Narrow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 Narrow" pitchFamily="34" charset="0"/>
              </a:rPr>
              <a:t>Есть по крайней мере две причины этого. Во-первых, как совершенно правильно отмечал сам </a:t>
            </a:r>
            <a:r>
              <a:rPr lang="ru-RU" altLang="ru-RU" sz="2000" dirty="0" smtClean="0">
                <a:latin typeface="Arial Narrow" pitchFamily="34" charset="0"/>
              </a:rPr>
              <a:t>Е.В. </a:t>
            </a:r>
            <a:r>
              <a:rPr lang="ru-RU" altLang="ru-RU" sz="2000" dirty="0" err="1" smtClean="0">
                <a:latin typeface="Arial Narrow" pitchFamily="34" charset="0"/>
              </a:rPr>
              <a:t>Шанцер</a:t>
            </a:r>
            <a:r>
              <a:rPr lang="ru-RU" altLang="ru-RU" sz="2000" dirty="0">
                <a:latin typeface="Arial Narrow" pitchFamily="34" charset="0"/>
              </a:rPr>
              <a:t>, все генетические типы переходят друг в друга постепенно, и где между ними ставить границы – дело вкуса. С другой стороны, исследователи расставляют акценты в классификациях часто исходя не из динамики процессов самих по себе, а по сходству или, наоборот, резкому различию их видимых проявлений.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 Narrow" pitchFamily="34" charset="0"/>
              </a:rPr>
              <a:t>Я думаю, что идеальной в логическом плане классификации создать и не удастся, так что не стоит требовать совершенства. Вместо этого давайте попробуем создать свой собственный вариант – просто для того, чтобы изнутри почувствовать все сложности и подводные камни концепции генетических типов.  </a:t>
            </a:r>
            <a:endParaRPr lang="en-US" altLang="ru-RU" sz="200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00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Comic Sans MS" pitchFamily="66" charset="0"/>
              </a:rPr>
              <a:t>Будем считать, что это такая игра – «сделай генетический тип сам».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56"/>
          <p:cNvSpPr>
            <a:spLocks noChangeArrowheads="1"/>
          </p:cNvSpPr>
          <p:nvPr/>
        </p:nvSpPr>
        <p:spPr bwMode="auto">
          <a:xfrm>
            <a:off x="3097213" y="4294188"/>
            <a:ext cx="2447925" cy="574675"/>
          </a:xfrm>
          <a:prstGeom prst="rightArrow">
            <a:avLst>
              <a:gd name="adj1" fmla="val 50000"/>
              <a:gd name="adj2" fmla="val 106492"/>
            </a:avLst>
          </a:prstGeom>
          <a:solidFill>
            <a:srgbClr val="FFF1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9939" name="AutoShape 57"/>
          <p:cNvSpPr>
            <a:spLocks noChangeArrowheads="1"/>
          </p:cNvSpPr>
          <p:nvPr/>
        </p:nvSpPr>
        <p:spPr bwMode="auto">
          <a:xfrm>
            <a:off x="3024188" y="5014913"/>
            <a:ext cx="2447925" cy="574675"/>
          </a:xfrm>
          <a:prstGeom prst="rightArrow">
            <a:avLst>
              <a:gd name="adj1" fmla="val 50000"/>
              <a:gd name="adj2" fmla="val 106492"/>
            </a:avLst>
          </a:prstGeom>
          <a:solidFill>
            <a:srgbClr val="FFF1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14350" y="333375"/>
            <a:ext cx="81137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7200">
              <a:tabLst>
                <a:tab pos="457200" algn="l"/>
              </a:tabLst>
              <a:defRPr/>
            </a:pPr>
            <a:r>
              <a:rPr lang="ru-RU" sz="2400" b="1" dirty="0"/>
              <a:t>Схема геологического процесса</a:t>
            </a:r>
          </a:p>
          <a:p>
            <a:pPr indent="457200">
              <a:tabLst>
                <a:tab pos="457200" algn="l"/>
              </a:tabLst>
              <a:defRPr/>
            </a:pPr>
            <a:endParaRPr lang="ru-RU" sz="2400" b="1" dirty="0"/>
          </a:p>
          <a:p>
            <a:pPr>
              <a:tabLst>
                <a:tab pos="457200" algn="l"/>
              </a:tabLst>
              <a:defRPr/>
            </a:pPr>
            <a:r>
              <a:rPr lang="ru-RU" sz="2400" dirty="0"/>
              <a:t>Когда речь идет о процессах седиментации, </a:t>
            </a:r>
          </a:p>
          <a:p>
            <a:pPr>
              <a:tabLst>
                <a:tab pos="457200" algn="l"/>
              </a:tabLst>
              <a:defRPr/>
            </a:pPr>
            <a:r>
              <a:rPr lang="ru-RU" sz="2400" dirty="0"/>
              <a:t>в понятие процесса входит несколько элементов.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4922838"/>
            <a:ext cx="2397125" cy="180022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2"/>
                </a:solidFill>
              </a:rPr>
              <a:t>способ </a:t>
            </a:r>
            <a:r>
              <a:rPr lang="ru-RU" dirty="0">
                <a:solidFill>
                  <a:schemeClr val="tx2"/>
                </a:solidFill>
              </a:rPr>
              <a:t>и среда образования </a:t>
            </a:r>
            <a:r>
              <a:rPr lang="ru-RU" b="1" dirty="0">
                <a:solidFill>
                  <a:schemeClr val="tx2"/>
                </a:solidFill>
              </a:rPr>
              <a:t>исходного материала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для аккумуляции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2663825" y="4654550"/>
            <a:ext cx="3097213" cy="576263"/>
          </a:xfrm>
          <a:prstGeom prst="rightArrow">
            <a:avLst/>
          </a:prstGeom>
          <a:solidFill>
            <a:srgbClr val="FFF1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39943" name="Прямоугольник 4"/>
          <p:cNvSpPr>
            <a:spLocks noChangeArrowheads="1"/>
          </p:cNvSpPr>
          <p:nvPr/>
        </p:nvSpPr>
        <p:spPr bwMode="auto">
          <a:xfrm>
            <a:off x="3060700" y="4324350"/>
            <a:ext cx="3382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00"/>
                </a:solidFill>
              </a:rPr>
              <a:t>Агенты и среда </a:t>
            </a:r>
            <a:r>
              <a:rPr lang="ru-RU" altLang="ru-RU" sz="2400" b="1">
                <a:solidFill>
                  <a:srgbClr val="000000"/>
                </a:solidFill>
              </a:rPr>
              <a:t>переноса</a:t>
            </a:r>
            <a:r>
              <a:rPr lang="ru-RU" altLang="ru-RU" sz="2400">
                <a:solidFill>
                  <a:srgbClr val="000000"/>
                </a:solidFill>
              </a:rPr>
              <a:t> этого материала</a:t>
            </a:r>
            <a:endParaRPr lang="ru-RU" altLang="ru-RU" sz="1800"/>
          </a:p>
        </p:txBody>
      </p:sp>
      <p:pic>
        <p:nvPicPr>
          <p:cNvPr id="399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3414713"/>
            <a:ext cx="311467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78525" y="4940300"/>
            <a:ext cx="3114675" cy="1200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способ и среда</a:t>
            </a:r>
          </a:p>
          <a:p>
            <a:pPr>
              <a:defRPr/>
            </a:pPr>
            <a:r>
              <a:rPr lang="ru-RU" dirty="0"/>
              <a:t>аккумуляции материала в конечный осадочный комплекс</a:t>
            </a:r>
          </a:p>
        </p:txBody>
      </p:sp>
      <p:pic>
        <p:nvPicPr>
          <p:cNvPr id="399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79713"/>
            <a:ext cx="2397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7" descr="C:\Program Files\Microsoft Office\MEDIA\CAGCAT10\j0293828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2349500"/>
            <a:ext cx="1744662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Box 1"/>
          <p:cNvSpPr txBox="1">
            <a:spLocks noChangeArrowheads="1"/>
          </p:cNvSpPr>
          <p:nvPr/>
        </p:nvSpPr>
        <p:spPr bwMode="auto">
          <a:xfrm>
            <a:off x="2771775" y="6308725"/>
            <a:ext cx="486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Седиментация – как постройка сооружения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3188"/>
            <a:ext cx="863917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107950" y="122238"/>
            <a:ext cx="90360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 Narrow" pitchFamily="34" charset="0"/>
                <a:cs typeface="Times New Roman" pitchFamily="18" charset="0"/>
              </a:rPr>
              <a:t>В классификации, с которой мы познакомились, эти элементы перемешаны в причудливом порядке, хотя, может быть, одним из главных считается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ru-RU" altLang="ru-RU" sz="2000">
                <a:latin typeface="Franklin Gothic Medium Cond" pitchFamily="34" charset="0"/>
                <a:cs typeface="Times New Roman" pitchFamily="18" charset="0"/>
              </a:rPr>
              <a:t>среда и обстановка образования осадочной породы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Tahoma" pitchFamily="34" charset="0"/>
                <a:cs typeface="Tahoma" pitchFamily="34" charset="0"/>
              </a:rPr>
              <a:t>Давайте перенесем акцент, и попробуем построить классификацию генетических типов осадков, основанную на механизмах переноса и аккумуляции материала.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6804248" y="2541464"/>
            <a:ext cx="504825" cy="812800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406775"/>
            <a:ext cx="7056437" cy="342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3779912" y="2474789"/>
            <a:ext cx="504825" cy="812800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5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122732</TotalTime>
  <Words>1265</Words>
  <Application>Microsoft Office PowerPoint</Application>
  <PresentationFormat>Экран (4:3)</PresentationFormat>
  <Paragraphs>147</Paragraphs>
  <Slides>31</Slides>
  <Notes>17</Notes>
  <HiddenSlides>1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Home-pc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Тевелев</dc:creator>
  <cp:lastModifiedBy>TS</cp:lastModifiedBy>
  <cp:revision>261</cp:revision>
  <dcterms:created xsi:type="dcterms:W3CDTF">2010-09-16T15:42:24Z</dcterms:created>
  <dcterms:modified xsi:type="dcterms:W3CDTF">2020-03-16T15:53:07Z</dcterms:modified>
</cp:coreProperties>
</file>