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09" r:id="rId2"/>
    <p:sldMasterId id="2147483733" r:id="rId3"/>
    <p:sldMasterId id="2147483745" r:id="rId4"/>
    <p:sldMasterId id="2147483757" r:id="rId5"/>
    <p:sldMasterId id="2147483781" r:id="rId6"/>
    <p:sldMasterId id="2147483793" r:id="rId7"/>
  </p:sldMasterIdLst>
  <p:notesMasterIdLst>
    <p:notesMasterId r:id="rId46"/>
  </p:notesMasterIdLst>
  <p:handoutMasterIdLst>
    <p:handoutMasterId r:id="rId47"/>
  </p:handoutMasterIdLst>
  <p:sldIdLst>
    <p:sldId id="463" r:id="rId8"/>
    <p:sldId id="543" r:id="rId9"/>
    <p:sldId id="545" r:id="rId10"/>
    <p:sldId id="546" r:id="rId11"/>
    <p:sldId id="547" r:id="rId12"/>
    <p:sldId id="549" r:id="rId13"/>
    <p:sldId id="550" r:id="rId14"/>
    <p:sldId id="551" r:id="rId15"/>
    <p:sldId id="553" r:id="rId16"/>
    <p:sldId id="554" r:id="rId17"/>
    <p:sldId id="555" r:id="rId18"/>
    <p:sldId id="556" r:id="rId19"/>
    <p:sldId id="557" r:id="rId20"/>
    <p:sldId id="464" r:id="rId21"/>
    <p:sldId id="542" r:id="rId22"/>
    <p:sldId id="466" r:id="rId23"/>
    <p:sldId id="467" r:id="rId24"/>
    <p:sldId id="470" r:id="rId25"/>
    <p:sldId id="541" r:id="rId26"/>
    <p:sldId id="530" r:id="rId27"/>
    <p:sldId id="468" r:id="rId28"/>
    <p:sldId id="472" r:id="rId29"/>
    <p:sldId id="473" r:id="rId30"/>
    <p:sldId id="475" r:id="rId31"/>
    <p:sldId id="476" r:id="rId32"/>
    <p:sldId id="471" r:id="rId33"/>
    <p:sldId id="479" r:id="rId34"/>
    <p:sldId id="480" r:id="rId35"/>
    <p:sldId id="483" r:id="rId36"/>
    <p:sldId id="484" r:id="rId37"/>
    <p:sldId id="532" r:id="rId38"/>
    <p:sldId id="486" r:id="rId39"/>
    <p:sldId id="538" r:id="rId40"/>
    <p:sldId id="539" r:id="rId41"/>
    <p:sldId id="489" r:id="rId42"/>
    <p:sldId id="491" r:id="rId43"/>
    <p:sldId id="492" r:id="rId44"/>
    <p:sldId id="535" r:id="rId45"/>
  </p:sldIdLst>
  <p:sldSz cx="9144000" cy="6858000" type="screen4x3"/>
  <p:notesSz cx="6858000" cy="9144000"/>
  <p:defaultTextStyle>
    <a:defPPr>
      <a:defRPr lang="ru-RU"/>
    </a:defPPr>
    <a:lvl1pPr algn="ctr" rtl="0" fontAlgn="base">
      <a:spcBef>
        <a:spcPct val="0"/>
      </a:spcBef>
      <a:spcAft>
        <a:spcPct val="0"/>
      </a:spcAft>
      <a:defRPr i="1" kern="1200">
        <a:solidFill>
          <a:schemeClr val="tx1"/>
        </a:solidFill>
        <a:latin typeface="Arial" charset="0"/>
        <a:ea typeface="+mn-ea"/>
        <a:cs typeface="+mn-cs"/>
      </a:defRPr>
    </a:lvl1pPr>
    <a:lvl2pPr marL="457200" algn="ctr" rtl="0" fontAlgn="base">
      <a:spcBef>
        <a:spcPct val="0"/>
      </a:spcBef>
      <a:spcAft>
        <a:spcPct val="0"/>
      </a:spcAft>
      <a:defRPr i="1" kern="1200">
        <a:solidFill>
          <a:schemeClr val="tx1"/>
        </a:solidFill>
        <a:latin typeface="Arial" charset="0"/>
        <a:ea typeface="+mn-ea"/>
        <a:cs typeface="+mn-cs"/>
      </a:defRPr>
    </a:lvl2pPr>
    <a:lvl3pPr marL="914400" algn="ctr" rtl="0" fontAlgn="base">
      <a:spcBef>
        <a:spcPct val="0"/>
      </a:spcBef>
      <a:spcAft>
        <a:spcPct val="0"/>
      </a:spcAft>
      <a:defRPr i="1" kern="1200">
        <a:solidFill>
          <a:schemeClr val="tx1"/>
        </a:solidFill>
        <a:latin typeface="Arial" charset="0"/>
        <a:ea typeface="+mn-ea"/>
        <a:cs typeface="+mn-cs"/>
      </a:defRPr>
    </a:lvl3pPr>
    <a:lvl4pPr marL="1371600" algn="ctr" rtl="0" fontAlgn="base">
      <a:spcBef>
        <a:spcPct val="0"/>
      </a:spcBef>
      <a:spcAft>
        <a:spcPct val="0"/>
      </a:spcAft>
      <a:defRPr i="1" kern="1200">
        <a:solidFill>
          <a:schemeClr val="tx1"/>
        </a:solidFill>
        <a:latin typeface="Arial" charset="0"/>
        <a:ea typeface="+mn-ea"/>
        <a:cs typeface="+mn-cs"/>
      </a:defRPr>
    </a:lvl4pPr>
    <a:lvl5pPr marL="1828800" algn="ctr" rtl="0" fontAlgn="base">
      <a:spcBef>
        <a:spcPct val="0"/>
      </a:spcBef>
      <a:spcAft>
        <a:spcPct val="0"/>
      </a:spcAft>
      <a:defRPr i="1" kern="1200">
        <a:solidFill>
          <a:schemeClr val="tx1"/>
        </a:solidFill>
        <a:latin typeface="Arial" charset="0"/>
        <a:ea typeface="+mn-ea"/>
        <a:cs typeface="+mn-cs"/>
      </a:defRPr>
    </a:lvl5pPr>
    <a:lvl6pPr marL="2286000" algn="l" defTabSz="914400" rtl="0" eaLnBrk="1" latinLnBrk="0" hangingPunct="1">
      <a:defRPr i="1" kern="1200">
        <a:solidFill>
          <a:schemeClr val="tx1"/>
        </a:solidFill>
        <a:latin typeface="Arial" charset="0"/>
        <a:ea typeface="+mn-ea"/>
        <a:cs typeface="+mn-cs"/>
      </a:defRPr>
    </a:lvl6pPr>
    <a:lvl7pPr marL="2743200" algn="l" defTabSz="914400" rtl="0" eaLnBrk="1" latinLnBrk="0" hangingPunct="1">
      <a:defRPr i="1" kern="1200">
        <a:solidFill>
          <a:schemeClr val="tx1"/>
        </a:solidFill>
        <a:latin typeface="Arial" charset="0"/>
        <a:ea typeface="+mn-ea"/>
        <a:cs typeface="+mn-cs"/>
      </a:defRPr>
    </a:lvl7pPr>
    <a:lvl8pPr marL="3200400" algn="l" defTabSz="914400" rtl="0" eaLnBrk="1" latinLnBrk="0" hangingPunct="1">
      <a:defRPr i="1" kern="1200">
        <a:solidFill>
          <a:schemeClr val="tx1"/>
        </a:solidFill>
        <a:latin typeface="Arial" charset="0"/>
        <a:ea typeface="+mn-ea"/>
        <a:cs typeface="+mn-cs"/>
      </a:defRPr>
    </a:lvl8pPr>
    <a:lvl9pPr marL="3657600" algn="l" defTabSz="914400" rtl="0" eaLnBrk="1" latinLnBrk="0" hangingPunct="1">
      <a:defRPr i="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1EBE1"/>
    <a:srgbClr val="FFCCFF"/>
    <a:srgbClr val="F4FDE9"/>
    <a:srgbClr val="CCFF66"/>
    <a:srgbClr val="DDDDDD"/>
    <a:srgbClr val="FDFAE7"/>
    <a:srgbClr val="FFF1E3"/>
    <a:srgbClr val="996600"/>
    <a:srgbClr val="F9D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19" autoAdjust="0"/>
    <p:restoredTop sz="87937" autoAdjust="0"/>
  </p:normalViewPr>
  <p:slideViewPr>
    <p:cSldViewPr>
      <p:cViewPr varScale="1">
        <p:scale>
          <a:sx n="80" d="100"/>
          <a:sy n="80" d="100"/>
        </p:scale>
        <p:origin x="-1818" y="-90"/>
      </p:cViewPr>
      <p:guideLst>
        <p:guide orient="horz" pos="2160"/>
        <p:guide pos="2880"/>
      </p:guideLst>
    </p:cSldViewPr>
  </p:slideViewPr>
  <p:notesTextViewPr>
    <p:cViewPr>
      <p:scale>
        <a:sx n="100" d="100"/>
        <a:sy n="100" d="100"/>
      </p:scale>
      <p:origin x="0" y="0"/>
    </p:cViewPr>
  </p:notesTextViewPr>
  <p:notesViewPr>
    <p:cSldViewPr showGuides="1">
      <p:cViewPr varScale="1">
        <p:scale>
          <a:sx n="87" d="100"/>
          <a:sy n="87" d="100"/>
        </p:scale>
        <p:origin x="-190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A58E1A-1618-46D3-9D62-782F408D7F25}" type="datetimeFigureOut">
              <a:rPr lang="ru-RU" smtClean="0"/>
              <a:t>19.03.2020</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385CF4-E690-432E-8B32-179074B8174D}" type="slidenum">
              <a:rPr lang="ru-RU" smtClean="0"/>
              <a:t>‹#›</a:t>
            </a:fld>
            <a:endParaRPr lang="ru-RU"/>
          </a:p>
        </p:txBody>
      </p:sp>
    </p:spTree>
    <p:extLst>
      <p:ext uri="{BB962C8B-B14F-4D97-AF65-F5344CB8AC3E}">
        <p14:creationId xmlns:p14="http://schemas.microsoft.com/office/powerpoint/2010/main" val="3355114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i="0"/>
            </a:lvl1pPr>
          </a:lstStyle>
          <a:p>
            <a:pPr>
              <a:defRPr/>
            </a:pPr>
            <a:endParaRPr lang="ru-RU"/>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vl1pPr>
          </a:lstStyle>
          <a:p>
            <a:pPr>
              <a:defRPr/>
            </a:pPr>
            <a:endParaRPr lang="ru-RU"/>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i="0"/>
            </a:lvl1pPr>
          </a:lstStyle>
          <a:p>
            <a:pPr>
              <a:defRPr/>
            </a:pPr>
            <a:endParaRPr lang="ru-RU"/>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vl1pPr>
          </a:lstStyle>
          <a:p>
            <a:pPr>
              <a:defRPr/>
            </a:pPr>
            <a:fld id="{2C74E311-517D-4DB2-A241-11866F49D030}" type="slidenum">
              <a:rPr lang="ru-RU"/>
              <a:pPr>
                <a:defRPr/>
              </a:pPr>
              <a:t>‹#›</a:t>
            </a:fld>
            <a:endParaRPr lang="ru-RU"/>
          </a:p>
        </p:txBody>
      </p:sp>
    </p:spTree>
    <p:extLst>
      <p:ext uri="{BB962C8B-B14F-4D97-AF65-F5344CB8AC3E}">
        <p14:creationId xmlns:p14="http://schemas.microsoft.com/office/powerpoint/2010/main" val="9678341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5BE032-80F5-48DD-BDEE-D30D485FCAF0}" type="slidenum">
              <a:rPr lang="ru-RU" smtClean="0">
                <a:solidFill>
                  <a:prstClr val="black"/>
                </a:solidFill>
              </a:rPr>
              <a:pPr/>
              <a:t>1</a:t>
            </a:fld>
            <a:endParaRPr lang="ru-RU">
              <a:solidFill>
                <a:prstClr val="black"/>
              </a:solidFill>
            </a:endParaRPr>
          </a:p>
        </p:txBody>
      </p:sp>
    </p:spTree>
    <p:extLst>
      <p:ext uri="{BB962C8B-B14F-4D97-AF65-F5344CB8AC3E}">
        <p14:creationId xmlns:p14="http://schemas.microsoft.com/office/powerpoint/2010/main" val="246235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a:ln/>
        </p:spPr>
      </p:sp>
      <p:sp>
        <p:nvSpPr>
          <p:cNvPr id="72707" name="Заметки 2"/>
          <p:cNvSpPr>
            <a:spLocks noGrp="1"/>
          </p:cNvSpPr>
          <p:nvPr>
            <p:ph type="body" idx="1"/>
          </p:nvPr>
        </p:nvSpPr>
        <p:spPr>
          <a:noFill/>
          <a:ln/>
        </p:spPr>
        <p:txBody>
          <a:bodyPr/>
          <a:lstStyle/>
          <a:p>
            <a:r>
              <a:rPr lang="ru-RU" dirty="0" smtClean="0"/>
              <a:t>Фотография и схема формирования ряби течения. Это простейший случай линейной ряби, образующейся в устойчивых потоках. </a:t>
            </a:r>
          </a:p>
          <a:p>
            <a:r>
              <a:rPr lang="ru-RU" dirty="0" smtClean="0"/>
              <a:t>Но кроме того существует огромное семейство интерференционной ряби, очень сложной для интерпретации</a:t>
            </a:r>
          </a:p>
        </p:txBody>
      </p:sp>
      <p:sp>
        <p:nvSpPr>
          <p:cNvPr id="72708" name="Номер слайда 3"/>
          <p:cNvSpPr>
            <a:spLocks noGrp="1"/>
          </p:cNvSpPr>
          <p:nvPr>
            <p:ph type="sldNum" sz="quarter" idx="5"/>
          </p:nvPr>
        </p:nvSpPr>
        <p:spPr>
          <a:noFill/>
        </p:spPr>
        <p:txBody>
          <a:bodyPr/>
          <a:lstStyle/>
          <a:p>
            <a:fld id="{C0E56D92-9CFB-4340-ADA5-BAA6C1D26C97}" type="slidenum">
              <a:rPr lang="ru-RU" smtClean="0">
                <a:solidFill>
                  <a:prstClr val="black"/>
                </a:solidFill>
              </a:rPr>
              <a:pPr/>
              <a:t>17</a:t>
            </a:fld>
            <a:endParaRPr lang="ru-RU"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ECBEEED-63FA-4694-814B-CA46DF773ECE}" type="slidenum">
              <a:rPr lang="ru-RU" smtClean="0">
                <a:solidFill>
                  <a:prstClr val="black"/>
                </a:solidFill>
              </a:rPr>
              <a:pPr/>
              <a:t>19</a:t>
            </a:fld>
            <a:endParaRPr lang="ru-RU">
              <a:solidFill>
                <a:prstClr val="black"/>
              </a:solidFill>
            </a:endParaRPr>
          </a:p>
        </p:txBody>
      </p:sp>
    </p:spTree>
    <p:extLst>
      <p:ext uri="{BB962C8B-B14F-4D97-AF65-F5344CB8AC3E}">
        <p14:creationId xmlns:p14="http://schemas.microsoft.com/office/powerpoint/2010/main" val="3244525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13470D2-E1E2-4226-B6B6-335886367BDA}" type="slidenum">
              <a:rPr lang="ru-RU" smtClean="0">
                <a:solidFill>
                  <a:prstClr val="black"/>
                </a:solidFill>
              </a:rPr>
              <a:pPr/>
              <a:t>20</a:t>
            </a:fld>
            <a:endParaRPr lang="ru-RU">
              <a:solidFill>
                <a:prstClr val="black"/>
              </a:solidFill>
            </a:endParaRPr>
          </a:p>
        </p:txBody>
      </p:sp>
    </p:spTree>
    <p:extLst>
      <p:ext uri="{BB962C8B-B14F-4D97-AF65-F5344CB8AC3E}">
        <p14:creationId xmlns:p14="http://schemas.microsoft.com/office/powerpoint/2010/main" val="676813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A745EB62-65A0-415B-AD53-D8B16A86724C}" type="slidenum">
              <a:rPr lang="ru-RU" smtClean="0">
                <a:solidFill>
                  <a:prstClr val="black"/>
                </a:solidFill>
              </a:rPr>
              <a:pPr>
                <a:defRPr/>
              </a:pPr>
              <a:t>22</a:t>
            </a:fld>
            <a:endParaRPr lang="ru-RU">
              <a:solidFill>
                <a:prstClr val="black"/>
              </a:solidFill>
            </a:endParaRPr>
          </a:p>
        </p:txBody>
      </p:sp>
    </p:spTree>
    <p:extLst>
      <p:ext uri="{BB962C8B-B14F-4D97-AF65-F5344CB8AC3E}">
        <p14:creationId xmlns:p14="http://schemas.microsoft.com/office/powerpoint/2010/main" val="543429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lnSpc>
                <a:spcPct val="120000"/>
              </a:lnSpc>
              <a:spcAft>
                <a:spcPts val="0"/>
              </a:spcAft>
            </a:pPr>
            <a:r>
              <a:rPr lang="ru-RU" sz="1200" dirty="0" smtClean="0">
                <a:effectLst/>
                <a:latin typeface="Times New Roman"/>
                <a:ea typeface="Times New Roman"/>
              </a:rPr>
              <a:t>Кроме таких волнистых построек, в ложе потока образуются и почти плоские слои. Наибольшие среди них – это бары (косы), на которые могут накладываться рябь, дюны и </a:t>
            </a:r>
            <a:r>
              <a:rPr lang="ru-RU" sz="1200" dirty="0" err="1" smtClean="0">
                <a:effectLst/>
                <a:latin typeface="Times New Roman"/>
                <a:ea typeface="Times New Roman"/>
              </a:rPr>
              <a:t>антидюны</a:t>
            </a:r>
            <a:r>
              <a:rPr lang="ru-RU" sz="1200" dirty="0" smtClean="0">
                <a:effectLst/>
                <a:latin typeface="Times New Roman"/>
                <a:ea typeface="Times New Roman"/>
              </a:rPr>
              <a:t>. </a:t>
            </a:r>
          </a:p>
          <a:p>
            <a:pPr indent="457200" algn="just">
              <a:lnSpc>
                <a:spcPct val="120000"/>
              </a:lnSpc>
              <a:spcAft>
                <a:spcPts val="0"/>
              </a:spcAft>
            </a:pPr>
            <a:r>
              <a:rPr lang="ru-RU" sz="1200" kern="1200" dirty="0" smtClean="0">
                <a:solidFill>
                  <a:srgbClr val="000000"/>
                </a:solidFill>
                <a:effectLst/>
                <a:latin typeface="Times New Roman"/>
                <a:ea typeface="+mn-ea"/>
              </a:rPr>
              <a:t>Бары в реках (по-русски их называют также косы) - это приподнятые участки осадков (таких как песок и галька) которые были отложены потоком. Классификация  баров включает [</a:t>
            </a:r>
            <a:r>
              <a:rPr lang="ru-RU" sz="1200" b="1" kern="1200" dirty="0" smtClean="0">
                <a:solidFill>
                  <a:srgbClr val="000000"/>
                </a:solidFill>
                <a:effectLst/>
                <a:latin typeface="Times New Roman"/>
                <a:ea typeface="+mn-ea"/>
              </a:rPr>
              <a:t>1</a:t>
            </a:r>
            <a:r>
              <a:rPr lang="ru-RU" sz="1200" kern="1200" dirty="0" smtClean="0">
                <a:solidFill>
                  <a:srgbClr val="000000"/>
                </a:solidFill>
                <a:effectLst/>
                <a:latin typeface="Times New Roman"/>
                <a:ea typeface="+mn-ea"/>
              </a:rPr>
              <a:t>] </a:t>
            </a:r>
            <a:r>
              <a:rPr lang="ru-RU" sz="1200" kern="1200" dirty="0" err="1" smtClean="0">
                <a:solidFill>
                  <a:srgbClr val="000000"/>
                </a:solidFill>
                <a:effectLst/>
                <a:latin typeface="Times New Roman"/>
                <a:ea typeface="+mn-ea"/>
              </a:rPr>
              <a:t>внутрирусловые</a:t>
            </a:r>
            <a:r>
              <a:rPr lang="ru-RU" sz="1200" kern="1200" dirty="0" smtClean="0">
                <a:solidFill>
                  <a:srgbClr val="000000"/>
                </a:solidFill>
                <a:effectLst/>
                <a:latin typeface="Times New Roman"/>
                <a:ea typeface="+mn-ea"/>
              </a:rPr>
              <a:t> (</a:t>
            </a:r>
            <a:r>
              <a:rPr lang="en-US" sz="1200" kern="1200" dirty="0" smtClean="0">
                <a:solidFill>
                  <a:srgbClr val="000000"/>
                </a:solidFill>
                <a:effectLst/>
                <a:latin typeface="Times New Roman"/>
                <a:ea typeface="+mn-ea"/>
              </a:rPr>
              <a:t>mid</a:t>
            </a:r>
            <a:r>
              <a:rPr lang="ru-RU" sz="1200" kern="1200" dirty="0" smtClean="0">
                <a:solidFill>
                  <a:srgbClr val="000000"/>
                </a:solidFill>
                <a:effectLst/>
                <a:latin typeface="Times New Roman"/>
                <a:ea typeface="+mn-ea"/>
              </a:rPr>
              <a:t>-</a:t>
            </a:r>
            <a:r>
              <a:rPr lang="en-US" sz="1200" kern="1200" dirty="0" smtClean="0">
                <a:solidFill>
                  <a:srgbClr val="000000"/>
                </a:solidFill>
                <a:effectLst/>
                <a:latin typeface="Times New Roman"/>
                <a:ea typeface="+mn-ea"/>
              </a:rPr>
              <a:t>channel</a:t>
            </a:r>
            <a:r>
              <a:rPr lang="ru-RU" sz="1200" kern="1200" dirty="0" smtClean="0">
                <a:solidFill>
                  <a:srgbClr val="000000"/>
                </a:solidFill>
                <a:effectLst/>
                <a:latin typeface="Times New Roman"/>
                <a:ea typeface="+mn-ea"/>
              </a:rPr>
              <a:t>) бары, обычные в сплетенных реках (их иногда также называют сплетенными), [</a:t>
            </a:r>
            <a:r>
              <a:rPr lang="ru-RU" sz="1200" b="1" kern="1200" dirty="0" smtClean="0">
                <a:solidFill>
                  <a:srgbClr val="000000"/>
                </a:solidFill>
                <a:effectLst/>
                <a:latin typeface="Times New Roman"/>
                <a:ea typeface="+mn-ea"/>
              </a:rPr>
              <a:t>2</a:t>
            </a:r>
            <a:r>
              <a:rPr lang="ru-RU" sz="1200" kern="1200" dirty="0" smtClean="0">
                <a:solidFill>
                  <a:srgbClr val="000000"/>
                </a:solidFill>
                <a:effectLst/>
                <a:latin typeface="Times New Roman"/>
                <a:ea typeface="+mn-ea"/>
              </a:rPr>
              <a:t>] береговые (</a:t>
            </a:r>
            <a:r>
              <a:rPr lang="en-US" sz="1200" kern="1200" dirty="0" smtClean="0">
                <a:solidFill>
                  <a:srgbClr val="000000"/>
                </a:solidFill>
                <a:effectLst/>
                <a:latin typeface="Times New Roman"/>
                <a:ea typeface="+mn-ea"/>
              </a:rPr>
              <a:t>point</a:t>
            </a:r>
            <a:r>
              <a:rPr lang="ru-RU" sz="1200" kern="1200" dirty="0" smtClean="0">
                <a:solidFill>
                  <a:srgbClr val="000000"/>
                </a:solidFill>
                <a:effectLst/>
                <a:latin typeface="Times New Roman"/>
                <a:ea typeface="+mn-ea"/>
              </a:rPr>
              <a:t>) бары, обычные в </a:t>
            </a:r>
            <a:r>
              <a:rPr lang="ru-RU" sz="1200" kern="1200" dirty="0" err="1" smtClean="0">
                <a:solidFill>
                  <a:srgbClr val="000000"/>
                </a:solidFill>
                <a:effectLst/>
                <a:latin typeface="Times New Roman"/>
                <a:ea typeface="+mn-ea"/>
              </a:rPr>
              <a:t>меандрирующих</a:t>
            </a:r>
            <a:r>
              <a:rPr lang="ru-RU" sz="1200" kern="1200" dirty="0" smtClean="0">
                <a:solidFill>
                  <a:srgbClr val="000000"/>
                </a:solidFill>
                <a:effectLst/>
                <a:latin typeface="Times New Roman"/>
                <a:ea typeface="+mn-ea"/>
              </a:rPr>
              <a:t> реках, [</a:t>
            </a:r>
            <a:r>
              <a:rPr lang="ru-RU" sz="1200" b="1" kern="1200" dirty="0" smtClean="0">
                <a:solidFill>
                  <a:srgbClr val="000000"/>
                </a:solidFill>
                <a:effectLst/>
                <a:latin typeface="Times New Roman"/>
                <a:ea typeface="+mn-ea"/>
              </a:rPr>
              <a:t>3</a:t>
            </a:r>
            <a:r>
              <a:rPr lang="ru-RU" sz="1200" kern="1200" dirty="0" smtClean="0">
                <a:solidFill>
                  <a:srgbClr val="000000"/>
                </a:solidFill>
                <a:effectLst/>
                <a:latin typeface="Times New Roman"/>
                <a:ea typeface="+mn-ea"/>
              </a:rPr>
              <a:t>] устьевые бары, обычные в дельтах. Бары обычно находятся в наиболее медленных и мелководных частях рек и потоков, часто параллельны берегу и занимают участки, наиболее далекие от стрежня (тальвега)</a:t>
            </a:r>
            <a:endParaRPr lang="ru-RU" sz="1200" dirty="0" smtClean="0">
              <a:effectLst/>
              <a:latin typeface="Times New Roman"/>
              <a:ea typeface="Times New Roman"/>
            </a:endParaRPr>
          </a:p>
          <a:p>
            <a:pPr indent="457200" algn="just">
              <a:lnSpc>
                <a:spcPct val="120000"/>
              </a:lnSpc>
              <a:spcAft>
                <a:spcPts val="0"/>
              </a:spcAft>
            </a:pPr>
            <a:r>
              <a:rPr lang="ru-RU" sz="1200" kern="1200" dirty="0" smtClean="0">
                <a:solidFill>
                  <a:srgbClr val="000000"/>
                </a:solidFill>
                <a:effectLst/>
                <a:latin typeface="Times New Roman"/>
                <a:ea typeface="+mn-ea"/>
              </a:rPr>
              <a:t>Абсолютное большинство баров медленно смещаются вниз по реке вместе с речными меандрами.</a:t>
            </a:r>
            <a:endParaRPr lang="ru-RU" sz="1200" dirty="0" smtClean="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pPr>
              <a:defRPr/>
            </a:pPr>
            <a:fld id="{A745EB62-65A0-415B-AD53-D8B16A86724C}" type="slidenum">
              <a:rPr lang="ru-RU" smtClean="0">
                <a:solidFill>
                  <a:prstClr val="black"/>
                </a:solidFill>
              </a:rPr>
              <a:pPr>
                <a:defRPr/>
              </a:pPr>
              <a:t>24</a:t>
            </a:fld>
            <a:endParaRPr lang="ru-RU">
              <a:solidFill>
                <a:prstClr val="black"/>
              </a:solidFill>
            </a:endParaRPr>
          </a:p>
        </p:txBody>
      </p:sp>
    </p:spTree>
    <p:extLst>
      <p:ext uri="{BB962C8B-B14F-4D97-AF65-F5344CB8AC3E}">
        <p14:creationId xmlns:p14="http://schemas.microsoft.com/office/powerpoint/2010/main" val="7489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a:ln/>
        </p:spPr>
      </p:sp>
      <p:sp>
        <p:nvSpPr>
          <p:cNvPr id="75779" name="Заметки 2"/>
          <p:cNvSpPr>
            <a:spLocks noGrp="1"/>
          </p:cNvSpPr>
          <p:nvPr>
            <p:ph type="body" idx="1"/>
          </p:nvPr>
        </p:nvSpPr>
        <p:spPr>
          <a:noFill/>
          <a:ln/>
        </p:spPr>
        <p:txBody>
          <a:bodyPr/>
          <a:lstStyle/>
          <a:p>
            <a:r>
              <a:rPr lang="ru-RU" sz="1200" kern="1200" dirty="0" smtClean="0">
                <a:solidFill>
                  <a:srgbClr val="000000"/>
                </a:solidFill>
                <a:effectLst/>
                <a:latin typeface="Times New Roman"/>
                <a:ea typeface="+mn-ea"/>
              </a:rPr>
              <a:t>Закрепленные бары часто связаны с речными отмелями – перекатами (внутри русловыми  барами) и составляют единые </a:t>
            </a:r>
            <a:r>
              <a:rPr lang="ru-RU" sz="1200" b="1" kern="1200" dirty="0" smtClean="0">
                <a:solidFill>
                  <a:srgbClr val="000000"/>
                </a:solidFill>
                <a:effectLst/>
                <a:latin typeface="Times New Roman"/>
                <a:ea typeface="+mn-ea"/>
              </a:rPr>
              <a:t>поперечные речные бары</a:t>
            </a:r>
            <a:r>
              <a:rPr lang="ru-RU" sz="1200" kern="1200" dirty="0" smtClean="0">
                <a:solidFill>
                  <a:srgbClr val="000000"/>
                </a:solidFill>
                <a:effectLst/>
                <a:latin typeface="Times New Roman"/>
                <a:ea typeface="+mn-ea"/>
              </a:rPr>
              <a:t>. Такая структура показана на фото верхнего течения р. Урал.</a:t>
            </a:r>
            <a:endParaRPr lang="ru-RU" dirty="0" smtClean="0"/>
          </a:p>
        </p:txBody>
      </p:sp>
      <p:sp>
        <p:nvSpPr>
          <p:cNvPr id="75780" name="Номер слайда 3"/>
          <p:cNvSpPr>
            <a:spLocks noGrp="1"/>
          </p:cNvSpPr>
          <p:nvPr>
            <p:ph type="sldNum" sz="quarter" idx="5"/>
          </p:nvPr>
        </p:nvSpPr>
        <p:spPr>
          <a:noFill/>
        </p:spPr>
        <p:txBody>
          <a:bodyPr/>
          <a:lstStyle/>
          <a:p>
            <a:fld id="{B21992E1-F81B-43ED-B3B7-E538B66C86E5}" type="slidenum">
              <a:rPr lang="ru-RU" smtClean="0">
                <a:solidFill>
                  <a:prstClr val="black"/>
                </a:solidFill>
              </a:rPr>
              <a:pPr/>
              <a:t>25</a:t>
            </a:fld>
            <a:endParaRPr lang="ru-RU" smtClean="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rgbClr val="000000"/>
                </a:solidFill>
                <a:effectLst/>
                <a:latin typeface="Times New Roman"/>
                <a:ea typeface="+mn-ea"/>
              </a:rPr>
              <a:t>Рассмотренный стиль строения реки не является единственным. Во многих реках, обычно на участках с большой скоростью потока, песчаные закрепленные бары (косы) не образуются, и по реке последовательно сменяются каменистые перекаты, сложенный довольно грубым материалом, и бочаги – относительно глубокие впадины, выстеленные также грубыми обломками.  В крайнем выражении, русло реки занято каскадом довольно крупных глыб, между которыми на глубине переносится и отлагается более мелкий материал. </a:t>
            </a:r>
            <a:endParaRPr lang="ru-RU" sz="1200" dirty="0" smtClean="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pPr>
              <a:defRPr/>
            </a:pPr>
            <a:fld id="{A745EB62-65A0-415B-AD53-D8B16A86724C}" type="slidenum">
              <a:rPr lang="ru-RU" smtClean="0">
                <a:solidFill>
                  <a:prstClr val="black"/>
                </a:solidFill>
              </a:rPr>
              <a:pPr>
                <a:defRPr/>
              </a:pPr>
              <a:t>27</a:t>
            </a:fld>
            <a:endParaRPr lang="ru-RU">
              <a:solidFill>
                <a:prstClr val="black"/>
              </a:solidFill>
            </a:endParaRPr>
          </a:p>
        </p:txBody>
      </p:sp>
    </p:spTree>
    <p:extLst>
      <p:ext uri="{BB962C8B-B14F-4D97-AF65-F5344CB8AC3E}">
        <p14:creationId xmlns:p14="http://schemas.microsoft.com/office/powerpoint/2010/main" val="2931853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rgbClr val="000000"/>
                </a:solidFill>
                <a:effectLst/>
                <a:latin typeface="Times New Roman"/>
                <a:ea typeface="+mn-ea"/>
              </a:rPr>
              <a:t>Фото таких участков долины – на примере долины Цанг-По – Брахмапутры.</a:t>
            </a:r>
            <a:endParaRPr lang="ru-RU" dirty="0"/>
          </a:p>
        </p:txBody>
      </p:sp>
      <p:sp>
        <p:nvSpPr>
          <p:cNvPr id="4" name="Номер слайда 3"/>
          <p:cNvSpPr>
            <a:spLocks noGrp="1"/>
          </p:cNvSpPr>
          <p:nvPr>
            <p:ph type="sldNum" sz="quarter" idx="10"/>
          </p:nvPr>
        </p:nvSpPr>
        <p:spPr/>
        <p:txBody>
          <a:bodyPr/>
          <a:lstStyle/>
          <a:p>
            <a:pPr>
              <a:defRPr/>
            </a:pPr>
            <a:fld id="{A745EB62-65A0-415B-AD53-D8B16A86724C}" type="slidenum">
              <a:rPr lang="ru-RU" smtClean="0">
                <a:solidFill>
                  <a:prstClr val="black"/>
                </a:solidFill>
              </a:rPr>
              <a:pPr>
                <a:defRPr/>
              </a:pPr>
              <a:t>28</a:t>
            </a:fld>
            <a:endParaRPr lang="ru-RU">
              <a:solidFill>
                <a:prstClr val="black"/>
              </a:solidFill>
            </a:endParaRPr>
          </a:p>
        </p:txBody>
      </p:sp>
    </p:spTree>
    <p:extLst>
      <p:ext uri="{BB962C8B-B14F-4D97-AF65-F5344CB8AC3E}">
        <p14:creationId xmlns:p14="http://schemas.microsoft.com/office/powerpoint/2010/main" val="2158262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dirty="0" smtClean="0">
                <a:effectLst/>
                <a:latin typeface="Times New Roman"/>
                <a:ea typeface="Times New Roman"/>
              </a:rPr>
              <a:t>Паводковая равнина или пойма - это относительно плоская область, сопряженная с русловым потоком, которая часто покрывается водой во время паводков.</a:t>
            </a:r>
            <a:r>
              <a:rPr lang="en-US" sz="1200" dirty="0" smtClean="0">
                <a:effectLst/>
                <a:latin typeface="Times New Roman"/>
                <a:ea typeface="Times New Roman"/>
              </a:rPr>
              <a:t> </a:t>
            </a:r>
            <a:endParaRPr lang="ru-RU" sz="1200" dirty="0" smtClean="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pPr>
              <a:defRPr/>
            </a:pPr>
            <a:fld id="{A745EB62-65A0-415B-AD53-D8B16A86724C}" type="slidenum">
              <a:rPr lang="ru-RU" smtClean="0">
                <a:solidFill>
                  <a:prstClr val="black"/>
                </a:solidFill>
              </a:rPr>
              <a:pPr>
                <a:defRPr/>
              </a:pPr>
              <a:t>29</a:t>
            </a:fld>
            <a:endParaRPr lang="ru-RU">
              <a:solidFill>
                <a:prstClr val="black"/>
              </a:solidFill>
            </a:endParaRPr>
          </a:p>
        </p:txBody>
      </p:sp>
    </p:spTree>
    <p:extLst>
      <p:ext uri="{BB962C8B-B14F-4D97-AF65-F5344CB8AC3E}">
        <p14:creationId xmlns:p14="http://schemas.microsoft.com/office/powerpoint/2010/main" val="1754730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C9FA271-DE35-4CE7-AAEA-D15436BE0F5C}" type="slidenum">
              <a:rPr lang="ru-RU" smtClean="0">
                <a:solidFill>
                  <a:prstClr val="black"/>
                </a:solidFill>
              </a:rPr>
              <a:pPr/>
              <a:t>30</a:t>
            </a:fld>
            <a:endParaRPr lang="ru-RU" smtClean="0">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r>
              <a:rPr lang="ru-RU" dirty="0" smtClean="0">
                <a:sym typeface="Wingdings" pitchFamily="2" charset="2"/>
              </a:rPr>
              <a:t></a:t>
            </a:r>
            <a:r>
              <a:rPr lang="ru-RU" b="1" dirty="0" smtClean="0"/>
              <a:t>  Паводковая равнина или пойма</a:t>
            </a:r>
            <a:endParaRPr lang="ru-RU" dirty="0" smtClean="0"/>
          </a:p>
          <a:p>
            <a:r>
              <a:rPr lang="ru-RU" dirty="0" smtClean="0"/>
              <a:t>Паводковая равнина или пойма это относительно плоская область, сопряженная к русловому потоку, которая часто покрывается водой во время паводков.</a:t>
            </a:r>
            <a:r>
              <a:rPr lang="en-US" dirty="0" smtClean="0"/>
              <a:t> </a:t>
            </a:r>
            <a:r>
              <a:rPr lang="ru-RU" dirty="0" smtClean="0"/>
              <a:t>Во время паводка поток способен переносить больше материала более крупной размерности благодаря увеличению скорости. Когда поток переливается через свои берега, скорость воды падает, и некоторая часть переносимых осадков (наиболее крупнозернистых) откладывается на берегу близко к потоку. </a:t>
            </a:r>
          </a:p>
          <a:p>
            <a:r>
              <a:rPr lang="ru-RU" b="1" dirty="0" smtClean="0"/>
              <a:t>Береговые валы.</a:t>
            </a:r>
            <a:r>
              <a:rPr lang="ru-RU" dirty="0" smtClean="0"/>
              <a:t> Благодаря этому образуются береговые валы – естественные барьеры, образующиеся и </a:t>
            </a:r>
            <a:r>
              <a:rPr lang="ru-RU" dirty="0" err="1" smtClean="0"/>
              <a:t>надстраивающиеся</a:t>
            </a:r>
            <a:r>
              <a:rPr lang="ru-RU" dirty="0" smtClean="0"/>
              <a:t> всякий раз, как паводковые воды переливаются из основного потока на пойму. Их всех осадков, взвешенных в потоковой воде, самые тонкие переносятся на пойменную равнину. Грубозернистые как мы уже говорили выпадают первыми, и строят такие валы - натуральные дамбы вдоль потока. С каждым паводком они становятся все выше, да и дно самого потока в это же время поднимается из-за отложения осадков. Со временем, река действительно становится выше окружающей поймы! Русловые валы китайской реки </a:t>
            </a:r>
            <a:r>
              <a:rPr lang="ru-RU" dirty="0" err="1" smtClean="0"/>
              <a:t>Хун</a:t>
            </a:r>
            <a:r>
              <a:rPr lang="ru-RU" dirty="0" smtClean="0"/>
              <a:t> </a:t>
            </a:r>
            <a:r>
              <a:rPr lang="ru-RU" dirty="0" err="1" smtClean="0"/>
              <a:t>Хань</a:t>
            </a:r>
            <a:r>
              <a:rPr lang="ru-RU" dirty="0" smtClean="0"/>
              <a:t> так высоки, что дно реки оказалось на 5 метров выше поймы!    </a:t>
            </a:r>
          </a:p>
          <a:p>
            <a:r>
              <a:rPr lang="ru-RU" b="1" i="1" dirty="0" smtClean="0"/>
              <a:t>Пойменные болота. </a:t>
            </a:r>
            <a:endParaRPr lang="ru-RU" dirty="0" smtClean="0"/>
          </a:p>
          <a:p>
            <a:r>
              <a:rPr lang="ru-RU" dirty="0" smtClean="0"/>
              <a:t>В результате роста и развития русловых валов большая часть поймы, оказавшаяся ниже пересекающей поймы реки, плохо дренируется и в ней развиваются участки увлажнения и настоящие болота.  </a:t>
            </a:r>
          </a:p>
          <a:p>
            <a:r>
              <a:rPr lang="ru-RU" b="1" i="1" dirty="0" err="1" smtClean="0"/>
              <a:t>Прибортовые</a:t>
            </a:r>
            <a:r>
              <a:rPr lang="ru-RU" b="1" i="1" dirty="0" smtClean="0"/>
              <a:t> или ( притеррасные) речки.&lt;</a:t>
            </a:r>
            <a:r>
              <a:rPr lang="en-US" b="1" i="1" dirty="0" smtClean="0"/>
              <a:t>Yazoo Streams</a:t>
            </a:r>
            <a:r>
              <a:rPr lang="ru-RU" b="1" i="1" dirty="0" smtClean="0"/>
              <a:t>&gt;</a:t>
            </a:r>
            <a:endParaRPr lang="ru-RU" dirty="0" smtClean="0"/>
          </a:p>
          <a:p>
            <a:r>
              <a:rPr lang="ru-RU" dirty="0" smtClean="0"/>
              <a:t>Небольшие притоки, завязнув в пойменных болотах, могут оказаться не в состоянии преодолеть русловые валы, и вынуждены или </a:t>
            </a:r>
            <a:r>
              <a:rPr lang="ru-RU" dirty="0" err="1" smtClean="0"/>
              <a:t>полностьью</a:t>
            </a:r>
            <a:r>
              <a:rPr lang="ru-RU" dirty="0" smtClean="0"/>
              <a:t> дренироваться в болота, либо течь под берегом параллельно основному потоку. Это крайне распространенный случай, который наблюдается в реках всех типов, от полноводных до почти полностью сухих. В западной литературе они называются   </a:t>
            </a:r>
            <a:r>
              <a:rPr lang="en-US" b="1" i="1" dirty="0" smtClean="0"/>
              <a:t>Yazoo Streams</a:t>
            </a:r>
            <a:r>
              <a:rPr lang="ru-RU" dirty="0" smtClean="0"/>
              <a:t> в честь такого потока в долине Миссисипи.</a:t>
            </a:r>
          </a:p>
          <a:p>
            <a:r>
              <a:rPr lang="en-US" b="1" dirty="0" smtClean="0"/>
              <a:t> </a:t>
            </a:r>
            <a:r>
              <a:rPr lang="ru-RU" b="1" dirty="0" smtClean="0"/>
              <a:t>Меандры и изолированные бары</a:t>
            </a:r>
            <a:endParaRPr lang="ru-RU" dirty="0" smtClean="0"/>
          </a:p>
          <a:p>
            <a:r>
              <a:rPr lang="ru-RU" dirty="0" smtClean="0"/>
              <a:t>Если поток имеет изогнутую форму, скорость его течения на внешней стороне оказывается больше, чем на внутренней.</a:t>
            </a:r>
            <a:r>
              <a:rPr lang="ru-RU" b="1" i="1" dirty="0" smtClean="0"/>
              <a:t> </a:t>
            </a:r>
            <a:r>
              <a:rPr lang="ru-RU" dirty="0" smtClean="0"/>
              <a:t>Поэтому внешняя сторона изгиба размывается, а материал переносится на внутреннюю, формирую более или менее плоскую отмель – бар.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7200" algn="just">
              <a:lnSpc>
                <a:spcPct val="120000"/>
              </a:lnSpc>
              <a:spcAft>
                <a:spcPts val="0"/>
              </a:spcAft>
            </a:pPr>
            <a:r>
              <a:rPr lang="ru-RU" dirty="0" smtClean="0"/>
              <a:t>Достаточно сравнить </a:t>
            </a:r>
            <a:r>
              <a:rPr lang="ru-RU" dirty="0" err="1" smtClean="0"/>
              <a:t>аэроснимки</a:t>
            </a:r>
            <a:r>
              <a:rPr lang="ru-RU" dirty="0" smtClean="0"/>
              <a:t> любой реки, снятые с интервалом в несколько лет, чтобы заметить существенные изменения долины. В некоторых случаях такие изменения имеют гигантские размеры. </a:t>
            </a:r>
            <a:r>
              <a:rPr lang="ru-RU" sz="1200" dirty="0" smtClean="0">
                <a:effectLst/>
                <a:latin typeface="Times New Roman"/>
                <a:ea typeface="Times New Roman"/>
              </a:rPr>
              <a:t>На слайде показаны 20 летние изменения устьевой части долины реки </a:t>
            </a:r>
            <a:r>
              <a:rPr lang="ru-RU" sz="1200" dirty="0" err="1" smtClean="0">
                <a:effectLst/>
                <a:latin typeface="Times New Roman"/>
                <a:ea typeface="Times New Roman"/>
              </a:rPr>
              <a:t>Хуанхе</a:t>
            </a:r>
            <a:r>
              <a:rPr lang="ru-RU" sz="1200" dirty="0" smtClean="0">
                <a:effectLst/>
                <a:latin typeface="Times New Roman"/>
                <a:ea typeface="Times New Roman"/>
              </a:rPr>
              <a:t>.  Как видите, наземная дельта реки за это время полностью поменяла свой облик.</a:t>
            </a:r>
          </a:p>
          <a:p>
            <a:pPr indent="457200" algn="just">
              <a:lnSpc>
                <a:spcPct val="120000"/>
              </a:lnSpc>
              <a:spcAft>
                <a:spcPts val="0"/>
              </a:spcAft>
            </a:pPr>
            <a:r>
              <a:rPr lang="ru-RU" sz="1200" b="1" dirty="0" smtClean="0">
                <a:effectLst/>
                <a:latin typeface="Arial Narrow"/>
                <a:ea typeface="Times New Roman"/>
              </a:rPr>
              <a:t> </a:t>
            </a:r>
            <a:endParaRPr lang="ru-RU" sz="1200" dirty="0" smtClean="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pPr>
              <a:defRPr/>
            </a:pPr>
            <a:fld id="{984944CA-54AF-4934-8EC2-07DA201860CD}" type="slidenum">
              <a:rPr lang="ru-RU" smtClean="0">
                <a:solidFill>
                  <a:prstClr val="black"/>
                </a:solidFill>
              </a:rPr>
              <a:pPr>
                <a:defRPr/>
              </a:pPr>
              <a:t>4</a:t>
            </a:fld>
            <a:endParaRPr lang="ru-RU">
              <a:solidFill>
                <a:prstClr val="black"/>
              </a:solidFill>
            </a:endParaRPr>
          </a:p>
        </p:txBody>
      </p:sp>
    </p:spTree>
    <p:extLst>
      <p:ext uri="{BB962C8B-B14F-4D97-AF65-F5344CB8AC3E}">
        <p14:creationId xmlns:p14="http://schemas.microsoft.com/office/powerpoint/2010/main" val="3140479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Образ слайда 1"/>
          <p:cNvSpPr>
            <a:spLocks noGrp="1" noRot="1" noChangeAspect="1" noTextEdit="1"/>
          </p:cNvSpPr>
          <p:nvPr>
            <p:ph type="sldImg"/>
          </p:nvPr>
        </p:nvSpPr>
        <p:spPr>
          <a:ln/>
        </p:spPr>
      </p:sp>
      <p:sp>
        <p:nvSpPr>
          <p:cNvPr id="78851" name="Заметки 2"/>
          <p:cNvSpPr>
            <a:spLocks noGrp="1"/>
          </p:cNvSpPr>
          <p:nvPr>
            <p:ph type="body" idx="1"/>
          </p:nvPr>
        </p:nvSpPr>
        <p:spPr>
          <a:noFill/>
          <a:ln/>
        </p:spPr>
        <p:txBody>
          <a:bodyPr/>
          <a:lstStyle/>
          <a:p>
            <a:r>
              <a:rPr lang="ru-RU" smtClean="0">
                <a:latin typeface="Times New Roman" pitchFamily="18" charset="0"/>
                <a:cs typeface="Times New Roman" pitchFamily="18" charset="0"/>
              </a:rPr>
              <a:t>Поскольку река, отгороженная русловыми валами, располагается выше пойменной равнины, прорыв руслового вала приводит к перетоку части воды из основного русла на пойму  и образования внутридолинного конуса выноса или дельты.  Явление прорыва называется авульсией, это также частое явление. Часто на периферии долинного конуса образуется пойменное озеро. </a:t>
            </a:r>
          </a:p>
          <a:p>
            <a:endParaRPr lang="ru-RU" smtClean="0"/>
          </a:p>
        </p:txBody>
      </p:sp>
      <p:sp>
        <p:nvSpPr>
          <p:cNvPr id="78852" name="Номер слайда 3"/>
          <p:cNvSpPr>
            <a:spLocks noGrp="1"/>
          </p:cNvSpPr>
          <p:nvPr>
            <p:ph type="sldNum" sz="quarter" idx="5"/>
          </p:nvPr>
        </p:nvSpPr>
        <p:spPr>
          <a:noFill/>
        </p:spPr>
        <p:txBody>
          <a:bodyPr/>
          <a:lstStyle/>
          <a:p>
            <a:fld id="{09EAE178-18F1-4ABA-968C-BC991293E3E4}" type="slidenum">
              <a:rPr lang="ru-RU" smtClean="0">
                <a:solidFill>
                  <a:prstClr val="black"/>
                </a:solidFill>
              </a:rPr>
              <a:pPr/>
              <a:t>32</a:t>
            </a:fld>
            <a:endParaRPr lang="ru-RU"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C2F91C6-C8B3-4D90-81AC-650B708F4B10}" type="slidenum">
              <a:rPr lang="ru-RU" smtClean="0">
                <a:solidFill>
                  <a:prstClr val="black"/>
                </a:solidFill>
              </a:rPr>
              <a:pPr/>
              <a:t>35</a:t>
            </a:fld>
            <a:endParaRPr lang="ru-RU" smtClean="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ru-RU" b="1" smtClean="0"/>
              <a:t>Дельты</a:t>
            </a:r>
          </a:p>
          <a:p>
            <a:r>
              <a:rPr lang="ru-RU" smtClean="0"/>
              <a:t>Когда река, переполненная осадками втекает в спокойное море или озеро, без сильных течений, осадки откладывываются в устье реки. Река сбоасывает пески, алевриты, более грубый материал и сразу прорезает их несколькими руслами, имеющими обычно характерную веерную форму. Это и есть дельты. Есть несколько типов дельт. </a:t>
            </a:r>
            <a:endParaRPr lang="ru-RU" i="1" smtClean="0"/>
          </a:p>
          <a:p>
            <a:r>
              <a:rPr lang="ru-RU" b="1" i="1" smtClean="0"/>
              <a:t>Дугообразная</a:t>
            </a:r>
            <a:r>
              <a:rPr lang="ru-RU" smtClean="0"/>
              <a:t> . Дельта образуется, когда материал сбрасывается немедленно в начале устья, и далее река прорезает его серией постоянно обновляемых протоков (Волга, Нил, Лена и множество других рек.)</a:t>
            </a:r>
            <a:endParaRPr lang="ru-RU" i="1" smtClean="0"/>
          </a:p>
          <a:p>
            <a:r>
              <a:rPr lang="ru-RU" b="1" i="1" smtClean="0"/>
              <a:t>Птичья лапа. </a:t>
            </a:r>
            <a:r>
              <a:rPr lang="ru-RU" smtClean="0"/>
              <a:t>Ингода дельта состоит из нескольких валов, которые продолжаются в море. Отдельные каналы заключены в длинные узкие берега, которые образуют поднятия, походжие на птичью лапу (Урал, Миссисипи).</a:t>
            </a:r>
            <a:endParaRPr lang="ru-RU" i="1" smtClean="0"/>
          </a:p>
          <a:p>
            <a:r>
              <a:rPr lang="ru-RU" b="1" i="1" smtClean="0"/>
              <a:t>Заостренная</a:t>
            </a:r>
            <a:r>
              <a:rPr lang="ru-RU" smtClean="0"/>
              <a:t>. Иногда устье реки составляет единственный канал, по которому песок выноситься и распределяется в море с обоих сторон потока – изогнуто в сторону  континента. Такая дельта называется заостренной (Тибр и некоторые другие реки</a:t>
            </a:r>
          </a:p>
          <a:p>
            <a:pPr eaLnBrk="1" hangingPunct="1">
              <a:spcBef>
                <a:spcPct val="0"/>
              </a:spcBef>
            </a:pPr>
            <a:r>
              <a:rPr lang="ru-RU" smtClean="0"/>
              <a:t>Bay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9738E6B-F90D-4284-80FA-7B1E7FE552DC}" type="slidenum">
              <a:rPr lang="ru-RU" smtClean="0">
                <a:solidFill>
                  <a:prstClr val="black"/>
                </a:solidFill>
              </a:rPr>
              <a:pPr/>
              <a:t>36</a:t>
            </a:fld>
            <a:endParaRPr lang="ru-RU" smtClean="0">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ru-RU" sz="1200" dirty="0" smtClean="0">
                <a:effectLst/>
                <a:latin typeface="Times New Roman"/>
                <a:ea typeface="Times New Roman"/>
              </a:rPr>
              <a:t>Эстуарий (от лат. </a:t>
            </a:r>
            <a:r>
              <a:rPr lang="ru-RU" sz="1200" dirty="0" err="1" smtClean="0">
                <a:effectLst/>
                <a:latin typeface="Times New Roman"/>
                <a:ea typeface="Times New Roman"/>
              </a:rPr>
              <a:t>aestuarium</a:t>
            </a:r>
            <a:r>
              <a:rPr lang="ru-RU" sz="1200" dirty="0" smtClean="0">
                <a:effectLst/>
                <a:latin typeface="Times New Roman"/>
                <a:ea typeface="Times New Roman"/>
              </a:rPr>
              <a:t> — затопляемое устье реки) — однорукавное, воронкообразное устье реки, расширяющееся в сторону моря. Пресная речная вода растекается по поверхности эстуария, а соленая морская вода подтекает ("вклинивается") под нее. Подповерхностная морская вода смешивается с </a:t>
            </a:r>
            <a:r>
              <a:rPr lang="ru-RU" sz="1200" dirty="0" err="1" smtClean="0">
                <a:effectLst/>
                <a:latin typeface="Times New Roman"/>
                <a:ea typeface="Times New Roman"/>
              </a:rPr>
              <a:t>распресненной</a:t>
            </a:r>
            <a:r>
              <a:rPr lang="ru-RU" sz="1200" dirty="0" smtClean="0">
                <a:effectLst/>
                <a:latin typeface="Times New Roman"/>
                <a:ea typeface="Times New Roman"/>
              </a:rPr>
              <a:t> поверхностной и выносится в море. Образование эстуария происходит, если приносимые рекой наносы удаляются морскими течениями или приливом, и прилегающая к устью часть моря имеет значительные глубины; в этих случаях отложение наносов не происходит даже при большом их выносе на устьевом участке. Эстуарии подвержены воздействию приливов; здесь встречаются пресные речные и соленые океанские воды. Высокие приливы иногда настолько сильны, что обращают речной сток вспять и переносят соленую воду на несколько километров в глубь суши. В случае захода прилива в узкие V-образные эстуарии с высокими и крутыми берегами уровень воды поднимается, и образуется высокая одиночная волна — бор, которая продвигается вглубь суши до тех пор, пока не растратит свою энергию. Достаточно глубокие эстуарии, где не бывает высоких боров, весьма удобны для судоходства, так как океанские суда заходят в них, доставляя грузы прямо в безопасные гавани в глубине материка. Примерами служат эстуарий реки Гудзон, где расположена бухта Нью-Йорк, и эстуарий реки </a:t>
            </a:r>
            <a:r>
              <a:rPr lang="ru-RU" sz="1200" dirty="0" err="1" smtClean="0">
                <a:effectLst/>
                <a:latin typeface="Times New Roman"/>
                <a:ea typeface="Times New Roman"/>
              </a:rPr>
              <a:t>Саскуэханна</a:t>
            </a:r>
            <a:r>
              <a:rPr lang="ru-RU" sz="1200" dirty="0" smtClean="0">
                <a:effectLst/>
                <a:latin typeface="Times New Roman"/>
                <a:ea typeface="Times New Roman"/>
              </a:rPr>
              <a:t> — </a:t>
            </a:r>
            <a:r>
              <a:rPr lang="ru-RU" sz="1200" dirty="0" err="1" smtClean="0">
                <a:effectLst/>
                <a:latin typeface="Times New Roman"/>
                <a:ea typeface="Times New Roman"/>
              </a:rPr>
              <a:t>Чесапикский</a:t>
            </a:r>
            <a:r>
              <a:rPr lang="ru-RU" sz="1200" dirty="0" smtClean="0">
                <a:effectLst/>
                <a:latin typeface="Times New Roman"/>
                <a:ea typeface="Times New Roman"/>
              </a:rPr>
              <a:t> залив с гаванью Балтимора. Один из самых больших эстуариев в Европе, Жиронда, имеет длину 75 км. Устья в виде эстуария имеют такие реки, как Енисей, Темза, </a:t>
            </a:r>
            <a:r>
              <a:rPr lang="ru-RU" sz="1200" dirty="0" err="1" smtClean="0">
                <a:effectLst/>
                <a:latin typeface="Times New Roman"/>
                <a:ea typeface="Times New Roman"/>
              </a:rPr>
              <a:t>Амур.</a:t>
            </a:r>
            <a:r>
              <a:rPr lang="ru-RU" dirty="0" err="1" smtClean="0"/>
              <a:t>Эстуарий</a:t>
            </a:r>
            <a:r>
              <a:rPr lang="ru-RU" dirty="0" smtClean="0"/>
              <a:t> </a:t>
            </a:r>
            <a:r>
              <a:rPr lang="ru-RU" dirty="0" err="1" smtClean="0"/>
              <a:t>темзы</a:t>
            </a:r>
            <a:endParaRPr lang="ru-RU"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CE07CBB-D611-409D-ADCC-E8B137670BF9}" type="slidenum">
              <a:rPr lang="ru-RU" smtClean="0">
                <a:solidFill>
                  <a:prstClr val="black"/>
                </a:solidFill>
              </a:rPr>
              <a:pPr/>
              <a:t>5</a:t>
            </a:fld>
            <a:endParaRPr lang="ru-RU" smtClean="0">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ru-RU" sz="1200" b="1" dirty="0" smtClean="0">
                <a:effectLst/>
                <a:latin typeface="Times New Roman"/>
                <a:ea typeface="Times New Roman"/>
              </a:rPr>
              <a:t>Анализ морфологии речных долин</a:t>
            </a:r>
            <a:r>
              <a:rPr lang="ru-RU" sz="1200" dirty="0" smtClean="0">
                <a:effectLst/>
                <a:latin typeface="Times New Roman"/>
                <a:ea typeface="Times New Roman"/>
              </a:rPr>
              <a:t> </a:t>
            </a:r>
            <a:r>
              <a:rPr lang="ru-RU" dirty="0" smtClean="0"/>
              <a:t>мы начнем с геометрии </a:t>
            </a:r>
            <a:r>
              <a:rPr lang="ru-RU" dirty="0" err="1" smtClean="0"/>
              <a:t>флювиальных</a:t>
            </a:r>
            <a:r>
              <a:rPr lang="ru-RU" dirty="0" smtClean="0"/>
              <a:t> комплексов. Основные понятия </a:t>
            </a:r>
            <a:r>
              <a:rPr lang="ru-RU" dirty="0" err="1" smtClean="0"/>
              <a:t>флювиальной</a:t>
            </a:r>
            <a:r>
              <a:rPr lang="ru-RU" dirty="0" smtClean="0"/>
              <a:t> </a:t>
            </a:r>
            <a:r>
              <a:rPr lang="ru-RU" dirty="0" err="1" smtClean="0"/>
              <a:t>седиментологии</a:t>
            </a:r>
            <a:r>
              <a:rPr lang="ru-RU" dirty="0" smtClean="0"/>
              <a:t> были выработаны для полноводных речных систем на территориях с влажным прохладным климатом. В этих условиях различают четыре типа динамически различных речных систем -  с прямыми руслами, </a:t>
            </a:r>
            <a:r>
              <a:rPr lang="ru-RU" dirty="0" err="1" smtClean="0"/>
              <a:t>меандрирующие</a:t>
            </a:r>
            <a:r>
              <a:rPr lang="ru-RU" dirty="0" smtClean="0"/>
              <a:t>, ветвящиеся</a:t>
            </a:r>
            <a:r>
              <a:rPr lang="en-US" dirty="0" smtClean="0"/>
              <a:t>, </a:t>
            </a:r>
            <a:r>
              <a:rPr lang="ru-RU" dirty="0" smtClean="0"/>
              <a:t>и сетчатые</a:t>
            </a:r>
            <a:r>
              <a:rPr lang="en-US" dirty="0" smtClean="0"/>
              <a:t>. </a:t>
            </a:r>
            <a:r>
              <a:rPr lang="ru-RU" dirty="0" smtClean="0"/>
              <a:t>Поскольку речная долина, бассейн аллювиальной седиментации, сущность самодостаточная, нельзя сказать, что осадочные комплексы, образующиеся в разных типах систем, отличаются радикально. Но, тем не менее, эти отличия существуют.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a:ln/>
        </p:spPr>
      </p:sp>
      <p:sp>
        <p:nvSpPr>
          <p:cNvPr id="64515" name="Заметки 2"/>
          <p:cNvSpPr>
            <a:spLocks noGrp="1"/>
          </p:cNvSpPr>
          <p:nvPr>
            <p:ph type="body" idx="1"/>
          </p:nvPr>
        </p:nvSpPr>
        <p:spPr>
          <a:noFill/>
          <a:ln/>
        </p:spPr>
        <p:txBody>
          <a:bodyPr/>
          <a:lstStyle/>
          <a:p>
            <a:pPr eaLnBrk="1" hangingPunct="1"/>
            <a:r>
              <a:rPr lang="ru-RU" dirty="0" smtClean="0"/>
              <a:t>Меандр, как вы помните, это, в общем, изгиб русла в обычно волнистой долине.  </a:t>
            </a:r>
            <a:r>
              <a:rPr lang="ru-RU" dirty="0" err="1" smtClean="0"/>
              <a:t>Меандрирование</a:t>
            </a:r>
            <a:r>
              <a:rPr lang="ru-RU" dirty="0" smtClean="0"/>
              <a:t> – это отражение процесса приспособления потока к внешним условиям. Это, видимо, способ удлинения русла и уменьшения его градиента для уравновешивания донного врезания и транспортных возможностей потока. Развитие меандра – </a:t>
            </a:r>
            <a:r>
              <a:rPr lang="ru-RU" dirty="0" err="1" smtClean="0"/>
              <a:t>самоусиливающийся</a:t>
            </a:r>
            <a:r>
              <a:rPr lang="ru-RU" dirty="0" smtClean="0"/>
              <a:t> (лавинный) процесс, поскольку его механизмом является подмыв одного берега и перенос материала на другой. Соответственно чем больше кривизна  меандра, тем больше эрозия берега, которая </a:t>
            </a:r>
            <a:r>
              <a:rPr lang="ru-RU" dirty="0" err="1" smtClean="0"/>
              <a:t>результируется</a:t>
            </a:r>
            <a:r>
              <a:rPr lang="ru-RU" dirty="0" smtClean="0"/>
              <a:t> в еще большей кривизне и т.д.).  Поэтому одна простая теория </a:t>
            </a:r>
            <a:r>
              <a:rPr lang="ru-RU" dirty="0" err="1" smtClean="0"/>
              <a:t>меандрирования</a:t>
            </a:r>
            <a:r>
              <a:rPr lang="ru-RU" dirty="0" smtClean="0"/>
              <a:t> – стохастическая, по которой любой случайный изгиб в русле обязательно заканчивается образованием меандра. На рисунке показана школьная схема развития одного из типов меандров, которая начинается </a:t>
            </a:r>
            <a:r>
              <a:rPr lang="en-US" dirty="0" smtClean="0"/>
              <a:t>c</a:t>
            </a:r>
            <a:r>
              <a:rPr lang="ru-RU" dirty="0" smtClean="0"/>
              <a:t> небольшого изгиба, далее развивается крутая, почти замкнутая дуга, а заканчивается все прорывом меандра, спрямлением основного русла и образованием старицы. </a:t>
            </a:r>
            <a:r>
              <a:rPr lang="ru-RU" dirty="0" smtClean="0">
                <a:latin typeface="Times New Roman" pitchFamily="18" charset="0"/>
                <a:cs typeface="Times New Roman" pitchFamily="18" charset="0"/>
              </a:rPr>
              <a:t> В реальных условиях это не единственный путь развития меандров. Во многих случаях идет процесс постепенного уменьшения кривизны меандра, как собственно это видно и на фотографии долины </a:t>
            </a:r>
            <a:r>
              <a:rPr lang="ru-RU" dirty="0" err="1" smtClean="0">
                <a:latin typeface="Times New Roman" pitchFamily="18" charset="0"/>
                <a:cs typeface="Times New Roman" pitchFamily="18" charset="0"/>
              </a:rPr>
              <a:t>Вайт</a:t>
            </a:r>
            <a:r>
              <a:rPr lang="ru-RU" dirty="0" smtClean="0">
                <a:latin typeface="Times New Roman" pitchFamily="18" charset="0"/>
                <a:cs typeface="Times New Roman" pitchFamily="18" charset="0"/>
              </a:rPr>
              <a:t>-Ривер. Это происходит, я думаю, потому, что в очень длинном меандре скорость течения падает почти до нуля, и масса воды использует каждую возможность для перелива в более быстрое русло – например в оставленные от прежнего развития старицы. Мерой </a:t>
            </a:r>
            <a:r>
              <a:rPr lang="ru-RU" dirty="0" err="1" smtClean="0">
                <a:latin typeface="Times New Roman" pitchFamily="18" charset="0"/>
                <a:cs typeface="Times New Roman" pitchFamily="18" charset="0"/>
              </a:rPr>
              <a:t>меандрирования</a:t>
            </a:r>
            <a:r>
              <a:rPr lang="ru-RU" dirty="0" smtClean="0">
                <a:latin typeface="Times New Roman" pitchFamily="18" charset="0"/>
                <a:cs typeface="Times New Roman" pitchFamily="18" charset="0"/>
              </a:rPr>
              <a:t> является </a:t>
            </a:r>
            <a:r>
              <a:rPr lang="ru-RU" dirty="0" err="1" smtClean="0">
                <a:latin typeface="Times New Roman" pitchFamily="18" charset="0"/>
                <a:cs typeface="Times New Roman" pitchFamily="18" charset="0"/>
              </a:rPr>
              <a:t>меандровый</a:t>
            </a:r>
            <a:r>
              <a:rPr lang="ru-RU" dirty="0" smtClean="0">
                <a:latin typeface="Times New Roman" pitchFamily="18" charset="0"/>
                <a:cs typeface="Times New Roman" pitchFamily="18" charset="0"/>
              </a:rPr>
              <a:t> индекс – отношение полной длины русла к длине долины</a:t>
            </a:r>
            <a:endParaRPr lang="ru-RU" dirty="0" smtClean="0"/>
          </a:p>
        </p:txBody>
      </p:sp>
      <p:sp>
        <p:nvSpPr>
          <p:cNvPr id="64516" name="Номер слайда 3"/>
          <p:cNvSpPr>
            <a:spLocks noGrp="1"/>
          </p:cNvSpPr>
          <p:nvPr>
            <p:ph type="sldNum" sz="quarter" idx="5"/>
          </p:nvPr>
        </p:nvSpPr>
        <p:spPr>
          <a:noFill/>
        </p:spPr>
        <p:txBody>
          <a:bodyPr/>
          <a:lstStyle/>
          <a:p>
            <a:fld id="{789ADE57-7361-48FD-B333-2C68AE7AF9D8}" type="slidenum">
              <a:rPr lang="ru-RU" smtClean="0">
                <a:solidFill>
                  <a:prstClr val="black"/>
                </a:solidFill>
              </a:rPr>
              <a:pPr/>
              <a:t>7</a:t>
            </a:fld>
            <a:endParaRPr lang="ru-RU"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p:cNvSpPr>
            <a:spLocks noGrp="1" noRot="1" noChangeAspect="1" noTextEdit="1"/>
          </p:cNvSpPr>
          <p:nvPr>
            <p:ph type="sldImg"/>
          </p:nvPr>
        </p:nvSpPr>
        <p:spPr>
          <a:ln/>
        </p:spPr>
      </p:sp>
      <p:sp>
        <p:nvSpPr>
          <p:cNvPr id="65539" name="Заметки 2"/>
          <p:cNvSpPr>
            <a:spLocks noGrp="1"/>
          </p:cNvSpPr>
          <p:nvPr>
            <p:ph type="body" idx="1"/>
          </p:nvPr>
        </p:nvSpPr>
        <p:spPr>
          <a:noFill/>
          <a:ln/>
        </p:spPr>
        <p:txBody>
          <a:bodyPr/>
          <a:lstStyle/>
          <a:p>
            <a:pPr eaLnBrk="1" hangingPunct="1"/>
            <a:r>
              <a:rPr lang="ru-RU" dirty="0" smtClean="0"/>
              <a:t>В случае быстрого подъема территории, или, наоборот, падения базиса эрозии, или других быстрых катастрофических событий, донная эрозия может резко усилиться, и меандры теряют мобильность, и становятся врезанными. Такой тип русла уже близок по характеристикам к прямолинейным. Заметим, что таким способом врезаются не мелкие русловые меандры, а изгибы долины реки</a:t>
            </a:r>
          </a:p>
        </p:txBody>
      </p:sp>
      <p:sp>
        <p:nvSpPr>
          <p:cNvPr id="65540" name="Номер слайда 3"/>
          <p:cNvSpPr>
            <a:spLocks noGrp="1"/>
          </p:cNvSpPr>
          <p:nvPr>
            <p:ph type="sldNum" sz="quarter" idx="5"/>
          </p:nvPr>
        </p:nvSpPr>
        <p:spPr>
          <a:noFill/>
        </p:spPr>
        <p:txBody>
          <a:bodyPr/>
          <a:lstStyle/>
          <a:p>
            <a:fld id="{87CDC680-C044-409C-9799-634B015C2BF2}" type="slidenum">
              <a:rPr lang="ru-RU" smtClean="0">
                <a:solidFill>
                  <a:prstClr val="black"/>
                </a:solidFill>
              </a:rPr>
              <a:pPr/>
              <a:t>8</a:t>
            </a:fld>
            <a:endParaRPr lang="ru-RU"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9772167-73DA-478C-A683-F6F9DCFB243C}" type="slidenum">
              <a:rPr lang="ru-RU" smtClean="0">
                <a:solidFill>
                  <a:prstClr val="black"/>
                </a:solidFill>
              </a:rPr>
              <a:pPr/>
              <a:t>10</a:t>
            </a:fld>
            <a:endParaRPr lang="ru-RU" smtClean="0">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ru-RU" dirty="0" smtClean="0">
                <a:latin typeface="Times New Roman" pitchFamily="18" charset="0"/>
                <a:cs typeface="Times New Roman" pitchFamily="18" charset="0"/>
                <a:sym typeface="Wingdings" pitchFamily="2" charset="2"/>
              </a:rPr>
              <a:t></a:t>
            </a:r>
            <a:r>
              <a:rPr lang="ru-RU" dirty="0" smtClean="0">
                <a:latin typeface="Times New Roman" pitchFamily="18" charset="0"/>
                <a:cs typeface="Times New Roman" pitchFamily="18" charset="0"/>
              </a:rPr>
              <a:t> В долинах с ветвящимися руслами отдельные каналы разделены временными барами или косами, и постоянно меняют свою конфигурацию. В некоторых случаях они преобразуются из </a:t>
            </a:r>
            <a:r>
              <a:rPr lang="ru-RU" dirty="0" err="1" smtClean="0">
                <a:latin typeface="Times New Roman" pitchFamily="18" charset="0"/>
                <a:cs typeface="Times New Roman" pitchFamily="18" charset="0"/>
              </a:rPr>
              <a:t>меандрирующих</a:t>
            </a:r>
            <a:r>
              <a:rPr lang="ru-RU" dirty="0" smtClean="0">
                <a:latin typeface="Times New Roman" pitchFamily="18" charset="0"/>
                <a:cs typeface="Times New Roman" pitchFamily="18" charset="0"/>
              </a:rPr>
              <a:t> систем, когда количество обломочного в долине переходит некоторый критический уровень и единого водного потока становится недостаточно для его транспортировки, так что слив идет по всей поверхности долины. В принципе, это способ увеличить градиент долины и ее пропускную способность. Особенно характерны эти участки для частных долинных впадин с почти нулевыми естественными градиентами.</a:t>
            </a:r>
            <a:r>
              <a:rPr lang="ru-RU" dirty="0" smtClean="0">
                <a:solidFill>
                  <a:srgbClr val="000000"/>
                </a:solidFill>
                <a:latin typeface="Times New Roman" pitchFamily="18" charset="0"/>
              </a:rPr>
              <a:t> </a:t>
            </a:r>
            <a:endParaRPr lang="ru-RU" dirty="0" smtClean="0">
              <a:latin typeface="Times New Roman" pitchFamily="18" charset="0"/>
              <a:cs typeface="Times New Roman" pitchFamily="18" charset="0"/>
            </a:endParaRPr>
          </a:p>
          <a:p>
            <a:pPr eaLnBrk="1" hangingPunct="1"/>
            <a:endParaRPr lang="ru-RU"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r>
              <a:rPr lang="ru-RU" b="1" dirty="0" smtClean="0"/>
              <a:t>Сетчатые (</a:t>
            </a:r>
            <a:r>
              <a:rPr lang="en-US" b="1" dirty="0" smtClean="0"/>
              <a:t>anastomosing</a:t>
            </a:r>
            <a:r>
              <a:rPr lang="ru-RU" b="1" dirty="0" smtClean="0"/>
              <a:t>) русловые системы</a:t>
            </a:r>
            <a:endParaRPr lang="ru-RU" dirty="0" smtClean="0"/>
          </a:p>
          <a:p>
            <a:r>
              <a:rPr lang="ru-RU" dirty="0" smtClean="0"/>
              <a:t>Сетчатые русловые системы по облику напоминают ветвящиеся. В них также мы видим множество русел, расходящихся и снова соединяющихся вместе. Однако их коренное различие состоит в том, что эти русла – постоянные, они разделены не пойменными (не заливными), а высокими террасовыми перемычками и в течении длительного времени не меняют своего положения в долине. В каком-то смысле это врезанная ветвящаяся сеть, типа врезанных </a:t>
            </a:r>
            <a:r>
              <a:rPr lang="ru-RU" dirty="0" err="1" smtClean="0"/>
              <a:t>меандровых</a:t>
            </a:r>
            <a:r>
              <a:rPr lang="ru-RU" dirty="0" smtClean="0"/>
              <a:t> русел. Общие условия образования </a:t>
            </a:r>
            <a:r>
              <a:rPr lang="ru-RU" dirty="0" err="1" smtClean="0"/>
              <a:t>анастомозных</a:t>
            </a:r>
            <a:r>
              <a:rPr lang="ru-RU" dirty="0" smtClean="0"/>
              <a:t> русел еще непонятны, хотя встречаются они довольно широко. Они обычны для площадей с очень небольшими уклонами (градиентами), а также там, где река пересекает геоморфологический барьер. Осадконакопление происходит главным образом путем вертикального напластования как русловых, так и пойменных фаций</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r>
              <a:rPr lang="ru-RU" dirty="0" smtClean="0"/>
              <a:t>Строение осадков такой долины иллюстрируется следующей блок-диаграммой распределения фаций </a:t>
            </a:r>
            <a:r>
              <a:rPr lang="ru-RU" dirty="0" err="1" smtClean="0"/>
              <a:t>анастомозной</a:t>
            </a:r>
            <a:r>
              <a:rPr lang="ru-RU" dirty="0" smtClean="0"/>
              <a:t> русловой системы. Она составлена  по данным густой сети скважин на аллювиальная равнина Саскачеван, Канада. Заметьте, что распределение фаций на глубине практически не отличаются от поверхностных. Это обозначает, что русла не меняют со временем своего положения.</a:t>
            </a:r>
          </a:p>
          <a:p>
            <a:endParaRPr lang="ru-RU"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2C74E311-517D-4DB2-A241-11866F49D030}" type="slidenum">
              <a:rPr lang="ru-RU" smtClean="0"/>
              <a:pPr>
                <a:defRPr/>
              </a:pPr>
              <a:t>14</a:t>
            </a:fld>
            <a:endParaRPr lang="ru-RU"/>
          </a:p>
        </p:txBody>
      </p:sp>
    </p:spTree>
    <p:extLst>
      <p:ext uri="{BB962C8B-B14F-4D97-AF65-F5344CB8AC3E}">
        <p14:creationId xmlns:p14="http://schemas.microsoft.com/office/powerpoint/2010/main" val="1536909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1935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0341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0829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8785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96830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17687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80907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43832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39430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65225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8422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1131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4295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06715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4558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79647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44443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73999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92054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80889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62850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90083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4232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5592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46299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8173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2024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83725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98000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67708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65200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21409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2646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4462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0662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8596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46201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12988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0429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562355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063796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9938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33438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25431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0186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49874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41273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69706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2496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52782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464027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44204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48787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03551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79183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76265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7243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9187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72561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84394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013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795485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7F9A86-CCB3-44CA-8D83-21B98763CF69}"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F0AAE30-1677-4FC3-8B9E-EB3F2F7E94E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274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7DB18-A10C-47D3-9CF0-74F69955E54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105691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99CDA-8487-42DC-8FEC-B26B753A39A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76961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ED59A9-7A6F-4D2C-9A01-1F027BFF3A5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52991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459734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55A169-B2A6-4C06-B203-BC4D44CB458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18139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F3A03C-6B61-4A0F-AE3F-264CD610A4E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511481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C442FB-ED98-41CE-9EF4-122C0F6C487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36667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2A19A5-1897-4AEA-8783-1DDF084C25D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125404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B9E59A-C4BF-48EF-88F5-767E98132F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23021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1B46A5-1030-4742-8F68-277B2296DEC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005991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EE2C0E-19F1-4A6C-9BA1-D92B9B07091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590443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E6A77-9659-434D-BE50-7CA3615FF5D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29190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09201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1C51818-B70E-4781-92C5-08E0A097346C}"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3713F4FC-D393-4AF4-AAA6-481F4866650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510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1C51818-B70E-4781-92C5-08E0A097346C}" type="datetimeFigureOut">
              <a:rPr lang="ru-RU" i="0" smtClean="0">
                <a:solidFill>
                  <a:prstClr val="black">
                    <a:tint val="75000"/>
                  </a:prstClr>
                </a:solidFill>
                <a:latin typeface="Calibri"/>
              </a:rPr>
              <a:pPr fontAlgn="auto">
                <a:spcBef>
                  <a:spcPts val="0"/>
                </a:spcBef>
                <a:spcAft>
                  <a:spcPts val="0"/>
                </a:spcAft>
              </a:pPr>
              <a:t>19.03.2020</a:t>
            </a:fld>
            <a:endParaRPr lang="ru-RU" i="0">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i="0">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13F4FC-D393-4AF4-AAA6-481F4866650F}" type="slidenum">
              <a:rPr lang="ru-RU" i="0" smtClean="0">
                <a:solidFill>
                  <a:prstClr val="black">
                    <a:tint val="75000"/>
                  </a:prstClr>
                </a:solidFill>
                <a:latin typeface="Calibri"/>
              </a:rPr>
              <a:pPr fontAlgn="auto">
                <a:spcBef>
                  <a:spcPts val="0"/>
                </a:spcBef>
                <a:spcAft>
                  <a:spcPts val="0"/>
                </a:spcAft>
              </a:pPr>
              <a:t>‹#›</a:t>
            </a:fld>
            <a:endParaRPr lang="ru-RU" i="0">
              <a:solidFill>
                <a:prstClr val="black">
                  <a:tint val="75000"/>
                </a:prstClr>
              </a:solidFill>
              <a:latin typeface="Calibri"/>
            </a:endParaRPr>
          </a:p>
        </p:txBody>
      </p:sp>
    </p:spTree>
    <p:extLst>
      <p:ext uri="{BB962C8B-B14F-4D97-AF65-F5344CB8AC3E}">
        <p14:creationId xmlns:p14="http://schemas.microsoft.com/office/powerpoint/2010/main" val="265916296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1C51818-B70E-4781-92C5-08E0A097346C}" type="datetimeFigureOut">
              <a:rPr lang="ru-RU" i="0" smtClean="0">
                <a:solidFill>
                  <a:prstClr val="black">
                    <a:tint val="75000"/>
                  </a:prstClr>
                </a:solidFill>
                <a:latin typeface="Calibri"/>
              </a:rPr>
              <a:pPr fontAlgn="auto">
                <a:spcBef>
                  <a:spcPts val="0"/>
                </a:spcBef>
                <a:spcAft>
                  <a:spcPts val="0"/>
                </a:spcAft>
              </a:pPr>
              <a:t>19.03.2020</a:t>
            </a:fld>
            <a:endParaRPr lang="ru-RU" i="0">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i="0">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13F4FC-D393-4AF4-AAA6-481F4866650F}" type="slidenum">
              <a:rPr lang="ru-RU" i="0" smtClean="0">
                <a:solidFill>
                  <a:prstClr val="black">
                    <a:tint val="75000"/>
                  </a:prstClr>
                </a:solidFill>
                <a:latin typeface="Calibri"/>
              </a:rPr>
              <a:pPr fontAlgn="auto">
                <a:spcBef>
                  <a:spcPts val="0"/>
                </a:spcBef>
                <a:spcAft>
                  <a:spcPts val="0"/>
                </a:spcAft>
              </a:pPr>
              <a:t>‹#›</a:t>
            </a:fld>
            <a:endParaRPr lang="ru-RU" i="0">
              <a:solidFill>
                <a:prstClr val="black">
                  <a:tint val="75000"/>
                </a:prstClr>
              </a:solidFill>
              <a:latin typeface="Calibri"/>
            </a:endParaRPr>
          </a:p>
        </p:txBody>
      </p:sp>
    </p:spTree>
    <p:extLst>
      <p:ext uri="{BB962C8B-B14F-4D97-AF65-F5344CB8AC3E}">
        <p14:creationId xmlns:p14="http://schemas.microsoft.com/office/powerpoint/2010/main" val="10391916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1C51818-B70E-4781-92C5-08E0A097346C}" type="datetimeFigureOut">
              <a:rPr lang="ru-RU" i="0" smtClean="0">
                <a:solidFill>
                  <a:prstClr val="black">
                    <a:tint val="75000"/>
                  </a:prstClr>
                </a:solidFill>
                <a:latin typeface="Calibri"/>
              </a:rPr>
              <a:pPr fontAlgn="auto">
                <a:spcBef>
                  <a:spcPts val="0"/>
                </a:spcBef>
                <a:spcAft>
                  <a:spcPts val="0"/>
                </a:spcAft>
              </a:pPr>
              <a:t>19.03.2020</a:t>
            </a:fld>
            <a:endParaRPr lang="ru-RU" i="0">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i="0">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713F4FC-D393-4AF4-AAA6-481F4866650F}" type="slidenum">
              <a:rPr lang="ru-RU" i="0" smtClean="0">
                <a:solidFill>
                  <a:prstClr val="black">
                    <a:tint val="75000"/>
                  </a:prstClr>
                </a:solidFill>
                <a:latin typeface="Calibri"/>
              </a:rPr>
              <a:pPr fontAlgn="auto">
                <a:spcBef>
                  <a:spcPts val="0"/>
                </a:spcBef>
                <a:spcAft>
                  <a:spcPts val="0"/>
                </a:spcAft>
              </a:pPr>
              <a:t>‹#›</a:t>
            </a:fld>
            <a:endParaRPr lang="ru-RU" i="0">
              <a:solidFill>
                <a:prstClr val="black">
                  <a:tint val="75000"/>
                </a:prstClr>
              </a:solidFill>
              <a:latin typeface="Calibri"/>
            </a:endParaRPr>
          </a:p>
        </p:txBody>
      </p:sp>
    </p:spTree>
    <p:extLst>
      <p:ext uri="{BB962C8B-B14F-4D97-AF65-F5344CB8AC3E}">
        <p14:creationId xmlns:p14="http://schemas.microsoft.com/office/powerpoint/2010/main" val="136368063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57F9A86-CCB3-44CA-8D83-21B98763CF69}" type="datetimeFigureOut">
              <a:rPr lang="ru-RU" i="0" smtClean="0">
                <a:solidFill>
                  <a:prstClr val="black">
                    <a:tint val="75000"/>
                  </a:prstClr>
                </a:solidFill>
                <a:latin typeface="Calibri"/>
              </a:rPr>
              <a:pPr fontAlgn="auto">
                <a:spcBef>
                  <a:spcPts val="0"/>
                </a:spcBef>
                <a:spcAft>
                  <a:spcPts val="0"/>
                </a:spcAft>
              </a:pPr>
              <a:t>19.03.2020</a:t>
            </a:fld>
            <a:endParaRPr lang="ru-RU" i="0">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i="0">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F0AAE30-1677-4FC3-8B9E-EB3F2F7E94EC}" type="slidenum">
              <a:rPr lang="ru-RU" i="0" smtClean="0">
                <a:solidFill>
                  <a:prstClr val="black">
                    <a:tint val="75000"/>
                  </a:prstClr>
                </a:solidFill>
                <a:latin typeface="Calibri"/>
              </a:rPr>
              <a:pPr fontAlgn="auto">
                <a:spcBef>
                  <a:spcPts val="0"/>
                </a:spcBef>
                <a:spcAft>
                  <a:spcPts val="0"/>
                </a:spcAft>
              </a:pPr>
              <a:t>‹#›</a:t>
            </a:fld>
            <a:endParaRPr lang="ru-RU" i="0">
              <a:solidFill>
                <a:prstClr val="black">
                  <a:tint val="75000"/>
                </a:prstClr>
              </a:solidFill>
              <a:latin typeface="Calibri"/>
            </a:endParaRPr>
          </a:p>
        </p:txBody>
      </p:sp>
    </p:spTree>
    <p:extLst>
      <p:ext uri="{BB962C8B-B14F-4D97-AF65-F5344CB8AC3E}">
        <p14:creationId xmlns:p14="http://schemas.microsoft.com/office/powerpoint/2010/main" val="326132727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57F9A86-CCB3-44CA-8D83-21B98763CF69}" type="datetimeFigureOut">
              <a:rPr lang="ru-RU" i="0" smtClean="0">
                <a:solidFill>
                  <a:prstClr val="black">
                    <a:tint val="75000"/>
                  </a:prstClr>
                </a:solidFill>
                <a:latin typeface="Calibri"/>
              </a:rPr>
              <a:pPr fontAlgn="auto">
                <a:spcBef>
                  <a:spcPts val="0"/>
                </a:spcBef>
                <a:spcAft>
                  <a:spcPts val="0"/>
                </a:spcAft>
              </a:pPr>
              <a:t>19.03.2020</a:t>
            </a:fld>
            <a:endParaRPr lang="ru-RU" i="0">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i="0">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F0AAE30-1677-4FC3-8B9E-EB3F2F7E94EC}" type="slidenum">
              <a:rPr lang="ru-RU" i="0" smtClean="0">
                <a:solidFill>
                  <a:prstClr val="black">
                    <a:tint val="75000"/>
                  </a:prstClr>
                </a:solidFill>
                <a:latin typeface="Calibri"/>
              </a:rPr>
              <a:pPr fontAlgn="auto">
                <a:spcBef>
                  <a:spcPts val="0"/>
                </a:spcBef>
                <a:spcAft>
                  <a:spcPts val="0"/>
                </a:spcAft>
              </a:pPr>
              <a:t>‹#›</a:t>
            </a:fld>
            <a:endParaRPr lang="ru-RU" i="0">
              <a:solidFill>
                <a:prstClr val="black">
                  <a:tint val="75000"/>
                </a:prstClr>
              </a:solidFill>
              <a:latin typeface="Calibri"/>
            </a:endParaRPr>
          </a:p>
        </p:txBody>
      </p:sp>
    </p:spTree>
    <p:extLst>
      <p:ext uri="{BB962C8B-B14F-4D97-AF65-F5344CB8AC3E}">
        <p14:creationId xmlns:p14="http://schemas.microsoft.com/office/powerpoint/2010/main" val="307520120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57F9A86-CCB3-44CA-8D83-21B98763CF69}" type="datetimeFigureOut">
              <a:rPr lang="ru-RU" i="0" smtClean="0">
                <a:solidFill>
                  <a:prstClr val="black">
                    <a:tint val="75000"/>
                  </a:prstClr>
                </a:solidFill>
                <a:latin typeface="Calibri"/>
              </a:rPr>
              <a:pPr fontAlgn="auto">
                <a:spcBef>
                  <a:spcPts val="0"/>
                </a:spcBef>
                <a:spcAft>
                  <a:spcPts val="0"/>
                </a:spcAft>
              </a:pPr>
              <a:t>19.03.2020</a:t>
            </a:fld>
            <a:endParaRPr lang="ru-RU" i="0">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i="0">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F0AAE30-1677-4FC3-8B9E-EB3F2F7E94EC}" type="slidenum">
              <a:rPr lang="ru-RU" i="0" smtClean="0">
                <a:solidFill>
                  <a:prstClr val="black">
                    <a:tint val="75000"/>
                  </a:prstClr>
                </a:solidFill>
                <a:latin typeface="Calibri"/>
              </a:rPr>
              <a:pPr fontAlgn="auto">
                <a:spcBef>
                  <a:spcPts val="0"/>
                </a:spcBef>
                <a:spcAft>
                  <a:spcPts val="0"/>
                </a:spcAft>
              </a:pPr>
              <a:t>‹#›</a:t>
            </a:fld>
            <a:endParaRPr lang="ru-RU" i="0">
              <a:solidFill>
                <a:prstClr val="black">
                  <a:tint val="75000"/>
                </a:prstClr>
              </a:solidFill>
              <a:latin typeface="Calibri"/>
            </a:endParaRPr>
          </a:p>
        </p:txBody>
      </p:sp>
    </p:spTree>
    <p:extLst>
      <p:ext uri="{BB962C8B-B14F-4D97-AF65-F5344CB8AC3E}">
        <p14:creationId xmlns:p14="http://schemas.microsoft.com/office/powerpoint/2010/main" val="142344045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defRPr/>
            </a:pPr>
            <a:endParaRPr lang="ru-RU" i="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i="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D0DEC2-B55F-49EF-9683-762ABDC05E39}" type="slidenum">
              <a:rPr lang="ru-RU" i="0">
                <a:solidFill>
                  <a:srgbClr val="000000"/>
                </a:solidFill>
              </a:rPr>
              <a:pPr>
                <a:defRPr/>
              </a:pPr>
              <a:t>‹#›</a:t>
            </a:fld>
            <a:endParaRPr lang="ru-RU" i="0">
              <a:solidFill>
                <a:srgbClr val="000000"/>
              </a:solidFill>
            </a:endParaRPr>
          </a:p>
        </p:txBody>
      </p:sp>
    </p:spTree>
    <p:extLst>
      <p:ext uri="{BB962C8B-B14F-4D97-AF65-F5344CB8AC3E}">
        <p14:creationId xmlns:p14="http://schemas.microsoft.com/office/powerpoint/2010/main" val="4947835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8.emf"/><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49.gif"/></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52.jpeg"/><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5.png"/><Relationship Id="rId1" Type="http://schemas.openxmlformats.org/officeDocument/2006/relationships/slideLayout" Target="../slideLayouts/slideLayout29.xml"/><Relationship Id="rId5" Type="http://schemas.openxmlformats.org/officeDocument/2006/relationships/image" Target="../media/image57.JP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7.wdp"/></Relationships>
</file>

<file path=ppt/slides/_rels/slide33.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7" Type="http://schemas.microsoft.com/office/2007/relationships/hdphoto" Target="../media/hdphoto18.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67.png"/><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microsoft.com/office/2007/relationships/hdphoto" Target="../media/hdphoto1.wdp"/><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microsoft.com/office/2007/relationships/hdphoto" Target="../media/hdphoto3.wdp"/><Relationship Id="rId5" Type="http://schemas.openxmlformats.org/officeDocument/2006/relationships/image" Target="../media/image7.jpe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3.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3.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2082776" y="188640"/>
            <a:ext cx="5005345" cy="461665"/>
          </a:xfrm>
          <a:prstGeom prst="rect">
            <a:avLst/>
          </a:prstGeom>
          <a:noFill/>
        </p:spPr>
        <p:txBody>
          <a:bodyPr wrap="none" rtlCol="0">
            <a:spAutoFit/>
          </a:bodyPr>
          <a:lstStyle/>
          <a:p>
            <a:pPr algn="l" fontAlgn="auto">
              <a:spcBef>
                <a:spcPts val="0"/>
              </a:spcBef>
              <a:spcAft>
                <a:spcPts val="0"/>
              </a:spcAft>
            </a:pPr>
            <a:r>
              <a:rPr lang="ru-RU" sz="2400" b="1" i="0" cap="all" dirty="0" smtClean="0">
                <a:solidFill>
                  <a:prstClr val="black"/>
                </a:solidFill>
                <a:latin typeface="Cambria Math" panose="02040503050406030204" pitchFamily="18" charset="0"/>
                <a:ea typeface="Cambria Math" panose="02040503050406030204" pitchFamily="18" charset="0"/>
              </a:rPr>
              <a:t>Аллювиальная седиментация</a:t>
            </a:r>
            <a:endParaRPr lang="ru-RU" sz="2400" b="1" i="0" cap="all" dirty="0">
              <a:solidFill>
                <a:prstClr val="black"/>
              </a:solidFill>
              <a:latin typeface="Cambria Math" panose="02040503050406030204" pitchFamily="18" charset="0"/>
              <a:ea typeface="Cambria Math" panose="020405030504060302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64" y="937452"/>
            <a:ext cx="8962371" cy="575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2938" y="6379440"/>
            <a:ext cx="714646" cy="307777"/>
          </a:xfrm>
          <a:prstGeom prst="rect">
            <a:avLst/>
          </a:prstGeom>
          <a:solidFill>
            <a:srgbClr val="F4FDE9"/>
          </a:solidFill>
        </p:spPr>
        <p:txBody>
          <a:bodyPr wrap="square" rtlCol="0">
            <a:spAutoFit/>
          </a:bodyPr>
          <a:lstStyle/>
          <a:p>
            <a:pPr algn="l" fontAlgn="auto">
              <a:spcBef>
                <a:spcPts val="0"/>
              </a:spcBef>
              <a:spcAft>
                <a:spcPts val="0"/>
              </a:spcAft>
            </a:pPr>
            <a:r>
              <a:rPr lang="ru-RU" sz="1400" dirty="0">
                <a:solidFill>
                  <a:prstClr val="black"/>
                </a:solidFill>
                <a:latin typeface="Calibri"/>
              </a:rPr>
              <a:t>р</a:t>
            </a:r>
            <a:r>
              <a:rPr lang="ru-RU" sz="1400" dirty="0" smtClean="0">
                <a:solidFill>
                  <a:prstClr val="black"/>
                </a:solidFill>
                <a:latin typeface="Calibri"/>
              </a:rPr>
              <a:t>.</a:t>
            </a:r>
            <a:r>
              <a:rPr lang="ru-RU" sz="1400" dirty="0" smtClean="0">
                <a:solidFill>
                  <a:prstClr val="black"/>
                </a:solidFill>
                <a:latin typeface="Cambria Math" panose="02040503050406030204" pitchFamily="18" charset="0"/>
                <a:ea typeface="Cambria Math" panose="02040503050406030204" pitchFamily="18" charset="0"/>
              </a:rPr>
              <a:t> Нил</a:t>
            </a:r>
            <a:endParaRPr lang="ru-RU" sz="1400" dirty="0">
              <a:solidFill>
                <a:prstClr val="black"/>
              </a:solidFill>
              <a:latin typeface="Cambria Math" panose="02040503050406030204" pitchFamily="18" charset="0"/>
              <a:ea typeface="Cambria Math" panose="02040503050406030204" pitchFamily="18" charset="0"/>
            </a:endParaRPr>
          </a:p>
        </p:txBody>
      </p:sp>
      <p:sp>
        <p:nvSpPr>
          <p:cNvPr id="4" name="TextBox 3"/>
          <p:cNvSpPr txBox="1"/>
          <p:nvPr/>
        </p:nvSpPr>
        <p:spPr>
          <a:xfrm>
            <a:off x="112938" y="65851"/>
            <a:ext cx="1127232" cy="369332"/>
          </a:xfrm>
          <a:prstGeom prst="rect">
            <a:avLst/>
          </a:prstGeom>
          <a:noFill/>
        </p:spPr>
        <p:txBody>
          <a:bodyPr wrap="none" rtlCol="0">
            <a:spAutoFit/>
          </a:bodyPr>
          <a:lstStyle/>
          <a:p>
            <a:r>
              <a:rPr lang="ru-RU" dirty="0" smtClean="0"/>
              <a:t>лекция 9</a:t>
            </a:r>
            <a:endParaRPr lang="ru-RU" dirty="0"/>
          </a:p>
        </p:txBody>
      </p:sp>
    </p:spTree>
    <p:extLst>
      <p:ext uri="{BB962C8B-B14F-4D97-AF65-F5344CB8AC3E}">
        <p14:creationId xmlns:p14="http://schemas.microsoft.com/office/powerpoint/2010/main" val="1181157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39999">
              <a:schemeClr val="accent5"/>
            </a:gs>
            <a:gs pos="70000">
              <a:srgbClr val="C4D6EB"/>
            </a:gs>
            <a:gs pos="100000">
              <a:srgbClr val="DE9D68"/>
            </a:gs>
          </a:gsLst>
          <a:lin ang="5400000" scaled="0"/>
        </a:gradFill>
        <a:effectLst/>
      </p:bgPr>
    </p:bg>
    <p:spTree>
      <p:nvGrpSpPr>
        <p:cNvPr id="1" name=""/>
        <p:cNvGrpSpPr/>
        <p:nvPr/>
      </p:nvGrpSpPr>
      <p:grpSpPr>
        <a:xfrm>
          <a:off x="0" y="0"/>
          <a:ext cx="0" cy="0"/>
          <a:chOff x="0" y="0"/>
          <a:chExt cx="0" cy="0"/>
        </a:xfrm>
      </p:grpSpPr>
      <p:pic>
        <p:nvPicPr>
          <p:cNvPr id="13314" name="Picture 5" descr="channel type"/>
          <p:cNvPicPr>
            <a:picLocks noChangeAspect="1" noChangeArrowheads="1"/>
          </p:cNvPicPr>
          <p:nvPr/>
        </p:nvPicPr>
        <p:blipFill>
          <a:blip r:embed="rId3" cstate="print"/>
          <a:srcRect/>
          <a:stretch>
            <a:fillRect/>
          </a:stretch>
        </p:blipFill>
        <p:spPr bwMode="auto">
          <a:xfrm>
            <a:off x="137399" y="217488"/>
            <a:ext cx="4762500" cy="3571875"/>
          </a:xfrm>
          <a:prstGeom prst="rect">
            <a:avLst/>
          </a:prstGeom>
          <a:noFill/>
          <a:ln w="9525">
            <a:noFill/>
            <a:miter lim="800000"/>
            <a:headEnd/>
            <a:tailEnd/>
          </a:ln>
        </p:spPr>
      </p:pic>
      <p:pic>
        <p:nvPicPr>
          <p:cNvPr id="13315" name="Picture 7" descr="channel type"/>
          <p:cNvPicPr>
            <a:picLocks noChangeAspect="1" noChangeArrowheads="1"/>
          </p:cNvPicPr>
          <p:nvPr/>
        </p:nvPicPr>
        <p:blipFill>
          <a:blip r:embed="rId4" cstate="print"/>
          <a:srcRect/>
          <a:stretch>
            <a:fillRect/>
          </a:stretch>
        </p:blipFill>
        <p:spPr bwMode="auto">
          <a:xfrm>
            <a:off x="1757629" y="3789040"/>
            <a:ext cx="6336828" cy="2952962"/>
          </a:xfrm>
          <a:prstGeom prst="rect">
            <a:avLst/>
          </a:prstGeom>
          <a:noFill/>
          <a:ln w="9525">
            <a:noFill/>
            <a:miter lim="800000"/>
            <a:headEnd/>
            <a:tailEnd/>
          </a:ln>
        </p:spPr>
      </p:pic>
      <p:sp>
        <p:nvSpPr>
          <p:cNvPr id="13316" name="Text Box 8"/>
          <p:cNvSpPr txBox="1">
            <a:spLocks noChangeArrowheads="1"/>
          </p:cNvSpPr>
          <p:nvPr/>
        </p:nvSpPr>
        <p:spPr bwMode="auto">
          <a:xfrm>
            <a:off x="5004048" y="217488"/>
            <a:ext cx="3907729" cy="3262432"/>
          </a:xfrm>
          <a:prstGeom prst="rect">
            <a:avLst/>
          </a:prstGeom>
          <a:noFill/>
          <a:ln w="9525">
            <a:noFill/>
            <a:miter lim="800000"/>
            <a:headEnd/>
            <a:tailEnd/>
          </a:ln>
        </p:spPr>
        <p:txBody>
          <a:bodyPr wrap="square">
            <a:spAutoFit/>
          </a:bodyPr>
          <a:lstStyle/>
          <a:p>
            <a:pPr algn="l"/>
            <a:r>
              <a:rPr lang="ru-RU" sz="2400" b="1" i="0" dirty="0" smtClean="0">
                <a:solidFill>
                  <a:srgbClr val="000000"/>
                </a:solidFill>
                <a:latin typeface="Franklin Gothic Medium Cond" pitchFamily="34" charset="0"/>
              </a:rPr>
              <a:t>Сплетенная (</a:t>
            </a:r>
            <a:r>
              <a:rPr lang="en-US" sz="2400" b="1" dirty="0" smtClean="0">
                <a:solidFill>
                  <a:srgbClr val="000000"/>
                </a:solidFill>
                <a:latin typeface="Franklin Gothic Medium Cond" pitchFamily="34" charset="0"/>
              </a:rPr>
              <a:t>braided</a:t>
            </a:r>
            <a:r>
              <a:rPr lang="ru-RU" sz="2400" b="1" i="0" dirty="0" smtClean="0">
                <a:solidFill>
                  <a:srgbClr val="000000"/>
                </a:solidFill>
                <a:latin typeface="Franklin Gothic Medium Cond" pitchFamily="34" charset="0"/>
              </a:rPr>
              <a:t>) русловая система</a:t>
            </a:r>
          </a:p>
          <a:p>
            <a:pPr algn="l"/>
            <a:endParaRPr lang="ru-RU" i="0" dirty="0">
              <a:solidFill>
                <a:srgbClr val="000000"/>
              </a:solidFill>
            </a:endParaRPr>
          </a:p>
          <a:p>
            <a:pPr algn="l"/>
            <a:r>
              <a:rPr lang="ru-RU" sz="2000" i="0" dirty="0">
                <a:solidFill>
                  <a:srgbClr val="000000"/>
                </a:solidFill>
                <a:latin typeface="Arial Narrow" pitchFamily="34" charset="0"/>
              </a:rPr>
              <a:t>В долинах </a:t>
            </a:r>
            <a:r>
              <a:rPr lang="ru-RU" sz="2000" i="0" dirty="0" smtClean="0">
                <a:solidFill>
                  <a:srgbClr val="000000"/>
                </a:solidFill>
                <a:latin typeface="Arial Narrow" pitchFamily="34" charset="0"/>
              </a:rPr>
              <a:t>с</a:t>
            </a:r>
            <a:r>
              <a:rPr lang="ru-RU" sz="2000" i="0" dirty="0">
                <a:solidFill>
                  <a:srgbClr val="000000"/>
                </a:solidFill>
                <a:latin typeface="Arial Narrow" pitchFamily="34" charset="0"/>
              </a:rPr>
              <a:t>о</a:t>
            </a:r>
            <a:r>
              <a:rPr lang="ru-RU" sz="2000" i="0" dirty="0" smtClean="0">
                <a:solidFill>
                  <a:srgbClr val="000000"/>
                </a:solidFill>
                <a:latin typeface="Arial Narrow" pitchFamily="34" charset="0"/>
              </a:rPr>
              <a:t> сплетенными руслами </a:t>
            </a:r>
            <a:r>
              <a:rPr lang="ru-RU" sz="2000" i="0" dirty="0">
                <a:solidFill>
                  <a:srgbClr val="000000"/>
                </a:solidFill>
                <a:latin typeface="Arial Narrow" pitchFamily="34" charset="0"/>
              </a:rPr>
              <a:t>отдельные каналы разделены временными барами или косами, и постоянно меняют свою конфигурацию</a:t>
            </a:r>
            <a:r>
              <a:rPr lang="ru-RU" sz="2000" i="0" dirty="0" smtClean="0">
                <a:solidFill>
                  <a:srgbClr val="000000"/>
                </a:solidFill>
                <a:latin typeface="Arial Narrow" pitchFamily="34" charset="0"/>
              </a:rPr>
              <a:t>.</a:t>
            </a:r>
            <a:endParaRPr lang="en-US" sz="2000" i="0" dirty="0" smtClean="0">
              <a:solidFill>
                <a:srgbClr val="000000"/>
              </a:solidFill>
              <a:latin typeface="Arial Narrow" pitchFamily="34" charset="0"/>
            </a:endParaRPr>
          </a:p>
          <a:p>
            <a:pPr algn="l"/>
            <a:r>
              <a:rPr lang="ru-RU" sz="2000" i="0" dirty="0" smtClean="0">
                <a:solidFill>
                  <a:srgbClr val="000000"/>
                </a:solidFill>
                <a:latin typeface="Arial Narrow" pitchFamily="34" charset="0"/>
              </a:rPr>
              <a:t>Фактически, это единое русло с легко размываемыми островами</a:t>
            </a:r>
            <a:endParaRPr lang="ru-RU" sz="2000" i="0" dirty="0">
              <a:solidFill>
                <a:srgbClr val="000000"/>
              </a:solidFill>
              <a:latin typeface="Arial Narrow" pitchFamily="34" charset="0"/>
            </a:endParaRPr>
          </a:p>
        </p:txBody>
      </p:sp>
    </p:spTree>
    <p:extLst>
      <p:ext uri="{BB962C8B-B14F-4D97-AF65-F5344CB8AC3E}">
        <p14:creationId xmlns:p14="http://schemas.microsoft.com/office/powerpoint/2010/main" val="4259844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85850">
              <a:schemeClr val="accent1"/>
            </a:gs>
            <a:gs pos="0">
              <a:schemeClr val="accent3"/>
            </a:gs>
            <a:gs pos="22896">
              <a:schemeClr val="accent1"/>
            </a:gs>
            <a:gs pos="54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18" y="951363"/>
            <a:ext cx="8530563" cy="575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3625"/>
            <a:ext cx="9144000" cy="923330"/>
          </a:xfrm>
          <a:prstGeom prst="rect">
            <a:avLst/>
          </a:prstGeom>
        </p:spPr>
        <p:txBody>
          <a:bodyPr wrap="square">
            <a:spAutoFit/>
          </a:bodyPr>
          <a:lstStyle/>
          <a:p>
            <a:pPr algn="l"/>
            <a:r>
              <a:rPr lang="ru-RU" b="1" i="0" dirty="0" smtClean="0">
                <a:solidFill>
                  <a:srgbClr val="000000"/>
                </a:solidFill>
                <a:latin typeface="Arial Narrow" pitchFamily="34" charset="0"/>
              </a:rPr>
              <a:t>Сплетенные реки наиболее часто встречаются в молодых, быстро эродируемых регионах </a:t>
            </a:r>
            <a:r>
              <a:rPr lang="en-US" b="1" i="0" dirty="0" smtClean="0">
                <a:solidFill>
                  <a:srgbClr val="000000"/>
                </a:solidFill>
                <a:latin typeface="Arial Narrow" pitchFamily="34" charset="0"/>
              </a:rPr>
              <a:t>(</a:t>
            </a:r>
            <a:r>
              <a:rPr lang="ru-RU" b="1" i="0" dirty="0" smtClean="0">
                <a:solidFill>
                  <a:srgbClr val="000000"/>
                </a:solidFill>
                <a:latin typeface="Arial Narrow" pitchFamily="34" charset="0"/>
              </a:rPr>
              <a:t>Гималаи, Аляска, Новая Зеландия, Канада и пр.)</a:t>
            </a:r>
            <a:r>
              <a:rPr lang="en-US" b="1" i="0" dirty="0" smtClean="0">
                <a:solidFill>
                  <a:srgbClr val="000000"/>
                </a:solidFill>
                <a:latin typeface="Arial Narrow" pitchFamily="34" charset="0"/>
              </a:rPr>
              <a:t>. </a:t>
            </a:r>
            <a:r>
              <a:rPr lang="ru-RU" b="1" i="0" dirty="0" smtClean="0">
                <a:solidFill>
                  <a:srgbClr val="000000"/>
                </a:solidFill>
                <a:latin typeface="Arial Narrow" pitchFamily="34" charset="0"/>
              </a:rPr>
              <a:t>Отдельные русла в сплетенных реках</a:t>
            </a:r>
            <a:r>
              <a:rPr lang="en-US" b="1" i="0" dirty="0" smtClean="0">
                <a:solidFill>
                  <a:srgbClr val="000000"/>
                </a:solidFill>
                <a:latin typeface="Arial Narrow" pitchFamily="34" charset="0"/>
              </a:rPr>
              <a:t> </a:t>
            </a:r>
            <a:r>
              <a:rPr lang="ru-RU" b="1" i="0" dirty="0" smtClean="0">
                <a:solidFill>
                  <a:srgbClr val="000000"/>
                </a:solidFill>
                <a:latin typeface="Arial Narrow" pitchFamily="34" charset="0"/>
              </a:rPr>
              <a:t>могут вести себя как </a:t>
            </a:r>
            <a:r>
              <a:rPr lang="ru-RU" b="1" i="0" dirty="0" err="1" smtClean="0">
                <a:solidFill>
                  <a:srgbClr val="000000"/>
                </a:solidFill>
                <a:latin typeface="Arial Narrow" pitchFamily="34" charset="0"/>
              </a:rPr>
              <a:t>меандрирующие</a:t>
            </a:r>
            <a:r>
              <a:rPr lang="ru-RU" b="1" i="0" dirty="0" smtClean="0">
                <a:solidFill>
                  <a:srgbClr val="000000"/>
                </a:solidFill>
                <a:latin typeface="Arial Narrow" pitchFamily="34" charset="0"/>
              </a:rPr>
              <a:t>, прямые или </a:t>
            </a:r>
            <a:r>
              <a:rPr lang="ru-RU" b="1" i="0" dirty="0" err="1" smtClean="0">
                <a:solidFill>
                  <a:srgbClr val="000000"/>
                </a:solidFill>
                <a:latin typeface="Arial Narrow" pitchFamily="34" charset="0"/>
              </a:rPr>
              <a:t>анастомозные</a:t>
            </a:r>
            <a:endParaRPr lang="ru-RU" b="1" i="0" dirty="0">
              <a:solidFill>
                <a:srgbClr val="000000"/>
              </a:solidFill>
              <a:latin typeface="Arial Narrow" pitchFamily="34" charset="0"/>
            </a:endParaRPr>
          </a:p>
        </p:txBody>
      </p:sp>
    </p:spTree>
    <p:extLst>
      <p:ext uri="{BB962C8B-B14F-4D97-AF65-F5344CB8AC3E}">
        <p14:creationId xmlns:p14="http://schemas.microsoft.com/office/powerpoint/2010/main" val="4209959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5E9EFF">
                <a:lumMod val="34000"/>
                <a:lumOff val="66000"/>
              </a:srgbClr>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pic>
        <p:nvPicPr>
          <p:cNvPr id="16386" name="Picture 4" descr="Columbia-RiverAnastamosing"/>
          <p:cNvPicPr>
            <a:picLocks noChangeAspect="1" noChangeArrowheads="1"/>
          </p:cNvPicPr>
          <p:nvPr/>
        </p:nvPicPr>
        <p:blipFill>
          <a:blip r:embed="rId3" cstate="print"/>
          <a:srcRect/>
          <a:stretch>
            <a:fillRect/>
          </a:stretch>
        </p:blipFill>
        <p:spPr bwMode="auto">
          <a:xfrm>
            <a:off x="473075" y="620713"/>
            <a:ext cx="8197850" cy="6156325"/>
          </a:xfrm>
          <a:prstGeom prst="rect">
            <a:avLst/>
          </a:prstGeom>
          <a:noFill/>
          <a:ln w="9525">
            <a:noFill/>
            <a:miter lim="800000"/>
            <a:headEnd/>
            <a:tailEnd/>
          </a:ln>
        </p:spPr>
      </p:pic>
      <p:sp>
        <p:nvSpPr>
          <p:cNvPr id="16387" name="Text Box 5"/>
          <p:cNvSpPr txBox="1">
            <a:spLocks noChangeArrowheads="1"/>
          </p:cNvSpPr>
          <p:nvPr/>
        </p:nvSpPr>
        <p:spPr bwMode="auto">
          <a:xfrm>
            <a:off x="879475" y="136525"/>
            <a:ext cx="7437438" cy="366713"/>
          </a:xfrm>
          <a:prstGeom prst="rect">
            <a:avLst/>
          </a:prstGeom>
          <a:noFill/>
          <a:ln w="9525">
            <a:noFill/>
            <a:miter lim="800000"/>
            <a:headEnd/>
            <a:tailEnd/>
          </a:ln>
        </p:spPr>
        <p:txBody>
          <a:bodyPr>
            <a:spAutoFit/>
          </a:bodyPr>
          <a:lstStyle/>
          <a:p>
            <a:r>
              <a:rPr lang="ru-RU" b="1" i="0">
                <a:solidFill>
                  <a:srgbClr val="000000"/>
                </a:solidFill>
              </a:rPr>
              <a:t>Сетчатые (</a:t>
            </a:r>
            <a:r>
              <a:rPr lang="en-US" b="1" i="0">
                <a:solidFill>
                  <a:srgbClr val="000000"/>
                </a:solidFill>
              </a:rPr>
              <a:t>anastomosing</a:t>
            </a:r>
            <a:r>
              <a:rPr lang="ru-RU" b="1" i="0">
                <a:solidFill>
                  <a:srgbClr val="000000"/>
                </a:solidFill>
              </a:rPr>
              <a:t>)</a:t>
            </a:r>
            <a:r>
              <a:rPr lang="en-US" b="1" i="0">
                <a:solidFill>
                  <a:srgbClr val="000000"/>
                </a:solidFill>
              </a:rPr>
              <a:t> </a:t>
            </a:r>
            <a:r>
              <a:rPr lang="ru-RU" b="1" i="0">
                <a:solidFill>
                  <a:srgbClr val="000000"/>
                </a:solidFill>
              </a:rPr>
              <a:t>аллювиальные системы</a:t>
            </a:r>
          </a:p>
        </p:txBody>
      </p:sp>
      <p:sp>
        <p:nvSpPr>
          <p:cNvPr id="16388" name="Text Box 6"/>
          <p:cNvSpPr txBox="1">
            <a:spLocks noChangeArrowheads="1"/>
          </p:cNvSpPr>
          <p:nvPr/>
        </p:nvSpPr>
        <p:spPr bwMode="auto">
          <a:xfrm>
            <a:off x="808038" y="6400800"/>
            <a:ext cx="2386012" cy="366713"/>
          </a:xfrm>
          <a:prstGeom prst="rect">
            <a:avLst/>
          </a:prstGeom>
          <a:noFill/>
          <a:ln w="9525">
            <a:noFill/>
            <a:miter lim="800000"/>
            <a:headEnd/>
            <a:tailEnd/>
          </a:ln>
        </p:spPr>
        <p:txBody>
          <a:bodyPr wrap="none">
            <a:spAutoFit/>
          </a:bodyPr>
          <a:lstStyle/>
          <a:p>
            <a:pPr algn="l"/>
            <a:r>
              <a:rPr lang="ru-RU" dirty="0">
                <a:solidFill>
                  <a:srgbClr val="FFFFFF"/>
                </a:solidFill>
              </a:rPr>
              <a:t>р. </a:t>
            </a:r>
            <a:r>
              <a:rPr lang="ru-RU" dirty="0" err="1">
                <a:solidFill>
                  <a:srgbClr val="FFFFFF"/>
                </a:solidFill>
              </a:rPr>
              <a:t>Коламбия</a:t>
            </a:r>
            <a:r>
              <a:rPr lang="ru-RU" dirty="0">
                <a:solidFill>
                  <a:srgbClr val="FFFFFF"/>
                </a:solidFill>
              </a:rPr>
              <a:t>, Канада</a:t>
            </a:r>
          </a:p>
        </p:txBody>
      </p:sp>
    </p:spTree>
    <p:extLst>
      <p:ext uri="{BB962C8B-B14F-4D97-AF65-F5344CB8AC3E}">
        <p14:creationId xmlns:p14="http://schemas.microsoft.com/office/powerpoint/2010/main" val="17783716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cstate="print">
            <a:lum contrast="12000"/>
          </a:blip>
          <a:srcRect b="29036"/>
          <a:stretch>
            <a:fillRect/>
          </a:stretch>
        </p:blipFill>
        <p:spPr bwMode="auto">
          <a:xfrm>
            <a:off x="431800" y="1196975"/>
            <a:ext cx="8243888" cy="4824413"/>
          </a:xfrm>
          <a:prstGeom prst="rect">
            <a:avLst/>
          </a:prstGeom>
          <a:noFill/>
          <a:ln w="9525">
            <a:noFill/>
            <a:miter lim="800000"/>
            <a:headEnd/>
            <a:tailEnd/>
          </a:ln>
        </p:spPr>
      </p:pic>
      <p:sp>
        <p:nvSpPr>
          <p:cNvPr id="17411" name="Rectangle 5"/>
          <p:cNvSpPr>
            <a:spLocks noChangeArrowheads="1"/>
          </p:cNvSpPr>
          <p:nvPr/>
        </p:nvSpPr>
        <p:spPr bwMode="auto">
          <a:xfrm>
            <a:off x="719138" y="65088"/>
            <a:ext cx="7704137" cy="915987"/>
          </a:xfrm>
          <a:prstGeom prst="rect">
            <a:avLst/>
          </a:prstGeom>
          <a:noFill/>
          <a:ln w="9525">
            <a:noFill/>
            <a:miter lim="800000"/>
            <a:headEnd/>
            <a:tailEnd/>
          </a:ln>
        </p:spPr>
        <p:txBody>
          <a:bodyPr>
            <a:spAutoFit/>
          </a:bodyPr>
          <a:lstStyle/>
          <a:p>
            <a:pPr eaLnBrk="0" hangingPunct="0">
              <a:spcBef>
                <a:spcPct val="30000"/>
              </a:spcBef>
            </a:pPr>
            <a:r>
              <a:rPr lang="ru-RU" i="0">
                <a:solidFill>
                  <a:srgbClr val="000000"/>
                </a:solidFill>
              </a:rPr>
              <a:t>Блок-диаграмма распределения фаций анастомозной русловой системы по данным густой сети скважин. </a:t>
            </a:r>
            <a:br>
              <a:rPr lang="ru-RU" i="0">
                <a:solidFill>
                  <a:srgbClr val="000000"/>
                </a:solidFill>
              </a:rPr>
            </a:br>
            <a:r>
              <a:rPr lang="ru-RU" b="1" i="0">
                <a:solidFill>
                  <a:srgbClr val="000000"/>
                </a:solidFill>
                <a:latin typeface="Arial Narrow" pitchFamily="34" charset="0"/>
              </a:rPr>
              <a:t>Аллювиальная равнина Саскачеван, Канада</a:t>
            </a:r>
          </a:p>
        </p:txBody>
      </p:sp>
    </p:spTree>
    <p:extLst>
      <p:ext uri="{BB962C8B-B14F-4D97-AF65-F5344CB8AC3E}">
        <p14:creationId xmlns:p14="http://schemas.microsoft.com/office/powerpoint/2010/main" val="2912451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2314480"/>
          </a:xfrm>
          <a:prstGeom prst="rect">
            <a:avLst/>
          </a:prstGeom>
        </p:spPr>
        <p:txBody>
          <a:bodyPr wrap="square">
            <a:spAutoFit/>
          </a:bodyPr>
          <a:lstStyle/>
          <a:p>
            <a:pPr marL="457200" indent="-457200" fontAlgn="auto">
              <a:lnSpc>
                <a:spcPct val="120000"/>
              </a:lnSpc>
              <a:spcBef>
                <a:spcPts val="0"/>
              </a:spcBef>
              <a:spcAft>
                <a:spcPts val="0"/>
              </a:spcAft>
            </a:pPr>
            <a:r>
              <a:rPr lang="ru-RU" sz="3600" i="0" dirty="0" smtClean="0">
                <a:solidFill>
                  <a:srgbClr val="000000"/>
                </a:solidFill>
                <a:latin typeface="Times New Roman"/>
                <a:ea typeface="Times New Roman"/>
              </a:rPr>
              <a:t>Области </a:t>
            </a:r>
            <a:r>
              <a:rPr lang="ru-RU" sz="3600" i="0" dirty="0">
                <a:solidFill>
                  <a:srgbClr val="000000"/>
                </a:solidFill>
                <a:latin typeface="Times New Roman"/>
                <a:ea typeface="Times New Roman"/>
              </a:rPr>
              <a:t>аллювиальной седиментации</a:t>
            </a:r>
          </a:p>
          <a:p>
            <a:pPr marL="914400" indent="-457200" algn="l" fontAlgn="auto">
              <a:spcBef>
                <a:spcPts val="0"/>
              </a:spcBef>
              <a:spcAft>
                <a:spcPts val="0"/>
              </a:spcAft>
              <a:buFontTx/>
              <a:buBlip>
                <a:blip r:embed="rId3"/>
              </a:buBlip>
            </a:pPr>
            <a:r>
              <a:rPr lang="ru-RU" sz="2200" i="0" dirty="0" smtClean="0">
                <a:solidFill>
                  <a:srgbClr val="000000"/>
                </a:solidFill>
                <a:latin typeface="Arial Narrow" panose="020B0606020202030204" pitchFamily="34" charset="0"/>
                <a:ea typeface="Times New Roman"/>
              </a:rPr>
              <a:t>Аллювиальные</a:t>
            </a:r>
            <a:r>
              <a:rPr lang="ru-RU" sz="2200" i="0" dirty="0" smtClean="0">
                <a:solidFill>
                  <a:srgbClr val="000000"/>
                </a:solidFill>
                <a:latin typeface="Times New Roman"/>
                <a:ea typeface="Times New Roman"/>
              </a:rPr>
              <a:t> системы с одним главным руслом</a:t>
            </a:r>
            <a:endParaRPr lang="ru-RU" sz="2200" i="0" dirty="0">
              <a:solidFill>
                <a:srgbClr val="000000"/>
              </a:solidFill>
              <a:latin typeface="Times New Roman"/>
              <a:ea typeface="Times New Roman"/>
            </a:endParaRPr>
          </a:p>
          <a:p>
            <a:pPr marL="457200" algn="l" fontAlgn="auto">
              <a:lnSpc>
                <a:spcPct val="120000"/>
              </a:lnSpc>
              <a:spcBef>
                <a:spcPts val="0"/>
              </a:spcBef>
              <a:spcAft>
                <a:spcPts val="0"/>
              </a:spcAft>
            </a:pPr>
            <a:r>
              <a:rPr lang="ru-RU" sz="2200" b="1" i="0" dirty="0" smtClean="0">
                <a:solidFill>
                  <a:srgbClr val="000000"/>
                </a:solidFill>
                <a:latin typeface="Arial Narrow" pitchFamily="34" charset="0"/>
                <a:ea typeface="Times New Roman"/>
              </a:rPr>
              <a:t>Прямолинейные и </a:t>
            </a:r>
            <a:r>
              <a:rPr lang="ru-RU" sz="2200" b="1" i="0" dirty="0" err="1" smtClean="0">
                <a:solidFill>
                  <a:srgbClr val="000000"/>
                </a:solidFill>
                <a:latin typeface="Arial Narrow" pitchFamily="34" charset="0"/>
                <a:ea typeface="Times New Roman"/>
              </a:rPr>
              <a:t>меандрирующие</a:t>
            </a:r>
            <a:r>
              <a:rPr lang="ru-RU" sz="2200" b="1" i="0" dirty="0" smtClean="0">
                <a:solidFill>
                  <a:srgbClr val="000000"/>
                </a:solidFill>
                <a:latin typeface="Arial Narrow" pitchFamily="34" charset="0"/>
                <a:ea typeface="Times New Roman"/>
              </a:rPr>
              <a:t> </a:t>
            </a:r>
          </a:p>
          <a:p>
            <a:pPr marL="914400" indent="-457200" algn="l" fontAlgn="auto">
              <a:lnSpc>
                <a:spcPct val="120000"/>
              </a:lnSpc>
              <a:spcBef>
                <a:spcPts val="0"/>
              </a:spcBef>
              <a:spcAft>
                <a:spcPts val="0"/>
              </a:spcAft>
              <a:buFontTx/>
              <a:buBlip>
                <a:blip r:embed="rId3"/>
              </a:buBlip>
            </a:pPr>
            <a:r>
              <a:rPr lang="ru-RU" sz="2200" i="0" dirty="0" err="1" smtClean="0">
                <a:solidFill>
                  <a:srgbClr val="000000"/>
                </a:solidFill>
                <a:latin typeface="Times New Roman"/>
                <a:ea typeface="Times New Roman"/>
              </a:rPr>
              <a:t>Многорусловые</a:t>
            </a:r>
            <a:r>
              <a:rPr lang="ru-RU" sz="2200" i="0" dirty="0" smtClean="0">
                <a:solidFill>
                  <a:srgbClr val="000000"/>
                </a:solidFill>
                <a:latin typeface="Times New Roman"/>
                <a:ea typeface="Times New Roman"/>
              </a:rPr>
              <a:t> (распределенные) </a:t>
            </a:r>
            <a:r>
              <a:rPr lang="ru-RU" sz="2200" i="0" dirty="0" err="1">
                <a:solidFill>
                  <a:srgbClr val="000000"/>
                </a:solidFill>
                <a:latin typeface="Times New Roman"/>
                <a:ea typeface="Times New Roman"/>
              </a:rPr>
              <a:t>флювиальные</a:t>
            </a:r>
            <a:r>
              <a:rPr lang="ru-RU" sz="2200" i="0" dirty="0">
                <a:solidFill>
                  <a:srgbClr val="000000"/>
                </a:solidFill>
                <a:latin typeface="Times New Roman"/>
                <a:ea typeface="Times New Roman"/>
              </a:rPr>
              <a:t> </a:t>
            </a:r>
            <a:r>
              <a:rPr lang="ru-RU" sz="2200" i="0" dirty="0" smtClean="0">
                <a:solidFill>
                  <a:srgbClr val="000000"/>
                </a:solidFill>
                <a:latin typeface="Times New Roman"/>
                <a:ea typeface="Times New Roman"/>
              </a:rPr>
              <a:t>системы</a:t>
            </a:r>
            <a:r>
              <a:rPr lang="en-US" sz="2200" i="0" dirty="0" smtClean="0">
                <a:solidFill>
                  <a:srgbClr val="000000"/>
                </a:solidFill>
                <a:latin typeface="Times New Roman"/>
                <a:ea typeface="Times New Roman"/>
              </a:rPr>
              <a:t> </a:t>
            </a:r>
          </a:p>
          <a:p>
            <a:pPr marL="457200" algn="l" fontAlgn="auto">
              <a:lnSpc>
                <a:spcPct val="120000"/>
              </a:lnSpc>
              <a:spcBef>
                <a:spcPts val="0"/>
              </a:spcBef>
              <a:spcAft>
                <a:spcPts val="0"/>
              </a:spcAft>
            </a:pPr>
            <a:r>
              <a:rPr lang="ru-RU" sz="2200" b="1" i="0" dirty="0" smtClean="0">
                <a:solidFill>
                  <a:srgbClr val="000000"/>
                </a:solidFill>
                <a:latin typeface="Arial Narrow" pitchFamily="34" charset="0"/>
                <a:ea typeface="Times New Roman"/>
              </a:rPr>
              <a:t>Сплетенные</a:t>
            </a:r>
            <a:r>
              <a:rPr lang="ru-RU" sz="2200" i="0" dirty="0" smtClean="0">
                <a:solidFill>
                  <a:srgbClr val="000000"/>
                </a:solidFill>
                <a:latin typeface="Times New Roman"/>
                <a:ea typeface="Times New Roman"/>
              </a:rPr>
              <a:t> </a:t>
            </a:r>
            <a:r>
              <a:rPr lang="en-US" sz="2200" i="0" dirty="0" smtClean="0">
                <a:solidFill>
                  <a:srgbClr val="000000"/>
                </a:solidFill>
                <a:latin typeface="Times New Roman"/>
                <a:ea typeface="Times New Roman"/>
              </a:rPr>
              <a:t>(</a:t>
            </a:r>
            <a:r>
              <a:rPr lang="en-US" sz="2200" dirty="0" smtClean="0">
                <a:solidFill>
                  <a:srgbClr val="000000"/>
                </a:solidFill>
                <a:latin typeface="Times New Roman"/>
                <a:ea typeface="Times New Roman"/>
              </a:rPr>
              <a:t>braided</a:t>
            </a:r>
            <a:r>
              <a:rPr lang="en-US" sz="2200" i="0" dirty="0" smtClean="0">
                <a:solidFill>
                  <a:srgbClr val="000000"/>
                </a:solidFill>
                <a:latin typeface="Times New Roman"/>
                <a:ea typeface="Times New Roman"/>
              </a:rPr>
              <a:t>)</a:t>
            </a:r>
            <a:r>
              <a:rPr lang="ru-RU" sz="2200" i="0" dirty="0" smtClean="0">
                <a:solidFill>
                  <a:srgbClr val="000000"/>
                </a:solidFill>
                <a:latin typeface="Times New Roman"/>
                <a:ea typeface="Times New Roman"/>
              </a:rPr>
              <a:t>, </a:t>
            </a:r>
            <a:r>
              <a:rPr lang="ru-RU" sz="2200" b="1" i="0" dirty="0" smtClean="0">
                <a:solidFill>
                  <a:srgbClr val="000000"/>
                </a:solidFill>
                <a:latin typeface="Arial Narrow" pitchFamily="34" charset="0"/>
                <a:ea typeface="Times New Roman"/>
              </a:rPr>
              <a:t>сетчатые</a:t>
            </a:r>
            <a:r>
              <a:rPr lang="ru-RU" sz="2200" i="0" dirty="0" smtClean="0">
                <a:solidFill>
                  <a:srgbClr val="000000"/>
                </a:solidFill>
                <a:latin typeface="Arial Narrow" pitchFamily="34" charset="0"/>
                <a:ea typeface="Times New Roman"/>
              </a:rPr>
              <a:t> (</a:t>
            </a:r>
            <a:r>
              <a:rPr lang="en-US" sz="2200" dirty="0" smtClean="0">
                <a:solidFill>
                  <a:srgbClr val="000000"/>
                </a:solidFill>
                <a:latin typeface="Times New Roman" pitchFamily="18" charset="0"/>
                <a:ea typeface="Times New Roman"/>
                <a:cs typeface="Times New Roman" pitchFamily="18" charset="0"/>
              </a:rPr>
              <a:t>anastomosing</a:t>
            </a:r>
            <a:r>
              <a:rPr lang="ru-RU" sz="2200" i="0" dirty="0" smtClean="0">
                <a:solidFill>
                  <a:srgbClr val="000000"/>
                </a:solidFill>
                <a:latin typeface="Arial Narrow" pitchFamily="34" charset="0"/>
                <a:ea typeface="Times New Roman"/>
              </a:rPr>
              <a:t>)</a:t>
            </a:r>
            <a:r>
              <a:rPr lang="ru-RU" sz="2200" i="0" dirty="0" smtClean="0">
                <a:solidFill>
                  <a:srgbClr val="000000"/>
                </a:solidFill>
                <a:latin typeface="Times New Roman"/>
                <a:ea typeface="Times New Roman"/>
              </a:rPr>
              <a:t>,</a:t>
            </a:r>
            <a:r>
              <a:rPr lang="en-US" sz="2200" i="0" dirty="0" smtClean="0">
                <a:solidFill>
                  <a:srgbClr val="000000"/>
                </a:solidFill>
                <a:latin typeface="Times New Roman"/>
                <a:ea typeface="Times New Roman"/>
              </a:rPr>
              <a:t> </a:t>
            </a:r>
            <a:r>
              <a:rPr lang="ru-RU" sz="2200" b="1" i="0" dirty="0" smtClean="0">
                <a:solidFill>
                  <a:srgbClr val="000000"/>
                </a:solidFill>
                <a:latin typeface="Arial Narrow" pitchFamily="34" charset="0"/>
                <a:ea typeface="Times New Roman"/>
              </a:rPr>
              <a:t>дельтовые</a:t>
            </a:r>
            <a:r>
              <a:rPr lang="en-US" sz="2200" i="0" dirty="0" smtClean="0">
                <a:solidFill>
                  <a:srgbClr val="000000"/>
                </a:solidFill>
                <a:latin typeface="Times New Roman"/>
                <a:ea typeface="Times New Roman"/>
              </a:rPr>
              <a:t> (</a:t>
            </a:r>
            <a:r>
              <a:rPr lang="en-US" sz="2200" dirty="0" err="1" smtClean="0">
                <a:solidFill>
                  <a:srgbClr val="000000"/>
                </a:solidFill>
                <a:latin typeface="Times New Roman"/>
                <a:ea typeface="Times New Roman"/>
              </a:rPr>
              <a:t>deltic</a:t>
            </a:r>
            <a:r>
              <a:rPr lang="en-US" sz="2200" i="0" dirty="0" smtClean="0">
                <a:solidFill>
                  <a:srgbClr val="000000"/>
                </a:solidFill>
                <a:latin typeface="Times New Roman"/>
                <a:ea typeface="Times New Roman"/>
              </a:rPr>
              <a:t>)</a:t>
            </a:r>
            <a:endParaRPr lang="ru-RU" sz="2200" i="0" dirty="0">
              <a:solidFill>
                <a:srgbClr val="000000"/>
              </a:solidFill>
              <a:latin typeface="Times New Roman"/>
              <a:ea typeface="Times New Roman"/>
            </a:endParaRPr>
          </a:p>
        </p:txBody>
      </p:sp>
      <p:sp>
        <p:nvSpPr>
          <p:cNvPr id="2" name="Прямоугольник 1"/>
          <p:cNvSpPr/>
          <p:nvPr/>
        </p:nvSpPr>
        <p:spPr>
          <a:xfrm>
            <a:off x="-29129" y="3450250"/>
            <a:ext cx="4572000" cy="3046988"/>
          </a:xfrm>
          <a:prstGeom prst="rect">
            <a:avLst/>
          </a:prstGeom>
        </p:spPr>
        <p:txBody>
          <a:bodyPr>
            <a:spAutoFit/>
          </a:bodyPr>
          <a:lstStyle/>
          <a:p>
            <a:pPr marL="800100" indent="-342900" algn="l" fontAlgn="auto">
              <a:spcBef>
                <a:spcPts val="0"/>
              </a:spcBef>
              <a:spcAft>
                <a:spcPts val="0"/>
              </a:spcAft>
              <a:buFontTx/>
              <a:buBlip>
                <a:blip r:embed="rId4"/>
              </a:buBlip>
            </a:pPr>
            <a:r>
              <a:rPr lang="ru-RU" sz="2400" b="1" i="0" dirty="0" smtClean="0">
                <a:solidFill>
                  <a:srgbClr val="000000"/>
                </a:solidFill>
                <a:latin typeface="Arial Narrow" pitchFamily="34" charset="0"/>
                <a:ea typeface="Times New Roman"/>
              </a:rPr>
              <a:t>Русло реки - </a:t>
            </a:r>
            <a:r>
              <a:rPr lang="ru-RU" sz="2400" i="0" dirty="0" smtClean="0">
                <a:solidFill>
                  <a:srgbClr val="000000"/>
                </a:solidFill>
                <a:latin typeface="Arial Narrow" pitchFamily="34" charset="0"/>
                <a:ea typeface="Times New Roman"/>
              </a:rPr>
              <a:t>канал </a:t>
            </a:r>
            <a:r>
              <a:rPr lang="ru-RU" sz="2400" i="0" dirty="0">
                <a:solidFill>
                  <a:srgbClr val="000000"/>
                </a:solidFill>
                <a:latin typeface="Arial Narrow" pitchFamily="34" charset="0"/>
                <a:ea typeface="Times New Roman"/>
              </a:rPr>
              <a:t>постоянного (</a:t>
            </a:r>
            <a:r>
              <a:rPr lang="en-US" sz="2400" dirty="0">
                <a:solidFill>
                  <a:srgbClr val="000000"/>
                </a:solidFill>
                <a:latin typeface="Arial Narrow" pitchFamily="34" charset="0"/>
                <a:ea typeface="Times New Roman"/>
              </a:rPr>
              <a:t>persistent</a:t>
            </a:r>
            <a:r>
              <a:rPr lang="ru-RU" sz="2400" i="0" dirty="0">
                <a:solidFill>
                  <a:srgbClr val="000000"/>
                </a:solidFill>
                <a:latin typeface="Arial Narrow" pitchFamily="34" charset="0"/>
                <a:ea typeface="Times New Roman"/>
              </a:rPr>
              <a:t>) водотока двухкомпонентной долины </a:t>
            </a:r>
            <a:endParaRPr lang="ru-RU" sz="2400" i="0" dirty="0" smtClean="0">
              <a:solidFill>
                <a:srgbClr val="000000"/>
              </a:solidFill>
              <a:latin typeface="Arial Narrow" pitchFamily="34" charset="0"/>
              <a:ea typeface="Times New Roman"/>
            </a:endParaRPr>
          </a:p>
          <a:p>
            <a:pPr marL="800100" indent="-342900" algn="l" fontAlgn="auto">
              <a:spcBef>
                <a:spcPts val="0"/>
              </a:spcBef>
              <a:spcAft>
                <a:spcPts val="0"/>
              </a:spcAft>
              <a:buFontTx/>
              <a:buBlip>
                <a:blip r:embed="rId4"/>
              </a:buBlip>
            </a:pPr>
            <a:r>
              <a:rPr lang="ru-RU" sz="2400" b="1" i="0" dirty="0" smtClean="0">
                <a:solidFill>
                  <a:srgbClr val="000000"/>
                </a:solidFill>
                <a:latin typeface="Arial Narrow" pitchFamily="34" charset="0"/>
                <a:ea typeface="Times New Roman"/>
              </a:rPr>
              <a:t>Пойма реки - </a:t>
            </a:r>
            <a:r>
              <a:rPr lang="ru-RU" sz="2400" i="0" dirty="0" smtClean="0">
                <a:solidFill>
                  <a:srgbClr val="000000"/>
                </a:solidFill>
                <a:latin typeface="Arial Narrow" pitchFamily="34" charset="0"/>
                <a:ea typeface="Times New Roman"/>
              </a:rPr>
              <a:t>канал </a:t>
            </a:r>
            <a:r>
              <a:rPr lang="ru-RU" sz="2400" i="0" dirty="0">
                <a:solidFill>
                  <a:srgbClr val="000000"/>
                </a:solidFill>
                <a:latin typeface="Arial Narrow" pitchFamily="34" charset="0"/>
                <a:ea typeface="Times New Roman"/>
              </a:rPr>
              <a:t>паводкового (</a:t>
            </a:r>
            <a:r>
              <a:rPr lang="en-US" sz="2400" dirty="0">
                <a:solidFill>
                  <a:srgbClr val="000000"/>
                </a:solidFill>
                <a:latin typeface="Arial Narrow" pitchFamily="34" charset="0"/>
                <a:ea typeface="Times New Roman"/>
              </a:rPr>
              <a:t>flood</a:t>
            </a:r>
            <a:r>
              <a:rPr lang="ru-RU" sz="2400" dirty="0">
                <a:solidFill>
                  <a:srgbClr val="000000"/>
                </a:solidFill>
                <a:latin typeface="Arial Narrow" pitchFamily="34" charset="0"/>
                <a:ea typeface="Times New Roman"/>
              </a:rPr>
              <a:t>, </a:t>
            </a:r>
            <a:r>
              <a:rPr lang="en-US" sz="2400" dirty="0">
                <a:solidFill>
                  <a:srgbClr val="000000"/>
                </a:solidFill>
                <a:latin typeface="Arial Narrow" pitchFamily="34" charset="0"/>
                <a:ea typeface="Times New Roman"/>
              </a:rPr>
              <a:t>seasonal</a:t>
            </a:r>
            <a:r>
              <a:rPr lang="ru-RU" sz="2400" i="0" dirty="0">
                <a:solidFill>
                  <a:srgbClr val="000000"/>
                </a:solidFill>
                <a:latin typeface="Arial Narrow" pitchFamily="34" charset="0"/>
                <a:ea typeface="Times New Roman"/>
              </a:rPr>
              <a:t>) водотока двухкомпонентной </a:t>
            </a:r>
            <a:r>
              <a:rPr lang="ru-RU" sz="2400" i="0" dirty="0" smtClean="0">
                <a:solidFill>
                  <a:srgbClr val="000000"/>
                </a:solidFill>
                <a:latin typeface="Arial Narrow" pitchFamily="34" charset="0"/>
                <a:ea typeface="Times New Roman"/>
              </a:rPr>
              <a:t>долины</a:t>
            </a:r>
            <a:endParaRPr lang="ru-RU" sz="2400" i="0" dirty="0">
              <a:solidFill>
                <a:srgbClr val="000000"/>
              </a:solidFill>
              <a:latin typeface="Arial Narrow" pitchFamily="34" charset="0"/>
              <a:ea typeface="Times New Roman"/>
            </a:endParaRPr>
          </a:p>
        </p:txBody>
      </p:sp>
      <p:sp>
        <p:nvSpPr>
          <p:cNvPr id="3" name="TextBox 2"/>
          <p:cNvSpPr txBox="1"/>
          <p:nvPr/>
        </p:nvSpPr>
        <p:spPr>
          <a:xfrm>
            <a:off x="-1" y="2915652"/>
            <a:ext cx="9036497" cy="369332"/>
          </a:xfrm>
          <a:prstGeom prst="rect">
            <a:avLst/>
          </a:prstGeom>
          <a:noFill/>
        </p:spPr>
        <p:txBody>
          <a:bodyPr wrap="square" rtlCol="0">
            <a:spAutoFit/>
          </a:bodyPr>
          <a:lstStyle/>
          <a:p>
            <a:pPr fontAlgn="auto">
              <a:spcBef>
                <a:spcPts val="0"/>
              </a:spcBef>
              <a:spcAft>
                <a:spcPts val="0"/>
              </a:spcAft>
            </a:pPr>
            <a:r>
              <a:rPr lang="ru-RU" b="1" i="0" dirty="0" smtClean="0">
                <a:solidFill>
                  <a:srgbClr val="000000"/>
                </a:solidFill>
                <a:latin typeface="Arial Narrow" pitchFamily="34" charset="0"/>
              </a:rPr>
              <a:t>Речные долины  -  двухкомпонентные транзитные системы</a:t>
            </a:r>
            <a:endParaRPr lang="ru-RU" b="1" i="0" dirty="0">
              <a:solidFill>
                <a:srgbClr val="000000"/>
              </a:solidFill>
              <a:latin typeface="Arial Narrow" pitchFamily="34" charset="0"/>
            </a:endParaRPr>
          </a:p>
        </p:txBody>
      </p:sp>
      <p:cxnSp>
        <p:nvCxnSpPr>
          <p:cNvPr id="6" name="Прямая соединительная линия 5"/>
          <p:cNvCxnSpPr/>
          <p:nvPr/>
        </p:nvCxnSpPr>
        <p:spPr>
          <a:xfrm>
            <a:off x="35496" y="2852936"/>
            <a:ext cx="9001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09779" y="2491736"/>
            <a:ext cx="7324441" cy="369332"/>
          </a:xfrm>
          <a:prstGeom prst="rect">
            <a:avLst/>
          </a:prstGeom>
          <a:solidFill>
            <a:srgbClr val="F9DDB5"/>
          </a:solidFill>
          <a:ln>
            <a:solidFill>
              <a:srgbClr val="C00000"/>
            </a:solidFill>
          </a:ln>
        </p:spPr>
        <p:txBody>
          <a:bodyPr wrap="none" rtlCol="0">
            <a:spAutoFit/>
          </a:bodyPr>
          <a:lstStyle/>
          <a:p>
            <a:pPr algn="l" fontAlgn="auto">
              <a:spcBef>
                <a:spcPts val="0"/>
              </a:spcBef>
              <a:spcAft>
                <a:spcPts val="0"/>
              </a:spcAft>
            </a:pPr>
            <a:r>
              <a:rPr lang="ru-RU" i="0" dirty="0" smtClean="0">
                <a:solidFill>
                  <a:srgbClr val="000000"/>
                </a:solidFill>
                <a:latin typeface="Arial Narrow" pitchFamily="34" charset="0"/>
              </a:rPr>
              <a:t>Транспорт материала – отложение материала – перераспределение материала</a:t>
            </a:r>
            <a:endParaRPr lang="ru-RU" i="0" dirty="0">
              <a:solidFill>
                <a:srgbClr val="000000"/>
              </a:solidFill>
              <a:latin typeface="Arial Narrow" pitchFamily="34" charset="0"/>
            </a:endParaRPr>
          </a:p>
        </p:txBody>
      </p:sp>
      <p:pic>
        <p:nvPicPr>
          <p:cNvPr id="205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355976" y="3284984"/>
            <a:ext cx="4657735" cy="351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376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5932"/>
          <a:stretch/>
        </p:blipFill>
        <p:spPr bwMode="auto">
          <a:xfrm>
            <a:off x="-46294" y="1754326"/>
            <a:ext cx="9188930" cy="5103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0"/>
            <a:ext cx="8640960" cy="1754326"/>
          </a:xfrm>
          <a:prstGeom prst="rect">
            <a:avLst/>
          </a:prstGeom>
        </p:spPr>
        <p:txBody>
          <a:bodyPr wrap="square">
            <a:spAutoFit/>
          </a:bodyPr>
          <a:lstStyle/>
          <a:p>
            <a:pPr algn="just"/>
            <a:r>
              <a:rPr lang="ru-RU" i="0" dirty="0">
                <a:latin typeface="Arial Narrow" panose="020B0606020202030204" pitchFamily="34" charset="0"/>
              </a:rPr>
              <a:t>Для умеренного климатического пояса наиболее характерны толщи аллювия, включающие как русловые, так и пойменные </a:t>
            </a:r>
            <a:r>
              <a:rPr lang="ru-RU" i="0" dirty="0" smtClean="0">
                <a:latin typeface="Arial Narrow" panose="020B0606020202030204" pitchFamily="34" charset="0"/>
              </a:rPr>
              <a:t>фации. Они представляют осадочный комплекс </a:t>
            </a:r>
            <a:r>
              <a:rPr lang="ru-RU" i="0" dirty="0">
                <a:latin typeface="Arial Narrow" panose="020B0606020202030204" pitchFamily="34" charset="0"/>
              </a:rPr>
              <a:t>двухкомпонентных  речных долин. </a:t>
            </a:r>
            <a:r>
              <a:rPr lang="ru-RU" i="0" dirty="0" smtClean="0">
                <a:latin typeface="Arial Narrow" panose="020B0606020202030204" pitchFamily="34" charset="0"/>
              </a:rPr>
              <a:t>Формирующиеся </a:t>
            </a:r>
            <a:r>
              <a:rPr lang="ru-RU" i="0" dirty="0">
                <a:latin typeface="Arial Narrow" panose="020B0606020202030204" pitchFamily="34" charset="0"/>
              </a:rPr>
              <a:t>в обоих каналах осадки образуют единую аллювиальную постройку, но, при этом, и конфигурация каналов, и направления потоков в них, и механизмы их функционирования могут резко различаться. Основные </a:t>
            </a:r>
            <a:r>
              <a:rPr lang="ru-RU" i="0" dirty="0" smtClean="0">
                <a:latin typeface="Arial Narrow" panose="020B0606020202030204" pitchFamily="34" charset="0"/>
              </a:rPr>
              <a:t>события в </a:t>
            </a:r>
            <a:r>
              <a:rPr lang="ru-RU" i="0" dirty="0">
                <a:latin typeface="Arial Narrow" panose="020B0606020202030204" pitchFamily="34" charset="0"/>
              </a:rPr>
              <a:t>речной долине такого рода, в сильнейшей степени контролируются климатическими факторами. </a:t>
            </a:r>
          </a:p>
        </p:txBody>
      </p:sp>
      <p:sp>
        <p:nvSpPr>
          <p:cNvPr id="4" name="Прямоугольник 3"/>
          <p:cNvSpPr/>
          <p:nvPr/>
        </p:nvSpPr>
        <p:spPr>
          <a:xfrm>
            <a:off x="323528" y="1896273"/>
            <a:ext cx="8352928" cy="1532727"/>
          </a:xfrm>
          <a:prstGeom prst="rect">
            <a:avLst/>
          </a:prstGeom>
        </p:spPr>
        <p:txBody>
          <a:bodyPr wrap="square">
            <a:spAutoFit/>
          </a:bodyPr>
          <a:lstStyle/>
          <a:p>
            <a:pPr lvl="0" indent="457200">
              <a:lnSpc>
                <a:spcPct val="120000"/>
              </a:lnSpc>
            </a:pPr>
            <a:r>
              <a:rPr lang="ru-RU" sz="2400" b="1" i="0" dirty="0">
                <a:solidFill>
                  <a:schemeClr val="bg1"/>
                </a:solidFill>
                <a:latin typeface="Arial Narrow" panose="020B0606020202030204" pitchFamily="34" charset="0"/>
                <a:ea typeface="Times New Roman"/>
              </a:rPr>
              <a:t>Русловые отложения</a:t>
            </a:r>
          </a:p>
          <a:p>
            <a:pPr lvl="0" indent="457200">
              <a:lnSpc>
                <a:spcPct val="120000"/>
              </a:lnSpc>
            </a:pPr>
            <a:r>
              <a:rPr lang="ru-RU" b="1" dirty="0">
                <a:solidFill>
                  <a:schemeClr val="bg1"/>
                </a:solidFill>
                <a:latin typeface="Arial Narrow" panose="020B0606020202030204" pitchFamily="34" charset="0"/>
                <a:ea typeface="Times New Roman"/>
              </a:rPr>
              <a:t>В зависимости от скоростей течения и транспорта осадка,  отложения на дне потока приобретают специфическую морфологию, которая затем выражается в типах слоистости аллювиальных осадков . </a:t>
            </a:r>
          </a:p>
        </p:txBody>
      </p:sp>
      <p:sp>
        <p:nvSpPr>
          <p:cNvPr id="6" name="Прямоугольник 5"/>
          <p:cNvSpPr/>
          <p:nvPr/>
        </p:nvSpPr>
        <p:spPr>
          <a:xfrm>
            <a:off x="-118385" y="6021288"/>
            <a:ext cx="9315095" cy="757130"/>
          </a:xfrm>
          <a:prstGeom prst="rect">
            <a:avLst/>
          </a:prstGeom>
          <a:noFill/>
        </p:spPr>
        <p:txBody>
          <a:bodyPr wrap="square">
            <a:spAutoFit/>
          </a:bodyPr>
          <a:lstStyle/>
          <a:p>
            <a:pPr indent="457200" algn="r">
              <a:lnSpc>
                <a:spcPct val="120000"/>
              </a:lnSpc>
              <a:spcAft>
                <a:spcPts val="0"/>
              </a:spcAft>
            </a:pPr>
            <a:r>
              <a:rPr lang="ru-RU" b="1" i="0" dirty="0" smtClean="0">
                <a:solidFill>
                  <a:schemeClr val="bg1"/>
                </a:solidFill>
                <a:latin typeface="Segoe Print" pitchFamily="2" charset="0"/>
                <a:ea typeface="Times New Roman"/>
              </a:rPr>
              <a:t>Среди </a:t>
            </a:r>
            <a:r>
              <a:rPr lang="ru-RU" b="1" i="0" dirty="0">
                <a:solidFill>
                  <a:schemeClr val="bg1"/>
                </a:solidFill>
                <a:latin typeface="Segoe Print" pitchFamily="2" charset="0"/>
                <a:ea typeface="Times New Roman"/>
              </a:rPr>
              <a:t>изогнутых </a:t>
            </a:r>
            <a:r>
              <a:rPr lang="ru-RU" b="1" i="0" dirty="0" smtClean="0">
                <a:solidFill>
                  <a:schemeClr val="bg1"/>
                </a:solidFill>
                <a:latin typeface="Segoe Print" pitchFamily="2" charset="0"/>
                <a:ea typeface="Times New Roman"/>
              </a:rPr>
              <a:t>аккумулятивных форм наиболее развиты</a:t>
            </a:r>
            <a:endParaRPr lang="ru-RU" b="1" i="0" dirty="0">
              <a:solidFill>
                <a:schemeClr val="bg1"/>
              </a:solidFill>
              <a:latin typeface="Segoe Print" pitchFamily="2" charset="0"/>
              <a:ea typeface="Times New Roman"/>
            </a:endParaRPr>
          </a:p>
          <a:p>
            <a:pPr indent="457200" algn="r">
              <a:lnSpc>
                <a:spcPct val="120000"/>
              </a:lnSpc>
              <a:spcAft>
                <a:spcPts val="0"/>
              </a:spcAft>
            </a:pPr>
            <a:r>
              <a:rPr lang="ru-RU" b="1" i="0" dirty="0">
                <a:solidFill>
                  <a:schemeClr val="bg1"/>
                </a:solidFill>
                <a:latin typeface="Segoe Print" pitchFamily="2" charset="0"/>
                <a:ea typeface="Times New Roman"/>
              </a:rPr>
              <a:t>рябь, дюны и </a:t>
            </a:r>
            <a:r>
              <a:rPr lang="ru-RU" b="1" i="0" dirty="0" err="1">
                <a:solidFill>
                  <a:schemeClr val="bg1"/>
                </a:solidFill>
                <a:latin typeface="Segoe Print" pitchFamily="2" charset="0"/>
                <a:ea typeface="Times New Roman"/>
              </a:rPr>
              <a:t>антидюны</a:t>
            </a:r>
            <a:r>
              <a:rPr lang="ru-RU" b="1" i="0" dirty="0">
                <a:solidFill>
                  <a:schemeClr val="bg1"/>
                </a:solidFill>
                <a:latin typeface="Times New Roman"/>
                <a:ea typeface="Times New Roman"/>
              </a:rPr>
              <a:t>. </a:t>
            </a:r>
          </a:p>
        </p:txBody>
      </p:sp>
    </p:spTree>
    <p:extLst>
      <p:ext uri="{BB962C8B-B14F-4D97-AF65-F5344CB8AC3E}">
        <p14:creationId xmlns:p14="http://schemas.microsoft.com/office/powerpoint/2010/main" val="773292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241300"/>
            <a:ext cx="8177213" cy="637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48064" y="757153"/>
            <a:ext cx="3995936" cy="1015663"/>
          </a:xfrm>
          <a:prstGeom prst="rect">
            <a:avLst/>
          </a:prstGeom>
          <a:solidFill>
            <a:schemeClr val="bg1"/>
          </a:solidFill>
        </p:spPr>
        <p:txBody>
          <a:bodyPr wrap="square" rtlCol="0">
            <a:spAutoFit/>
          </a:bodyPr>
          <a:lstStyle/>
          <a:p>
            <a:pPr algn="l" fontAlgn="auto">
              <a:spcBef>
                <a:spcPts val="0"/>
              </a:spcBef>
              <a:spcAft>
                <a:spcPts val="0"/>
              </a:spcAft>
            </a:pPr>
            <a:r>
              <a:rPr lang="ru-RU" sz="2000" b="1" i="0" dirty="0" smtClean="0">
                <a:solidFill>
                  <a:srgbClr val="000000"/>
                </a:solidFill>
                <a:latin typeface="Arial Narrow" pitchFamily="34" charset="0"/>
              </a:rPr>
              <a:t>РЯБЬ – песок менее 0,7 мм (грубый песок до алеврита), волна 10–20мм и менее, высота – несколько см. </a:t>
            </a:r>
            <a:endParaRPr lang="ru-RU" sz="2000" b="1" i="0" dirty="0">
              <a:solidFill>
                <a:srgbClr val="000000"/>
              </a:solidFill>
              <a:latin typeface="Arial Narrow" pitchFamily="34" charset="0"/>
            </a:endParaRPr>
          </a:p>
        </p:txBody>
      </p:sp>
      <p:sp>
        <p:nvSpPr>
          <p:cNvPr id="4" name="TextBox 3"/>
          <p:cNvSpPr txBox="1"/>
          <p:nvPr/>
        </p:nvSpPr>
        <p:spPr>
          <a:xfrm>
            <a:off x="5148064" y="1972394"/>
            <a:ext cx="3995936" cy="1015663"/>
          </a:xfrm>
          <a:prstGeom prst="rect">
            <a:avLst/>
          </a:prstGeom>
          <a:solidFill>
            <a:schemeClr val="bg1"/>
          </a:solidFill>
        </p:spPr>
        <p:txBody>
          <a:bodyPr wrap="square" rtlCol="0">
            <a:spAutoFit/>
          </a:bodyPr>
          <a:lstStyle/>
          <a:p>
            <a:pPr algn="l" fontAlgn="auto">
              <a:spcBef>
                <a:spcPts val="0"/>
              </a:spcBef>
              <a:spcAft>
                <a:spcPts val="0"/>
              </a:spcAft>
            </a:pPr>
            <a:r>
              <a:rPr lang="ru-RU" sz="2000" b="1" i="0" dirty="0" smtClean="0">
                <a:solidFill>
                  <a:srgbClr val="000000"/>
                </a:solidFill>
                <a:latin typeface="Arial Narrow" pitchFamily="34" charset="0"/>
              </a:rPr>
              <a:t>ПЕСЧАНЫЕ ВОЛНЫ И ДЮНЫ –волна 0.5  – 10 м, высота – 1 м и более</a:t>
            </a:r>
            <a:endParaRPr lang="ru-RU" sz="2000" b="1" i="0" dirty="0">
              <a:solidFill>
                <a:srgbClr val="000000"/>
              </a:solidFill>
              <a:latin typeface="Arial Narrow" pitchFamily="34" charset="0"/>
            </a:endParaRPr>
          </a:p>
        </p:txBody>
      </p:sp>
      <p:sp>
        <p:nvSpPr>
          <p:cNvPr id="5" name="TextBox 4"/>
          <p:cNvSpPr txBox="1"/>
          <p:nvPr/>
        </p:nvSpPr>
        <p:spPr>
          <a:xfrm>
            <a:off x="5220072" y="3946370"/>
            <a:ext cx="3851920" cy="1015663"/>
          </a:xfrm>
          <a:prstGeom prst="rect">
            <a:avLst/>
          </a:prstGeom>
          <a:solidFill>
            <a:schemeClr val="bg1"/>
          </a:solidFill>
        </p:spPr>
        <p:txBody>
          <a:bodyPr wrap="square" rtlCol="0">
            <a:spAutoFit/>
          </a:bodyPr>
          <a:lstStyle/>
          <a:p>
            <a:pPr algn="l" fontAlgn="auto">
              <a:spcBef>
                <a:spcPts val="0"/>
              </a:spcBef>
              <a:spcAft>
                <a:spcPts val="0"/>
              </a:spcAft>
            </a:pPr>
            <a:r>
              <a:rPr lang="ru-RU" sz="2000" b="1" i="0" dirty="0" smtClean="0">
                <a:solidFill>
                  <a:srgbClr val="000000"/>
                </a:solidFill>
                <a:latin typeface="Arial Narrow" pitchFamily="34" charset="0"/>
              </a:rPr>
              <a:t>ПЛОСКИЕ СЛОИ – перемещения материала за счет донного волочения (</a:t>
            </a:r>
            <a:r>
              <a:rPr lang="en-US" sz="2000" b="1" dirty="0" err="1" smtClean="0">
                <a:solidFill>
                  <a:srgbClr val="000000"/>
                </a:solidFill>
                <a:latin typeface="Arial Narrow" pitchFamily="34" charset="0"/>
              </a:rPr>
              <a:t>tracktion</a:t>
            </a:r>
            <a:r>
              <a:rPr lang="ru-RU" sz="2000" b="1" i="0" dirty="0" smtClean="0">
                <a:solidFill>
                  <a:srgbClr val="000000"/>
                </a:solidFill>
                <a:latin typeface="Arial Narrow" pitchFamily="34" charset="0"/>
              </a:rPr>
              <a:t>)</a:t>
            </a:r>
            <a:r>
              <a:rPr lang="en-US" sz="2000" b="1" i="0" dirty="0" smtClean="0">
                <a:solidFill>
                  <a:srgbClr val="000000"/>
                </a:solidFill>
                <a:latin typeface="Arial Narrow" pitchFamily="34" charset="0"/>
              </a:rPr>
              <a:t>. Fr &gt; 1</a:t>
            </a:r>
            <a:endParaRPr lang="ru-RU" sz="2000" b="1" i="0" dirty="0">
              <a:solidFill>
                <a:srgbClr val="000000"/>
              </a:solidFill>
              <a:latin typeface="Arial Narrow" pitchFamily="34" charset="0"/>
            </a:endParaRPr>
          </a:p>
        </p:txBody>
      </p:sp>
      <p:sp>
        <p:nvSpPr>
          <p:cNvPr id="6" name="TextBox 5"/>
          <p:cNvSpPr txBox="1"/>
          <p:nvPr/>
        </p:nvSpPr>
        <p:spPr>
          <a:xfrm>
            <a:off x="5229599" y="4902259"/>
            <a:ext cx="3851920" cy="1015663"/>
          </a:xfrm>
          <a:prstGeom prst="rect">
            <a:avLst/>
          </a:prstGeom>
          <a:solidFill>
            <a:schemeClr val="bg1"/>
          </a:solidFill>
        </p:spPr>
        <p:txBody>
          <a:bodyPr wrap="square" rtlCol="0">
            <a:spAutoFit/>
          </a:bodyPr>
          <a:lstStyle/>
          <a:p>
            <a:pPr algn="l" fontAlgn="auto">
              <a:spcBef>
                <a:spcPts val="0"/>
              </a:spcBef>
              <a:spcAft>
                <a:spcPts val="0"/>
              </a:spcAft>
            </a:pPr>
            <a:r>
              <a:rPr lang="ru-RU" sz="2000" b="1" i="0" dirty="0" smtClean="0">
                <a:solidFill>
                  <a:srgbClr val="000000"/>
                </a:solidFill>
                <a:latin typeface="Arial Narrow" pitchFamily="34" charset="0"/>
              </a:rPr>
              <a:t>АНТИДЮНЫ – донные формы, синфазные поверхностным волнам</a:t>
            </a:r>
            <a:endParaRPr lang="ru-RU" sz="2000" b="1" i="0" dirty="0">
              <a:solidFill>
                <a:srgbClr val="000000"/>
              </a:solidFill>
              <a:latin typeface="Arial Narrow" pitchFamily="34" charset="0"/>
            </a:endParaRPr>
          </a:p>
        </p:txBody>
      </p:sp>
      <p:sp>
        <p:nvSpPr>
          <p:cNvPr id="7" name="TextBox 6"/>
          <p:cNvSpPr txBox="1"/>
          <p:nvPr/>
        </p:nvSpPr>
        <p:spPr>
          <a:xfrm>
            <a:off x="827584" y="5953085"/>
            <a:ext cx="640528" cy="369332"/>
          </a:xfrm>
          <a:prstGeom prst="rect">
            <a:avLst/>
          </a:prstGeom>
          <a:noFill/>
        </p:spPr>
        <p:txBody>
          <a:bodyPr wrap="square" rtlCol="0">
            <a:spAutoFit/>
          </a:bodyPr>
          <a:lstStyle/>
          <a:p>
            <a:pPr algn="l" fontAlgn="auto">
              <a:spcBef>
                <a:spcPts val="0"/>
              </a:spcBef>
              <a:spcAft>
                <a:spcPts val="0"/>
              </a:spcAft>
            </a:pPr>
            <a:r>
              <a:rPr lang="ru-RU" b="1" i="0" dirty="0" smtClean="0">
                <a:solidFill>
                  <a:srgbClr val="000000"/>
                </a:solidFill>
                <a:latin typeface="Arial Narrow" pitchFamily="34" charset="0"/>
              </a:rPr>
              <a:t>плес</a:t>
            </a:r>
            <a:endParaRPr lang="ru-RU" b="1" i="0" dirty="0">
              <a:solidFill>
                <a:srgbClr val="000000"/>
              </a:solidFill>
              <a:latin typeface="Arial Narrow" pitchFamily="34" charset="0"/>
            </a:endParaRPr>
          </a:p>
        </p:txBody>
      </p:sp>
      <p:sp>
        <p:nvSpPr>
          <p:cNvPr id="8" name="TextBox 7"/>
          <p:cNvSpPr txBox="1"/>
          <p:nvPr/>
        </p:nvSpPr>
        <p:spPr>
          <a:xfrm>
            <a:off x="3203848" y="5733256"/>
            <a:ext cx="720080" cy="369332"/>
          </a:xfrm>
          <a:prstGeom prst="rect">
            <a:avLst/>
          </a:prstGeom>
          <a:solidFill>
            <a:schemeClr val="bg1"/>
          </a:solidFill>
        </p:spPr>
        <p:txBody>
          <a:bodyPr wrap="square" rtlCol="0">
            <a:spAutoFit/>
          </a:bodyPr>
          <a:lstStyle/>
          <a:p>
            <a:pPr algn="l" fontAlgn="auto">
              <a:spcBef>
                <a:spcPts val="0"/>
              </a:spcBef>
              <a:spcAft>
                <a:spcPts val="0"/>
              </a:spcAft>
            </a:pPr>
            <a:r>
              <a:rPr lang="ru-RU" b="1" i="0" dirty="0" smtClean="0">
                <a:solidFill>
                  <a:srgbClr val="000000"/>
                </a:solidFill>
                <a:latin typeface="Arial Narrow" pitchFamily="34" charset="0"/>
              </a:rPr>
              <a:t>порог</a:t>
            </a:r>
            <a:endParaRPr lang="ru-RU" b="1" i="0" dirty="0">
              <a:solidFill>
                <a:srgbClr val="000000"/>
              </a:solidFill>
              <a:latin typeface="Arial Narrow" pitchFamily="34" charset="0"/>
            </a:endParaRPr>
          </a:p>
        </p:txBody>
      </p:sp>
      <p:sp>
        <p:nvSpPr>
          <p:cNvPr id="9" name="TextBox 8"/>
          <p:cNvSpPr txBox="1"/>
          <p:nvPr/>
        </p:nvSpPr>
        <p:spPr>
          <a:xfrm rot="16200000">
            <a:off x="-714057" y="3270065"/>
            <a:ext cx="2569934" cy="369332"/>
          </a:xfrm>
          <a:prstGeom prst="rect">
            <a:avLst/>
          </a:prstGeom>
          <a:solidFill>
            <a:schemeClr val="bg1"/>
          </a:solidFill>
        </p:spPr>
        <p:txBody>
          <a:bodyPr wrap="none" rtlCol="0">
            <a:spAutoFit/>
          </a:bodyPr>
          <a:lstStyle/>
          <a:p>
            <a:pPr algn="l" fontAlgn="auto">
              <a:spcBef>
                <a:spcPts val="0"/>
              </a:spcBef>
              <a:spcAft>
                <a:spcPts val="0"/>
              </a:spcAft>
            </a:pPr>
            <a:r>
              <a:rPr lang="ru-RU" b="1" i="0" dirty="0" smtClean="0">
                <a:solidFill>
                  <a:srgbClr val="C00000"/>
                </a:solidFill>
                <a:latin typeface="Arial Narrow" pitchFamily="34" charset="0"/>
              </a:rPr>
              <a:t>Увеличение силы потока</a:t>
            </a:r>
            <a:endParaRPr lang="ru-RU" b="1" i="0" dirty="0">
              <a:solidFill>
                <a:srgbClr val="C00000"/>
              </a:solidFill>
              <a:latin typeface="Arial Narrow" pitchFamily="34" charset="0"/>
            </a:endParaRPr>
          </a:p>
        </p:txBody>
      </p:sp>
      <p:sp>
        <p:nvSpPr>
          <p:cNvPr id="10" name="TextBox 9"/>
          <p:cNvSpPr txBox="1"/>
          <p:nvPr/>
        </p:nvSpPr>
        <p:spPr>
          <a:xfrm rot="16200000">
            <a:off x="3592694" y="5255864"/>
            <a:ext cx="2218877" cy="307777"/>
          </a:xfrm>
          <a:prstGeom prst="rect">
            <a:avLst/>
          </a:prstGeom>
          <a:solidFill>
            <a:schemeClr val="bg1"/>
          </a:solidFill>
        </p:spPr>
        <p:txBody>
          <a:bodyPr wrap="none" rtlCol="0">
            <a:spAutoFit/>
          </a:bodyPr>
          <a:lstStyle/>
          <a:p>
            <a:pPr algn="l" fontAlgn="auto">
              <a:spcBef>
                <a:spcPts val="0"/>
              </a:spcBef>
              <a:spcAft>
                <a:spcPts val="0"/>
              </a:spcAft>
            </a:pPr>
            <a:r>
              <a:rPr lang="ru-RU" sz="1400" b="1" i="0" dirty="0" smtClean="0">
                <a:solidFill>
                  <a:srgbClr val="000000"/>
                </a:solidFill>
                <a:latin typeface="Arial Narrow" pitchFamily="34" charset="0"/>
              </a:rPr>
              <a:t>Высокий потоковый режим</a:t>
            </a:r>
            <a:endParaRPr lang="ru-RU" sz="1400" b="1" i="0" dirty="0">
              <a:solidFill>
                <a:srgbClr val="000000"/>
              </a:solidFill>
              <a:latin typeface="Arial Narrow" pitchFamily="34" charset="0"/>
            </a:endParaRPr>
          </a:p>
        </p:txBody>
      </p:sp>
      <p:sp>
        <p:nvSpPr>
          <p:cNvPr id="11" name="TextBox 10"/>
          <p:cNvSpPr txBox="1"/>
          <p:nvPr/>
        </p:nvSpPr>
        <p:spPr>
          <a:xfrm rot="16200000">
            <a:off x="3686181" y="2113869"/>
            <a:ext cx="2079415" cy="307777"/>
          </a:xfrm>
          <a:prstGeom prst="rect">
            <a:avLst/>
          </a:prstGeom>
          <a:solidFill>
            <a:schemeClr val="bg1"/>
          </a:solidFill>
        </p:spPr>
        <p:txBody>
          <a:bodyPr wrap="none" rtlCol="0">
            <a:spAutoFit/>
          </a:bodyPr>
          <a:lstStyle/>
          <a:p>
            <a:pPr algn="l" fontAlgn="auto">
              <a:spcBef>
                <a:spcPts val="0"/>
              </a:spcBef>
              <a:spcAft>
                <a:spcPts val="0"/>
              </a:spcAft>
            </a:pPr>
            <a:r>
              <a:rPr lang="ru-RU" sz="1400" b="1" i="0" dirty="0" smtClean="0">
                <a:solidFill>
                  <a:srgbClr val="000000"/>
                </a:solidFill>
                <a:latin typeface="Arial Narrow" pitchFamily="34" charset="0"/>
              </a:rPr>
              <a:t>Низкий потоковый режим</a:t>
            </a:r>
            <a:endParaRPr lang="ru-RU" sz="1400" b="1" i="0" dirty="0">
              <a:solidFill>
                <a:srgbClr val="000000"/>
              </a:solidFill>
              <a:latin typeface="Arial Narrow" pitchFamily="34" charset="0"/>
            </a:endParaRPr>
          </a:p>
        </p:txBody>
      </p:sp>
      <p:cxnSp>
        <p:nvCxnSpPr>
          <p:cNvPr id="13" name="Прямая соединительная линия 12"/>
          <p:cNvCxnSpPr/>
          <p:nvPr/>
        </p:nvCxnSpPr>
        <p:spPr>
          <a:xfrm flipV="1">
            <a:off x="4427984" y="2420888"/>
            <a:ext cx="504056" cy="6480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4427984" y="2146399"/>
            <a:ext cx="5760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Стрелка вправо 21"/>
          <p:cNvSpPr/>
          <p:nvPr/>
        </p:nvSpPr>
        <p:spPr>
          <a:xfrm>
            <a:off x="1907704" y="243279"/>
            <a:ext cx="1152128" cy="424497"/>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ru-RU" b="1" i="0" dirty="0" smtClean="0">
                <a:solidFill>
                  <a:prstClr val="white"/>
                </a:solidFill>
              </a:rPr>
              <a:t>поток</a:t>
            </a:r>
            <a:endParaRPr lang="ru-RU" b="1" i="0" dirty="0">
              <a:solidFill>
                <a:prstClr val="white"/>
              </a:solidFill>
            </a:endParaRPr>
          </a:p>
        </p:txBody>
      </p:sp>
      <p:sp>
        <p:nvSpPr>
          <p:cNvPr id="23" name="TextBox 22"/>
          <p:cNvSpPr txBox="1"/>
          <p:nvPr/>
        </p:nvSpPr>
        <p:spPr>
          <a:xfrm>
            <a:off x="5615390" y="112065"/>
            <a:ext cx="3044423" cy="369332"/>
          </a:xfrm>
          <a:prstGeom prst="rect">
            <a:avLst/>
          </a:prstGeom>
          <a:solidFill>
            <a:srgbClr val="F9DDB5"/>
          </a:solidFill>
        </p:spPr>
        <p:txBody>
          <a:bodyPr wrap="none" rtlCol="0">
            <a:spAutoFit/>
          </a:bodyPr>
          <a:lstStyle/>
          <a:p>
            <a:pPr algn="l" fontAlgn="auto">
              <a:spcBef>
                <a:spcPts val="0"/>
              </a:spcBef>
              <a:spcAft>
                <a:spcPts val="0"/>
              </a:spcAft>
            </a:pPr>
            <a:r>
              <a:rPr lang="ru-RU" i="0" dirty="0" smtClean="0">
                <a:solidFill>
                  <a:srgbClr val="000000"/>
                </a:solidFill>
                <a:latin typeface="Arial Narrow" pitchFamily="34" charset="0"/>
              </a:rPr>
              <a:t>ОБСТАНОВКИ ОБРАЗОВАНИЯ </a:t>
            </a:r>
            <a:endParaRPr lang="ru-RU" i="0" dirty="0">
              <a:solidFill>
                <a:srgbClr val="000000"/>
              </a:solidFill>
              <a:latin typeface="Arial Narrow" pitchFamily="34" charset="0"/>
            </a:endParaRPr>
          </a:p>
        </p:txBody>
      </p:sp>
      <p:pic>
        <p:nvPicPr>
          <p:cNvPr id="14" name="Рисунок 13" descr="Вырезка экрана"/>
          <p:cNvPicPr>
            <a:picLocks noChangeAspect="1"/>
          </p:cNvPicPr>
          <p:nvPr/>
        </p:nvPicPr>
        <p:blipFill>
          <a:blip r:embed="rId3">
            <a:duotone>
              <a:prstClr val="black"/>
              <a:schemeClr val="accent6">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5004048" y="3068960"/>
            <a:ext cx="1362265" cy="790685"/>
          </a:xfrm>
          <a:prstGeom prst="rect">
            <a:avLst/>
          </a:prstGeom>
          <a:solidFill>
            <a:schemeClr val="accent2">
              <a:lumMod val="40000"/>
              <a:lumOff val="60000"/>
            </a:schemeClr>
          </a:solidFill>
        </p:spPr>
      </p:pic>
      <p:sp>
        <p:nvSpPr>
          <p:cNvPr id="16" name="TextBox 15"/>
          <p:cNvSpPr txBox="1"/>
          <p:nvPr/>
        </p:nvSpPr>
        <p:spPr>
          <a:xfrm>
            <a:off x="6507705" y="2780928"/>
            <a:ext cx="2528791" cy="1148007"/>
          </a:xfrm>
          <a:prstGeom prst="rect">
            <a:avLst/>
          </a:prstGeom>
          <a:solidFill>
            <a:schemeClr val="accent6">
              <a:lumMod val="40000"/>
              <a:lumOff val="60000"/>
            </a:schemeClr>
          </a:solidFill>
        </p:spPr>
        <p:txBody>
          <a:bodyPr wrap="square" rtlCol="0">
            <a:spAutoFit/>
          </a:bodyPr>
          <a:lstStyle/>
          <a:p>
            <a:pPr algn="l">
              <a:lnSpc>
                <a:spcPct val="70000"/>
              </a:lnSpc>
            </a:pPr>
            <a:r>
              <a:rPr lang="ru-RU" sz="1400" i="0" dirty="0"/>
              <a:t>где v — характерный масштаб скорости, </a:t>
            </a:r>
            <a:br>
              <a:rPr lang="ru-RU" sz="1400" i="0" dirty="0"/>
            </a:br>
            <a:r>
              <a:rPr lang="ru-RU" sz="1400" i="0" dirty="0"/>
              <a:t>g — ускорение силы тяжести, </a:t>
            </a:r>
            <a:br>
              <a:rPr lang="ru-RU" sz="1400" i="0" dirty="0"/>
            </a:br>
            <a:r>
              <a:rPr lang="ru-RU" sz="1400" i="0" dirty="0"/>
              <a:t>L — характерный размер области, в которой рассматривается течение</a:t>
            </a:r>
            <a:endParaRPr lang="ru-RU" sz="1400" dirty="0"/>
          </a:p>
        </p:txBody>
      </p:sp>
      <p:cxnSp>
        <p:nvCxnSpPr>
          <p:cNvPr id="20" name="Прямая со стрелкой 19"/>
          <p:cNvCxnSpPr/>
          <p:nvPr/>
        </p:nvCxnSpPr>
        <p:spPr>
          <a:xfrm flipH="1">
            <a:off x="4680012" y="3428206"/>
            <a:ext cx="540060" cy="431439"/>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755576" y="3859645"/>
            <a:ext cx="360040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362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http://clasticdetritus.files.wordpress.com/2007/09/ripples1.jpg?w=600"/>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4499992" y="-27384"/>
            <a:ext cx="4640318" cy="3483135"/>
          </a:xfrm>
          <a:prstGeom prst="rect">
            <a:avLst/>
          </a:prstGeom>
          <a:ln>
            <a:noFill/>
          </a:ln>
          <a:effectLst>
            <a:softEdge rad="112500"/>
          </a:effectLst>
        </p:spPr>
      </p:pic>
      <p:sp>
        <p:nvSpPr>
          <p:cNvPr id="19460" name="Прямоугольник 5"/>
          <p:cNvSpPr>
            <a:spLocks noChangeArrowheads="1"/>
          </p:cNvSpPr>
          <p:nvPr/>
        </p:nvSpPr>
        <p:spPr bwMode="auto">
          <a:xfrm>
            <a:off x="62484" y="1111535"/>
            <a:ext cx="4437508" cy="369332"/>
          </a:xfrm>
          <a:prstGeom prst="rect">
            <a:avLst/>
          </a:prstGeom>
          <a:noFill/>
          <a:ln w="9525">
            <a:noFill/>
            <a:miter lim="800000"/>
            <a:headEnd/>
            <a:tailEnd/>
          </a:ln>
        </p:spPr>
        <p:txBody>
          <a:bodyPr wrap="square">
            <a:spAutoFit/>
          </a:bodyPr>
          <a:lstStyle/>
          <a:p>
            <a:pPr algn="l" fontAlgn="auto">
              <a:spcBef>
                <a:spcPts val="0"/>
              </a:spcBef>
              <a:spcAft>
                <a:spcPts val="0"/>
              </a:spcAft>
            </a:pPr>
            <a:r>
              <a:rPr lang="ru-RU" i="0" dirty="0" smtClean="0">
                <a:solidFill>
                  <a:srgbClr val="000000"/>
                </a:solidFill>
                <a:latin typeface="Arial Narrow" pitchFamily="34" charset="0"/>
              </a:rPr>
              <a:t>Рябь течения</a:t>
            </a:r>
            <a:endParaRPr lang="ru-RU" i="0" dirty="0">
              <a:solidFill>
                <a:srgbClr val="000000"/>
              </a:solidFill>
              <a:latin typeface="Arial Narrow" pitchFamily="34" charset="0"/>
            </a:endParaRPr>
          </a:p>
        </p:txBody>
      </p:sp>
      <p:grpSp>
        <p:nvGrpSpPr>
          <p:cNvPr id="6" name="Группа 5"/>
          <p:cNvGrpSpPr/>
          <p:nvPr/>
        </p:nvGrpSpPr>
        <p:grpSpPr>
          <a:xfrm>
            <a:off x="4788024" y="4725144"/>
            <a:ext cx="4221572" cy="1952231"/>
            <a:chOff x="4699348" y="3933056"/>
            <a:chExt cx="4221572" cy="1952231"/>
          </a:xfrm>
        </p:grpSpPr>
        <p:pic>
          <p:nvPicPr>
            <p:cNvPr id="19458" name="Picture 2" descr="http://t0.gstatic.com/images?q=tbn:ANd9GcQcaWRqN6AX738BBbmL0UZ-SaHYho0TlhtuvENrAXfL7NaYEQ8&amp;t=1&amp;usg=__-8EV_rbjH8a3YtXPKKcsWIcCt0Q="/>
            <p:cNvPicPr>
              <a:picLocks noChangeAspect="1" noChangeArrowheads="1"/>
            </p:cNvPicPr>
            <p:nvPr/>
          </p:nvPicPr>
          <p:blipFill>
            <a:blip r:embed="rId5" cstate="print"/>
            <a:srcRect/>
            <a:stretch>
              <a:fillRect/>
            </a:stretch>
          </p:blipFill>
          <p:spPr bwMode="auto">
            <a:xfrm>
              <a:off x="4699348" y="4149080"/>
              <a:ext cx="4221572" cy="1736207"/>
            </a:xfrm>
            <a:prstGeom prst="rect">
              <a:avLst/>
            </a:prstGeom>
            <a:noFill/>
            <a:ln w="9525">
              <a:noFill/>
              <a:miter lim="800000"/>
              <a:headEnd/>
              <a:tailEnd/>
            </a:ln>
          </p:spPr>
        </p:pic>
        <p:sp>
          <p:nvSpPr>
            <p:cNvPr id="2" name="TextBox 1"/>
            <p:cNvSpPr txBox="1"/>
            <p:nvPr/>
          </p:nvSpPr>
          <p:spPr>
            <a:xfrm>
              <a:off x="4699348" y="3933056"/>
              <a:ext cx="4221572" cy="338554"/>
            </a:xfrm>
            <a:prstGeom prst="rect">
              <a:avLst/>
            </a:prstGeom>
            <a:solidFill>
              <a:schemeClr val="bg1"/>
            </a:solidFill>
          </p:spPr>
          <p:txBody>
            <a:bodyPr wrap="square" rtlCol="0">
              <a:spAutoFit/>
            </a:bodyPr>
            <a:lstStyle/>
            <a:p>
              <a:pPr algn="l" fontAlgn="auto">
                <a:spcBef>
                  <a:spcPts val="0"/>
                </a:spcBef>
                <a:spcAft>
                  <a:spcPts val="0"/>
                </a:spcAft>
              </a:pPr>
              <a:r>
                <a:rPr lang="ru-RU" sz="1600" i="0" dirty="0" smtClean="0">
                  <a:solidFill>
                    <a:srgbClr val="000000"/>
                  </a:solidFill>
                  <a:latin typeface="Calibri"/>
                </a:rPr>
                <a:t>Направление течения</a:t>
              </a:r>
              <a:endParaRPr lang="ru-RU" sz="1600" i="0" dirty="0">
                <a:solidFill>
                  <a:srgbClr val="000000"/>
                </a:solidFill>
                <a:latin typeface="Calibri"/>
              </a:endParaRPr>
            </a:p>
          </p:txBody>
        </p:sp>
      </p:grpSp>
      <p:sp>
        <p:nvSpPr>
          <p:cNvPr id="3" name="Прямоугольник 2"/>
          <p:cNvSpPr/>
          <p:nvPr/>
        </p:nvSpPr>
        <p:spPr>
          <a:xfrm>
            <a:off x="35165" y="203448"/>
            <a:ext cx="4482108" cy="830997"/>
          </a:xfrm>
          <a:prstGeom prst="rect">
            <a:avLst/>
          </a:prstGeom>
        </p:spPr>
        <p:txBody>
          <a:bodyPr wrap="square">
            <a:spAutoFit/>
          </a:bodyPr>
          <a:lstStyle/>
          <a:p>
            <a:pPr algn="l" fontAlgn="auto">
              <a:spcBef>
                <a:spcPts val="0"/>
              </a:spcBef>
              <a:spcAft>
                <a:spcPts val="0"/>
              </a:spcAft>
            </a:pPr>
            <a:r>
              <a:rPr lang="ru-RU" sz="2400" b="1" i="0" dirty="0" smtClean="0">
                <a:solidFill>
                  <a:srgbClr val="000000"/>
                </a:solidFill>
                <a:latin typeface="ГОСТ тип А" pitchFamily="34" charset="0"/>
              </a:rPr>
              <a:t>Облик аккумулятивных донных форм</a:t>
            </a:r>
            <a:endParaRPr lang="en-US" sz="2400" b="1" i="0" dirty="0">
              <a:solidFill>
                <a:srgbClr val="000000"/>
              </a:solidFill>
              <a:latin typeface="ГОСТ тип А" pitchFamily="34" charset="0"/>
            </a:endParaRPr>
          </a:p>
        </p:txBody>
      </p:sp>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95" t="1778" r="3650" b="4020"/>
          <a:stretch/>
        </p:blipFill>
        <p:spPr bwMode="auto">
          <a:xfrm flipH="1">
            <a:off x="-1" y="3861048"/>
            <a:ext cx="4561760" cy="302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384221" y="3462784"/>
            <a:ext cx="3248197" cy="646331"/>
          </a:xfrm>
          <a:prstGeom prst="rect">
            <a:avLst/>
          </a:prstGeom>
          <a:noFill/>
        </p:spPr>
        <p:txBody>
          <a:bodyPr wrap="none" rtlCol="0">
            <a:spAutoFit/>
          </a:bodyPr>
          <a:lstStyle/>
          <a:p>
            <a:pPr algn="l" fontAlgn="auto">
              <a:spcBef>
                <a:spcPts val="0"/>
              </a:spcBef>
              <a:spcAft>
                <a:spcPts val="0"/>
              </a:spcAft>
            </a:pPr>
            <a:r>
              <a:rPr lang="ru-RU" b="1" i="0" dirty="0" smtClean="0">
                <a:solidFill>
                  <a:srgbClr val="000000"/>
                </a:solidFill>
                <a:latin typeface="Calibri"/>
              </a:rPr>
              <a:t>Потоковая языковая рябь </a:t>
            </a:r>
          </a:p>
          <a:p>
            <a:pPr algn="l" fontAlgn="auto">
              <a:spcBef>
                <a:spcPts val="0"/>
              </a:spcBef>
              <a:spcAft>
                <a:spcPts val="0"/>
              </a:spcAft>
            </a:pPr>
            <a:r>
              <a:rPr lang="ru-RU" b="1" i="0" dirty="0" smtClean="0">
                <a:solidFill>
                  <a:srgbClr val="000000"/>
                </a:solidFill>
                <a:latin typeface="Calibri"/>
              </a:rPr>
              <a:t>(</a:t>
            </a:r>
            <a:r>
              <a:rPr lang="ru-RU" b="1" i="0" dirty="0" err="1" smtClean="0">
                <a:solidFill>
                  <a:srgbClr val="000000"/>
                </a:solidFill>
                <a:latin typeface="Calibri"/>
              </a:rPr>
              <a:t>микродюны</a:t>
            </a:r>
            <a:r>
              <a:rPr lang="ru-RU" b="1" i="0" dirty="0" smtClean="0">
                <a:solidFill>
                  <a:srgbClr val="000000"/>
                </a:solidFill>
                <a:latin typeface="Calibri"/>
              </a:rPr>
              <a:t>)</a:t>
            </a:r>
            <a:endParaRPr lang="ru-RU" b="1" i="0" dirty="0">
              <a:solidFill>
                <a:srgbClr val="000000"/>
              </a:solidFill>
              <a:latin typeface="Calibri"/>
            </a:endParaRPr>
          </a:p>
        </p:txBody>
      </p:sp>
      <p:sp>
        <p:nvSpPr>
          <p:cNvPr id="12" name="Прямоугольник 11"/>
          <p:cNvSpPr/>
          <p:nvPr/>
        </p:nvSpPr>
        <p:spPr>
          <a:xfrm>
            <a:off x="4572000" y="4129335"/>
            <a:ext cx="4571999" cy="307777"/>
          </a:xfrm>
          <a:prstGeom prst="rect">
            <a:avLst/>
          </a:prstGeom>
        </p:spPr>
        <p:txBody>
          <a:bodyPr wrap="square">
            <a:spAutoFit/>
          </a:bodyPr>
          <a:lstStyle/>
          <a:p>
            <a:pPr algn="l" fontAlgn="auto">
              <a:spcBef>
                <a:spcPts val="0"/>
              </a:spcBef>
              <a:spcAft>
                <a:spcPts val="0"/>
              </a:spcAft>
            </a:pPr>
            <a:r>
              <a:rPr lang="en-US" sz="1400" i="0" dirty="0" err="1" smtClean="0">
                <a:solidFill>
                  <a:srgbClr val="000000"/>
                </a:solidFill>
                <a:latin typeface="Calibri"/>
              </a:rPr>
              <a:t>Kennetcook</a:t>
            </a:r>
            <a:r>
              <a:rPr lang="en-US" sz="1400" i="0" dirty="0" smtClean="0">
                <a:solidFill>
                  <a:srgbClr val="000000"/>
                </a:solidFill>
                <a:latin typeface="Calibri"/>
              </a:rPr>
              <a:t> </a:t>
            </a:r>
            <a:r>
              <a:rPr lang="en-US" sz="1400" i="0" dirty="0">
                <a:solidFill>
                  <a:srgbClr val="000000"/>
                </a:solidFill>
                <a:latin typeface="Calibri"/>
              </a:rPr>
              <a:t>River, Nova Scotia, Canada</a:t>
            </a:r>
            <a:endParaRPr lang="ru-RU" sz="1400" i="0" dirty="0">
              <a:solidFill>
                <a:srgbClr val="000000"/>
              </a:solidFill>
              <a:latin typeface="Calibri"/>
            </a:endParaRPr>
          </a:p>
        </p:txBody>
      </p:sp>
      <p:pic>
        <p:nvPicPr>
          <p:cNvPr id="13" name="Picture 4" descr="http://people.hofstra.edu/j_b_bennington/135notes/ripple.gif"/>
          <p:cNvPicPr>
            <a:picLocks noChangeAspect="1" noChangeArrowheads="1"/>
          </p:cNvPicPr>
          <p:nvPr/>
        </p:nvPicPr>
        <p:blipFill rotWithShape="1">
          <a:blip r:embed="rId7">
            <a:extLst>
              <a:ext uri="{28A0092B-C50C-407E-A947-70E740481C1C}">
                <a14:useLocalDpi xmlns:a14="http://schemas.microsoft.com/office/drawing/2010/main" val="0"/>
              </a:ext>
            </a:extLst>
          </a:blip>
          <a:srcRect t="7985"/>
          <a:stretch/>
        </p:blipFill>
        <p:spPr bwMode="auto">
          <a:xfrm>
            <a:off x="5613" y="1482223"/>
            <a:ext cx="4566387" cy="2034877"/>
          </a:xfrm>
          <a:prstGeom prst="rect">
            <a:avLst/>
          </a:prstGeom>
          <a:solidFill>
            <a:schemeClr val="bg1"/>
          </a:solidFill>
          <a:extLst/>
        </p:spPr>
      </p:pic>
    </p:spTree>
    <p:extLst>
      <p:ext uri="{BB962C8B-B14F-4D97-AF65-F5344CB8AC3E}">
        <p14:creationId xmlns:p14="http://schemas.microsoft.com/office/powerpoint/2010/main" val="2737762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1" t="1777" r="6342" b="3572"/>
          <a:stretch/>
        </p:blipFill>
        <p:spPr bwMode="auto">
          <a:xfrm>
            <a:off x="330573" y="837821"/>
            <a:ext cx="8482853" cy="586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30573" y="79741"/>
            <a:ext cx="8417890" cy="646331"/>
          </a:xfrm>
          <a:prstGeom prst="rect">
            <a:avLst/>
          </a:prstGeom>
        </p:spPr>
        <p:txBody>
          <a:bodyPr wrap="square">
            <a:spAutoFit/>
          </a:bodyPr>
          <a:lstStyle/>
          <a:p>
            <a:pPr algn="l" fontAlgn="auto">
              <a:spcBef>
                <a:spcPts val="0"/>
              </a:spcBef>
              <a:spcAft>
                <a:spcPts val="0"/>
              </a:spcAft>
            </a:pPr>
            <a:r>
              <a:rPr lang="ru-RU" b="1" i="0" dirty="0" smtClean="0">
                <a:solidFill>
                  <a:srgbClr val="000000"/>
                </a:solidFill>
                <a:latin typeface="Arial Narrow" pitchFamily="34" charset="0"/>
              </a:rPr>
              <a:t>Линейные потоковые дюны, известные также как «песчаные волны»</a:t>
            </a:r>
          </a:p>
          <a:p>
            <a:pPr algn="l" fontAlgn="auto">
              <a:spcBef>
                <a:spcPts val="0"/>
              </a:spcBef>
              <a:spcAft>
                <a:spcPts val="0"/>
              </a:spcAft>
            </a:pPr>
            <a:r>
              <a:rPr lang="en-US" b="1" i="0" dirty="0" smtClean="0">
                <a:solidFill>
                  <a:srgbClr val="000000"/>
                </a:solidFill>
                <a:latin typeface="Arial Narrow" pitchFamily="34" charset="0"/>
              </a:rPr>
              <a:t> </a:t>
            </a:r>
            <a:r>
              <a:rPr lang="en-US" b="1" i="0" dirty="0" err="1" smtClean="0">
                <a:solidFill>
                  <a:srgbClr val="000000"/>
                </a:solidFill>
                <a:latin typeface="Arial Narrow" pitchFamily="34" charset="0"/>
              </a:rPr>
              <a:t>Kennetcook</a:t>
            </a:r>
            <a:r>
              <a:rPr lang="en-US" b="1" i="0" dirty="0" smtClean="0">
                <a:solidFill>
                  <a:srgbClr val="000000"/>
                </a:solidFill>
                <a:latin typeface="Arial Narrow" pitchFamily="34" charset="0"/>
              </a:rPr>
              <a:t> </a:t>
            </a:r>
            <a:r>
              <a:rPr lang="en-US" b="1" i="0" dirty="0">
                <a:solidFill>
                  <a:srgbClr val="000000"/>
                </a:solidFill>
                <a:latin typeface="Arial Narrow" pitchFamily="34" charset="0"/>
              </a:rPr>
              <a:t>River estuary, Nova </a:t>
            </a:r>
            <a:r>
              <a:rPr lang="en-US" b="1" i="0" dirty="0" smtClean="0">
                <a:solidFill>
                  <a:srgbClr val="000000"/>
                </a:solidFill>
                <a:latin typeface="Arial Narrow" pitchFamily="34" charset="0"/>
              </a:rPr>
              <a:t>Scotia</a:t>
            </a:r>
            <a:r>
              <a:rPr lang="ru-RU" b="1" i="0" dirty="0" smtClean="0">
                <a:solidFill>
                  <a:srgbClr val="000000"/>
                </a:solidFill>
                <a:latin typeface="Arial Narrow" pitchFamily="34" charset="0"/>
              </a:rPr>
              <a:t>, </a:t>
            </a:r>
            <a:r>
              <a:rPr lang="en-US" b="1" i="0" dirty="0" smtClean="0">
                <a:solidFill>
                  <a:srgbClr val="000000"/>
                </a:solidFill>
                <a:latin typeface="Arial Narrow" pitchFamily="34" charset="0"/>
              </a:rPr>
              <a:t>Canada</a:t>
            </a:r>
            <a:endParaRPr lang="ru-RU" b="1" i="0" dirty="0">
              <a:solidFill>
                <a:srgbClr val="000000"/>
              </a:solidFill>
              <a:latin typeface="Arial Narrow" pitchFamily="34" charset="0"/>
            </a:endParaRPr>
          </a:p>
        </p:txBody>
      </p:sp>
    </p:spTree>
    <p:extLst>
      <p:ext uri="{BB962C8B-B14F-4D97-AF65-F5344CB8AC3E}">
        <p14:creationId xmlns:p14="http://schemas.microsoft.com/office/powerpoint/2010/main" val="2298772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51520" y="404664"/>
            <a:ext cx="5508625"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940152" y="1028343"/>
            <a:ext cx="3095823" cy="3970318"/>
          </a:xfrm>
          <a:prstGeom prst="rect">
            <a:avLst/>
          </a:prstGeom>
        </p:spPr>
        <p:txBody>
          <a:bodyPr wrap="square">
            <a:spAutoFit/>
          </a:bodyPr>
          <a:lstStyle/>
          <a:p>
            <a:pPr algn="l" fontAlgn="auto">
              <a:spcBef>
                <a:spcPts val="0"/>
              </a:spcBef>
              <a:spcAft>
                <a:spcPts val="0"/>
              </a:spcAft>
            </a:pPr>
            <a:r>
              <a:rPr lang="ru-RU" b="1" i="0" dirty="0" smtClean="0">
                <a:solidFill>
                  <a:prstClr val="black"/>
                </a:solidFill>
                <a:latin typeface="Arial Narrow" panose="020B0606020202030204" pitchFamily="34" charset="0"/>
              </a:rPr>
              <a:t>Один из небольших перекатов на верхней Оке </a:t>
            </a:r>
            <a:r>
              <a:rPr lang="ru-RU" i="0" dirty="0" smtClean="0">
                <a:solidFill>
                  <a:prstClr val="black"/>
                </a:solidFill>
                <a:latin typeface="Arial Narrow" panose="020B0606020202030204" pitchFamily="34" charset="0"/>
              </a:rPr>
              <a:t>(</a:t>
            </a:r>
            <a:r>
              <a:rPr lang="ru-RU" i="0" dirty="0" err="1" smtClean="0">
                <a:solidFill>
                  <a:prstClr val="black"/>
                </a:solidFill>
                <a:latin typeface="Arial Narrow" panose="020B0606020202030204" pitchFamily="34" charset="0"/>
              </a:rPr>
              <a:t>аэроснимок</a:t>
            </a:r>
            <a:r>
              <a:rPr lang="ru-RU" i="0" dirty="0" smtClean="0">
                <a:solidFill>
                  <a:prstClr val="black"/>
                </a:solidFill>
                <a:latin typeface="Arial Narrow" panose="020B0606020202030204" pitchFamily="34" charset="0"/>
              </a:rPr>
              <a:t>  А. К. Пронина). </a:t>
            </a:r>
          </a:p>
          <a:p>
            <a:pPr algn="l" fontAlgn="auto">
              <a:spcBef>
                <a:spcPts val="0"/>
              </a:spcBef>
              <a:spcAft>
                <a:spcPts val="0"/>
              </a:spcAft>
            </a:pPr>
            <a:endParaRPr lang="ru-RU" i="0" dirty="0">
              <a:solidFill>
                <a:prstClr val="black"/>
              </a:solidFill>
              <a:latin typeface="Arial Narrow" panose="020B0606020202030204" pitchFamily="34" charset="0"/>
            </a:endParaRPr>
          </a:p>
          <a:p>
            <a:pPr algn="l" fontAlgn="auto">
              <a:spcBef>
                <a:spcPts val="0"/>
              </a:spcBef>
              <a:spcAft>
                <a:spcPts val="0"/>
              </a:spcAft>
            </a:pPr>
            <a:r>
              <a:rPr lang="ru-RU" i="0" dirty="0" smtClean="0">
                <a:solidFill>
                  <a:prstClr val="black"/>
                </a:solidFill>
                <a:latin typeface="Arial Narrow" panose="020B0606020202030204" pitchFamily="34" charset="0"/>
              </a:rPr>
              <a:t>На гребне переката работает землесосный снаряд, </a:t>
            </a:r>
          </a:p>
          <a:p>
            <a:pPr algn="l" fontAlgn="auto">
              <a:spcBef>
                <a:spcPts val="0"/>
              </a:spcBef>
              <a:spcAft>
                <a:spcPts val="0"/>
              </a:spcAft>
            </a:pPr>
            <a:r>
              <a:rPr lang="ru-RU" i="0" dirty="0" smtClean="0">
                <a:solidFill>
                  <a:prstClr val="black"/>
                </a:solidFill>
                <a:latin typeface="Arial Narrow" panose="020B0606020202030204" pitchFamily="34" charset="0"/>
              </a:rPr>
              <a:t>Хорошо видны подводные песчаные волны. Прекрасно видна скульптура песчаных волн на прирусловой отмели.</a:t>
            </a:r>
          </a:p>
          <a:p>
            <a:pPr algn="l" fontAlgn="auto">
              <a:spcBef>
                <a:spcPts val="0"/>
              </a:spcBef>
              <a:spcAft>
                <a:spcPts val="0"/>
              </a:spcAft>
            </a:pPr>
            <a:endParaRPr lang="ru-RU" i="0" dirty="0" smtClean="0">
              <a:solidFill>
                <a:prstClr val="black"/>
              </a:solidFill>
              <a:latin typeface="Arial Narrow" panose="020B0606020202030204" pitchFamily="34" charset="0"/>
            </a:endParaRPr>
          </a:p>
          <a:p>
            <a:pPr algn="l" fontAlgn="auto">
              <a:spcBef>
                <a:spcPts val="0"/>
              </a:spcBef>
              <a:spcAft>
                <a:spcPts val="0"/>
              </a:spcAft>
            </a:pPr>
            <a:r>
              <a:rPr lang="ru-RU" dirty="0" smtClean="0">
                <a:solidFill>
                  <a:prstClr val="black"/>
                </a:solidFill>
                <a:latin typeface="Arial Narrow" panose="020B0606020202030204" pitchFamily="34" charset="0"/>
              </a:rPr>
              <a:t>Черные пятна между ними—заиленные участки (снимок сделан в начале межени</a:t>
            </a:r>
            <a:r>
              <a:rPr lang="ru-RU" i="0" dirty="0" smtClean="0">
                <a:solidFill>
                  <a:prstClr val="black"/>
                </a:solidFill>
                <a:latin typeface="Arial Narrow" panose="020B0606020202030204" pitchFamily="34" charset="0"/>
              </a:rPr>
              <a:t>).</a:t>
            </a:r>
            <a:endParaRPr lang="ru-RU" i="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180607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90000"/>
              </a:schemeClr>
            </a:gs>
            <a:gs pos="39999">
              <a:schemeClr val="accent1">
                <a:lumMod val="90000"/>
              </a:schemeClr>
            </a:gs>
            <a:gs pos="70000">
              <a:schemeClr val="accent5"/>
            </a:gs>
            <a:gs pos="100000">
              <a:srgbClr val="FFEBFA"/>
            </a:gs>
          </a:gsLst>
          <a:lin ang="5400000" scaled="0"/>
        </a:gradFill>
        <a:effectLst/>
      </p:bgPr>
    </p:bg>
    <p:spTree>
      <p:nvGrpSpPr>
        <p:cNvPr id="1" name=""/>
        <p:cNvGrpSpPr/>
        <p:nvPr/>
      </p:nvGrpSpPr>
      <p:grpSpPr>
        <a:xfrm>
          <a:off x="0" y="0"/>
          <a:ext cx="0" cy="0"/>
          <a:chOff x="0" y="0"/>
          <a:chExt cx="0" cy="0"/>
        </a:xfrm>
      </p:grpSpPr>
      <p:sp>
        <p:nvSpPr>
          <p:cNvPr id="2" name="Прямоугольник 1"/>
          <p:cNvSpPr/>
          <p:nvPr/>
        </p:nvSpPr>
        <p:spPr>
          <a:xfrm>
            <a:off x="611560" y="74652"/>
            <a:ext cx="7560840" cy="6708696"/>
          </a:xfrm>
          <a:prstGeom prst="rect">
            <a:avLst/>
          </a:prstGeom>
        </p:spPr>
        <p:txBody>
          <a:bodyPr wrap="square">
            <a:spAutoFit/>
          </a:bodyPr>
          <a:lstStyle/>
          <a:p>
            <a:pPr indent="457200" algn="just">
              <a:lnSpc>
                <a:spcPct val="120000"/>
              </a:lnSpc>
              <a:spcAft>
                <a:spcPts val="0"/>
              </a:spcAft>
            </a:pPr>
            <a:r>
              <a:rPr lang="ru-RU" b="1" i="0" dirty="0" err="1">
                <a:solidFill>
                  <a:srgbClr val="000000"/>
                </a:solidFill>
                <a:latin typeface="Arial Narrow" panose="020B0606020202030204" pitchFamily="34" charset="0"/>
                <a:ea typeface="Times New Roman"/>
              </a:rPr>
              <a:t>Флювиальные</a:t>
            </a:r>
            <a:r>
              <a:rPr lang="ru-RU" b="1" i="0" dirty="0">
                <a:solidFill>
                  <a:srgbClr val="000000"/>
                </a:solidFill>
                <a:latin typeface="Arial Narrow" panose="020B0606020202030204" pitchFamily="34" charset="0"/>
                <a:ea typeface="Times New Roman"/>
              </a:rPr>
              <a:t> системы</a:t>
            </a:r>
            <a:r>
              <a:rPr lang="ru-RU" i="0" dirty="0">
                <a:solidFill>
                  <a:srgbClr val="000000"/>
                </a:solidFill>
                <a:latin typeface="Arial Narrow" panose="020B0606020202030204" pitchFamily="34" charset="0"/>
                <a:ea typeface="Times New Roman"/>
              </a:rPr>
              <a:t> – наиболее чувствительные к внешним воздействиям поверхностные образования, это - своего рода натуральные датчики, регистрирующие как долговременные, так и быстрые изменения среды осадконакопления. Вопрос в том, как эти датчики включить, какие характеристики потоковых осадков использовать для восстановления условий и обстановок седиментации</a:t>
            </a:r>
          </a:p>
          <a:p>
            <a:pPr indent="457200" algn="just">
              <a:lnSpc>
                <a:spcPct val="120000"/>
              </a:lnSpc>
              <a:spcAft>
                <a:spcPts val="0"/>
              </a:spcAft>
            </a:pPr>
            <a:r>
              <a:rPr lang="ru-RU" i="0" dirty="0">
                <a:solidFill>
                  <a:srgbClr val="000000"/>
                </a:solidFill>
                <a:latin typeface="Arial Narrow" panose="020B0606020202030204" pitchFamily="34" charset="0"/>
                <a:ea typeface="Times New Roman"/>
              </a:rPr>
              <a:t> </a:t>
            </a:r>
            <a:r>
              <a:rPr lang="ru-RU" i="0" dirty="0" smtClean="0">
                <a:solidFill>
                  <a:srgbClr val="000000"/>
                </a:solidFill>
                <a:latin typeface="Arial Narrow" panose="020B0606020202030204" pitchFamily="34" charset="0"/>
                <a:ea typeface="Times New Roman"/>
              </a:rPr>
              <a:t>● </a:t>
            </a:r>
            <a:r>
              <a:rPr lang="ru-RU" i="0" dirty="0">
                <a:solidFill>
                  <a:srgbClr val="000000"/>
                </a:solidFill>
                <a:latin typeface="Arial Narrow" panose="020B0606020202030204" pitchFamily="34" charset="0"/>
                <a:ea typeface="Times New Roman"/>
              </a:rPr>
              <a:t>Побочным эффектом слива воды с верхних этажей рельефа в центральное русло дренажа является перемещение и перераспределение обломочного материала, образованного за счет всех способов выветривания, в том числе спровоцированного </a:t>
            </a:r>
            <a:r>
              <a:rPr lang="ru-RU" i="0" dirty="0" smtClean="0">
                <a:solidFill>
                  <a:srgbClr val="000000"/>
                </a:solidFill>
                <a:latin typeface="Arial Narrow" panose="020B0606020202030204" pitchFamily="34" charset="0"/>
                <a:ea typeface="Times New Roman"/>
              </a:rPr>
              <a:t>самими водными потоками. </a:t>
            </a:r>
            <a:r>
              <a:rPr lang="ru-RU" i="0" dirty="0">
                <a:solidFill>
                  <a:srgbClr val="000000"/>
                </a:solidFill>
                <a:latin typeface="Arial Narrow" panose="020B0606020202030204" pitchFamily="34" charset="0"/>
                <a:ea typeface="Times New Roman"/>
              </a:rPr>
              <a:t>При этом связь </a:t>
            </a:r>
            <a:r>
              <a:rPr lang="ru-RU" i="0" dirty="0" err="1">
                <a:solidFill>
                  <a:srgbClr val="000000"/>
                </a:solidFill>
                <a:latin typeface="Arial Narrow" panose="020B0606020202030204" pitchFamily="34" charset="0"/>
                <a:ea typeface="Times New Roman"/>
              </a:rPr>
              <a:t>водопереноса</a:t>
            </a:r>
            <a:r>
              <a:rPr lang="ru-RU" i="0" dirty="0">
                <a:solidFill>
                  <a:srgbClr val="000000"/>
                </a:solidFill>
                <a:latin typeface="Arial Narrow" panose="020B0606020202030204" pitchFamily="34" charset="0"/>
                <a:ea typeface="Times New Roman"/>
              </a:rPr>
              <a:t> и </a:t>
            </a:r>
            <a:r>
              <a:rPr lang="ru-RU" i="0" dirty="0" err="1">
                <a:solidFill>
                  <a:srgbClr val="000000"/>
                </a:solidFill>
                <a:latin typeface="Arial Narrow" panose="020B0606020202030204" pitchFamily="34" charset="0"/>
                <a:ea typeface="Times New Roman"/>
              </a:rPr>
              <a:t>породо</a:t>
            </a:r>
            <a:r>
              <a:rPr lang="ru-RU" i="0" dirty="0">
                <a:solidFill>
                  <a:srgbClr val="000000"/>
                </a:solidFill>
                <a:latin typeface="Arial Narrow" panose="020B0606020202030204" pitchFamily="34" charset="0"/>
                <a:ea typeface="Times New Roman"/>
              </a:rPr>
              <a:t>(</a:t>
            </a:r>
            <a:r>
              <a:rPr lang="ru-RU" i="0" dirty="0" err="1">
                <a:solidFill>
                  <a:srgbClr val="000000"/>
                </a:solidFill>
                <a:latin typeface="Arial Narrow" panose="020B0606020202030204" pitchFamily="34" charset="0"/>
                <a:ea typeface="Times New Roman"/>
              </a:rPr>
              <a:t>массо</a:t>
            </a:r>
            <a:r>
              <a:rPr lang="ru-RU" i="0" dirty="0">
                <a:solidFill>
                  <a:srgbClr val="000000"/>
                </a:solidFill>
                <a:latin typeface="Arial Narrow" panose="020B0606020202030204" pitchFamily="34" charset="0"/>
                <a:ea typeface="Times New Roman"/>
              </a:rPr>
              <a:t>)переноса не является в большинстве случаев прямой – текучие воды доносят до базиса эрозии лишь незначительную часть материала, вовлеченного в денудационный транспорт. Несомненно, однако, что, меняя рельеф, дренажные потоки готовят условия для всех типов гравитационного смещения масс.</a:t>
            </a:r>
          </a:p>
          <a:p>
            <a:pPr indent="457200" algn="just">
              <a:lnSpc>
                <a:spcPct val="120000"/>
              </a:lnSpc>
              <a:spcAft>
                <a:spcPts val="0"/>
              </a:spcAft>
            </a:pPr>
            <a:r>
              <a:rPr lang="ru-RU" i="0" dirty="0">
                <a:solidFill>
                  <a:srgbClr val="000000"/>
                </a:solidFill>
                <a:latin typeface="Arial Narrow" panose="020B0606020202030204" pitchFamily="34" charset="0"/>
                <a:ea typeface="Times New Roman"/>
              </a:rPr>
              <a:t>● Изменения облика рек часто происходят с необыкновенной скоростью. В крупнейших реках, расположенных в экстрактивных областях Земли, огромные изменения происходят буквально за несколько часов. </a:t>
            </a:r>
            <a:r>
              <a:rPr lang="ru-RU" i="0" dirty="0" smtClean="0">
                <a:solidFill>
                  <a:srgbClr val="000000"/>
                </a:solidFill>
                <a:latin typeface="Arial Narrow" panose="020B0606020202030204" pitchFamily="34" charset="0"/>
                <a:ea typeface="Times New Roman"/>
              </a:rPr>
              <a:t>Достаточно </a:t>
            </a:r>
            <a:r>
              <a:rPr lang="ru-RU" i="0" dirty="0">
                <a:solidFill>
                  <a:srgbClr val="000000"/>
                </a:solidFill>
                <a:latin typeface="Arial Narrow" panose="020B0606020202030204" pitchFamily="34" charset="0"/>
                <a:ea typeface="Times New Roman"/>
              </a:rPr>
              <a:t>сравнить </a:t>
            </a:r>
            <a:r>
              <a:rPr lang="ru-RU" i="0" dirty="0" err="1">
                <a:solidFill>
                  <a:srgbClr val="000000"/>
                </a:solidFill>
                <a:latin typeface="Arial Narrow" panose="020B0606020202030204" pitchFamily="34" charset="0"/>
                <a:ea typeface="Times New Roman"/>
              </a:rPr>
              <a:t>аэроснимки</a:t>
            </a:r>
            <a:r>
              <a:rPr lang="ru-RU" i="0" dirty="0">
                <a:solidFill>
                  <a:srgbClr val="000000"/>
                </a:solidFill>
                <a:latin typeface="Arial Narrow" panose="020B0606020202030204" pitchFamily="34" charset="0"/>
                <a:ea typeface="Times New Roman"/>
              </a:rPr>
              <a:t> любой реки, снятые с интервалом в несколько лет, чтобы заметить существенные изменения долины.  </a:t>
            </a:r>
          </a:p>
        </p:txBody>
      </p:sp>
    </p:spTree>
    <p:extLst>
      <p:ext uri="{BB962C8B-B14F-4D97-AF65-F5344CB8AC3E}">
        <p14:creationId xmlns:p14="http://schemas.microsoft.com/office/powerpoint/2010/main" val="488924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789" y="4293096"/>
            <a:ext cx="9116211" cy="2031325"/>
          </a:xfrm>
          <a:prstGeom prst="rect">
            <a:avLst/>
          </a:prstGeom>
        </p:spPr>
        <p:txBody>
          <a:bodyPr wrap="square">
            <a:spAutoFit/>
          </a:bodyPr>
          <a:lstStyle/>
          <a:p>
            <a:pPr algn="l" fontAlgn="auto">
              <a:spcBef>
                <a:spcPts val="0"/>
              </a:spcBef>
              <a:spcAft>
                <a:spcPts val="0"/>
              </a:spcAft>
            </a:pPr>
            <a:r>
              <a:rPr lang="ru-RU" i="0" dirty="0" smtClean="0">
                <a:solidFill>
                  <a:prstClr val="black"/>
                </a:solidFill>
                <a:latin typeface="Arial Narrow" panose="020B0606020202030204" pitchFamily="34" charset="0"/>
              </a:rPr>
              <a:t>Языковые </a:t>
            </a:r>
            <a:r>
              <a:rPr lang="ru-RU" i="0" dirty="0">
                <a:solidFill>
                  <a:prstClr val="black"/>
                </a:solidFill>
                <a:latin typeface="Arial Narrow" panose="020B0606020202030204" pitchFamily="34" charset="0"/>
              </a:rPr>
              <a:t>дюны образуются во флювиальных системах за счет разрыва гребней первоначально прямых или изогнутых </a:t>
            </a:r>
            <a:r>
              <a:rPr lang="ru-RU" i="0" dirty="0" smtClean="0">
                <a:solidFill>
                  <a:prstClr val="black"/>
                </a:solidFill>
                <a:latin typeface="Arial Narrow" panose="020B0606020202030204" pitchFamily="34" charset="0"/>
              </a:rPr>
              <a:t>дюн, </a:t>
            </a:r>
            <a:r>
              <a:rPr lang="ru-RU" i="0" dirty="0">
                <a:solidFill>
                  <a:prstClr val="black"/>
                </a:solidFill>
                <a:latin typeface="Arial Narrow" panose="020B0606020202030204" pitchFamily="34" charset="0"/>
              </a:rPr>
              <a:t>в условиях возрастания скорости потока. Каждый изолированный сегмент начинает разрастаться самостоятельно,  изменяя локальные характеристики потока так, что его максимальные скорости приурочиваются к понижениям между отдельными изолированными дюнами, откуда распластывается новый покров осадков, по форме напоминающий конус выноса. Покров перекрывает нижерасположенные дюнные языки, представляющие собой синформы, соединенные узкими </a:t>
            </a:r>
            <a:r>
              <a:rPr lang="ru-RU" i="0" dirty="0" smtClean="0">
                <a:solidFill>
                  <a:prstClr val="black"/>
                </a:solidFill>
                <a:latin typeface="Arial Narrow" panose="020B0606020202030204" pitchFamily="34" charset="0"/>
              </a:rPr>
              <a:t>перемычками.  </a:t>
            </a:r>
            <a:endParaRPr lang="ru-RU" i="0" dirty="0">
              <a:solidFill>
                <a:prstClr val="black"/>
              </a:solidFill>
              <a:latin typeface="Arial Narrow" panose="020B0606020202030204" pitchFamily="34" charset="0"/>
            </a:endParaRPr>
          </a:p>
        </p:txBody>
      </p:sp>
      <p:pic>
        <p:nvPicPr>
          <p:cNvPr id="2" name="Рисунок 1" descr="Вырезка экрана"/>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1228" r="76203"/>
          <a:stretch/>
        </p:blipFill>
        <p:spPr>
          <a:xfrm>
            <a:off x="246726" y="51104"/>
            <a:ext cx="2094981" cy="3987336"/>
          </a:xfrm>
          <a:prstGeom prst="rect">
            <a:avLst/>
          </a:prstGeom>
        </p:spPr>
      </p:pic>
      <p:sp>
        <p:nvSpPr>
          <p:cNvPr id="5" name="TextBox 4"/>
          <p:cNvSpPr txBox="1"/>
          <p:nvPr/>
        </p:nvSpPr>
        <p:spPr>
          <a:xfrm>
            <a:off x="2393086" y="3136612"/>
            <a:ext cx="5909256" cy="584775"/>
          </a:xfrm>
          <a:prstGeom prst="rect">
            <a:avLst/>
          </a:prstGeom>
          <a:solidFill>
            <a:schemeClr val="bg1"/>
          </a:solidFill>
        </p:spPr>
        <p:txBody>
          <a:bodyPr wrap="square" rtlCol="0">
            <a:spAutoFit/>
          </a:bodyPr>
          <a:lstStyle/>
          <a:p>
            <a:pPr fontAlgn="auto">
              <a:spcBef>
                <a:spcPts val="0"/>
              </a:spcBef>
              <a:spcAft>
                <a:spcPts val="0"/>
              </a:spcAft>
            </a:pPr>
            <a:r>
              <a:rPr lang="ru-RU" sz="1600" b="1" i="0" dirty="0" smtClean="0">
                <a:solidFill>
                  <a:prstClr val="black"/>
                </a:solidFill>
                <a:latin typeface="Calibri"/>
              </a:rPr>
              <a:t>Крупномасштабная корытообразная косая стратификация, образованная мигрирующими донными дюнами </a:t>
            </a:r>
          </a:p>
        </p:txBody>
      </p:sp>
      <p:sp>
        <p:nvSpPr>
          <p:cNvPr id="6" name="Прямоугольник 5"/>
          <p:cNvSpPr/>
          <p:nvPr/>
        </p:nvSpPr>
        <p:spPr>
          <a:xfrm>
            <a:off x="2481468" y="50569"/>
            <a:ext cx="5094312" cy="646331"/>
          </a:xfrm>
          <a:prstGeom prst="rect">
            <a:avLst/>
          </a:prstGeom>
        </p:spPr>
        <p:txBody>
          <a:bodyPr wrap="square">
            <a:spAutoFit/>
          </a:bodyPr>
          <a:lstStyle/>
          <a:p>
            <a:pPr fontAlgn="auto">
              <a:spcBef>
                <a:spcPts val="0"/>
              </a:spcBef>
              <a:spcAft>
                <a:spcPts val="0"/>
              </a:spcAft>
            </a:pPr>
            <a:r>
              <a:rPr lang="ru-RU" i="0" dirty="0" smtClean="0">
                <a:solidFill>
                  <a:prstClr val="black"/>
                </a:solidFill>
                <a:latin typeface="Franklin Gothic Medium Cond" panose="020B0606030402020204" pitchFamily="34" charset="0"/>
              </a:rPr>
              <a:t>Структура аллювиальной </a:t>
            </a:r>
            <a:r>
              <a:rPr lang="ru-RU" i="0" dirty="0">
                <a:solidFill>
                  <a:prstClr val="black"/>
                </a:solidFill>
                <a:latin typeface="Franklin Gothic Medium Cond" panose="020B0606030402020204" pitchFamily="34" charset="0"/>
              </a:rPr>
              <a:t>постройки </a:t>
            </a:r>
            <a:endParaRPr lang="ru-RU" i="0" dirty="0" smtClean="0">
              <a:solidFill>
                <a:prstClr val="black"/>
              </a:solidFill>
              <a:latin typeface="Franklin Gothic Medium Cond" panose="020B0606030402020204" pitchFamily="34" charset="0"/>
            </a:endParaRPr>
          </a:p>
          <a:p>
            <a:pPr fontAlgn="auto">
              <a:spcBef>
                <a:spcPts val="0"/>
              </a:spcBef>
              <a:spcAft>
                <a:spcPts val="0"/>
              </a:spcAft>
            </a:pPr>
            <a:r>
              <a:rPr lang="ru-RU" i="0" dirty="0" smtClean="0">
                <a:solidFill>
                  <a:prstClr val="black"/>
                </a:solidFill>
                <a:latin typeface="Franklin Gothic Medium Cond" panose="020B0606030402020204" pitchFamily="34" charset="0"/>
              </a:rPr>
              <a:t>из </a:t>
            </a:r>
            <a:r>
              <a:rPr lang="ru-RU" i="0" dirty="0">
                <a:solidFill>
                  <a:prstClr val="black"/>
                </a:solidFill>
                <a:latin typeface="Franklin Gothic Medium Cond" panose="020B0606030402020204" pitchFamily="34" charset="0"/>
              </a:rPr>
              <a:t>«нормальных» языковых дюн</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1468" y="831144"/>
            <a:ext cx="5453005" cy="216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876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32" r="15956"/>
          <a:stretch/>
        </p:blipFill>
        <p:spPr bwMode="auto">
          <a:xfrm>
            <a:off x="74875" y="1556792"/>
            <a:ext cx="450795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880" y="70590"/>
            <a:ext cx="4511316" cy="1477328"/>
          </a:xfrm>
          <a:prstGeom prst="rect">
            <a:avLst/>
          </a:prstGeom>
          <a:noFill/>
        </p:spPr>
        <p:txBody>
          <a:bodyPr wrap="square" rtlCol="0">
            <a:spAutoFit/>
          </a:bodyPr>
          <a:lstStyle/>
          <a:p>
            <a:pPr algn="l" fontAlgn="auto">
              <a:spcBef>
                <a:spcPts val="0"/>
              </a:spcBef>
              <a:spcAft>
                <a:spcPts val="0"/>
              </a:spcAft>
            </a:pPr>
            <a:r>
              <a:rPr lang="ru-RU" i="0" dirty="0" smtClean="0">
                <a:solidFill>
                  <a:srgbClr val="000000"/>
                </a:solidFill>
                <a:latin typeface="Arial Narrow" pitchFamily="34" charset="0"/>
              </a:rPr>
              <a:t>Классическая языковая рябь в глинистых алевролитах между рельсами узкоколейки.</a:t>
            </a:r>
          </a:p>
          <a:p>
            <a:pPr algn="l" fontAlgn="auto">
              <a:spcBef>
                <a:spcPts val="0"/>
              </a:spcBef>
              <a:spcAft>
                <a:spcPts val="0"/>
              </a:spcAft>
            </a:pPr>
            <a:r>
              <a:rPr lang="ru-RU" i="0" dirty="0" smtClean="0">
                <a:solidFill>
                  <a:srgbClr val="000000"/>
                </a:solidFill>
                <a:latin typeface="Arial Narrow" pitchFamily="34" charset="0"/>
              </a:rPr>
              <a:t>Правый берег р. Белой, Южный Урал.</a:t>
            </a:r>
          </a:p>
          <a:p>
            <a:pPr algn="l" fontAlgn="auto">
              <a:spcBef>
                <a:spcPts val="0"/>
              </a:spcBef>
              <a:spcAft>
                <a:spcPts val="0"/>
              </a:spcAft>
            </a:pPr>
            <a:endParaRPr lang="ru-RU" sz="1200" i="0" dirty="0" smtClean="0">
              <a:solidFill>
                <a:srgbClr val="000000"/>
              </a:solidFill>
              <a:latin typeface="Arial Narrow" pitchFamily="34" charset="0"/>
            </a:endParaRPr>
          </a:p>
          <a:p>
            <a:pPr algn="l" fontAlgn="auto">
              <a:spcBef>
                <a:spcPts val="0"/>
              </a:spcBef>
              <a:spcAft>
                <a:spcPts val="0"/>
              </a:spcAft>
            </a:pPr>
            <a:r>
              <a:rPr lang="ru-RU" sz="1200" b="1" i="0" dirty="0" smtClean="0">
                <a:solidFill>
                  <a:srgbClr val="000000"/>
                </a:solidFill>
                <a:latin typeface="Arial Narrow" pitchFamily="34" charset="0"/>
              </a:rPr>
              <a:t>Обратите внимание на тонкую потоковую рябь на поверхности языков. Все это может сохраняться в разрезах!</a:t>
            </a:r>
            <a:endParaRPr lang="ru-RU" sz="1200" b="1" i="0" dirty="0">
              <a:solidFill>
                <a:srgbClr val="000000"/>
              </a:solidFill>
              <a:latin typeface="Arial Narrow" pitchFamily="34" charset="0"/>
            </a:endParaRP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6207" t="-1" r="21721" b="-203"/>
          <a:stretch/>
        </p:blipFill>
        <p:spPr>
          <a:xfrm>
            <a:off x="4860032" y="1556792"/>
            <a:ext cx="4096874" cy="5193450"/>
          </a:xfrm>
          <a:prstGeom prst="rect">
            <a:avLst/>
          </a:prstGeom>
        </p:spPr>
      </p:pic>
      <p:sp>
        <p:nvSpPr>
          <p:cNvPr id="4" name="TextBox 3"/>
          <p:cNvSpPr txBox="1"/>
          <p:nvPr/>
        </p:nvSpPr>
        <p:spPr>
          <a:xfrm>
            <a:off x="4717805" y="188640"/>
            <a:ext cx="4381328" cy="369332"/>
          </a:xfrm>
          <a:prstGeom prst="rect">
            <a:avLst/>
          </a:prstGeom>
          <a:noFill/>
        </p:spPr>
        <p:txBody>
          <a:bodyPr wrap="none" rtlCol="0">
            <a:spAutoFit/>
          </a:bodyPr>
          <a:lstStyle/>
          <a:p>
            <a:pPr algn="l" fontAlgn="auto">
              <a:spcBef>
                <a:spcPts val="0"/>
              </a:spcBef>
              <a:spcAft>
                <a:spcPts val="0"/>
              </a:spcAft>
            </a:pPr>
            <a:r>
              <a:rPr lang="ru-RU" i="0" dirty="0" smtClean="0">
                <a:solidFill>
                  <a:srgbClr val="000000"/>
                </a:solidFill>
                <a:latin typeface="Arial Narrow" pitchFamily="34" charset="0"/>
              </a:rPr>
              <a:t>Языковые  дюны </a:t>
            </a:r>
            <a:r>
              <a:rPr lang="ru-RU" i="0" dirty="0" err="1" smtClean="0">
                <a:solidFill>
                  <a:srgbClr val="000000"/>
                </a:solidFill>
                <a:latin typeface="Arial Narrow" pitchFamily="34" charset="0"/>
              </a:rPr>
              <a:t>Ярлунг</a:t>
            </a:r>
            <a:r>
              <a:rPr lang="ru-RU" i="0" dirty="0" smtClean="0">
                <a:solidFill>
                  <a:srgbClr val="000000"/>
                </a:solidFill>
                <a:latin typeface="Arial Narrow" pitchFamily="34" charset="0"/>
              </a:rPr>
              <a:t> </a:t>
            </a:r>
            <a:r>
              <a:rPr lang="ru-RU" i="0" dirty="0" err="1" smtClean="0">
                <a:solidFill>
                  <a:srgbClr val="000000"/>
                </a:solidFill>
                <a:latin typeface="Arial Narrow" pitchFamily="34" charset="0"/>
              </a:rPr>
              <a:t>Цангпо</a:t>
            </a:r>
            <a:r>
              <a:rPr lang="ru-RU" i="0" dirty="0" smtClean="0">
                <a:solidFill>
                  <a:srgbClr val="000000"/>
                </a:solidFill>
                <a:latin typeface="Arial Narrow" pitchFamily="34" charset="0"/>
              </a:rPr>
              <a:t> (Брахмапутра)</a:t>
            </a:r>
            <a:endParaRPr lang="ru-RU" i="0" dirty="0">
              <a:solidFill>
                <a:srgbClr val="000000"/>
              </a:solidFill>
              <a:latin typeface="Arial Narrow" pitchFamily="34"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557972"/>
            <a:ext cx="4096874" cy="2109171"/>
          </a:xfrm>
          <a:prstGeom prst="rect">
            <a:avLst/>
          </a:prstGeom>
          <a:ln w="28575">
            <a:solidFill>
              <a:schemeClr val="bg1"/>
            </a:solidFill>
          </a:ln>
          <a:effectLst>
            <a:outerShdw blurRad="292100" dist="139700" dir="2700000" algn="tl" rotWithShape="0">
              <a:srgbClr val="333333">
                <a:alpha val="65000"/>
              </a:srgbClr>
            </a:outerShdw>
          </a:effectLst>
        </p:spPr>
      </p:pic>
      <p:cxnSp>
        <p:nvCxnSpPr>
          <p:cNvPr id="8" name="Соединительная линия уступом 7"/>
          <p:cNvCxnSpPr/>
          <p:nvPr/>
        </p:nvCxnSpPr>
        <p:spPr>
          <a:xfrm>
            <a:off x="755576" y="1612557"/>
            <a:ext cx="3456384" cy="1054586"/>
          </a:xfrm>
          <a:prstGeom prst="bentConnector3">
            <a:avLst>
              <a:gd name="adj1" fmla="val -43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93969" y="2139850"/>
            <a:ext cx="583814" cy="461665"/>
          </a:xfrm>
          <a:prstGeom prst="rect">
            <a:avLst/>
          </a:prstGeom>
          <a:noFill/>
        </p:spPr>
        <p:txBody>
          <a:bodyPr wrap="none" rtlCol="0">
            <a:spAutoFit/>
          </a:bodyPr>
          <a:lstStyle/>
          <a:p>
            <a:pPr algn="l" fontAlgn="auto">
              <a:spcBef>
                <a:spcPts val="0"/>
              </a:spcBef>
              <a:spcAft>
                <a:spcPts val="0"/>
              </a:spcAft>
            </a:pPr>
            <a:r>
              <a:rPr lang="ru-RU" sz="2400" b="1" i="0" dirty="0" smtClean="0">
                <a:solidFill>
                  <a:srgbClr val="000000"/>
                </a:solidFill>
                <a:latin typeface="Arial Narrow" pitchFamily="34" charset="0"/>
              </a:rPr>
              <a:t>1 м</a:t>
            </a:r>
            <a:endParaRPr lang="ru-RU" sz="2400" b="1" i="0" dirty="0">
              <a:solidFill>
                <a:srgbClr val="000000"/>
              </a:solidFill>
              <a:latin typeface="Arial Narrow" pitchFamily="34" charset="0"/>
            </a:endParaRPr>
          </a:p>
        </p:txBody>
      </p:sp>
      <p:cxnSp>
        <p:nvCxnSpPr>
          <p:cNvPr id="15" name="Соединительная линия уступом 14"/>
          <p:cNvCxnSpPr/>
          <p:nvPr/>
        </p:nvCxnSpPr>
        <p:spPr>
          <a:xfrm>
            <a:off x="5292080" y="5398750"/>
            <a:ext cx="3456384" cy="1054586"/>
          </a:xfrm>
          <a:prstGeom prst="bentConnector3">
            <a:avLst>
              <a:gd name="adj1" fmla="val -430"/>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32240" y="6021288"/>
            <a:ext cx="710451" cy="461665"/>
          </a:xfrm>
          <a:prstGeom prst="rect">
            <a:avLst/>
          </a:prstGeom>
          <a:noFill/>
        </p:spPr>
        <p:txBody>
          <a:bodyPr wrap="none" rtlCol="0">
            <a:spAutoFit/>
          </a:bodyPr>
          <a:lstStyle/>
          <a:p>
            <a:pPr algn="l" fontAlgn="auto">
              <a:spcBef>
                <a:spcPts val="0"/>
              </a:spcBef>
              <a:spcAft>
                <a:spcPts val="0"/>
              </a:spcAft>
            </a:pPr>
            <a:r>
              <a:rPr lang="ru-RU" sz="2400" b="1" i="0" dirty="0" smtClean="0">
                <a:solidFill>
                  <a:srgbClr val="FFFFFF"/>
                </a:solidFill>
                <a:latin typeface="Arial Narrow" pitchFamily="34" charset="0"/>
              </a:rPr>
              <a:t>1 км</a:t>
            </a:r>
            <a:endParaRPr lang="ru-RU" sz="2400" b="1" i="0" dirty="0">
              <a:solidFill>
                <a:srgbClr val="FFFFFF"/>
              </a:solidFill>
              <a:latin typeface="Arial Narrow" pitchFamily="34" charset="0"/>
            </a:endParaRPr>
          </a:p>
        </p:txBody>
      </p:sp>
    </p:spTree>
    <p:extLst>
      <p:ext uri="{BB962C8B-B14F-4D97-AF65-F5344CB8AC3E}">
        <p14:creationId xmlns:p14="http://schemas.microsoft.com/office/powerpoint/2010/main" val="1345221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5536" y="764704"/>
            <a:ext cx="8352928" cy="5327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11560" y="190381"/>
            <a:ext cx="7949132" cy="646331"/>
          </a:xfrm>
          <a:prstGeom prst="rect">
            <a:avLst/>
          </a:prstGeom>
        </p:spPr>
        <p:txBody>
          <a:bodyPr wrap="square">
            <a:spAutoFit/>
          </a:bodyPr>
          <a:lstStyle/>
          <a:p>
            <a:pPr algn="l" fontAlgn="auto">
              <a:spcBef>
                <a:spcPts val="0"/>
              </a:spcBef>
              <a:spcAft>
                <a:spcPts val="0"/>
              </a:spcAft>
            </a:pPr>
            <a:r>
              <a:rPr lang="ru-RU" b="1" i="0" dirty="0" smtClean="0">
                <a:solidFill>
                  <a:srgbClr val="000000"/>
                </a:solidFill>
                <a:latin typeface="Arial Narrow" pitchFamily="34" charset="0"/>
              </a:rPr>
              <a:t>Корытообразная косая слоистость</a:t>
            </a:r>
            <a:r>
              <a:rPr lang="en-US" b="1" i="0" dirty="0" smtClean="0">
                <a:solidFill>
                  <a:srgbClr val="000000"/>
                </a:solidFill>
                <a:latin typeface="Arial Narrow" pitchFamily="34" charset="0"/>
              </a:rPr>
              <a:t>, </a:t>
            </a:r>
            <a:r>
              <a:rPr lang="ru-RU" b="1" i="0" dirty="0" smtClean="0">
                <a:solidFill>
                  <a:srgbClr val="000000"/>
                </a:solidFill>
                <a:latin typeface="Arial Narrow" pitchFamily="34" charset="0"/>
              </a:rPr>
              <a:t>характерная для дюнных отложений</a:t>
            </a:r>
            <a:r>
              <a:rPr lang="en-US" b="1" i="0" dirty="0" smtClean="0">
                <a:solidFill>
                  <a:srgbClr val="000000"/>
                </a:solidFill>
                <a:latin typeface="Arial Narrow" pitchFamily="34" charset="0"/>
              </a:rPr>
              <a:t/>
            </a:r>
            <a:br>
              <a:rPr lang="en-US" b="1" i="0" dirty="0" smtClean="0">
                <a:solidFill>
                  <a:srgbClr val="000000"/>
                </a:solidFill>
                <a:latin typeface="Arial Narrow" pitchFamily="34" charset="0"/>
              </a:rPr>
            </a:br>
            <a:endParaRPr lang="ru-RU" b="1" i="0" dirty="0">
              <a:solidFill>
                <a:srgbClr val="000000"/>
              </a:solidFill>
              <a:latin typeface="Arial Narrow" pitchFamily="34" charset="0"/>
            </a:endParaRPr>
          </a:p>
        </p:txBody>
      </p:sp>
      <p:sp>
        <p:nvSpPr>
          <p:cNvPr id="4" name="TextBox 3"/>
          <p:cNvSpPr txBox="1"/>
          <p:nvPr/>
        </p:nvSpPr>
        <p:spPr>
          <a:xfrm>
            <a:off x="2814147" y="4549770"/>
            <a:ext cx="3515706" cy="369332"/>
          </a:xfrm>
          <a:prstGeom prst="rect">
            <a:avLst/>
          </a:prstGeom>
          <a:noFill/>
        </p:spPr>
        <p:txBody>
          <a:bodyPr wrap="none" rtlCol="0">
            <a:spAutoFit/>
          </a:bodyPr>
          <a:lstStyle/>
          <a:p>
            <a:pPr algn="l" fontAlgn="auto">
              <a:spcBef>
                <a:spcPts val="0"/>
              </a:spcBef>
              <a:spcAft>
                <a:spcPts val="0"/>
              </a:spcAft>
            </a:pPr>
            <a:r>
              <a:rPr lang="ru-RU" b="1" i="0" dirty="0" smtClean="0">
                <a:solidFill>
                  <a:srgbClr val="000000"/>
                </a:solidFill>
                <a:latin typeface="Arial Narrow" pitchFamily="34" charset="0"/>
              </a:rPr>
              <a:t>«</a:t>
            </a:r>
            <a:r>
              <a:rPr lang="ru-RU" b="1" i="0" dirty="0" err="1" smtClean="0">
                <a:solidFill>
                  <a:srgbClr val="000000"/>
                </a:solidFill>
                <a:latin typeface="Arial Narrow" pitchFamily="34" charset="0"/>
              </a:rPr>
              <a:t>Седиментационная</a:t>
            </a:r>
            <a:r>
              <a:rPr lang="ru-RU" b="1" i="0" dirty="0" smtClean="0">
                <a:solidFill>
                  <a:srgbClr val="000000"/>
                </a:solidFill>
                <a:latin typeface="Arial Narrow" pitchFamily="34" charset="0"/>
              </a:rPr>
              <a:t> синклиналь»</a:t>
            </a:r>
            <a:endParaRPr lang="ru-RU" b="1" i="0" dirty="0">
              <a:solidFill>
                <a:srgbClr val="000000"/>
              </a:solidFill>
              <a:latin typeface="Arial Narrow" pitchFamily="34" charset="0"/>
            </a:endParaRPr>
          </a:p>
        </p:txBody>
      </p:sp>
      <p:pic>
        <p:nvPicPr>
          <p:cNvPr id="2051" name="Picture 3"/>
          <p:cNvPicPr>
            <a:picLocks noChangeAspect="1" noChangeArrowheads="1"/>
          </p:cNvPicPr>
          <p:nvPr/>
        </p:nvPicPr>
        <p:blipFill>
          <a:blip r:embed="rId5">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2322513" y="6237312"/>
            <a:ext cx="449897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252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401" y="0"/>
            <a:ext cx="9144000" cy="5805264"/>
          </a:xfrm>
          <a:prstGeom prst="rect">
            <a:avLst/>
          </a:prstGeom>
        </p:spPr>
      </p:pic>
      <p:sp>
        <p:nvSpPr>
          <p:cNvPr id="3" name="TextBox 2"/>
          <p:cNvSpPr txBox="1"/>
          <p:nvPr/>
        </p:nvSpPr>
        <p:spPr>
          <a:xfrm>
            <a:off x="1" y="6165304"/>
            <a:ext cx="9129598" cy="400110"/>
          </a:xfrm>
          <a:prstGeom prst="rect">
            <a:avLst/>
          </a:prstGeom>
          <a:noFill/>
        </p:spPr>
        <p:txBody>
          <a:bodyPr wrap="square" rtlCol="0">
            <a:spAutoFit/>
          </a:bodyPr>
          <a:lstStyle/>
          <a:p>
            <a:pPr fontAlgn="auto">
              <a:spcBef>
                <a:spcPts val="0"/>
              </a:spcBef>
              <a:spcAft>
                <a:spcPts val="0"/>
              </a:spcAft>
            </a:pPr>
            <a:r>
              <a:rPr lang="ru-RU" sz="2000" b="1" i="0" dirty="0" err="1" smtClean="0">
                <a:solidFill>
                  <a:srgbClr val="FFFFFF"/>
                </a:solidFill>
                <a:latin typeface="Calibri"/>
              </a:rPr>
              <a:t>Мегарябь</a:t>
            </a:r>
            <a:r>
              <a:rPr lang="ru-RU" sz="2000" b="1" i="0" dirty="0" smtClean="0">
                <a:solidFill>
                  <a:srgbClr val="FFFFFF"/>
                </a:solidFill>
                <a:latin typeface="Calibri"/>
              </a:rPr>
              <a:t> от </a:t>
            </a:r>
            <a:r>
              <a:rPr lang="ru-RU" sz="2000" b="1" dirty="0" smtClean="0">
                <a:solidFill>
                  <a:srgbClr val="FFFFFF"/>
                </a:solidFill>
                <a:latin typeface="Calibri"/>
              </a:rPr>
              <a:t>потопа</a:t>
            </a:r>
            <a:r>
              <a:rPr lang="ru-RU" sz="2000" b="1" i="0" dirty="0" smtClean="0">
                <a:solidFill>
                  <a:srgbClr val="FFFFFF"/>
                </a:solidFill>
                <a:latin typeface="Calibri"/>
              </a:rPr>
              <a:t>. Истоки Енисея (</a:t>
            </a:r>
            <a:r>
              <a:rPr lang="ru-RU" sz="2000" b="1" i="0" dirty="0" err="1" smtClean="0">
                <a:solidFill>
                  <a:srgbClr val="FFFFFF"/>
                </a:solidFill>
                <a:latin typeface="Calibri"/>
              </a:rPr>
              <a:t>Каа-Хем</a:t>
            </a:r>
            <a:r>
              <a:rPr lang="ru-RU" sz="2000" b="1" i="0" dirty="0" smtClean="0">
                <a:solidFill>
                  <a:srgbClr val="FFFFFF"/>
                </a:solidFill>
                <a:latin typeface="Calibri"/>
              </a:rPr>
              <a:t>, около города Кызыл) </a:t>
            </a:r>
            <a:endParaRPr lang="ru-RU" sz="2000" b="1" i="0" dirty="0">
              <a:solidFill>
                <a:srgbClr val="FFFFFF"/>
              </a:solidFill>
              <a:latin typeface="Calibri"/>
            </a:endParaRPr>
          </a:p>
        </p:txBody>
      </p:sp>
    </p:spTree>
    <p:extLst>
      <p:ext uri="{BB962C8B-B14F-4D97-AF65-F5344CB8AC3E}">
        <p14:creationId xmlns:p14="http://schemas.microsoft.com/office/powerpoint/2010/main" val="40782908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11018" y="58846"/>
            <a:ext cx="2218877" cy="461665"/>
          </a:xfrm>
          <a:prstGeom prst="rect">
            <a:avLst/>
          </a:prstGeom>
          <a:noFill/>
        </p:spPr>
        <p:txBody>
          <a:bodyPr wrap="none" rtlCol="0">
            <a:spAutoFit/>
          </a:bodyPr>
          <a:lstStyle/>
          <a:p>
            <a:pPr algn="l" fontAlgn="auto">
              <a:spcBef>
                <a:spcPts val="0"/>
              </a:spcBef>
              <a:spcAft>
                <a:spcPts val="0"/>
              </a:spcAft>
            </a:pPr>
            <a:r>
              <a:rPr lang="ru-RU" sz="2400" b="1" i="0" dirty="0" smtClean="0">
                <a:solidFill>
                  <a:srgbClr val="000000"/>
                </a:solidFill>
                <a:latin typeface="Arial Narrow" pitchFamily="34" charset="0"/>
              </a:rPr>
              <a:t>Русловые бары</a:t>
            </a:r>
            <a:endParaRPr lang="ru-RU" sz="2400" b="1" i="0" dirty="0">
              <a:solidFill>
                <a:srgbClr val="000000"/>
              </a:solidFill>
              <a:latin typeface="Arial Narrow" pitchFamily="34" charset="0"/>
            </a:endParaRPr>
          </a:p>
        </p:txBody>
      </p:sp>
      <p:sp>
        <p:nvSpPr>
          <p:cNvPr id="4" name="Прямоугольник 3"/>
          <p:cNvSpPr/>
          <p:nvPr/>
        </p:nvSpPr>
        <p:spPr>
          <a:xfrm>
            <a:off x="25869" y="22547"/>
            <a:ext cx="4546131" cy="6555641"/>
          </a:xfrm>
          <a:prstGeom prst="rect">
            <a:avLst/>
          </a:prstGeom>
        </p:spPr>
        <p:txBody>
          <a:bodyPr wrap="square">
            <a:spAutoFit/>
          </a:bodyPr>
          <a:lstStyle/>
          <a:p>
            <a:pPr indent="457200" algn="just" fontAlgn="auto">
              <a:lnSpc>
                <a:spcPts val="2400"/>
              </a:lnSpc>
              <a:spcBef>
                <a:spcPts val="0"/>
              </a:spcBef>
              <a:spcAft>
                <a:spcPts val="0"/>
              </a:spcAft>
            </a:pPr>
            <a:endParaRPr lang="ru-RU" sz="2000" i="0" spc="-60" dirty="0" smtClean="0">
              <a:solidFill>
                <a:srgbClr val="000000"/>
              </a:solidFill>
              <a:latin typeface="Times New Roman"/>
            </a:endParaRPr>
          </a:p>
          <a:p>
            <a:pPr indent="457200" algn="just" fontAlgn="auto">
              <a:lnSpc>
                <a:spcPts val="2400"/>
              </a:lnSpc>
              <a:spcBef>
                <a:spcPts val="0"/>
              </a:spcBef>
              <a:spcAft>
                <a:spcPts val="0"/>
              </a:spcAft>
            </a:pPr>
            <a:r>
              <a:rPr lang="ru-RU" sz="2000" i="0" spc="-60" dirty="0" smtClean="0">
                <a:solidFill>
                  <a:srgbClr val="000000"/>
                </a:solidFill>
                <a:latin typeface="Times New Roman"/>
              </a:rPr>
              <a:t>Речные </a:t>
            </a:r>
            <a:r>
              <a:rPr lang="ru-RU" sz="2000" b="1" i="0" spc="-60" dirty="0" smtClean="0">
                <a:solidFill>
                  <a:srgbClr val="000000"/>
                </a:solidFill>
                <a:latin typeface="Times New Roman"/>
              </a:rPr>
              <a:t>бары</a:t>
            </a:r>
            <a:r>
              <a:rPr lang="ru-RU" sz="2000" i="0" spc="-60" dirty="0" smtClean="0">
                <a:solidFill>
                  <a:srgbClr val="000000"/>
                </a:solidFill>
                <a:latin typeface="Times New Roman"/>
              </a:rPr>
              <a:t> </a:t>
            </a:r>
            <a:r>
              <a:rPr lang="ru-RU" sz="2000" i="0" spc="-60" dirty="0">
                <a:solidFill>
                  <a:srgbClr val="000000"/>
                </a:solidFill>
                <a:latin typeface="Times New Roman"/>
              </a:rPr>
              <a:t>в реках </a:t>
            </a:r>
            <a:r>
              <a:rPr lang="ru-RU" sz="2000" i="0" spc="-60" dirty="0" smtClean="0">
                <a:solidFill>
                  <a:srgbClr val="000000"/>
                </a:solidFill>
                <a:latin typeface="Times New Roman"/>
              </a:rPr>
              <a:t>(в </a:t>
            </a:r>
            <a:r>
              <a:rPr lang="ru-RU" sz="2000" i="0" spc="-60" dirty="0" err="1" smtClean="0">
                <a:solidFill>
                  <a:srgbClr val="000000"/>
                </a:solidFill>
                <a:latin typeface="Times New Roman"/>
              </a:rPr>
              <a:t>отечетвенной</a:t>
            </a:r>
            <a:r>
              <a:rPr lang="ru-RU" sz="2000" i="0" spc="-60" dirty="0" smtClean="0">
                <a:solidFill>
                  <a:srgbClr val="000000"/>
                </a:solidFill>
                <a:latin typeface="Times New Roman"/>
              </a:rPr>
              <a:t> </a:t>
            </a:r>
            <a:r>
              <a:rPr lang="ru-RU" sz="2000" i="0" spc="-60" dirty="0" err="1" smtClean="0">
                <a:solidFill>
                  <a:srgbClr val="000000"/>
                </a:solidFill>
                <a:latin typeface="Times New Roman"/>
              </a:rPr>
              <a:t>дитературе</a:t>
            </a:r>
            <a:r>
              <a:rPr lang="ru-RU" sz="2000" i="0" spc="-60" dirty="0" smtClean="0">
                <a:solidFill>
                  <a:srgbClr val="000000"/>
                </a:solidFill>
                <a:latin typeface="Times New Roman"/>
              </a:rPr>
              <a:t> </a:t>
            </a:r>
            <a:r>
              <a:rPr lang="ru-RU" sz="2000" i="0" spc="-60" dirty="0">
                <a:solidFill>
                  <a:srgbClr val="000000"/>
                </a:solidFill>
                <a:latin typeface="Times New Roman"/>
              </a:rPr>
              <a:t>их называют также </a:t>
            </a:r>
            <a:r>
              <a:rPr lang="ru-RU" sz="2000" i="0" spc="-60" dirty="0" smtClean="0">
                <a:solidFill>
                  <a:srgbClr val="000000"/>
                </a:solidFill>
                <a:latin typeface="Times New Roman"/>
              </a:rPr>
              <a:t>речные </a:t>
            </a:r>
            <a:r>
              <a:rPr lang="ru-RU" sz="2000" b="1" i="0" spc="-60" dirty="0" smtClean="0">
                <a:solidFill>
                  <a:srgbClr val="000000"/>
                </a:solidFill>
                <a:latin typeface="Times New Roman"/>
              </a:rPr>
              <a:t>косы</a:t>
            </a:r>
            <a:r>
              <a:rPr lang="ru-RU" sz="2000" i="0" spc="-60" dirty="0">
                <a:solidFill>
                  <a:srgbClr val="000000"/>
                </a:solidFill>
                <a:latin typeface="Times New Roman"/>
              </a:rPr>
              <a:t>) - это приподнятые участки осадков (таких как песок и галька</a:t>
            </a:r>
            <a:r>
              <a:rPr lang="ru-RU" sz="2000" i="0" spc="-60" dirty="0" smtClean="0">
                <a:solidFill>
                  <a:srgbClr val="000000"/>
                </a:solidFill>
                <a:latin typeface="Times New Roman"/>
              </a:rPr>
              <a:t>), </a:t>
            </a:r>
            <a:r>
              <a:rPr lang="ru-RU" sz="2000" i="0" spc="-60" dirty="0">
                <a:solidFill>
                  <a:srgbClr val="000000"/>
                </a:solidFill>
                <a:latin typeface="Times New Roman"/>
              </a:rPr>
              <a:t>которые были отложены потоком. </a:t>
            </a:r>
            <a:r>
              <a:rPr lang="ru-RU" sz="2000" i="0" spc="-60" dirty="0" smtClean="0">
                <a:solidFill>
                  <a:srgbClr val="000000"/>
                </a:solidFill>
                <a:latin typeface="Times New Roman"/>
              </a:rPr>
              <a:t>Среди баров различают </a:t>
            </a:r>
            <a:r>
              <a:rPr lang="en-US" sz="2000" i="0" spc="-60" dirty="0">
                <a:solidFill>
                  <a:srgbClr val="000000"/>
                </a:solidFill>
                <a:latin typeface="Times New Roman"/>
              </a:rPr>
              <a:t>[</a:t>
            </a:r>
            <a:r>
              <a:rPr lang="en-US" sz="2000" b="1" i="0" spc="-60" dirty="0">
                <a:solidFill>
                  <a:srgbClr val="000000"/>
                </a:solidFill>
                <a:latin typeface="Times New Roman"/>
              </a:rPr>
              <a:t>1</a:t>
            </a:r>
            <a:r>
              <a:rPr lang="en-US" sz="2000" i="0" spc="-60" dirty="0" smtClean="0">
                <a:solidFill>
                  <a:srgbClr val="000000"/>
                </a:solidFill>
                <a:latin typeface="Times New Roman"/>
              </a:rPr>
              <a:t>]</a:t>
            </a:r>
            <a:r>
              <a:rPr lang="ru-RU" sz="2000" i="0" spc="-60" dirty="0" smtClean="0">
                <a:solidFill>
                  <a:srgbClr val="000000"/>
                </a:solidFill>
                <a:latin typeface="Times New Roman"/>
              </a:rPr>
              <a:t> </a:t>
            </a:r>
            <a:r>
              <a:rPr lang="ru-RU" sz="2000" i="0" spc="-60" dirty="0" err="1" smtClean="0">
                <a:solidFill>
                  <a:srgbClr val="000000"/>
                </a:solidFill>
                <a:latin typeface="Times New Roman"/>
              </a:rPr>
              <a:t>внутрирусловые</a:t>
            </a:r>
            <a:r>
              <a:rPr lang="ru-RU" sz="2000" i="0" spc="-60" dirty="0" smtClean="0">
                <a:solidFill>
                  <a:srgbClr val="000000"/>
                </a:solidFill>
                <a:latin typeface="Times New Roman"/>
              </a:rPr>
              <a:t> </a:t>
            </a:r>
            <a:r>
              <a:rPr lang="ru-RU" sz="2000" i="0" spc="-60" dirty="0">
                <a:solidFill>
                  <a:srgbClr val="000000"/>
                </a:solidFill>
                <a:latin typeface="Times New Roman"/>
              </a:rPr>
              <a:t>(</a:t>
            </a:r>
            <a:r>
              <a:rPr lang="en-US" sz="2000" i="0" spc="-60" dirty="0">
                <a:solidFill>
                  <a:srgbClr val="000000"/>
                </a:solidFill>
                <a:latin typeface="Times New Roman"/>
              </a:rPr>
              <a:t>mid</a:t>
            </a:r>
            <a:r>
              <a:rPr lang="ru-RU" sz="2000" i="0" spc="-60" dirty="0">
                <a:solidFill>
                  <a:srgbClr val="000000"/>
                </a:solidFill>
                <a:latin typeface="Times New Roman"/>
              </a:rPr>
              <a:t>-</a:t>
            </a:r>
            <a:r>
              <a:rPr lang="en-US" sz="2000" i="0" spc="-60" dirty="0">
                <a:solidFill>
                  <a:srgbClr val="000000"/>
                </a:solidFill>
                <a:latin typeface="Times New Roman"/>
              </a:rPr>
              <a:t>channel</a:t>
            </a:r>
            <a:r>
              <a:rPr lang="ru-RU" sz="2000" i="0" spc="-60" dirty="0">
                <a:solidFill>
                  <a:srgbClr val="000000"/>
                </a:solidFill>
                <a:latin typeface="Times New Roman"/>
              </a:rPr>
              <a:t>) бары, обычные в сплетенных реках </a:t>
            </a:r>
            <a:r>
              <a:rPr lang="ru-RU" sz="2000" i="0" spc="-60" dirty="0" smtClean="0">
                <a:solidFill>
                  <a:srgbClr val="000000"/>
                </a:solidFill>
                <a:latin typeface="Times New Roman"/>
              </a:rPr>
              <a:t>(эти бары </a:t>
            </a:r>
            <a:r>
              <a:rPr lang="ru-RU" sz="2000" i="0" spc="-60" dirty="0">
                <a:solidFill>
                  <a:srgbClr val="000000"/>
                </a:solidFill>
                <a:latin typeface="Times New Roman"/>
              </a:rPr>
              <a:t>иногда также называют </a:t>
            </a:r>
            <a:r>
              <a:rPr lang="ru-RU" sz="2000" b="1" i="0" spc="-60" dirty="0">
                <a:solidFill>
                  <a:srgbClr val="000000"/>
                </a:solidFill>
                <a:latin typeface="Times New Roman"/>
              </a:rPr>
              <a:t>сплетенными</a:t>
            </a:r>
            <a:r>
              <a:rPr lang="ru-RU" sz="2000" i="0" spc="-60" dirty="0" smtClean="0">
                <a:solidFill>
                  <a:srgbClr val="000000"/>
                </a:solidFill>
                <a:latin typeface="Times New Roman"/>
              </a:rPr>
              <a:t>), </a:t>
            </a:r>
            <a:r>
              <a:rPr lang="en-US" sz="2000" i="0" spc="-60" dirty="0">
                <a:solidFill>
                  <a:srgbClr val="000000"/>
                </a:solidFill>
                <a:latin typeface="Times New Roman"/>
              </a:rPr>
              <a:t>[</a:t>
            </a:r>
            <a:r>
              <a:rPr lang="en-US" sz="2000" b="1" i="0" spc="-60" dirty="0">
                <a:solidFill>
                  <a:srgbClr val="000000"/>
                </a:solidFill>
                <a:latin typeface="Times New Roman"/>
              </a:rPr>
              <a:t>2</a:t>
            </a:r>
            <a:r>
              <a:rPr lang="en-US" sz="2000" i="0" spc="-60" dirty="0" smtClean="0">
                <a:solidFill>
                  <a:srgbClr val="000000"/>
                </a:solidFill>
                <a:latin typeface="Times New Roman"/>
              </a:rPr>
              <a:t>]</a:t>
            </a:r>
            <a:r>
              <a:rPr lang="ru-RU" sz="2000" i="0" spc="-60" dirty="0">
                <a:solidFill>
                  <a:srgbClr val="000000"/>
                </a:solidFill>
                <a:latin typeface="Times New Roman"/>
              </a:rPr>
              <a:t> </a:t>
            </a:r>
            <a:r>
              <a:rPr lang="ru-RU" sz="2000" i="0" spc="-60" dirty="0" smtClean="0">
                <a:solidFill>
                  <a:srgbClr val="000000"/>
                </a:solidFill>
                <a:latin typeface="Times New Roman"/>
              </a:rPr>
              <a:t>береговые или мысовые </a:t>
            </a:r>
            <a:r>
              <a:rPr lang="ru-RU" sz="2000" i="0" spc="-60" dirty="0">
                <a:solidFill>
                  <a:srgbClr val="000000"/>
                </a:solidFill>
                <a:latin typeface="Times New Roman"/>
              </a:rPr>
              <a:t>(</a:t>
            </a:r>
            <a:r>
              <a:rPr lang="en-US" sz="2000" i="0" spc="-60" dirty="0">
                <a:solidFill>
                  <a:srgbClr val="000000"/>
                </a:solidFill>
                <a:latin typeface="Times New Roman"/>
              </a:rPr>
              <a:t>point</a:t>
            </a:r>
            <a:r>
              <a:rPr lang="ru-RU" sz="2000" i="0" spc="-60" dirty="0">
                <a:solidFill>
                  <a:srgbClr val="000000"/>
                </a:solidFill>
                <a:latin typeface="Times New Roman"/>
              </a:rPr>
              <a:t>) </a:t>
            </a:r>
            <a:r>
              <a:rPr lang="ru-RU" sz="2000" i="0" spc="-60" dirty="0" smtClean="0">
                <a:solidFill>
                  <a:srgbClr val="000000"/>
                </a:solidFill>
                <a:latin typeface="Times New Roman"/>
              </a:rPr>
              <a:t>бары</a:t>
            </a:r>
            <a:r>
              <a:rPr lang="ru-RU" sz="2000" i="0" spc="-60" dirty="0">
                <a:solidFill>
                  <a:srgbClr val="000000"/>
                </a:solidFill>
                <a:latin typeface="Times New Roman"/>
              </a:rPr>
              <a:t>, обычные в </a:t>
            </a:r>
            <a:r>
              <a:rPr lang="ru-RU" sz="2000" i="0" spc="-60" dirty="0" err="1">
                <a:solidFill>
                  <a:srgbClr val="000000"/>
                </a:solidFill>
                <a:latin typeface="Times New Roman"/>
              </a:rPr>
              <a:t>меандрирующих</a:t>
            </a:r>
            <a:r>
              <a:rPr lang="ru-RU" sz="2000" i="0" spc="-60" dirty="0">
                <a:solidFill>
                  <a:srgbClr val="000000"/>
                </a:solidFill>
                <a:latin typeface="Times New Roman"/>
              </a:rPr>
              <a:t> </a:t>
            </a:r>
            <a:r>
              <a:rPr lang="ru-RU" sz="2000" i="0" spc="-60" dirty="0" smtClean="0">
                <a:solidFill>
                  <a:srgbClr val="000000"/>
                </a:solidFill>
                <a:latin typeface="Times New Roman"/>
              </a:rPr>
              <a:t>реках, и </a:t>
            </a:r>
            <a:r>
              <a:rPr lang="en-US" sz="2000" i="0" spc="-60" dirty="0">
                <a:solidFill>
                  <a:srgbClr val="000000"/>
                </a:solidFill>
                <a:latin typeface="Times New Roman"/>
              </a:rPr>
              <a:t>[</a:t>
            </a:r>
            <a:r>
              <a:rPr lang="en-US" sz="2000" b="1" i="0" spc="-60" dirty="0">
                <a:solidFill>
                  <a:srgbClr val="000000"/>
                </a:solidFill>
                <a:latin typeface="Times New Roman"/>
              </a:rPr>
              <a:t>3</a:t>
            </a:r>
            <a:r>
              <a:rPr lang="en-US" sz="2000" i="0" spc="-60" dirty="0" smtClean="0">
                <a:solidFill>
                  <a:srgbClr val="000000"/>
                </a:solidFill>
                <a:latin typeface="Times New Roman"/>
              </a:rPr>
              <a:t>]</a:t>
            </a:r>
            <a:r>
              <a:rPr lang="ru-RU" sz="2000" i="0" spc="-60" dirty="0" smtClean="0">
                <a:solidFill>
                  <a:srgbClr val="000000"/>
                </a:solidFill>
                <a:latin typeface="Times New Roman"/>
              </a:rPr>
              <a:t> устьевые </a:t>
            </a:r>
            <a:r>
              <a:rPr lang="ru-RU" sz="2000" i="0" spc="-60" dirty="0">
                <a:solidFill>
                  <a:srgbClr val="000000"/>
                </a:solidFill>
                <a:latin typeface="Times New Roman"/>
              </a:rPr>
              <a:t>бары, обычные в </a:t>
            </a:r>
            <a:r>
              <a:rPr lang="ru-RU" sz="2000" i="0" spc="-60" dirty="0" smtClean="0">
                <a:solidFill>
                  <a:srgbClr val="000000"/>
                </a:solidFill>
                <a:latin typeface="Times New Roman"/>
              </a:rPr>
              <a:t>дельтах. </a:t>
            </a:r>
            <a:r>
              <a:rPr lang="ru-RU" sz="2000" i="0" spc="-60" dirty="0">
                <a:solidFill>
                  <a:srgbClr val="000000"/>
                </a:solidFill>
                <a:latin typeface="Times New Roman"/>
              </a:rPr>
              <a:t>Бары обычно находятся в наиболее медленных и мелководных частях рек и потоков, часто параллельны берегу и занимают участки, наиболее далекие от стрежня (</a:t>
            </a:r>
            <a:r>
              <a:rPr lang="ru-RU" sz="2000" i="0" spc="-60" dirty="0" smtClean="0">
                <a:solidFill>
                  <a:srgbClr val="000000"/>
                </a:solidFill>
                <a:latin typeface="Times New Roman"/>
              </a:rPr>
              <a:t>тальвега).</a:t>
            </a:r>
          </a:p>
          <a:p>
            <a:pPr algn="just" fontAlgn="auto">
              <a:lnSpc>
                <a:spcPts val="2400"/>
              </a:lnSpc>
              <a:spcBef>
                <a:spcPts val="0"/>
              </a:spcBef>
              <a:spcAft>
                <a:spcPts val="0"/>
              </a:spcAft>
            </a:pPr>
            <a:endParaRPr lang="ru-RU" sz="2000" b="1" i="0" spc="-60" dirty="0" smtClean="0">
              <a:solidFill>
                <a:srgbClr val="000000"/>
              </a:solidFill>
              <a:latin typeface="Times New Roman"/>
            </a:endParaRPr>
          </a:p>
          <a:p>
            <a:pPr algn="just" fontAlgn="auto">
              <a:lnSpc>
                <a:spcPts val="2400"/>
              </a:lnSpc>
              <a:spcBef>
                <a:spcPts val="0"/>
              </a:spcBef>
              <a:spcAft>
                <a:spcPts val="0"/>
              </a:spcAft>
            </a:pPr>
            <a:r>
              <a:rPr lang="ru-RU" sz="2000" b="1" i="0" spc="-60" dirty="0" smtClean="0">
                <a:solidFill>
                  <a:srgbClr val="000000"/>
                </a:solidFill>
                <a:latin typeface="Times New Roman"/>
              </a:rPr>
              <a:t>А</a:t>
            </a:r>
            <a:r>
              <a:rPr lang="ru-RU" sz="2000" i="0" spc="-60" dirty="0" smtClean="0">
                <a:solidFill>
                  <a:srgbClr val="000000"/>
                </a:solidFill>
                <a:latin typeface="Times New Roman"/>
              </a:rPr>
              <a:t>бсолютное </a:t>
            </a:r>
            <a:r>
              <a:rPr lang="ru-RU" sz="2000" i="0" spc="-60" dirty="0">
                <a:solidFill>
                  <a:srgbClr val="000000"/>
                </a:solidFill>
                <a:latin typeface="Times New Roman"/>
              </a:rPr>
              <a:t>большинство баров медленно смещаются вниз по реке вместе с речными меандрами.</a:t>
            </a:r>
            <a:endParaRPr lang="ru-RU" sz="2000" i="0" spc="-60" dirty="0">
              <a:solidFill>
                <a:srgbClr val="000000"/>
              </a:solidFill>
              <a:latin typeface="Times New Roman"/>
              <a:ea typeface="Times New Roman"/>
            </a:endParaRPr>
          </a:p>
        </p:txBody>
      </p:sp>
      <p:pic>
        <p:nvPicPr>
          <p:cNvPr id="1433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60032" y="620688"/>
            <a:ext cx="4127500" cy="590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756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3" cstate="print"/>
          <a:srcRect/>
          <a:stretch>
            <a:fillRect/>
          </a:stretch>
        </p:blipFill>
        <p:spPr bwMode="auto">
          <a:xfrm>
            <a:off x="35496" y="21480"/>
            <a:ext cx="9115360" cy="6836520"/>
          </a:xfrm>
          <a:prstGeom prst="rect">
            <a:avLst/>
          </a:prstGeom>
          <a:noFill/>
          <a:ln w="9525">
            <a:noFill/>
            <a:miter lim="800000"/>
            <a:headEnd/>
            <a:tailEnd/>
          </a:ln>
        </p:spPr>
      </p:pic>
      <p:sp>
        <p:nvSpPr>
          <p:cNvPr id="22531" name="TextBox 2"/>
          <p:cNvSpPr txBox="1">
            <a:spLocks noChangeArrowheads="1"/>
          </p:cNvSpPr>
          <p:nvPr/>
        </p:nvSpPr>
        <p:spPr bwMode="auto">
          <a:xfrm>
            <a:off x="0" y="0"/>
            <a:ext cx="9144000" cy="461963"/>
          </a:xfrm>
          <a:prstGeom prst="rect">
            <a:avLst/>
          </a:prstGeom>
          <a:noFill/>
          <a:ln w="9525">
            <a:noFill/>
            <a:miter lim="800000"/>
            <a:headEnd/>
            <a:tailEnd/>
          </a:ln>
        </p:spPr>
        <p:txBody>
          <a:bodyPr>
            <a:spAutoFit/>
          </a:bodyPr>
          <a:lstStyle/>
          <a:p>
            <a:pPr algn="l" fontAlgn="auto">
              <a:spcBef>
                <a:spcPts val="0"/>
              </a:spcBef>
              <a:spcAft>
                <a:spcPts val="0"/>
              </a:spcAft>
            </a:pPr>
            <a:r>
              <a:rPr lang="ru-RU" sz="2400" b="1" i="0" dirty="0">
                <a:solidFill>
                  <a:srgbClr val="000000"/>
                </a:solidFill>
                <a:latin typeface="Calibri"/>
              </a:rPr>
              <a:t>Русловая отмель  </a:t>
            </a:r>
            <a:r>
              <a:rPr lang="ru-RU" sz="2400" b="1" i="0" dirty="0" smtClean="0">
                <a:solidFill>
                  <a:srgbClr val="000000"/>
                </a:solidFill>
                <a:latin typeface="Calibri"/>
              </a:rPr>
              <a:t>(поперечный бар</a:t>
            </a:r>
            <a:r>
              <a:rPr lang="ru-RU" sz="2400" b="1" i="0" dirty="0">
                <a:solidFill>
                  <a:srgbClr val="000000"/>
                </a:solidFill>
                <a:latin typeface="Calibri"/>
              </a:rPr>
              <a:t>)                             </a:t>
            </a:r>
            <a:r>
              <a:rPr lang="ru-RU" sz="2400" i="0" dirty="0">
                <a:solidFill>
                  <a:srgbClr val="000000"/>
                </a:solidFill>
                <a:latin typeface="Arial Narrow" pitchFamily="34" charset="0"/>
              </a:rPr>
              <a:t>р. Урал</a:t>
            </a:r>
          </a:p>
        </p:txBody>
      </p:sp>
    </p:spTree>
    <p:extLst>
      <p:ext uri="{BB962C8B-B14F-4D97-AF65-F5344CB8AC3E}">
        <p14:creationId xmlns:p14="http://schemas.microsoft.com/office/powerpoint/2010/main" val="1890718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8352" y="116632"/>
            <a:ext cx="8796136" cy="646331"/>
          </a:xfrm>
          <a:prstGeom prst="rect">
            <a:avLst/>
          </a:prstGeom>
        </p:spPr>
        <p:txBody>
          <a:bodyPr wrap="square">
            <a:spAutoFit/>
          </a:bodyPr>
          <a:lstStyle/>
          <a:p>
            <a:pPr algn="l" fontAlgn="auto">
              <a:spcBef>
                <a:spcPts val="0"/>
              </a:spcBef>
              <a:spcAft>
                <a:spcPts val="0"/>
              </a:spcAft>
            </a:pPr>
            <a:r>
              <a:rPr lang="ru-RU" b="1" i="0" dirty="0" smtClean="0">
                <a:solidFill>
                  <a:srgbClr val="000000"/>
                </a:solidFill>
                <a:latin typeface="Arial Narrow" pitchFamily="34" charset="0"/>
              </a:rPr>
              <a:t>Плоская косая слоистость</a:t>
            </a:r>
            <a:r>
              <a:rPr lang="en-US" b="1" i="0" dirty="0" smtClean="0">
                <a:solidFill>
                  <a:srgbClr val="000000"/>
                </a:solidFill>
                <a:latin typeface="Arial Narrow" pitchFamily="34" charset="0"/>
              </a:rPr>
              <a:t>  (</a:t>
            </a:r>
            <a:r>
              <a:rPr lang="ru-RU" i="0" dirty="0" smtClean="0">
                <a:solidFill>
                  <a:srgbClr val="000000"/>
                </a:solidFill>
                <a:latin typeface="Arial Narrow" pitchFamily="34" charset="0"/>
              </a:rPr>
              <a:t>осадочная моноклиналь</a:t>
            </a:r>
            <a:r>
              <a:rPr lang="en-US" b="1" i="0" dirty="0" smtClean="0">
                <a:solidFill>
                  <a:srgbClr val="000000"/>
                </a:solidFill>
                <a:latin typeface="Arial Narrow" pitchFamily="34" charset="0"/>
              </a:rPr>
              <a:t>)</a:t>
            </a:r>
            <a:endParaRPr lang="ru-RU" b="1" i="0" dirty="0" smtClean="0">
              <a:solidFill>
                <a:srgbClr val="000000"/>
              </a:solidFill>
              <a:latin typeface="Arial Narrow" pitchFamily="34" charset="0"/>
            </a:endParaRPr>
          </a:p>
          <a:p>
            <a:pPr algn="l" fontAlgn="auto">
              <a:spcBef>
                <a:spcPts val="0"/>
              </a:spcBef>
              <a:spcAft>
                <a:spcPts val="0"/>
              </a:spcAft>
            </a:pPr>
            <a:r>
              <a:rPr lang="en-US" b="1" i="0" dirty="0" err="1" smtClean="0">
                <a:solidFill>
                  <a:srgbClr val="000000"/>
                </a:solidFill>
                <a:latin typeface="Arial Narrow" pitchFamily="34" charset="0"/>
              </a:rPr>
              <a:t>Goldenville</a:t>
            </a:r>
            <a:r>
              <a:rPr lang="en-US" b="1" i="0" dirty="0" smtClean="0">
                <a:solidFill>
                  <a:srgbClr val="000000"/>
                </a:solidFill>
                <a:latin typeface="Arial Narrow" pitchFamily="34" charset="0"/>
              </a:rPr>
              <a:t> </a:t>
            </a:r>
            <a:r>
              <a:rPr lang="en-US" b="1" i="0" dirty="0">
                <a:solidFill>
                  <a:srgbClr val="000000"/>
                </a:solidFill>
                <a:latin typeface="Arial Narrow" pitchFamily="34" charset="0"/>
              </a:rPr>
              <a:t>Formation, </a:t>
            </a:r>
            <a:r>
              <a:rPr lang="en-US" b="1" i="0" dirty="0" err="1">
                <a:solidFill>
                  <a:srgbClr val="000000"/>
                </a:solidFill>
                <a:latin typeface="Arial Narrow" pitchFamily="34" charset="0"/>
              </a:rPr>
              <a:t>Guysboro</a:t>
            </a:r>
            <a:r>
              <a:rPr lang="en-US" b="1" i="0" dirty="0">
                <a:solidFill>
                  <a:srgbClr val="000000"/>
                </a:solidFill>
                <a:latin typeface="Arial Narrow" pitchFamily="34" charset="0"/>
              </a:rPr>
              <a:t> County </a:t>
            </a:r>
            <a:r>
              <a:rPr lang="en-US" b="1" i="0" dirty="0" smtClean="0">
                <a:solidFill>
                  <a:srgbClr val="000000"/>
                </a:solidFill>
                <a:latin typeface="Arial Narrow" pitchFamily="34" charset="0"/>
              </a:rPr>
              <a:t>NS</a:t>
            </a:r>
            <a:endParaRPr lang="ru-RU" b="1" i="0" dirty="0">
              <a:solidFill>
                <a:srgbClr val="000000"/>
              </a:solidFill>
              <a:latin typeface="Arial Narrow" pitchFamily="34" charset="0"/>
            </a:endParaRPr>
          </a:p>
        </p:txBody>
      </p:sp>
      <p:pic>
        <p:nvPicPr>
          <p:cNvPr id="4098" name="Picture 2" descr="http://www.kgs.ku.edu/Publications/Bulletins/194_2/gifs/fig3.gif"/>
          <p:cNvPicPr>
            <a:picLocks noChangeAspect="1" noChangeArrowheads="1"/>
          </p:cNvPicPr>
          <p:nvPr/>
        </p:nvPicPr>
        <p:blipFill rotWithShape="1">
          <a:blip r:embed="rId2">
            <a:extLst>
              <a:ext uri="{28A0092B-C50C-407E-A947-70E740481C1C}">
                <a14:useLocalDpi xmlns:a14="http://schemas.microsoft.com/office/drawing/2010/main" val="0"/>
              </a:ext>
            </a:extLst>
          </a:blip>
          <a:srcRect l="6003" t="50000"/>
          <a:stretch/>
        </p:blipFill>
        <p:spPr bwMode="auto">
          <a:xfrm>
            <a:off x="35496" y="908720"/>
            <a:ext cx="4026793" cy="365089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9177" y="914460"/>
            <a:ext cx="4927978" cy="367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20072" y="4005064"/>
            <a:ext cx="3531736" cy="369332"/>
          </a:xfrm>
          <a:prstGeom prst="rect">
            <a:avLst/>
          </a:prstGeom>
          <a:noFill/>
        </p:spPr>
        <p:txBody>
          <a:bodyPr wrap="none" rtlCol="0">
            <a:spAutoFit/>
          </a:bodyPr>
          <a:lstStyle/>
          <a:p>
            <a:pPr algn="l" fontAlgn="auto">
              <a:spcBef>
                <a:spcPts val="0"/>
              </a:spcBef>
              <a:spcAft>
                <a:spcPts val="0"/>
              </a:spcAft>
            </a:pPr>
            <a:r>
              <a:rPr lang="ru-RU" b="1" i="0" dirty="0" smtClean="0">
                <a:solidFill>
                  <a:srgbClr val="FFFFFF"/>
                </a:solidFill>
                <a:latin typeface="Arial Narrow" pitchFamily="34" charset="0"/>
              </a:rPr>
              <a:t>«</a:t>
            </a:r>
            <a:r>
              <a:rPr lang="ru-RU" b="1" i="0" dirty="0" err="1" smtClean="0">
                <a:solidFill>
                  <a:srgbClr val="FFFFFF"/>
                </a:solidFill>
                <a:latin typeface="Arial Narrow" pitchFamily="34" charset="0"/>
              </a:rPr>
              <a:t>Седиментационная</a:t>
            </a:r>
            <a:r>
              <a:rPr lang="ru-RU" b="1" i="0" dirty="0" smtClean="0">
                <a:solidFill>
                  <a:srgbClr val="FFFFFF"/>
                </a:solidFill>
                <a:latin typeface="Arial Narrow" pitchFamily="34" charset="0"/>
              </a:rPr>
              <a:t> моно</a:t>
            </a:r>
            <a:r>
              <a:rPr lang="ru-RU" b="1" i="0" dirty="0">
                <a:solidFill>
                  <a:srgbClr val="FFFFFF"/>
                </a:solidFill>
                <a:latin typeface="Arial Narrow" pitchFamily="34" charset="0"/>
              </a:rPr>
              <a:t>к</a:t>
            </a:r>
            <a:r>
              <a:rPr lang="ru-RU" b="1" i="0" dirty="0" smtClean="0">
                <a:solidFill>
                  <a:srgbClr val="FFFFFF"/>
                </a:solidFill>
                <a:latin typeface="Arial Narrow" pitchFamily="34" charset="0"/>
              </a:rPr>
              <a:t>линаль»</a:t>
            </a:r>
            <a:endParaRPr lang="ru-RU" b="1" i="0" dirty="0">
              <a:solidFill>
                <a:srgbClr val="FFFFFF"/>
              </a:solidFill>
              <a:latin typeface="Arial Narrow" pitchFamily="34" charset="0"/>
            </a:endParaRPr>
          </a:p>
        </p:txBody>
      </p:sp>
      <p:grpSp>
        <p:nvGrpSpPr>
          <p:cNvPr id="6" name="Группа 5"/>
          <p:cNvGrpSpPr/>
          <p:nvPr/>
        </p:nvGrpSpPr>
        <p:grpSpPr>
          <a:xfrm>
            <a:off x="368828" y="4696903"/>
            <a:ext cx="4447051" cy="2568969"/>
            <a:chOff x="4816192" y="44624"/>
            <a:chExt cx="5921965" cy="3865291"/>
          </a:xfrm>
        </p:grpSpPr>
        <p:pic>
          <p:nvPicPr>
            <p:cNvPr id="7" name="Picture 8" descr="http://www.chartiersgreenway.net/art/hydrology/meanderstrea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044" y="44624"/>
              <a:ext cx="3456384" cy="30277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16192" y="3030058"/>
              <a:ext cx="5921965" cy="879857"/>
            </a:xfrm>
            <a:prstGeom prst="rect">
              <a:avLst/>
            </a:prstGeom>
            <a:solidFill>
              <a:schemeClr val="accent6">
                <a:lumMod val="20000"/>
                <a:lumOff val="80000"/>
              </a:schemeClr>
            </a:solidFill>
          </p:spPr>
          <p:txBody>
            <a:bodyPr wrap="none" rtlCol="0">
              <a:spAutoFit/>
            </a:bodyPr>
            <a:lstStyle/>
            <a:p>
              <a:pPr algn="l" fontAlgn="auto">
                <a:spcBef>
                  <a:spcPts val="0"/>
                </a:spcBef>
                <a:spcAft>
                  <a:spcPts val="0"/>
                </a:spcAft>
              </a:pPr>
              <a:r>
                <a:rPr lang="ru-RU" sz="1600" i="0" dirty="0" smtClean="0">
                  <a:solidFill>
                    <a:srgbClr val="000000"/>
                  </a:solidFill>
                  <a:latin typeface="Arial Narrow" pitchFamily="34" charset="0"/>
                </a:rPr>
                <a:t>Механизм образования и структура </a:t>
              </a:r>
              <a:r>
                <a:rPr lang="ru-RU" sz="1600" i="0" dirty="0" err="1" smtClean="0">
                  <a:solidFill>
                    <a:srgbClr val="000000"/>
                  </a:solidFill>
                  <a:latin typeface="Arial Narrow" pitchFamily="34" charset="0"/>
                </a:rPr>
                <a:t>меандровой</a:t>
              </a:r>
              <a:r>
                <a:rPr lang="ru-RU" sz="1600" i="0" dirty="0" smtClean="0">
                  <a:solidFill>
                    <a:srgbClr val="000000"/>
                  </a:solidFill>
                  <a:latin typeface="Arial Narrow" pitchFamily="34" charset="0"/>
                </a:rPr>
                <a:t> косы </a:t>
              </a:r>
            </a:p>
            <a:p>
              <a:pPr algn="l" fontAlgn="auto">
                <a:spcBef>
                  <a:spcPts val="0"/>
                </a:spcBef>
                <a:spcAft>
                  <a:spcPts val="0"/>
                </a:spcAft>
              </a:pPr>
              <a:r>
                <a:rPr lang="ru-RU" sz="1600" i="0" dirty="0" smtClean="0">
                  <a:solidFill>
                    <a:srgbClr val="000000"/>
                  </a:solidFill>
                  <a:latin typeface="Arial Narrow" pitchFamily="34" charset="0"/>
                </a:rPr>
                <a:t>(</a:t>
              </a:r>
              <a:r>
                <a:rPr lang="en-US" sz="1600" dirty="0" smtClean="0">
                  <a:solidFill>
                    <a:srgbClr val="000000"/>
                  </a:solidFill>
                  <a:latin typeface="Arial Narrow" pitchFamily="34" charset="0"/>
                </a:rPr>
                <a:t>point-bar</a:t>
              </a:r>
              <a:r>
                <a:rPr lang="ru-RU" sz="1600" i="0" dirty="0" smtClean="0">
                  <a:solidFill>
                    <a:srgbClr val="000000"/>
                  </a:solidFill>
                  <a:latin typeface="Arial Narrow" pitchFamily="34" charset="0"/>
                </a:rPr>
                <a:t>)</a:t>
              </a:r>
              <a:endParaRPr lang="ru-RU" sz="1600" i="0" dirty="0">
                <a:solidFill>
                  <a:srgbClr val="000000"/>
                </a:solidFill>
                <a:latin typeface="Arial Narrow" pitchFamily="34" charset="0"/>
              </a:endParaRPr>
            </a:p>
          </p:txBody>
        </p:sp>
      </p:grpSp>
      <p:pic>
        <p:nvPicPr>
          <p:cNvPr id="9" name="Picture 2" descr="http://www.uh.edu/~jbutler/physical/flooding/theoretical.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flipV="1">
            <a:off x="5081191" y="4696903"/>
            <a:ext cx="2127321" cy="195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507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4089" t="2686" r="9920" b="2918"/>
          <a:stretch/>
        </p:blipFill>
        <p:spPr>
          <a:xfrm>
            <a:off x="304800" y="177800"/>
            <a:ext cx="4148667" cy="6434668"/>
          </a:xfrm>
          <a:prstGeom prst="rect">
            <a:avLst/>
          </a:prstGeom>
        </p:spPr>
      </p:pic>
      <p:sp>
        <p:nvSpPr>
          <p:cNvPr id="3" name="TextBox 2"/>
          <p:cNvSpPr txBox="1"/>
          <p:nvPr/>
        </p:nvSpPr>
        <p:spPr>
          <a:xfrm>
            <a:off x="4716017" y="476672"/>
            <a:ext cx="4248471" cy="5693866"/>
          </a:xfrm>
          <a:prstGeom prst="rect">
            <a:avLst/>
          </a:prstGeom>
          <a:noFill/>
        </p:spPr>
        <p:txBody>
          <a:bodyPr wrap="square" rtlCol="0">
            <a:spAutoFit/>
          </a:bodyPr>
          <a:lstStyle/>
          <a:p>
            <a:pPr algn="just" fontAlgn="auto">
              <a:spcBef>
                <a:spcPts val="0"/>
              </a:spcBef>
              <a:spcAft>
                <a:spcPts val="0"/>
              </a:spcAft>
            </a:pPr>
            <a:r>
              <a:rPr lang="ru-RU" b="1" i="0" dirty="0" smtClean="0">
                <a:solidFill>
                  <a:srgbClr val="000000"/>
                </a:solidFill>
                <a:latin typeface="Arial Narrow" pitchFamily="34" charset="0"/>
              </a:rPr>
              <a:t>Расположение перекатов (</a:t>
            </a:r>
            <a:r>
              <a:rPr lang="en-US" b="1" dirty="0" smtClean="0">
                <a:solidFill>
                  <a:srgbClr val="000000"/>
                </a:solidFill>
                <a:latin typeface="Arial Narrow" pitchFamily="34" charset="0"/>
              </a:rPr>
              <a:t>riffles</a:t>
            </a:r>
            <a:r>
              <a:rPr lang="ru-RU" b="1" i="0" dirty="0" smtClean="0">
                <a:solidFill>
                  <a:srgbClr val="000000"/>
                </a:solidFill>
                <a:latin typeface="Arial Narrow" pitchFamily="34" charset="0"/>
              </a:rPr>
              <a:t>)</a:t>
            </a:r>
            <a:r>
              <a:rPr lang="en-US" b="1" i="0" dirty="0" smtClean="0">
                <a:solidFill>
                  <a:srgbClr val="000000"/>
                </a:solidFill>
                <a:latin typeface="Arial Narrow" pitchFamily="34" charset="0"/>
              </a:rPr>
              <a:t> </a:t>
            </a:r>
            <a:r>
              <a:rPr lang="ru-RU" b="1" i="0" dirty="0" smtClean="0">
                <a:solidFill>
                  <a:srgbClr val="000000"/>
                </a:solidFill>
                <a:latin typeface="Arial Narrow" pitchFamily="34" charset="0"/>
              </a:rPr>
              <a:t>и бочагов (</a:t>
            </a:r>
            <a:r>
              <a:rPr lang="en-US" b="1" dirty="0" smtClean="0">
                <a:solidFill>
                  <a:srgbClr val="000000"/>
                </a:solidFill>
                <a:latin typeface="Arial Narrow" pitchFamily="34" charset="0"/>
              </a:rPr>
              <a:t>pools</a:t>
            </a:r>
            <a:r>
              <a:rPr lang="ru-RU" b="1" i="0" dirty="0" smtClean="0">
                <a:solidFill>
                  <a:srgbClr val="000000"/>
                </a:solidFill>
                <a:latin typeface="Arial Narrow" pitchFamily="34" charset="0"/>
              </a:rPr>
              <a:t>) в русле реки </a:t>
            </a:r>
          </a:p>
          <a:p>
            <a:pPr algn="just" fontAlgn="auto">
              <a:spcBef>
                <a:spcPts val="0"/>
              </a:spcBef>
              <a:spcAft>
                <a:spcPts val="0"/>
              </a:spcAft>
            </a:pPr>
            <a:endParaRPr lang="ru-RU" i="0" dirty="0">
              <a:solidFill>
                <a:srgbClr val="000000"/>
              </a:solidFill>
              <a:latin typeface="Arial Narrow" pitchFamily="34" charset="0"/>
            </a:endParaRPr>
          </a:p>
          <a:p>
            <a:pPr algn="just" fontAlgn="auto">
              <a:spcBef>
                <a:spcPts val="0"/>
              </a:spcBef>
              <a:spcAft>
                <a:spcPts val="0"/>
              </a:spcAft>
            </a:pPr>
            <a:r>
              <a:rPr lang="ru-RU" sz="2000" b="1" i="0" dirty="0" smtClean="0">
                <a:solidFill>
                  <a:srgbClr val="000000"/>
                </a:solidFill>
                <a:latin typeface="Arial Narrow" pitchFamily="34" charset="0"/>
              </a:rPr>
              <a:t>В</a:t>
            </a:r>
            <a:r>
              <a:rPr lang="ru-RU" i="0" dirty="0" smtClean="0">
                <a:solidFill>
                  <a:srgbClr val="000000"/>
                </a:solidFill>
                <a:latin typeface="Arial Narrow" pitchFamily="34" charset="0"/>
              </a:rPr>
              <a:t>о </a:t>
            </a:r>
            <a:r>
              <a:rPr lang="ru-RU" i="0" dirty="0">
                <a:solidFill>
                  <a:srgbClr val="000000"/>
                </a:solidFill>
                <a:latin typeface="Arial Narrow" pitchFamily="34" charset="0"/>
              </a:rPr>
              <a:t>многих </a:t>
            </a:r>
            <a:r>
              <a:rPr lang="ru-RU" i="0" dirty="0" smtClean="0">
                <a:solidFill>
                  <a:srgbClr val="000000"/>
                </a:solidFill>
                <a:latin typeface="Arial Narrow" pitchFamily="34" charset="0"/>
              </a:rPr>
              <a:t>реках (обычно </a:t>
            </a:r>
            <a:r>
              <a:rPr lang="ru-RU" i="0" dirty="0">
                <a:solidFill>
                  <a:srgbClr val="000000"/>
                </a:solidFill>
                <a:latin typeface="Arial Narrow" pitchFamily="34" charset="0"/>
              </a:rPr>
              <a:t>на участках с большой скоростью </a:t>
            </a:r>
            <a:r>
              <a:rPr lang="ru-RU" i="0" dirty="0" smtClean="0">
                <a:solidFill>
                  <a:srgbClr val="000000"/>
                </a:solidFill>
                <a:latin typeface="Arial Narrow" pitchFamily="34" charset="0"/>
              </a:rPr>
              <a:t>потока), изгибы реки занимают все днище долины - от берега до берега, так что долина представляет собой шахматное чередование баров и плесов. </a:t>
            </a:r>
          </a:p>
          <a:p>
            <a:pPr algn="just" fontAlgn="auto">
              <a:spcBef>
                <a:spcPts val="0"/>
              </a:spcBef>
              <a:spcAft>
                <a:spcPts val="0"/>
              </a:spcAft>
            </a:pPr>
            <a:r>
              <a:rPr lang="ru-RU" sz="2000" b="1" i="0" dirty="0" smtClean="0">
                <a:solidFill>
                  <a:srgbClr val="000000"/>
                </a:solidFill>
                <a:latin typeface="Arial Narrow" pitchFamily="34" charset="0"/>
              </a:rPr>
              <a:t>П</a:t>
            </a:r>
            <a:r>
              <a:rPr lang="ru-RU" i="0" dirty="0" smtClean="0">
                <a:solidFill>
                  <a:srgbClr val="000000"/>
                </a:solidFill>
                <a:latin typeface="Arial Narrow" pitchFamily="34" charset="0"/>
              </a:rPr>
              <a:t>ри еще большей скорости песчаные </a:t>
            </a:r>
            <a:r>
              <a:rPr lang="ru-RU" i="0" dirty="0">
                <a:solidFill>
                  <a:srgbClr val="000000"/>
                </a:solidFill>
                <a:latin typeface="Arial Narrow" pitchFamily="34" charset="0"/>
              </a:rPr>
              <a:t>закрепленные бары (косы) </a:t>
            </a:r>
            <a:r>
              <a:rPr lang="ru-RU" i="0" dirty="0" smtClean="0">
                <a:solidFill>
                  <a:srgbClr val="000000"/>
                </a:solidFill>
                <a:latin typeface="Arial Narrow" pitchFamily="34" charset="0"/>
              </a:rPr>
              <a:t>практически не образуются, </a:t>
            </a:r>
            <a:r>
              <a:rPr lang="ru-RU" i="0" dirty="0">
                <a:solidFill>
                  <a:srgbClr val="000000"/>
                </a:solidFill>
                <a:latin typeface="Arial Narrow" pitchFamily="34" charset="0"/>
              </a:rPr>
              <a:t>и по реке последовательно сменяются каменистые </a:t>
            </a:r>
            <a:r>
              <a:rPr lang="ru-RU" i="0" dirty="0" smtClean="0">
                <a:solidFill>
                  <a:srgbClr val="000000"/>
                </a:solidFill>
                <a:latin typeface="Arial Narrow" pitchFamily="34" charset="0"/>
              </a:rPr>
              <a:t>пороги, сложенные </a:t>
            </a:r>
            <a:r>
              <a:rPr lang="ru-RU" i="0" dirty="0">
                <a:solidFill>
                  <a:srgbClr val="000000"/>
                </a:solidFill>
                <a:latin typeface="Arial Narrow" pitchFamily="34" charset="0"/>
              </a:rPr>
              <a:t>довольно грубым материалом, и </a:t>
            </a:r>
            <a:r>
              <a:rPr lang="ru-RU" i="0" dirty="0" smtClean="0">
                <a:solidFill>
                  <a:srgbClr val="000000"/>
                </a:solidFill>
                <a:latin typeface="Arial Narrow" pitchFamily="34" charset="0"/>
              </a:rPr>
              <a:t>плёсы (или бочаги) </a:t>
            </a:r>
            <a:r>
              <a:rPr lang="ru-RU" i="0" dirty="0">
                <a:solidFill>
                  <a:srgbClr val="000000"/>
                </a:solidFill>
                <a:latin typeface="Arial Narrow" pitchFamily="34" charset="0"/>
              </a:rPr>
              <a:t>– относительно глубокие впадины, выстеленные также грубыми </a:t>
            </a:r>
            <a:r>
              <a:rPr lang="ru-RU" i="0" dirty="0" smtClean="0">
                <a:solidFill>
                  <a:srgbClr val="000000"/>
                </a:solidFill>
                <a:latin typeface="Arial Narrow" pitchFamily="34" charset="0"/>
              </a:rPr>
              <a:t>обломками, перекрытыми более тонким материалом. </a:t>
            </a:r>
          </a:p>
          <a:p>
            <a:pPr algn="just" fontAlgn="auto">
              <a:spcBef>
                <a:spcPts val="0"/>
              </a:spcBef>
              <a:spcAft>
                <a:spcPts val="0"/>
              </a:spcAft>
            </a:pPr>
            <a:r>
              <a:rPr lang="ru-RU" sz="2000" b="1" i="0" dirty="0" smtClean="0">
                <a:solidFill>
                  <a:srgbClr val="000000"/>
                </a:solidFill>
                <a:latin typeface="Arial Narrow" pitchFamily="34" charset="0"/>
              </a:rPr>
              <a:t>П</a:t>
            </a:r>
            <a:r>
              <a:rPr lang="ru-RU" i="0" dirty="0" smtClean="0">
                <a:solidFill>
                  <a:srgbClr val="000000"/>
                </a:solidFill>
                <a:latin typeface="Arial Narrow" pitchFamily="34" charset="0"/>
              </a:rPr>
              <a:t>ри  крайне</a:t>
            </a:r>
            <a:r>
              <a:rPr lang="en-US" i="0" dirty="0" smtClean="0">
                <a:solidFill>
                  <a:srgbClr val="000000"/>
                </a:solidFill>
                <a:latin typeface="Arial Narrow" pitchFamily="34" charset="0"/>
              </a:rPr>
              <a:t> </a:t>
            </a:r>
            <a:r>
              <a:rPr lang="ru-RU" i="0" dirty="0" smtClean="0">
                <a:solidFill>
                  <a:srgbClr val="000000"/>
                </a:solidFill>
                <a:latin typeface="Arial Narrow" pitchFamily="34" charset="0"/>
              </a:rPr>
              <a:t>быстром течении </a:t>
            </a:r>
            <a:r>
              <a:rPr lang="ru-RU" i="0" dirty="0">
                <a:solidFill>
                  <a:srgbClr val="000000"/>
                </a:solidFill>
                <a:latin typeface="Arial Narrow" pitchFamily="34" charset="0"/>
              </a:rPr>
              <a:t>русло реки занято каскадом довольно крупных глыб, между которыми на глубине переносится и отлагается более мелкий материал</a:t>
            </a:r>
          </a:p>
        </p:txBody>
      </p:sp>
      <p:sp>
        <p:nvSpPr>
          <p:cNvPr id="4" name="TextBox 3"/>
          <p:cNvSpPr txBox="1"/>
          <p:nvPr/>
        </p:nvSpPr>
        <p:spPr>
          <a:xfrm>
            <a:off x="2699792" y="2121178"/>
            <a:ext cx="630301" cy="369332"/>
          </a:xfrm>
          <a:prstGeom prst="rect">
            <a:avLst/>
          </a:prstGeom>
          <a:noFill/>
        </p:spPr>
        <p:txBody>
          <a:bodyPr wrap="none" rtlCol="0">
            <a:spAutoFit/>
          </a:bodyPr>
          <a:lstStyle/>
          <a:p>
            <a:pPr algn="l" fontAlgn="auto">
              <a:spcBef>
                <a:spcPts val="0"/>
              </a:spcBef>
              <a:spcAft>
                <a:spcPts val="0"/>
              </a:spcAft>
            </a:pPr>
            <a:r>
              <a:rPr lang="ru-RU" b="1" i="0" dirty="0" smtClean="0">
                <a:solidFill>
                  <a:srgbClr val="000000"/>
                </a:solidFill>
                <a:latin typeface="Arial Narrow" pitchFamily="34" charset="0"/>
              </a:rPr>
              <a:t>плёс</a:t>
            </a:r>
            <a:endParaRPr lang="ru-RU" b="1" i="0" dirty="0">
              <a:solidFill>
                <a:srgbClr val="000000"/>
              </a:solidFill>
              <a:latin typeface="Arial Narrow" pitchFamily="34" charset="0"/>
            </a:endParaRPr>
          </a:p>
        </p:txBody>
      </p:sp>
      <p:sp>
        <p:nvSpPr>
          <p:cNvPr id="5" name="TextBox 4"/>
          <p:cNvSpPr txBox="1"/>
          <p:nvPr/>
        </p:nvSpPr>
        <p:spPr>
          <a:xfrm>
            <a:off x="1187624" y="2105859"/>
            <a:ext cx="606256" cy="369332"/>
          </a:xfrm>
          <a:prstGeom prst="rect">
            <a:avLst/>
          </a:prstGeom>
          <a:noFill/>
        </p:spPr>
        <p:txBody>
          <a:bodyPr wrap="none" rtlCol="0">
            <a:spAutoFit/>
          </a:bodyPr>
          <a:lstStyle/>
          <a:p>
            <a:pPr algn="l" fontAlgn="auto">
              <a:spcBef>
                <a:spcPts val="0"/>
              </a:spcBef>
              <a:spcAft>
                <a:spcPts val="0"/>
              </a:spcAft>
            </a:pPr>
            <a:r>
              <a:rPr lang="ru-RU" b="1" i="0" dirty="0" smtClean="0">
                <a:solidFill>
                  <a:srgbClr val="000000"/>
                </a:solidFill>
                <a:latin typeface="Arial Narrow" pitchFamily="34" charset="0"/>
              </a:rPr>
              <a:t>коса</a:t>
            </a:r>
            <a:endParaRPr lang="ru-RU" b="1" i="0" dirty="0">
              <a:solidFill>
                <a:srgbClr val="000000"/>
              </a:solidFill>
              <a:latin typeface="Arial Narrow" pitchFamily="34" charset="0"/>
            </a:endParaRPr>
          </a:p>
        </p:txBody>
      </p:sp>
      <p:sp>
        <p:nvSpPr>
          <p:cNvPr id="6" name="TextBox 5"/>
          <p:cNvSpPr txBox="1"/>
          <p:nvPr/>
        </p:nvSpPr>
        <p:spPr>
          <a:xfrm>
            <a:off x="1286526" y="245839"/>
            <a:ext cx="2044149" cy="461665"/>
          </a:xfrm>
          <a:prstGeom prst="rect">
            <a:avLst/>
          </a:prstGeom>
          <a:noFill/>
        </p:spPr>
        <p:txBody>
          <a:bodyPr wrap="none" rtlCol="0">
            <a:spAutoFit/>
          </a:bodyPr>
          <a:lstStyle/>
          <a:p>
            <a:pPr algn="l" fontAlgn="auto">
              <a:spcBef>
                <a:spcPts val="0"/>
              </a:spcBef>
              <a:spcAft>
                <a:spcPts val="0"/>
              </a:spcAft>
            </a:pPr>
            <a:r>
              <a:rPr lang="ru-RU" sz="2400" b="1" i="0" dirty="0" smtClean="0">
                <a:solidFill>
                  <a:srgbClr val="000000"/>
                </a:solidFill>
                <a:latin typeface="Arial Narrow" pitchFamily="34" charset="0"/>
              </a:rPr>
              <a:t>Плёс - Перекат</a:t>
            </a:r>
            <a:endParaRPr lang="ru-RU" sz="2400" b="1" i="0" dirty="0">
              <a:solidFill>
                <a:srgbClr val="000000"/>
              </a:solidFill>
              <a:latin typeface="Arial Narrow" pitchFamily="34" charset="0"/>
            </a:endParaRPr>
          </a:p>
        </p:txBody>
      </p:sp>
      <p:sp>
        <p:nvSpPr>
          <p:cNvPr id="8" name="TextBox 7"/>
          <p:cNvSpPr txBox="1"/>
          <p:nvPr/>
        </p:nvSpPr>
        <p:spPr>
          <a:xfrm>
            <a:off x="1416368" y="2564904"/>
            <a:ext cx="1784463" cy="461665"/>
          </a:xfrm>
          <a:prstGeom prst="rect">
            <a:avLst/>
          </a:prstGeom>
          <a:noFill/>
        </p:spPr>
        <p:txBody>
          <a:bodyPr wrap="none" rtlCol="0">
            <a:spAutoFit/>
          </a:bodyPr>
          <a:lstStyle/>
          <a:p>
            <a:pPr algn="l" fontAlgn="auto">
              <a:spcBef>
                <a:spcPts val="0"/>
              </a:spcBef>
              <a:spcAft>
                <a:spcPts val="0"/>
              </a:spcAft>
            </a:pPr>
            <a:r>
              <a:rPr lang="ru-RU" sz="2400" b="1" i="0" dirty="0" smtClean="0">
                <a:solidFill>
                  <a:srgbClr val="000000"/>
                </a:solidFill>
                <a:latin typeface="Arial Narrow" pitchFamily="34" charset="0"/>
              </a:rPr>
              <a:t>Порог - Плёс</a:t>
            </a:r>
            <a:endParaRPr lang="ru-RU" sz="2400" b="1" i="0" dirty="0">
              <a:solidFill>
                <a:srgbClr val="000000"/>
              </a:solidFill>
              <a:latin typeface="Arial Narrow" pitchFamily="34" charset="0"/>
            </a:endParaRPr>
          </a:p>
        </p:txBody>
      </p:sp>
    </p:spTree>
    <p:extLst>
      <p:ext uri="{BB962C8B-B14F-4D97-AF65-F5344CB8AC3E}">
        <p14:creationId xmlns:p14="http://schemas.microsoft.com/office/powerpoint/2010/main" val="551003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55576" y="73855"/>
            <a:ext cx="3312695" cy="6763902"/>
          </a:xfrm>
          <a:prstGeom prst="rect">
            <a:avLst/>
          </a:prstGeom>
        </p:spPr>
      </p:pic>
      <p:pic>
        <p:nvPicPr>
          <p:cNvPr id="4" name="Рисунок 3"/>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8041" r="41487"/>
          <a:stretch/>
        </p:blipFill>
        <p:spPr>
          <a:xfrm>
            <a:off x="4770080" y="73854"/>
            <a:ext cx="3834368" cy="6750257"/>
          </a:xfrm>
          <a:prstGeom prst="rect">
            <a:avLst/>
          </a:prstGeom>
        </p:spPr>
      </p:pic>
      <p:sp>
        <p:nvSpPr>
          <p:cNvPr id="5" name="TextBox 4"/>
          <p:cNvSpPr txBox="1"/>
          <p:nvPr/>
        </p:nvSpPr>
        <p:spPr>
          <a:xfrm>
            <a:off x="6876256" y="77818"/>
            <a:ext cx="1728192" cy="369332"/>
          </a:xfrm>
          <a:prstGeom prst="rect">
            <a:avLst/>
          </a:prstGeom>
          <a:noFill/>
        </p:spPr>
        <p:txBody>
          <a:bodyPr wrap="square" rtlCol="0">
            <a:spAutoFit/>
          </a:bodyPr>
          <a:lstStyle/>
          <a:p>
            <a:pPr algn="l" fontAlgn="auto">
              <a:spcBef>
                <a:spcPts val="0"/>
              </a:spcBef>
              <a:spcAft>
                <a:spcPts val="0"/>
              </a:spcAft>
            </a:pPr>
            <a:r>
              <a:rPr lang="ru-RU" b="1" i="0" dirty="0" smtClean="0">
                <a:solidFill>
                  <a:srgbClr val="FFFFFF"/>
                </a:solidFill>
                <a:latin typeface="Arial Narrow" pitchFamily="34" charset="0"/>
              </a:rPr>
              <a:t>Пороги </a:t>
            </a:r>
            <a:r>
              <a:rPr lang="ru-RU" b="1" i="0" dirty="0">
                <a:solidFill>
                  <a:srgbClr val="FFFFFF"/>
                </a:solidFill>
                <a:latin typeface="Arial Narrow" pitchFamily="34" charset="0"/>
              </a:rPr>
              <a:t>и</a:t>
            </a:r>
            <a:r>
              <a:rPr lang="ru-RU" b="1" i="0" dirty="0" smtClean="0">
                <a:solidFill>
                  <a:srgbClr val="FFFFFF"/>
                </a:solidFill>
                <a:latin typeface="Arial Narrow" pitchFamily="34" charset="0"/>
              </a:rPr>
              <a:t> плёсы</a:t>
            </a:r>
          </a:p>
        </p:txBody>
      </p:sp>
      <p:sp>
        <p:nvSpPr>
          <p:cNvPr id="6" name="TextBox 5"/>
          <p:cNvSpPr txBox="1"/>
          <p:nvPr/>
        </p:nvSpPr>
        <p:spPr>
          <a:xfrm>
            <a:off x="7252747" y="1124744"/>
            <a:ext cx="1338828" cy="646331"/>
          </a:xfrm>
          <a:prstGeom prst="rect">
            <a:avLst/>
          </a:prstGeom>
          <a:noFill/>
        </p:spPr>
        <p:txBody>
          <a:bodyPr wrap="none" rtlCol="0">
            <a:spAutoFit/>
          </a:bodyPr>
          <a:lstStyle/>
          <a:p>
            <a:pPr algn="l" fontAlgn="auto">
              <a:spcBef>
                <a:spcPts val="0"/>
              </a:spcBef>
              <a:spcAft>
                <a:spcPts val="0"/>
              </a:spcAft>
            </a:pPr>
            <a:r>
              <a:rPr lang="ru-RU" i="0" dirty="0" smtClean="0">
                <a:solidFill>
                  <a:srgbClr val="FFFFFF"/>
                </a:solidFill>
                <a:latin typeface="Arial Narrow" pitchFamily="34" charset="0"/>
              </a:rPr>
              <a:t>Река </a:t>
            </a:r>
            <a:r>
              <a:rPr lang="ru-RU" i="0" dirty="0" err="1" smtClean="0">
                <a:solidFill>
                  <a:srgbClr val="FFFFFF"/>
                </a:solidFill>
                <a:latin typeface="Arial Narrow" pitchFamily="34" charset="0"/>
              </a:rPr>
              <a:t>Цангпо</a:t>
            </a:r>
            <a:r>
              <a:rPr lang="ru-RU" i="0" dirty="0" smtClean="0">
                <a:solidFill>
                  <a:srgbClr val="FFFFFF"/>
                </a:solidFill>
                <a:latin typeface="Arial Narrow" pitchFamily="34" charset="0"/>
              </a:rPr>
              <a:t>,</a:t>
            </a:r>
          </a:p>
          <a:p>
            <a:pPr algn="l" fontAlgn="auto">
              <a:spcBef>
                <a:spcPts val="0"/>
              </a:spcBef>
              <a:spcAft>
                <a:spcPts val="0"/>
              </a:spcAft>
            </a:pPr>
            <a:r>
              <a:rPr lang="ru-RU" i="0" dirty="0" smtClean="0">
                <a:solidFill>
                  <a:srgbClr val="FFFFFF"/>
                </a:solidFill>
                <a:latin typeface="Arial Narrow" pitchFamily="34" charset="0"/>
              </a:rPr>
              <a:t>Гималаи</a:t>
            </a:r>
            <a:endParaRPr lang="ru-RU" i="0" dirty="0">
              <a:solidFill>
                <a:srgbClr val="FFFFFF"/>
              </a:solidFill>
              <a:latin typeface="Arial Narrow" pitchFamily="34" charset="0"/>
            </a:endParaRPr>
          </a:p>
        </p:txBody>
      </p:sp>
      <p:sp>
        <p:nvSpPr>
          <p:cNvPr id="7" name="TextBox 6"/>
          <p:cNvSpPr txBox="1"/>
          <p:nvPr/>
        </p:nvSpPr>
        <p:spPr>
          <a:xfrm>
            <a:off x="7374951" y="620688"/>
            <a:ext cx="997389" cy="369332"/>
          </a:xfrm>
          <a:prstGeom prst="rect">
            <a:avLst/>
          </a:prstGeom>
          <a:noFill/>
        </p:spPr>
        <p:txBody>
          <a:bodyPr wrap="none" rtlCol="0">
            <a:spAutoFit/>
          </a:bodyPr>
          <a:lstStyle/>
          <a:p>
            <a:pPr algn="l" fontAlgn="auto">
              <a:spcBef>
                <a:spcPts val="0"/>
              </a:spcBef>
              <a:spcAft>
                <a:spcPts val="0"/>
              </a:spcAft>
            </a:pPr>
            <a:r>
              <a:rPr lang="en-US" i="0" dirty="0" smtClean="0">
                <a:solidFill>
                  <a:srgbClr val="FFFFFF"/>
                </a:solidFill>
                <a:latin typeface="Arial Narrow" pitchFamily="34" charset="0"/>
              </a:rPr>
              <a:t>Step-pool</a:t>
            </a:r>
            <a:endParaRPr lang="ru-RU" i="0" dirty="0">
              <a:solidFill>
                <a:srgbClr val="FFFFFF"/>
              </a:solidFill>
              <a:latin typeface="Arial Narrow" pitchFamily="34" charset="0"/>
            </a:endParaRPr>
          </a:p>
        </p:txBody>
      </p:sp>
      <p:sp>
        <p:nvSpPr>
          <p:cNvPr id="3" name="Прямоугольник 2"/>
          <p:cNvSpPr/>
          <p:nvPr/>
        </p:nvSpPr>
        <p:spPr>
          <a:xfrm>
            <a:off x="1007096" y="73855"/>
            <a:ext cx="1584023" cy="369332"/>
          </a:xfrm>
          <a:prstGeom prst="rect">
            <a:avLst/>
          </a:prstGeom>
          <a:solidFill>
            <a:schemeClr val="accent5">
              <a:lumMod val="50000"/>
            </a:schemeClr>
          </a:solidFill>
        </p:spPr>
        <p:txBody>
          <a:bodyPr wrap="none">
            <a:spAutoFit/>
          </a:bodyPr>
          <a:lstStyle/>
          <a:p>
            <a:pPr algn="l" fontAlgn="auto">
              <a:spcBef>
                <a:spcPts val="0"/>
              </a:spcBef>
              <a:spcAft>
                <a:spcPts val="0"/>
              </a:spcAft>
            </a:pPr>
            <a:r>
              <a:rPr lang="en-US" i="0" dirty="0">
                <a:solidFill>
                  <a:srgbClr val="FFFFFF"/>
                </a:solidFill>
                <a:latin typeface="Arial Narrow" pitchFamily="34" charset="0"/>
              </a:rPr>
              <a:t>Riffles and pools</a:t>
            </a:r>
            <a:endParaRPr lang="ru-RU" i="0" dirty="0">
              <a:solidFill>
                <a:srgbClr val="FFFFFF"/>
              </a:solidFill>
              <a:latin typeface="Arial Narrow" pitchFamily="34" charset="0"/>
            </a:endParaRPr>
          </a:p>
        </p:txBody>
      </p:sp>
    </p:spTree>
    <p:extLst>
      <p:ext uri="{BB962C8B-B14F-4D97-AF65-F5344CB8AC3E}">
        <p14:creationId xmlns:p14="http://schemas.microsoft.com/office/powerpoint/2010/main" val="11823175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403" t="7820" r="992" b="9969"/>
          <a:stretch/>
        </p:blipFill>
        <p:spPr bwMode="auto">
          <a:xfrm>
            <a:off x="35496" y="0"/>
            <a:ext cx="9103340" cy="614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0660" y="6309320"/>
            <a:ext cx="3585533" cy="400110"/>
          </a:xfrm>
          <a:prstGeom prst="rect">
            <a:avLst/>
          </a:prstGeom>
          <a:solidFill>
            <a:srgbClr val="89E0FF"/>
          </a:solidFill>
        </p:spPr>
        <p:txBody>
          <a:bodyPr wrap="none">
            <a:spAutoFit/>
          </a:bodyPr>
          <a:lstStyle/>
          <a:p>
            <a:pPr algn="l" fontAlgn="auto">
              <a:spcBef>
                <a:spcPts val="0"/>
              </a:spcBef>
              <a:spcAft>
                <a:spcPts val="0"/>
              </a:spcAft>
            </a:pPr>
            <a:r>
              <a:rPr lang="ru-RU" sz="2000" i="0" dirty="0" smtClean="0">
                <a:solidFill>
                  <a:prstClr val="black"/>
                </a:solidFill>
                <a:latin typeface="Franklin Gothic Medium Cond" pitchFamily="34" charset="0"/>
                <a:ea typeface="Times New Roman"/>
              </a:rPr>
              <a:t>Канал </a:t>
            </a:r>
            <a:r>
              <a:rPr lang="ru-RU" sz="2000" i="0" dirty="0">
                <a:solidFill>
                  <a:prstClr val="black"/>
                </a:solidFill>
                <a:latin typeface="Franklin Gothic Medium Cond" pitchFamily="34" charset="0"/>
                <a:ea typeface="Times New Roman"/>
              </a:rPr>
              <a:t>постоянного </a:t>
            </a:r>
            <a:r>
              <a:rPr lang="ru-RU" sz="2000" i="0" dirty="0" smtClean="0">
                <a:solidFill>
                  <a:prstClr val="black"/>
                </a:solidFill>
                <a:latin typeface="Franklin Gothic Medium Cond" pitchFamily="34" charset="0"/>
                <a:ea typeface="Times New Roman"/>
              </a:rPr>
              <a:t>водотока</a:t>
            </a:r>
            <a:endParaRPr lang="ru-RU" sz="2000" i="0" dirty="0">
              <a:solidFill>
                <a:prstClr val="black"/>
              </a:solidFill>
              <a:latin typeface="Franklin Gothic Medium Cond" pitchFamily="34" charset="0"/>
            </a:endParaRPr>
          </a:p>
        </p:txBody>
      </p:sp>
      <p:sp>
        <p:nvSpPr>
          <p:cNvPr id="6" name="Полилиния 5"/>
          <p:cNvSpPr/>
          <p:nvPr/>
        </p:nvSpPr>
        <p:spPr>
          <a:xfrm rot="21097443">
            <a:off x="3535592" y="6125369"/>
            <a:ext cx="1052244" cy="440576"/>
          </a:xfrm>
          <a:custGeom>
            <a:avLst/>
            <a:gdLst>
              <a:gd name="connsiteX0" fmla="*/ 0 w 1041148"/>
              <a:gd name="connsiteY0" fmla="*/ 380246 h 397316"/>
              <a:gd name="connsiteX1" fmla="*/ 769544 w 1041148"/>
              <a:gd name="connsiteY1" fmla="*/ 353085 h 397316"/>
              <a:gd name="connsiteX2" fmla="*/ 1041148 w 1041148"/>
              <a:gd name="connsiteY2" fmla="*/ 0 h 397316"/>
            </a:gdLst>
            <a:ahLst/>
            <a:cxnLst>
              <a:cxn ang="0">
                <a:pos x="connsiteX0" y="connsiteY0"/>
              </a:cxn>
              <a:cxn ang="0">
                <a:pos x="connsiteX1" y="connsiteY1"/>
              </a:cxn>
              <a:cxn ang="0">
                <a:pos x="connsiteX2" y="connsiteY2"/>
              </a:cxn>
            </a:cxnLst>
            <a:rect l="l" t="t" r="r" b="b"/>
            <a:pathLst>
              <a:path w="1041148" h="397316">
                <a:moveTo>
                  <a:pt x="0" y="380246"/>
                </a:moveTo>
                <a:cubicBezTo>
                  <a:pt x="298009" y="398352"/>
                  <a:pt x="596019" y="416459"/>
                  <a:pt x="769544" y="353085"/>
                </a:cubicBezTo>
                <a:cubicBezTo>
                  <a:pt x="943069" y="289711"/>
                  <a:pt x="992108" y="144855"/>
                  <a:pt x="1041148" y="0"/>
                </a:cubicBezTo>
              </a:path>
            </a:pathLst>
          </a:custGeom>
          <a:ln>
            <a:headEnd type="oval" w="med" len="med"/>
            <a:tailEnd type="triangle" w="med" len="med"/>
          </a:ln>
        </p:spPr>
        <p:style>
          <a:lnRef idx="3">
            <a:schemeClr val="accent4"/>
          </a:lnRef>
          <a:fillRef idx="0">
            <a:schemeClr val="accent4"/>
          </a:fillRef>
          <a:effectRef idx="2">
            <a:schemeClr val="accent4"/>
          </a:effectRef>
          <a:fontRef idx="minor">
            <a:schemeClr val="tx1"/>
          </a:fontRef>
        </p:style>
        <p:txBody>
          <a:bodyPr rtlCol="0" anchor="ctr"/>
          <a:lstStyle/>
          <a:p>
            <a:pPr fontAlgn="auto">
              <a:spcBef>
                <a:spcPts val="0"/>
              </a:spcBef>
              <a:spcAft>
                <a:spcPts val="0"/>
              </a:spcAft>
            </a:pPr>
            <a:endParaRPr lang="ru-RU" i="0">
              <a:solidFill>
                <a:prstClr val="black"/>
              </a:solidFill>
            </a:endParaRPr>
          </a:p>
        </p:txBody>
      </p:sp>
      <p:sp>
        <p:nvSpPr>
          <p:cNvPr id="10" name="Прямоугольник 9"/>
          <p:cNvSpPr/>
          <p:nvPr/>
        </p:nvSpPr>
        <p:spPr>
          <a:xfrm>
            <a:off x="5364088" y="6309320"/>
            <a:ext cx="3300968" cy="400110"/>
          </a:xfrm>
          <a:prstGeom prst="rect">
            <a:avLst/>
          </a:prstGeom>
          <a:solidFill>
            <a:srgbClr val="97FBC4"/>
          </a:solidFill>
        </p:spPr>
        <p:txBody>
          <a:bodyPr wrap="none">
            <a:spAutoFit/>
          </a:bodyPr>
          <a:lstStyle/>
          <a:p>
            <a:pPr algn="l" fontAlgn="auto">
              <a:spcBef>
                <a:spcPts val="0"/>
              </a:spcBef>
              <a:spcAft>
                <a:spcPts val="0"/>
              </a:spcAft>
            </a:pPr>
            <a:r>
              <a:rPr lang="ru-RU" sz="2000" i="0" dirty="0" smtClean="0">
                <a:solidFill>
                  <a:prstClr val="black"/>
                </a:solidFill>
                <a:latin typeface="Franklin Gothic Medium Cond" pitchFamily="34" charset="0"/>
                <a:ea typeface="Times New Roman"/>
              </a:rPr>
              <a:t>Канал сезонного водотока</a:t>
            </a:r>
            <a:endParaRPr lang="ru-RU" sz="2000" i="0" dirty="0">
              <a:solidFill>
                <a:prstClr val="black"/>
              </a:solidFill>
              <a:latin typeface="Franklin Gothic Medium Cond" pitchFamily="34" charset="0"/>
            </a:endParaRPr>
          </a:p>
        </p:txBody>
      </p:sp>
      <p:sp>
        <p:nvSpPr>
          <p:cNvPr id="8" name="Полилиния 7"/>
          <p:cNvSpPr/>
          <p:nvPr/>
        </p:nvSpPr>
        <p:spPr>
          <a:xfrm>
            <a:off x="4237736" y="-18107"/>
            <a:ext cx="3720260" cy="6120143"/>
          </a:xfrm>
          <a:custGeom>
            <a:avLst/>
            <a:gdLst>
              <a:gd name="connsiteX0" fmla="*/ 3725790 w 3725790"/>
              <a:gd name="connsiteY0" fmla="*/ 6120143 h 6120143"/>
              <a:gd name="connsiteX1" fmla="*/ 3390812 w 3725790"/>
              <a:gd name="connsiteY1" fmla="*/ 5984341 h 6120143"/>
              <a:gd name="connsiteX2" fmla="*/ 2901925 w 3725790"/>
              <a:gd name="connsiteY2" fmla="*/ 5984341 h 6120143"/>
              <a:gd name="connsiteX3" fmla="*/ 2394931 w 3725790"/>
              <a:gd name="connsiteY3" fmla="*/ 5902859 h 6120143"/>
              <a:gd name="connsiteX4" fmla="*/ 1969418 w 3725790"/>
              <a:gd name="connsiteY4" fmla="*/ 5649362 h 6120143"/>
              <a:gd name="connsiteX5" fmla="*/ 1562012 w 3725790"/>
              <a:gd name="connsiteY5" fmla="*/ 5495454 h 6120143"/>
              <a:gd name="connsiteX6" fmla="*/ 1118392 w 3725790"/>
              <a:gd name="connsiteY6" fmla="*/ 5386812 h 6120143"/>
              <a:gd name="connsiteX7" fmla="*/ 303580 w 3725790"/>
              <a:gd name="connsiteY7" fmla="*/ 4997513 h 6120143"/>
              <a:gd name="connsiteX8" fmla="*/ 13869 w 3725790"/>
              <a:gd name="connsiteY8" fmla="*/ 4617267 h 6120143"/>
              <a:gd name="connsiteX9" fmla="*/ 77244 w 3725790"/>
              <a:gd name="connsiteY9" fmla="*/ 4255129 h 6120143"/>
              <a:gd name="connsiteX10" fmla="*/ 348847 w 3725790"/>
              <a:gd name="connsiteY10" fmla="*/ 3784349 h 6120143"/>
              <a:gd name="connsiteX11" fmla="*/ 692879 w 3725790"/>
              <a:gd name="connsiteY11" fmla="*/ 3458424 h 6120143"/>
              <a:gd name="connsiteX12" fmla="*/ 756253 w 3725790"/>
              <a:gd name="connsiteY12" fmla="*/ 2951430 h 6120143"/>
              <a:gd name="connsiteX13" fmla="*/ 1208927 w 3725790"/>
              <a:gd name="connsiteY13" fmla="*/ 2009869 h 6120143"/>
              <a:gd name="connsiteX14" fmla="*/ 1399049 w 3725790"/>
              <a:gd name="connsiteY14" fmla="*/ 1602463 h 6120143"/>
              <a:gd name="connsiteX15" fmla="*/ 1562012 w 3725790"/>
              <a:gd name="connsiteY15" fmla="*/ 968721 h 6120143"/>
              <a:gd name="connsiteX16" fmla="*/ 1743081 w 3725790"/>
              <a:gd name="connsiteY16" fmla="*/ 461727 h 6120143"/>
              <a:gd name="connsiteX17" fmla="*/ 1734028 w 3725790"/>
              <a:gd name="connsiteY17" fmla="*/ 162962 h 6120143"/>
              <a:gd name="connsiteX18" fmla="*/ 1734028 w 3725790"/>
              <a:gd name="connsiteY18" fmla="*/ 0 h 6120143"/>
              <a:gd name="connsiteX0" fmla="*/ 3725790 w 3725790"/>
              <a:gd name="connsiteY0" fmla="*/ 6120143 h 6120143"/>
              <a:gd name="connsiteX1" fmla="*/ 3390812 w 3725790"/>
              <a:gd name="connsiteY1" fmla="*/ 5984341 h 6120143"/>
              <a:gd name="connsiteX2" fmla="*/ 2901925 w 3725790"/>
              <a:gd name="connsiteY2" fmla="*/ 5984341 h 6120143"/>
              <a:gd name="connsiteX3" fmla="*/ 2394931 w 3725790"/>
              <a:gd name="connsiteY3" fmla="*/ 5902859 h 6120143"/>
              <a:gd name="connsiteX4" fmla="*/ 1969418 w 3725790"/>
              <a:gd name="connsiteY4" fmla="*/ 5649362 h 6120143"/>
              <a:gd name="connsiteX5" fmla="*/ 1562012 w 3725790"/>
              <a:gd name="connsiteY5" fmla="*/ 5495454 h 6120143"/>
              <a:gd name="connsiteX6" fmla="*/ 1118392 w 3725790"/>
              <a:gd name="connsiteY6" fmla="*/ 5386812 h 6120143"/>
              <a:gd name="connsiteX7" fmla="*/ 303580 w 3725790"/>
              <a:gd name="connsiteY7" fmla="*/ 4997513 h 6120143"/>
              <a:gd name="connsiteX8" fmla="*/ 13869 w 3725790"/>
              <a:gd name="connsiteY8" fmla="*/ 4617267 h 6120143"/>
              <a:gd name="connsiteX9" fmla="*/ 77244 w 3725790"/>
              <a:gd name="connsiteY9" fmla="*/ 4255129 h 6120143"/>
              <a:gd name="connsiteX10" fmla="*/ 348847 w 3725790"/>
              <a:gd name="connsiteY10" fmla="*/ 3784349 h 6120143"/>
              <a:gd name="connsiteX11" fmla="*/ 692879 w 3725790"/>
              <a:gd name="connsiteY11" fmla="*/ 3458424 h 6120143"/>
              <a:gd name="connsiteX12" fmla="*/ 810574 w 3725790"/>
              <a:gd name="connsiteY12" fmla="*/ 3041965 h 6120143"/>
              <a:gd name="connsiteX13" fmla="*/ 1208927 w 3725790"/>
              <a:gd name="connsiteY13" fmla="*/ 2009869 h 6120143"/>
              <a:gd name="connsiteX14" fmla="*/ 1399049 w 3725790"/>
              <a:gd name="connsiteY14" fmla="*/ 1602463 h 6120143"/>
              <a:gd name="connsiteX15" fmla="*/ 1562012 w 3725790"/>
              <a:gd name="connsiteY15" fmla="*/ 968721 h 6120143"/>
              <a:gd name="connsiteX16" fmla="*/ 1743081 w 3725790"/>
              <a:gd name="connsiteY16" fmla="*/ 461727 h 6120143"/>
              <a:gd name="connsiteX17" fmla="*/ 1734028 w 3725790"/>
              <a:gd name="connsiteY17" fmla="*/ 162962 h 6120143"/>
              <a:gd name="connsiteX18" fmla="*/ 1734028 w 3725790"/>
              <a:gd name="connsiteY18" fmla="*/ 0 h 6120143"/>
              <a:gd name="connsiteX0" fmla="*/ 3725790 w 3725790"/>
              <a:gd name="connsiteY0" fmla="*/ 6120143 h 6120143"/>
              <a:gd name="connsiteX1" fmla="*/ 3390812 w 3725790"/>
              <a:gd name="connsiteY1" fmla="*/ 5984341 h 6120143"/>
              <a:gd name="connsiteX2" fmla="*/ 2901925 w 3725790"/>
              <a:gd name="connsiteY2" fmla="*/ 5984341 h 6120143"/>
              <a:gd name="connsiteX3" fmla="*/ 2394931 w 3725790"/>
              <a:gd name="connsiteY3" fmla="*/ 5902859 h 6120143"/>
              <a:gd name="connsiteX4" fmla="*/ 1969418 w 3725790"/>
              <a:gd name="connsiteY4" fmla="*/ 5649362 h 6120143"/>
              <a:gd name="connsiteX5" fmla="*/ 1562012 w 3725790"/>
              <a:gd name="connsiteY5" fmla="*/ 5495454 h 6120143"/>
              <a:gd name="connsiteX6" fmla="*/ 1118392 w 3725790"/>
              <a:gd name="connsiteY6" fmla="*/ 5386812 h 6120143"/>
              <a:gd name="connsiteX7" fmla="*/ 303580 w 3725790"/>
              <a:gd name="connsiteY7" fmla="*/ 4997513 h 6120143"/>
              <a:gd name="connsiteX8" fmla="*/ 13869 w 3725790"/>
              <a:gd name="connsiteY8" fmla="*/ 4617267 h 6120143"/>
              <a:gd name="connsiteX9" fmla="*/ 77244 w 3725790"/>
              <a:gd name="connsiteY9" fmla="*/ 4255129 h 6120143"/>
              <a:gd name="connsiteX10" fmla="*/ 348847 w 3725790"/>
              <a:gd name="connsiteY10" fmla="*/ 3784349 h 6120143"/>
              <a:gd name="connsiteX11" fmla="*/ 692879 w 3725790"/>
              <a:gd name="connsiteY11" fmla="*/ 3458424 h 6120143"/>
              <a:gd name="connsiteX12" fmla="*/ 810574 w 3725790"/>
              <a:gd name="connsiteY12" fmla="*/ 3041965 h 6120143"/>
              <a:gd name="connsiteX13" fmla="*/ 919216 w 3725790"/>
              <a:gd name="connsiteY13" fmla="*/ 2553077 h 6120143"/>
              <a:gd name="connsiteX14" fmla="*/ 1208927 w 3725790"/>
              <a:gd name="connsiteY14" fmla="*/ 2009869 h 6120143"/>
              <a:gd name="connsiteX15" fmla="*/ 1399049 w 3725790"/>
              <a:gd name="connsiteY15" fmla="*/ 1602463 h 6120143"/>
              <a:gd name="connsiteX16" fmla="*/ 1562012 w 3725790"/>
              <a:gd name="connsiteY16" fmla="*/ 968721 h 6120143"/>
              <a:gd name="connsiteX17" fmla="*/ 1743081 w 3725790"/>
              <a:gd name="connsiteY17" fmla="*/ 461727 h 6120143"/>
              <a:gd name="connsiteX18" fmla="*/ 1734028 w 3725790"/>
              <a:gd name="connsiteY18" fmla="*/ 162962 h 6120143"/>
              <a:gd name="connsiteX19" fmla="*/ 1734028 w 3725790"/>
              <a:gd name="connsiteY19" fmla="*/ 0 h 6120143"/>
              <a:gd name="connsiteX0" fmla="*/ 3723170 w 3723170"/>
              <a:gd name="connsiteY0" fmla="*/ 6120143 h 6120143"/>
              <a:gd name="connsiteX1" fmla="*/ 3388192 w 3723170"/>
              <a:gd name="connsiteY1" fmla="*/ 5984341 h 6120143"/>
              <a:gd name="connsiteX2" fmla="*/ 2899305 w 3723170"/>
              <a:gd name="connsiteY2" fmla="*/ 5984341 h 6120143"/>
              <a:gd name="connsiteX3" fmla="*/ 2392311 w 3723170"/>
              <a:gd name="connsiteY3" fmla="*/ 5902859 h 6120143"/>
              <a:gd name="connsiteX4" fmla="*/ 1966798 w 3723170"/>
              <a:gd name="connsiteY4" fmla="*/ 5649362 h 6120143"/>
              <a:gd name="connsiteX5" fmla="*/ 1559392 w 3723170"/>
              <a:gd name="connsiteY5" fmla="*/ 5495454 h 6120143"/>
              <a:gd name="connsiteX6" fmla="*/ 1115772 w 3723170"/>
              <a:gd name="connsiteY6" fmla="*/ 5386812 h 6120143"/>
              <a:gd name="connsiteX7" fmla="*/ 300960 w 3723170"/>
              <a:gd name="connsiteY7" fmla="*/ 4997513 h 6120143"/>
              <a:gd name="connsiteX8" fmla="*/ 11249 w 3723170"/>
              <a:gd name="connsiteY8" fmla="*/ 4617267 h 6120143"/>
              <a:gd name="connsiteX9" fmla="*/ 74624 w 3723170"/>
              <a:gd name="connsiteY9" fmla="*/ 4255129 h 6120143"/>
              <a:gd name="connsiteX10" fmla="*/ 219479 w 3723170"/>
              <a:gd name="connsiteY10" fmla="*/ 4128380 h 6120143"/>
              <a:gd name="connsiteX11" fmla="*/ 346227 w 3723170"/>
              <a:gd name="connsiteY11" fmla="*/ 3784349 h 6120143"/>
              <a:gd name="connsiteX12" fmla="*/ 690259 w 3723170"/>
              <a:gd name="connsiteY12" fmla="*/ 3458424 h 6120143"/>
              <a:gd name="connsiteX13" fmla="*/ 807954 w 3723170"/>
              <a:gd name="connsiteY13" fmla="*/ 3041965 h 6120143"/>
              <a:gd name="connsiteX14" fmla="*/ 916596 w 3723170"/>
              <a:gd name="connsiteY14" fmla="*/ 2553077 h 6120143"/>
              <a:gd name="connsiteX15" fmla="*/ 1206307 w 3723170"/>
              <a:gd name="connsiteY15" fmla="*/ 2009869 h 6120143"/>
              <a:gd name="connsiteX16" fmla="*/ 1396429 w 3723170"/>
              <a:gd name="connsiteY16" fmla="*/ 1602463 h 6120143"/>
              <a:gd name="connsiteX17" fmla="*/ 1559392 w 3723170"/>
              <a:gd name="connsiteY17" fmla="*/ 968721 h 6120143"/>
              <a:gd name="connsiteX18" fmla="*/ 1740461 w 3723170"/>
              <a:gd name="connsiteY18" fmla="*/ 461727 h 6120143"/>
              <a:gd name="connsiteX19" fmla="*/ 1731408 w 3723170"/>
              <a:gd name="connsiteY19" fmla="*/ 162962 h 6120143"/>
              <a:gd name="connsiteX20" fmla="*/ 1731408 w 3723170"/>
              <a:gd name="connsiteY20" fmla="*/ 0 h 6120143"/>
              <a:gd name="connsiteX0" fmla="*/ 3731125 w 3731125"/>
              <a:gd name="connsiteY0" fmla="*/ 6120143 h 6120143"/>
              <a:gd name="connsiteX1" fmla="*/ 3396147 w 3731125"/>
              <a:gd name="connsiteY1" fmla="*/ 5984341 h 6120143"/>
              <a:gd name="connsiteX2" fmla="*/ 2907260 w 3731125"/>
              <a:gd name="connsiteY2" fmla="*/ 5984341 h 6120143"/>
              <a:gd name="connsiteX3" fmla="*/ 2400266 w 3731125"/>
              <a:gd name="connsiteY3" fmla="*/ 5902859 h 6120143"/>
              <a:gd name="connsiteX4" fmla="*/ 1974753 w 3731125"/>
              <a:gd name="connsiteY4" fmla="*/ 5649362 h 6120143"/>
              <a:gd name="connsiteX5" fmla="*/ 1567347 w 3731125"/>
              <a:gd name="connsiteY5" fmla="*/ 5495454 h 6120143"/>
              <a:gd name="connsiteX6" fmla="*/ 1123727 w 3731125"/>
              <a:gd name="connsiteY6" fmla="*/ 5386812 h 6120143"/>
              <a:gd name="connsiteX7" fmla="*/ 426610 w 3731125"/>
              <a:gd name="connsiteY7" fmla="*/ 4916032 h 6120143"/>
              <a:gd name="connsiteX8" fmla="*/ 19204 w 3731125"/>
              <a:gd name="connsiteY8" fmla="*/ 4617267 h 6120143"/>
              <a:gd name="connsiteX9" fmla="*/ 82579 w 3731125"/>
              <a:gd name="connsiteY9" fmla="*/ 4255129 h 6120143"/>
              <a:gd name="connsiteX10" fmla="*/ 227434 w 3731125"/>
              <a:gd name="connsiteY10" fmla="*/ 4128380 h 6120143"/>
              <a:gd name="connsiteX11" fmla="*/ 354182 w 3731125"/>
              <a:gd name="connsiteY11" fmla="*/ 3784349 h 6120143"/>
              <a:gd name="connsiteX12" fmla="*/ 698214 w 3731125"/>
              <a:gd name="connsiteY12" fmla="*/ 3458424 h 6120143"/>
              <a:gd name="connsiteX13" fmla="*/ 815909 w 3731125"/>
              <a:gd name="connsiteY13" fmla="*/ 3041965 h 6120143"/>
              <a:gd name="connsiteX14" fmla="*/ 924551 w 3731125"/>
              <a:gd name="connsiteY14" fmla="*/ 2553077 h 6120143"/>
              <a:gd name="connsiteX15" fmla="*/ 1214262 w 3731125"/>
              <a:gd name="connsiteY15" fmla="*/ 2009869 h 6120143"/>
              <a:gd name="connsiteX16" fmla="*/ 1404384 w 3731125"/>
              <a:gd name="connsiteY16" fmla="*/ 1602463 h 6120143"/>
              <a:gd name="connsiteX17" fmla="*/ 1567347 w 3731125"/>
              <a:gd name="connsiteY17" fmla="*/ 968721 h 6120143"/>
              <a:gd name="connsiteX18" fmla="*/ 1748416 w 3731125"/>
              <a:gd name="connsiteY18" fmla="*/ 461727 h 6120143"/>
              <a:gd name="connsiteX19" fmla="*/ 1739363 w 3731125"/>
              <a:gd name="connsiteY19" fmla="*/ 162962 h 6120143"/>
              <a:gd name="connsiteX20" fmla="*/ 1739363 w 3731125"/>
              <a:gd name="connsiteY20" fmla="*/ 0 h 6120143"/>
              <a:gd name="connsiteX0" fmla="*/ 3731125 w 3731125"/>
              <a:gd name="connsiteY0" fmla="*/ 6120143 h 6120143"/>
              <a:gd name="connsiteX1" fmla="*/ 3396147 w 3731125"/>
              <a:gd name="connsiteY1" fmla="*/ 5984341 h 6120143"/>
              <a:gd name="connsiteX2" fmla="*/ 2907260 w 3731125"/>
              <a:gd name="connsiteY2" fmla="*/ 5984341 h 6120143"/>
              <a:gd name="connsiteX3" fmla="*/ 2400266 w 3731125"/>
              <a:gd name="connsiteY3" fmla="*/ 5902859 h 6120143"/>
              <a:gd name="connsiteX4" fmla="*/ 1974753 w 3731125"/>
              <a:gd name="connsiteY4" fmla="*/ 5649362 h 6120143"/>
              <a:gd name="connsiteX5" fmla="*/ 1567347 w 3731125"/>
              <a:gd name="connsiteY5" fmla="*/ 5495454 h 6120143"/>
              <a:gd name="connsiteX6" fmla="*/ 1250477 w 3731125"/>
              <a:gd name="connsiteY6" fmla="*/ 5477347 h 6120143"/>
              <a:gd name="connsiteX7" fmla="*/ 1123727 w 3731125"/>
              <a:gd name="connsiteY7" fmla="*/ 5386812 h 6120143"/>
              <a:gd name="connsiteX8" fmla="*/ 426610 w 3731125"/>
              <a:gd name="connsiteY8" fmla="*/ 4916032 h 6120143"/>
              <a:gd name="connsiteX9" fmla="*/ 19204 w 3731125"/>
              <a:gd name="connsiteY9" fmla="*/ 4617267 h 6120143"/>
              <a:gd name="connsiteX10" fmla="*/ 82579 w 3731125"/>
              <a:gd name="connsiteY10" fmla="*/ 4255129 h 6120143"/>
              <a:gd name="connsiteX11" fmla="*/ 227434 w 3731125"/>
              <a:gd name="connsiteY11" fmla="*/ 4128380 h 6120143"/>
              <a:gd name="connsiteX12" fmla="*/ 354182 w 3731125"/>
              <a:gd name="connsiteY12" fmla="*/ 3784349 h 6120143"/>
              <a:gd name="connsiteX13" fmla="*/ 698214 w 3731125"/>
              <a:gd name="connsiteY13" fmla="*/ 3458424 h 6120143"/>
              <a:gd name="connsiteX14" fmla="*/ 815909 w 3731125"/>
              <a:gd name="connsiteY14" fmla="*/ 3041965 h 6120143"/>
              <a:gd name="connsiteX15" fmla="*/ 924551 w 3731125"/>
              <a:gd name="connsiteY15" fmla="*/ 2553077 h 6120143"/>
              <a:gd name="connsiteX16" fmla="*/ 1214262 w 3731125"/>
              <a:gd name="connsiteY16" fmla="*/ 2009869 h 6120143"/>
              <a:gd name="connsiteX17" fmla="*/ 1404384 w 3731125"/>
              <a:gd name="connsiteY17" fmla="*/ 1602463 h 6120143"/>
              <a:gd name="connsiteX18" fmla="*/ 1567347 w 3731125"/>
              <a:gd name="connsiteY18" fmla="*/ 968721 h 6120143"/>
              <a:gd name="connsiteX19" fmla="*/ 1748416 w 3731125"/>
              <a:gd name="connsiteY19" fmla="*/ 461727 h 6120143"/>
              <a:gd name="connsiteX20" fmla="*/ 1739363 w 3731125"/>
              <a:gd name="connsiteY20" fmla="*/ 162962 h 6120143"/>
              <a:gd name="connsiteX21" fmla="*/ 1739363 w 3731125"/>
              <a:gd name="connsiteY21" fmla="*/ 0 h 6120143"/>
              <a:gd name="connsiteX0" fmla="*/ 3731125 w 3731125"/>
              <a:gd name="connsiteY0" fmla="*/ 6120143 h 6120143"/>
              <a:gd name="connsiteX1" fmla="*/ 3396147 w 3731125"/>
              <a:gd name="connsiteY1" fmla="*/ 5984341 h 6120143"/>
              <a:gd name="connsiteX2" fmla="*/ 2907260 w 3731125"/>
              <a:gd name="connsiteY2" fmla="*/ 5984341 h 6120143"/>
              <a:gd name="connsiteX3" fmla="*/ 2400266 w 3731125"/>
              <a:gd name="connsiteY3" fmla="*/ 5902859 h 6120143"/>
              <a:gd name="connsiteX4" fmla="*/ 1974753 w 3731125"/>
              <a:gd name="connsiteY4" fmla="*/ 5649362 h 6120143"/>
              <a:gd name="connsiteX5" fmla="*/ 1567347 w 3731125"/>
              <a:gd name="connsiteY5" fmla="*/ 5495454 h 6120143"/>
              <a:gd name="connsiteX6" fmla="*/ 1250477 w 3731125"/>
              <a:gd name="connsiteY6" fmla="*/ 5477347 h 6120143"/>
              <a:gd name="connsiteX7" fmla="*/ 1123727 w 3731125"/>
              <a:gd name="connsiteY7" fmla="*/ 5386812 h 6120143"/>
              <a:gd name="connsiteX8" fmla="*/ 834017 w 3731125"/>
              <a:gd name="connsiteY8" fmla="*/ 5078994 h 6120143"/>
              <a:gd name="connsiteX9" fmla="*/ 426610 w 3731125"/>
              <a:gd name="connsiteY9" fmla="*/ 4916032 h 6120143"/>
              <a:gd name="connsiteX10" fmla="*/ 19204 w 3731125"/>
              <a:gd name="connsiteY10" fmla="*/ 4617267 h 6120143"/>
              <a:gd name="connsiteX11" fmla="*/ 82579 w 3731125"/>
              <a:gd name="connsiteY11" fmla="*/ 4255129 h 6120143"/>
              <a:gd name="connsiteX12" fmla="*/ 227434 w 3731125"/>
              <a:gd name="connsiteY12" fmla="*/ 4128380 h 6120143"/>
              <a:gd name="connsiteX13" fmla="*/ 354182 w 3731125"/>
              <a:gd name="connsiteY13" fmla="*/ 3784349 h 6120143"/>
              <a:gd name="connsiteX14" fmla="*/ 698214 w 3731125"/>
              <a:gd name="connsiteY14" fmla="*/ 3458424 h 6120143"/>
              <a:gd name="connsiteX15" fmla="*/ 815909 w 3731125"/>
              <a:gd name="connsiteY15" fmla="*/ 3041965 h 6120143"/>
              <a:gd name="connsiteX16" fmla="*/ 924551 w 3731125"/>
              <a:gd name="connsiteY16" fmla="*/ 2553077 h 6120143"/>
              <a:gd name="connsiteX17" fmla="*/ 1214262 w 3731125"/>
              <a:gd name="connsiteY17" fmla="*/ 2009869 h 6120143"/>
              <a:gd name="connsiteX18" fmla="*/ 1404384 w 3731125"/>
              <a:gd name="connsiteY18" fmla="*/ 1602463 h 6120143"/>
              <a:gd name="connsiteX19" fmla="*/ 1567347 w 3731125"/>
              <a:gd name="connsiteY19" fmla="*/ 968721 h 6120143"/>
              <a:gd name="connsiteX20" fmla="*/ 1748416 w 3731125"/>
              <a:gd name="connsiteY20" fmla="*/ 461727 h 6120143"/>
              <a:gd name="connsiteX21" fmla="*/ 1739363 w 3731125"/>
              <a:gd name="connsiteY21" fmla="*/ 162962 h 6120143"/>
              <a:gd name="connsiteX22" fmla="*/ 1739363 w 3731125"/>
              <a:gd name="connsiteY22" fmla="*/ 0 h 6120143"/>
              <a:gd name="connsiteX0" fmla="*/ 3731125 w 3731125"/>
              <a:gd name="connsiteY0" fmla="*/ 6120143 h 6120143"/>
              <a:gd name="connsiteX1" fmla="*/ 3396147 w 3731125"/>
              <a:gd name="connsiteY1" fmla="*/ 5984341 h 6120143"/>
              <a:gd name="connsiteX2" fmla="*/ 2907260 w 3731125"/>
              <a:gd name="connsiteY2" fmla="*/ 5984341 h 6120143"/>
              <a:gd name="connsiteX3" fmla="*/ 2400266 w 3731125"/>
              <a:gd name="connsiteY3" fmla="*/ 5902859 h 6120143"/>
              <a:gd name="connsiteX4" fmla="*/ 1974753 w 3731125"/>
              <a:gd name="connsiteY4" fmla="*/ 5649362 h 6120143"/>
              <a:gd name="connsiteX5" fmla="*/ 1567347 w 3731125"/>
              <a:gd name="connsiteY5" fmla="*/ 5495454 h 6120143"/>
              <a:gd name="connsiteX6" fmla="*/ 1250477 w 3731125"/>
              <a:gd name="connsiteY6" fmla="*/ 5477347 h 6120143"/>
              <a:gd name="connsiteX7" fmla="*/ 1123727 w 3731125"/>
              <a:gd name="connsiteY7" fmla="*/ 5386812 h 6120143"/>
              <a:gd name="connsiteX8" fmla="*/ 834017 w 3731125"/>
              <a:gd name="connsiteY8" fmla="*/ 5078994 h 6120143"/>
              <a:gd name="connsiteX9" fmla="*/ 426610 w 3731125"/>
              <a:gd name="connsiteY9" fmla="*/ 4916032 h 6120143"/>
              <a:gd name="connsiteX10" fmla="*/ 19204 w 3731125"/>
              <a:gd name="connsiteY10" fmla="*/ 4617267 h 6120143"/>
              <a:gd name="connsiteX11" fmla="*/ 82579 w 3731125"/>
              <a:gd name="connsiteY11" fmla="*/ 4255129 h 6120143"/>
              <a:gd name="connsiteX12" fmla="*/ 227434 w 3731125"/>
              <a:gd name="connsiteY12" fmla="*/ 4128380 h 6120143"/>
              <a:gd name="connsiteX13" fmla="*/ 354182 w 3731125"/>
              <a:gd name="connsiteY13" fmla="*/ 3784349 h 6120143"/>
              <a:gd name="connsiteX14" fmla="*/ 698214 w 3731125"/>
              <a:gd name="connsiteY14" fmla="*/ 3458424 h 6120143"/>
              <a:gd name="connsiteX15" fmla="*/ 815909 w 3731125"/>
              <a:gd name="connsiteY15" fmla="*/ 3041965 h 6120143"/>
              <a:gd name="connsiteX16" fmla="*/ 924551 w 3731125"/>
              <a:gd name="connsiteY16" fmla="*/ 2553077 h 6120143"/>
              <a:gd name="connsiteX17" fmla="*/ 1214262 w 3731125"/>
              <a:gd name="connsiteY17" fmla="*/ 2009869 h 6120143"/>
              <a:gd name="connsiteX18" fmla="*/ 1404384 w 3731125"/>
              <a:gd name="connsiteY18" fmla="*/ 1602463 h 6120143"/>
              <a:gd name="connsiteX19" fmla="*/ 1522080 w 3731125"/>
              <a:gd name="connsiteY19" fmla="*/ 1303699 h 6120143"/>
              <a:gd name="connsiteX20" fmla="*/ 1567347 w 3731125"/>
              <a:gd name="connsiteY20" fmla="*/ 968721 h 6120143"/>
              <a:gd name="connsiteX21" fmla="*/ 1748416 w 3731125"/>
              <a:gd name="connsiteY21" fmla="*/ 461727 h 6120143"/>
              <a:gd name="connsiteX22" fmla="*/ 1739363 w 3731125"/>
              <a:gd name="connsiteY22" fmla="*/ 162962 h 6120143"/>
              <a:gd name="connsiteX23" fmla="*/ 1739363 w 3731125"/>
              <a:gd name="connsiteY23" fmla="*/ 0 h 6120143"/>
              <a:gd name="connsiteX0" fmla="*/ 3722579 w 3722579"/>
              <a:gd name="connsiteY0" fmla="*/ 6120143 h 6120143"/>
              <a:gd name="connsiteX1" fmla="*/ 3387601 w 3722579"/>
              <a:gd name="connsiteY1" fmla="*/ 5984341 h 6120143"/>
              <a:gd name="connsiteX2" fmla="*/ 2898714 w 3722579"/>
              <a:gd name="connsiteY2" fmla="*/ 5984341 h 6120143"/>
              <a:gd name="connsiteX3" fmla="*/ 2391720 w 3722579"/>
              <a:gd name="connsiteY3" fmla="*/ 5902859 h 6120143"/>
              <a:gd name="connsiteX4" fmla="*/ 1966207 w 3722579"/>
              <a:gd name="connsiteY4" fmla="*/ 5649362 h 6120143"/>
              <a:gd name="connsiteX5" fmla="*/ 1558801 w 3722579"/>
              <a:gd name="connsiteY5" fmla="*/ 5495454 h 6120143"/>
              <a:gd name="connsiteX6" fmla="*/ 1241931 w 3722579"/>
              <a:gd name="connsiteY6" fmla="*/ 5477347 h 6120143"/>
              <a:gd name="connsiteX7" fmla="*/ 1115181 w 3722579"/>
              <a:gd name="connsiteY7" fmla="*/ 5386812 h 6120143"/>
              <a:gd name="connsiteX8" fmla="*/ 825471 w 3722579"/>
              <a:gd name="connsiteY8" fmla="*/ 5078994 h 6120143"/>
              <a:gd name="connsiteX9" fmla="*/ 291316 w 3722579"/>
              <a:gd name="connsiteY9" fmla="*/ 4925086 h 6120143"/>
              <a:gd name="connsiteX10" fmla="*/ 10658 w 3722579"/>
              <a:gd name="connsiteY10" fmla="*/ 4617267 h 6120143"/>
              <a:gd name="connsiteX11" fmla="*/ 74033 w 3722579"/>
              <a:gd name="connsiteY11" fmla="*/ 4255129 h 6120143"/>
              <a:gd name="connsiteX12" fmla="*/ 218888 w 3722579"/>
              <a:gd name="connsiteY12" fmla="*/ 4128380 h 6120143"/>
              <a:gd name="connsiteX13" fmla="*/ 345636 w 3722579"/>
              <a:gd name="connsiteY13" fmla="*/ 3784349 h 6120143"/>
              <a:gd name="connsiteX14" fmla="*/ 689668 w 3722579"/>
              <a:gd name="connsiteY14" fmla="*/ 3458424 h 6120143"/>
              <a:gd name="connsiteX15" fmla="*/ 807363 w 3722579"/>
              <a:gd name="connsiteY15" fmla="*/ 3041965 h 6120143"/>
              <a:gd name="connsiteX16" fmla="*/ 916005 w 3722579"/>
              <a:gd name="connsiteY16" fmla="*/ 2553077 h 6120143"/>
              <a:gd name="connsiteX17" fmla="*/ 1205716 w 3722579"/>
              <a:gd name="connsiteY17" fmla="*/ 2009869 h 6120143"/>
              <a:gd name="connsiteX18" fmla="*/ 1395838 w 3722579"/>
              <a:gd name="connsiteY18" fmla="*/ 1602463 h 6120143"/>
              <a:gd name="connsiteX19" fmla="*/ 1513534 w 3722579"/>
              <a:gd name="connsiteY19" fmla="*/ 1303699 h 6120143"/>
              <a:gd name="connsiteX20" fmla="*/ 1558801 w 3722579"/>
              <a:gd name="connsiteY20" fmla="*/ 968721 h 6120143"/>
              <a:gd name="connsiteX21" fmla="*/ 1739870 w 3722579"/>
              <a:gd name="connsiteY21" fmla="*/ 461727 h 6120143"/>
              <a:gd name="connsiteX22" fmla="*/ 1730817 w 3722579"/>
              <a:gd name="connsiteY22" fmla="*/ 162962 h 6120143"/>
              <a:gd name="connsiteX23" fmla="*/ 1730817 w 3722579"/>
              <a:gd name="connsiteY23" fmla="*/ 0 h 6120143"/>
              <a:gd name="connsiteX0" fmla="*/ 3722579 w 3722579"/>
              <a:gd name="connsiteY0" fmla="*/ 6120143 h 6120143"/>
              <a:gd name="connsiteX1" fmla="*/ 3387601 w 3722579"/>
              <a:gd name="connsiteY1" fmla="*/ 5984341 h 6120143"/>
              <a:gd name="connsiteX2" fmla="*/ 2898714 w 3722579"/>
              <a:gd name="connsiteY2" fmla="*/ 5984341 h 6120143"/>
              <a:gd name="connsiteX3" fmla="*/ 2391720 w 3722579"/>
              <a:gd name="connsiteY3" fmla="*/ 5902859 h 6120143"/>
              <a:gd name="connsiteX4" fmla="*/ 1966207 w 3722579"/>
              <a:gd name="connsiteY4" fmla="*/ 5649362 h 6120143"/>
              <a:gd name="connsiteX5" fmla="*/ 1558801 w 3722579"/>
              <a:gd name="connsiteY5" fmla="*/ 5495454 h 6120143"/>
              <a:gd name="connsiteX6" fmla="*/ 1241931 w 3722579"/>
              <a:gd name="connsiteY6" fmla="*/ 5477347 h 6120143"/>
              <a:gd name="connsiteX7" fmla="*/ 1115181 w 3722579"/>
              <a:gd name="connsiteY7" fmla="*/ 5386812 h 6120143"/>
              <a:gd name="connsiteX8" fmla="*/ 771150 w 3722579"/>
              <a:gd name="connsiteY8" fmla="*/ 5088047 h 6120143"/>
              <a:gd name="connsiteX9" fmla="*/ 291316 w 3722579"/>
              <a:gd name="connsiteY9" fmla="*/ 4925086 h 6120143"/>
              <a:gd name="connsiteX10" fmla="*/ 10658 w 3722579"/>
              <a:gd name="connsiteY10" fmla="*/ 4617267 h 6120143"/>
              <a:gd name="connsiteX11" fmla="*/ 74033 w 3722579"/>
              <a:gd name="connsiteY11" fmla="*/ 4255129 h 6120143"/>
              <a:gd name="connsiteX12" fmla="*/ 218888 w 3722579"/>
              <a:gd name="connsiteY12" fmla="*/ 4128380 h 6120143"/>
              <a:gd name="connsiteX13" fmla="*/ 345636 w 3722579"/>
              <a:gd name="connsiteY13" fmla="*/ 3784349 h 6120143"/>
              <a:gd name="connsiteX14" fmla="*/ 689668 w 3722579"/>
              <a:gd name="connsiteY14" fmla="*/ 3458424 h 6120143"/>
              <a:gd name="connsiteX15" fmla="*/ 807363 w 3722579"/>
              <a:gd name="connsiteY15" fmla="*/ 3041965 h 6120143"/>
              <a:gd name="connsiteX16" fmla="*/ 916005 w 3722579"/>
              <a:gd name="connsiteY16" fmla="*/ 2553077 h 6120143"/>
              <a:gd name="connsiteX17" fmla="*/ 1205716 w 3722579"/>
              <a:gd name="connsiteY17" fmla="*/ 2009869 h 6120143"/>
              <a:gd name="connsiteX18" fmla="*/ 1395838 w 3722579"/>
              <a:gd name="connsiteY18" fmla="*/ 1602463 h 6120143"/>
              <a:gd name="connsiteX19" fmla="*/ 1513534 w 3722579"/>
              <a:gd name="connsiteY19" fmla="*/ 1303699 h 6120143"/>
              <a:gd name="connsiteX20" fmla="*/ 1558801 w 3722579"/>
              <a:gd name="connsiteY20" fmla="*/ 968721 h 6120143"/>
              <a:gd name="connsiteX21" fmla="*/ 1739870 w 3722579"/>
              <a:gd name="connsiteY21" fmla="*/ 461727 h 6120143"/>
              <a:gd name="connsiteX22" fmla="*/ 1730817 w 3722579"/>
              <a:gd name="connsiteY22" fmla="*/ 162962 h 6120143"/>
              <a:gd name="connsiteX23" fmla="*/ 1730817 w 3722579"/>
              <a:gd name="connsiteY23" fmla="*/ 0 h 6120143"/>
              <a:gd name="connsiteX0" fmla="*/ 3722579 w 3722579"/>
              <a:gd name="connsiteY0" fmla="*/ 6120143 h 6120143"/>
              <a:gd name="connsiteX1" fmla="*/ 3387601 w 3722579"/>
              <a:gd name="connsiteY1" fmla="*/ 5984341 h 6120143"/>
              <a:gd name="connsiteX2" fmla="*/ 2898714 w 3722579"/>
              <a:gd name="connsiteY2" fmla="*/ 5984341 h 6120143"/>
              <a:gd name="connsiteX3" fmla="*/ 2391720 w 3722579"/>
              <a:gd name="connsiteY3" fmla="*/ 5902859 h 6120143"/>
              <a:gd name="connsiteX4" fmla="*/ 1966207 w 3722579"/>
              <a:gd name="connsiteY4" fmla="*/ 5649362 h 6120143"/>
              <a:gd name="connsiteX5" fmla="*/ 1558801 w 3722579"/>
              <a:gd name="connsiteY5" fmla="*/ 5495454 h 6120143"/>
              <a:gd name="connsiteX6" fmla="*/ 1241931 w 3722579"/>
              <a:gd name="connsiteY6" fmla="*/ 5477347 h 6120143"/>
              <a:gd name="connsiteX7" fmla="*/ 1115181 w 3722579"/>
              <a:gd name="connsiteY7" fmla="*/ 5386812 h 6120143"/>
              <a:gd name="connsiteX8" fmla="*/ 888845 w 3722579"/>
              <a:gd name="connsiteY8" fmla="*/ 5260063 h 6120143"/>
              <a:gd name="connsiteX9" fmla="*/ 771150 w 3722579"/>
              <a:gd name="connsiteY9" fmla="*/ 5088047 h 6120143"/>
              <a:gd name="connsiteX10" fmla="*/ 291316 w 3722579"/>
              <a:gd name="connsiteY10" fmla="*/ 4925086 h 6120143"/>
              <a:gd name="connsiteX11" fmla="*/ 10658 w 3722579"/>
              <a:gd name="connsiteY11" fmla="*/ 4617267 h 6120143"/>
              <a:gd name="connsiteX12" fmla="*/ 74033 w 3722579"/>
              <a:gd name="connsiteY12" fmla="*/ 4255129 h 6120143"/>
              <a:gd name="connsiteX13" fmla="*/ 218888 w 3722579"/>
              <a:gd name="connsiteY13" fmla="*/ 4128380 h 6120143"/>
              <a:gd name="connsiteX14" fmla="*/ 345636 w 3722579"/>
              <a:gd name="connsiteY14" fmla="*/ 3784349 h 6120143"/>
              <a:gd name="connsiteX15" fmla="*/ 689668 w 3722579"/>
              <a:gd name="connsiteY15" fmla="*/ 3458424 h 6120143"/>
              <a:gd name="connsiteX16" fmla="*/ 807363 w 3722579"/>
              <a:gd name="connsiteY16" fmla="*/ 3041965 h 6120143"/>
              <a:gd name="connsiteX17" fmla="*/ 916005 w 3722579"/>
              <a:gd name="connsiteY17" fmla="*/ 2553077 h 6120143"/>
              <a:gd name="connsiteX18" fmla="*/ 1205716 w 3722579"/>
              <a:gd name="connsiteY18" fmla="*/ 2009869 h 6120143"/>
              <a:gd name="connsiteX19" fmla="*/ 1395838 w 3722579"/>
              <a:gd name="connsiteY19" fmla="*/ 1602463 h 6120143"/>
              <a:gd name="connsiteX20" fmla="*/ 1513534 w 3722579"/>
              <a:gd name="connsiteY20" fmla="*/ 1303699 h 6120143"/>
              <a:gd name="connsiteX21" fmla="*/ 1558801 w 3722579"/>
              <a:gd name="connsiteY21" fmla="*/ 968721 h 6120143"/>
              <a:gd name="connsiteX22" fmla="*/ 1739870 w 3722579"/>
              <a:gd name="connsiteY22" fmla="*/ 461727 h 6120143"/>
              <a:gd name="connsiteX23" fmla="*/ 1730817 w 3722579"/>
              <a:gd name="connsiteY23" fmla="*/ 162962 h 6120143"/>
              <a:gd name="connsiteX24" fmla="*/ 1730817 w 3722579"/>
              <a:gd name="connsiteY24" fmla="*/ 0 h 6120143"/>
              <a:gd name="connsiteX0" fmla="*/ 3722579 w 3722579"/>
              <a:gd name="connsiteY0" fmla="*/ 6120143 h 6120143"/>
              <a:gd name="connsiteX1" fmla="*/ 3387601 w 3722579"/>
              <a:gd name="connsiteY1" fmla="*/ 5984341 h 6120143"/>
              <a:gd name="connsiteX2" fmla="*/ 2898714 w 3722579"/>
              <a:gd name="connsiteY2" fmla="*/ 5984341 h 6120143"/>
              <a:gd name="connsiteX3" fmla="*/ 2391720 w 3722579"/>
              <a:gd name="connsiteY3" fmla="*/ 5902859 h 6120143"/>
              <a:gd name="connsiteX4" fmla="*/ 1966207 w 3722579"/>
              <a:gd name="connsiteY4" fmla="*/ 5649362 h 6120143"/>
              <a:gd name="connsiteX5" fmla="*/ 1558801 w 3722579"/>
              <a:gd name="connsiteY5" fmla="*/ 5495454 h 6120143"/>
              <a:gd name="connsiteX6" fmla="*/ 1241931 w 3722579"/>
              <a:gd name="connsiteY6" fmla="*/ 5477347 h 6120143"/>
              <a:gd name="connsiteX7" fmla="*/ 1115181 w 3722579"/>
              <a:gd name="connsiteY7" fmla="*/ 5386812 h 6120143"/>
              <a:gd name="connsiteX8" fmla="*/ 888845 w 3722579"/>
              <a:gd name="connsiteY8" fmla="*/ 5260063 h 6120143"/>
              <a:gd name="connsiteX9" fmla="*/ 771150 w 3722579"/>
              <a:gd name="connsiteY9" fmla="*/ 5088047 h 6120143"/>
              <a:gd name="connsiteX10" fmla="*/ 517653 w 3722579"/>
              <a:gd name="connsiteY10" fmla="*/ 5097101 h 6120143"/>
              <a:gd name="connsiteX11" fmla="*/ 291316 w 3722579"/>
              <a:gd name="connsiteY11" fmla="*/ 4925086 h 6120143"/>
              <a:gd name="connsiteX12" fmla="*/ 10658 w 3722579"/>
              <a:gd name="connsiteY12" fmla="*/ 4617267 h 6120143"/>
              <a:gd name="connsiteX13" fmla="*/ 74033 w 3722579"/>
              <a:gd name="connsiteY13" fmla="*/ 4255129 h 6120143"/>
              <a:gd name="connsiteX14" fmla="*/ 218888 w 3722579"/>
              <a:gd name="connsiteY14" fmla="*/ 4128380 h 6120143"/>
              <a:gd name="connsiteX15" fmla="*/ 345636 w 3722579"/>
              <a:gd name="connsiteY15" fmla="*/ 3784349 h 6120143"/>
              <a:gd name="connsiteX16" fmla="*/ 689668 w 3722579"/>
              <a:gd name="connsiteY16" fmla="*/ 3458424 h 6120143"/>
              <a:gd name="connsiteX17" fmla="*/ 807363 w 3722579"/>
              <a:gd name="connsiteY17" fmla="*/ 3041965 h 6120143"/>
              <a:gd name="connsiteX18" fmla="*/ 916005 w 3722579"/>
              <a:gd name="connsiteY18" fmla="*/ 2553077 h 6120143"/>
              <a:gd name="connsiteX19" fmla="*/ 1205716 w 3722579"/>
              <a:gd name="connsiteY19" fmla="*/ 2009869 h 6120143"/>
              <a:gd name="connsiteX20" fmla="*/ 1395838 w 3722579"/>
              <a:gd name="connsiteY20" fmla="*/ 1602463 h 6120143"/>
              <a:gd name="connsiteX21" fmla="*/ 1513534 w 3722579"/>
              <a:gd name="connsiteY21" fmla="*/ 1303699 h 6120143"/>
              <a:gd name="connsiteX22" fmla="*/ 1558801 w 3722579"/>
              <a:gd name="connsiteY22" fmla="*/ 968721 h 6120143"/>
              <a:gd name="connsiteX23" fmla="*/ 1739870 w 3722579"/>
              <a:gd name="connsiteY23" fmla="*/ 461727 h 6120143"/>
              <a:gd name="connsiteX24" fmla="*/ 1730817 w 3722579"/>
              <a:gd name="connsiteY24" fmla="*/ 162962 h 6120143"/>
              <a:gd name="connsiteX25" fmla="*/ 1730817 w 3722579"/>
              <a:gd name="connsiteY25" fmla="*/ 0 h 6120143"/>
              <a:gd name="connsiteX0" fmla="*/ 3720260 w 3720260"/>
              <a:gd name="connsiteY0" fmla="*/ 6120143 h 6120143"/>
              <a:gd name="connsiteX1" fmla="*/ 3385282 w 3720260"/>
              <a:gd name="connsiteY1" fmla="*/ 5984341 h 6120143"/>
              <a:gd name="connsiteX2" fmla="*/ 2896395 w 3720260"/>
              <a:gd name="connsiteY2" fmla="*/ 5984341 h 6120143"/>
              <a:gd name="connsiteX3" fmla="*/ 2389401 w 3720260"/>
              <a:gd name="connsiteY3" fmla="*/ 5902859 h 6120143"/>
              <a:gd name="connsiteX4" fmla="*/ 1963888 w 3720260"/>
              <a:gd name="connsiteY4" fmla="*/ 5649362 h 6120143"/>
              <a:gd name="connsiteX5" fmla="*/ 1556482 w 3720260"/>
              <a:gd name="connsiteY5" fmla="*/ 5495454 h 6120143"/>
              <a:gd name="connsiteX6" fmla="*/ 1239612 w 3720260"/>
              <a:gd name="connsiteY6" fmla="*/ 5477347 h 6120143"/>
              <a:gd name="connsiteX7" fmla="*/ 1112862 w 3720260"/>
              <a:gd name="connsiteY7" fmla="*/ 5386812 h 6120143"/>
              <a:gd name="connsiteX8" fmla="*/ 886526 w 3720260"/>
              <a:gd name="connsiteY8" fmla="*/ 5260063 h 6120143"/>
              <a:gd name="connsiteX9" fmla="*/ 768831 w 3720260"/>
              <a:gd name="connsiteY9" fmla="*/ 5088047 h 6120143"/>
              <a:gd name="connsiteX10" fmla="*/ 515334 w 3720260"/>
              <a:gd name="connsiteY10" fmla="*/ 5097101 h 6120143"/>
              <a:gd name="connsiteX11" fmla="*/ 252783 w 3720260"/>
              <a:gd name="connsiteY11" fmla="*/ 4952246 h 6120143"/>
              <a:gd name="connsiteX12" fmla="*/ 8339 w 3720260"/>
              <a:gd name="connsiteY12" fmla="*/ 4617267 h 6120143"/>
              <a:gd name="connsiteX13" fmla="*/ 71714 w 3720260"/>
              <a:gd name="connsiteY13" fmla="*/ 4255129 h 6120143"/>
              <a:gd name="connsiteX14" fmla="*/ 216569 w 3720260"/>
              <a:gd name="connsiteY14" fmla="*/ 4128380 h 6120143"/>
              <a:gd name="connsiteX15" fmla="*/ 343317 w 3720260"/>
              <a:gd name="connsiteY15" fmla="*/ 3784349 h 6120143"/>
              <a:gd name="connsiteX16" fmla="*/ 687349 w 3720260"/>
              <a:gd name="connsiteY16" fmla="*/ 3458424 h 6120143"/>
              <a:gd name="connsiteX17" fmla="*/ 805044 w 3720260"/>
              <a:gd name="connsiteY17" fmla="*/ 3041965 h 6120143"/>
              <a:gd name="connsiteX18" fmla="*/ 913686 w 3720260"/>
              <a:gd name="connsiteY18" fmla="*/ 2553077 h 6120143"/>
              <a:gd name="connsiteX19" fmla="*/ 1203397 w 3720260"/>
              <a:gd name="connsiteY19" fmla="*/ 2009869 h 6120143"/>
              <a:gd name="connsiteX20" fmla="*/ 1393519 w 3720260"/>
              <a:gd name="connsiteY20" fmla="*/ 1602463 h 6120143"/>
              <a:gd name="connsiteX21" fmla="*/ 1511215 w 3720260"/>
              <a:gd name="connsiteY21" fmla="*/ 1303699 h 6120143"/>
              <a:gd name="connsiteX22" fmla="*/ 1556482 w 3720260"/>
              <a:gd name="connsiteY22" fmla="*/ 968721 h 6120143"/>
              <a:gd name="connsiteX23" fmla="*/ 1737551 w 3720260"/>
              <a:gd name="connsiteY23" fmla="*/ 461727 h 6120143"/>
              <a:gd name="connsiteX24" fmla="*/ 1728498 w 3720260"/>
              <a:gd name="connsiteY24" fmla="*/ 162962 h 6120143"/>
              <a:gd name="connsiteX25" fmla="*/ 1728498 w 3720260"/>
              <a:gd name="connsiteY25" fmla="*/ 0 h 6120143"/>
              <a:gd name="connsiteX0" fmla="*/ 3720260 w 3720260"/>
              <a:gd name="connsiteY0" fmla="*/ 6120143 h 6120143"/>
              <a:gd name="connsiteX1" fmla="*/ 3385282 w 3720260"/>
              <a:gd name="connsiteY1" fmla="*/ 5984341 h 6120143"/>
              <a:gd name="connsiteX2" fmla="*/ 2896395 w 3720260"/>
              <a:gd name="connsiteY2" fmla="*/ 5984341 h 6120143"/>
              <a:gd name="connsiteX3" fmla="*/ 2389401 w 3720260"/>
              <a:gd name="connsiteY3" fmla="*/ 5902859 h 6120143"/>
              <a:gd name="connsiteX4" fmla="*/ 1963888 w 3720260"/>
              <a:gd name="connsiteY4" fmla="*/ 5649362 h 6120143"/>
              <a:gd name="connsiteX5" fmla="*/ 1556482 w 3720260"/>
              <a:gd name="connsiteY5" fmla="*/ 5495454 h 6120143"/>
              <a:gd name="connsiteX6" fmla="*/ 1239612 w 3720260"/>
              <a:gd name="connsiteY6" fmla="*/ 5477347 h 6120143"/>
              <a:gd name="connsiteX7" fmla="*/ 1112862 w 3720260"/>
              <a:gd name="connsiteY7" fmla="*/ 5386812 h 6120143"/>
              <a:gd name="connsiteX8" fmla="*/ 886526 w 3720260"/>
              <a:gd name="connsiteY8" fmla="*/ 5260063 h 6120143"/>
              <a:gd name="connsiteX9" fmla="*/ 768831 w 3720260"/>
              <a:gd name="connsiteY9" fmla="*/ 5088047 h 6120143"/>
              <a:gd name="connsiteX10" fmla="*/ 515334 w 3720260"/>
              <a:gd name="connsiteY10" fmla="*/ 5097101 h 6120143"/>
              <a:gd name="connsiteX11" fmla="*/ 252783 w 3720260"/>
              <a:gd name="connsiteY11" fmla="*/ 4952246 h 6120143"/>
              <a:gd name="connsiteX12" fmla="*/ 8339 w 3720260"/>
              <a:gd name="connsiteY12" fmla="*/ 4617267 h 6120143"/>
              <a:gd name="connsiteX13" fmla="*/ 71714 w 3720260"/>
              <a:gd name="connsiteY13" fmla="*/ 4255129 h 6120143"/>
              <a:gd name="connsiteX14" fmla="*/ 216569 w 3720260"/>
              <a:gd name="connsiteY14" fmla="*/ 4128380 h 6120143"/>
              <a:gd name="connsiteX15" fmla="*/ 343317 w 3720260"/>
              <a:gd name="connsiteY15" fmla="*/ 3784349 h 6120143"/>
              <a:gd name="connsiteX16" fmla="*/ 687349 w 3720260"/>
              <a:gd name="connsiteY16" fmla="*/ 3458424 h 6120143"/>
              <a:gd name="connsiteX17" fmla="*/ 805044 w 3720260"/>
              <a:gd name="connsiteY17" fmla="*/ 3041965 h 6120143"/>
              <a:gd name="connsiteX18" fmla="*/ 913686 w 3720260"/>
              <a:gd name="connsiteY18" fmla="*/ 2553077 h 6120143"/>
              <a:gd name="connsiteX19" fmla="*/ 1203397 w 3720260"/>
              <a:gd name="connsiteY19" fmla="*/ 2009869 h 6120143"/>
              <a:gd name="connsiteX20" fmla="*/ 1393519 w 3720260"/>
              <a:gd name="connsiteY20" fmla="*/ 1602463 h 6120143"/>
              <a:gd name="connsiteX21" fmla="*/ 1511215 w 3720260"/>
              <a:gd name="connsiteY21" fmla="*/ 1303699 h 6120143"/>
              <a:gd name="connsiteX22" fmla="*/ 1556482 w 3720260"/>
              <a:gd name="connsiteY22" fmla="*/ 968721 h 6120143"/>
              <a:gd name="connsiteX23" fmla="*/ 1737551 w 3720260"/>
              <a:gd name="connsiteY23" fmla="*/ 461727 h 6120143"/>
              <a:gd name="connsiteX24" fmla="*/ 1728498 w 3720260"/>
              <a:gd name="connsiteY24" fmla="*/ 162962 h 6120143"/>
              <a:gd name="connsiteX25" fmla="*/ 1728498 w 3720260"/>
              <a:gd name="connsiteY25" fmla="*/ 0 h 6120143"/>
              <a:gd name="connsiteX0" fmla="*/ 3720260 w 3720260"/>
              <a:gd name="connsiteY0" fmla="*/ 6120143 h 6120143"/>
              <a:gd name="connsiteX1" fmla="*/ 3385282 w 3720260"/>
              <a:gd name="connsiteY1" fmla="*/ 5984341 h 6120143"/>
              <a:gd name="connsiteX2" fmla="*/ 2896395 w 3720260"/>
              <a:gd name="connsiteY2" fmla="*/ 5984341 h 6120143"/>
              <a:gd name="connsiteX3" fmla="*/ 2389401 w 3720260"/>
              <a:gd name="connsiteY3" fmla="*/ 5902859 h 6120143"/>
              <a:gd name="connsiteX4" fmla="*/ 2163064 w 3720260"/>
              <a:gd name="connsiteY4" fmla="*/ 5839485 h 6120143"/>
              <a:gd name="connsiteX5" fmla="*/ 1963888 w 3720260"/>
              <a:gd name="connsiteY5" fmla="*/ 5649362 h 6120143"/>
              <a:gd name="connsiteX6" fmla="*/ 1556482 w 3720260"/>
              <a:gd name="connsiteY6" fmla="*/ 5495454 h 6120143"/>
              <a:gd name="connsiteX7" fmla="*/ 1239612 w 3720260"/>
              <a:gd name="connsiteY7" fmla="*/ 5477347 h 6120143"/>
              <a:gd name="connsiteX8" fmla="*/ 1112862 w 3720260"/>
              <a:gd name="connsiteY8" fmla="*/ 5386812 h 6120143"/>
              <a:gd name="connsiteX9" fmla="*/ 886526 w 3720260"/>
              <a:gd name="connsiteY9" fmla="*/ 5260063 h 6120143"/>
              <a:gd name="connsiteX10" fmla="*/ 768831 w 3720260"/>
              <a:gd name="connsiteY10" fmla="*/ 5088047 h 6120143"/>
              <a:gd name="connsiteX11" fmla="*/ 515334 w 3720260"/>
              <a:gd name="connsiteY11" fmla="*/ 5097101 h 6120143"/>
              <a:gd name="connsiteX12" fmla="*/ 252783 w 3720260"/>
              <a:gd name="connsiteY12" fmla="*/ 4952246 h 6120143"/>
              <a:gd name="connsiteX13" fmla="*/ 8339 w 3720260"/>
              <a:gd name="connsiteY13" fmla="*/ 4617267 h 6120143"/>
              <a:gd name="connsiteX14" fmla="*/ 71714 w 3720260"/>
              <a:gd name="connsiteY14" fmla="*/ 4255129 h 6120143"/>
              <a:gd name="connsiteX15" fmla="*/ 216569 w 3720260"/>
              <a:gd name="connsiteY15" fmla="*/ 4128380 h 6120143"/>
              <a:gd name="connsiteX16" fmla="*/ 343317 w 3720260"/>
              <a:gd name="connsiteY16" fmla="*/ 3784349 h 6120143"/>
              <a:gd name="connsiteX17" fmla="*/ 687349 w 3720260"/>
              <a:gd name="connsiteY17" fmla="*/ 3458424 h 6120143"/>
              <a:gd name="connsiteX18" fmla="*/ 805044 w 3720260"/>
              <a:gd name="connsiteY18" fmla="*/ 3041965 h 6120143"/>
              <a:gd name="connsiteX19" fmla="*/ 913686 w 3720260"/>
              <a:gd name="connsiteY19" fmla="*/ 2553077 h 6120143"/>
              <a:gd name="connsiteX20" fmla="*/ 1203397 w 3720260"/>
              <a:gd name="connsiteY20" fmla="*/ 2009869 h 6120143"/>
              <a:gd name="connsiteX21" fmla="*/ 1393519 w 3720260"/>
              <a:gd name="connsiteY21" fmla="*/ 1602463 h 6120143"/>
              <a:gd name="connsiteX22" fmla="*/ 1511215 w 3720260"/>
              <a:gd name="connsiteY22" fmla="*/ 1303699 h 6120143"/>
              <a:gd name="connsiteX23" fmla="*/ 1556482 w 3720260"/>
              <a:gd name="connsiteY23" fmla="*/ 968721 h 6120143"/>
              <a:gd name="connsiteX24" fmla="*/ 1737551 w 3720260"/>
              <a:gd name="connsiteY24" fmla="*/ 461727 h 6120143"/>
              <a:gd name="connsiteX25" fmla="*/ 1728498 w 3720260"/>
              <a:gd name="connsiteY25" fmla="*/ 162962 h 6120143"/>
              <a:gd name="connsiteX26" fmla="*/ 1728498 w 3720260"/>
              <a:gd name="connsiteY26" fmla="*/ 0 h 6120143"/>
              <a:gd name="connsiteX0" fmla="*/ 3720260 w 3720260"/>
              <a:gd name="connsiteY0" fmla="*/ 6120143 h 6120143"/>
              <a:gd name="connsiteX1" fmla="*/ 3385282 w 3720260"/>
              <a:gd name="connsiteY1" fmla="*/ 5984341 h 6120143"/>
              <a:gd name="connsiteX2" fmla="*/ 2896395 w 3720260"/>
              <a:gd name="connsiteY2" fmla="*/ 5984341 h 6120143"/>
              <a:gd name="connsiteX3" fmla="*/ 2552363 w 3720260"/>
              <a:gd name="connsiteY3" fmla="*/ 5911913 h 6120143"/>
              <a:gd name="connsiteX4" fmla="*/ 2389401 w 3720260"/>
              <a:gd name="connsiteY4" fmla="*/ 5902859 h 6120143"/>
              <a:gd name="connsiteX5" fmla="*/ 2163064 w 3720260"/>
              <a:gd name="connsiteY5" fmla="*/ 5839485 h 6120143"/>
              <a:gd name="connsiteX6" fmla="*/ 1963888 w 3720260"/>
              <a:gd name="connsiteY6" fmla="*/ 5649362 h 6120143"/>
              <a:gd name="connsiteX7" fmla="*/ 1556482 w 3720260"/>
              <a:gd name="connsiteY7" fmla="*/ 5495454 h 6120143"/>
              <a:gd name="connsiteX8" fmla="*/ 1239612 w 3720260"/>
              <a:gd name="connsiteY8" fmla="*/ 5477347 h 6120143"/>
              <a:gd name="connsiteX9" fmla="*/ 1112862 w 3720260"/>
              <a:gd name="connsiteY9" fmla="*/ 5386812 h 6120143"/>
              <a:gd name="connsiteX10" fmla="*/ 886526 w 3720260"/>
              <a:gd name="connsiteY10" fmla="*/ 5260063 h 6120143"/>
              <a:gd name="connsiteX11" fmla="*/ 768831 w 3720260"/>
              <a:gd name="connsiteY11" fmla="*/ 5088047 h 6120143"/>
              <a:gd name="connsiteX12" fmla="*/ 515334 w 3720260"/>
              <a:gd name="connsiteY12" fmla="*/ 5097101 h 6120143"/>
              <a:gd name="connsiteX13" fmla="*/ 252783 w 3720260"/>
              <a:gd name="connsiteY13" fmla="*/ 4952246 h 6120143"/>
              <a:gd name="connsiteX14" fmla="*/ 8339 w 3720260"/>
              <a:gd name="connsiteY14" fmla="*/ 4617267 h 6120143"/>
              <a:gd name="connsiteX15" fmla="*/ 71714 w 3720260"/>
              <a:gd name="connsiteY15" fmla="*/ 4255129 h 6120143"/>
              <a:gd name="connsiteX16" fmla="*/ 216569 w 3720260"/>
              <a:gd name="connsiteY16" fmla="*/ 4128380 h 6120143"/>
              <a:gd name="connsiteX17" fmla="*/ 343317 w 3720260"/>
              <a:gd name="connsiteY17" fmla="*/ 3784349 h 6120143"/>
              <a:gd name="connsiteX18" fmla="*/ 687349 w 3720260"/>
              <a:gd name="connsiteY18" fmla="*/ 3458424 h 6120143"/>
              <a:gd name="connsiteX19" fmla="*/ 805044 w 3720260"/>
              <a:gd name="connsiteY19" fmla="*/ 3041965 h 6120143"/>
              <a:gd name="connsiteX20" fmla="*/ 913686 w 3720260"/>
              <a:gd name="connsiteY20" fmla="*/ 2553077 h 6120143"/>
              <a:gd name="connsiteX21" fmla="*/ 1203397 w 3720260"/>
              <a:gd name="connsiteY21" fmla="*/ 2009869 h 6120143"/>
              <a:gd name="connsiteX22" fmla="*/ 1393519 w 3720260"/>
              <a:gd name="connsiteY22" fmla="*/ 1602463 h 6120143"/>
              <a:gd name="connsiteX23" fmla="*/ 1511215 w 3720260"/>
              <a:gd name="connsiteY23" fmla="*/ 1303699 h 6120143"/>
              <a:gd name="connsiteX24" fmla="*/ 1556482 w 3720260"/>
              <a:gd name="connsiteY24" fmla="*/ 968721 h 6120143"/>
              <a:gd name="connsiteX25" fmla="*/ 1737551 w 3720260"/>
              <a:gd name="connsiteY25" fmla="*/ 461727 h 6120143"/>
              <a:gd name="connsiteX26" fmla="*/ 1728498 w 3720260"/>
              <a:gd name="connsiteY26" fmla="*/ 162962 h 6120143"/>
              <a:gd name="connsiteX27" fmla="*/ 1728498 w 3720260"/>
              <a:gd name="connsiteY27" fmla="*/ 0 h 6120143"/>
              <a:gd name="connsiteX0" fmla="*/ 3720260 w 3720260"/>
              <a:gd name="connsiteY0" fmla="*/ 6120143 h 6120143"/>
              <a:gd name="connsiteX1" fmla="*/ 3385282 w 3720260"/>
              <a:gd name="connsiteY1" fmla="*/ 5984341 h 6120143"/>
              <a:gd name="connsiteX2" fmla="*/ 2896395 w 3720260"/>
              <a:gd name="connsiteY2" fmla="*/ 5984341 h 6120143"/>
              <a:gd name="connsiteX3" fmla="*/ 2552363 w 3720260"/>
              <a:gd name="connsiteY3" fmla="*/ 5911913 h 6120143"/>
              <a:gd name="connsiteX4" fmla="*/ 2389401 w 3720260"/>
              <a:gd name="connsiteY4" fmla="*/ 5902859 h 6120143"/>
              <a:gd name="connsiteX5" fmla="*/ 2163064 w 3720260"/>
              <a:gd name="connsiteY5" fmla="*/ 5839485 h 6120143"/>
              <a:gd name="connsiteX6" fmla="*/ 1963888 w 3720260"/>
              <a:gd name="connsiteY6" fmla="*/ 5649362 h 6120143"/>
              <a:gd name="connsiteX7" fmla="*/ 1556482 w 3720260"/>
              <a:gd name="connsiteY7" fmla="*/ 5495454 h 6120143"/>
              <a:gd name="connsiteX8" fmla="*/ 1239612 w 3720260"/>
              <a:gd name="connsiteY8" fmla="*/ 5477347 h 6120143"/>
              <a:gd name="connsiteX9" fmla="*/ 1112862 w 3720260"/>
              <a:gd name="connsiteY9" fmla="*/ 5386812 h 6120143"/>
              <a:gd name="connsiteX10" fmla="*/ 886526 w 3720260"/>
              <a:gd name="connsiteY10" fmla="*/ 5260063 h 6120143"/>
              <a:gd name="connsiteX11" fmla="*/ 768831 w 3720260"/>
              <a:gd name="connsiteY11" fmla="*/ 5088047 h 6120143"/>
              <a:gd name="connsiteX12" fmla="*/ 515334 w 3720260"/>
              <a:gd name="connsiteY12" fmla="*/ 5097101 h 6120143"/>
              <a:gd name="connsiteX13" fmla="*/ 252783 w 3720260"/>
              <a:gd name="connsiteY13" fmla="*/ 4952246 h 6120143"/>
              <a:gd name="connsiteX14" fmla="*/ 8339 w 3720260"/>
              <a:gd name="connsiteY14" fmla="*/ 4617267 h 6120143"/>
              <a:gd name="connsiteX15" fmla="*/ 71714 w 3720260"/>
              <a:gd name="connsiteY15" fmla="*/ 4255129 h 6120143"/>
              <a:gd name="connsiteX16" fmla="*/ 216569 w 3720260"/>
              <a:gd name="connsiteY16" fmla="*/ 4128380 h 6120143"/>
              <a:gd name="connsiteX17" fmla="*/ 343317 w 3720260"/>
              <a:gd name="connsiteY17" fmla="*/ 3784349 h 6120143"/>
              <a:gd name="connsiteX18" fmla="*/ 714509 w 3720260"/>
              <a:gd name="connsiteY18" fmla="*/ 3503691 h 6120143"/>
              <a:gd name="connsiteX19" fmla="*/ 805044 w 3720260"/>
              <a:gd name="connsiteY19" fmla="*/ 3041965 h 6120143"/>
              <a:gd name="connsiteX20" fmla="*/ 913686 w 3720260"/>
              <a:gd name="connsiteY20" fmla="*/ 2553077 h 6120143"/>
              <a:gd name="connsiteX21" fmla="*/ 1203397 w 3720260"/>
              <a:gd name="connsiteY21" fmla="*/ 2009869 h 6120143"/>
              <a:gd name="connsiteX22" fmla="*/ 1393519 w 3720260"/>
              <a:gd name="connsiteY22" fmla="*/ 1602463 h 6120143"/>
              <a:gd name="connsiteX23" fmla="*/ 1511215 w 3720260"/>
              <a:gd name="connsiteY23" fmla="*/ 1303699 h 6120143"/>
              <a:gd name="connsiteX24" fmla="*/ 1556482 w 3720260"/>
              <a:gd name="connsiteY24" fmla="*/ 968721 h 6120143"/>
              <a:gd name="connsiteX25" fmla="*/ 1737551 w 3720260"/>
              <a:gd name="connsiteY25" fmla="*/ 461727 h 6120143"/>
              <a:gd name="connsiteX26" fmla="*/ 1728498 w 3720260"/>
              <a:gd name="connsiteY26" fmla="*/ 162962 h 6120143"/>
              <a:gd name="connsiteX27" fmla="*/ 1728498 w 3720260"/>
              <a:gd name="connsiteY27" fmla="*/ 0 h 6120143"/>
              <a:gd name="connsiteX0" fmla="*/ 3720260 w 3720260"/>
              <a:gd name="connsiteY0" fmla="*/ 6120143 h 6120143"/>
              <a:gd name="connsiteX1" fmla="*/ 3385282 w 3720260"/>
              <a:gd name="connsiteY1" fmla="*/ 5984341 h 6120143"/>
              <a:gd name="connsiteX2" fmla="*/ 2896395 w 3720260"/>
              <a:gd name="connsiteY2" fmla="*/ 5984341 h 6120143"/>
              <a:gd name="connsiteX3" fmla="*/ 2552363 w 3720260"/>
              <a:gd name="connsiteY3" fmla="*/ 5911913 h 6120143"/>
              <a:gd name="connsiteX4" fmla="*/ 2389401 w 3720260"/>
              <a:gd name="connsiteY4" fmla="*/ 5902859 h 6120143"/>
              <a:gd name="connsiteX5" fmla="*/ 2163064 w 3720260"/>
              <a:gd name="connsiteY5" fmla="*/ 5839485 h 6120143"/>
              <a:gd name="connsiteX6" fmla="*/ 1963888 w 3720260"/>
              <a:gd name="connsiteY6" fmla="*/ 5649362 h 6120143"/>
              <a:gd name="connsiteX7" fmla="*/ 1556482 w 3720260"/>
              <a:gd name="connsiteY7" fmla="*/ 5495454 h 6120143"/>
              <a:gd name="connsiteX8" fmla="*/ 1239612 w 3720260"/>
              <a:gd name="connsiteY8" fmla="*/ 5477347 h 6120143"/>
              <a:gd name="connsiteX9" fmla="*/ 1112862 w 3720260"/>
              <a:gd name="connsiteY9" fmla="*/ 5386812 h 6120143"/>
              <a:gd name="connsiteX10" fmla="*/ 886526 w 3720260"/>
              <a:gd name="connsiteY10" fmla="*/ 5260063 h 6120143"/>
              <a:gd name="connsiteX11" fmla="*/ 768831 w 3720260"/>
              <a:gd name="connsiteY11" fmla="*/ 5088047 h 6120143"/>
              <a:gd name="connsiteX12" fmla="*/ 515334 w 3720260"/>
              <a:gd name="connsiteY12" fmla="*/ 5097101 h 6120143"/>
              <a:gd name="connsiteX13" fmla="*/ 252783 w 3720260"/>
              <a:gd name="connsiteY13" fmla="*/ 4952246 h 6120143"/>
              <a:gd name="connsiteX14" fmla="*/ 8339 w 3720260"/>
              <a:gd name="connsiteY14" fmla="*/ 4617267 h 6120143"/>
              <a:gd name="connsiteX15" fmla="*/ 71714 w 3720260"/>
              <a:gd name="connsiteY15" fmla="*/ 4255129 h 6120143"/>
              <a:gd name="connsiteX16" fmla="*/ 216569 w 3720260"/>
              <a:gd name="connsiteY16" fmla="*/ 4128380 h 6120143"/>
              <a:gd name="connsiteX17" fmla="*/ 343317 w 3720260"/>
              <a:gd name="connsiteY17" fmla="*/ 3784349 h 6120143"/>
              <a:gd name="connsiteX18" fmla="*/ 741669 w 3720260"/>
              <a:gd name="connsiteY18" fmla="*/ 3539904 h 6120143"/>
              <a:gd name="connsiteX19" fmla="*/ 805044 w 3720260"/>
              <a:gd name="connsiteY19" fmla="*/ 3041965 h 6120143"/>
              <a:gd name="connsiteX20" fmla="*/ 913686 w 3720260"/>
              <a:gd name="connsiteY20" fmla="*/ 2553077 h 6120143"/>
              <a:gd name="connsiteX21" fmla="*/ 1203397 w 3720260"/>
              <a:gd name="connsiteY21" fmla="*/ 2009869 h 6120143"/>
              <a:gd name="connsiteX22" fmla="*/ 1393519 w 3720260"/>
              <a:gd name="connsiteY22" fmla="*/ 1602463 h 6120143"/>
              <a:gd name="connsiteX23" fmla="*/ 1511215 w 3720260"/>
              <a:gd name="connsiteY23" fmla="*/ 1303699 h 6120143"/>
              <a:gd name="connsiteX24" fmla="*/ 1556482 w 3720260"/>
              <a:gd name="connsiteY24" fmla="*/ 968721 h 6120143"/>
              <a:gd name="connsiteX25" fmla="*/ 1737551 w 3720260"/>
              <a:gd name="connsiteY25" fmla="*/ 461727 h 6120143"/>
              <a:gd name="connsiteX26" fmla="*/ 1728498 w 3720260"/>
              <a:gd name="connsiteY26" fmla="*/ 162962 h 6120143"/>
              <a:gd name="connsiteX27" fmla="*/ 1728498 w 3720260"/>
              <a:gd name="connsiteY27" fmla="*/ 0 h 612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20260" h="6120143">
                <a:moveTo>
                  <a:pt x="3720260" y="6120143"/>
                </a:moveTo>
                <a:cubicBezTo>
                  <a:pt x="3621426" y="6063559"/>
                  <a:pt x="3522593" y="6006975"/>
                  <a:pt x="3385282" y="5984341"/>
                </a:cubicBezTo>
                <a:cubicBezTo>
                  <a:pt x="3247971" y="5961707"/>
                  <a:pt x="3035215" y="5996412"/>
                  <a:pt x="2896395" y="5984341"/>
                </a:cubicBezTo>
                <a:cubicBezTo>
                  <a:pt x="2757575" y="5972270"/>
                  <a:pt x="2636862" y="5925493"/>
                  <a:pt x="2552363" y="5911913"/>
                </a:cubicBezTo>
                <a:cubicBezTo>
                  <a:pt x="2467864" y="5898333"/>
                  <a:pt x="2454284" y="5914930"/>
                  <a:pt x="2389401" y="5902859"/>
                </a:cubicBezTo>
                <a:cubicBezTo>
                  <a:pt x="2324518" y="5890788"/>
                  <a:pt x="2233983" y="5881735"/>
                  <a:pt x="2163064" y="5839485"/>
                </a:cubicBezTo>
                <a:cubicBezTo>
                  <a:pt x="2092145" y="5797236"/>
                  <a:pt x="2064985" y="5706700"/>
                  <a:pt x="1963888" y="5649362"/>
                </a:cubicBezTo>
                <a:cubicBezTo>
                  <a:pt x="1862791" y="5592024"/>
                  <a:pt x="1677195" y="5524123"/>
                  <a:pt x="1556482" y="5495454"/>
                </a:cubicBezTo>
                <a:cubicBezTo>
                  <a:pt x="1435769" y="5466785"/>
                  <a:pt x="1313549" y="5495454"/>
                  <a:pt x="1239612" y="5477347"/>
                </a:cubicBezTo>
                <a:cubicBezTo>
                  <a:pt x="1165675" y="5459240"/>
                  <a:pt x="1171710" y="5423026"/>
                  <a:pt x="1112862" y="5386812"/>
                </a:cubicBezTo>
                <a:cubicBezTo>
                  <a:pt x="1054014" y="5350598"/>
                  <a:pt x="943864" y="5309857"/>
                  <a:pt x="886526" y="5260063"/>
                </a:cubicBezTo>
                <a:cubicBezTo>
                  <a:pt x="829188" y="5210269"/>
                  <a:pt x="829187" y="5125770"/>
                  <a:pt x="768831" y="5088047"/>
                </a:cubicBezTo>
                <a:cubicBezTo>
                  <a:pt x="708475" y="5050324"/>
                  <a:pt x="595306" y="5124261"/>
                  <a:pt x="515334" y="5097101"/>
                </a:cubicBezTo>
                <a:cubicBezTo>
                  <a:pt x="435362" y="5069941"/>
                  <a:pt x="382550" y="5059378"/>
                  <a:pt x="252783" y="4952246"/>
                </a:cubicBezTo>
                <a:cubicBezTo>
                  <a:pt x="123016" y="4845114"/>
                  <a:pt x="38517" y="4733453"/>
                  <a:pt x="8339" y="4617267"/>
                </a:cubicBezTo>
                <a:cubicBezTo>
                  <a:pt x="-21839" y="4501081"/>
                  <a:pt x="37009" y="4336610"/>
                  <a:pt x="71714" y="4255129"/>
                </a:cubicBezTo>
                <a:cubicBezTo>
                  <a:pt x="106419" y="4173648"/>
                  <a:pt x="171302" y="4206843"/>
                  <a:pt x="216569" y="4128380"/>
                </a:cubicBezTo>
                <a:cubicBezTo>
                  <a:pt x="261836" y="4049917"/>
                  <a:pt x="255800" y="3882428"/>
                  <a:pt x="343317" y="3784349"/>
                </a:cubicBezTo>
                <a:cubicBezTo>
                  <a:pt x="430834" y="3686270"/>
                  <a:pt x="664715" y="3663635"/>
                  <a:pt x="741669" y="3539904"/>
                </a:cubicBezTo>
                <a:cubicBezTo>
                  <a:pt x="818623" y="3416173"/>
                  <a:pt x="776375" y="3206436"/>
                  <a:pt x="805044" y="3041965"/>
                </a:cubicBezTo>
                <a:cubicBezTo>
                  <a:pt x="833714" y="2877494"/>
                  <a:pt x="847294" y="2725093"/>
                  <a:pt x="913686" y="2553077"/>
                </a:cubicBezTo>
                <a:cubicBezTo>
                  <a:pt x="980078" y="2381061"/>
                  <a:pt x="1123425" y="2168305"/>
                  <a:pt x="1203397" y="2009869"/>
                </a:cubicBezTo>
                <a:cubicBezTo>
                  <a:pt x="1283369" y="1851433"/>
                  <a:pt x="1342216" y="1720158"/>
                  <a:pt x="1393519" y="1602463"/>
                </a:cubicBezTo>
                <a:cubicBezTo>
                  <a:pt x="1444822" y="1484768"/>
                  <a:pt x="1484055" y="1409323"/>
                  <a:pt x="1511215" y="1303699"/>
                </a:cubicBezTo>
                <a:cubicBezTo>
                  <a:pt x="1538376" y="1198075"/>
                  <a:pt x="1518759" y="1109050"/>
                  <a:pt x="1556482" y="968721"/>
                </a:cubicBezTo>
                <a:cubicBezTo>
                  <a:pt x="1594205" y="828392"/>
                  <a:pt x="1708882" y="596020"/>
                  <a:pt x="1737551" y="461727"/>
                </a:cubicBezTo>
                <a:cubicBezTo>
                  <a:pt x="1766220" y="327434"/>
                  <a:pt x="1730007" y="239916"/>
                  <a:pt x="1728498" y="162962"/>
                </a:cubicBezTo>
                <a:cubicBezTo>
                  <a:pt x="1726989" y="86008"/>
                  <a:pt x="1727743" y="43004"/>
                  <a:pt x="1728498" y="0"/>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ru-RU" i="0">
              <a:solidFill>
                <a:prstClr val="white"/>
              </a:solidFill>
            </a:endParaRPr>
          </a:p>
        </p:txBody>
      </p:sp>
      <p:sp>
        <p:nvSpPr>
          <p:cNvPr id="9" name="Полилиния 8"/>
          <p:cNvSpPr/>
          <p:nvPr/>
        </p:nvSpPr>
        <p:spPr>
          <a:xfrm>
            <a:off x="2679560" y="45268"/>
            <a:ext cx="498623" cy="6083928"/>
          </a:xfrm>
          <a:custGeom>
            <a:avLst/>
            <a:gdLst>
              <a:gd name="connsiteX0" fmla="*/ 429529 w 451077"/>
              <a:gd name="connsiteY0" fmla="*/ 0 h 6074875"/>
              <a:gd name="connsiteX1" fmla="*/ 429529 w 451077"/>
              <a:gd name="connsiteY1" fmla="*/ 669956 h 6074875"/>
              <a:gd name="connsiteX2" fmla="*/ 420475 w 451077"/>
              <a:gd name="connsiteY2" fmla="*/ 1330859 h 6074875"/>
              <a:gd name="connsiteX3" fmla="*/ 447636 w 451077"/>
              <a:gd name="connsiteY3" fmla="*/ 1973655 h 6074875"/>
              <a:gd name="connsiteX4" fmla="*/ 329941 w 451077"/>
              <a:gd name="connsiteY4" fmla="*/ 2245259 h 6074875"/>
              <a:gd name="connsiteX5" fmla="*/ 329941 w 451077"/>
              <a:gd name="connsiteY5" fmla="*/ 2598344 h 6074875"/>
              <a:gd name="connsiteX6" fmla="*/ 212246 w 451077"/>
              <a:gd name="connsiteY6" fmla="*/ 2951429 h 6074875"/>
              <a:gd name="connsiteX7" fmla="*/ 67390 w 451077"/>
              <a:gd name="connsiteY7" fmla="*/ 3168713 h 6074875"/>
              <a:gd name="connsiteX8" fmla="*/ 67390 w 451077"/>
              <a:gd name="connsiteY8" fmla="*/ 3322622 h 6074875"/>
              <a:gd name="connsiteX9" fmla="*/ 411422 w 451077"/>
              <a:gd name="connsiteY9" fmla="*/ 4137433 h 6074875"/>
              <a:gd name="connsiteX10" fmla="*/ 393315 w 451077"/>
              <a:gd name="connsiteY10" fmla="*/ 4499572 h 6074875"/>
              <a:gd name="connsiteX11" fmla="*/ 130765 w 451077"/>
              <a:gd name="connsiteY11" fmla="*/ 5006566 h 6074875"/>
              <a:gd name="connsiteX12" fmla="*/ 13069 w 451077"/>
              <a:gd name="connsiteY12" fmla="*/ 5495453 h 6074875"/>
              <a:gd name="connsiteX13" fmla="*/ 13069 w 451077"/>
              <a:gd name="connsiteY13" fmla="*/ 5776111 h 6074875"/>
              <a:gd name="connsiteX14" fmla="*/ 103604 w 451077"/>
              <a:gd name="connsiteY14" fmla="*/ 5975287 h 6074875"/>
              <a:gd name="connsiteX15" fmla="*/ 185085 w 451077"/>
              <a:gd name="connsiteY15" fmla="*/ 6074875 h 6074875"/>
              <a:gd name="connsiteX0" fmla="*/ 311834 w 451077"/>
              <a:gd name="connsiteY0" fmla="*/ 0 h 6083928"/>
              <a:gd name="connsiteX1" fmla="*/ 429529 w 451077"/>
              <a:gd name="connsiteY1" fmla="*/ 679009 h 6083928"/>
              <a:gd name="connsiteX2" fmla="*/ 420475 w 451077"/>
              <a:gd name="connsiteY2" fmla="*/ 1339912 h 6083928"/>
              <a:gd name="connsiteX3" fmla="*/ 447636 w 451077"/>
              <a:gd name="connsiteY3" fmla="*/ 1982708 h 6083928"/>
              <a:gd name="connsiteX4" fmla="*/ 329941 w 451077"/>
              <a:gd name="connsiteY4" fmla="*/ 2254312 h 6083928"/>
              <a:gd name="connsiteX5" fmla="*/ 329941 w 451077"/>
              <a:gd name="connsiteY5" fmla="*/ 2607397 h 6083928"/>
              <a:gd name="connsiteX6" fmla="*/ 212246 w 451077"/>
              <a:gd name="connsiteY6" fmla="*/ 2960482 h 6083928"/>
              <a:gd name="connsiteX7" fmla="*/ 67390 w 451077"/>
              <a:gd name="connsiteY7" fmla="*/ 3177766 h 6083928"/>
              <a:gd name="connsiteX8" fmla="*/ 67390 w 451077"/>
              <a:gd name="connsiteY8" fmla="*/ 3331675 h 6083928"/>
              <a:gd name="connsiteX9" fmla="*/ 411422 w 451077"/>
              <a:gd name="connsiteY9" fmla="*/ 4146486 h 6083928"/>
              <a:gd name="connsiteX10" fmla="*/ 393315 w 451077"/>
              <a:gd name="connsiteY10" fmla="*/ 4508625 h 6083928"/>
              <a:gd name="connsiteX11" fmla="*/ 130765 w 451077"/>
              <a:gd name="connsiteY11" fmla="*/ 5015619 h 6083928"/>
              <a:gd name="connsiteX12" fmla="*/ 13069 w 451077"/>
              <a:gd name="connsiteY12" fmla="*/ 5504506 h 6083928"/>
              <a:gd name="connsiteX13" fmla="*/ 13069 w 451077"/>
              <a:gd name="connsiteY13" fmla="*/ 5785164 h 6083928"/>
              <a:gd name="connsiteX14" fmla="*/ 103604 w 451077"/>
              <a:gd name="connsiteY14" fmla="*/ 5984340 h 6083928"/>
              <a:gd name="connsiteX15" fmla="*/ 185085 w 451077"/>
              <a:gd name="connsiteY15" fmla="*/ 6083928 h 6083928"/>
              <a:gd name="connsiteX0" fmla="*/ 311834 w 451077"/>
              <a:gd name="connsiteY0" fmla="*/ 0 h 6083928"/>
              <a:gd name="connsiteX1" fmla="*/ 375208 w 451077"/>
              <a:gd name="connsiteY1" fmla="*/ 235389 h 6083928"/>
              <a:gd name="connsiteX2" fmla="*/ 429529 w 451077"/>
              <a:gd name="connsiteY2" fmla="*/ 679009 h 6083928"/>
              <a:gd name="connsiteX3" fmla="*/ 420475 w 451077"/>
              <a:gd name="connsiteY3" fmla="*/ 1339912 h 6083928"/>
              <a:gd name="connsiteX4" fmla="*/ 447636 w 451077"/>
              <a:gd name="connsiteY4" fmla="*/ 1982708 h 6083928"/>
              <a:gd name="connsiteX5" fmla="*/ 329941 w 451077"/>
              <a:gd name="connsiteY5" fmla="*/ 2254312 h 6083928"/>
              <a:gd name="connsiteX6" fmla="*/ 329941 w 451077"/>
              <a:gd name="connsiteY6" fmla="*/ 2607397 h 6083928"/>
              <a:gd name="connsiteX7" fmla="*/ 212246 w 451077"/>
              <a:gd name="connsiteY7" fmla="*/ 2960482 h 6083928"/>
              <a:gd name="connsiteX8" fmla="*/ 67390 w 451077"/>
              <a:gd name="connsiteY8" fmla="*/ 3177766 h 6083928"/>
              <a:gd name="connsiteX9" fmla="*/ 67390 w 451077"/>
              <a:gd name="connsiteY9" fmla="*/ 3331675 h 6083928"/>
              <a:gd name="connsiteX10" fmla="*/ 411422 w 451077"/>
              <a:gd name="connsiteY10" fmla="*/ 4146486 h 6083928"/>
              <a:gd name="connsiteX11" fmla="*/ 393315 w 451077"/>
              <a:gd name="connsiteY11" fmla="*/ 4508625 h 6083928"/>
              <a:gd name="connsiteX12" fmla="*/ 130765 w 451077"/>
              <a:gd name="connsiteY12" fmla="*/ 5015619 h 6083928"/>
              <a:gd name="connsiteX13" fmla="*/ 13069 w 451077"/>
              <a:gd name="connsiteY13" fmla="*/ 5504506 h 6083928"/>
              <a:gd name="connsiteX14" fmla="*/ 13069 w 451077"/>
              <a:gd name="connsiteY14" fmla="*/ 5785164 h 6083928"/>
              <a:gd name="connsiteX15" fmla="*/ 103604 w 451077"/>
              <a:gd name="connsiteY15" fmla="*/ 5984340 h 6083928"/>
              <a:gd name="connsiteX16" fmla="*/ 185085 w 451077"/>
              <a:gd name="connsiteY16" fmla="*/ 6083928 h 6083928"/>
              <a:gd name="connsiteX0" fmla="*/ 311834 w 451077"/>
              <a:gd name="connsiteY0" fmla="*/ 0 h 6083928"/>
              <a:gd name="connsiteX1" fmla="*/ 375208 w 451077"/>
              <a:gd name="connsiteY1" fmla="*/ 235389 h 6083928"/>
              <a:gd name="connsiteX2" fmla="*/ 429529 w 451077"/>
              <a:gd name="connsiteY2" fmla="*/ 679009 h 6083928"/>
              <a:gd name="connsiteX3" fmla="*/ 420475 w 451077"/>
              <a:gd name="connsiteY3" fmla="*/ 1339912 h 6083928"/>
              <a:gd name="connsiteX4" fmla="*/ 447636 w 451077"/>
              <a:gd name="connsiteY4" fmla="*/ 1982708 h 6083928"/>
              <a:gd name="connsiteX5" fmla="*/ 329941 w 451077"/>
              <a:gd name="connsiteY5" fmla="*/ 2254312 h 6083928"/>
              <a:gd name="connsiteX6" fmla="*/ 329941 w 451077"/>
              <a:gd name="connsiteY6" fmla="*/ 2607397 h 6083928"/>
              <a:gd name="connsiteX7" fmla="*/ 212246 w 451077"/>
              <a:gd name="connsiteY7" fmla="*/ 2960482 h 6083928"/>
              <a:gd name="connsiteX8" fmla="*/ 13069 w 451077"/>
              <a:gd name="connsiteY8" fmla="*/ 3078178 h 6083928"/>
              <a:gd name="connsiteX9" fmla="*/ 67390 w 451077"/>
              <a:gd name="connsiteY9" fmla="*/ 3331675 h 6083928"/>
              <a:gd name="connsiteX10" fmla="*/ 411422 w 451077"/>
              <a:gd name="connsiteY10" fmla="*/ 4146486 h 6083928"/>
              <a:gd name="connsiteX11" fmla="*/ 393315 w 451077"/>
              <a:gd name="connsiteY11" fmla="*/ 4508625 h 6083928"/>
              <a:gd name="connsiteX12" fmla="*/ 130765 w 451077"/>
              <a:gd name="connsiteY12" fmla="*/ 5015619 h 6083928"/>
              <a:gd name="connsiteX13" fmla="*/ 13069 w 451077"/>
              <a:gd name="connsiteY13" fmla="*/ 5504506 h 6083928"/>
              <a:gd name="connsiteX14" fmla="*/ 13069 w 451077"/>
              <a:gd name="connsiteY14" fmla="*/ 5785164 h 6083928"/>
              <a:gd name="connsiteX15" fmla="*/ 103604 w 451077"/>
              <a:gd name="connsiteY15" fmla="*/ 5984340 h 6083928"/>
              <a:gd name="connsiteX16" fmla="*/ 185085 w 451077"/>
              <a:gd name="connsiteY16" fmla="*/ 6083928 h 6083928"/>
              <a:gd name="connsiteX0" fmla="*/ 311834 w 451077"/>
              <a:gd name="connsiteY0" fmla="*/ 0 h 6083928"/>
              <a:gd name="connsiteX1" fmla="*/ 375208 w 451077"/>
              <a:gd name="connsiteY1" fmla="*/ 235389 h 6083928"/>
              <a:gd name="connsiteX2" fmla="*/ 429529 w 451077"/>
              <a:gd name="connsiteY2" fmla="*/ 679009 h 6083928"/>
              <a:gd name="connsiteX3" fmla="*/ 420475 w 451077"/>
              <a:gd name="connsiteY3" fmla="*/ 1339912 h 6083928"/>
              <a:gd name="connsiteX4" fmla="*/ 447636 w 451077"/>
              <a:gd name="connsiteY4" fmla="*/ 1982708 h 6083928"/>
              <a:gd name="connsiteX5" fmla="*/ 329941 w 451077"/>
              <a:gd name="connsiteY5" fmla="*/ 2254312 h 6083928"/>
              <a:gd name="connsiteX6" fmla="*/ 329941 w 451077"/>
              <a:gd name="connsiteY6" fmla="*/ 2607397 h 6083928"/>
              <a:gd name="connsiteX7" fmla="*/ 248460 w 451077"/>
              <a:gd name="connsiteY7" fmla="*/ 3023857 h 6083928"/>
              <a:gd name="connsiteX8" fmla="*/ 13069 w 451077"/>
              <a:gd name="connsiteY8" fmla="*/ 3078178 h 6083928"/>
              <a:gd name="connsiteX9" fmla="*/ 67390 w 451077"/>
              <a:gd name="connsiteY9" fmla="*/ 3331675 h 6083928"/>
              <a:gd name="connsiteX10" fmla="*/ 411422 w 451077"/>
              <a:gd name="connsiteY10" fmla="*/ 4146486 h 6083928"/>
              <a:gd name="connsiteX11" fmla="*/ 393315 w 451077"/>
              <a:gd name="connsiteY11" fmla="*/ 4508625 h 6083928"/>
              <a:gd name="connsiteX12" fmla="*/ 130765 w 451077"/>
              <a:gd name="connsiteY12" fmla="*/ 5015619 h 6083928"/>
              <a:gd name="connsiteX13" fmla="*/ 13069 w 451077"/>
              <a:gd name="connsiteY13" fmla="*/ 5504506 h 6083928"/>
              <a:gd name="connsiteX14" fmla="*/ 13069 w 451077"/>
              <a:gd name="connsiteY14" fmla="*/ 5785164 h 6083928"/>
              <a:gd name="connsiteX15" fmla="*/ 103604 w 451077"/>
              <a:gd name="connsiteY15" fmla="*/ 5984340 h 6083928"/>
              <a:gd name="connsiteX16" fmla="*/ 185085 w 451077"/>
              <a:gd name="connsiteY16" fmla="*/ 6083928 h 6083928"/>
              <a:gd name="connsiteX0" fmla="*/ 311834 w 451077"/>
              <a:gd name="connsiteY0" fmla="*/ 0 h 6083928"/>
              <a:gd name="connsiteX1" fmla="*/ 375208 w 451077"/>
              <a:gd name="connsiteY1" fmla="*/ 235389 h 6083928"/>
              <a:gd name="connsiteX2" fmla="*/ 429529 w 451077"/>
              <a:gd name="connsiteY2" fmla="*/ 679009 h 6083928"/>
              <a:gd name="connsiteX3" fmla="*/ 420475 w 451077"/>
              <a:gd name="connsiteY3" fmla="*/ 1339912 h 6083928"/>
              <a:gd name="connsiteX4" fmla="*/ 447636 w 451077"/>
              <a:gd name="connsiteY4" fmla="*/ 1982708 h 6083928"/>
              <a:gd name="connsiteX5" fmla="*/ 329941 w 451077"/>
              <a:gd name="connsiteY5" fmla="*/ 2254312 h 6083928"/>
              <a:gd name="connsiteX6" fmla="*/ 329941 w 451077"/>
              <a:gd name="connsiteY6" fmla="*/ 2607397 h 6083928"/>
              <a:gd name="connsiteX7" fmla="*/ 248460 w 451077"/>
              <a:gd name="connsiteY7" fmla="*/ 3023857 h 6083928"/>
              <a:gd name="connsiteX8" fmla="*/ 13069 w 451077"/>
              <a:gd name="connsiteY8" fmla="*/ 3078178 h 6083928"/>
              <a:gd name="connsiteX9" fmla="*/ 67390 w 451077"/>
              <a:gd name="connsiteY9" fmla="*/ 3331675 h 6083928"/>
              <a:gd name="connsiteX10" fmla="*/ 221299 w 451077"/>
              <a:gd name="connsiteY10" fmla="*/ 3630439 h 6083928"/>
              <a:gd name="connsiteX11" fmla="*/ 411422 w 451077"/>
              <a:gd name="connsiteY11" fmla="*/ 4146486 h 6083928"/>
              <a:gd name="connsiteX12" fmla="*/ 393315 w 451077"/>
              <a:gd name="connsiteY12" fmla="*/ 4508625 h 6083928"/>
              <a:gd name="connsiteX13" fmla="*/ 130765 w 451077"/>
              <a:gd name="connsiteY13" fmla="*/ 5015619 h 6083928"/>
              <a:gd name="connsiteX14" fmla="*/ 13069 w 451077"/>
              <a:gd name="connsiteY14" fmla="*/ 5504506 h 6083928"/>
              <a:gd name="connsiteX15" fmla="*/ 13069 w 451077"/>
              <a:gd name="connsiteY15" fmla="*/ 5785164 h 6083928"/>
              <a:gd name="connsiteX16" fmla="*/ 103604 w 451077"/>
              <a:gd name="connsiteY16" fmla="*/ 5984340 h 6083928"/>
              <a:gd name="connsiteX17" fmla="*/ 185085 w 451077"/>
              <a:gd name="connsiteY17" fmla="*/ 6083928 h 6083928"/>
              <a:gd name="connsiteX0" fmla="*/ 311834 w 453514"/>
              <a:gd name="connsiteY0" fmla="*/ 0 h 6083928"/>
              <a:gd name="connsiteX1" fmla="*/ 375208 w 453514"/>
              <a:gd name="connsiteY1" fmla="*/ 235389 h 6083928"/>
              <a:gd name="connsiteX2" fmla="*/ 429529 w 453514"/>
              <a:gd name="connsiteY2" fmla="*/ 679009 h 6083928"/>
              <a:gd name="connsiteX3" fmla="*/ 420475 w 453514"/>
              <a:gd name="connsiteY3" fmla="*/ 1339912 h 6083928"/>
              <a:gd name="connsiteX4" fmla="*/ 447636 w 453514"/>
              <a:gd name="connsiteY4" fmla="*/ 1982708 h 6083928"/>
              <a:gd name="connsiteX5" fmla="*/ 329941 w 453514"/>
              <a:gd name="connsiteY5" fmla="*/ 2254312 h 6083928"/>
              <a:gd name="connsiteX6" fmla="*/ 329941 w 453514"/>
              <a:gd name="connsiteY6" fmla="*/ 2607397 h 6083928"/>
              <a:gd name="connsiteX7" fmla="*/ 248460 w 453514"/>
              <a:gd name="connsiteY7" fmla="*/ 3023857 h 6083928"/>
              <a:gd name="connsiteX8" fmla="*/ 13069 w 453514"/>
              <a:gd name="connsiteY8" fmla="*/ 3078178 h 6083928"/>
              <a:gd name="connsiteX9" fmla="*/ 67390 w 453514"/>
              <a:gd name="connsiteY9" fmla="*/ 3331675 h 6083928"/>
              <a:gd name="connsiteX10" fmla="*/ 221299 w 453514"/>
              <a:gd name="connsiteY10" fmla="*/ 3630439 h 6083928"/>
              <a:gd name="connsiteX11" fmla="*/ 411422 w 453514"/>
              <a:gd name="connsiteY11" fmla="*/ 4146486 h 6083928"/>
              <a:gd name="connsiteX12" fmla="*/ 429529 w 453514"/>
              <a:gd name="connsiteY12" fmla="*/ 4617267 h 6083928"/>
              <a:gd name="connsiteX13" fmla="*/ 130765 w 453514"/>
              <a:gd name="connsiteY13" fmla="*/ 5015619 h 6083928"/>
              <a:gd name="connsiteX14" fmla="*/ 13069 w 453514"/>
              <a:gd name="connsiteY14" fmla="*/ 5504506 h 6083928"/>
              <a:gd name="connsiteX15" fmla="*/ 13069 w 453514"/>
              <a:gd name="connsiteY15" fmla="*/ 5785164 h 6083928"/>
              <a:gd name="connsiteX16" fmla="*/ 103604 w 453514"/>
              <a:gd name="connsiteY16" fmla="*/ 5984340 h 6083928"/>
              <a:gd name="connsiteX17" fmla="*/ 185085 w 453514"/>
              <a:gd name="connsiteY17" fmla="*/ 6083928 h 6083928"/>
              <a:gd name="connsiteX0" fmla="*/ 308085 w 449765"/>
              <a:gd name="connsiteY0" fmla="*/ 0 h 6083928"/>
              <a:gd name="connsiteX1" fmla="*/ 371459 w 449765"/>
              <a:gd name="connsiteY1" fmla="*/ 235389 h 6083928"/>
              <a:gd name="connsiteX2" fmla="*/ 425780 w 449765"/>
              <a:gd name="connsiteY2" fmla="*/ 679009 h 6083928"/>
              <a:gd name="connsiteX3" fmla="*/ 416726 w 449765"/>
              <a:gd name="connsiteY3" fmla="*/ 1339912 h 6083928"/>
              <a:gd name="connsiteX4" fmla="*/ 443887 w 449765"/>
              <a:gd name="connsiteY4" fmla="*/ 1982708 h 6083928"/>
              <a:gd name="connsiteX5" fmla="*/ 326192 w 449765"/>
              <a:gd name="connsiteY5" fmla="*/ 2254312 h 6083928"/>
              <a:gd name="connsiteX6" fmla="*/ 326192 w 449765"/>
              <a:gd name="connsiteY6" fmla="*/ 2607397 h 6083928"/>
              <a:gd name="connsiteX7" fmla="*/ 244711 w 449765"/>
              <a:gd name="connsiteY7" fmla="*/ 3023857 h 6083928"/>
              <a:gd name="connsiteX8" fmla="*/ 9320 w 449765"/>
              <a:gd name="connsiteY8" fmla="*/ 3078178 h 6083928"/>
              <a:gd name="connsiteX9" fmla="*/ 63641 w 449765"/>
              <a:gd name="connsiteY9" fmla="*/ 3331675 h 6083928"/>
              <a:gd name="connsiteX10" fmla="*/ 217550 w 449765"/>
              <a:gd name="connsiteY10" fmla="*/ 3630439 h 6083928"/>
              <a:gd name="connsiteX11" fmla="*/ 407673 w 449765"/>
              <a:gd name="connsiteY11" fmla="*/ 4146486 h 6083928"/>
              <a:gd name="connsiteX12" fmla="*/ 425780 w 449765"/>
              <a:gd name="connsiteY12" fmla="*/ 4617267 h 6083928"/>
              <a:gd name="connsiteX13" fmla="*/ 127016 w 449765"/>
              <a:gd name="connsiteY13" fmla="*/ 5015619 h 6083928"/>
              <a:gd name="connsiteX14" fmla="*/ 9320 w 449765"/>
              <a:gd name="connsiteY14" fmla="*/ 5504506 h 6083928"/>
              <a:gd name="connsiteX15" fmla="*/ 81747 w 449765"/>
              <a:gd name="connsiteY15" fmla="*/ 5776110 h 6083928"/>
              <a:gd name="connsiteX16" fmla="*/ 99855 w 449765"/>
              <a:gd name="connsiteY16" fmla="*/ 5984340 h 6083928"/>
              <a:gd name="connsiteX17" fmla="*/ 181336 w 449765"/>
              <a:gd name="connsiteY17" fmla="*/ 6083928 h 6083928"/>
              <a:gd name="connsiteX0" fmla="*/ 308085 w 449765"/>
              <a:gd name="connsiteY0" fmla="*/ 0 h 6083928"/>
              <a:gd name="connsiteX1" fmla="*/ 371459 w 449765"/>
              <a:gd name="connsiteY1" fmla="*/ 235389 h 6083928"/>
              <a:gd name="connsiteX2" fmla="*/ 425780 w 449765"/>
              <a:gd name="connsiteY2" fmla="*/ 679009 h 6083928"/>
              <a:gd name="connsiteX3" fmla="*/ 416726 w 449765"/>
              <a:gd name="connsiteY3" fmla="*/ 1339912 h 6083928"/>
              <a:gd name="connsiteX4" fmla="*/ 443887 w 449765"/>
              <a:gd name="connsiteY4" fmla="*/ 1982708 h 6083928"/>
              <a:gd name="connsiteX5" fmla="*/ 344297 w 449765"/>
              <a:gd name="connsiteY5" fmla="*/ 2163778 h 6083928"/>
              <a:gd name="connsiteX6" fmla="*/ 326192 w 449765"/>
              <a:gd name="connsiteY6" fmla="*/ 2254312 h 6083928"/>
              <a:gd name="connsiteX7" fmla="*/ 326192 w 449765"/>
              <a:gd name="connsiteY7" fmla="*/ 2607397 h 6083928"/>
              <a:gd name="connsiteX8" fmla="*/ 244711 w 449765"/>
              <a:gd name="connsiteY8" fmla="*/ 3023857 h 6083928"/>
              <a:gd name="connsiteX9" fmla="*/ 9320 w 449765"/>
              <a:gd name="connsiteY9" fmla="*/ 3078178 h 6083928"/>
              <a:gd name="connsiteX10" fmla="*/ 63641 w 449765"/>
              <a:gd name="connsiteY10" fmla="*/ 3331675 h 6083928"/>
              <a:gd name="connsiteX11" fmla="*/ 217550 w 449765"/>
              <a:gd name="connsiteY11" fmla="*/ 3630439 h 6083928"/>
              <a:gd name="connsiteX12" fmla="*/ 407673 w 449765"/>
              <a:gd name="connsiteY12" fmla="*/ 4146486 h 6083928"/>
              <a:gd name="connsiteX13" fmla="*/ 425780 w 449765"/>
              <a:gd name="connsiteY13" fmla="*/ 4617267 h 6083928"/>
              <a:gd name="connsiteX14" fmla="*/ 127016 w 449765"/>
              <a:gd name="connsiteY14" fmla="*/ 5015619 h 6083928"/>
              <a:gd name="connsiteX15" fmla="*/ 9320 w 449765"/>
              <a:gd name="connsiteY15" fmla="*/ 5504506 h 6083928"/>
              <a:gd name="connsiteX16" fmla="*/ 81747 w 449765"/>
              <a:gd name="connsiteY16" fmla="*/ 5776110 h 6083928"/>
              <a:gd name="connsiteX17" fmla="*/ 99855 w 449765"/>
              <a:gd name="connsiteY17" fmla="*/ 5984340 h 6083928"/>
              <a:gd name="connsiteX18" fmla="*/ 181336 w 449765"/>
              <a:gd name="connsiteY18" fmla="*/ 6083928 h 6083928"/>
              <a:gd name="connsiteX0" fmla="*/ 308085 w 498623"/>
              <a:gd name="connsiteY0" fmla="*/ 0 h 6083928"/>
              <a:gd name="connsiteX1" fmla="*/ 371459 w 498623"/>
              <a:gd name="connsiteY1" fmla="*/ 235389 h 6083928"/>
              <a:gd name="connsiteX2" fmla="*/ 425780 w 498623"/>
              <a:gd name="connsiteY2" fmla="*/ 679009 h 6083928"/>
              <a:gd name="connsiteX3" fmla="*/ 416726 w 498623"/>
              <a:gd name="connsiteY3" fmla="*/ 1339912 h 6083928"/>
              <a:gd name="connsiteX4" fmla="*/ 498206 w 498623"/>
              <a:gd name="connsiteY4" fmla="*/ 1674890 h 6083928"/>
              <a:gd name="connsiteX5" fmla="*/ 443887 w 498623"/>
              <a:gd name="connsiteY5" fmla="*/ 1982708 h 6083928"/>
              <a:gd name="connsiteX6" fmla="*/ 344297 w 498623"/>
              <a:gd name="connsiteY6" fmla="*/ 2163778 h 6083928"/>
              <a:gd name="connsiteX7" fmla="*/ 326192 w 498623"/>
              <a:gd name="connsiteY7" fmla="*/ 2254312 h 6083928"/>
              <a:gd name="connsiteX8" fmla="*/ 326192 w 498623"/>
              <a:gd name="connsiteY8" fmla="*/ 2607397 h 6083928"/>
              <a:gd name="connsiteX9" fmla="*/ 244711 w 498623"/>
              <a:gd name="connsiteY9" fmla="*/ 3023857 h 6083928"/>
              <a:gd name="connsiteX10" fmla="*/ 9320 w 498623"/>
              <a:gd name="connsiteY10" fmla="*/ 3078178 h 6083928"/>
              <a:gd name="connsiteX11" fmla="*/ 63641 w 498623"/>
              <a:gd name="connsiteY11" fmla="*/ 3331675 h 6083928"/>
              <a:gd name="connsiteX12" fmla="*/ 217550 w 498623"/>
              <a:gd name="connsiteY12" fmla="*/ 3630439 h 6083928"/>
              <a:gd name="connsiteX13" fmla="*/ 407673 w 498623"/>
              <a:gd name="connsiteY13" fmla="*/ 4146486 h 6083928"/>
              <a:gd name="connsiteX14" fmla="*/ 425780 w 498623"/>
              <a:gd name="connsiteY14" fmla="*/ 4617267 h 6083928"/>
              <a:gd name="connsiteX15" fmla="*/ 127016 w 498623"/>
              <a:gd name="connsiteY15" fmla="*/ 5015619 h 6083928"/>
              <a:gd name="connsiteX16" fmla="*/ 9320 w 498623"/>
              <a:gd name="connsiteY16" fmla="*/ 5504506 h 6083928"/>
              <a:gd name="connsiteX17" fmla="*/ 81747 w 498623"/>
              <a:gd name="connsiteY17" fmla="*/ 5776110 h 6083928"/>
              <a:gd name="connsiteX18" fmla="*/ 99855 w 498623"/>
              <a:gd name="connsiteY18" fmla="*/ 5984340 h 6083928"/>
              <a:gd name="connsiteX19" fmla="*/ 181336 w 498623"/>
              <a:gd name="connsiteY19" fmla="*/ 6083928 h 6083928"/>
              <a:gd name="connsiteX0" fmla="*/ 308085 w 498623"/>
              <a:gd name="connsiteY0" fmla="*/ 0 h 6083928"/>
              <a:gd name="connsiteX1" fmla="*/ 371459 w 498623"/>
              <a:gd name="connsiteY1" fmla="*/ 235389 h 6083928"/>
              <a:gd name="connsiteX2" fmla="*/ 425780 w 498623"/>
              <a:gd name="connsiteY2" fmla="*/ 679009 h 6083928"/>
              <a:gd name="connsiteX3" fmla="*/ 443887 w 498623"/>
              <a:gd name="connsiteY3" fmla="*/ 1312751 h 6083928"/>
              <a:gd name="connsiteX4" fmla="*/ 498206 w 498623"/>
              <a:gd name="connsiteY4" fmla="*/ 1674890 h 6083928"/>
              <a:gd name="connsiteX5" fmla="*/ 443887 w 498623"/>
              <a:gd name="connsiteY5" fmla="*/ 1982708 h 6083928"/>
              <a:gd name="connsiteX6" fmla="*/ 344297 w 498623"/>
              <a:gd name="connsiteY6" fmla="*/ 2163778 h 6083928"/>
              <a:gd name="connsiteX7" fmla="*/ 326192 w 498623"/>
              <a:gd name="connsiteY7" fmla="*/ 2254312 h 6083928"/>
              <a:gd name="connsiteX8" fmla="*/ 326192 w 498623"/>
              <a:gd name="connsiteY8" fmla="*/ 2607397 h 6083928"/>
              <a:gd name="connsiteX9" fmla="*/ 244711 w 498623"/>
              <a:gd name="connsiteY9" fmla="*/ 3023857 h 6083928"/>
              <a:gd name="connsiteX10" fmla="*/ 9320 w 498623"/>
              <a:gd name="connsiteY10" fmla="*/ 3078178 h 6083928"/>
              <a:gd name="connsiteX11" fmla="*/ 63641 w 498623"/>
              <a:gd name="connsiteY11" fmla="*/ 3331675 h 6083928"/>
              <a:gd name="connsiteX12" fmla="*/ 217550 w 498623"/>
              <a:gd name="connsiteY12" fmla="*/ 3630439 h 6083928"/>
              <a:gd name="connsiteX13" fmla="*/ 407673 w 498623"/>
              <a:gd name="connsiteY13" fmla="*/ 4146486 h 6083928"/>
              <a:gd name="connsiteX14" fmla="*/ 425780 w 498623"/>
              <a:gd name="connsiteY14" fmla="*/ 4617267 h 6083928"/>
              <a:gd name="connsiteX15" fmla="*/ 127016 w 498623"/>
              <a:gd name="connsiteY15" fmla="*/ 5015619 h 6083928"/>
              <a:gd name="connsiteX16" fmla="*/ 9320 w 498623"/>
              <a:gd name="connsiteY16" fmla="*/ 5504506 h 6083928"/>
              <a:gd name="connsiteX17" fmla="*/ 81747 w 498623"/>
              <a:gd name="connsiteY17" fmla="*/ 5776110 h 6083928"/>
              <a:gd name="connsiteX18" fmla="*/ 99855 w 498623"/>
              <a:gd name="connsiteY18" fmla="*/ 5984340 h 6083928"/>
              <a:gd name="connsiteX19" fmla="*/ 181336 w 498623"/>
              <a:gd name="connsiteY19" fmla="*/ 6083928 h 6083928"/>
              <a:gd name="connsiteX0" fmla="*/ 308085 w 498623"/>
              <a:gd name="connsiteY0" fmla="*/ 0 h 6083928"/>
              <a:gd name="connsiteX1" fmla="*/ 398619 w 498623"/>
              <a:gd name="connsiteY1" fmla="*/ 253496 h 6083928"/>
              <a:gd name="connsiteX2" fmla="*/ 425780 w 498623"/>
              <a:gd name="connsiteY2" fmla="*/ 679009 h 6083928"/>
              <a:gd name="connsiteX3" fmla="*/ 443887 w 498623"/>
              <a:gd name="connsiteY3" fmla="*/ 1312751 h 6083928"/>
              <a:gd name="connsiteX4" fmla="*/ 498206 w 498623"/>
              <a:gd name="connsiteY4" fmla="*/ 1674890 h 6083928"/>
              <a:gd name="connsiteX5" fmla="*/ 443887 w 498623"/>
              <a:gd name="connsiteY5" fmla="*/ 1982708 h 6083928"/>
              <a:gd name="connsiteX6" fmla="*/ 344297 w 498623"/>
              <a:gd name="connsiteY6" fmla="*/ 2163778 h 6083928"/>
              <a:gd name="connsiteX7" fmla="*/ 326192 w 498623"/>
              <a:gd name="connsiteY7" fmla="*/ 2254312 h 6083928"/>
              <a:gd name="connsiteX8" fmla="*/ 326192 w 498623"/>
              <a:gd name="connsiteY8" fmla="*/ 2607397 h 6083928"/>
              <a:gd name="connsiteX9" fmla="*/ 244711 w 498623"/>
              <a:gd name="connsiteY9" fmla="*/ 3023857 h 6083928"/>
              <a:gd name="connsiteX10" fmla="*/ 9320 w 498623"/>
              <a:gd name="connsiteY10" fmla="*/ 3078178 h 6083928"/>
              <a:gd name="connsiteX11" fmla="*/ 63641 w 498623"/>
              <a:gd name="connsiteY11" fmla="*/ 3331675 h 6083928"/>
              <a:gd name="connsiteX12" fmla="*/ 217550 w 498623"/>
              <a:gd name="connsiteY12" fmla="*/ 3630439 h 6083928"/>
              <a:gd name="connsiteX13" fmla="*/ 407673 w 498623"/>
              <a:gd name="connsiteY13" fmla="*/ 4146486 h 6083928"/>
              <a:gd name="connsiteX14" fmla="*/ 425780 w 498623"/>
              <a:gd name="connsiteY14" fmla="*/ 4617267 h 6083928"/>
              <a:gd name="connsiteX15" fmla="*/ 127016 w 498623"/>
              <a:gd name="connsiteY15" fmla="*/ 5015619 h 6083928"/>
              <a:gd name="connsiteX16" fmla="*/ 9320 w 498623"/>
              <a:gd name="connsiteY16" fmla="*/ 5504506 h 6083928"/>
              <a:gd name="connsiteX17" fmla="*/ 81747 w 498623"/>
              <a:gd name="connsiteY17" fmla="*/ 5776110 h 6083928"/>
              <a:gd name="connsiteX18" fmla="*/ 99855 w 498623"/>
              <a:gd name="connsiteY18" fmla="*/ 5984340 h 6083928"/>
              <a:gd name="connsiteX19" fmla="*/ 181336 w 498623"/>
              <a:gd name="connsiteY19" fmla="*/ 6083928 h 608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8623" h="6083928">
                <a:moveTo>
                  <a:pt x="308085" y="0"/>
                </a:moveTo>
                <a:cubicBezTo>
                  <a:pt x="314121" y="39232"/>
                  <a:pt x="379003" y="140328"/>
                  <a:pt x="398619" y="253496"/>
                </a:cubicBezTo>
                <a:cubicBezTo>
                  <a:pt x="418235" y="366664"/>
                  <a:pt x="418235" y="502467"/>
                  <a:pt x="425780" y="679009"/>
                </a:cubicBezTo>
                <a:cubicBezTo>
                  <a:pt x="433325" y="855551"/>
                  <a:pt x="431816" y="1146771"/>
                  <a:pt x="443887" y="1312751"/>
                </a:cubicBezTo>
                <a:cubicBezTo>
                  <a:pt x="455958" y="1478731"/>
                  <a:pt x="493679" y="1567757"/>
                  <a:pt x="498206" y="1674890"/>
                </a:cubicBezTo>
                <a:cubicBezTo>
                  <a:pt x="502733" y="1782023"/>
                  <a:pt x="469539" y="1901227"/>
                  <a:pt x="443887" y="1982708"/>
                </a:cubicBezTo>
                <a:cubicBezTo>
                  <a:pt x="418236" y="2064189"/>
                  <a:pt x="363913" y="2118511"/>
                  <a:pt x="344297" y="2163778"/>
                </a:cubicBezTo>
                <a:cubicBezTo>
                  <a:pt x="324681" y="2209045"/>
                  <a:pt x="329209" y="2180376"/>
                  <a:pt x="326192" y="2254312"/>
                </a:cubicBezTo>
                <a:cubicBezTo>
                  <a:pt x="323175" y="2328248"/>
                  <a:pt x="339772" y="2479140"/>
                  <a:pt x="326192" y="2607397"/>
                </a:cubicBezTo>
                <a:cubicBezTo>
                  <a:pt x="312612" y="2735654"/>
                  <a:pt x="297523" y="2945394"/>
                  <a:pt x="244711" y="3023857"/>
                </a:cubicBezTo>
                <a:cubicBezTo>
                  <a:pt x="191899" y="3102320"/>
                  <a:pt x="39498" y="3026875"/>
                  <a:pt x="9320" y="3078178"/>
                </a:cubicBezTo>
                <a:cubicBezTo>
                  <a:pt x="-20858" y="3129481"/>
                  <a:pt x="28936" y="3239632"/>
                  <a:pt x="63641" y="3331675"/>
                </a:cubicBezTo>
                <a:cubicBezTo>
                  <a:pt x="98346" y="3423718"/>
                  <a:pt x="160211" y="3494637"/>
                  <a:pt x="217550" y="3630439"/>
                </a:cubicBezTo>
                <a:cubicBezTo>
                  <a:pt x="274889" y="3766241"/>
                  <a:pt x="372968" y="3982015"/>
                  <a:pt x="407673" y="4146486"/>
                </a:cubicBezTo>
                <a:cubicBezTo>
                  <a:pt x="442378" y="4310957"/>
                  <a:pt x="472556" y="4472412"/>
                  <a:pt x="425780" y="4617267"/>
                </a:cubicBezTo>
                <a:cubicBezTo>
                  <a:pt x="379004" y="4762123"/>
                  <a:pt x="196426" y="4867746"/>
                  <a:pt x="127016" y="5015619"/>
                </a:cubicBezTo>
                <a:cubicBezTo>
                  <a:pt x="57606" y="5163492"/>
                  <a:pt x="16865" y="5377758"/>
                  <a:pt x="9320" y="5504506"/>
                </a:cubicBezTo>
                <a:cubicBezTo>
                  <a:pt x="1775" y="5631254"/>
                  <a:pt x="66658" y="5696138"/>
                  <a:pt x="81747" y="5776110"/>
                </a:cubicBezTo>
                <a:cubicBezTo>
                  <a:pt x="96836" y="5856082"/>
                  <a:pt x="83257" y="5933037"/>
                  <a:pt x="99855" y="5984340"/>
                </a:cubicBezTo>
                <a:cubicBezTo>
                  <a:pt x="116453" y="6035643"/>
                  <a:pt x="154930" y="6059031"/>
                  <a:pt x="181336" y="6083928"/>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ru-RU" i="0">
              <a:solidFill>
                <a:prstClr val="white"/>
              </a:solidFill>
            </a:endParaRPr>
          </a:p>
        </p:txBody>
      </p:sp>
      <p:sp>
        <p:nvSpPr>
          <p:cNvPr id="11" name="Полилиния 10"/>
          <p:cNvSpPr/>
          <p:nvPr/>
        </p:nvSpPr>
        <p:spPr>
          <a:xfrm>
            <a:off x="2836866" y="6138249"/>
            <a:ext cx="2449697" cy="410844"/>
          </a:xfrm>
          <a:custGeom>
            <a:avLst/>
            <a:gdLst>
              <a:gd name="connsiteX0" fmla="*/ 0 w 2815926"/>
              <a:gd name="connsiteY0" fmla="*/ 0 h 415287"/>
              <a:gd name="connsiteX1" fmla="*/ 344032 w 2815926"/>
              <a:gd name="connsiteY1" fmla="*/ 108641 h 415287"/>
              <a:gd name="connsiteX2" fmla="*/ 1004935 w 2815926"/>
              <a:gd name="connsiteY2" fmla="*/ 181069 h 415287"/>
              <a:gd name="connsiteX3" fmla="*/ 1647731 w 2815926"/>
              <a:gd name="connsiteY3" fmla="*/ 298764 h 415287"/>
              <a:gd name="connsiteX4" fmla="*/ 2716040 w 2815926"/>
              <a:gd name="connsiteY4" fmla="*/ 407405 h 415287"/>
              <a:gd name="connsiteX5" fmla="*/ 2706986 w 2815926"/>
              <a:gd name="connsiteY5" fmla="*/ 398352 h 415287"/>
              <a:gd name="connsiteX0" fmla="*/ 0 w 2753505"/>
              <a:gd name="connsiteY0" fmla="*/ 0 h 415287"/>
              <a:gd name="connsiteX1" fmla="*/ 344032 w 2753505"/>
              <a:gd name="connsiteY1" fmla="*/ 108641 h 415287"/>
              <a:gd name="connsiteX2" fmla="*/ 1004935 w 2753505"/>
              <a:gd name="connsiteY2" fmla="*/ 181069 h 415287"/>
              <a:gd name="connsiteX3" fmla="*/ 1647731 w 2753505"/>
              <a:gd name="connsiteY3" fmla="*/ 298764 h 415287"/>
              <a:gd name="connsiteX4" fmla="*/ 2716040 w 2753505"/>
              <a:gd name="connsiteY4" fmla="*/ 407405 h 415287"/>
              <a:gd name="connsiteX5" fmla="*/ 2478565 w 2753505"/>
              <a:gd name="connsiteY5" fmla="*/ 398352 h 415287"/>
              <a:gd name="connsiteX0" fmla="*/ 0 w 2768017"/>
              <a:gd name="connsiteY0" fmla="*/ 0 h 412372"/>
              <a:gd name="connsiteX1" fmla="*/ 344032 w 2768017"/>
              <a:gd name="connsiteY1" fmla="*/ 108641 h 412372"/>
              <a:gd name="connsiteX2" fmla="*/ 1004935 w 2768017"/>
              <a:gd name="connsiteY2" fmla="*/ 181069 h 412372"/>
              <a:gd name="connsiteX3" fmla="*/ 1647731 w 2768017"/>
              <a:gd name="connsiteY3" fmla="*/ 298764 h 412372"/>
              <a:gd name="connsiteX4" fmla="*/ 2716040 w 2768017"/>
              <a:gd name="connsiteY4" fmla="*/ 407405 h 412372"/>
              <a:gd name="connsiteX5" fmla="*/ 2588892 w 2768017"/>
              <a:gd name="connsiteY5" fmla="*/ 394435 h 412372"/>
              <a:gd name="connsiteX6" fmla="*/ 2478565 w 2768017"/>
              <a:gd name="connsiteY6" fmla="*/ 398352 h 412372"/>
              <a:gd name="connsiteX0" fmla="*/ 0 w 2768017"/>
              <a:gd name="connsiteY0" fmla="*/ 0 h 412372"/>
              <a:gd name="connsiteX1" fmla="*/ 344032 w 2768017"/>
              <a:gd name="connsiteY1" fmla="*/ 108641 h 412372"/>
              <a:gd name="connsiteX2" fmla="*/ 1004935 w 2768017"/>
              <a:gd name="connsiteY2" fmla="*/ 181069 h 412372"/>
              <a:gd name="connsiteX3" fmla="*/ 1647731 w 2768017"/>
              <a:gd name="connsiteY3" fmla="*/ 298764 h 412372"/>
              <a:gd name="connsiteX4" fmla="*/ 2716040 w 2768017"/>
              <a:gd name="connsiteY4" fmla="*/ 407405 h 412372"/>
              <a:gd name="connsiteX5" fmla="*/ 2588892 w 2768017"/>
              <a:gd name="connsiteY5" fmla="*/ 394435 h 412372"/>
              <a:gd name="connsiteX6" fmla="*/ 1930356 w 2768017"/>
              <a:gd name="connsiteY6" fmla="*/ 328013 h 412372"/>
              <a:gd name="connsiteX0" fmla="*/ 0 w 2729456"/>
              <a:gd name="connsiteY0" fmla="*/ 0 h 408617"/>
              <a:gd name="connsiteX1" fmla="*/ 344032 w 2729456"/>
              <a:gd name="connsiteY1" fmla="*/ 108641 h 408617"/>
              <a:gd name="connsiteX2" fmla="*/ 1004935 w 2729456"/>
              <a:gd name="connsiteY2" fmla="*/ 181069 h 408617"/>
              <a:gd name="connsiteX3" fmla="*/ 1647731 w 2729456"/>
              <a:gd name="connsiteY3" fmla="*/ 298764 h 408617"/>
              <a:gd name="connsiteX4" fmla="*/ 2716040 w 2729456"/>
              <a:gd name="connsiteY4" fmla="*/ 407405 h 408617"/>
              <a:gd name="connsiteX5" fmla="*/ 2269101 w 2729456"/>
              <a:gd name="connsiteY5" fmla="*/ 359265 h 408617"/>
              <a:gd name="connsiteX6" fmla="*/ 2588892 w 2729456"/>
              <a:gd name="connsiteY6" fmla="*/ 394435 h 408617"/>
              <a:gd name="connsiteX7" fmla="*/ 1930356 w 2729456"/>
              <a:gd name="connsiteY7" fmla="*/ 328013 h 408617"/>
              <a:gd name="connsiteX0" fmla="*/ 0 w 2729456"/>
              <a:gd name="connsiteY0" fmla="*/ 0 h 408617"/>
              <a:gd name="connsiteX1" fmla="*/ 344032 w 2729456"/>
              <a:gd name="connsiteY1" fmla="*/ 108641 h 408617"/>
              <a:gd name="connsiteX2" fmla="*/ 1004935 w 2729456"/>
              <a:gd name="connsiteY2" fmla="*/ 181069 h 408617"/>
              <a:gd name="connsiteX3" fmla="*/ 1647731 w 2729456"/>
              <a:gd name="connsiteY3" fmla="*/ 298764 h 408617"/>
              <a:gd name="connsiteX4" fmla="*/ 2716040 w 2729456"/>
              <a:gd name="connsiteY4" fmla="*/ 407405 h 408617"/>
              <a:gd name="connsiteX5" fmla="*/ 2269101 w 2729456"/>
              <a:gd name="connsiteY5" fmla="*/ 359265 h 408617"/>
              <a:gd name="connsiteX6" fmla="*/ 2387881 w 2729456"/>
              <a:gd name="connsiteY6" fmla="*/ 394435 h 408617"/>
              <a:gd name="connsiteX7" fmla="*/ 1930356 w 2729456"/>
              <a:gd name="connsiteY7" fmla="*/ 328013 h 408617"/>
              <a:gd name="connsiteX0" fmla="*/ 0 w 2729456"/>
              <a:gd name="connsiteY0" fmla="*/ 0 h 408617"/>
              <a:gd name="connsiteX1" fmla="*/ 344032 w 2729456"/>
              <a:gd name="connsiteY1" fmla="*/ 108641 h 408617"/>
              <a:gd name="connsiteX2" fmla="*/ 1004935 w 2729456"/>
              <a:gd name="connsiteY2" fmla="*/ 181069 h 408617"/>
              <a:gd name="connsiteX3" fmla="*/ 1647731 w 2729456"/>
              <a:gd name="connsiteY3" fmla="*/ 298764 h 408617"/>
              <a:gd name="connsiteX4" fmla="*/ 2716040 w 2729456"/>
              <a:gd name="connsiteY4" fmla="*/ 407405 h 408617"/>
              <a:gd name="connsiteX5" fmla="*/ 2269101 w 2729456"/>
              <a:gd name="connsiteY5" fmla="*/ 359265 h 408617"/>
              <a:gd name="connsiteX6" fmla="*/ 2387881 w 2729456"/>
              <a:gd name="connsiteY6" fmla="*/ 394435 h 408617"/>
              <a:gd name="connsiteX7" fmla="*/ 1930356 w 2729456"/>
              <a:gd name="connsiteY7" fmla="*/ 328013 h 408617"/>
              <a:gd name="connsiteX0" fmla="*/ 0 w 2719389"/>
              <a:gd name="connsiteY0" fmla="*/ 0 h 408617"/>
              <a:gd name="connsiteX1" fmla="*/ 344032 w 2719389"/>
              <a:gd name="connsiteY1" fmla="*/ 108641 h 408617"/>
              <a:gd name="connsiteX2" fmla="*/ 1004935 w 2719389"/>
              <a:gd name="connsiteY2" fmla="*/ 181069 h 408617"/>
              <a:gd name="connsiteX3" fmla="*/ 1647731 w 2719389"/>
              <a:gd name="connsiteY3" fmla="*/ 298764 h 408617"/>
              <a:gd name="connsiteX4" fmla="*/ 2716040 w 2719389"/>
              <a:gd name="connsiteY4" fmla="*/ 407405 h 408617"/>
              <a:gd name="connsiteX5" fmla="*/ 2004133 w 2719389"/>
              <a:gd name="connsiteY5" fmla="*/ 359265 h 408617"/>
              <a:gd name="connsiteX6" fmla="*/ 2387881 w 2719389"/>
              <a:gd name="connsiteY6" fmla="*/ 394435 h 408617"/>
              <a:gd name="connsiteX7" fmla="*/ 1930356 w 2719389"/>
              <a:gd name="connsiteY7" fmla="*/ 328013 h 408617"/>
              <a:gd name="connsiteX0" fmla="*/ 0 w 2719389"/>
              <a:gd name="connsiteY0" fmla="*/ 0 h 408617"/>
              <a:gd name="connsiteX1" fmla="*/ 344032 w 2719389"/>
              <a:gd name="connsiteY1" fmla="*/ 108641 h 408617"/>
              <a:gd name="connsiteX2" fmla="*/ 1004935 w 2719389"/>
              <a:gd name="connsiteY2" fmla="*/ 181069 h 408617"/>
              <a:gd name="connsiteX3" fmla="*/ 1647731 w 2719389"/>
              <a:gd name="connsiteY3" fmla="*/ 298764 h 408617"/>
              <a:gd name="connsiteX4" fmla="*/ 2716040 w 2719389"/>
              <a:gd name="connsiteY4" fmla="*/ 407405 h 408617"/>
              <a:gd name="connsiteX5" fmla="*/ 2004133 w 2719389"/>
              <a:gd name="connsiteY5" fmla="*/ 359265 h 408617"/>
              <a:gd name="connsiteX6" fmla="*/ 2250829 w 2719389"/>
              <a:gd name="connsiteY6" fmla="*/ 394435 h 408617"/>
              <a:gd name="connsiteX7" fmla="*/ 1930356 w 2719389"/>
              <a:gd name="connsiteY7" fmla="*/ 328013 h 408617"/>
              <a:gd name="connsiteX0" fmla="*/ 0 w 2592119"/>
              <a:gd name="connsiteY0" fmla="*/ 0 h 400020"/>
              <a:gd name="connsiteX1" fmla="*/ 344032 w 2592119"/>
              <a:gd name="connsiteY1" fmla="*/ 108641 h 400020"/>
              <a:gd name="connsiteX2" fmla="*/ 1004935 w 2592119"/>
              <a:gd name="connsiteY2" fmla="*/ 181069 h 400020"/>
              <a:gd name="connsiteX3" fmla="*/ 1647731 w 2592119"/>
              <a:gd name="connsiteY3" fmla="*/ 298764 h 400020"/>
              <a:gd name="connsiteX4" fmla="*/ 2588124 w 2592119"/>
              <a:gd name="connsiteY4" fmla="*/ 398612 h 400020"/>
              <a:gd name="connsiteX5" fmla="*/ 2004133 w 2592119"/>
              <a:gd name="connsiteY5" fmla="*/ 359265 h 400020"/>
              <a:gd name="connsiteX6" fmla="*/ 2250829 w 2592119"/>
              <a:gd name="connsiteY6" fmla="*/ 394435 h 400020"/>
              <a:gd name="connsiteX7" fmla="*/ 1930356 w 2592119"/>
              <a:gd name="connsiteY7" fmla="*/ 328013 h 400020"/>
              <a:gd name="connsiteX0" fmla="*/ 0 w 2447061"/>
              <a:gd name="connsiteY0" fmla="*/ 0 h 408616"/>
              <a:gd name="connsiteX1" fmla="*/ 344032 w 2447061"/>
              <a:gd name="connsiteY1" fmla="*/ 108641 h 408616"/>
              <a:gd name="connsiteX2" fmla="*/ 1004935 w 2447061"/>
              <a:gd name="connsiteY2" fmla="*/ 181069 h 408616"/>
              <a:gd name="connsiteX3" fmla="*/ 1647731 w 2447061"/>
              <a:gd name="connsiteY3" fmla="*/ 298764 h 408616"/>
              <a:gd name="connsiteX4" fmla="*/ 2441935 w 2447061"/>
              <a:gd name="connsiteY4" fmla="*/ 407404 h 408616"/>
              <a:gd name="connsiteX5" fmla="*/ 2004133 w 2447061"/>
              <a:gd name="connsiteY5" fmla="*/ 359265 h 408616"/>
              <a:gd name="connsiteX6" fmla="*/ 2250829 w 2447061"/>
              <a:gd name="connsiteY6" fmla="*/ 394435 h 408616"/>
              <a:gd name="connsiteX7" fmla="*/ 1930356 w 2447061"/>
              <a:gd name="connsiteY7" fmla="*/ 328013 h 408616"/>
              <a:gd name="connsiteX0" fmla="*/ 0 w 2462537"/>
              <a:gd name="connsiteY0" fmla="*/ 0 h 410844"/>
              <a:gd name="connsiteX1" fmla="*/ 344032 w 2462537"/>
              <a:gd name="connsiteY1" fmla="*/ 108641 h 410844"/>
              <a:gd name="connsiteX2" fmla="*/ 1004935 w 2462537"/>
              <a:gd name="connsiteY2" fmla="*/ 181069 h 410844"/>
              <a:gd name="connsiteX3" fmla="*/ 1647731 w 2462537"/>
              <a:gd name="connsiteY3" fmla="*/ 298764 h 410844"/>
              <a:gd name="connsiteX4" fmla="*/ 2441935 w 2462537"/>
              <a:gd name="connsiteY4" fmla="*/ 407404 h 410844"/>
              <a:gd name="connsiteX5" fmla="*/ 2004133 w 2462537"/>
              <a:gd name="connsiteY5" fmla="*/ 359265 h 410844"/>
              <a:gd name="connsiteX6" fmla="*/ 2250829 w 2462537"/>
              <a:gd name="connsiteY6" fmla="*/ 394435 h 410844"/>
              <a:gd name="connsiteX7" fmla="*/ 1930356 w 2462537"/>
              <a:gd name="connsiteY7" fmla="*/ 328013 h 410844"/>
              <a:gd name="connsiteX0" fmla="*/ 0 w 2572178"/>
              <a:gd name="connsiteY0" fmla="*/ 0 h 410844"/>
              <a:gd name="connsiteX1" fmla="*/ 453673 w 2572178"/>
              <a:gd name="connsiteY1" fmla="*/ 108641 h 410844"/>
              <a:gd name="connsiteX2" fmla="*/ 1114576 w 2572178"/>
              <a:gd name="connsiteY2" fmla="*/ 181069 h 410844"/>
              <a:gd name="connsiteX3" fmla="*/ 1757372 w 2572178"/>
              <a:gd name="connsiteY3" fmla="*/ 298764 h 410844"/>
              <a:gd name="connsiteX4" fmla="*/ 2551576 w 2572178"/>
              <a:gd name="connsiteY4" fmla="*/ 407404 h 410844"/>
              <a:gd name="connsiteX5" fmla="*/ 2113774 w 2572178"/>
              <a:gd name="connsiteY5" fmla="*/ 359265 h 410844"/>
              <a:gd name="connsiteX6" fmla="*/ 2360470 w 2572178"/>
              <a:gd name="connsiteY6" fmla="*/ 394435 h 410844"/>
              <a:gd name="connsiteX7" fmla="*/ 2039997 w 2572178"/>
              <a:gd name="connsiteY7" fmla="*/ 328013 h 410844"/>
              <a:gd name="connsiteX0" fmla="*/ 0 w 2545688"/>
              <a:gd name="connsiteY0" fmla="*/ 0 h 410844"/>
              <a:gd name="connsiteX1" fmla="*/ 453673 w 2545688"/>
              <a:gd name="connsiteY1" fmla="*/ 108641 h 410844"/>
              <a:gd name="connsiteX2" fmla="*/ 1114576 w 2545688"/>
              <a:gd name="connsiteY2" fmla="*/ 181069 h 410844"/>
              <a:gd name="connsiteX3" fmla="*/ 1757372 w 2545688"/>
              <a:gd name="connsiteY3" fmla="*/ 298764 h 410844"/>
              <a:gd name="connsiteX4" fmla="*/ 2524166 w 2545688"/>
              <a:gd name="connsiteY4" fmla="*/ 407404 h 410844"/>
              <a:gd name="connsiteX5" fmla="*/ 2113774 w 2545688"/>
              <a:gd name="connsiteY5" fmla="*/ 359265 h 410844"/>
              <a:gd name="connsiteX6" fmla="*/ 2360470 w 2545688"/>
              <a:gd name="connsiteY6" fmla="*/ 394435 h 410844"/>
              <a:gd name="connsiteX7" fmla="*/ 2039997 w 2545688"/>
              <a:gd name="connsiteY7" fmla="*/ 328013 h 41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688" h="410844">
                <a:moveTo>
                  <a:pt x="0" y="0"/>
                </a:moveTo>
                <a:cubicBezTo>
                  <a:pt x="88271" y="39231"/>
                  <a:pt x="267910" y="78463"/>
                  <a:pt x="453673" y="108641"/>
                </a:cubicBezTo>
                <a:cubicBezTo>
                  <a:pt x="639436" y="138819"/>
                  <a:pt x="897293" y="149382"/>
                  <a:pt x="1114576" y="181069"/>
                </a:cubicBezTo>
                <a:cubicBezTo>
                  <a:pt x="1331859" y="212756"/>
                  <a:pt x="1522440" y="261042"/>
                  <a:pt x="1757372" y="298764"/>
                </a:cubicBezTo>
                <a:cubicBezTo>
                  <a:pt x="1992304" y="336487"/>
                  <a:pt x="2391670" y="388529"/>
                  <a:pt x="2524166" y="407404"/>
                </a:cubicBezTo>
                <a:cubicBezTo>
                  <a:pt x="2656662" y="426279"/>
                  <a:pt x="2134965" y="361427"/>
                  <a:pt x="2113774" y="359265"/>
                </a:cubicBezTo>
                <a:lnTo>
                  <a:pt x="2360470" y="394435"/>
                </a:lnTo>
                <a:cubicBezTo>
                  <a:pt x="2320891" y="392926"/>
                  <a:pt x="2084272" y="327360"/>
                  <a:pt x="2039997" y="328013"/>
                </a:cubicBez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ru-RU" i="0">
              <a:solidFill>
                <a:prstClr val="white"/>
              </a:solidFill>
            </a:endParaRPr>
          </a:p>
        </p:txBody>
      </p:sp>
      <p:sp>
        <p:nvSpPr>
          <p:cNvPr id="12" name="Полилиния 11"/>
          <p:cNvSpPr/>
          <p:nvPr/>
        </p:nvSpPr>
        <p:spPr>
          <a:xfrm>
            <a:off x="7994210" y="6129197"/>
            <a:ext cx="1057173" cy="489672"/>
          </a:xfrm>
          <a:custGeom>
            <a:avLst/>
            <a:gdLst>
              <a:gd name="connsiteX0" fmla="*/ 0 w 973040"/>
              <a:gd name="connsiteY0" fmla="*/ 0 h 461727"/>
              <a:gd name="connsiteX1" fmla="*/ 443620 w 973040"/>
              <a:gd name="connsiteY1" fmla="*/ 90534 h 461727"/>
              <a:gd name="connsiteX2" fmla="*/ 923453 w 973040"/>
              <a:gd name="connsiteY2" fmla="*/ 181069 h 461727"/>
              <a:gd name="connsiteX3" fmla="*/ 950614 w 973040"/>
              <a:gd name="connsiteY3" fmla="*/ 407406 h 461727"/>
              <a:gd name="connsiteX4" fmla="*/ 860079 w 973040"/>
              <a:gd name="connsiteY4" fmla="*/ 461727 h 461727"/>
              <a:gd name="connsiteX0" fmla="*/ 0 w 991722"/>
              <a:gd name="connsiteY0" fmla="*/ 0 h 438127"/>
              <a:gd name="connsiteX1" fmla="*/ 443620 w 991722"/>
              <a:gd name="connsiteY1" fmla="*/ 90534 h 438127"/>
              <a:gd name="connsiteX2" fmla="*/ 923453 w 991722"/>
              <a:gd name="connsiteY2" fmla="*/ 181069 h 438127"/>
              <a:gd name="connsiteX3" fmla="*/ 950614 w 991722"/>
              <a:gd name="connsiteY3" fmla="*/ 407406 h 438127"/>
              <a:gd name="connsiteX4" fmla="*/ 564585 w 991722"/>
              <a:gd name="connsiteY4" fmla="*/ 438127 h 438127"/>
              <a:gd name="connsiteX0" fmla="*/ 0 w 986938"/>
              <a:gd name="connsiteY0" fmla="*/ 0 h 438127"/>
              <a:gd name="connsiteX1" fmla="*/ 533910 w 986938"/>
              <a:gd name="connsiteY1" fmla="*/ 82667 h 438127"/>
              <a:gd name="connsiteX2" fmla="*/ 923453 w 986938"/>
              <a:gd name="connsiteY2" fmla="*/ 181069 h 438127"/>
              <a:gd name="connsiteX3" fmla="*/ 950614 w 986938"/>
              <a:gd name="connsiteY3" fmla="*/ 407406 h 438127"/>
              <a:gd name="connsiteX4" fmla="*/ 564585 w 986938"/>
              <a:gd name="connsiteY4" fmla="*/ 438127 h 43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938" h="438127">
                <a:moveTo>
                  <a:pt x="0" y="0"/>
                </a:moveTo>
                <a:lnTo>
                  <a:pt x="533910" y="82667"/>
                </a:lnTo>
                <a:cubicBezTo>
                  <a:pt x="687819" y="112845"/>
                  <a:pt x="854002" y="126946"/>
                  <a:pt x="923453" y="181069"/>
                </a:cubicBezTo>
                <a:cubicBezTo>
                  <a:pt x="992904" y="235192"/>
                  <a:pt x="1010425" y="364563"/>
                  <a:pt x="950614" y="407406"/>
                </a:cubicBezTo>
                <a:cubicBezTo>
                  <a:pt x="890803" y="450249"/>
                  <a:pt x="604571" y="434354"/>
                  <a:pt x="564585" y="438127"/>
                </a:cubicBez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ru-RU" i="0">
              <a:solidFill>
                <a:prstClr val="white"/>
              </a:solidFill>
            </a:endParaRPr>
          </a:p>
        </p:txBody>
      </p:sp>
      <p:sp>
        <p:nvSpPr>
          <p:cNvPr id="3" name="TextBox 2"/>
          <p:cNvSpPr txBox="1"/>
          <p:nvPr/>
        </p:nvSpPr>
        <p:spPr>
          <a:xfrm>
            <a:off x="40660" y="-27384"/>
            <a:ext cx="9010723" cy="461665"/>
          </a:xfrm>
          <a:prstGeom prst="rect">
            <a:avLst/>
          </a:prstGeom>
          <a:solidFill>
            <a:srgbClr val="B6F379"/>
          </a:solidFill>
        </p:spPr>
        <p:txBody>
          <a:bodyPr wrap="square" rtlCol="0">
            <a:spAutoFit/>
          </a:bodyPr>
          <a:lstStyle/>
          <a:p>
            <a:pPr fontAlgn="auto">
              <a:spcBef>
                <a:spcPts val="0"/>
              </a:spcBef>
              <a:spcAft>
                <a:spcPts val="0"/>
              </a:spcAft>
            </a:pPr>
            <a:r>
              <a:rPr lang="ru-RU" sz="2400" b="1" i="0" dirty="0" smtClean="0">
                <a:solidFill>
                  <a:prstClr val="black"/>
                </a:solidFill>
                <a:latin typeface="Calibri"/>
              </a:rPr>
              <a:t>Седиментация на пойменных равнинах</a:t>
            </a:r>
            <a:endParaRPr lang="ru-RU" sz="2400" b="1" i="0" dirty="0">
              <a:solidFill>
                <a:prstClr val="black"/>
              </a:solidFill>
              <a:latin typeface="Calibri"/>
            </a:endParaRPr>
          </a:p>
        </p:txBody>
      </p:sp>
    </p:spTree>
    <p:extLst>
      <p:ext uri="{BB962C8B-B14F-4D97-AF65-F5344CB8AC3E}">
        <p14:creationId xmlns:p14="http://schemas.microsoft.com/office/powerpoint/2010/main" val="2887286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44624"/>
            <a:ext cx="9133889" cy="1200329"/>
          </a:xfrm>
          <a:prstGeom prst="rect">
            <a:avLst/>
          </a:prstGeom>
        </p:spPr>
        <p:txBody>
          <a:bodyPr wrap="square">
            <a:spAutoFit/>
          </a:bodyPr>
          <a:lstStyle/>
          <a:p>
            <a:pPr fontAlgn="auto">
              <a:spcBef>
                <a:spcPts val="0"/>
              </a:spcBef>
              <a:spcAft>
                <a:spcPts val="0"/>
              </a:spcAft>
            </a:pPr>
            <a:r>
              <a:rPr lang="ru-RU" b="1" i="0" dirty="0" smtClean="0">
                <a:solidFill>
                  <a:prstClr val="black"/>
                </a:solidFill>
                <a:latin typeface="Arial Narrow" panose="020B0606020202030204" pitchFamily="34" charset="0"/>
              </a:rPr>
              <a:t>Изменения конфигурации русла р. Оки ниже устья р. Мокши</a:t>
            </a:r>
            <a:r>
              <a:rPr lang="ru-RU" i="0" dirty="0" smtClean="0">
                <a:solidFill>
                  <a:prstClr val="black"/>
                </a:solidFill>
                <a:latin typeface="Calibri"/>
              </a:rPr>
              <a:t>.</a:t>
            </a:r>
          </a:p>
          <a:p>
            <a:pPr algn="l" fontAlgn="auto">
              <a:spcBef>
                <a:spcPts val="0"/>
              </a:spcBef>
              <a:spcAft>
                <a:spcPts val="0"/>
              </a:spcAft>
            </a:pPr>
            <a:r>
              <a:rPr lang="ru-RU" i="0" dirty="0" smtClean="0">
                <a:solidFill>
                  <a:prstClr val="black"/>
                </a:solidFill>
                <a:latin typeface="Arial Narrow" panose="020B0606020202030204" pitchFamily="34" charset="0"/>
              </a:rPr>
              <a:t>Слева—конфигурация русла по старой трехверстной карте; справа—по современным съемкам. Прямоугольная координатная сетка на левом чертеже нанесена приближенно. Жирным контуром обведены границы поймы</a:t>
            </a:r>
            <a:r>
              <a:rPr lang="ru-RU" i="0" dirty="0" smtClean="0">
                <a:solidFill>
                  <a:prstClr val="black"/>
                </a:solidFill>
                <a:latin typeface="Calibri"/>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683" y="1340768"/>
            <a:ext cx="5502482" cy="463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04248" y="6309320"/>
            <a:ext cx="2133213" cy="369332"/>
          </a:xfrm>
          <a:prstGeom prst="rect">
            <a:avLst/>
          </a:prstGeom>
          <a:noFill/>
        </p:spPr>
        <p:txBody>
          <a:bodyPr wrap="none" rtlCol="0">
            <a:spAutoFit/>
          </a:bodyPr>
          <a:lstStyle/>
          <a:p>
            <a:r>
              <a:rPr lang="ru-RU" dirty="0" smtClean="0">
                <a:solidFill>
                  <a:prstClr val="black"/>
                </a:solidFill>
              </a:rPr>
              <a:t>По </a:t>
            </a:r>
            <a:r>
              <a:rPr lang="ru-RU" dirty="0" err="1" smtClean="0">
                <a:solidFill>
                  <a:prstClr val="black"/>
                </a:solidFill>
              </a:rPr>
              <a:t>Шанцеру</a:t>
            </a:r>
            <a:r>
              <a:rPr lang="ru-RU" dirty="0" smtClean="0">
                <a:solidFill>
                  <a:prstClr val="black"/>
                </a:solidFill>
              </a:rPr>
              <a:t>, 1952</a:t>
            </a:r>
            <a:endParaRPr lang="ru-RU" dirty="0">
              <a:solidFill>
                <a:prstClr val="black"/>
              </a:solidFill>
            </a:endParaRPr>
          </a:p>
        </p:txBody>
      </p:sp>
    </p:spTree>
    <p:extLst>
      <p:ext uri="{BB962C8B-B14F-4D97-AF65-F5344CB8AC3E}">
        <p14:creationId xmlns:p14="http://schemas.microsoft.com/office/powerpoint/2010/main" val="926125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1029" y="12611"/>
            <a:ext cx="5306261" cy="800219"/>
          </a:xfrm>
          <a:prstGeom prst="rect">
            <a:avLst/>
          </a:prstGeom>
          <a:noFill/>
        </p:spPr>
        <p:txBody>
          <a:bodyPr wrap="none" rtlCol="0">
            <a:spAutoFit/>
          </a:bodyPr>
          <a:lstStyle/>
          <a:p>
            <a:pPr algn="l" fontAlgn="auto">
              <a:spcBef>
                <a:spcPts val="0"/>
              </a:spcBef>
              <a:spcAft>
                <a:spcPts val="0"/>
              </a:spcAft>
            </a:pPr>
            <a:r>
              <a:rPr lang="ru-RU" b="1" i="0" dirty="0" smtClean="0">
                <a:solidFill>
                  <a:prstClr val="black"/>
                </a:solidFill>
                <a:latin typeface="Calibri"/>
              </a:rPr>
              <a:t>ПОЙМЕННАЯ РАВНИНА И ЕЕ ОСНОВНЫЕ ЭЛЕМЕНТЫ</a:t>
            </a:r>
          </a:p>
          <a:p>
            <a:pPr fontAlgn="auto">
              <a:spcBef>
                <a:spcPts val="0"/>
              </a:spcBef>
              <a:spcAft>
                <a:spcPts val="0"/>
              </a:spcAft>
            </a:pPr>
            <a:r>
              <a:rPr lang="ru-RU" sz="2800" i="0" dirty="0" smtClean="0">
                <a:solidFill>
                  <a:prstClr val="black"/>
                </a:solidFill>
                <a:latin typeface="Mistral" pitchFamily="66" charset="0"/>
              </a:rPr>
              <a:t>Канал временных и сезонных потоков</a:t>
            </a:r>
            <a:endParaRPr lang="ru-RU" sz="2800" i="0" dirty="0">
              <a:solidFill>
                <a:prstClr val="black"/>
              </a:solidFill>
              <a:latin typeface="Mistral" pitchFamily="66"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 y="1067792"/>
            <a:ext cx="8407400" cy="5575300"/>
          </a:xfrm>
          <a:prstGeom prst="rect">
            <a:avLst/>
          </a:prstGeom>
        </p:spPr>
      </p:pic>
      <p:sp>
        <p:nvSpPr>
          <p:cNvPr id="4" name="TextBox 3"/>
          <p:cNvSpPr txBox="1"/>
          <p:nvPr/>
        </p:nvSpPr>
        <p:spPr>
          <a:xfrm>
            <a:off x="1238273" y="1672639"/>
            <a:ext cx="1524776" cy="646331"/>
          </a:xfrm>
          <a:prstGeom prst="rect">
            <a:avLst/>
          </a:prstGeom>
          <a:noFill/>
        </p:spPr>
        <p:txBody>
          <a:bodyPr wrap="none" rtlCol="0">
            <a:spAutoFit/>
          </a:bodyPr>
          <a:lstStyle/>
          <a:p>
            <a:pPr algn="l" fontAlgn="auto">
              <a:spcBef>
                <a:spcPts val="0"/>
              </a:spcBef>
              <a:spcAft>
                <a:spcPts val="0"/>
              </a:spcAft>
            </a:pPr>
            <a:r>
              <a:rPr lang="ru-RU" b="1" i="0" dirty="0" smtClean="0">
                <a:solidFill>
                  <a:prstClr val="black"/>
                </a:solidFill>
                <a:latin typeface="Arial Narrow" panose="020B0606020202030204" pitchFamily="34" charset="0"/>
              </a:rPr>
              <a:t>Притеррасная</a:t>
            </a:r>
          </a:p>
          <a:p>
            <a:pPr fontAlgn="auto">
              <a:spcBef>
                <a:spcPts val="0"/>
              </a:spcBef>
              <a:spcAft>
                <a:spcPts val="0"/>
              </a:spcAft>
            </a:pPr>
            <a:r>
              <a:rPr lang="ru-RU" b="1" i="0" dirty="0" smtClean="0">
                <a:solidFill>
                  <a:prstClr val="black"/>
                </a:solidFill>
                <a:latin typeface="Arial Narrow" panose="020B0606020202030204" pitchFamily="34" charset="0"/>
              </a:rPr>
              <a:t>речка</a:t>
            </a:r>
            <a:endParaRPr lang="ru-RU" b="1" i="0" dirty="0">
              <a:solidFill>
                <a:prstClr val="black"/>
              </a:solidFill>
              <a:latin typeface="Arial Narrow" panose="020B0606020202030204" pitchFamily="34" charset="0"/>
            </a:endParaRPr>
          </a:p>
        </p:txBody>
      </p:sp>
      <p:sp>
        <p:nvSpPr>
          <p:cNvPr id="5" name="TextBox 4"/>
          <p:cNvSpPr txBox="1"/>
          <p:nvPr/>
        </p:nvSpPr>
        <p:spPr>
          <a:xfrm>
            <a:off x="3650157" y="6458426"/>
            <a:ext cx="1713931" cy="369332"/>
          </a:xfrm>
          <a:prstGeom prst="rect">
            <a:avLst/>
          </a:prstGeom>
          <a:noFill/>
        </p:spPr>
        <p:txBody>
          <a:bodyPr wrap="none" rtlCol="0">
            <a:spAutoFit/>
          </a:bodyPr>
          <a:lstStyle/>
          <a:p>
            <a:pPr algn="l" fontAlgn="auto">
              <a:spcBef>
                <a:spcPts val="0"/>
              </a:spcBef>
              <a:spcAft>
                <a:spcPts val="0"/>
              </a:spcAft>
            </a:pPr>
            <a:r>
              <a:rPr lang="ru-RU" b="1" i="0" dirty="0" smtClean="0">
                <a:solidFill>
                  <a:prstClr val="black"/>
                </a:solidFill>
                <a:latin typeface="Arial Narrow" panose="020B0606020202030204" pitchFamily="34" charset="0"/>
              </a:rPr>
              <a:t>Русловые валы</a:t>
            </a:r>
            <a:endParaRPr lang="ru-RU" b="1" i="0" dirty="0">
              <a:solidFill>
                <a:prstClr val="black"/>
              </a:solidFill>
              <a:latin typeface="Arial Narrow" panose="020B0606020202030204" pitchFamily="34" charset="0"/>
            </a:endParaRPr>
          </a:p>
        </p:txBody>
      </p:sp>
      <p:sp>
        <p:nvSpPr>
          <p:cNvPr id="6" name="TextBox 5"/>
          <p:cNvSpPr txBox="1"/>
          <p:nvPr/>
        </p:nvSpPr>
        <p:spPr>
          <a:xfrm>
            <a:off x="6666656" y="5661248"/>
            <a:ext cx="1827744" cy="369332"/>
          </a:xfrm>
          <a:prstGeom prst="rect">
            <a:avLst/>
          </a:prstGeom>
          <a:noFill/>
        </p:spPr>
        <p:txBody>
          <a:bodyPr wrap="none" rtlCol="0">
            <a:spAutoFit/>
          </a:bodyPr>
          <a:lstStyle/>
          <a:p>
            <a:pPr algn="l" fontAlgn="auto">
              <a:spcBef>
                <a:spcPts val="0"/>
              </a:spcBef>
              <a:spcAft>
                <a:spcPts val="0"/>
              </a:spcAft>
            </a:pPr>
            <a:r>
              <a:rPr lang="ru-RU" b="1" i="0" dirty="0" smtClean="0">
                <a:solidFill>
                  <a:prstClr val="black"/>
                </a:solidFill>
                <a:latin typeface="Arial Narrow" panose="020B0606020202030204" pitchFamily="34" charset="0"/>
              </a:rPr>
              <a:t>Бортовое болото</a:t>
            </a:r>
            <a:endParaRPr lang="ru-RU" b="1" i="0" dirty="0">
              <a:solidFill>
                <a:prstClr val="black"/>
              </a:solidFill>
              <a:latin typeface="Arial Narrow" panose="020B0606020202030204" pitchFamily="34" charset="0"/>
            </a:endParaRPr>
          </a:p>
        </p:txBody>
      </p:sp>
      <p:sp>
        <p:nvSpPr>
          <p:cNvPr id="7" name="TextBox 6"/>
          <p:cNvSpPr txBox="1"/>
          <p:nvPr/>
        </p:nvSpPr>
        <p:spPr>
          <a:xfrm>
            <a:off x="7488161" y="1303308"/>
            <a:ext cx="974947" cy="369332"/>
          </a:xfrm>
          <a:prstGeom prst="rect">
            <a:avLst/>
          </a:prstGeom>
          <a:noFill/>
        </p:spPr>
        <p:txBody>
          <a:bodyPr wrap="none" rtlCol="0">
            <a:spAutoFit/>
          </a:bodyPr>
          <a:lstStyle/>
          <a:p>
            <a:pPr algn="l" fontAlgn="auto">
              <a:spcBef>
                <a:spcPts val="0"/>
              </a:spcBef>
              <a:spcAft>
                <a:spcPts val="0"/>
              </a:spcAft>
            </a:pPr>
            <a:r>
              <a:rPr lang="ru-RU" b="1" i="0" dirty="0" smtClean="0">
                <a:solidFill>
                  <a:prstClr val="black"/>
                </a:solidFill>
                <a:latin typeface="Arial Narrow" panose="020B0606020202030204" pitchFamily="34" charset="0"/>
              </a:rPr>
              <a:t>Старица</a:t>
            </a:r>
            <a:endParaRPr lang="ru-RU" b="1" i="0" dirty="0">
              <a:solidFill>
                <a:prstClr val="black"/>
              </a:solidFill>
              <a:latin typeface="Arial Narrow" panose="020B0606020202030204" pitchFamily="34" charset="0"/>
            </a:endParaRPr>
          </a:p>
        </p:txBody>
      </p:sp>
      <p:sp>
        <p:nvSpPr>
          <p:cNvPr id="8" name="TextBox 7"/>
          <p:cNvSpPr txBox="1"/>
          <p:nvPr/>
        </p:nvSpPr>
        <p:spPr>
          <a:xfrm>
            <a:off x="5158747" y="858347"/>
            <a:ext cx="2421781" cy="369332"/>
          </a:xfrm>
          <a:prstGeom prst="rect">
            <a:avLst/>
          </a:prstGeom>
          <a:noFill/>
        </p:spPr>
        <p:txBody>
          <a:bodyPr wrap="square" rtlCol="0">
            <a:spAutoFit/>
          </a:bodyPr>
          <a:lstStyle/>
          <a:p>
            <a:pPr algn="l" fontAlgn="auto">
              <a:spcBef>
                <a:spcPts val="0"/>
              </a:spcBef>
              <a:spcAft>
                <a:spcPts val="0"/>
              </a:spcAft>
            </a:pPr>
            <a:r>
              <a:rPr lang="ru-RU" b="1" i="0" dirty="0" err="1" smtClean="0">
                <a:solidFill>
                  <a:prstClr val="black"/>
                </a:solidFill>
                <a:latin typeface="Arial Narrow" panose="020B0606020202030204" pitchFamily="34" charset="0"/>
              </a:rPr>
              <a:t>Меандрирующий</a:t>
            </a:r>
            <a:r>
              <a:rPr lang="ru-RU" b="1" i="0" dirty="0" smtClean="0">
                <a:solidFill>
                  <a:prstClr val="black"/>
                </a:solidFill>
                <a:latin typeface="Arial Narrow" panose="020B0606020202030204" pitchFamily="34" charset="0"/>
              </a:rPr>
              <a:t> поток</a:t>
            </a:r>
            <a:endParaRPr lang="ru-RU" b="1" i="0" dirty="0">
              <a:solidFill>
                <a:prstClr val="black"/>
              </a:solidFill>
              <a:latin typeface="Arial Narrow" panose="020B0606020202030204" pitchFamily="34" charset="0"/>
            </a:endParaRPr>
          </a:p>
        </p:txBody>
      </p:sp>
      <p:sp>
        <p:nvSpPr>
          <p:cNvPr id="9" name="TextBox 8"/>
          <p:cNvSpPr txBox="1"/>
          <p:nvPr/>
        </p:nvSpPr>
        <p:spPr>
          <a:xfrm>
            <a:off x="2753288" y="3901608"/>
            <a:ext cx="1242648" cy="646331"/>
          </a:xfrm>
          <a:prstGeom prst="rect">
            <a:avLst/>
          </a:prstGeom>
          <a:noFill/>
        </p:spPr>
        <p:txBody>
          <a:bodyPr wrap="none" rtlCol="0">
            <a:spAutoFit/>
          </a:bodyPr>
          <a:lstStyle/>
          <a:p>
            <a:pPr fontAlgn="auto">
              <a:spcBef>
                <a:spcPts val="0"/>
              </a:spcBef>
              <a:spcAft>
                <a:spcPts val="0"/>
              </a:spcAft>
            </a:pPr>
            <a:r>
              <a:rPr lang="ru-RU" b="1" i="0" dirty="0" smtClean="0">
                <a:solidFill>
                  <a:prstClr val="white"/>
                </a:solidFill>
                <a:latin typeface="Arial Narrow" panose="020B0606020202030204" pitchFamily="34" charset="0"/>
              </a:rPr>
              <a:t>Береговой </a:t>
            </a:r>
          </a:p>
          <a:p>
            <a:pPr fontAlgn="auto">
              <a:spcBef>
                <a:spcPts val="0"/>
              </a:spcBef>
              <a:spcAft>
                <a:spcPts val="0"/>
              </a:spcAft>
            </a:pPr>
            <a:r>
              <a:rPr lang="ru-RU" b="1" i="0" dirty="0" smtClean="0">
                <a:solidFill>
                  <a:prstClr val="white"/>
                </a:solidFill>
                <a:latin typeface="Arial Narrow" panose="020B0606020202030204" pitchFamily="34" charset="0"/>
              </a:rPr>
              <a:t>уступ</a:t>
            </a:r>
            <a:endParaRPr lang="ru-RU" b="1" i="0" dirty="0">
              <a:solidFill>
                <a:prstClr val="white"/>
              </a:solidFill>
              <a:latin typeface="Arial Narrow" panose="020B0606020202030204" pitchFamily="34" charset="0"/>
            </a:endParaRPr>
          </a:p>
        </p:txBody>
      </p:sp>
      <p:sp>
        <p:nvSpPr>
          <p:cNvPr id="10" name="TextBox 9"/>
          <p:cNvSpPr txBox="1"/>
          <p:nvPr/>
        </p:nvSpPr>
        <p:spPr>
          <a:xfrm>
            <a:off x="1386518" y="4328228"/>
            <a:ext cx="1095172" cy="646331"/>
          </a:xfrm>
          <a:prstGeom prst="rect">
            <a:avLst/>
          </a:prstGeom>
          <a:noFill/>
        </p:spPr>
        <p:txBody>
          <a:bodyPr wrap="none" rtlCol="0">
            <a:spAutoFit/>
          </a:bodyPr>
          <a:lstStyle/>
          <a:p>
            <a:pPr algn="l" fontAlgn="auto">
              <a:spcBef>
                <a:spcPts val="0"/>
              </a:spcBef>
              <a:spcAft>
                <a:spcPts val="0"/>
              </a:spcAft>
            </a:pPr>
            <a:r>
              <a:rPr lang="ru-RU" b="1" i="0" dirty="0" smtClean="0">
                <a:solidFill>
                  <a:prstClr val="white"/>
                </a:solidFill>
                <a:latin typeface="Arial Narrow" panose="020B0606020202030204" pitchFamily="34" charset="0"/>
              </a:rPr>
              <a:t>Коренной</a:t>
            </a:r>
          </a:p>
          <a:p>
            <a:pPr fontAlgn="auto">
              <a:spcBef>
                <a:spcPts val="0"/>
              </a:spcBef>
              <a:spcAft>
                <a:spcPts val="0"/>
              </a:spcAft>
            </a:pPr>
            <a:r>
              <a:rPr lang="ru-RU" b="1" i="0" dirty="0" smtClean="0">
                <a:solidFill>
                  <a:prstClr val="white"/>
                </a:solidFill>
                <a:latin typeface="Arial Narrow" panose="020B0606020202030204" pitchFamily="34" charset="0"/>
              </a:rPr>
              <a:t>склон</a:t>
            </a:r>
            <a:endParaRPr lang="ru-RU" b="1" i="0" dirty="0">
              <a:solidFill>
                <a:prstClr val="white"/>
              </a:solidFill>
              <a:latin typeface="Arial Narrow" panose="020B0606020202030204" pitchFamily="34" charset="0"/>
            </a:endParaRPr>
          </a:p>
        </p:txBody>
      </p:sp>
      <p:sp>
        <p:nvSpPr>
          <p:cNvPr id="11" name="TextBox 10"/>
          <p:cNvSpPr txBox="1"/>
          <p:nvPr/>
        </p:nvSpPr>
        <p:spPr>
          <a:xfrm>
            <a:off x="6372200" y="3855442"/>
            <a:ext cx="627095" cy="369332"/>
          </a:xfrm>
          <a:prstGeom prst="rect">
            <a:avLst/>
          </a:prstGeom>
          <a:noFill/>
        </p:spPr>
        <p:txBody>
          <a:bodyPr wrap="none" rtlCol="0">
            <a:spAutoFit/>
          </a:bodyPr>
          <a:lstStyle/>
          <a:p>
            <a:pPr algn="l" fontAlgn="auto">
              <a:spcBef>
                <a:spcPts val="0"/>
              </a:spcBef>
              <a:spcAft>
                <a:spcPts val="0"/>
              </a:spcAft>
            </a:pPr>
            <a:r>
              <a:rPr lang="ru-RU" b="1" i="0" dirty="0" smtClean="0">
                <a:solidFill>
                  <a:prstClr val="black"/>
                </a:solidFill>
                <a:latin typeface="Calibri"/>
              </a:rPr>
              <a:t>Коса</a:t>
            </a:r>
            <a:endParaRPr lang="ru-RU" b="1" i="0" dirty="0">
              <a:solidFill>
                <a:prstClr val="black"/>
              </a:solidFill>
              <a:latin typeface="Calibri"/>
            </a:endParaRPr>
          </a:p>
        </p:txBody>
      </p:sp>
      <p:sp>
        <p:nvSpPr>
          <p:cNvPr id="12" name="TextBox 11"/>
          <p:cNvSpPr txBox="1"/>
          <p:nvPr/>
        </p:nvSpPr>
        <p:spPr>
          <a:xfrm>
            <a:off x="7313440" y="3068960"/>
            <a:ext cx="1462260" cy="646331"/>
          </a:xfrm>
          <a:prstGeom prst="rect">
            <a:avLst/>
          </a:prstGeom>
          <a:noFill/>
        </p:spPr>
        <p:txBody>
          <a:bodyPr wrap="none" rtlCol="0">
            <a:spAutoFit/>
          </a:bodyPr>
          <a:lstStyle/>
          <a:p>
            <a:pPr algn="l" fontAlgn="auto">
              <a:spcBef>
                <a:spcPts val="0"/>
              </a:spcBef>
              <a:spcAft>
                <a:spcPts val="0"/>
              </a:spcAft>
            </a:pPr>
            <a:r>
              <a:rPr lang="ru-RU" b="1" i="0" dirty="0" err="1" smtClean="0">
                <a:solidFill>
                  <a:prstClr val="white"/>
                </a:solidFill>
                <a:latin typeface="Arial Narrow" panose="020B0606020202030204" pitchFamily="34" charset="0"/>
              </a:rPr>
              <a:t>Меандровые</a:t>
            </a:r>
            <a:r>
              <a:rPr lang="ru-RU" b="1" i="0" dirty="0" smtClean="0">
                <a:solidFill>
                  <a:prstClr val="white"/>
                </a:solidFill>
                <a:latin typeface="Arial Narrow" panose="020B0606020202030204" pitchFamily="34" charset="0"/>
              </a:rPr>
              <a:t> </a:t>
            </a:r>
          </a:p>
          <a:p>
            <a:pPr algn="l" fontAlgn="auto">
              <a:spcBef>
                <a:spcPts val="0"/>
              </a:spcBef>
              <a:spcAft>
                <a:spcPts val="0"/>
              </a:spcAft>
            </a:pPr>
            <a:r>
              <a:rPr lang="ru-RU" b="1" i="0" dirty="0" smtClean="0">
                <a:solidFill>
                  <a:prstClr val="white"/>
                </a:solidFill>
                <a:latin typeface="Arial Narrow" panose="020B0606020202030204" pitchFamily="34" charset="0"/>
              </a:rPr>
              <a:t>гривы</a:t>
            </a:r>
            <a:endParaRPr lang="ru-RU" b="1" i="0" dirty="0">
              <a:solidFill>
                <a:prstClr val="white"/>
              </a:solidFill>
              <a:latin typeface="Arial Narrow" panose="020B0606020202030204" pitchFamily="34" charset="0"/>
            </a:endParaRPr>
          </a:p>
        </p:txBody>
      </p:sp>
      <p:sp>
        <p:nvSpPr>
          <p:cNvPr id="13" name="TextBox 12"/>
          <p:cNvSpPr txBox="1"/>
          <p:nvPr/>
        </p:nvSpPr>
        <p:spPr>
          <a:xfrm>
            <a:off x="4157087" y="929292"/>
            <a:ext cx="990977" cy="646331"/>
          </a:xfrm>
          <a:prstGeom prst="rect">
            <a:avLst/>
          </a:prstGeom>
          <a:noFill/>
        </p:spPr>
        <p:txBody>
          <a:bodyPr wrap="none" rtlCol="0">
            <a:spAutoFit/>
          </a:bodyPr>
          <a:lstStyle/>
          <a:p>
            <a:pPr fontAlgn="auto">
              <a:spcBef>
                <a:spcPts val="0"/>
              </a:spcBef>
              <a:spcAft>
                <a:spcPts val="0"/>
              </a:spcAft>
            </a:pPr>
            <a:r>
              <a:rPr lang="ru-RU" b="1" i="0" dirty="0" smtClean="0">
                <a:solidFill>
                  <a:prstClr val="black"/>
                </a:solidFill>
                <a:latin typeface="Arial Narrow" panose="020B0606020202030204" pitchFamily="34" charset="0"/>
              </a:rPr>
              <a:t>Уступ</a:t>
            </a:r>
          </a:p>
          <a:p>
            <a:pPr fontAlgn="auto">
              <a:spcBef>
                <a:spcPts val="0"/>
              </a:spcBef>
              <a:spcAft>
                <a:spcPts val="0"/>
              </a:spcAft>
            </a:pPr>
            <a:r>
              <a:rPr lang="ru-RU" b="1" i="0" dirty="0" smtClean="0">
                <a:solidFill>
                  <a:prstClr val="black"/>
                </a:solidFill>
                <a:latin typeface="Arial Narrow" panose="020B0606020202030204" pitchFamily="34" charset="0"/>
              </a:rPr>
              <a:t>меандра</a:t>
            </a:r>
            <a:endParaRPr lang="ru-RU" b="1" i="0" dirty="0">
              <a:solidFill>
                <a:prstClr val="black"/>
              </a:solidFill>
              <a:latin typeface="Arial Narrow" panose="020B0606020202030204" pitchFamily="34" charset="0"/>
            </a:endParaRPr>
          </a:p>
        </p:txBody>
      </p:sp>
      <p:sp>
        <p:nvSpPr>
          <p:cNvPr id="14" name="TextBox 13"/>
          <p:cNvSpPr txBox="1"/>
          <p:nvPr/>
        </p:nvSpPr>
        <p:spPr>
          <a:xfrm>
            <a:off x="394132" y="5996761"/>
            <a:ext cx="1688283" cy="646331"/>
          </a:xfrm>
          <a:prstGeom prst="rect">
            <a:avLst/>
          </a:prstGeom>
          <a:noFill/>
        </p:spPr>
        <p:txBody>
          <a:bodyPr wrap="none" rtlCol="0">
            <a:spAutoFit/>
          </a:bodyPr>
          <a:lstStyle/>
          <a:p>
            <a:pPr algn="l" fontAlgn="auto">
              <a:spcBef>
                <a:spcPts val="0"/>
              </a:spcBef>
              <a:spcAft>
                <a:spcPts val="0"/>
              </a:spcAft>
            </a:pPr>
            <a:r>
              <a:rPr lang="ru-RU" b="1" i="0" dirty="0" smtClean="0">
                <a:solidFill>
                  <a:prstClr val="black"/>
                </a:solidFill>
                <a:latin typeface="Arial Narrow" panose="020B0606020202030204" pitchFamily="34" charset="0"/>
              </a:rPr>
              <a:t>Аллювиальные</a:t>
            </a:r>
          </a:p>
          <a:p>
            <a:pPr fontAlgn="auto">
              <a:spcBef>
                <a:spcPts val="0"/>
              </a:spcBef>
              <a:spcAft>
                <a:spcPts val="0"/>
              </a:spcAft>
            </a:pPr>
            <a:r>
              <a:rPr lang="ru-RU" b="1" i="0" dirty="0" smtClean="0">
                <a:solidFill>
                  <a:prstClr val="black"/>
                </a:solidFill>
                <a:latin typeface="Arial Narrow" panose="020B0606020202030204" pitchFamily="34" charset="0"/>
              </a:rPr>
              <a:t>отложения</a:t>
            </a:r>
            <a:endParaRPr lang="ru-RU" b="1" i="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124614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333" y="128694"/>
            <a:ext cx="4524395" cy="341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DeepwaterChannels&amp;LeveesMJR"/>
          <p:cNvPicPr>
            <a:picLocks noChangeAspect="1" noChangeArrowheads="1"/>
          </p:cNvPicPr>
          <p:nvPr/>
        </p:nvPicPr>
        <p:blipFill rotWithShape="1">
          <a:blip r:embed="rId4">
            <a:extLst>
              <a:ext uri="{28A0092B-C50C-407E-A947-70E740481C1C}">
                <a14:useLocalDpi xmlns:a14="http://schemas.microsoft.com/office/drawing/2010/main" val="0"/>
              </a:ext>
            </a:extLst>
          </a:blip>
          <a:srcRect l="18029" t="1730" r="4347" b="65673"/>
          <a:stretch/>
        </p:blipFill>
        <p:spPr bwMode="auto">
          <a:xfrm>
            <a:off x="4695991" y="620688"/>
            <a:ext cx="4265403" cy="199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Прямая соединительная линия 3"/>
          <p:cNvCxnSpPr/>
          <p:nvPr/>
        </p:nvCxnSpPr>
        <p:spPr>
          <a:xfrm>
            <a:off x="0" y="3573016"/>
            <a:ext cx="9036496" cy="7200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95991" y="2942500"/>
            <a:ext cx="2496709" cy="369332"/>
          </a:xfrm>
          <a:prstGeom prst="rect">
            <a:avLst/>
          </a:prstGeom>
          <a:solidFill>
            <a:schemeClr val="accent6">
              <a:lumMod val="40000"/>
              <a:lumOff val="60000"/>
            </a:schemeClr>
          </a:solidFill>
        </p:spPr>
        <p:txBody>
          <a:bodyPr wrap="none" rtlCol="0">
            <a:spAutoFit/>
          </a:bodyPr>
          <a:lstStyle/>
          <a:p>
            <a:pPr algn="l" fontAlgn="auto">
              <a:spcBef>
                <a:spcPts val="0"/>
              </a:spcBef>
              <a:spcAft>
                <a:spcPts val="0"/>
              </a:spcAft>
            </a:pPr>
            <a:r>
              <a:rPr lang="ru-RU" i="0" dirty="0" smtClean="0">
                <a:solidFill>
                  <a:prstClr val="black"/>
                </a:solidFill>
                <a:latin typeface="Calibri"/>
              </a:rPr>
              <a:t>Русловые валы </a:t>
            </a:r>
            <a:r>
              <a:rPr lang="en-US" i="0" dirty="0" smtClean="0">
                <a:solidFill>
                  <a:prstClr val="black"/>
                </a:solidFill>
                <a:latin typeface="Calibri"/>
              </a:rPr>
              <a:t>(</a:t>
            </a:r>
            <a:r>
              <a:rPr lang="en-US" dirty="0" smtClean="0">
                <a:solidFill>
                  <a:prstClr val="black"/>
                </a:solidFill>
                <a:latin typeface="Calibri"/>
              </a:rPr>
              <a:t>Levees</a:t>
            </a:r>
            <a:r>
              <a:rPr lang="en-US" i="0" dirty="0" smtClean="0">
                <a:solidFill>
                  <a:prstClr val="black"/>
                </a:solidFill>
                <a:latin typeface="Calibri"/>
              </a:rPr>
              <a:t>)</a:t>
            </a:r>
            <a:endParaRPr lang="ru-RU" i="0" dirty="0">
              <a:solidFill>
                <a:prstClr val="black"/>
              </a:solidFill>
              <a:latin typeface="Calibri"/>
            </a:endParaRPr>
          </a:p>
        </p:txBody>
      </p:sp>
      <p:sp>
        <p:nvSpPr>
          <p:cNvPr id="11" name="Прямоугольник 10"/>
          <p:cNvSpPr/>
          <p:nvPr/>
        </p:nvSpPr>
        <p:spPr>
          <a:xfrm>
            <a:off x="3929204" y="3873670"/>
            <a:ext cx="5112568" cy="2800767"/>
          </a:xfrm>
          <a:prstGeom prst="rect">
            <a:avLst/>
          </a:prstGeom>
        </p:spPr>
        <p:txBody>
          <a:bodyPr wrap="square">
            <a:spAutoFit/>
          </a:bodyPr>
          <a:lstStyle/>
          <a:p>
            <a:pPr algn="l" fontAlgn="auto">
              <a:spcBef>
                <a:spcPts val="0"/>
              </a:spcBef>
              <a:spcAft>
                <a:spcPts val="0"/>
              </a:spcAft>
            </a:pPr>
            <a:r>
              <a:rPr lang="ru-RU" sz="1600" b="1" i="0" dirty="0">
                <a:solidFill>
                  <a:prstClr val="black"/>
                </a:solidFill>
                <a:latin typeface="Arial Narrow" panose="020B0606020202030204" pitchFamily="34" charset="0"/>
              </a:rPr>
              <a:t>Формирование русловых валов отражает тот факт, что скорости половодного потока максимальны вдоль русла реки, и резко уменьшаются над речной поймой. Образующиеся слои исходно имеют </a:t>
            </a:r>
            <a:r>
              <a:rPr lang="ru-RU" sz="1600" b="1" i="0" dirty="0" err="1">
                <a:solidFill>
                  <a:prstClr val="black"/>
                </a:solidFill>
                <a:latin typeface="Arial Narrow" panose="020B0606020202030204" pitchFamily="34" charset="0"/>
              </a:rPr>
              <a:t>антиформный</a:t>
            </a:r>
            <a:r>
              <a:rPr lang="ru-RU" sz="1600" b="1" i="0" dirty="0">
                <a:solidFill>
                  <a:prstClr val="black"/>
                </a:solidFill>
                <a:latin typeface="Arial Narrow" panose="020B0606020202030204" pitchFamily="34" charset="0"/>
              </a:rPr>
              <a:t> облик и </a:t>
            </a:r>
            <a:r>
              <a:rPr lang="ru-RU" sz="1600" b="1" i="0" dirty="0" smtClean="0">
                <a:solidFill>
                  <a:prstClr val="black"/>
                </a:solidFill>
                <a:latin typeface="Arial Narrow" panose="020B0606020202030204" pitchFamily="34" charset="0"/>
              </a:rPr>
              <a:t>нормальную последовательность </a:t>
            </a:r>
            <a:r>
              <a:rPr lang="ru-RU" sz="1600" b="1" i="0" dirty="0">
                <a:solidFill>
                  <a:prstClr val="black"/>
                </a:solidFill>
                <a:latin typeface="Arial Narrow" panose="020B0606020202030204" pitchFamily="34" charset="0"/>
              </a:rPr>
              <a:t>напластования, т.е. являются осадочными антиклиналями. При </a:t>
            </a:r>
            <a:r>
              <a:rPr lang="ru-RU" sz="1600" b="1" i="0" dirty="0" smtClean="0">
                <a:solidFill>
                  <a:prstClr val="black"/>
                </a:solidFill>
                <a:latin typeface="Arial Narrow" panose="020B0606020202030204" pitchFamily="34" charset="0"/>
              </a:rPr>
              <a:t>этом, тонкие </a:t>
            </a:r>
            <a:r>
              <a:rPr lang="ru-RU" sz="1600" b="1" i="0" dirty="0">
                <a:solidFill>
                  <a:prstClr val="black"/>
                </a:solidFill>
                <a:latin typeface="Arial Narrow" panose="020B0606020202030204" pitchFamily="34" charset="0"/>
              </a:rPr>
              <a:t>частицы из внешней области градиентной зоны </a:t>
            </a:r>
            <a:r>
              <a:rPr lang="ru-RU" sz="1600" b="1" i="0" dirty="0" smtClean="0">
                <a:solidFill>
                  <a:prstClr val="black"/>
                </a:solidFill>
                <a:latin typeface="Arial Narrow" panose="020B0606020202030204" pitchFamily="34" charset="0"/>
              </a:rPr>
              <a:t>по правилу Бернулли засасываются </a:t>
            </a:r>
            <a:r>
              <a:rPr lang="ru-RU" sz="1600" b="1" i="0" dirty="0">
                <a:solidFill>
                  <a:prstClr val="black"/>
                </a:solidFill>
                <a:latin typeface="Arial Narrow" panose="020B0606020202030204" pitchFamily="34" charset="0"/>
              </a:rPr>
              <a:t>в главной русло и выносятся из области седиментации, так что </a:t>
            </a:r>
            <a:r>
              <a:rPr lang="ru-RU" sz="1600" b="1" i="0" dirty="0" smtClean="0">
                <a:solidFill>
                  <a:prstClr val="black"/>
                </a:solidFill>
                <a:latin typeface="Arial Narrow" panose="020B0606020202030204" pitchFamily="34" charset="0"/>
              </a:rPr>
              <a:t>материал этой осадочной антиклинали </a:t>
            </a:r>
            <a:r>
              <a:rPr lang="ru-RU" sz="1600" b="1" i="0" dirty="0">
                <a:solidFill>
                  <a:prstClr val="black"/>
                </a:solidFill>
                <a:latin typeface="Arial Narrow" panose="020B0606020202030204" pitchFamily="34" charset="0"/>
              </a:rPr>
              <a:t>оказывается довольно грубым. </a:t>
            </a: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3712279"/>
            <a:ext cx="2952328" cy="2960134"/>
          </a:xfrm>
          <a:prstGeom prst="rect">
            <a:avLst/>
          </a:prstGeom>
        </p:spPr>
      </p:pic>
      <p:sp>
        <p:nvSpPr>
          <p:cNvPr id="3" name="TextBox 2"/>
          <p:cNvSpPr txBox="1"/>
          <p:nvPr/>
        </p:nvSpPr>
        <p:spPr>
          <a:xfrm>
            <a:off x="2045139" y="6305105"/>
            <a:ext cx="1518749" cy="369332"/>
          </a:xfrm>
          <a:prstGeom prst="rect">
            <a:avLst/>
          </a:prstGeom>
          <a:noFill/>
        </p:spPr>
        <p:txBody>
          <a:bodyPr wrap="none" rtlCol="0">
            <a:spAutoFit/>
          </a:bodyPr>
          <a:lstStyle/>
          <a:p>
            <a:pPr algn="l" fontAlgn="auto">
              <a:spcBef>
                <a:spcPts val="0"/>
              </a:spcBef>
              <a:spcAft>
                <a:spcPts val="0"/>
              </a:spcAft>
            </a:pPr>
            <a:r>
              <a:rPr lang="ru-RU" i="0" dirty="0" smtClean="0">
                <a:solidFill>
                  <a:prstClr val="black"/>
                </a:solidFill>
                <a:latin typeface="Calibri"/>
              </a:rPr>
              <a:t>Фронт потока</a:t>
            </a:r>
            <a:endParaRPr lang="ru-RU" i="0" dirty="0">
              <a:solidFill>
                <a:prstClr val="black"/>
              </a:solidFill>
              <a:latin typeface="Calibri"/>
            </a:endParaRPr>
          </a:p>
        </p:txBody>
      </p:sp>
      <p:sp>
        <p:nvSpPr>
          <p:cNvPr id="6" name="Полилиния 5"/>
          <p:cNvSpPr/>
          <p:nvPr/>
        </p:nvSpPr>
        <p:spPr>
          <a:xfrm>
            <a:off x="1907704" y="5801066"/>
            <a:ext cx="153936" cy="724278"/>
          </a:xfrm>
          <a:custGeom>
            <a:avLst/>
            <a:gdLst>
              <a:gd name="connsiteX0" fmla="*/ 153936 w 153936"/>
              <a:gd name="connsiteY0" fmla="*/ 724278 h 724278"/>
              <a:gd name="connsiteX1" fmla="*/ 117722 w 153936"/>
              <a:gd name="connsiteY1" fmla="*/ 633743 h 724278"/>
              <a:gd name="connsiteX2" fmla="*/ 90562 w 153936"/>
              <a:gd name="connsiteY2" fmla="*/ 579422 h 724278"/>
              <a:gd name="connsiteX3" fmla="*/ 81509 w 153936"/>
              <a:gd name="connsiteY3" fmla="*/ 543208 h 724278"/>
              <a:gd name="connsiteX4" fmla="*/ 63402 w 153936"/>
              <a:gd name="connsiteY4" fmla="*/ 452674 h 724278"/>
              <a:gd name="connsiteX5" fmla="*/ 54348 w 153936"/>
              <a:gd name="connsiteY5" fmla="*/ 425513 h 724278"/>
              <a:gd name="connsiteX6" fmla="*/ 36241 w 153936"/>
              <a:gd name="connsiteY6" fmla="*/ 353085 h 724278"/>
              <a:gd name="connsiteX7" fmla="*/ 9081 w 153936"/>
              <a:gd name="connsiteY7" fmla="*/ 108642 h 724278"/>
              <a:gd name="connsiteX8" fmla="*/ 27 w 153936"/>
              <a:gd name="connsiteY8" fmla="*/ 0 h 72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936" h="724278">
                <a:moveTo>
                  <a:pt x="153936" y="724278"/>
                </a:moveTo>
                <a:cubicBezTo>
                  <a:pt x="141865" y="694100"/>
                  <a:pt x="135751" y="660788"/>
                  <a:pt x="117722" y="633743"/>
                </a:cubicBezTo>
                <a:cubicBezTo>
                  <a:pt x="97886" y="603987"/>
                  <a:pt x="99932" y="612216"/>
                  <a:pt x="90562" y="579422"/>
                </a:cubicBezTo>
                <a:cubicBezTo>
                  <a:pt x="87144" y="567458"/>
                  <a:pt x="84116" y="555375"/>
                  <a:pt x="81509" y="543208"/>
                </a:cubicBezTo>
                <a:cubicBezTo>
                  <a:pt x="75061" y="513115"/>
                  <a:pt x="73134" y="481870"/>
                  <a:pt x="63402" y="452674"/>
                </a:cubicBezTo>
                <a:cubicBezTo>
                  <a:pt x="60384" y="443620"/>
                  <a:pt x="56663" y="434771"/>
                  <a:pt x="54348" y="425513"/>
                </a:cubicBezTo>
                <a:lnTo>
                  <a:pt x="36241" y="353085"/>
                </a:lnTo>
                <a:lnTo>
                  <a:pt x="9081" y="108642"/>
                </a:lnTo>
                <a:cubicBezTo>
                  <a:pt x="-973" y="18158"/>
                  <a:pt x="27" y="54490"/>
                  <a:pt x="27" y="0"/>
                </a:cubicBezTo>
              </a:path>
            </a:pathLst>
          </a:custGeom>
          <a:noFill/>
          <a:ln>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ru-RU" i="0">
              <a:solidFill>
                <a:prstClr val="white"/>
              </a:solidFill>
            </a:endParaRPr>
          </a:p>
        </p:txBody>
      </p:sp>
    </p:spTree>
    <p:extLst>
      <p:ext uri="{BB962C8B-B14F-4D97-AF65-F5344CB8AC3E}">
        <p14:creationId xmlns:p14="http://schemas.microsoft.com/office/powerpoint/2010/main" val="41154707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a:stretch>
            <a:fillRect/>
          </a:stretch>
        </p:blipFill>
        <p:spPr bwMode="auto">
          <a:xfrm>
            <a:off x="461963" y="742404"/>
            <a:ext cx="8220075" cy="5422900"/>
          </a:xfrm>
          <a:prstGeom prst="rect">
            <a:avLst/>
          </a:prstGeom>
          <a:noFill/>
          <a:ln w="9525">
            <a:noFill/>
            <a:miter lim="800000"/>
            <a:headEnd/>
            <a:tailEnd/>
          </a:ln>
        </p:spPr>
      </p:pic>
      <p:sp>
        <p:nvSpPr>
          <p:cNvPr id="27651" name="TextBox 2"/>
          <p:cNvSpPr txBox="1">
            <a:spLocks noChangeArrowheads="1"/>
          </p:cNvSpPr>
          <p:nvPr/>
        </p:nvSpPr>
        <p:spPr bwMode="auto">
          <a:xfrm>
            <a:off x="2212172" y="97379"/>
            <a:ext cx="4716933" cy="646331"/>
          </a:xfrm>
          <a:prstGeom prst="rect">
            <a:avLst/>
          </a:prstGeom>
          <a:noFill/>
          <a:ln w="9525">
            <a:noFill/>
            <a:miter lim="800000"/>
            <a:headEnd/>
            <a:tailEnd/>
          </a:ln>
        </p:spPr>
        <p:txBody>
          <a:bodyPr wrap="square">
            <a:spAutoFit/>
          </a:bodyPr>
          <a:lstStyle/>
          <a:p>
            <a:pPr fontAlgn="auto">
              <a:spcBef>
                <a:spcPts val="0"/>
              </a:spcBef>
              <a:spcAft>
                <a:spcPts val="0"/>
              </a:spcAft>
            </a:pPr>
            <a:r>
              <a:rPr lang="ru-RU" i="0" dirty="0" smtClean="0">
                <a:solidFill>
                  <a:srgbClr val="000000"/>
                </a:solidFill>
              </a:rPr>
              <a:t>Прорывы (</a:t>
            </a:r>
            <a:r>
              <a:rPr lang="ru-RU" b="1" dirty="0" err="1" smtClean="0">
                <a:solidFill>
                  <a:srgbClr val="000000"/>
                </a:solidFill>
              </a:rPr>
              <a:t>авульсии</a:t>
            </a:r>
            <a:r>
              <a:rPr lang="ru-RU" i="0" dirty="0" smtClean="0">
                <a:solidFill>
                  <a:srgbClr val="000000"/>
                </a:solidFill>
              </a:rPr>
              <a:t>) и долинные конусы (</a:t>
            </a:r>
            <a:r>
              <a:rPr lang="ru-RU" b="1" dirty="0" smtClean="0">
                <a:solidFill>
                  <a:srgbClr val="000000"/>
                </a:solidFill>
              </a:rPr>
              <a:t>долинные дельты</a:t>
            </a:r>
            <a:r>
              <a:rPr lang="ru-RU" i="0" dirty="0" smtClean="0">
                <a:solidFill>
                  <a:srgbClr val="000000"/>
                </a:solidFill>
              </a:rPr>
              <a:t>)</a:t>
            </a:r>
            <a:endParaRPr lang="ru-RU" i="0" dirty="0">
              <a:solidFill>
                <a:srgbClr val="000000"/>
              </a:solidFill>
            </a:endParaRPr>
          </a:p>
        </p:txBody>
      </p:sp>
      <p:sp>
        <p:nvSpPr>
          <p:cNvPr id="27652" name="TextBox 3"/>
          <p:cNvSpPr txBox="1">
            <a:spLocks noChangeArrowheads="1"/>
          </p:cNvSpPr>
          <p:nvPr/>
        </p:nvSpPr>
        <p:spPr bwMode="auto">
          <a:xfrm rot="2089534">
            <a:off x="4895456" y="4431323"/>
            <a:ext cx="2376488" cy="368300"/>
          </a:xfrm>
          <a:prstGeom prst="rect">
            <a:avLst/>
          </a:prstGeom>
          <a:noFill/>
          <a:ln w="9525">
            <a:noFill/>
            <a:miter lim="800000"/>
            <a:headEnd/>
            <a:tailEnd/>
          </a:ln>
        </p:spPr>
        <p:txBody>
          <a:bodyPr>
            <a:spAutoFit/>
          </a:bodyPr>
          <a:lstStyle/>
          <a:p>
            <a:pPr algn="l" fontAlgn="auto">
              <a:spcBef>
                <a:spcPts val="0"/>
              </a:spcBef>
              <a:spcAft>
                <a:spcPts val="0"/>
              </a:spcAft>
            </a:pPr>
            <a:r>
              <a:rPr lang="ru-RU" b="1" i="0" dirty="0">
                <a:solidFill>
                  <a:srgbClr val="000000"/>
                </a:solidFill>
              </a:rPr>
              <a:t>Русловой вал</a:t>
            </a:r>
          </a:p>
        </p:txBody>
      </p:sp>
      <p:sp>
        <p:nvSpPr>
          <p:cNvPr id="27653" name="TextBox 4"/>
          <p:cNvSpPr txBox="1">
            <a:spLocks noChangeArrowheads="1"/>
          </p:cNvSpPr>
          <p:nvPr/>
        </p:nvSpPr>
        <p:spPr bwMode="auto">
          <a:xfrm>
            <a:off x="3546475" y="3573463"/>
            <a:ext cx="1114425" cy="368300"/>
          </a:xfrm>
          <a:prstGeom prst="rect">
            <a:avLst/>
          </a:prstGeom>
          <a:noFill/>
          <a:ln w="9525">
            <a:noFill/>
            <a:miter lim="800000"/>
            <a:headEnd/>
            <a:tailEnd/>
          </a:ln>
        </p:spPr>
        <p:txBody>
          <a:bodyPr wrap="none">
            <a:spAutoFit/>
          </a:bodyPr>
          <a:lstStyle/>
          <a:p>
            <a:pPr algn="l" fontAlgn="auto">
              <a:spcBef>
                <a:spcPts val="0"/>
              </a:spcBef>
              <a:spcAft>
                <a:spcPts val="0"/>
              </a:spcAft>
            </a:pPr>
            <a:r>
              <a:rPr lang="ru-RU" b="1" i="0">
                <a:solidFill>
                  <a:srgbClr val="000000"/>
                </a:solidFill>
              </a:rPr>
              <a:t>Прорыв</a:t>
            </a:r>
          </a:p>
        </p:txBody>
      </p:sp>
      <p:sp>
        <p:nvSpPr>
          <p:cNvPr id="27654" name="Прямоугольник 5"/>
          <p:cNvSpPr>
            <a:spLocks noChangeArrowheads="1"/>
          </p:cNvSpPr>
          <p:nvPr/>
        </p:nvSpPr>
        <p:spPr bwMode="auto">
          <a:xfrm>
            <a:off x="4787900" y="2133600"/>
            <a:ext cx="2166938" cy="368300"/>
          </a:xfrm>
          <a:prstGeom prst="rect">
            <a:avLst/>
          </a:prstGeom>
          <a:noFill/>
          <a:ln w="9525">
            <a:noFill/>
            <a:miter lim="800000"/>
            <a:headEnd/>
            <a:tailEnd/>
          </a:ln>
        </p:spPr>
        <p:txBody>
          <a:bodyPr wrap="none">
            <a:spAutoFit/>
          </a:bodyPr>
          <a:lstStyle/>
          <a:p>
            <a:pPr algn="l" fontAlgn="auto">
              <a:spcBef>
                <a:spcPts val="0"/>
              </a:spcBef>
              <a:spcAft>
                <a:spcPts val="0"/>
              </a:spcAft>
            </a:pPr>
            <a:r>
              <a:rPr lang="ru-RU" b="1" i="0">
                <a:solidFill>
                  <a:srgbClr val="000000"/>
                </a:solidFill>
              </a:rPr>
              <a:t>Долинный конус </a:t>
            </a:r>
          </a:p>
        </p:txBody>
      </p:sp>
      <p:sp>
        <p:nvSpPr>
          <p:cNvPr id="27655" name="TextBox 6"/>
          <p:cNvSpPr txBox="1">
            <a:spLocks noChangeArrowheads="1"/>
          </p:cNvSpPr>
          <p:nvPr/>
        </p:nvSpPr>
        <p:spPr bwMode="auto">
          <a:xfrm rot="-1575467">
            <a:off x="2286000" y="4889500"/>
            <a:ext cx="873125" cy="369888"/>
          </a:xfrm>
          <a:prstGeom prst="rect">
            <a:avLst/>
          </a:prstGeom>
          <a:noFill/>
          <a:ln w="9525">
            <a:noFill/>
            <a:miter lim="800000"/>
            <a:headEnd/>
            <a:tailEnd/>
          </a:ln>
        </p:spPr>
        <p:txBody>
          <a:bodyPr wrap="none">
            <a:spAutoFit/>
          </a:bodyPr>
          <a:lstStyle/>
          <a:p>
            <a:pPr algn="l" fontAlgn="auto">
              <a:spcBef>
                <a:spcPts val="0"/>
              </a:spcBef>
              <a:spcAft>
                <a:spcPts val="0"/>
              </a:spcAft>
            </a:pPr>
            <a:r>
              <a:rPr lang="ru-RU" b="1" i="0">
                <a:solidFill>
                  <a:srgbClr val="000000"/>
                </a:solidFill>
              </a:rPr>
              <a:t>Русло</a:t>
            </a:r>
          </a:p>
        </p:txBody>
      </p:sp>
      <p:sp>
        <p:nvSpPr>
          <p:cNvPr id="27656" name="TextBox 7"/>
          <p:cNvSpPr txBox="1">
            <a:spLocks noChangeArrowheads="1"/>
          </p:cNvSpPr>
          <p:nvPr/>
        </p:nvSpPr>
        <p:spPr bwMode="auto">
          <a:xfrm>
            <a:off x="3563938" y="5157788"/>
            <a:ext cx="620712" cy="368300"/>
          </a:xfrm>
          <a:prstGeom prst="rect">
            <a:avLst/>
          </a:prstGeom>
          <a:noFill/>
          <a:ln w="9525">
            <a:noFill/>
            <a:miter lim="800000"/>
            <a:headEnd/>
            <a:tailEnd/>
          </a:ln>
        </p:spPr>
        <p:txBody>
          <a:bodyPr wrap="none">
            <a:spAutoFit/>
          </a:bodyPr>
          <a:lstStyle/>
          <a:p>
            <a:pPr algn="l" fontAlgn="auto">
              <a:spcBef>
                <a:spcPts val="0"/>
              </a:spcBef>
              <a:spcAft>
                <a:spcPts val="0"/>
              </a:spcAft>
            </a:pPr>
            <a:r>
              <a:rPr lang="ru-RU" b="1" i="0">
                <a:solidFill>
                  <a:srgbClr val="000000"/>
                </a:solidFill>
              </a:rPr>
              <a:t>Бар</a:t>
            </a:r>
          </a:p>
        </p:txBody>
      </p:sp>
      <p:sp>
        <p:nvSpPr>
          <p:cNvPr id="2" name="TextBox 1"/>
          <p:cNvSpPr txBox="1"/>
          <p:nvPr/>
        </p:nvSpPr>
        <p:spPr>
          <a:xfrm rot="2222381">
            <a:off x="6995867" y="3512125"/>
            <a:ext cx="849913" cy="369332"/>
          </a:xfrm>
          <a:prstGeom prst="rect">
            <a:avLst/>
          </a:prstGeom>
          <a:noFill/>
        </p:spPr>
        <p:txBody>
          <a:bodyPr wrap="none" rtlCol="0">
            <a:spAutoFit/>
          </a:bodyPr>
          <a:lstStyle/>
          <a:p>
            <a:pPr algn="l" fontAlgn="auto">
              <a:spcBef>
                <a:spcPts val="0"/>
              </a:spcBef>
              <a:spcAft>
                <a:spcPts val="0"/>
              </a:spcAft>
            </a:pPr>
            <a:r>
              <a:rPr lang="en-US" dirty="0" smtClean="0">
                <a:solidFill>
                  <a:prstClr val="black"/>
                </a:solidFill>
                <a:latin typeface="Bookman Old Style" pitchFamily="18" charset="0"/>
              </a:rPr>
              <a:t>Yazoo</a:t>
            </a:r>
            <a:endParaRPr lang="ru-RU" dirty="0">
              <a:solidFill>
                <a:prstClr val="black"/>
              </a:solidFill>
              <a:latin typeface="Bookman Old Style" pitchFamily="18" charset="0"/>
            </a:endParaRPr>
          </a:p>
        </p:txBody>
      </p:sp>
    </p:spTree>
    <p:extLst>
      <p:ext uri="{BB962C8B-B14F-4D97-AF65-F5344CB8AC3E}">
        <p14:creationId xmlns:p14="http://schemas.microsoft.com/office/powerpoint/2010/main" val="663942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67" y="116632"/>
            <a:ext cx="8703245" cy="6120680"/>
          </a:xfrm>
          <a:prstGeom prst="rect">
            <a:avLst/>
          </a:prstGeom>
        </p:spPr>
      </p:pic>
      <p:sp>
        <p:nvSpPr>
          <p:cNvPr id="3" name="Прямоугольник 2"/>
          <p:cNvSpPr/>
          <p:nvPr/>
        </p:nvSpPr>
        <p:spPr>
          <a:xfrm>
            <a:off x="4572000" y="188640"/>
            <a:ext cx="4320112" cy="646331"/>
          </a:xfrm>
          <a:prstGeom prst="rect">
            <a:avLst/>
          </a:prstGeom>
          <a:solidFill>
            <a:schemeClr val="accent3">
              <a:lumMod val="40000"/>
              <a:lumOff val="60000"/>
            </a:schemeClr>
          </a:solidFill>
        </p:spPr>
        <p:txBody>
          <a:bodyPr wrap="square">
            <a:spAutoFit/>
          </a:bodyPr>
          <a:lstStyle/>
          <a:p>
            <a:pPr fontAlgn="auto">
              <a:spcBef>
                <a:spcPts val="0"/>
              </a:spcBef>
              <a:spcAft>
                <a:spcPts val="0"/>
              </a:spcAft>
            </a:pPr>
            <a:r>
              <a:rPr lang="ru-RU" b="1" i="0" dirty="0" smtClean="0">
                <a:solidFill>
                  <a:prstClr val="black"/>
                </a:solidFill>
                <a:latin typeface="Arial Narrow" panose="020B0606020202030204" pitchFamily="34" charset="0"/>
              </a:rPr>
              <a:t>Схема начальных стадий развития поймы в эрозионной долине.</a:t>
            </a:r>
            <a:endParaRPr lang="ru-RU" b="1" i="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3833579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8" y="1037635"/>
            <a:ext cx="9000000" cy="326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95148" y="4422011"/>
            <a:ext cx="8941348" cy="2031325"/>
          </a:xfrm>
          <a:prstGeom prst="rect">
            <a:avLst/>
          </a:prstGeom>
        </p:spPr>
        <p:txBody>
          <a:bodyPr wrap="square">
            <a:spAutoFit/>
          </a:bodyPr>
          <a:lstStyle/>
          <a:p>
            <a:pPr algn="l" fontAlgn="auto">
              <a:spcBef>
                <a:spcPts val="0"/>
              </a:spcBef>
              <a:spcAft>
                <a:spcPts val="0"/>
              </a:spcAft>
            </a:pPr>
            <a:r>
              <a:rPr lang="ru-RU" b="1" i="0" dirty="0" smtClean="0">
                <a:solidFill>
                  <a:prstClr val="black"/>
                </a:solidFill>
                <a:latin typeface="Calibri"/>
              </a:rPr>
              <a:t>Геологический профиль через пойму р. Москвы.</a:t>
            </a:r>
          </a:p>
          <a:p>
            <a:pPr algn="l" fontAlgn="auto">
              <a:spcBef>
                <a:spcPts val="0"/>
              </a:spcBef>
              <a:spcAft>
                <a:spcPts val="0"/>
              </a:spcAft>
            </a:pPr>
            <a:r>
              <a:rPr lang="ru-RU" i="0" dirty="0" smtClean="0">
                <a:solidFill>
                  <a:prstClr val="black"/>
                </a:solidFill>
                <a:latin typeface="Calibri"/>
              </a:rPr>
              <a:t>С о в р е м е н </a:t>
            </a:r>
            <a:r>
              <a:rPr lang="ru-RU" i="0" dirty="0" err="1" smtClean="0">
                <a:solidFill>
                  <a:prstClr val="black"/>
                </a:solidFill>
                <a:latin typeface="Calibri"/>
              </a:rPr>
              <a:t>н</a:t>
            </a:r>
            <a:r>
              <a:rPr lang="ru-RU" i="0" dirty="0" smtClean="0">
                <a:solidFill>
                  <a:prstClr val="black"/>
                </a:solidFill>
                <a:latin typeface="Calibri"/>
              </a:rPr>
              <a:t> ы й  аллювий: 1 — суглинки; 2 — суглинки иловатые; 3 — пески мелкозернистые; 4— пески среднезернистые с редкой галькой; 5— пески разнозернистые с гравием п галькой. </a:t>
            </a:r>
          </a:p>
          <a:p>
            <a:pPr algn="l" fontAlgn="auto">
              <a:spcBef>
                <a:spcPts val="0"/>
              </a:spcBef>
              <a:spcAft>
                <a:spcPts val="0"/>
              </a:spcAft>
            </a:pPr>
            <a:r>
              <a:rPr lang="ru-RU" i="0" dirty="0" smtClean="0">
                <a:solidFill>
                  <a:prstClr val="black"/>
                </a:solidFill>
                <a:latin typeface="Calibri"/>
              </a:rPr>
              <a:t>Д р е в н е ч е т в е р т и ч н ы е  отложения: 6 — морена. </a:t>
            </a:r>
          </a:p>
          <a:p>
            <a:pPr algn="l" fontAlgn="auto">
              <a:spcBef>
                <a:spcPts val="0"/>
              </a:spcBef>
              <a:spcAft>
                <a:spcPts val="0"/>
              </a:spcAft>
            </a:pPr>
            <a:r>
              <a:rPr lang="ru-RU" i="0" dirty="0" smtClean="0">
                <a:solidFill>
                  <a:prstClr val="black"/>
                </a:solidFill>
                <a:latin typeface="Calibri"/>
              </a:rPr>
              <a:t>Д о ч е т в е р т и ч н ы е образования: 7— верхняя юра (глина); 5— средний карбон (известняки).</a:t>
            </a:r>
            <a:endParaRPr lang="ru-RU" i="0" dirty="0">
              <a:solidFill>
                <a:prstClr val="black"/>
              </a:solidFill>
              <a:latin typeface="Calibri"/>
            </a:endParaRPr>
          </a:p>
        </p:txBody>
      </p:sp>
      <p:sp>
        <p:nvSpPr>
          <p:cNvPr id="3" name="TextBox 2"/>
          <p:cNvSpPr txBox="1"/>
          <p:nvPr/>
        </p:nvSpPr>
        <p:spPr>
          <a:xfrm>
            <a:off x="127243" y="476672"/>
            <a:ext cx="1995739" cy="369332"/>
          </a:xfrm>
          <a:prstGeom prst="rect">
            <a:avLst/>
          </a:prstGeom>
          <a:solidFill>
            <a:schemeClr val="accent6">
              <a:lumMod val="40000"/>
              <a:lumOff val="60000"/>
            </a:schemeClr>
          </a:solidFill>
        </p:spPr>
        <p:txBody>
          <a:bodyPr wrap="none" rtlCol="0">
            <a:spAutoFit/>
          </a:bodyPr>
          <a:lstStyle/>
          <a:p>
            <a:pPr algn="l" fontAlgn="auto">
              <a:spcBef>
                <a:spcPts val="0"/>
              </a:spcBef>
              <a:spcAft>
                <a:spcPts val="0"/>
              </a:spcAft>
            </a:pPr>
            <a:r>
              <a:rPr lang="ru-RU" b="1" i="0" dirty="0" err="1" smtClean="0">
                <a:solidFill>
                  <a:prstClr val="black"/>
                </a:solidFill>
                <a:latin typeface="Calibri"/>
              </a:rPr>
              <a:t>Шанцер</a:t>
            </a:r>
            <a:r>
              <a:rPr lang="ru-RU" b="1" i="0" dirty="0" smtClean="0">
                <a:solidFill>
                  <a:prstClr val="black"/>
                </a:solidFill>
                <a:latin typeface="Calibri"/>
              </a:rPr>
              <a:t> Е.В., 1952</a:t>
            </a:r>
            <a:endParaRPr lang="ru-RU" b="1" i="0" dirty="0">
              <a:solidFill>
                <a:prstClr val="black"/>
              </a:solidFill>
              <a:latin typeface="Calibri"/>
            </a:endParaRPr>
          </a:p>
        </p:txBody>
      </p:sp>
    </p:spTree>
    <p:extLst>
      <p:ext uri="{BB962C8B-B14F-4D97-AF65-F5344CB8AC3E}">
        <p14:creationId xmlns:p14="http://schemas.microsoft.com/office/powerpoint/2010/main" val="3841845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6"/>
          <p:cNvSpPr txBox="1">
            <a:spLocks noChangeArrowheads="1"/>
          </p:cNvSpPr>
          <p:nvPr/>
        </p:nvSpPr>
        <p:spPr bwMode="auto">
          <a:xfrm>
            <a:off x="144464" y="0"/>
            <a:ext cx="4887912" cy="6740525"/>
          </a:xfrm>
          <a:prstGeom prst="rect">
            <a:avLst/>
          </a:prstGeom>
          <a:solidFill>
            <a:schemeClr val="bg1"/>
          </a:solidFill>
          <a:ln w="9525">
            <a:noFill/>
            <a:miter lim="800000"/>
            <a:headEnd/>
            <a:tailEnd/>
          </a:ln>
        </p:spPr>
        <p:txBody>
          <a:bodyPr wrap="square">
            <a:spAutoFit/>
          </a:bodyPr>
          <a:lstStyle/>
          <a:p>
            <a:pPr algn="l" fontAlgn="auto">
              <a:spcBef>
                <a:spcPts val="0"/>
              </a:spcBef>
              <a:spcAft>
                <a:spcPts val="0"/>
              </a:spcAft>
            </a:pPr>
            <a:endParaRPr lang="ru-RU" sz="1600" b="1" i="0" dirty="0" smtClean="0">
              <a:solidFill>
                <a:srgbClr val="000000"/>
              </a:solidFill>
            </a:endParaRPr>
          </a:p>
          <a:p>
            <a:pPr algn="l" fontAlgn="auto">
              <a:spcBef>
                <a:spcPts val="0"/>
              </a:spcBef>
              <a:spcAft>
                <a:spcPts val="0"/>
              </a:spcAft>
            </a:pPr>
            <a:r>
              <a:rPr lang="ru-RU" sz="1600" b="1" i="0" dirty="0" smtClean="0">
                <a:solidFill>
                  <a:srgbClr val="000000"/>
                </a:solidFill>
              </a:rPr>
              <a:t>Дельты</a:t>
            </a:r>
            <a:endParaRPr lang="ru-RU" sz="1600" b="1" i="0" dirty="0">
              <a:solidFill>
                <a:srgbClr val="000000"/>
              </a:solidFill>
            </a:endParaRPr>
          </a:p>
          <a:p>
            <a:pPr algn="l" fontAlgn="auto">
              <a:spcBef>
                <a:spcPts val="0"/>
              </a:spcBef>
              <a:spcAft>
                <a:spcPts val="0"/>
              </a:spcAft>
            </a:pPr>
            <a:r>
              <a:rPr lang="ru-RU" sz="1600" i="0" dirty="0">
                <a:solidFill>
                  <a:srgbClr val="000000"/>
                </a:solidFill>
              </a:rPr>
              <a:t>Когда река, переполненная осадками, втекает в спокойное море или озеро, без сильных течений, осадки откладываются в устье реки, где прежде сосредоточенный поток </a:t>
            </a:r>
            <a:r>
              <a:rPr lang="ru-RU" sz="1600" i="0" dirty="0" smtClean="0">
                <a:solidFill>
                  <a:srgbClr val="000000"/>
                </a:solidFill>
              </a:rPr>
              <a:t>распластывается  </a:t>
            </a:r>
            <a:r>
              <a:rPr lang="ru-RU" sz="1600" i="0" dirty="0">
                <a:solidFill>
                  <a:srgbClr val="000000"/>
                </a:solidFill>
              </a:rPr>
              <a:t>и теряет скорость. Грубый материал, который переносится по дну, откладывается близко к устью (в качестве устьевого бара), в то время как тонкие осадки во взвеси переносятся на периферию дельты.</a:t>
            </a:r>
          </a:p>
          <a:p>
            <a:pPr algn="l" fontAlgn="auto">
              <a:spcBef>
                <a:spcPts val="0"/>
              </a:spcBef>
              <a:spcAft>
                <a:spcPts val="0"/>
              </a:spcAft>
            </a:pPr>
            <a:r>
              <a:rPr lang="ru-RU" sz="1600" i="0" dirty="0">
                <a:solidFill>
                  <a:srgbClr val="000000"/>
                </a:solidFill>
              </a:rPr>
              <a:t> Есть несколько типов дельт. </a:t>
            </a:r>
          </a:p>
          <a:p>
            <a:pPr algn="l" fontAlgn="auto">
              <a:spcBef>
                <a:spcPts val="0"/>
              </a:spcBef>
              <a:spcAft>
                <a:spcPts val="0"/>
              </a:spcAft>
            </a:pPr>
            <a:r>
              <a:rPr lang="ru-RU" sz="1600" b="1" dirty="0">
                <a:solidFill>
                  <a:srgbClr val="C00000"/>
                </a:solidFill>
              </a:rPr>
              <a:t>Дугообразная</a:t>
            </a:r>
            <a:r>
              <a:rPr lang="ru-RU" sz="1600" i="0" dirty="0">
                <a:solidFill>
                  <a:srgbClr val="C00000"/>
                </a:solidFill>
              </a:rPr>
              <a:t> . Дельта образуется, когда материал сбрасывается немедленно в начале устья, и далее река прорезает его серией постоянно обновляемых протоков (Волга, Нил, Лена и множество других рек.)</a:t>
            </a:r>
            <a:endParaRPr lang="ru-RU" sz="1600" dirty="0">
              <a:solidFill>
                <a:srgbClr val="C00000"/>
              </a:solidFill>
            </a:endParaRPr>
          </a:p>
          <a:p>
            <a:pPr algn="l" fontAlgn="auto">
              <a:spcBef>
                <a:spcPts val="0"/>
              </a:spcBef>
              <a:spcAft>
                <a:spcPts val="0"/>
              </a:spcAft>
            </a:pPr>
            <a:r>
              <a:rPr lang="ru-RU" sz="1600" b="1" dirty="0">
                <a:solidFill>
                  <a:srgbClr val="000000"/>
                </a:solidFill>
              </a:rPr>
              <a:t>Птичья лапа. </a:t>
            </a:r>
            <a:r>
              <a:rPr lang="ru-RU" sz="1600" i="0" dirty="0">
                <a:solidFill>
                  <a:srgbClr val="000000"/>
                </a:solidFill>
              </a:rPr>
              <a:t>Иногда дельта состоит из нескольких валов, которые продолжаются в море. Отдельные каналы заключены в длинные узкие берега, которые образуют поднятия, </a:t>
            </a:r>
            <a:r>
              <a:rPr lang="ru-RU" sz="1600" i="0" dirty="0" smtClean="0">
                <a:solidFill>
                  <a:srgbClr val="000000"/>
                </a:solidFill>
              </a:rPr>
              <a:t>похожие </a:t>
            </a:r>
            <a:r>
              <a:rPr lang="ru-RU" sz="1600" i="0" dirty="0">
                <a:solidFill>
                  <a:srgbClr val="000000"/>
                </a:solidFill>
              </a:rPr>
              <a:t>на птичью лапу (Урал, Миссисипи).</a:t>
            </a:r>
            <a:endParaRPr lang="ru-RU" sz="1600" dirty="0">
              <a:solidFill>
                <a:srgbClr val="000000"/>
              </a:solidFill>
            </a:endParaRPr>
          </a:p>
          <a:p>
            <a:pPr algn="l" fontAlgn="auto">
              <a:spcBef>
                <a:spcPts val="0"/>
              </a:spcBef>
              <a:spcAft>
                <a:spcPts val="0"/>
              </a:spcAft>
            </a:pPr>
            <a:r>
              <a:rPr lang="ru-RU" sz="1600" b="1" dirty="0">
                <a:solidFill>
                  <a:srgbClr val="4F81BD">
                    <a:lumMod val="50000"/>
                  </a:srgbClr>
                </a:solidFill>
              </a:rPr>
              <a:t>Заостренная</a:t>
            </a:r>
            <a:r>
              <a:rPr lang="ru-RU" sz="1600" i="0" dirty="0">
                <a:solidFill>
                  <a:srgbClr val="4F81BD">
                    <a:lumMod val="50000"/>
                  </a:srgbClr>
                </a:solidFill>
              </a:rPr>
              <a:t>. Иногда устье реки составляет единственный канал, по которому песок выноситься и распределяется в море с обоих сторон </a:t>
            </a:r>
            <a:r>
              <a:rPr lang="ru-RU" sz="1600" i="0" dirty="0" smtClean="0">
                <a:solidFill>
                  <a:srgbClr val="4F81BD">
                    <a:lumMod val="50000"/>
                  </a:srgbClr>
                </a:solidFill>
              </a:rPr>
              <a:t>потока. </a:t>
            </a:r>
            <a:r>
              <a:rPr lang="ru-RU" sz="1600" i="0" dirty="0">
                <a:solidFill>
                  <a:srgbClr val="4F81BD">
                    <a:lumMod val="50000"/>
                  </a:srgbClr>
                </a:solidFill>
              </a:rPr>
              <a:t>Такая дельта называется заостренной (Тибр и некоторые другие </a:t>
            </a:r>
            <a:r>
              <a:rPr lang="ru-RU" sz="1600" i="0" dirty="0" smtClean="0">
                <a:solidFill>
                  <a:srgbClr val="4F81BD">
                    <a:lumMod val="50000"/>
                  </a:srgbClr>
                </a:solidFill>
              </a:rPr>
              <a:t>реки</a:t>
            </a:r>
            <a:r>
              <a:rPr lang="ru-RU" sz="1600" i="0" dirty="0" smtClean="0">
                <a:solidFill>
                  <a:srgbClr val="000000"/>
                </a:solidFill>
              </a:rPr>
              <a:t>).</a:t>
            </a:r>
            <a:endParaRPr lang="ru-RU" sz="1600" i="0" dirty="0">
              <a:solidFill>
                <a:srgbClr val="000000"/>
              </a:solidFill>
            </a:endParaRPr>
          </a:p>
        </p:txBody>
      </p:sp>
      <p:sp>
        <p:nvSpPr>
          <p:cNvPr id="2" name="Стрелка вправо 1"/>
          <p:cNvSpPr/>
          <p:nvPr/>
        </p:nvSpPr>
        <p:spPr>
          <a:xfrm rot="18748748">
            <a:off x="4149812" y="2384883"/>
            <a:ext cx="1584176" cy="2880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ru-RU" i="0">
              <a:solidFill>
                <a:prstClr val="white"/>
              </a:solidFill>
            </a:endParaRPr>
          </a:p>
        </p:txBody>
      </p:sp>
      <p:sp>
        <p:nvSpPr>
          <p:cNvPr id="3" name="Стрелка вправо 2"/>
          <p:cNvSpPr/>
          <p:nvPr/>
        </p:nvSpPr>
        <p:spPr>
          <a:xfrm>
            <a:off x="4437843" y="6093296"/>
            <a:ext cx="1428689" cy="288032"/>
          </a:xfrm>
          <a:prstGeom prst="rightArrow">
            <a:avLst/>
          </a:prstGeom>
          <a:solidFill>
            <a:schemeClr val="accent1">
              <a:lumMod val="50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ru-RU" i="0">
              <a:solidFill>
                <a:prstClr val="white"/>
              </a:solidFill>
            </a:endParaRPr>
          </a:p>
        </p:txBody>
      </p:sp>
      <p:pic>
        <p:nvPicPr>
          <p:cNvPr id="7" name="Picture 2" descr="Nil150"/>
          <p:cNvPicPr>
            <a:picLocks noChangeAspect="1" noChangeArrowheads="1"/>
          </p:cNvPicPr>
          <p:nvPr/>
        </p:nvPicPr>
        <p:blipFill>
          <a:blip r:embed="rId3" cstate="print">
            <a:extLst>
              <a:ext uri="{28A0092B-C50C-407E-A947-70E740481C1C}">
                <a14:useLocalDpi xmlns:a14="http://schemas.microsoft.com/office/drawing/2010/main" val="0"/>
              </a:ext>
            </a:extLst>
          </a:blip>
          <a:srcRect l="2396" r="8725"/>
          <a:stretch>
            <a:fillRect/>
          </a:stretch>
        </p:blipFill>
        <p:spPr bwMode="auto">
          <a:xfrm>
            <a:off x="5076056" y="153836"/>
            <a:ext cx="2251672" cy="16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Стрелка вниз 3"/>
          <p:cNvSpPr/>
          <p:nvPr/>
        </p:nvSpPr>
        <p:spPr>
          <a:xfrm rot="4552279" flipV="1">
            <a:off x="4896035" y="3381706"/>
            <a:ext cx="360040" cy="153964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ru-RU" i="0">
              <a:solidFill>
                <a:prstClr val="white"/>
              </a:solidFill>
            </a:endParaRPr>
          </a:p>
        </p:txBody>
      </p:sp>
      <p:pic>
        <p:nvPicPr>
          <p:cNvPr id="8" name="Picture 9" descr="220px-Ural-delta-ISS009E18679_lrg"/>
          <p:cNvPicPr>
            <a:picLocks noChangeAspect="1" noChangeArrowheads="1"/>
          </p:cNvPicPr>
          <p:nvPr/>
        </p:nvPicPr>
        <p:blipFill>
          <a:blip r:embed="rId4" cstate="print"/>
          <a:srcRect/>
          <a:stretch>
            <a:fillRect/>
          </a:stretch>
        </p:blipFill>
        <p:spPr bwMode="auto">
          <a:xfrm>
            <a:off x="6040695" y="1878668"/>
            <a:ext cx="2664297" cy="2664296"/>
          </a:xfrm>
          <a:prstGeom prst="rect">
            <a:avLst/>
          </a:prstGeom>
          <a:noFill/>
          <a:ln w="9525">
            <a:noFill/>
            <a:miter lim="800000"/>
            <a:headEnd/>
            <a:tailEnd/>
          </a:ln>
        </p:spPr>
      </p:pic>
      <p:pic>
        <p:nvPicPr>
          <p:cNvPr id="9" name="Picture 2" descr="Yukon15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13" r="25000" b="19283"/>
          <a:stretch/>
        </p:blipFill>
        <p:spPr bwMode="auto">
          <a:xfrm>
            <a:off x="7416634" y="153836"/>
            <a:ext cx="1588610" cy="16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76116" y="4757993"/>
            <a:ext cx="2681035" cy="2010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8312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537" y="53716"/>
            <a:ext cx="4095750" cy="2733675"/>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3742978"/>
            <a:ext cx="4095750" cy="2657099"/>
          </a:xfrm>
          <a:prstGeom prst="rect">
            <a:avLst/>
          </a:prstGeom>
        </p:spPr>
      </p:pic>
      <p:pic>
        <p:nvPicPr>
          <p:cNvPr id="15362"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b="15745"/>
          <a:stretch/>
        </p:blipFill>
        <p:spPr bwMode="auto">
          <a:xfrm>
            <a:off x="78482" y="44624"/>
            <a:ext cx="4349502" cy="376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805" y="3833374"/>
            <a:ext cx="4524195" cy="369332"/>
          </a:xfrm>
          <a:prstGeom prst="rect">
            <a:avLst/>
          </a:prstGeom>
          <a:noFill/>
        </p:spPr>
        <p:txBody>
          <a:bodyPr wrap="square" rtlCol="0">
            <a:spAutoFit/>
          </a:bodyPr>
          <a:lstStyle/>
          <a:p>
            <a:pPr fontAlgn="auto">
              <a:spcBef>
                <a:spcPts val="0"/>
              </a:spcBef>
              <a:spcAft>
                <a:spcPts val="0"/>
              </a:spcAft>
            </a:pPr>
            <a:r>
              <a:rPr lang="ru-RU" i="0" dirty="0" smtClean="0">
                <a:solidFill>
                  <a:prstClr val="black"/>
                </a:solidFill>
                <a:latin typeface="Calibri"/>
              </a:rPr>
              <a:t>Обская губа – крупнейший в мире эстуарий</a:t>
            </a:r>
            <a:endParaRPr lang="ru-RU" i="0" dirty="0">
              <a:solidFill>
                <a:prstClr val="black"/>
              </a:solidFill>
              <a:latin typeface="Calibri"/>
            </a:endParaRPr>
          </a:p>
        </p:txBody>
      </p:sp>
      <p:sp>
        <p:nvSpPr>
          <p:cNvPr id="6" name="Прямоугольник 5"/>
          <p:cNvSpPr/>
          <p:nvPr/>
        </p:nvSpPr>
        <p:spPr>
          <a:xfrm>
            <a:off x="4554905" y="3068249"/>
            <a:ext cx="4572000" cy="523220"/>
          </a:xfrm>
          <a:prstGeom prst="rect">
            <a:avLst/>
          </a:prstGeom>
        </p:spPr>
        <p:txBody>
          <a:bodyPr>
            <a:spAutoFit/>
          </a:bodyPr>
          <a:lstStyle/>
          <a:p>
            <a:pPr fontAlgn="auto">
              <a:spcBef>
                <a:spcPts val="0"/>
              </a:spcBef>
              <a:spcAft>
                <a:spcPts val="0"/>
              </a:spcAft>
            </a:pPr>
            <a:r>
              <a:rPr lang="ru-RU" sz="1400" b="1" dirty="0">
                <a:solidFill>
                  <a:prstClr val="black"/>
                </a:solidFill>
                <a:latin typeface="Calibri"/>
              </a:rPr>
              <a:t>длина </a:t>
            </a:r>
            <a:r>
              <a:rPr lang="ru-RU" sz="1400" b="1" dirty="0" smtClean="0">
                <a:solidFill>
                  <a:prstClr val="black"/>
                </a:solidFill>
                <a:latin typeface="Calibri"/>
              </a:rPr>
              <a:t>800 </a:t>
            </a:r>
            <a:r>
              <a:rPr lang="ru-RU" sz="1400" b="1" dirty="0">
                <a:solidFill>
                  <a:prstClr val="black"/>
                </a:solidFill>
                <a:latin typeface="Calibri"/>
              </a:rPr>
              <a:t>километров, ширина - от 30 до 80 километров, глубина достигает 25 метров</a:t>
            </a:r>
          </a:p>
        </p:txBody>
      </p:sp>
      <p:sp>
        <p:nvSpPr>
          <p:cNvPr id="7" name="TextBox 6"/>
          <p:cNvSpPr txBox="1"/>
          <p:nvPr/>
        </p:nvSpPr>
        <p:spPr>
          <a:xfrm>
            <a:off x="3580091" y="4461707"/>
            <a:ext cx="1321933" cy="2308324"/>
          </a:xfrm>
          <a:prstGeom prst="rect">
            <a:avLst/>
          </a:prstGeom>
          <a:noFill/>
        </p:spPr>
        <p:txBody>
          <a:bodyPr wrap="square" rtlCol="0">
            <a:spAutoFit/>
          </a:bodyPr>
          <a:lstStyle/>
          <a:p>
            <a:pPr algn="l" fontAlgn="auto">
              <a:spcBef>
                <a:spcPts val="0"/>
              </a:spcBef>
              <a:spcAft>
                <a:spcPts val="0"/>
              </a:spcAft>
            </a:pPr>
            <a:r>
              <a:rPr lang="ru-RU" sz="2400" b="1" i="0" dirty="0" smtClean="0">
                <a:solidFill>
                  <a:prstClr val="black"/>
                </a:solidFill>
                <a:latin typeface="Mistral" pitchFamily="66" charset="0"/>
              </a:rPr>
              <a:t>Ла-Плата – самая широкая река в Мире – до</a:t>
            </a:r>
          </a:p>
          <a:p>
            <a:pPr algn="l" fontAlgn="auto">
              <a:spcBef>
                <a:spcPts val="0"/>
              </a:spcBef>
              <a:spcAft>
                <a:spcPts val="0"/>
              </a:spcAft>
            </a:pPr>
            <a:r>
              <a:rPr lang="ru-RU" sz="2400" b="1" i="0" dirty="0" smtClean="0">
                <a:solidFill>
                  <a:prstClr val="black"/>
                </a:solidFill>
                <a:latin typeface="Mistral" pitchFamily="66" charset="0"/>
              </a:rPr>
              <a:t>200 км</a:t>
            </a:r>
            <a:endParaRPr lang="ru-RU" sz="2400" b="1" i="0" dirty="0">
              <a:solidFill>
                <a:prstClr val="black"/>
              </a:solidFill>
              <a:latin typeface="Mistral" pitchFamily="66" charset="0"/>
            </a:endParaRPr>
          </a:p>
        </p:txBody>
      </p:sp>
      <p:sp>
        <p:nvSpPr>
          <p:cNvPr id="8" name="TextBox 7"/>
          <p:cNvSpPr txBox="1"/>
          <p:nvPr/>
        </p:nvSpPr>
        <p:spPr>
          <a:xfrm>
            <a:off x="6288860" y="2708920"/>
            <a:ext cx="1382110" cy="461665"/>
          </a:xfrm>
          <a:prstGeom prst="rect">
            <a:avLst/>
          </a:prstGeom>
          <a:noFill/>
        </p:spPr>
        <p:txBody>
          <a:bodyPr wrap="none" rtlCol="0">
            <a:spAutoFit/>
          </a:bodyPr>
          <a:lstStyle/>
          <a:p>
            <a:pPr algn="l" fontAlgn="auto">
              <a:spcBef>
                <a:spcPts val="0"/>
              </a:spcBef>
              <a:spcAft>
                <a:spcPts val="0"/>
              </a:spcAft>
            </a:pPr>
            <a:r>
              <a:rPr lang="ru-RU" sz="2400" i="0" dirty="0" smtClean="0">
                <a:solidFill>
                  <a:prstClr val="black"/>
                </a:solidFill>
                <a:latin typeface="Mistral" pitchFamily="66" charset="0"/>
              </a:rPr>
              <a:t>Обская губа</a:t>
            </a:r>
            <a:endParaRPr lang="ru-RU" sz="2400" i="0" dirty="0">
              <a:solidFill>
                <a:prstClr val="black"/>
              </a:solidFill>
              <a:latin typeface="Mistral" pitchFamily="66" charset="0"/>
            </a:endParaRPr>
          </a:p>
        </p:txBody>
      </p:sp>
      <p:sp>
        <p:nvSpPr>
          <p:cNvPr id="9" name="Прямоугольник 8"/>
          <p:cNvSpPr/>
          <p:nvPr/>
        </p:nvSpPr>
        <p:spPr>
          <a:xfrm>
            <a:off x="5775899" y="6423719"/>
            <a:ext cx="3089307" cy="461665"/>
          </a:xfrm>
          <a:prstGeom prst="rect">
            <a:avLst/>
          </a:prstGeom>
        </p:spPr>
        <p:txBody>
          <a:bodyPr wrap="none">
            <a:spAutoFit/>
          </a:bodyPr>
          <a:lstStyle/>
          <a:p>
            <a:pPr algn="l" fontAlgn="auto">
              <a:spcBef>
                <a:spcPts val="0"/>
              </a:spcBef>
              <a:spcAft>
                <a:spcPts val="0"/>
              </a:spcAft>
            </a:pPr>
            <a:r>
              <a:rPr lang="en-US" sz="2400" i="0" dirty="0" err="1" smtClean="0">
                <a:solidFill>
                  <a:prstClr val="black"/>
                </a:solidFill>
                <a:latin typeface="Mistral" pitchFamily="66" charset="0"/>
              </a:rPr>
              <a:t>the_Miwdach_Estuary</a:t>
            </a:r>
            <a:r>
              <a:rPr lang="ru-RU" sz="2400" i="0" dirty="0" smtClean="0">
                <a:solidFill>
                  <a:prstClr val="black"/>
                </a:solidFill>
                <a:latin typeface="Mistral" pitchFamily="66" charset="0"/>
              </a:rPr>
              <a:t> (</a:t>
            </a:r>
            <a:r>
              <a:rPr lang="en-US" sz="2400" i="0" dirty="0" smtClean="0">
                <a:solidFill>
                  <a:prstClr val="black"/>
                </a:solidFill>
                <a:latin typeface="Mistral" pitchFamily="66" charset="0"/>
              </a:rPr>
              <a:t>Wels</a:t>
            </a:r>
            <a:r>
              <a:rPr lang="ru-RU" sz="2400" i="0" dirty="0" smtClean="0">
                <a:solidFill>
                  <a:prstClr val="black"/>
                </a:solidFill>
                <a:latin typeface="Mistral" pitchFamily="66" charset="0"/>
              </a:rPr>
              <a:t>)</a:t>
            </a:r>
            <a:endParaRPr lang="ru-RU" sz="2400" i="0" dirty="0">
              <a:solidFill>
                <a:prstClr val="black"/>
              </a:solidFill>
              <a:latin typeface="Mistral" pitchFamily="66"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04" y="4437112"/>
            <a:ext cx="3559181" cy="235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44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3554" name="Прямоугольник 1"/>
          <p:cNvSpPr>
            <a:spLocks noChangeArrowheads="1"/>
          </p:cNvSpPr>
          <p:nvPr/>
        </p:nvSpPr>
        <p:spPr bwMode="auto">
          <a:xfrm>
            <a:off x="250825" y="404054"/>
            <a:ext cx="8497888" cy="2751522"/>
          </a:xfrm>
          <a:prstGeom prst="rect">
            <a:avLst/>
          </a:prstGeom>
          <a:noFill/>
          <a:ln w="9525">
            <a:noFill/>
            <a:miter lim="800000"/>
            <a:headEnd/>
            <a:tailEnd/>
          </a:ln>
        </p:spPr>
        <p:txBody>
          <a:bodyPr>
            <a:spAutoFit/>
          </a:bodyPr>
          <a:lstStyle/>
          <a:p>
            <a:pPr marL="342900" indent="-342900" algn="just" fontAlgn="auto">
              <a:lnSpc>
                <a:spcPct val="80000"/>
              </a:lnSpc>
              <a:spcBef>
                <a:spcPts val="0"/>
              </a:spcBef>
              <a:spcAft>
                <a:spcPts val="0"/>
              </a:spcAft>
              <a:buFont typeface="Arial" panose="020B0604020202020204" pitchFamily="34" charset="0"/>
              <a:buChar char="•"/>
            </a:pPr>
            <a:r>
              <a:rPr lang="ru-RU" b="1" i="0" dirty="0" smtClean="0">
                <a:solidFill>
                  <a:srgbClr val="000000"/>
                </a:solidFill>
                <a:latin typeface="Arial Narrow" panose="020B0606020202030204" pitchFamily="34" charset="0"/>
              </a:rPr>
              <a:t>Н</a:t>
            </a:r>
            <a:r>
              <a:rPr lang="ru-RU" i="0" dirty="0" smtClean="0">
                <a:solidFill>
                  <a:srgbClr val="000000"/>
                </a:solidFill>
                <a:latin typeface="Arial Narrow" panose="020B0606020202030204" pitchFamily="34" charset="0"/>
              </a:rPr>
              <a:t>акопление </a:t>
            </a:r>
            <a:r>
              <a:rPr lang="ru-RU" i="0" dirty="0">
                <a:solidFill>
                  <a:srgbClr val="000000"/>
                </a:solidFill>
                <a:latin typeface="Arial Narrow" panose="020B0606020202030204" pitchFamily="34" charset="0"/>
              </a:rPr>
              <a:t>аллювия </a:t>
            </a:r>
            <a:r>
              <a:rPr lang="ru-RU" i="0" dirty="0" smtClean="0">
                <a:solidFill>
                  <a:srgbClr val="000000"/>
                </a:solidFill>
                <a:latin typeface="Arial Narrow" panose="020B0606020202030204" pitchFamily="34" charset="0"/>
              </a:rPr>
              <a:t>происходит, </a:t>
            </a:r>
            <a:r>
              <a:rPr lang="ru-RU" i="0" dirty="0">
                <a:solidFill>
                  <a:srgbClr val="000000"/>
                </a:solidFill>
                <a:latin typeface="Arial Narrow" panose="020B0606020202030204" pitchFamily="34" charset="0"/>
              </a:rPr>
              <a:t>главным </a:t>
            </a:r>
            <a:r>
              <a:rPr lang="ru-RU" i="0" dirty="0" smtClean="0">
                <a:solidFill>
                  <a:srgbClr val="000000"/>
                </a:solidFill>
                <a:latin typeface="Arial Narrow" panose="020B0606020202030204" pitchFamily="34" charset="0"/>
              </a:rPr>
              <a:t>образом, </a:t>
            </a:r>
            <a:r>
              <a:rPr lang="ru-RU" i="0" dirty="0">
                <a:solidFill>
                  <a:srgbClr val="000000"/>
                </a:solidFill>
                <a:latin typeface="Arial Narrow" panose="020B0606020202030204" pitchFamily="34" charset="0"/>
              </a:rPr>
              <a:t>благодаря пространственному и временному падению скорости потока, уменьшению придонного давления и скорости транспорта осадков. </a:t>
            </a:r>
            <a:endParaRPr lang="ru-RU" i="0" dirty="0" smtClean="0">
              <a:solidFill>
                <a:srgbClr val="000000"/>
              </a:solidFill>
              <a:latin typeface="Arial Narrow" panose="020B0606020202030204" pitchFamily="34" charset="0"/>
            </a:endParaRPr>
          </a:p>
          <a:p>
            <a:pPr algn="just" fontAlgn="auto">
              <a:lnSpc>
                <a:spcPct val="80000"/>
              </a:lnSpc>
              <a:spcBef>
                <a:spcPts val="0"/>
              </a:spcBef>
              <a:spcAft>
                <a:spcPts val="0"/>
              </a:spcAft>
            </a:pPr>
            <a:endParaRPr lang="ru-RU" i="0" dirty="0">
              <a:solidFill>
                <a:srgbClr val="000000"/>
              </a:solidFill>
              <a:latin typeface="Arial Narrow" panose="020B0606020202030204" pitchFamily="34" charset="0"/>
            </a:endParaRPr>
          </a:p>
          <a:p>
            <a:pPr marL="342900" indent="-342900" algn="just" fontAlgn="auto">
              <a:lnSpc>
                <a:spcPct val="80000"/>
              </a:lnSpc>
              <a:spcBef>
                <a:spcPts val="0"/>
              </a:spcBef>
              <a:spcAft>
                <a:spcPts val="0"/>
              </a:spcAft>
              <a:buFont typeface="Arial" panose="020B0604020202020204" pitchFamily="34" charset="0"/>
              <a:buChar char="•"/>
            </a:pPr>
            <a:r>
              <a:rPr lang="ru-RU" b="1" i="0" dirty="0" smtClean="0">
                <a:solidFill>
                  <a:srgbClr val="000000"/>
                </a:solidFill>
                <a:latin typeface="Arial Narrow" panose="020B0606020202030204" pitchFamily="34" charset="0"/>
              </a:rPr>
              <a:t>Н</a:t>
            </a:r>
            <a:r>
              <a:rPr lang="ru-RU" i="0" dirty="0" smtClean="0">
                <a:solidFill>
                  <a:srgbClr val="000000"/>
                </a:solidFill>
                <a:latin typeface="Arial Narrow" panose="020B0606020202030204" pitchFamily="34" charset="0"/>
              </a:rPr>
              <a:t>акопление </a:t>
            </a:r>
            <a:r>
              <a:rPr lang="ru-RU" i="0" dirty="0">
                <a:solidFill>
                  <a:srgbClr val="000000"/>
                </a:solidFill>
                <a:latin typeface="Arial Narrow" panose="020B0606020202030204" pitchFamily="34" charset="0"/>
              </a:rPr>
              <a:t>происходит в формах разных масштабов в тех местах долины, куда дотягивается поток и где он замедляется. </a:t>
            </a:r>
          </a:p>
          <a:p>
            <a:pPr marL="342900" indent="-342900" algn="just" fontAlgn="auto">
              <a:lnSpc>
                <a:spcPct val="80000"/>
              </a:lnSpc>
              <a:spcBef>
                <a:spcPts val="0"/>
              </a:spcBef>
              <a:spcAft>
                <a:spcPts val="0"/>
              </a:spcAft>
              <a:buFont typeface="Arial" panose="020B0604020202020204" pitchFamily="34" charset="0"/>
              <a:buChar char="•"/>
            </a:pPr>
            <a:endParaRPr lang="ru-RU" b="1" i="0" dirty="0" smtClean="0">
              <a:solidFill>
                <a:srgbClr val="000000"/>
              </a:solidFill>
              <a:latin typeface="Arial Narrow" panose="020B0606020202030204" pitchFamily="34" charset="0"/>
            </a:endParaRPr>
          </a:p>
          <a:p>
            <a:pPr marL="342900" indent="-342900" algn="just" fontAlgn="auto">
              <a:lnSpc>
                <a:spcPct val="80000"/>
              </a:lnSpc>
              <a:spcBef>
                <a:spcPts val="0"/>
              </a:spcBef>
              <a:spcAft>
                <a:spcPts val="0"/>
              </a:spcAft>
              <a:buFont typeface="Arial" panose="020B0604020202020204" pitchFamily="34" charset="0"/>
              <a:buChar char="•"/>
            </a:pPr>
            <a:r>
              <a:rPr lang="ru-RU" b="1" i="0" dirty="0" smtClean="0">
                <a:solidFill>
                  <a:srgbClr val="000000"/>
                </a:solidFill>
                <a:latin typeface="Arial Narrow" panose="020B0606020202030204" pitchFamily="34" charset="0"/>
              </a:rPr>
              <a:t>Э</a:t>
            </a:r>
            <a:r>
              <a:rPr lang="ru-RU" i="0" dirty="0" smtClean="0">
                <a:solidFill>
                  <a:srgbClr val="000000"/>
                </a:solidFill>
                <a:latin typeface="Arial Narrow" panose="020B0606020202030204" pitchFamily="34" charset="0"/>
              </a:rPr>
              <a:t>то </a:t>
            </a:r>
            <a:r>
              <a:rPr lang="ru-RU" i="0" dirty="0">
                <a:solidFill>
                  <a:srgbClr val="000000"/>
                </a:solidFill>
                <a:latin typeface="Arial Narrow" panose="020B0606020202030204" pitchFamily="34" charset="0"/>
              </a:rPr>
              <a:t>могут быть тыловые части донных форм, концы каналов при выходе потока на пойму, оставленные русла (старицы), зоны тектонических погружений, места впадения потока в озера и моря (конуса и дельты). </a:t>
            </a:r>
            <a:r>
              <a:rPr lang="ru-RU" i="0" dirty="0" smtClean="0">
                <a:solidFill>
                  <a:srgbClr val="000000"/>
                </a:solidFill>
                <a:latin typeface="Arial Narrow" panose="020B0606020202030204" pitchFamily="34" charset="0"/>
              </a:rPr>
              <a:t>Больше </a:t>
            </a:r>
            <a:r>
              <a:rPr lang="ru-RU" i="0" dirty="0">
                <a:solidFill>
                  <a:srgbClr val="000000"/>
                </a:solidFill>
                <a:latin typeface="Arial Narrow" panose="020B0606020202030204" pitchFamily="34" charset="0"/>
              </a:rPr>
              <a:t>всего осадков появляется во время паводков, когда скорости </a:t>
            </a:r>
            <a:r>
              <a:rPr lang="ru-RU" i="0" dirty="0" smtClean="0">
                <a:solidFill>
                  <a:srgbClr val="000000"/>
                </a:solidFill>
                <a:latin typeface="Arial Narrow" panose="020B0606020202030204" pitchFamily="34" charset="0"/>
              </a:rPr>
              <a:t>потоков и </a:t>
            </a:r>
            <a:r>
              <a:rPr lang="ru-RU" i="0" dirty="0">
                <a:solidFill>
                  <a:srgbClr val="000000"/>
                </a:solidFill>
                <a:latin typeface="Arial Narrow" panose="020B0606020202030204" pitchFamily="34" charset="0"/>
              </a:rPr>
              <a:t>скорости переноса материала являются наибольшими. </a:t>
            </a:r>
          </a:p>
        </p:txBody>
      </p:sp>
      <p:sp>
        <p:nvSpPr>
          <p:cNvPr id="3" name="TextBox 2"/>
          <p:cNvSpPr txBox="1"/>
          <p:nvPr/>
        </p:nvSpPr>
        <p:spPr>
          <a:xfrm>
            <a:off x="2075675" y="34722"/>
            <a:ext cx="4992649" cy="369332"/>
          </a:xfrm>
          <a:prstGeom prst="rect">
            <a:avLst/>
          </a:prstGeom>
          <a:noFill/>
        </p:spPr>
        <p:txBody>
          <a:bodyPr wrap="none" rtlCol="0">
            <a:spAutoFit/>
          </a:bodyPr>
          <a:lstStyle/>
          <a:p>
            <a:pPr algn="l"/>
            <a:r>
              <a:rPr lang="ru-RU" b="1" i="0" dirty="0" smtClean="0"/>
              <a:t>Важные факты об аккумуляции аллювия </a:t>
            </a:r>
            <a:endParaRPr lang="ru-RU" b="1" i="0" dirty="0"/>
          </a:p>
        </p:txBody>
      </p:sp>
      <p:sp>
        <p:nvSpPr>
          <p:cNvPr id="5" name="Прямоугольник 1"/>
          <p:cNvSpPr>
            <a:spLocks noChangeArrowheads="1"/>
          </p:cNvSpPr>
          <p:nvPr/>
        </p:nvSpPr>
        <p:spPr bwMode="auto">
          <a:xfrm>
            <a:off x="250826" y="3190600"/>
            <a:ext cx="8497888" cy="3194721"/>
          </a:xfrm>
          <a:prstGeom prst="rect">
            <a:avLst/>
          </a:prstGeom>
          <a:noFill/>
          <a:ln w="9525">
            <a:noFill/>
            <a:miter lim="800000"/>
            <a:headEnd/>
            <a:tailEnd/>
          </a:ln>
        </p:spPr>
        <p:txBody>
          <a:bodyPr wrap="square">
            <a:spAutoFit/>
          </a:bodyPr>
          <a:lstStyle/>
          <a:p>
            <a:pPr marL="342900" indent="-342900" algn="just" fontAlgn="auto">
              <a:lnSpc>
                <a:spcPct val="80000"/>
              </a:lnSpc>
              <a:spcBef>
                <a:spcPts val="0"/>
              </a:spcBef>
              <a:spcAft>
                <a:spcPts val="0"/>
              </a:spcAft>
              <a:buFont typeface="Arial" panose="020B0604020202020204" pitchFamily="34" charset="0"/>
              <a:buChar char="•"/>
            </a:pPr>
            <a:r>
              <a:rPr lang="ru-RU" b="1" i="0" dirty="0" smtClean="0">
                <a:solidFill>
                  <a:srgbClr val="000000"/>
                </a:solidFill>
                <a:latin typeface="Arial Narrow" panose="020B0606020202030204" pitchFamily="34" charset="0"/>
              </a:rPr>
              <a:t>Е</a:t>
            </a:r>
            <a:r>
              <a:rPr lang="ru-RU" i="0" dirty="0" smtClean="0">
                <a:solidFill>
                  <a:srgbClr val="000000"/>
                </a:solidFill>
                <a:latin typeface="Arial Narrow" panose="020B0606020202030204" pitchFamily="34" charset="0"/>
              </a:rPr>
              <a:t>сли </a:t>
            </a:r>
            <a:r>
              <a:rPr lang="ru-RU" i="0" dirty="0">
                <a:solidFill>
                  <a:srgbClr val="000000"/>
                </a:solidFill>
                <a:latin typeface="Arial Narrow" panose="020B0606020202030204" pitchFamily="34" charset="0"/>
              </a:rPr>
              <a:t>скорость транспорта осадков велика, то локальное уменьшение скорости переноса может вызвать относительно большие скорости осадконакопления. Однако, значительная часть отложенных осадков затем снова размываются тем же или последующим паводком. </a:t>
            </a:r>
          </a:p>
          <a:p>
            <a:pPr marL="342900" indent="-342900" algn="just" fontAlgn="auto">
              <a:lnSpc>
                <a:spcPct val="80000"/>
              </a:lnSpc>
              <a:spcBef>
                <a:spcPts val="0"/>
              </a:spcBef>
              <a:spcAft>
                <a:spcPts val="0"/>
              </a:spcAft>
              <a:buFont typeface="Arial" panose="020B0604020202020204" pitchFamily="34" charset="0"/>
              <a:buChar char="•"/>
            </a:pPr>
            <a:endParaRPr lang="ru-RU" i="0" dirty="0">
              <a:solidFill>
                <a:srgbClr val="000000"/>
              </a:solidFill>
              <a:latin typeface="Arial Narrow" panose="020B0606020202030204" pitchFamily="34" charset="0"/>
            </a:endParaRPr>
          </a:p>
          <a:p>
            <a:pPr marL="342900" indent="-342900" algn="just" fontAlgn="auto">
              <a:lnSpc>
                <a:spcPct val="80000"/>
              </a:lnSpc>
              <a:spcBef>
                <a:spcPts val="0"/>
              </a:spcBef>
              <a:spcAft>
                <a:spcPts val="0"/>
              </a:spcAft>
              <a:buFont typeface="Arial" panose="020B0604020202020204" pitchFamily="34" charset="0"/>
              <a:buChar char="•"/>
            </a:pPr>
            <a:r>
              <a:rPr lang="ru-RU" b="1" i="0" dirty="0" smtClean="0">
                <a:solidFill>
                  <a:srgbClr val="000000"/>
                </a:solidFill>
                <a:latin typeface="Arial Narrow" panose="020B0606020202030204" pitchFamily="34" charset="0"/>
              </a:rPr>
              <a:t>С</a:t>
            </a:r>
            <a:r>
              <a:rPr lang="ru-RU" i="0" dirty="0" smtClean="0">
                <a:solidFill>
                  <a:srgbClr val="000000"/>
                </a:solidFill>
                <a:latin typeface="Arial Narrow" panose="020B0606020202030204" pitchFamily="34" charset="0"/>
              </a:rPr>
              <a:t>амые </a:t>
            </a:r>
            <a:r>
              <a:rPr lang="ru-RU" i="0" dirty="0">
                <a:solidFill>
                  <a:srgbClr val="000000"/>
                </a:solidFill>
                <a:latin typeface="Arial Narrow" panose="020B0606020202030204" pitchFamily="34" charset="0"/>
              </a:rPr>
              <a:t>грубые осадки отлагаются при донном переносе в местах, где придонное давление велико (в типичном случае это русла), в то время как самые тонкозернистые осадки отлагаются из взвеси (обычно в покинутых руслах, поймах и озерах.)</a:t>
            </a:r>
          </a:p>
          <a:p>
            <a:pPr marL="342900" indent="-342900" algn="just" fontAlgn="auto">
              <a:lnSpc>
                <a:spcPct val="80000"/>
              </a:lnSpc>
              <a:spcBef>
                <a:spcPts val="0"/>
              </a:spcBef>
              <a:spcAft>
                <a:spcPts val="0"/>
              </a:spcAft>
              <a:buFont typeface="Arial" panose="020B0604020202020204" pitchFamily="34" charset="0"/>
              <a:buChar char="•"/>
            </a:pPr>
            <a:endParaRPr lang="ru-RU" i="0" dirty="0">
              <a:solidFill>
                <a:srgbClr val="000000"/>
              </a:solidFill>
              <a:latin typeface="Arial Narrow" panose="020B0606020202030204" pitchFamily="34" charset="0"/>
            </a:endParaRPr>
          </a:p>
          <a:p>
            <a:pPr marL="342900" indent="-342900" algn="just" fontAlgn="auto">
              <a:lnSpc>
                <a:spcPct val="80000"/>
              </a:lnSpc>
              <a:spcBef>
                <a:spcPts val="0"/>
              </a:spcBef>
              <a:spcAft>
                <a:spcPts val="0"/>
              </a:spcAft>
              <a:buFont typeface="Arial" panose="020B0604020202020204" pitchFamily="34" charset="0"/>
              <a:buChar char="•"/>
            </a:pPr>
            <a:r>
              <a:rPr lang="ru-RU" b="1" i="0" dirty="0" smtClean="0">
                <a:solidFill>
                  <a:srgbClr val="000000"/>
                </a:solidFill>
                <a:latin typeface="Arial Narrow" panose="020B0606020202030204" pitchFamily="34" charset="0"/>
              </a:rPr>
              <a:t>О</a:t>
            </a:r>
            <a:r>
              <a:rPr lang="ru-RU" i="0" dirty="0" smtClean="0">
                <a:solidFill>
                  <a:srgbClr val="000000"/>
                </a:solidFill>
                <a:latin typeface="Arial Narrow" panose="020B0606020202030204" pitchFamily="34" charset="0"/>
              </a:rPr>
              <a:t>садки </a:t>
            </a:r>
            <a:r>
              <a:rPr lang="ru-RU" i="0" dirty="0">
                <a:solidFill>
                  <a:srgbClr val="000000"/>
                </a:solidFill>
                <a:latin typeface="Arial Narrow" panose="020B0606020202030204" pitchFamily="34" charset="0"/>
              </a:rPr>
              <a:t>среднего размера осаждаются при донном переносе и из взвеси.  </a:t>
            </a:r>
          </a:p>
          <a:p>
            <a:pPr marL="342900" indent="-342900" algn="just" fontAlgn="auto">
              <a:lnSpc>
                <a:spcPct val="80000"/>
              </a:lnSpc>
              <a:spcBef>
                <a:spcPts val="0"/>
              </a:spcBef>
              <a:spcAft>
                <a:spcPts val="0"/>
              </a:spcAft>
              <a:buFont typeface="Arial" panose="020B0604020202020204" pitchFamily="34" charset="0"/>
              <a:buChar char="•"/>
            </a:pPr>
            <a:endParaRPr lang="ru-RU" i="0" dirty="0">
              <a:solidFill>
                <a:srgbClr val="000000"/>
              </a:solidFill>
              <a:latin typeface="Arial Narrow" panose="020B0606020202030204" pitchFamily="34" charset="0"/>
            </a:endParaRPr>
          </a:p>
          <a:p>
            <a:pPr marL="342900" indent="-342900" algn="just" fontAlgn="auto">
              <a:lnSpc>
                <a:spcPct val="80000"/>
              </a:lnSpc>
              <a:spcBef>
                <a:spcPts val="0"/>
              </a:spcBef>
              <a:spcAft>
                <a:spcPts val="0"/>
              </a:spcAft>
              <a:buFont typeface="Arial" panose="020B0604020202020204" pitchFamily="34" charset="0"/>
              <a:buChar char="•"/>
            </a:pPr>
            <a:r>
              <a:rPr lang="ru-RU" b="1" i="0" dirty="0" smtClean="0">
                <a:solidFill>
                  <a:srgbClr val="000000"/>
                </a:solidFill>
                <a:latin typeface="Arial Narrow" panose="020B0606020202030204" pitchFamily="34" charset="0"/>
              </a:rPr>
              <a:t>Д</a:t>
            </a:r>
            <a:r>
              <a:rPr lang="ru-RU" i="0" dirty="0" smtClean="0">
                <a:solidFill>
                  <a:srgbClr val="000000"/>
                </a:solidFill>
                <a:latin typeface="Arial Narrow" panose="020B0606020202030204" pitchFamily="34" charset="0"/>
              </a:rPr>
              <a:t>ля </a:t>
            </a:r>
            <a:r>
              <a:rPr lang="ru-RU" i="0" dirty="0">
                <a:solidFill>
                  <a:srgbClr val="000000"/>
                </a:solidFill>
                <a:latin typeface="Arial Narrow" panose="020B0606020202030204" pitchFamily="34" charset="0"/>
              </a:rPr>
              <a:t>донных осадков характерно уменьшение зернистости вниз по долине из-за уменьшения крутизны </a:t>
            </a:r>
            <a:r>
              <a:rPr lang="ru-RU" i="0" dirty="0" smtClean="0">
                <a:solidFill>
                  <a:srgbClr val="000000"/>
                </a:solidFill>
                <a:latin typeface="Arial Narrow" panose="020B0606020202030204" pitchFamily="34" charset="0"/>
              </a:rPr>
              <a:t>продольного </a:t>
            </a:r>
            <a:r>
              <a:rPr lang="ru-RU" i="0" dirty="0">
                <a:solidFill>
                  <a:srgbClr val="000000"/>
                </a:solidFill>
                <a:latin typeface="Arial Narrow" panose="020B0606020202030204" pitchFamily="34" charset="0"/>
              </a:rPr>
              <a:t>профиля долины. Также зернистость донных осадков уменьшается </a:t>
            </a:r>
            <a:r>
              <a:rPr lang="ru-RU" i="0" dirty="0" err="1">
                <a:solidFill>
                  <a:srgbClr val="000000"/>
                </a:solidFill>
                <a:latin typeface="Arial Narrow" panose="020B0606020202030204" pitchFamily="34" charset="0"/>
              </a:rPr>
              <a:t>латерально</a:t>
            </a:r>
            <a:r>
              <a:rPr lang="ru-RU" i="0" dirty="0">
                <a:solidFill>
                  <a:srgbClr val="000000"/>
                </a:solidFill>
                <a:latin typeface="Arial Narrow" panose="020B0606020202030204" pitchFamily="34" charset="0"/>
              </a:rPr>
              <a:t> от основного потока к дальним краям поймы</a:t>
            </a:r>
          </a:p>
        </p:txBody>
      </p:sp>
    </p:spTree>
    <p:extLst>
      <p:ext uri="{BB962C8B-B14F-4D97-AF65-F5344CB8AC3E}">
        <p14:creationId xmlns:p14="http://schemas.microsoft.com/office/powerpoint/2010/main" val="25140480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
            <a:ext cx="9144000"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1" name="TextBox 2"/>
          <p:cNvSpPr txBox="1">
            <a:spLocks noChangeArrowheads="1"/>
          </p:cNvSpPr>
          <p:nvPr/>
        </p:nvSpPr>
        <p:spPr bwMode="auto">
          <a:xfrm>
            <a:off x="4643586" y="329637"/>
            <a:ext cx="4500414" cy="646331"/>
          </a:xfrm>
          <a:prstGeom prst="rect">
            <a:avLst/>
          </a:prstGeom>
          <a:noFill/>
          <a:ln>
            <a:noFill/>
          </a:ln>
          <a:extLst/>
        </p:spPr>
        <p:txBody>
          <a:bodyPr wrap="square">
            <a:spAutoFit/>
          </a:bodyPr>
          <a:lstStyle>
            <a:lvl1pPr eaLnBrk="0" hangingPunct="0">
              <a:defRPr>
                <a:solidFill>
                  <a:schemeClr val="tx1"/>
                </a:solidFill>
                <a:latin typeface="Arial Narrow" pitchFamily="34" charset="0"/>
              </a:defRPr>
            </a:lvl1pPr>
            <a:lvl2pPr marL="742950" indent="-285750" eaLnBrk="0" hangingPunct="0">
              <a:defRPr>
                <a:solidFill>
                  <a:schemeClr val="tx1"/>
                </a:solidFill>
                <a:latin typeface="Arial Narrow" pitchFamily="34" charset="0"/>
              </a:defRPr>
            </a:lvl2pPr>
            <a:lvl3pPr marL="1143000" indent="-228600" eaLnBrk="0" hangingPunct="0">
              <a:defRPr>
                <a:solidFill>
                  <a:schemeClr val="tx1"/>
                </a:solidFill>
                <a:latin typeface="Arial Narrow" pitchFamily="34" charset="0"/>
              </a:defRPr>
            </a:lvl3pPr>
            <a:lvl4pPr marL="1600200" indent="-228600" eaLnBrk="0" hangingPunct="0">
              <a:defRPr>
                <a:solidFill>
                  <a:schemeClr val="tx1"/>
                </a:solidFill>
                <a:latin typeface="Arial Narrow" pitchFamily="34" charset="0"/>
              </a:defRPr>
            </a:lvl4pPr>
            <a:lvl5pPr marL="2057400" indent="-228600" eaLnBrk="0" hangingPunct="0">
              <a:defRPr>
                <a:solidFill>
                  <a:schemeClr val="tx1"/>
                </a:solidFill>
                <a:latin typeface="Arial Narrow" pitchFamily="34" charset="0"/>
              </a:defRPr>
            </a:lvl5pPr>
            <a:lvl6pPr marL="2514600" indent="-228600" eaLnBrk="0" fontAlgn="base" hangingPunct="0">
              <a:spcBef>
                <a:spcPct val="0"/>
              </a:spcBef>
              <a:spcAft>
                <a:spcPct val="0"/>
              </a:spcAft>
              <a:defRPr>
                <a:solidFill>
                  <a:schemeClr val="tx1"/>
                </a:solidFill>
                <a:latin typeface="Arial Narrow" pitchFamily="34" charset="0"/>
              </a:defRPr>
            </a:lvl6pPr>
            <a:lvl7pPr marL="2971800" indent="-228600" eaLnBrk="0" fontAlgn="base" hangingPunct="0">
              <a:spcBef>
                <a:spcPct val="0"/>
              </a:spcBef>
              <a:spcAft>
                <a:spcPct val="0"/>
              </a:spcAft>
              <a:defRPr>
                <a:solidFill>
                  <a:schemeClr val="tx1"/>
                </a:solidFill>
                <a:latin typeface="Arial Narrow" pitchFamily="34" charset="0"/>
              </a:defRPr>
            </a:lvl7pPr>
            <a:lvl8pPr marL="3429000" indent="-228600" eaLnBrk="0" fontAlgn="base" hangingPunct="0">
              <a:spcBef>
                <a:spcPct val="0"/>
              </a:spcBef>
              <a:spcAft>
                <a:spcPct val="0"/>
              </a:spcAft>
              <a:defRPr>
                <a:solidFill>
                  <a:schemeClr val="tx1"/>
                </a:solidFill>
                <a:latin typeface="Arial Narrow" pitchFamily="34" charset="0"/>
              </a:defRPr>
            </a:lvl8pPr>
            <a:lvl9pPr marL="3886200" indent="-228600" eaLnBrk="0" fontAlgn="base" hangingPunct="0">
              <a:spcBef>
                <a:spcPct val="0"/>
              </a:spcBef>
              <a:spcAft>
                <a:spcPct val="0"/>
              </a:spcAft>
              <a:defRPr>
                <a:solidFill>
                  <a:schemeClr val="tx1"/>
                </a:solidFill>
                <a:latin typeface="Arial Narrow" pitchFamily="34" charset="0"/>
              </a:defRPr>
            </a:lvl9pPr>
          </a:lstStyle>
          <a:p>
            <a:pPr algn="l" eaLnBrk="1" fontAlgn="auto" hangingPunct="1">
              <a:spcBef>
                <a:spcPts val="0"/>
              </a:spcBef>
              <a:spcAft>
                <a:spcPts val="0"/>
              </a:spcAft>
            </a:pPr>
            <a:r>
              <a:rPr lang="ru-RU" sz="3600" b="1" i="0" dirty="0" smtClean="0">
                <a:solidFill>
                  <a:schemeClr val="bg1"/>
                </a:solidFill>
              </a:rPr>
              <a:t>Спасибо</a:t>
            </a:r>
            <a:r>
              <a:rPr lang="ru-RU" sz="3600" b="1" i="0" dirty="0" smtClean="0"/>
              <a:t> </a:t>
            </a:r>
            <a:r>
              <a:rPr lang="ru-RU" sz="3600" b="1" i="0" dirty="0" smtClean="0">
                <a:solidFill>
                  <a:schemeClr val="bg1"/>
                </a:solidFill>
              </a:rPr>
              <a:t>за внимание </a:t>
            </a:r>
            <a:r>
              <a:rPr lang="ru-RU" sz="3600" b="1" i="0" dirty="0" smtClean="0"/>
              <a:t>!</a:t>
            </a:r>
            <a:endParaRPr lang="ru-RU" sz="3600" b="1" i="0" dirty="0"/>
          </a:p>
        </p:txBody>
      </p:sp>
    </p:spTree>
    <p:extLst>
      <p:ext uri="{BB962C8B-B14F-4D97-AF65-F5344CB8AC3E}">
        <p14:creationId xmlns:p14="http://schemas.microsoft.com/office/powerpoint/2010/main" val="317678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6200000" scaled="0"/>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0145"/>
          <a:stretch>
            <a:fillRect/>
          </a:stretch>
        </p:blipFill>
        <p:spPr bwMode="auto">
          <a:xfrm>
            <a:off x="4644476" y="1268760"/>
            <a:ext cx="4464495" cy="3312767"/>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print"/>
          <a:srcRect t="12540" r="-1263" b="15355"/>
          <a:stretch/>
        </p:blipFill>
        <p:spPr bwMode="auto">
          <a:xfrm>
            <a:off x="35496" y="1268760"/>
            <a:ext cx="4593804" cy="3312368"/>
          </a:xfrm>
          <a:prstGeom prst="rect">
            <a:avLst/>
          </a:prstGeom>
          <a:noFill/>
          <a:ln w="9525">
            <a:noFill/>
            <a:miter lim="800000"/>
            <a:headEnd/>
            <a:tailEnd/>
          </a:ln>
        </p:spPr>
      </p:pic>
      <p:sp>
        <p:nvSpPr>
          <p:cNvPr id="5" name="TextBox 4"/>
          <p:cNvSpPr txBox="1"/>
          <p:nvPr/>
        </p:nvSpPr>
        <p:spPr>
          <a:xfrm>
            <a:off x="-35029" y="188640"/>
            <a:ext cx="9144000" cy="830997"/>
          </a:xfrm>
          <a:prstGeom prst="rect">
            <a:avLst/>
          </a:prstGeom>
          <a:noFill/>
        </p:spPr>
        <p:txBody>
          <a:bodyPr wrap="square" rtlCol="0">
            <a:spAutoFit/>
          </a:bodyPr>
          <a:lstStyle/>
          <a:p>
            <a:r>
              <a:rPr lang="ru-RU" sz="2400" i="0" dirty="0" smtClean="0">
                <a:solidFill>
                  <a:srgbClr val="000000"/>
                </a:solidFill>
              </a:rPr>
              <a:t>Изменение устьевой части долины р. </a:t>
            </a:r>
            <a:r>
              <a:rPr lang="ru-RU" sz="2400" i="0" dirty="0" err="1" smtClean="0">
                <a:solidFill>
                  <a:srgbClr val="000000"/>
                </a:solidFill>
              </a:rPr>
              <a:t>Хуанхе</a:t>
            </a:r>
            <a:r>
              <a:rPr lang="ru-RU" sz="2400" i="0" dirty="0" smtClean="0">
                <a:solidFill>
                  <a:srgbClr val="000000"/>
                </a:solidFill>
              </a:rPr>
              <a:t> </a:t>
            </a:r>
            <a:br>
              <a:rPr lang="ru-RU" sz="2400" i="0" dirty="0" smtClean="0">
                <a:solidFill>
                  <a:srgbClr val="000000"/>
                </a:solidFill>
              </a:rPr>
            </a:br>
            <a:r>
              <a:rPr lang="ru-RU" sz="2400" i="0" dirty="0" smtClean="0">
                <a:solidFill>
                  <a:srgbClr val="000000"/>
                </a:solidFill>
              </a:rPr>
              <a:t>за 20 лет (1979 – 2000 г.г.)</a:t>
            </a:r>
            <a:endParaRPr lang="ru-RU" sz="2400" i="0" dirty="0">
              <a:solidFill>
                <a:srgbClr val="000000"/>
              </a:solidFill>
            </a:endParaRPr>
          </a:p>
        </p:txBody>
      </p:sp>
      <p:pic>
        <p:nvPicPr>
          <p:cNvPr id="2" name="Рисунок 1"/>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t="18335"/>
          <a:stretch/>
        </p:blipFill>
        <p:spPr>
          <a:xfrm>
            <a:off x="0" y="4653136"/>
            <a:ext cx="9144000" cy="2220684"/>
          </a:xfrm>
          <a:prstGeom prst="rect">
            <a:avLst/>
          </a:prstGeom>
        </p:spPr>
      </p:pic>
    </p:spTree>
    <p:extLst>
      <p:ext uri="{BB962C8B-B14F-4D97-AF65-F5344CB8AC3E}">
        <p14:creationId xmlns:p14="http://schemas.microsoft.com/office/powerpoint/2010/main" val="3684640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5E9EFF">
                <a:lumMod val="34000"/>
                <a:lumOff val="66000"/>
              </a:srgbClr>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0638" y="454269"/>
            <a:ext cx="4151644" cy="311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3" descr="04_Columbia_18205-487-9"/>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Lst>
          </a:blip>
          <a:srcRect/>
          <a:stretch>
            <a:fillRect/>
          </a:stretch>
        </p:blipFill>
        <p:spPr bwMode="auto">
          <a:xfrm>
            <a:off x="4596591" y="3717032"/>
            <a:ext cx="4175125" cy="3132137"/>
          </a:xfrm>
          <a:prstGeom prst="rect">
            <a:avLst/>
          </a:prstGeom>
          <a:noFill/>
          <a:ln w="9525">
            <a:noFill/>
            <a:miter lim="800000"/>
            <a:headEnd/>
            <a:tailEnd/>
          </a:ln>
        </p:spPr>
      </p:pic>
      <p:pic>
        <p:nvPicPr>
          <p:cNvPr id="9220" name="Picture 7" descr="02_Meanderende_rivie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Lst>
          </a:blip>
          <a:srcRect/>
          <a:stretch>
            <a:fillRect/>
          </a:stretch>
        </p:blipFill>
        <p:spPr bwMode="auto">
          <a:xfrm>
            <a:off x="4588633" y="454269"/>
            <a:ext cx="4175125" cy="3128962"/>
          </a:xfrm>
          <a:prstGeom prst="rect">
            <a:avLst/>
          </a:prstGeom>
          <a:noFill/>
          <a:ln w="9525">
            <a:noFill/>
            <a:miter lim="800000"/>
            <a:headEnd/>
            <a:tailEnd/>
          </a:ln>
        </p:spPr>
      </p:pic>
      <p:sp>
        <p:nvSpPr>
          <p:cNvPr id="9222" name="Rectangle 9"/>
          <p:cNvSpPr>
            <a:spLocks noChangeArrowheads="1"/>
          </p:cNvSpPr>
          <p:nvPr/>
        </p:nvSpPr>
        <p:spPr bwMode="auto">
          <a:xfrm>
            <a:off x="4596591" y="404664"/>
            <a:ext cx="2133600" cy="366712"/>
          </a:xfrm>
          <a:prstGeom prst="rect">
            <a:avLst/>
          </a:prstGeom>
          <a:noFill/>
          <a:ln w="9525">
            <a:noFill/>
            <a:miter lim="800000"/>
            <a:headEnd/>
            <a:tailEnd/>
          </a:ln>
        </p:spPr>
        <p:txBody>
          <a:bodyPr wrap="none">
            <a:spAutoFit/>
          </a:bodyPr>
          <a:lstStyle/>
          <a:p>
            <a:pPr algn="l"/>
            <a:r>
              <a:rPr lang="ru-RU" b="1" dirty="0" err="1">
                <a:solidFill>
                  <a:srgbClr val="FFFFFF"/>
                </a:solidFill>
              </a:rPr>
              <a:t>Меандрирующие</a:t>
            </a:r>
            <a:endParaRPr lang="ru-RU" b="1" dirty="0">
              <a:solidFill>
                <a:srgbClr val="FFFFFF"/>
              </a:solidFill>
            </a:endParaRPr>
          </a:p>
        </p:txBody>
      </p:sp>
      <p:sp>
        <p:nvSpPr>
          <p:cNvPr id="9223" name="Rectangle 10"/>
          <p:cNvSpPr>
            <a:spLocks noChangeArrowheads="1"/>
          </p:cNvSpPr>
          <p:nvPr/>
        </p:nvSpPr>
        <p:spPr bwMode="auto">
          <a:xfrm>
            <a:off x="4670618" y="3710359"/>
            <a:ext cx="1465262" cy="366713"/>
          </a:xfrm>
          <a:prstGeom prst="rect">
            <a:avLst/>
          </a:prstGeom>
          <a:noFill/>
          <a:ln w="9525">
            <a:noFill/>
            <a:miter lim="800000"/>
            <a:headEnd/>
            <a:tailEnd/>
          </a:ln>
        </p:spPr>
        <p:txBody>
          <a:bodyPr wrap="none">
            <a:spAutoFit/>
          </a:bodyPr>
          <a:lstStyle/>
          <a:p>
            <a:pPr algn="l"/>
            <a:r>
              <a:rPr lang="ru-RU" b="1" dirty="0">
                <a:solidFill>
                  <a:srgbClr val="000000"/>
                </a:solidFill>
              </a:rPr>
              <a:t>Сетчатые</a:t>
            </a:r>
          </a:p>
        </p:txBody>
      </p:sp>
      <p:sp>
        <p:nvSpPr>
          <p:cNvPr id="9225" name="Text Box 13"/>
          <p:cNvSpPr txBox="1">
            <a:spLocks noChangeArrowheads="1"/>
          </p:cNvSpPr>
          <p:nvPr/>
        </p:nvSpPr>
        <p:spPr bwMode="auto">
          <a:xfrm>
            <a:off x="341313" y="467380"/>
            <a:ext cx="2100255" cy="369332"/>
          </a:xfrm>
          <a:prstGeom prst="rect">
            <a:avLst/>
          </a:prstGeom>
          <a:noFill/>
          <a:ln w="9525">
            <a:noFill/>
            <a:miter lim="800000"/>
            <a:headEnd/>
            <a:tailEnd/>
          </a:ln>
        </p:spPr>
        <p:txBody>
          <a:bodyPr wrap="none">
            <a:spAutoFit/>
          </a:bodyPr>
          <a:lstStyle/>
          <a:p>
            <a:pPr algn="l"/>
            <a:r>
              <a:rPr lang="ru-RU" b="1" dirty="0" smtClean="0">
                <a:solidFill>
                  <a:srgbClr val="000000"/>
                </a:solidFill>
              </a:rPr>
              <a:t>Прямолинейные</a:t>
            </a:r>
            <a:endParaRPr lang="ru-RU" b="1" dirty="0">
              <a:solidFill>
                <a:srgbClr val="000000"/>
              </a:solidFill>
            </a:endParaRPr>
          </a:p>
        </p:txBody>
      </p:sp>
      <p:sp>
        <p:nvSpPr>
          <p:cNvPr id="9226" name="Text Box 11"/>
          <p:cNvSpPr txBox="1">
            <a:spLocks noChangeArrowheads="1"/>
          </p:cNvSpPr>
          <p:nvPr/>
        </p:nvSpPr>
        <p:spPr bwMode="auto">
          <a:xfrm>
            <a:off x="16633" y="1046"/>
            <a:ext cx="9144000" cy="366713"/>
          </a:xfrm>
          <a:prstGeom prst="rect">
            <a:avLst/>
          </a:prstGeom>
          <a:noFill/>
          <a:ln w="9525">
            <a:noFill/>
            <a:miter lim="800000"/>
            <a:headEnd/>
            <a:tailEnd/>
          </a:ln>
        </p:spPr>
        <p:txBody>
          <a:bodyPr>
            <a:spAutoFit/>
          </a:bodyPr>
          <a:lstStyle/>
          <a:p>
            <a:r>
              <a:rPr lang="ru-RU" b="1" i="0" dirty="0">
                <a:solidFill>
                  <a:srgbClr val="000000"/>
                </a:solidFill>
              </a:rPr>
              <a:t>ГЕОМЕТРИЯ</a:t>
            </a:r>
            <a:r>
              <a:rPr lang="en-US" b="1" i="0" dirty="0">
                <a:solidFill>
                  <a:srgbClr val="000000"/>
                </a:solidFill>
              </a:rPr>
              <a:t> </a:t>
            </a:r>
            <a:r>
              <a:rPr lang="ru-RU" b="1" i="0" dirty="0">
                <a:solidFill>
                  <a:srgbClr val="000000"/>
                </a:solidFill>
              </a:rPr>
              <a:t>ПОЛНОВОДНЫХ </a:t>
            </a:r>
            <a:r>
              <a:rPr lang="ru-RU" b="1" i="0" dirty="0" smtClean="0">
                <a:solidFill>
                  <a:srgbClr val="000000"/>
                </a:solidFill>
              </a:rPr>
              <a:t>РУСЛОВЫХ СИСТЕМ</a:t>
            </a:r>
            <a:endParaRPr lang="ru-RU" b="1" i="0" dirty="0">
              <a:solidFill>
                <a:srgbClr val="000000"/>
              </a:solidFill>
            </a:endParaRPr>
          </a:p>
        </p:txBody>
      </p:sp>
      <p:pic>
        <p:nvPicPr>
          <p:cNvPr id="2"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8532" y="3710359"/>
            <a:ext cx="4143948" cy="311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8"/>
          <p:cNvSpPr>
            <a:spLocks noChangeArrowheads="1"/>
          </p:cNvSpPr>
          <p:nvPr/>
        </p:nvSpPr>
        <p:spPr bwMode="auto">
          <a:xfrm>
            <a:off x="341313" y="3717032"/>
            <a:ext cx="1696683" cy="369332"/>
          </a:xfrm>
          <a:prstGeom prst="rect">
            <a:avLst/>
          </a:prstGeom>
          <a:noFill/>
          <a:ln w="9525">
            <a:noFill/>
            <a:miter lim="800000"/>
            <a:headEnd/>
            <a:tailEnd/>
          </a:ln>
        </p:spPr>
        <p:txBody>
          <a:bodyPr wrap="none">
            <a:spAutoFit/>
          </a:bodyPr>
          <a:lstStyle/>
          <a:p>
            <a:pPr algn="l">
              <a:spcBef>
                <a:spcPts val="0"/>
              </a:spcBef>
              <a:buClr>
                <a:srgbClr val="FF0066"/>
              </a:buClr>
              <a:buFont typeface="Wingdings" pitchFamily="2" charset="2"/>
              <a:buNone/>
            </a:pPr>
            <a:r>
              <a:rPr lang="en-US" b="1" dirty="0" smtClean="0">
                <a:solidFill>
                  <a:srgbClr val="FFFFFF"/>
                </a:solidFill>
              </a:rPr>
              <a:t>C</a:t>
            </a:r>
            <a:r>
              <a:rPr lang="ru-RU" b="1" dirty="0" smtClean="0">
                <a:solidFill>
                  <a:srgbClr val="FFFFFF"/>
                </a:solidFill>
              </a:rPr>
              <a:t>плетенные</a:t>
            </a:r>
            <a:endParaRPr lang="en-US" b="1" dirty="0">
              <a:solidFill>
                <a:srgbClr val="FFFFFF"/>
              </a:solidFill>
            </a:endParaRPr>
          </a:p>
        </p:txBody>
      </p:sp>
    </p:spTree>
    <p:extLst>
      <p:ext uri="{BB962C8B-B14F-4D97-AF65-F5344CB8AC3E}">
        <p14:creationId xmlns:p14="http://schemas.microsoft.com/office/powerpoint/2010/main" val="41055588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Прямоугольник 3"/>
          <p:cNvSpPr/>
          <p:nvPr/>
        </p:nvSpPr>
        <p:spPr>
          <a:xfrm>
            <a:off x="4572000" y="24705"/>
            <a:ext cx="4572000" cy="646331"/>
          </a:xfrm>
          <a:prstGeom prst="rect">
            <a:avLst/>
          </a:prstGeom>
        </p:spPr>
        <p:txBody>
          <a:bodyPr>
            <a:spAutoFit/>
          </a:bodyPr>
          <a:lstStyle/>
          <a:p>
            <a:pPr algn="r"/>
            <a:r>
              <a:rPr lang="ru-RU" i="0" dirty="0" smtClean="0">
                <a:solidFill>
                  <a:srgbClr val="FFFFFF"/>
                </a:solidFill>
              </a:rPr>
              <a:t>Линейный сегмент долины реки Лена</a:t>
            </a:r>
          </a:p>
          <a:p>
            <a:pPr algn="r"/>
            <a:r>
              <a:rPr lang="ru-RU" i="0" dirty="0" smtClean="0">
                <a:solidFill>
                  <a:srgbClr val="FFFFFF"/>
                </a:solidFill>
              </a:rPr>
              <a:t>в районе Ленских столбов</a:t>
            </a:r>
            <a:endParaRPr lang="ru-RU" i="0" dirty="0">
              <a:solidFill>
                <a:srgbClr val="FFFFFF"/>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5" y="733149"/>
            <a:ext cx="9133655" cy="611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7757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1266" name="Picture 2" descr="File:White River 5965.JPG"/>
          <p:cNvPicPr>
            <a:picLocks noChangeAspect="1" noChangeArrowheads="1"/>
          </p:cNvPicPr>
          <p:nvPr/>
        </p:nvPicPr>
        <p:blipFill>
          <a:blip r:embed="rId3" cstate="print"/>
          <a:srcRect/>
          <a:stretch>
            <a:fillRect/>
          </a:stretch>
        </p:blipFill>
        <p:spPr bwMode="auto">
          <a:xfrm>
            <a:off x="0" y="0"/>
            <a:ext cx="4572000" cy="6858000"/>
          </a:xfrm>
          <a:prstGeom prst="rect">
            <a:avLst/>
          </a:prstGeom>
          <a:noFill/>
          <a:ln w="9525">
            <a:noFill/>
            <a:miter lim="800000"/>
            <a:headEnd/>
            <a:tailEnd/>
          </a:ln>
        </p:spPr>
      </p:pic>
      <p:sp>
        <p:nvSpPr>
          <p:cNvPr id="11268" name="TextBox 7"/>
          <p:cNvSpPr txBox="1">
            <a:spLocks noChangeArrowheads="1"/>
          </p:cNvSpPr>
          <p:nvPr/>
        </p:nvSpPr>
        <p:spPr bwMode="auto">
          <a:xfrm>
            <a:off x="-63500" y="0"/>
            <a:ext cx="4573588" cy="641350"/>
          </a:xfrm>
          <a:prstGeom prst="rect">
            <a:avLst/>
          </a:prstGeom>
          <a:noFill/>
          <a:ln w="9525">
            <a:noFill/>
            <a:miter lim="800000"/>
            <a:headEnd/>
            <a:tailEnd/>
          </a:ln>
        </p:spPr>
        <p:txBody>
          <a:bodyPr wrap="none">
            <a:spAutoFit/>
          </a:bodyPr>
          <a:lstStyle/>
          <a:p>
            <a:r>
              <a:rPr lang="ru-RU" i="0">
                <a:solidFill>
                  <a:srgbClr val="FFFFFF"/>
                </a:solidFill>
              </a:rPr>
              <a:t>Меандрирующие флювиальные системы</a:t>
            </a:r>
          </a:p>
          <a:p>
            <a:r>
              <a:rPr lang="ru-RU">
                <a:solidFill>
                  <a:srgbClr val="FFFFFF"/>
                </a:solidFill>
              </a:rPr>
              <a:t>Река Вайт Ривер (Вашингтон</a:t>
            </a:r>
            <a:r>
              <a:rPr lang="ru-RU" i="0">
                <a:solidFill>
                  <a:srgbClr val="FFFFFF"/>
                </a:solidFill>
              </a:rPr>
              <a:t>)</a:t>
            </a:r>
          </a:p>
        </p:txBody>
      </p:sp>
      <p:pic>
        <p:nvPicPr>
          <p:cNvPr id="11269" name="Picture 4" descr="http://t3.gstatic.com/images?q=tbn:ANd9GcQkVIxCnCHcVApee3p4P3XyXmNa1l6ykUOOBwv7WftGYtMZV2Q&amp;t=1&amp;usg=__9vXlyocFaBM25RUR1DebXSVEASs="/>
          <p:cNvPicPr>
            <a:picLocks noChangeAspect="1" noChangeArrowheads="1"/>
          </p:cNvPicPr>
          <p:nvPr/>
        </p:nvPicPr>
        <p:blipFill>
          <a:blip r:embed="rId4" cstate="print"/>
          <a:srcRect/>
          <a:stretch>
            <a:fillRect/>
          </a:stretch>
        </p:blipFill>
        <p:spPr bwMode="auto">
          <a:xfrm>
            <a:off x="6977349" y="4495367"/>
            <a:ext cx="2197923" cy="1968067"/>
          </a:xfrm>
          <a:prstGeom prst="rect">
            <a:avLst/>
          </a:prstGeom>
          <a:noFill/>
          <a:ln w="9525">
            <a:noFill/>
            <a:miter lim="800000"/>
            <a:headEnd/>
            <a:tailEnd/>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124744"/>
            <a:ext cx="2718138" cy="268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87126" y="272018"/>
            <a:ext cx="3514104" cy="369332"/>
          </a:xfrm>
          <a:prstGeom prst="rect">
            <a:avLst/>
          </a:prstGeom>
          <a:noFill/>
        </p:spPr>
        <p:txBody>
          <a:bodyPr wrap="none" rtlCol="0">
            <a:spAutoFit/>
          </a:bodyPr>
          <a:lstStyle/>
          <a:p>
            <a:pPr algn="l"/>
            <a:r>
              <a:rPr lang="ru-RU" b="1" i="0" dirty="0" smtClean="0">
                <a:solidFill>
                  <a:srgbClr val="000000"/>
                </a:solidFill>
                <a:latin typeface="Arial Narrow" pitchFamily="34" charset="0"/>
              </a:rPr>
              <a:t>Образование и развитие меандров</a:t>
            </a:r>
            <a:endParaRPr lang="ru-RU" b="1" i="0" dirty="0">
              <a:solidFill>
                <a:srgbClr val="000000"/>
              </a:solidFill>
              <a:latin typeface="Arial Narrow" pitchFamily="34" charset="0"/>
            </a:endParaRPr>
          </a:p>
        </p:txBody>
      </p:sp>
      <p:pic>
        <p:nvPicPr>
          <p:cNvPr id="7" name="Picture 2" descr="http://www.uh.edu/~jbutler/physical/flooding/theoretical.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811858" y="4509120"/>
            <a:ext cx="2127321" cy="195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5532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2290" name="TextBox 2"/>
          <p:cNvSpPr txBox="1">
            <a:spLocks noChangeArrowheads="1"/>
          </p:cNvSpPr>
          <p:nvPr/>
        </p:nvSpPr>
        <p:spPr bwMode="auto">
          <a:xfrm>
            <a:off x="6211603" y="5832767"/>
            <a:ext cx="2744427" cy="923330"/>
          </a:xfrm>
          <a:prstGeom prst="rect">
            <a:avLst/>
          </a:prstGeom>
          <a:noFill/>
          <a:ln w="9525">
            <a:noFill/>
            <a:miter lim="800000"/>
            <a:headEnd/>
            <a:tailEnd/>
          </a:ln>
        </p:spPr>
        <p:txBody>
          <a:bodyPr wrap="square">
            <a:spAutoFit/>
          </a:bodyPr>
          <a:lstStyle/>
          <a:p>
            <a:pPr algn="l"/>
            <a:r>
              <a:rPr lang="ru-RU" i="0" dirty="0" smtClean="0">
                <a:solidFill>
                  <a:srgbClr val="000000"/>
                </a:solidFill>
                <a:latin typeface="Franklin Gothic Medium Cond" pitchFamily="34" charset="0"/>
              </a:rPr>
              <a:t>Национальный парк </a:t>
            </a:r>
          </a:p>
          <a:p>
            <a:pPr algn="l"/>
            <a:r>
              <a:rPr lang="ru-RU" i="0" dirty="0" err="1" smtClean="0">
                <a:solidFill>
                  <a:srgbClr val="000000"/>
                </a:solidFill>
                <a:latin typeface="Franklin Gothic Medium Cond" pitchFamily="34" charset="0"/>
              </a:rPr>
              <a:t>Гленн</a:t>
            </a:r>
            <a:r>
              <a:rPr lang="ru-RU" i="0" dirty="0" smtClean="0">
                <a:solidFill>
                  <a:srgbClr val="000000"/>
                </a:solidFill>
                <a:latin typeface="Franklin Gothic Medium Cond" pitchFamily="34" charset="0"/>
              </a:rPr>
              <a:t> Каньон </a:t>
            </a:r>
          </a:p>
          <a:p>
            <a:pPr algn="l"/>
            <a:r>
              <a:rPr lang="ru-RU" i="0" dirty="0" smtClean="0">
                <a:solidFill>
                  <a:srgbClr val="000000"/>
                </a:solidFill>
                <a:latin typeface="Franklin Gothic Medium Cond" pitchFamily="34" charset="0"/>
              </a:rPr>
              <a:t>Юта, США</a:t>
            </a:r>
            <a:endParaRPr lang="ru-RU" i="0" dirty="0">
              <a:solidFill>
                <a:srgbClr val="000000"/>
              </a:solidFill>
              <a:latin typeface="Franklin Gothic Medium Cond" pitchFamily="34" charset="0"/>
            </a:endParaRPr>
          </a:p>
        </p:txBody>
      </p:sp>
      <p:sp>
        <p:nvSpPr>
          <p:cNvPr id="12292" name="Прямоугольник 5"/>
          <p:cNvSpPr>
            <a:spLocks noChangeArrowheads="1"/>
          </p:cNvSpPr>
          <p:nvPr/>
        </p:nvSpPr>
        <p:spPr bwMode="auto">
          <a:xfrm>
            <a:off x="0" y="6596063"/>
            <a:ext cx="4572000" cy="261937"/>
          </a:xfrm>
          <a:prstGeom prst="rect">
            <a:avLst/>
          </a:prstGeom>
          <a:noFill/>
          <a:ln w="9525">
            <a:noFill/>
            <a:miter lim="800000"/>
            <a:headEnd/>
            <a:tailEnd/>
          </a:ln>
        </p:spPr>
        <p:txBody>
          <a:bodyPr>
            <a:spAutoFit/>
          </a:bodyPr>
          <a:lstStyle/>
          <a:p>
            <a:pPr algn="l"/>
            <a:r>
              <a:rPr lang="en-US" sz="1100" i="0">
                <a:solidFill>
                  <a:srgbClr val="FFFFFF"/>
                </a:solidFill>
              </a:rPr>
              <a:t>http://GooseNeckStateParkPanorama.jpg/</a:t>
            </a:r>
            <a:endParaRPr lang="ru-RU" sz="1100" i="0">
              <a:solidFill>
                <a:srgbClr val="FFFFFF"/>
              </a:solidFill>
            </a:endParaRPr>
          </a:p>
        </p:txBody>
      </p:sp>
      <p:sp>
        <p:nvSpPr>
          <p:cNvPr id="12294" name="TextBox 9"/>
          <p:cNvSpPr txBox="1">
            <a:spLocks noChangeArrowheads="1"/>
          </p:cNvSpPr>
          <p:nvPr/>
        </p:nvSpPr>
        <p:spPr bwMode="auto">
          <a:xfrm>
            <a:off x="4211960" y="1556792"/>
            <a:ext cx="1513556" cy="369332"/>
          </a:xfrm>
          <a:prstGeom prst="rect">
            <a:avLst/>
          </a:prstGeom>
          <a:solidFill>
            <a:srgbClr val="3A7640"/>
          </a:solidFill>
          <a:ln w="9525">
            <a:noFill/>
            <a:miter lim="800000"/>
            <a:headEnd/>
            <a:tailEnd/>
          </a:ln>
        </p:spPr>
        <p:txBody>
          <a:bodyPr wrap="none">
            <a:spAutoFit/>
          </a:bodyPr>
          <a:lstStyle/>
          <a:p>
            <a:pPr algn="l"/>
            <a:r>
              <a:rPr lang="ru-RU" dirty="0">
                <a:solidFill>
                  <a:srgbClr val="FFFFFF"/>
                </a:solidFill>
                <a:latin typeface="Bookman Old Style" pitchFamily="18" charset="0"/>
              </a:rPr>
              <a:t>Бог Меандр</a:t>
            </a:r>
          </a:p>
        </p:txBody>
      </p:sp>
      <p:pic>
        <p:nvPicPr>
          <p:cNvPr id="12293" name="Picture 6" descr="http://www.livius.org/a/turkey/miletus/miletus_faustina_thermae2.JPG"/>
          <p:cNvPicPr>
            <a:picLocks noChangeAspect="1" noChangeArrowheads="1"/>
          </p:cNvPicPr>
          <p:nvPr/>
        </p:nvPicPr>
        <p:blipFill>
          <a:blip r:embed="rId3" cstate="print"/>
          <a:srcRect/>
          <a:stretch>
            <a:fillRect/>
          </a:stretch>
        </p:blipFill>
        <p:spPr bwMode="auto">
          <a:xfrm>
            <a:off x="5796135" y="0"/>
            <a:ext cx="3347865" cy="2510899"/>
          </a:xfrm>
          <a:prstGeom prst="rect">
            <a:avLst/>
          </a:prstGeom>
          <a:noFill/>
          <a:ln w="9525">
            <a:noFill/>
            <a:miter lim="800000"/>
            <a:headEnd/>
            <a:tailEnd/>
          </a:ln>
        </p:spPr>
      </p:pic>
      <p:sp>
        <p:nvSpPr>
          <p:cNvPr id="2" name="TextBox 1"/>
          <p:cNvSpPr txBox="1"/>
          <p:nvPr/>
        </p:nvSpPr>
        <p:spPr>
          <a:xfrm>
            <a:off x="3436910" y="146487"/>
            <a:ext cx="1855169" cy="338554"/>
          </a:xfrm>
          <a:prstGeom prst="rect">
            <a:avLst/>
          </a:prstGeom>
          <a:solidFill>
            <a:schemeClr val="accent6">
              <a:lumMod val="20000"/>
              <a:lumOff val="80000"/>
            </a:schemeClr>
          </a:solidFill>
        </p:spPr>
        <p:txBody>
          <a:bodyPr wrap="square" rtlCol="0">
            <a:spAutoFit/>
          </a:bodyPr>
          <a:lstStyle/>
          <a:p>
            <a:pPr algn="l"/>
            <a:r>
              <a:rPr lang="ru-RU" sz="1600" b="1" i="0" dirty="0" smtClean="0">
                <a:solidFill>
                  <a:srgbClr val="000000"/>
                </a:solidFill>
                <a:latin typeface="Comic Sans MS" panose="030F0702030302020204" pitchFamily="66" charset="0"/>
              </a:rPr>
              <a:t>Меандры Нила</a:t>
            </a:r>
            <a:endParaRPr lang="ru-RU" sz="1600" b="1" i="0" dirty="0">
              <a:solidFill>
                <a:srgbClr val="000000"/>
              </a:solidFill>
              <a:latin typeface="Comic Sans MS" panose="030F0702030302020204" pitchFamily="66"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1268"/>
            <a:ext cx="3419872" cy="2096179"/>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07447"/>
            <a:ext cx="6211603" cy="4659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096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911" y="3402968"/>
            <a:ext cx="4494619" cy="338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6837" y="188640"/>
            <a:ext cx="4512810" cy="6251511"/>
          </a:xfrm>
          <a:prstGeom prst="rect">
            <a:avLst/>
          </a:prstGeom>
        </p:spPr>
      </p:pic>
      <p:sp>
        <p:nvSpPr>
          <p:cNvPr id="3" name="TextBox 2"/>
          <p:cNvSpPr txBox="1"/>
          <p:nvPr/>
        </p:nvSpPr>
        <p:spPr>
          <a:xfrm>
            <a:off x="4769239" y="332655"/>
            <a:ext cx="4382514" cy="2554545"/>
          </a:xfrm>
          <a:prstGeom prst="rect">
            <a:avLst/>
          </a:prstGeom>
          <a:noFill/>
        </p:spPr>
        <p:txBody>
          <a:bodyPr wrap="square" rtlCol="0">
            <a:spAutoFit/>
          </a:bodyPr>
          <a:lstStyle/>
          <a:p>
            <a:pPr algn="l"/>
            <a:r>
              <a:rPr lang="ru-RU" sz="2000" b="1" dirty="0" smtClean="0">
                <a:solidFill>
                  <a:srgbClr val="000000"/>
                </a:solidFill>
              </a:rPr>
              <a:t>Слева</a:t>
            </a:r>
            <a:r>
              <a:rPr lang="ru-RU" sz="2000" i="0" dirty="0" smtClean="0">
                <a:solidFill>
                  <a:srgbClr val="000000"/>
                </a:solidFill>
              </a:rPr>
              <a:t>: эволюция русла реки </a:t>
            </a:r>
            <a:r>
              <a:rPr lang="ru-RU" sz="2000" i="0" dirty="0" err="1" smtClean="0">
                <a:solidFill>
                  <a:srgbClr val="000000"/>
                </a:solidFill>
              </a:rPr>
              <a:t>Миссиссипи</a:t>
            </a:r>
            <a:r>
              <a:rPr lang="ru-RU" sz="2000" i="0" dirty="0" smtClean="0">
                <a:solidFill>
                  <a:srgbClr val="000000"/>
                </a:solidFill>
              </a:rPr>
              <a:t>. Одинаковым цветом показаны одновозрастные меандры. </a:t>
            </a:r>
          </a:p>
          <a:p>
            <a:pPr algn="l"/>
            <a:endParaRPr lang="ru-RU" sz="2000" i="0" dirty="0">
              <a:solidFill>
                <a:srgbClr val="000000"/>
              </a:solidFill>
            </a:endParaRPr>
          </a:p>
          <a:p>
            <a:pPr algn="l"/>
            <a:r>
              <a:rPr lang="ru-RU" sz="2000" b="1" dirty="0" smtClean="0">
                <a:solidFill>
                  <a:srgbClr val="000000"/>
                </a:solidFill>
              </a:rPr>
              <a:t>Внизу</a:t>
            </a:r>
            <a:r>
              <a:rPr lang="ru-RU" sz="2000" i="0" dirty="0" smtClean="0">
                <a:solidFill>
                  <a:srgbClr val="000000"/>
                </a:solidFill>
              </a:rPr>
              <a:t>: переход от </a:t>
            </a:r>
            <a:r>
              <a:rPr lang="ru-RU" sz="2000" i="0" dirty="0" err="1" smtClean="0">
                <a:solidFill>
                  <a:srgbClr val="000000"/>
                </a:solidFill>
              </a:rPr>
              <a:t>меандрирующей</a:t>
            </a:r>
            <a:r>
              <a:rPr lang="ru-RU" sz="2000" i="0" dirty="0" smtClean="0">
                <a:solidFill>
                  <a:srgbClr val="000000"/>
                </a:solidFill>
              </a:rPr>
              <a:t> к сплетенной</a:t>
            </a:r>
            <a:r>
              <a:rPr lang="en-US" sz="2000" i="0" dirty="0" smtClean="0">
                <a:solidFill>
                  <a:srgbClr val="000000"/>
                </a:solidFill>
              </a:rPr>
              <a:t> </a:t>
            </a:r>
            <a:r>
              <a:rPr lang="ru-RU" sz="2000" i="0" dirty="0" smtClean="0">
                <a:solidFill>
                  <a:srgbClr val="000000"/>
                </a:solidFill>
              </a:rPr>
              <a:t>русловой системе</a:t>
            </a:r>
            <a:endParaRPr lang="ru-RU" sz="2000" i="0" dirty="0">
              <a:solidFill>
                <a:srgbClr val="000000"/>
              </a:solidFill>
            </a:endParaRPr>
          </a:p>
        </p:txBody>
      </p:sp>
    </p:spTree>
    <p:extLst>
      <p:ext uri="{BB962C8B-B14F-4D97-AF65-F5344CB8AC3E}">
        <p14:creationId xmlns:p14="http://schemas.microsoft.com/office/powerpoint/2010/main" val="415176982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8957</TotalTime>
  <Words>3101</Words>
  <Application>Microsoft Office PowerPoint</Application>
  <PresentationFormat>Экран (4:3)</PresentationFormat>
  <Paragraphs>236</Paragraphs>
  <Slides>38</Slides>
  <Notes>23</Notes>
  <HiddenSlides>0</HiddenSlides>
  <MMClips>0</MMClips>
  <ScaleCrop>false</ScaleCrop>
  <HeadingPairs>
    <vt:vector size="4" baseType="variant">
      <vt:variant>
        <vt:lpstr>Тема</vt:lpstr>
      </vt:variant>
      <vt:variant>
        <vt:i4>7</vt:i4>
      </vt:variant>
      <vt:variant>
        <vt:lpstr>Заголовки слайдов</vt:lpstr>
      </vt:variant>
      <vt:variant>
        <vt:i4>38</vt:i4>
      </vt:variant>
    </vt:vector>
  </HeadingPairs>
  <TitlesOfParts>
    <vt:vector size="45" baseType="lpstr">
      <vt:lpstr>Тема Office</vt:lpstr>
      <vt:lpstr>1_Тема Office</vt:lpstr>
      <vt:lpstr>3_Тема Office</vt:lpstr>
      <vt:lpstr>2_Тема Office</vt:lpstr>
      <vt:lpstr>4_Тема Office</vt:lpstr>
      <vt:lpstr>6_Тема Office</vt:lpstr>
      <vt:lpstr>2_Оформление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Тевелев</dc:creator>
  <cp:lastModifiedBy>Alex</cp:lastModifiedBy>
  <cp:revision>279</cp:revision>
  <dcterms:created xsi:type="dcterms:W3CDTF">2010-10-04T11:56:37Z</dcterms:created>
  <dcterms:modified xsi:type="dcterms:W3CDTF">2020-03-19T08:52:51Z</dcterms:modified>
</cp:coreProperties>
</file>