
<file path=[Content_Types].xml><?xml version="1.0" encoding="utf-8"?>
<Types xmlns="http://schemas.openxmlformats.org/package/2006/content-types">
  <Default Extension="png" ContentType="image/png"/>
  <Default Extension="tmp" ContentType="image/png"/>
  <Default Extension="jpeg" ContentType="image/jpeg"/>
  <Default Extension="MOV" ContentType="video/unknown"/>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9" r:id="rId3"/>
    <p:sldMasterId id="2147483721" r:id="rId4"/>
    <p:sldMasterId id="2147483733" r:id="rId5"/>
    <p:sldMasterId id="2147483745" r:id="rId6"/>
    <p:sldMasterId id="2147483757" r:id="rId7"/>
    <p:sldMasterId id="2147483769" r:id="rId8"/>
    <p:sldMasterId id="2147483781" r:id="rId9"/>
    <p:sldMasterId id="2147483793" r:id="rId10"/>
    <p:sldMasterId id="2147483805" r:id="rId11"/>
  </p:sldMasterIdLst>
  <p:notesMasterIdLst>
    <p:notesMasterId r:id="rId55"/>
  </p:notesMasterIdLst>
  <p:handoutMasterIdLst>
    <p:handoutMasterId r:id="rId56"/>
  </p:handoutMasterIdLst>
  <p:sldIdLst>
    <p:sldId id="513" r:id="rId12"/>
    <p:sldId id="353" r:id="rId13"/>
    <p:sldId id="483" r:id="rId14"/>
    <p:sldId id="479" r:id="rId15"/>
    <p:sldId id="484" r:id="rId16"/>
    <p:sldId id="514" r:id="rId17"/>
    <p:sldId id="515" r:id="rId18"/>
    <p:sldId id="487" r:id="rId19"/>
    <p:sldId id="488" r:id="rId20"/>
    <p:sldId id="516" r:id="rId21"/>
    <p:sldId id="489" r:id="rId22"/>
    <p:sldId id="490" r:id="rId23"/>
    <p:sldId id="491" r:id="rId24"/>
    <p:sldId id="492" r:id="rId25"/>
    <p:sldId id="493" r:id="rId26"/>
    <p:sldId id="494" r:id="rId27"/>
    <p:sldId id="517" r:id="rId28"/>
    <p:sldId id="518" r:id="rId29"/>
    <p:sldId id="519" r:id="rId30"/>
    <p:sldId id="522" r:id="rId31"/>
    <p:sldId id="521" r:id="rId32"/>
    <p:sldId id="485" r:id="rId33"/>
    <p:sldId id="525" r:id="rId34"/>
    <p:sldId id="495" r:id="rId35"/>
    <p:sldId id="496" r:id="rId36"/>
    <p:sldId id="497" r:id="rId37"/>
    <p:sldId id="498" r:id="rId38"/>
    <p:sldId id="499" r:id="rId39"/>
    <p:sldId id="500" r:id="rId40"/>
    <p:sldId id="503" r:id="rId41"/>
    <p:sldId id="530" r:id="rId42"/>
    <p:sldId id="531" r:id="rId43"/>
    <p:sldId id="504" r:id="rId44"/>
    <p:sldId id="505" r:id="rId45"/>
    <p:sldId id="506" r:id="rId46"/>
    <p:sldId id="523" r:id="rId47"/>
    <p:sldId id="507" r:id="rId48"/>
    <p:sldId id="526" r:id="rId49"/>
    <p:sldId id="524" r:id="rId50"/>
    <p:sldId id="509" r:id="rId51"/>
    <p:sldId id="510" r:id="rId52"/>
    <p:sldId id="511" r:id="rId53"/>
    <p:sldId id="512" r:id="rId54"/>
  </p:sldIdLst>
  <p:sldSz cx="9144000" cy="6858000" type="screen4x3"/>
  <p:notesSz cx="6858000" cy="9144000"/>
  <p:defaultTextStyle>
    <a:defPPr>
      <a:defRPr lang="ru-RU"/>
    </a:defPPr>
    <a:lvl1pPr algn="ctr" rtl="0" fontAlgn="base">
      <a:spcBef>
        <a:spcPct val="0"/>
      </a:spcBef>
      <a:spcAft>
        <a:spcPct val="0"/>
      </a:spcAft>
      <a:defRPr i="1" kern="1200">
        <a:solidFill>
          <a:schemeClr val="tx1"/>
        </a:solidFill>
        <a:latin typeface="Arial" charset="0"/>
        <a:ea typeface="+mn-ea"/>
        <a:cs typeface="+mn-cs"/>
      </a:defRPr>
    </a:lvl1pPr>
    <a:lvl2pPr marL="457200" algn="ctr" rtl="0" fontAlgn="base">
      <a:spcBef>
        <a:spcPct val="0"/>
      </a:spcBef>
      <a:spcAft>
        <a:spcPct val="0"/>
      </a:spcAft>
      <a:defRPr i="1" kern="1200">
        <a:solidFill>
          <a:schemeClr val="tx1"/>
        </a:solidFill>
        <a:latin typeface="Arial" charset="0"/>
        <a:ea typeface="+mn-ea"/>
        <a:cs typeface="+mn-cs"/>
      </a:defRPr>
    </a:lvl2pPr>
    <a:lvl3pPr marL="914400" algn="ctr" rtl="0" fontAlgn="base">
      <a:spcBef>
        <a:spcPct val="0"/>
      </a:spcBef>
      <a:spcAft>
        <a:spcPct val="0"/>
      </a:spcAft>
      <a:defRPr i="1" kern="1200">
        <a:solidFill>
          <a:schemeClr val="tx1"/>
        </a:solidFill>
        <a:latin typeface="Arial" charset="0"/>
        <a:ea typeface="+mn-ea"/>
        <a:cs typeface="+mn-cs"/>
      </a:defRPr>
    </a:lvl3pPr>
    <a:lvl4pPr marL="1371600" algn="ctr" rtl="0" fontAlgn="base">
      <a:spcBef>
        <a:spcPct val="0"/>
      </a:spcBef>
      <a:spcAft>
        <a:spcPct val="0"/>
      </a:spcAft>
      <a:defRPr i="1" kern="1200">
        <a:solidFill>
          <a:schemeClr val="tx1"/>
        </a:solidFill>
        <a:latin typeface="Arial" charset="0"/>
        <a:ea typeface="+mn-ea"/>
        <a:cs typeface="+mn-cs"/>
      </a:defRPr>
    </a:lvl4pPr>
    <a:lvl5pPr marL="1828800" algn="ctr"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CDF7"/>
    <a:srgbClr val="FFCCFF"/>
    <a:srgbClr val="FFCC99"/>
    <a:srgbClr val="F4FDE9"/>
    <a:srgbClr val="CCFF66"/>
    <a:srgbClr val="DDDDDD"/>
    <a:srgbClr val="FDFAE7"/>
    <a:srgbClr val="FFF1E3"/>
    <a:srgbClr val="996600"/>
    <a:srgbClr val="F1EB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5" autoAdjust="0"/>
    <p:restoredTop sz="91603" autoAdjust="0"/>
  </p:normalViewPr>
  <p:slideViewPr>
    <p:cSldViewPr>
      <p:cViewPr varScale="1">
        <p:scale>
          <a:sx n="84" d="100"/>
          <a:sy n="84" d="100"/>
        </p:scale>
        <p:origin x="-192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203"/>
    </p:cViewPr>
  </p:sorterViewPr>
  <p:notesViewPr>
    <p:cSldViewPr showGuides="1">
      <p:cViewPr varScale="1">
        <p:scale>
          <a:sx n="87" d="100"/>
          <a:sy n="87" d="100"/>
        </p:scale>
        <p:origin x="-190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A58E1A-1618-46D3-9D62-782F408D7F25}" type="datetimeFigureOut">
              <a:rPr lang="ru-RU" smtClean="0"/>
              <a:t>19.03.2020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385CF4-E690-432E-8B32-179074B8174D}" type="slidenum">
              <a:rPr lang="ru-RU" smtClean="0"/>
              <a:t>‹#›</a:t>
            </a:fld>
            <a:endParaRPr lang="ru-RU"/>
          </a:p>
        </p:txBody>
      </p:sp>
    </p:spTree>
    <p:extLst>
      <p:ext uri="{BB962C8B-B14F-4D97-AF65-F5344CB8AC3E}">
        <p14:creationId xmlns:p14="http://schemas.microsoft.com/office/powerpoint/2010/main" val="3355114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i="0"/>
            </a:lvl1pPr>
          </a:lstStyle>
          <a:p>
            <a:pPr>
              <a:defRPr/>
            </a:pPr>
            <a:endParaRPr lang="ru-RU"/>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vl1pPr>
          </a:lstStyle>
          <a:p>
            <a:pPr>
              <a:defRPr/>
            </a:pPr>
            <a:endParaRPr lang="ru-RU"/>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i="0"/>
            </a:lvl1pPr>
          </a:lstStyle>
          <a:p>
            <a:pPr>
              <a:defRPr/>
            </a:pPr>
            <a:endParaRPr lang="ru-RU"/>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vl1pPr>
          </a:lstStyle>
          <a:p>
            <a:pPr>
              <a:defRPr/>
            </a:pPr>
            <a:fld id="{2C74E311-517D-4DB2-A241-11866F49D030}" type="slidenum">
              <a:rPr lang="ru-RU"/>
              <a:pPr>
                <a:defRPr/>
              </a:pPr>
              <a:t>‹#›</a:t>
            </a:fld>
            <a:endParaRPr lang="ru-RU"/>
          </a:p>
        </p:txBody>
      </p:sp>
    </p:spTree>
    <p:extLst>
      <p:ext uri="{BB962C8B-B14F-4D97-AF65-F5344CB8AC3E}">
        <p14:creationId xmlns:p14="http://schemas.microsoft.com/office/powerpoint/2010/main" val="9678341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3274E6F-FF1C-4C9A-A462-E61616E11F04}" type="slidenum">
              <a:rPr lang="ru-RU" smtClean="0">
                <a:solidFill>
                  <a:prstClr val="black"/>
                </a:solidFill>
              </a:rPr>
              <a:pPr/>
              <a:t>10</a:t>
            </a:fld>
            <a:endParaRPr lang="ru-RU" smtClean="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ru-RU" sz="1000" b="1" i="1" dirty="0" smtClean="0"/>
              <a:t>Градиент</a:t>
            </a:r>
            <a:r>
              <a:rPr lang="ru-RU" sz="1000" i="1" dirty="0" smtClean="0"/>
              <a:t>.</a:t>
            </a:r>
            <a:r>
              <a:rPr lang="ru-RU" sz="1000" dirty="0" smtClean="0"/>
              <a:t> Градиентом потока является его уклон, который оценивается в метрах уменьшения высоты на километр длины потока. .Истоки потоков, дренирующих высокие </a:t>
            </a:r>
            <a:r>
              <a:rPr lang="ru-RU" sz="1000" dirty="0" err="1" smtClean="0"/>
              <a:t>горымогут</a:t>
            </a:r>
            <a:r>
              <a:rPr lang="ru-RU" sz="1000" dirty="0" smtClean="0"/>
              <a:t> иметь градиент более 50 м на километр. В нижнем течении Волги или Миссисипи градиент не превышает 1-2 сантиметров на километр. Один из способов для реки уменьшить градиент с помощью удлинения самой себя является образование меандров.</a:t>
            </a:r>
          </a:p>
          <a:p>
            <a:pPr eaLnBrk="1" hangingPunct="1"/>
            <a:r>
              <a:rPr lang="ru-RU" sz="1000" dirty="0" smtClean="0"/>
              <a:t>На разных отрезках реки – от истоков до устье градиент меняется, и вместе с ним меняется преобладающая морфология реки. </a:t>
            </a:r>
            <a:r>
              <a:rPr lang="ru-RU" sz="1200" kern="1200" dirty="0" smtClean="0">
                <a:solidFill>
                  <a:schemeClr val="tx1"/>
                </a:solidFill>
                <a:effectLst/>
                <a:latin typeface="Arial" charset="0"/>
                <a:ea typeface="+mn-ea"/>
                <a:cs typeface="+mn-cs"/>
              </a:rPr>
              <a:t>.  В верхнем течении уклоны максимальные и здесь преобладает вертикальная эрозия или врез, которым соответствует узкий поперечный профиль долины. В среднем течении уклоны средние, преобладает боковая эрозия – расширение долины – и интенсивный перенос материала. В нижнем течении уклоны минимальные, долина наиболее широка и здесь преобладает отложение аллювия.</a:t>
            </a:r>
            <a:r>
              <a:rPr lang="ru-RU" sz="1000" dirty="0" smtClean="0"/>
              <a:t> </a:t>
            </a:r>
          </a:p>
          <a:p>
            <a:pPr eaLnBrk="1" hangingPunct="1">
              <a:buFontTx/>
              <a:buNone/>
            </a:pPr>
            <a:endParaRPr lang="ru-RU" sz="1100" b="1" dirty="0" smtClean="0">
              <a:latin typeface="Arial Narrow"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11</a:t>
            </a:fld>
            <a:endParaRPr lang="ru-RU">
              <a:solidFill>
                <a:prstClr val="black"/>
              </a:solidFill>
            </a:endParaRPr>
          </a:p>
        </p:txBody>
      </p:sp>
    </p:spTree>
    <p:extLst>
      <p:ext uri="{BB962C8B-B14F-4D97-AF65-F5344CB8AC3E}">
        <p14:creationId xmlns:p14="http://schemas.microsoft.com/office/powerpoint/2010/main" val="2409697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C64C6DB-53E8-4767-986A-447CEAA0DCE3}" type="slidenum">
              <a:rPr lang="ru-RU" smtClean="0">
                <a:solidFill>
                  <a:prstClr val="black"/>
                </a:solidFill>
              </a:rPr>
              <a:pPr/>
              <a:t>13</a:t>
            </a:fld>
            <a:endParaRPr lang="ru-RU"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ru-RU"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Откуда попадают посторонние</a:t>
            </a:r>
            <a:r>
              <a:rPr lang="ru-RU" baseline="0" dirty="0" smtClean="0"/>
              <a:t> частицы в воду?</a:t>
            </a:r>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14</a:t>
            </a:fld>
            <a:endParaRPr lang="ru-RU">
              <a:solidFill>
                <a:prstClr val="black"/>
              </a:solidFill>
            </a:endParaRPr>
          </a:p>
        </p:txBody>
      </p:sp>
    </p:spTree>
    <p:extLst>
      <p:ext uri="{BB962C8B-B14F-4D97-AF65-F5344CB8AC3E}">
        <p14:creationId xmlns:p14="http://schemas.microsoft.com/office/powerpoint/2010/main" val="1771941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effectLst/>
                <a:latin typeface="Times New Roman"/>
                <a:ea typeface="Times New Roman"/>
                <a:sym typeface="Wingdings"/>
              </a:rPr>
              <a:t></a:t>
            </a:r>
            <a:r>
              <a:rPr lang="ru-RU" sz="1200" dirty="0" smtClean="0">
                <a:effectLst/>
                <a:latin typeface="Times New Roman"/>
                <a:ea typeface="Times New Roman"/>
              </a:rPr>
              <a:t> Объем твердых стоков в речных системах мира слабо коррелируется с их длиной и площадью водосборного бассейна, так что некоторые крупнейшие по размерам реки не попадают даже в первые две дюжины рек по размеру твердого сноса. </a:t>
            </a:r>
          </a:p>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15</a:t>
            </a:fld>
            <a:endParaRPr lang="ru-RU">
              <a:solidFill>
                <a:prstClr val="black"/>
              </a:solidFill>
            </a:endParaRPr>
          </a:p>
        </p:txBody>
      </p:sp>
    </p:spTree>
    <p:extLst>
      <p:ext uri="{BB962C8B-B14F-4D97-AF65-F5344CB8AC3E}">
        <p14:creationId xmlns:p14="http://schemas.microsoft.com/office/powerpoint/2010/main" val="2536067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20000"/>
              </a:lnSpc>
              <a:spcAft>
                <a:spcPts val="0"/>
              </a:spcAft>
            </a:pPr>
            <a:r>
              <a:rPr lang="ru-RU" sz="1200" dirty="0" smtClean="0">
                <a:effectLst/>
                <a:latin typeface="Times New Roman"/>
                <a:ea typeface="Times New Roman"/>
              </a:rPr>
              <a:t>Карта, схематично показывающая годовой твердый сток крупнейших рек Мира. Твердый сток рек, как видим, самый мощный источник материала, попадающего с суши в океаны. </a:t>
            </a:r>
            <a:r>
              <a:rPr lang="ru-RU" sz="1200" b="1" dirty="0" smtClean="0">
                <a:effectLst/>
                <a:latin typeface="Times New Roman"/>
                <a:ea typeface="Times New Roman"/>
              </a:rPr>
              <a:t>В то же время надо помнить, что </a:t>
            </a:r>
            <a:r>
              <a:rPr lang="ru-RU" sz="1200" b="1" dirty="0" smtClean="0">
                <a:solidFill>
                  <a:srgbClr val="000000"/>
                </a:solidFill>
                <a:latin typeface="Franklin Gothic Medium Cond" pitchFamily="34" charset="0"/>
                <a:ea typeface="Times New Roman"/>
              </a:rPr>
              <a:t>большая часть осадков, попадая в долину, оттуда уже не выходит, слагая различные русловые и террасовые аллювиальные аккумулятивные формы. Поэтому эрозионную деятельность рек </a:t>
            </a:r>
            <a:r>
              <a:rPr lang="ru-RU" sz="1200" b="1" dirty="0" err="1" smtClean="0">
                <a:solidFill>
                  <a:srgbClr val="000000"/>
                </a:solidFill>
                <a:latin typeface="Franklin Gothic Medium Cond" pitchFamily="34" charset="0"/>
                <a:ea typeface="Times New Roman"/>
              </a:rPr>
              <a:t>нелязя</a:t>
            </a:r>
            <a:r>
              <a:rPr lang="ru-RU" sz="1200" b="1" dirty="0" smtClean="0">
                <a:solidFill>
                  <a:srgbClr val="000000"/>
                </a:solidFill>
                <a:latin typeface="Franklin Gothic Medium Cond" pitchFamily="34" charset="0"/>
                <a:ea typeface="Times New Roman"/>
              </a:rPr>
              <a:t> оценивать, только</a:t>
            </a:r>
            <a:r>
              <a:rPr lang="ru-RU" sz="1200" b="1" baseline="0" dirty="0" smtClean="0">
                <a:solidFill>
                  <a:srgbClr val="000000"/>
                </a:solidFill>
                <a:latin typeface="Franklin Gothic Medium Cond" pitchFamily="34" charset="0"/>
                <a:ea typeface="Times New Roman"/>
              </a:rPr>
              <a:t> исходя из объема вынесенных в моря и океаны осадков </a:t>
            </a:r>
            <a:endParaRPr lang="ru-RU" sz="1200" b="1" dirty="0" smtClean="0">
              <a:solidFill>
                <a:srgbClr val="000000"/>
              </a:solidFill>
              <a:latin typeface="Franklin Gothic Medium Cond" pitchFamily="34" charset="0"/>
              <a:ea typeface="Times New Roman"/>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16</a:t>
            </a:fld>
            <a:endParaRPr lang="ru-RU">
              <a:solidFill>
                <a:prstClr val="black"/>
              </a:solidFill>
            </a:endParaRPr>
          </a:p>
        </p:txBody>
      </p:sp>
    </p:spTree>
    <p:extLst>
      <p:ext uri="{BB962C8B-B14F-4D97-AF65-F5344CB8AC3E}">
        <p14:creationId xmlns:p14="http://schemas.microsoft.com/office/powerpoint/2010/main" val="1706160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Здесь мировым чемпионом является Восточно-Гималайская река Брахмапутра, выносящая вместе с Гангом твердого материала более чем  в два раза больше, чем Амазонка!</a:t>
            </a:r>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17</a:t>
            </a:fld>
            <a:endParaRPr lang="ru-RU">
              <a:solidFill>
                <a:prstClr val="black"/>
              </a:solidFill>
            </a:endParaRPr>
          </a:p>
        </p:txBody>
      </p:sp>
    </p:spTree>
    <p:extLst>
      <p:ext uri="{BB962C8B-B14F-4D97-AF65-F5344CB8AC3E}">
        <p14:creationId xmlns:p14="http://schemas.microsoft.com/office/powerpoint/2010/main" val="3831414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b="1" dirty="0" smtClean="0">
                <a:effectLst/>
                <a:latin typeface="Times New Roman"/>
                <a:ea typeface="Times New Roman"/>
              </a:rPr>
              <a:t>Плотность дренажной сети</a:t>
            </a:r>
            <a:r>
              <a:rPr lang="ru-RU" sz="1200" b="0" dirty="0" smtClean="0">
                <a:effectLst/>
                <a:latin typeface="Times New Roman"/>
                <a:ea typeface="Times New Roman"/>
              </a:rPr>
              <a:t>. Эрозионное (денудационное) моделирование рельефа развивается путем организации дренажных систем – многоканальных образований, контролирующих и организующих перемещения главного агента транспорта вещества – воды - с верхних этажей рельефа на нижние – вплоть до базиса эрозии. Для разных дренажных систем этот базис может находиться на разных уровнях, как значительно выше уровня Мирового океана (например, в случае озер Титикака или Кара-Куль на высоте около 4 000 м!), так и значительно ниже континентального шельфа. Дренажные системы имеют, как правило, древовидный облик. По направлению к базису эрозии водной перенос все в большей степени канализируется – если в верхних частях системы преобладают мелкие, нестабильные, часто блуждающие русла и струи поверхностного стока, то к нижней части системы они последовательно объединяются в единые долговременно устойчивые каналы. </a:t>
            </a:r>
            <a:r>
              <a:rPr lang="ru-RU" sz="1200" kern="1200" dirty="0" smtClean="0">
                <a:solidFill>
                  <a:schemeClr val="tx1"/>
                </a:solidFill>
                <a:effectLst/>
                <a:latin typeface="Arial" charset="0"/>
                <a:ea typeface="+mn-ea"/>
                <a:cs typeface="+mn-cs"/>
              </a:rPr>
              <a:t>Понятно, что чем гуще эрозионная сеть в бассейне, тем больше материала может в нем собираться и выноситься.</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0"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18</a:t>
            </a:fld>
            <a:endParaRPr lang="ru-RU">
              <a:solidFill>
                <a:prstClr val="black"/>
              </a:solidFill>
            </a:endParaRPr>
          </a:p>
        </p:txBody>
      </p:sp>
    </p:spTree>
    <p:extLst>
      <p:ext uri="{BB962C8B-B14F-4D97-AF65-F5344CB8AC3E}">
        <p14:creationId xmlns:p14="http://schemas.microsoft.com/office/powerpoint/2010/main" val="3506151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effectLst/>
                <a:latin typeface="Times New Roman"/>
                <a:ea typeface="Times New Roman"/>
              </a:rPr>
              <a:t>Поскольку дренажная система является площадным, часто </a:t>
            </a:r>
            <a:r>
              <a:rPr lang="ru-RU" sz="1200" dirty="0" err="1" smtClean="0">
                <a:effectLst/>
                <a:latin typeface="Times New Roman"/>
                <a:ea typeface="Times New Roman"/>
              </a:rPr>
              <a:t>изометричным</a:t>
            </a:r>
            <a:r>
              <a:rPr lang="ru-RU" sz="1200" dirty="0" smtClean="0">
                <a:effectLst/>
                <a:latin typeface="Times New Roman"/>
                <a:ea typeface="Times New Roman"/>
              </a:rPr>
              <a:t> образованием (водосборным бассейном, </a:t>
            </a:r>
            <a:r>
              <a:rPr lang="ru-RU" sz="1200" dirty="0" err="1" smtClean="0">
                <a:effectLst/>
                <a:latin typeface="Times New Roman"/>
                <a:ea typeface="Times New Roman"/>
              </a:rPr>
              <a:t>etc</a:t>
            </a:r>
            <a:r>
              <a:rPr lang="ru-RU" sz="1200" dirty="0" smtClean="0">
                <a:effectLst/>
                <a:latin typeface="Times New Roman"/>
                <a:ea typeface="Times New Roman"/>
              </a:rPr>
              <a:t>), в целом ее морфология имеет листовидно-</a:t>
            </a:r>
            <a:r>
              <a:rPr lang="ru-RU" sz="1200" dirty="0" err="1" smtClean="0">
                <a:effectLst/>
                <a:latin typeface="Times New Roman"/>
                <a:ea typeface="Times New Roman"/>
              </a:rPr>
              <a:t>листрические</a:t>
            </a:r>
            <a:r>
              <a:rPr lang="ru-RU" sz="1200" dirty="0" smtClean="0">
                <a:effectLst/>
                <a:latin typeface="Times New Roman"/>
                <a:ea typeface="Times New Roman"/>
              </a:rPr>
              <a:t> очертания. На ее периферии всюду развиты относительно крутые уступы, которые к центру системы постепенно </a:t>
            </a:r>
            <a:r>
              <a:rPr lang="ru-RU" sz="1200" dirty="0" err="1" smtClean="0">
                <a:effectLst/>
                <a:latin typeface="Times New Roman"/>
                <a:ea typeface="Times New Roman"/>
              </a:rPr>
              <a:t>выполаживаются</a:t>
            </a:r>
            <a:r>
              <a:rPr lang="ru-RU" sz="1200" dirty="0" smtClean="0">
                <a:effectLst/>
                <a:latin typeface="Times New Roman"/>
                <a:ea typeface="Times New Roman"/>
              </a:rPr>
              <a:t>, а каналы при этом последовательно сливаются, образуя единый выход из бассейна, который в свою очередь, является элементом дренажного бассейна  более высокого порядка. У крупнейших рек дренажные бассейны имеют континентальный масштаб.</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19</a:t>
            </a:fld>
            <a:endParaRPr lang="ru-RU">
              <a:solidFill>
                <a:prstClr val="black"/>
              </a:solidFill>
            </a:endParaRPr>
          </a:p>
        </p:txBody>
      </p:sp>
    </p:spTree>
    <p:extLst>
      <p:ext uri="{BB962C8B-B14F-4D97-AF65-F5344CB8AC3E}">
        <p14:creationId xmlns:p14="http://schemas.microsoft.com/office/powerpoint/2010/main" val="116175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745EB62-65A0-415B-AD53-D8B16A86724C}" type="slidenum">
              <a:rPr lang="ru-RU" smtClean="0">
                <a:solidFill>
                  <a:prstClr val="black"/>
                </a:solidFill>
              </a:rPr>
              <a:pPr>
                <a:defRPr/>
              </a:pPr>
              <a:t>21</a:t>
            </a:fld>
            <a:endParaRPr lang="ru-RU">
              <a:solidFill>
                <a:prstClr val="black"/>
              </a:solidFill>
            </a:endParaRPr>
          </a:p>
        </p:txBody>
      </p:sp>
    </p:spTree>
    <p:extLst>
      <p:ext uri="{BB962C8B-B14F-4D97-AF65-F5344CB8AC3E}">
        <p14:creationId xmlns:p14="http://schemas.microsoft.com/office/powerpoint/2010/main" val="22800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C64C6DB-53E8-4767-986A-447CEAA0DCE3}" type="slidenum">
              <a:rPr lang="ru-RU" smtClean="0">
                <a:solidFill>
                  <a:prstClr val="black"/>
                </a:solidFill>
              </a:rPr>
              <a:pPr/>
              <a:t>24</a:t>
            </a:fld>
            <a:endParaRPr lang="ru-RU"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ru-RU" i="1" dirty="0" smtClean="0">
                <a:latin typeface="Franklin Gothic Medium Cond" pitchFamily="34" charset="0"/>
              </a:rPr>
              <a:t>Мощность реки</a:t>
            </a:r>
          </a:p>
          <a:p>
            <a:endParaRPr lang="ru-RU" dirty="0" smtClean="0">
              <a:latin typeface="Franklin Gothic Medium Cond" pitchFamily="34" charset="0"/>
            </a:endParaRPr>
          </a:p>
          <a:p>
            <a:r>
              <a:rPr lang="ru-RU" dirty="0" smtClean="0">
                <a:latin typeface="Franklin Gothic Medium Cond" pitchFamily="34" charset="0"/>
              </a:rPr>
              <a:t>Энергетика реки, ее возможности</a:t>
            </a:r>
            <a:r>
              <a:rPr lang="ru-RU" baseline="0" dirty="0" smtClean="0">
                <a:latin typeface="Franklin Gothic Medium Cond" pitchFamily="34" charset="0"/>
              </a:rPr>
              <a:t> совершать работу, оцениваются мощностью потока. Эти несложные формулы предложены, в первую очередь, для оценки электроэнергетического потенциала, но, конечно, годятся и для оценки возможностей потока по перемещению взвешенного и донного материала.   </a:t>
            </a:r>
            <a:r>
              <a:rPr lang="en-US" baseline="0" dirty="0" smtClean="0">
                <a:latin typeface="Franklin Gothic Medium Cond" pitchFamily="34" charset="0"/>
              </a:rPr>
              <a:t>Q </a:t>
            </a:r>
            <a:r>
              <a:rPr lang="ru-RU" baseline="0" dirty="0" smtClean="0">
                <a:latin typeface="Franklin Gothic Medium Cond" pitchFamily="34" charset="0"/>
              </a:rPr>
              <a:t>в этой формуле – это расход воды, то есть количество воды, проходящей через поперечное сечение русла в единицу времени, равное произведению скорости потока на площадь </a:t>
            </a:r>
            <a:r>
              <a:rPr lang="ru-RU" baseline="0" dirty="0" err="1" smtClean="0">
                <a:latin typeface="Franklin Gothic Medium Cond" pitchFamily="34" charset="0"/>
              </a:rPr>
              <a:t>севения</a:t>
            </a:r>
            <a:r>
              <a:rPr lang="ru-RU" baseline="0" dirty="0" smtClean="0">
                <a:latin typeface="Franklin Gothic Medium Cond" pitchFamily="34" charset="0"/>
              </a:rPr>
              <a:t>, а </a:t>
            </a:r>
            <a:r>
              <a:rPr lang="en-US" baseline="0" dirty="0" smtClean="0">
                <a:latin typeface="Franklin Gothic Medium Cond" pitchFamily="34" charset="0"/>
              </a:rPr>
              <a:t>H – </a:t>
            </a:r>
            <a:r>
              <a:rPr lang="ru-RU" baseline="0" dirty="0" smtClean="0">
                <a:latin typeface="Franklin Gothic Medium Cond" pitchFamily="34" charset="0"/>
              </a:rPr>
              <a:t>перепад высот между начальным и конечным положением воды за этот же промежуток времени, численно равный произведению скорости потока на синус угла </a:t>
            </a:r>
            <a:r>
              <a:rPr lang="ru-RU" baseline="0" dirty="0" err="1" smtClean="0">
                <a:latin typeface="Franklin Gothic Medium Cond" pitchFamily="34" charset="0"/>
              </a:rPr>
              <a:t>уклонарусла</a:t>
            </a:r>
            <a:r>
              <a:rPr lang="ru-RU" baseline="0" dirty="0" smtClean="0">
                <a:latin typeface="Franklin Gothic Medium Cond" pitchFamily="34" charset="0"/>
              </a:rPr>
              <a:t>. Как видим, в этой формуле учитываются так или иначе все параметры – скорость потока, уклон русла и его живое сечение.    </a:t>
            </a:r>
            <a:endParaRPr lang="ru-RU"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C64C6DB-53E8-4767-986A-447CEAA0DCE3}" type="slidenum">
              <a:rPr lang="ru-RU" smtClean="0">
                <a:solidFill>
                  <a:prstClr val="black"/>
                </a:solidFill>
              </a:rPr>
              <a:pPr/>
              <a:t>25</a:t>
            </a:fld>
            <a:endParaRPr lang="ru-RU"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ru-RU" i="1" dirty="0" smtClean="0"/>
              <a:t>В растворенном виде. </a:t>
            </a:r>
            <a:endParaRPr lang="ru-RU" dirty="0" smtClean="0"/>
          </a:p>
          <a:p>
            <a:r>
              <a:rPr lang="ru-RU" dirty="0" smtClean="0"/>
              <a:t>Растворенный материал транспортируется в виде химических ионов и сам по себе невидим. Все потоки несут некоторое </a:t>
            </a:r>
            <a:r>
              <a:rPr lang="ru-RU" dirty="0" err="1" smtClean="0"/>
              <a:t>количесиво</a:t>
            </a:r>
            <a:r>
              <a:rPr lang="ru-RU" dirty="0" smtClean="0"/>
              <a:t> растворенного материала, который выносится главным образом их грунтовых вод, которые просачиваются или вытекают ключами в бортах долины. Наиболее обильные вещества в растворе – это кальций и бикарбонат-ионы. Кроме того, конечно присутствуют натрий, магний, хлориды, ионы железа и сульфаты. Также присутствуют некоторое количество органического вещества, так что многие потоки имеют коричневый цвет и из-за растворенных </a:t>
            </a:r>
            <a:r>
              <a:rPr lang="ru-RU" dirty="0" err="1" smtClean="0"/>
              <a:t>гумусных</a:t>
            </a:r>
            <a:r>
              <a:rPr lang="ru-RU" dirty="0" smtClean="0"/>
              <a:t> кислот.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C64C6DB-53E8-4767-986A-447CEAA0DCE3}" type="slidenum">
              <a:rPr lang="ru-RU" smtClean="0">
                <a:solidFill>
                  <a:prstClr val="black"/>
                </a:solidFill>
              </a:rPr>
              <a:pPr/>
              <a:t>26</a:t>
            </a:fld>
            <a:endParaRPr lang="ru-RU"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ru-RU" i="1" dirty="0" smtClean="0">
                <a:latin typeface="Franklin Gothic Medium Cond" pitchFamily="34" charset="0"/>
              </a:rPr>
              <a:t>В виде взвеси. </a:t>
            </a:r>
            <a:endParaRPr lang="ru-RU" dirty="0" smtClean="0">
              <a:latin typeface="Franklin Gothic Medium Cond" pitchFamily="34" charset="0"/>
            </a:endParaRPr>
          </a:p>
          <a:p>
            <a:r>
              <a:rPr lang="ru-RU" dirty="0" smtClean="0">
                <a:latin typeface="Franklin Gothic Medium Cond" pitchFamily="34" charset="0"/>
              </a:rPr>
              <a:t>Более очевидна загрузка потоков взвесями, которые, в общем, являются наиболее массовой фракцией материала, транспортируемого рекой. В большинстве больших потоков частицы алевритовой и глинистой размерности остаются во взвеси все время, пока река с какой-то скоростью несет их – чтобы отложить в озере или море, или на поверхности поймы. </a:t>
            </a:r>
            <a:endParaRPr lang="ru-RU"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C64C6DB-53E8-4767-986A-447CEAA0DCE3}" type="slidenum">
              <a:rPr lang="ru-RU" smtClean="0">
                <a:solidFill>
                  <a:prstClr val="black"/>
                </a:solidFill>
              </a:rPr>
              <a:pPr/>
              <a:t>27</a:t>
            </a:fld>
            <a:endParaRPr lang="ru-RU"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ru-RU" sz="1200" i="1" kern="1200" dirty="0" smtClean="0">
                <a:solidFill>
                  <a:schemeClr val="tx1"/>
                </a:solidFill>
                <a:effectLst/>
                <a:latin typeface="Arial" charset="0"/>
                <a:ea typeface="+mn-ea"/>
                <a:cs typeface="+mn-cs"/>
              </a:rPr>
              <a:t>Волочение по дну. </a:t>
            </a:r>
            <a:endParaRPr lang="ru-RU" sz="1200" kern="1200" dirty="0" smtClean="0">
              <a:solidFill>
                <a:schemeClr val="tx1"/>
              </a:solidFill>
              <a:effectLst/>
              <a:latin typeface="Arial" charset="0"/>
              <a:ea typeface="+mn-ea"/>
              <a:cs typeface="+mn-cs"/>
            </a:endParaRPr>
          </a:p>
          <a:p>
            <a:r>
              <a:rPr lang="ru-RU" sz="1200" kern="1200" dirty="0" smtClean="0">
                <a:solidFill>
                  <a:schemeClr val="tx1"/>
                </a:solidFill>
                <a:effectLst/>
                <a:latin typeface="Arial" charset="0"/>
                <a:ea typeface="+mn-ea"/>
                <a:cs typeface="+mn-cs"/>
              </a:rPr>
              <a:t>Частички осадков, слишком большие, чтобы оставаться во взвеси, опускаются в нижнюю часть потока и передвигаются за счет донного волочения, которое включает скольжение, вращение и </a:t>
            </a:r>
            <a:r>
              <a:rPr lang="ru-RU" sz="1200" kern="1200" dirty="0" err="1" smtClean="0">
                <a:solidFill>
                  <a:schemeClr val="tx1"/>
                </a:solidFill>
                <a:effectLst/>
                <a:latin typeface="Arial" charset="0"/>
                <a:ea typeface="+mn-ea"/>
                <a:cs typeface="+mn-cs"/>
              </a:rPr>
              <a:t>сальтацию</a:t>
            </a:r>
            <a:r>
              <a:rPr lang="ru-RU" sz="1200" kern="1200" dirty="0" smtClean="0">
                <a:solidFill>
                  <a:schemeClr val="tx1"/>
                </a:solidFill>
                <a:effectLst/>
                <a:latin typeface="Arial" charset="0"/>
                <a:ea typeface="+mn-ea"/>
                <a:cs typeface="+mn-cs"/>
              </a:rPr>
              <a:t> – перемещение короткими прыжками.  </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C64C6DB-53E8-4767-986A-447CEAA0DCE3}" type="slidenum">
              <a:rPr lang="ru-RU" smtClean="0">
                <a:solidFill>
                  <a:prstClr val="black"/>
                </a:solidFill>
              </a:rPr>
              <a:pPr/>
              <a:t>28</a:t>
            </a:fld>
            <a:endParaRPr lang="ru-RU"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ru-RU" sz="1200" i="1" kern="1200" dirty="0" smtClean="0">
                <a:solidFill>
                  <a:schemeClr val="tx1"/>
                </a:solidFill>
                <a:effectLst/>
                <a:latin typeface="Arial" charset="0"/>
                <a:ea typeface="+mn-ea"/>
                <a:cs typeface="+mn-cs"/>
              </a:rPr>
              <a:t>Массовое донное перемещение (</a:t>
            </a:r>
            <a:r>
              <a:rPr lang="en-US" sz="1200" i="1" kern="1200" dirty="0" smtClean="0">
                <a:solidFill>
                  <a:schemeClr val="tx1"/>
                </a:solidFill>
                <a:effectLst/>
                <a:latin typeface="Arial" charset="0"/>
                <a:ea typeface="+mn-ea"/>
                <a:cs typeface="+mn-cs"/>
              </a:rPr>
              <a:t>Bed Load</a:t>
            </a:r>
            <a:r>
              <a:rPr lang="ru-RU" sz="1200" i="1" kern="1200" dirty="0" smtClean="0">
                <a:solidFill>
                  <a:schemeClr val="tx1"/>
                </a:solidFill>
                <a:effectLst/>
                <a:latin typeface="Arial" charset="0"/>
                <a:ea typeface="+mn-ea"/>
                <a:cs typeface="+mn-cs"/>
              </a:rPr>
              <a:t>)</a:t>
            </a:r>
            <a:r>
              <a:rPr lang="ru-RU" sz="1200" kern="1200" dirty="0" smtClean="0">
                <a:solidFill>
                  <a:schemeClr val="tx1"/>
                </a:solidFill>
                <a:effectLst/>
                <a:latin typeface="Arial" charset="0"/>
                <a:ea typeface="+mn-ea"/>
                <a:cs typeface="+mn-cs"/>
              </a:rPr>
              <a:t>. </a:t>
            </a:r>
          </a:p>
          <a:p>
            <a:r>
              <a:rPr lang="ru-RU" sz="1200" kern="1200" dirty="0" smtClean="0">
                <a:solidFill>
                  <a:schemeClr val="tx1"/>
                </a:solidFill>
                <a:effectLst/>
                <a:latin typeface="Arial" charset="0"/>
                <a:ea typeface="+mn-ea"/>
                <a:cs typeface="+mn-cs"/>
              </a:rPr>
              <a:t>Донный груз движется только при значительных скоростях потока, способного перемещать крупные частицы. Этим отличается от транспортировки взвеси, которое происходит постоянно. В разных участках долины скорость потока меняется, так что одни и те же частицы могут переходить во взвесь на одних отрезках, и волочиться по дну в других.  Донный груз может составлять 50% от общей осадочной нагрузки некоторых рек, но обычно он составляет 7-10%.  Движение донного материала является главным инструментом абразии потока, поскольку песок и галька при таком перемещении выстилают дно и края канала. В некоторых реках даже слышно, как крупные валуны дробятся при донном движении.</a:t>
            </a:r>
            <a:endParaRPr lang="ru-RU" sz="1200" kern="1200" dirty="0">
              <a:solidFill>
                <a:schemeClr val="tx1"/>
              </a:solidFill>
              <a:effectLst/>
              <a:latin typeface="Arial"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C64C6DB-53E8-4767-986A-447CEAA0DCE3}" type="slidenum">
              <a:rPr lang="ru-RU" smtClean="0">
                <a:solidFill>
                  <a:prstClr val="black"/>
                </a:solidFill>
              </a:rPr>
              <a:pPr/>
              <a:t>29</a:t>
            </a:fld>
            <a:endParaRPr lang="ru-RU"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r>
              <a:rPr lang="ru-RU" i="1" dirty="0" smtClean="0">
                <a:latin typeface="Franklin Gothic Medium Cond" pitchFamily="34" charset="0"/>
              </a:rPr>
              <a:t>В виде взвеси. </a:t>
            </a:r>
            <a:endParaRPr lang="ru-RU" dirty="0" smtClean="0">
              <a:latin typeface="Franklin Gothic Medium Cond" pitchFamily="34" charset="0"/>
            </a:endParaRPr>
          </a:p>
          <a:p>
            <a:r>
              <a:rPr lang="ru-RU" dirty="0" smtClean="0">
                <a:latin typeface="Franklin Gothic Medium Cond" pitchFamily="34" charset="0"/>
              </a:rPr>
              <a:t>Более очевидна загрузка потоков взвесями, которые, в общем, являются наиболее массовой фракцией материала, транспортируемого рекой. В большинстве больших потоков частицы алевритовой и глинистой размерности остаются во взвеси все время, пока река с какой-то скоростью несет их – чтобы отложить в озере или море, или на поверхности поймы. </a:t>
            </a:r>
            <a:endParaRPr lang="ru-RU"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20000"/>
              </a:lnSpc>
              <a:spcAft>
                <a:spcPts val="0"/>
              </a:spcAft>
            </a:pPr>
            <a:r>
              <a:rPr lang="ru-RU" dirty="0" smtClean="0"/>
              <a:t>Достаточно сравнить </a:t>
            </a:r>
            <a:r>
              <a:rPr lang="ru-RU" dirty="0" err="1" smtClean="0"/>
              <a:t>аэроснимки</a:t>
            </a:r>
            <a:r>
              <a:rPr lang="ru-RU" dirty="0" smtClean="0"/>
              <a:t> любой реки, снятые с интервалом в несколько лет, чтобы заметить существенные изменения долины. В некоторых случаях такие изменения имеют гигантские размеры. </a:t>
            </a:r>
            <a:r>
              <a:rPr lang="ru-RU" sz="1200" dirty="0" smtClean="0">
                <a:effectLst/>
                <a:latin typeface="Times New Roman"/>
                <a:ea typeface="Times New Roman"/>
              </a:rPr>
              <a:t>На слайде показаны 20 летние изменения устьевой части долины реки </a:t>
            </a:r>
            <a:r>
              <a:rPr lang="ru-RU" sz="1200" dirty="0" err="1" smtClean="0">
                <a:effectLst/>
                <a:latin typeface="Times New Roman"/>
                <a:ea typeface="Times New Roman"/>
              </a:rPr>
              <a:t>Хуанхе</a:t>
            </a:r>
            <a:r>
              <a:rPr lang="ru-RU" sz="1200" dirty="0" smtClean="0">
                <a:effectLst/>
                <a:latin typeface="Times New Roman"/>
                <a:ea typeface="Times New Roman"/>
              </a:rPr>
              <a:t>.  Как видите, наземная дельта реки за это время полностью поменяла свой облик.</a:t>
            </a:r>
          </a:p>
          <a:p>
            <a:pPr indent="457200" algn="just">
              <a:lnSpc>
                <a:spcPct val="120000"/>
              </a:lnSpc>
              <a:spcAft>
                <a:spcPts val="0"/>
              </a:spcAft>
            </a:pPr>
            <a:r>
              <a:rPr lang="ru-RU" sz="1200" b="1" dirty="0" smtClean="0">
                <a:effectLst/>
                <a:latin typeface="Arial Narrow"/>
                <a:ea typeface="Times New Roman"/>
              </a:rPr>
              <a:t> </a:t>
            </a: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33</a:t>
            </a:fld>
            <a:endParaRPr lang="ru-RU">
              <a:solidFill>
                <a:prstClr val="black"/>
              </a:solidFill>
            </a:endParaRPr>
          </a:p>
        </p:txBody>
      </p:sp>
    </p:spTree>
    <p:extLst>
      <p:ext uri="{BB962C8B-B14F-4D97-AF65-F5344CB8AC3E}">
        <p14:creationId xmlns:p14="http://schemas.microsoft.com/office/powerpoint/2010/main" val="3140479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CE07CBB-D611-409D-ADCC-E8B137670BF9}" type="slidenum">
              <a:rPr lang="ru-RU" smtClean="0">
                <a:solidFill>
                  <a:prstClr val="black"/>
                </a:solidFill>
              </a:rPr>
              <a:pPr/>
              <a:t>34</a:t>
            </a:fld>
            <a:endParaRPr lang="ru-RU" smtClean="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ru-RU" sz="1200" b="1" dirty="0" smtClean="0">
                <a:effectLst/>
                <a:latin typeface="Times New Roman"/>
                <a:ea typeface="Times New Roman"/>
              </a:rPr>
              <a:t>Анализ морфологии речных долин</a:t>
            </a:r>
            <a:r>
              <a:rPr lang="ru-RU" sz="1200" dirty="0" smtClean="0">
                <a:effectLst/>
                <a:latin typeface="Times New Roman"/>
                <a:ea typeface="Times New Roman"/>
              </a:rPr>
              <a:t> </a:t>
            </a:r>
            <a:r>
              <a:rPr lang="ru-RU" dirty="0" smtClean="0"/>
              <a:t>мы начнем с геометрии </a:t>
            </a:r>
            <a:r>
              <a:rPr lang="ru-RU" dirty="0" err="1" smtClean="0"/>
              <a:t>флювиальных</a:t>
            </a:r>
            <a:r>
              <a:rPr lang="ru-RU" dirty="0" smtClean="0"/>
              <a:t> комплексов. Основные понятия </a:t>
            </a:r>
            <a:r>
              <a:rPr lang="ru-RU" dirty="0" err="1" smtClean="0"/>
              <a:t>флювиальной</a:t>
            </a:r>
            <a:r>
              <a:rPr lang="ru-RU" dirty="0" smtClean="0"/>
              <a:t> </a:t>
            </a:r>
            <a:r>
              <a:rPr lang="ru-RU" dirty="0" err="1" smtClean="0"/>
              <a:t>седиментологии</a:t>
            </a:r>
            <a:r>
              <a:rPr lang="ru-RU" dirty="0" smtClean="0"/>
              <a:t> были выработаны для полноводных речных систем на территориях с влажным прохладным климатом. В этих условиях различают четыре типа динамически различных речных систем -  с прямыми руслами, </a:t>
            </a:r>
            <a:r>
              <a:rPr lang="ru-RU" dirty="0" err="1" smtClean="0"/>
              <a:t>меандрирующие</a:t>
            </a:r>
            <a:r>
              <a:rPr lang="ru-RU" dirty="0" smtClean="0"/>
              <a:t>, ветвящиеся</a:t>
            </a:r>
            <a:r>
              <a:rPr lang="en-US" dirty="0" smtClean="0"/>
              <a:t>, </a:t>
            </a:r>
            <a:r>
              <a:rPr lang="ru-RU" dirty="0" smtClean="0"/>
              <a:t>и сетчатые</a:t>
            </a:r>
            <a:r>
              <a:rPr lang="en-US" dirty="0" smtClean="0"/>
              <a:t>. </a:t>
            </a:r>
            <a:r>
              <a:rPr lang="ru-RU" dirty="0" smtClean="0"/>
              <a:t>Поскольку речная долина, бассейн аллювиальной седиментации, сущность самодостаточная, нельзя сказать, что осадочные комплексы, образующиеся в разных типах систем, отличаются радикально. Но, тем не менее, эти отличия существуют.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a:ln/>
        </p:spPr>
      </p:sp>
      <p:sp>
        <p:nvSpPr>
          <p:cNvPr id="63491" name="Заметки 2"/>
          <p:cNvSpPr>
            <a:spLocks noGrp="1"/>
          </p:cNvSpPr>
          <p:nvPr>
            <p:ph type="body" idx="1"/>
          </p:nvPr>
        </p:nvSpPr>
        <p:spPr>
          <a:noFill/>
          <a:ln/>
        </p:spPr>
        <p:txBody>
          <a:bodyPr/>
          <a:lstStyle/>
          <a:p>
            <a:pPr eaLnBrk="1" hangingPunct="1"/>
            <a:r>
              <a:rPr lang="ru-RU" dirty="0" smtClean="0"/>
              <a:t>Прямые долины получаются по разным причинам – от полного тектонического контроля, как для этой реки </a:t>
            </a:r>
            <a:r>
              <a:rPr lang="ru-RU" dirty="0" err="1" smtClean="0"/>
              <a:t>Сардаи-Миена</a:t>
            </a:r>
            <a:r>
              <a:rPr lang="ru-RU" dirty="0" smtClean="0"/>
              <a:t> в Таджикистане, которая из космоса выглядит как длиннейший линеамент, до критических перегрузок обломочным материалом. Их главным отличием является чередование по долине участков почти полностью занятых песчаными и галечниковыми косами и участков канального строения, с глубокой водой и грубыми кластитами в русловых валах.</a:t>
            </a:r>
          </a:p>
        </p:txBody>
      </p:sp>
      <p:sp>
        <p:nvSpPr>
          <p:cNvPr id="63492" name="Номер слайда 3"/>
          <p:cNvSpPr>
            <a:spLocks noGrp="1"/>
          </p:cNvSpPr>
          <p:nvPr>
            <p:ph type="sldNum" sz="quarter" idx="5"/>
          </p:nvPr>
        </p:nvSpPr>
        <p:spPr>
          <a:noFill/>
        </p:spPr>
        <p:txBody>
          <a:bodyPr/>
          <a:lstStyle/>
          <a:p>
            <a:fld id="{3157BF8F-D259-499B-877B-AAB2BD383B17}" type="slidenum">
              <a:rPr lang="ru-RU" smtClean="0">
                <a:solidFill>
                  <a:prstClr val="black"/>
                </a:solidFill>
              </a:rPr>
              <a:pPr/>
              <a:t>35</a:t>
            </a:fld>
            <a:endParaRPr lang="ru-RU"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a:ln/>
        </p:spPr>
      </p:sp>
      <p:sp>
        <p:nvSpPr>
          <p:cNvPr id="64515" name="Заметки 2"/>
          <p:cNvSpPr>
            <a:spLocks noGrp="1"/>
          </p:cNvSpPr>
          <p:nvPr>
            <p:ph type="body" idx="1"/>
          </p:nvPr>
        </p:nvSpPr>
        <p:spPr>
          <a:noFill/>
          <a:ln/>
        </p:spPr>
        <p:txBody>
          <a:bodyPr/>
          <a:lstStyle/>
          <a:p>
            <a:pPr eaLnBrk="1" hangingPunct="1"/>
            <a:r>
              <a:rPr lang="ru-RU" dirty="0" smtClean="0"/>
              <a:t>Меандр, как вы помните, это, в общем, изгиб русла в обычно волнистой долине.  </a:t>
            </a:r>
            <a:r>
              <a:rPr lang="ru-RU" dirty="0" err="1" smtClean="0"/>
              <a:t>Меандрирование</a:t>
            </a:r>
            <a:r>
              <a:rPr lang="ru-RU" dirty="0" smtClean="0"/>
              <a:t> – это отражение процесса приспособления потока к внешним условиям. Это, видимо, способ удлинения русла и уменьшения его градиента для уравновешивания донного врезания и транспортных возможностей потока. Развитие меандра – </a:t>
            </a:r>
            <a:r>
              <a:rPr lang="ru-RU" dirty="0" err="1" smtClean="0"/>
              <a:t>самоусиливающийся</a:t>
            </a:r>
            <a:r>
              <a:rPr lang="ru-RU" dirty="0" smtClean="0"/>
              <a:t> (лавинный) процесс, поскольку его механизмом является подмыв одного берега и перенос материала на другой. Соответственно чем больше кривизна  меандра, тем больше эрозия берега, которая </a:t>
            </a:r>
            <a:r>
              <a:rPr lang="ru-RU" dirty="0" err="1" smtClean="0"/>
              <a:t>результируется</a:t>
            </a:r>
            <a:r>
              <a:rPr lang="ru-RU" dirty="0" smtClean="0"/>
              <a:t> в еще большей кривизне и т.д.).  Поэтому одна простая теория </a:t>
            </a:r>
            <a:r>
              <a:rPr lang="ru-RU" dirty="0" err="1" smtClean="0"/>
              <a:t>меандрирования</a:t>
            </a:r>
            <a:r>
              <a:rPr lang="ru-RU" dirty="0" smtClean="0"/>
              <a:t> – стохастическая, по которой любой случайный изгиб в русле обязательно заканчивается образованием меандра. На рисунке показана школьная схема развития одного из типов меандров, которая начинается </a:t>
            </a:r>
            <a:r>
              <a:rPr lang="en-US" dirty="0" smtClean="0"/>
              <a:t>c</a:t>
            </a:r>
            <a:r>
              <a:rPr lang="ru-RU" dirty="0" smtClean="0"/>
              <a:t> небольшого изгиба, далее развивается крутая, почти замкнутая дуга, а заканчивается все прорывом меандра, спрямлением основного русла и образованием старицы. </a:t>
            </a:r>
            <a:r>
              <a:rPr lang="ru-RU" dirty="0" smtClean="0">
                <a:latin typeface="Times New Roman" pitchFamily="18" charset="0"/>
                <a:cs typeface="Times New Roman" pitchFamily="18" charset="0"/>
              </a:rPr>
              <a:t> В реальных условиях это не единственный путь развития меандров. Во многих случаях идет процесс постепенного уменьшения кривизны меандра, как собственно это видно и на фотографии долины </a:t>
            </a:r>
            <a:r>
              <a:rPr lang="ru-RU" dirty="0" err="1" smtClean="0">
                <a:latin typeface="Times New Roman" pitchFamily="18" charset="0"/>
                <a:cs typeface="Times New Roman" pitchFamily="18" charset="0"/>
              </a:rPr>
              <a:t>Вайт</a:t>
            </a:r>
            <a:r>
              <a:rPr lang="ru-RU" dirty="0" smtClean="0">
                <a:latin typeface="Times New Roman" pitchFamily="18" charset="0"/>
                <a:cs typeface="Times New Roman" pitchFamily="18" charset="0"/>
              </a:rPr>
              <a:t>-Ривер. Это происходит, я думаю, потому, что в очень длинном меандре скорость течения падает почти до нуля, и масса воды использует каждую возможность для перелива в более быстрое русло – например в оставленные от прежнего развития старицы. Мерой </a:t>
            </a:r>
            <a:r>
              <a:rPr lang="ru-RU" dirty="0" err="1" smtClean="0">
                <a:latin typeface="Times New Roman" pitchFamily="18" charset="0"/>
                <a:cs typeface="Times New Roman" pitchFamily="18" charset="0"/>
              </a:rPr>
              <a:t>меандрирования</a:t>
            </a:r>
            <a:r>
              <a:rPr lang="ru-RU" dirty="0" smtClean="0">
                <a:latin typeface="Times New Roman" pitchFamily="18" charset="0"/>
                <a:cs typeface="Times New Roman" pitchFamily="18" charset="0"/>
              </a:rPr>
              <a:t> является </a:t>
            </a:r>
            <a:r>
              <a:rPr lang="ru-RU" dirty="0" err="1" smtClean="0">
                <a:latin typeface="Times New Roman" pitchFamily="18" charset="0"/>
                <a:cs typeface="Times New Roman" pitchFamily="18" charset="0"/>
              </a:rPr>
              <a:t>меандровый</a:t>
            </a:r>
            <a:r>
              <a:rPr lang="ru-RU" dirty="0" smtClean="0">
                <a:latin typeface="Times New Roman" pitchFamily="18" charset="0"/>
                <a:cs typeface="Times New Roman" pitchFamily="18" charset="0"/>
              </a:rPr>
              <a:t> индекс – отношение полной длины русла к длине долины</a:t>
            </a:r>
            <a:endParaRPr lang="ru-RU" dirty="0" smtClean="0"/>
          </a:p>
        </p:txBody>
      </p:sp>
      <p:sp>
        <p:nvSpPr>
          <p:cNvPr id="64516" name="Номер слайда 3"/>
          <p:cNvSpPr>
            <a:spLocks noGrp="1"/>
          </p:cNvSpPr>
          <p:nvPr>
            <p:ph type="sldNum" sz="quarter" idx="5"/>
          </p:nvPr>
        </p:nvSpPr>
        <p:spPr>
          <a:noFill/>
        </p:spPr>
        <p:txBody>
          <a:bodyPr/>
          <a:lstStyle/>
          <a:p>
            <a:fld id="{789ADE57-7361-48FD-B333-2C68AE7AF9D8}" type="slidenum">
              <a:rPr lang="ru-RU" smtClean="0">
                <a:solidFill>
                  <a:prstClr val="black"/>
                </a:solidFill>
              </a:rPr>
              <a:pPr/>
              <a:t>37</a:t>
            </a:fld>
            <a:endParaRPr lang="ru-RU"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effectLst/>
                <a:latin typeface="Times New Roman"/>
                <a:ea typeface="Times New Roman"/>
              </a:rPr>
              <a:t>● Изучение </a:t>
            </a:r>
            <a:r>
              <a:rPr lang="ru-RU" sz="1200" dirty="0" err="1" smtClean="0">
                <a:effectLst/>
                <a:latin typeface="Times New Roman"/>
                <a:ea typeface="Times New Roman"/>
              </a:rPr>
              <a:t>седиментационного</a:t>
            </a:r>
            <a:r>
              <a:rPr lang="ru-RU" sz="1200" dirty="0" smtClean="0">
                <a:effectLst/>
                <a:latin typeface="Times New Roman"/>
                <a:ea typeface="Times New Roman"/>
              </a:rPr>
              <a:t> поведения рек началось в те времена, когда реки были почти единственными транспортными путями, и проводка по ним кораблей было сложным искусством из-за постоянного изменения конфигурации русла и глубины судоходного пути. Непрерывные наблюдения и измерения этих параметров давали огромный фактический материал по динамике речных потоков. Речные инженеры были элитой – и один из них, Николай Иванович Маккавеев стал патриархом отечественной гидрологии и аллювиальной геологии.</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effectLst/>
                <a:latin typeface="Times New Roman"/>
                <a:ea typeface="Times New Roman"/>
              </a:rPr>
              <a:t>В наследство от тех времен нам осталась удивительная «речная» терминология морфологии судоходных речных путей. </a:t>
            </a:r>
          </a:p>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38</a:t>
            </a:fld>
            <a:endParaRPr lang="ru-RU">
              <a:solidFill>
                <a:prstClr val="black"/>
              </a:solidFill>
            </a:endParaRPr>
          </a:p>
        </p:txBody>
      </p:sp>
    </p:spTree>
    <p:extLst>
      <p:ext uri="{BB962C8B-B14F-4D97-AF65-F5344CB8AC3E}">
        <p14:creationId xmlns:p14="http://schemas.microsoft.com/office/powerpoint/2010/main" val="622733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9772167-73DA-478C-A683-F6F9DCFB243C}" type="slidenum">
              <a:rPr lang="ru-RU" smtClean="0">
                <a:solidFill>
                  <a:prstClr val="black"/>
                </a:solidFill>
              </a:rPr>
              <a:pPr/>
              <a:t>40</a:t>
            </a:fld>
            <a:endParaRPr lang="ru-RU" smtClean="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ru-RU" dirty="0" smtClean="0">
                <a:latin typeface="Times New Roman" pitchFamily="18" charset="0"/>
                <a:cs typeface="Times New Roman" pitchFamily="18" charset="0"/>
                <a:sym typeface="Wingdings" pitchFamily="2" charset="2"/>
              </a:rPr>
              <a:t></a:t>
            </a:r>
            <a:r>
              <a:rPr lang="ru-RU" dirty="0" smtClean="0">
                <a:latin typeface="Times New Roman" pitchFamily="18" charset="0"/>
                <a:cs typeface="Times New Roman" pitchFamily="18" charset="0"/>
              </a:rPr>
              <a:t> В долинах с ветвящимися руслами отдельные каналы разделены временными барами или косами, и постоянно меняют свою конфигурацию. В некоторых случаях они преобразуются из </a:t>
            </a:r>
            <a:r>
              <a:rPr lang="ru-RU" dirty="0" err="1" smtClean="0">
                <a:latin typeface="Times New Roman" pitchFamily="18" charset="0"/>
                <a:cs typeface="Times New Roman" pitchFamily="18" charset="0"/>
              </a:rPr>
              <a:t>меандрирующих</a:t>
            </a:r>
            <a:r>
              <a:rPr lang="ru-RU" dirty="0" smtClean="0">
                <a:latin typeface="Times New Roman" pitchFamily="18" charset="0"/>
                <a:cs typeface="Times New Roman" pitchFamily="18" charset="0"/>
              </a:rPr>
              <a:t> систем, когда количество обломочного в долине переходит некоторый критический уровень и единого водного потока становится недостаточно для его транспортировки, так что слив идет по всей поверхности долины. В принципе, это способ увеличить градиент долины и ее пропускную способность. Особенно характерны эти участки для частных долинных впадин с почти нулевыми естественными градиентами.</a:t>
            </a:r>
            <a:r>
              <a:rPr lang="ru-RU" dirty="0" smtClean="0">
                <a:solidFill>
                  <a:srgbClr val="000000"/>
                </a:solidFill>
                <a:latin typeface="Times New Roman" pitchFamily="18" charset="0"/>
              </a:rPr>
              <a:t> </a:t>
            </a:r>
            <a:endParaRPr lang="ru-RU" dirty="0" smtClean="0">
              <a:latin typeface="Times New Roman" pitchFamily="18" charset="0"/>
              <a:cs typeface="Times New Roman" pitchFamily="18" charset="0"/>
            </a:endParaRPr>
          </a:p>
          <a:p>
            <a:pPr eaLnBrk="1" hangingPunct="1"/>
            <a:endParaRPr lang="ru-RU"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ru-RU" b="1" dirty="0" smtClean="0"/>
              <a:t>Сетчатые (</a:t>
            </a:r>
            <a:r>
              <a:rPr lang="en-US" b="1" dirty="0" smtClean="0"/>
              <a:t>anastomosing</a:t>
            </a:r>
            <a:r>
              <a:rPr lang="ru-RU" b="1" dirty="0" smtClean="0"/>
              <a:t>) русловые системы</a:t>
            </a:r>
            <a:endParaRPr lang="ru-RU" dirty="0" smtClean="0"/>
          </a:p>
          <a:p>
            <a:r>
              <a:rPr lang="ru-RU" dirty="0" smtClean="0"/>
              <a:t>Сетчатые русловые системы по облику напоминают ветвящиеся. В них также мы видим множество русел, расходящихся и снова соединяющихся вместе. Однако их коренное </a:t>
            </a:r>
            <a:r>
              <a:rPr lang="ru-RU" dirty="0" err="1" smtClean="0"/>
              <a:t>раздичиесостоит</a:t>
            </a:r>
            <a:r>
              <a:rPr lang="ru-RU" dirty="0" smtClean="0"/>
              <a:t> в том, что эти русла – постоянные, они разделены не пойменными (не заливными), а высокими террасовыми перемычками и в течении длительного времени не меняют своего положения в долине. В каком-то смысле это врезанная ветвящаяся сеть, типа врезанных </a:t>
            </a:r>
            <a:r>
              <a:rPr lang="ru-RU" dirty="0" err="1" smtClean="0"/>
              <a:t>меандровых</a:t>
            </a:r>
            <a:r>
              <a:rPr lang="ru-RU" dirty="0" smtClean="0"/>
              <a:t> русел. Общие условия образования </a:t>
            </a:r>
            <a:r>
              <a:rPr lang="ru-RU" dirty="0" err="1" smtClean="0"/>
              <a:t>анастомозных</a:t>
            </a:r>
            <a:r>
              <a:rPr lang="ru-RU" dirty="0" smtClean="0"/>
              <a:t> русел еще непонятны, хотя встречаются они довольно широко. Они обычны для площадей с очень небольшими уклонами (градиентами), а также там, где река пересекает геоморфологический барьер. Осадконакопление происходит главным образом путем вертикального напластования как русловых, так и пойменных фаций</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ru-RU" dirty="0" smtClean="0"/>
              <a:t>Строение осадков такой долины иллюстрируется следующей блок-диаграммой распределения фаций </a:t>
            </a:r>
            <a:r>
              <a:rPr lang="ru-RU" dirty="0" err="1" smtClean="0"/>
              <a:t>анастомозной</a:t>
            </a:r>
            <a:r>
              <a:rPr lang="ru-RU" dirty="0" smtClean="0"/>
              <a:t> русловой системы. Она составлена  по данным густой сети скважин на аллювиальная равнина Саскачеван, Канада. Заметьте, что распределение фаций на глубине практически не отличаются от поверхностных. Это обозначает, что русла не меняют со временем своего положения.</a:t>
            </a:r>
          </a:p>
          <a:p>
            <a:endParaRPr lang="ru-RU"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E898B3-0632-435F-8593-55C273421955}" type="slidenum">
              <a:rPr lang="ru-RU" smtClean="0">
                <a:solidFill>
                  <a:prstClr val="black"/>
                </a:solidFill>
              </a:rPr>
              <a:pPr/>
              <a:t>4</a:t>
            </a:fld>
            <a:endParaRPr lang="ru-RU" smtClean="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indent="457200" algn="just">
              <a:lnSpc>
                <a:spcPct val="120000"/>
              </a:lnSpc>
              <a:spcAft>
                <a:spcPts val="0"/>
              </a:spcAft>
            </a:pPr>
            <a:r>
              <a:rPr lang="ru-RU" sz="1400" dirty="0" smtClean="0">
                <a:effectLst/>
                <a:latin typeface="Times New Roman"/>
                <a:ea typeface="Times New Roman"/>
                <a:sym typeface="Wingdings"/>
              </a:rPr>
              <a:t></a:t>
            </a:r>
            <a:r>
              <a:rPr lang="ru-RU" sz="1400" dirty="0" smtClean="0">
                <a:effectLst/>
                <a:latin typeface="Times New Roman"/>
                <a:ea typeface="Times New Roman"/>
              </a:rPr>
              <a:t> В четвертичных геологических исследованиях изучение аллювия играет ключевую роль. Аллювиальные отложения относительно просто опознаются, расчленяются и датируются, и являются, поэтому, основой для корреляции пород других генетических типов. </a:t>
            </a:r>
          </a:p>
          <a:p>
            <a:pPr marL="0" marR="0" indent="457200" algn="just" defTabSz="914400" rtl="0" eaLnBrk="0" fontAlgn="base" latinLnBrk="0" hangingPunct="0">
              <a:lnSpc>
                <a:spcPct val="120000"/>
              </a:lnSpc>
              <a:spcBef>
                <a:spcPct val="30000"/>
              </a:spcBef>
              <a:spcAft>
                <a:spcPts val="0"/>
              </a:spcAft>
              <a:buClrTx/>
              <a:buSzTx/>
              <a:buFontTx/>
              <a:buNone/>
              <a:tabLst/>
              <a:defRPr/>
            </a:pPr>
            <a:r>
              <a:rPr lang="ru-RU" sz="1400" dirty="0" smtClean="0">
                <a:effectLst/>
                <a:latin typeface="Times New Roman"/>
                <a:ea typeface="Times New Roman"/>
              </a:rPr>
              <a:t>Аллювий отлагается на поверхность Земли столь долго, сколько существует река. Облик и осадочные характеристики современного аллювия обычно используют для интерпретации происхождения древнего аллювия. Аллювиальные образования исключительно важны в экономическом плане. Аллювий современных рек и их долин обычно благоприятен для сельского хозяйства, и является источником грунтовых вод, песка, гравия и россыпных минералов. Древний аллювий обычно содержит экономически важные ресурсы воды, газа, нефти, угля и, опять же, россыпей. </a:t>
            </a:r>
          </a:p>
          <a:p>
            <a:pPr marL="0" marR="0" indent="457200" algn="just" defTabSz="914400" rtl="0" eaLnBrk="0" fontAlgn="base" latinLnBrk="0" hangingPunct="0">
              <a:lnSpc>
                <a:spcPct val="120000"/>
              </a:lnSpc>
              <a:spcBef>
                <a:spcPct val="30000"/>
              </a:spcBef>
              <a:spcAft>
                <a:spcPts val="0"/>
              </a:spcAft>
              <a:buClrTx/>
              <a:buSzTx/>
              <a:buFontTx/>
              <a:buNone/>
              <a:tabLst/>
              <a:defRPr/>
            </a:pPr>
            <a:r>
              <a:rPr lang="ru-RU" sz="1400" dirty="0" smtClean="0">
                <a:effectLst/>
                <a:latin typeface="Times New Roman"/>
                <a:ea typeface="Times New Roman"/>
              </a:rPr>
              <a:t>Речные долины всегда были местом расселения человека, и кажется, должны быть наиболее изученным природным объектом. Но на самом деле настоящее изучение аллювия началось только относительно недавно, может быть, только  в последние 50 лет. До этого речные долины рассматривались преимущественно как транспортные пути для переноса материала от областей выветривания к базисам эрозии – морям и рекам, где он и накапливался. При этом роль именно долин как областей развития мощных толщ аллювия недооценивалась, и многие осадочные комплексы, которые мы сегодня описываем как образцовый аллювий, рассматривались как озерные или озерно-дельтовые.  </a:t>
            </a:r>
          </a:p>
          <a:p>
            <a:pPr indent="457200" algn="just">
              <a:lnSpc>
                <a:spcPct val="120000"/>
              </a:lnSpc>
              <a:spcAft>
                <a:spcPts val="0"/>
              </a:spcAft>
            </a:pPr>
            <a:endParaRPr lang="ru-RU" sz="1400" dirty="0" smtClean="0">
              <a:effectLst/>
              <a:latin typeface="Times New Roman"/>
              <a:ea typeface="Times New Roman"/>
            </a:endParaRPr>
          </a:p>
          <a:p>
            <a:pPr eaLnBrk="1" hangingPunct="1"/>
            <a:endParaRPr lang="ru-RU" sz="14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D2839B0-49D4-4A6A-82F6-949E8862CB51}" type="slidenum">
              <a:rPr lang="ru-RU" smtClean="0">
                <a:solidFill>
                  <a:prstClr val="black"/>
                </a:solidFill>
              </a:rPr>
              <a:pPr/>
              <a:t>5</a:t>
            </a:fld>
            <a:endParaRPr lang="ru-RU" smtClean="0">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ru-RU" sz="1200" dirty="0" smtClean="0">
                <a:effectLst/>
                <a:latin typeface="Times New Roman"/>
                <a:ea typeface="Times New Roman"/>
                <a:sym typeface="Wingdings"/>
              </a:rPr>
              <a:t></a:t>
            </a:r>
            <a:r>
              <a:rPr lang="ru-RU" sz="1200" dirty="0" smtClean="0">
                <a:effectLst/>
                <a:latin typeface="Times New Roman"/>
                <a:ea typeface="Times New Roman"/>
              </a:rPr>
              <a:t> </a:t>
            </a:r>
            <a:r>
              <a:rPr lang="ru-RU" sz="1200" dirty="0" err="1" smtClean="0">
                <a:effectLst/>
                <a:latin typeface="Times New Roman"/>
                <a:ea typeface="Times New Roman"/>
              </a:rPr>
              <a:t>Аллювиум</a:t>
            </a:r>
            <a:r>
              <a:rPr lang="ru-RU" sz="1200" dirty="0" smtClean="0">
                <a:effectLst/>
                <a:latin typeface="Times New Roman"/>
                <a:ea typeface="Times New Roman"/>
              </a:rPr>
              <a:t> – существительное от латинского слова </a:t>
            </a:r>
            <a:r>
              <a:rPr lang="ru-RU" sz="1200" dirty="0" err="1" smtClean="0">
                <a:effectLst/>
                <a:latin typeface="Times New Roman"/>
                <a:ea typeface="Times New Roman"/>
              </a:rPr>
              <a:t>аллювиус</a:t>
            </a:r>
            <a:r>
              <a:rPr lang="ru-RU" sz="1200" dirty="0" smtClean="0">
                <a:effectLst/>
                <a:latin typeface="Times New Roman"/>
                <a:ea typeface="Times New Roman"/>
              </a:rPr>
              <a:t> (</a:t>
            </a:r>
            <a:r>
              <a:rPr lang="ru-RU" sz="1200" i="1" dirty="0" smtClean="0">
                <a:effectLst/>
                <a:latin typeface="Times New Roman"/>
                <a:ea typeface="Times New Roman"/>
              </a:rPr>
              <a:t>промытый</a:t>
            </a:r>
            <a:r>
              <a:rPr lang="ru-RU" sz="1200" dirty="0" smtClean="0">
                <a:effectLst/>
                <a:latin typeface="Times New Roman"/>
                <a:ea typeface="Times New Roman"/>
              </a:rPr>
              <a:t>). Этот термин служит для обозначения осадков,  которые отложены текущей водой в речных долинах и дельтах. Первоначальным материалом для аллювиальных осадков служат </a:t>
            </a:r>
            <a:r>
              <a:rPr lang="ru-RU" sz="1200" dirty="0" err="1" smtClean="0">
                <a:effectLst/>
                <a:latin typeface="Times New Roman"/>
                <a:ea typeface="Times New Roman"/>
              </a:rPr>
              <a:t>выветрелые</a:t>
            </a:r>
            <a:r>
              <a:rPr lang="ru-RU" sz="1200" dirty="0" smtClean="0">
                <a:effectLst/>
                <a:latin typeface="Times New Roman"/>
                <a:ea typeface="Times New Roman"/>
              </a:rPr>
              <a:t> наземные породы. Эти породы затем транспортируются вниз по склонам поверхностными потоками, речными потоками и паводковыми водами, и отлагаются в тех местах речных долин, где эти потоки теряют скорость. Аллювиальные комплексы отлагается в виде самых разнообразных аккумулятивных форм, и представлены в нормальном случае стратифицированными галечниками, песками, суглинками и глинами. Их текстуры и типы </a:t>
            </a:r>
            <a:r>
              <a:rPr lang="ru-RU" sz="1200" dirty="0" err="1" smtClean="0">
                <a:effectLst/>
                <a:latin typeface="Times New Roman"/>
                <a:ea typeface="Times New Roman"/>
              </a:rPr>
              <a:t>переслаивания</a:t>
            </a:r>
            <a:r>
              <a:rPr lang="ru-RU" sz="1200" dirty="0" smtClean="0">
                <a:effectLst/>
                <a:latin typeface="Times New Roman"/>
                <a:ea typeface="Times New Roman"/>
              </a:rPr>
              <a:t> определяются режимом и историей осадконакопления.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E93E55B-49B3-4917-AA06-0CC9F59702F5}" type="slidenum">
              <a:rPr lang="ru-RU" smtClean="0"/>
              <a:pPr/>
              <a:t>6</a:t>
            </a:fld>
            <a:endParaRPr lang="ru-RU"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ru-RU" dirty="0" smtClean="0"/>
              <a:t>Транспортирующим агентом для аллювия является вода. В общем распределении воды на Земле реки имеют очень небольшую долю – менее одной сотой процента! Однако роль речных эрозионных и аккумулятивных систем в преобразовании рельефа Земли совершенно не соответствует этой небольшой цифре. Фактически, почти все моделирование рельефа суши вне постоянных ледниковых покровов связано с деятельностью текучих вод. И связано это с тем, что водный конвейер, переносящий воду из других резервуаров в речные долины, непрерывен. Таким образом, в поверхностные потоки реально вовлечены огромные массы как наземной, так  и морской воды</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(4) Реки – одна из транспортных систем, обеспечивающих оборот воды между Мировым  океаном – основным ее хранилищем, атмосферой, наземными бассейнами и подземными резервуарами. Основные процессы: испарение, транспирация, осадки, поверхностный смыв, инфильтрация, подземные (грунтовые) водные потоки, наземные (речные) потоки.</a:t>
            </a:r>
          </a:p>
          <a:p>
            <a:r>
              <a:rPr lang="ru-RU" dirty="0" smtClean="0"/>
              <a:t>  Водное питание рек схематично показано на нижнем рисунке.  В целом, уровень воды в реке является частью поверхности, которая называется водным зеркалом и прослеживается от реки на водоразделы, примерно повторяя рельеф. Это, грубо говоря, уровень колодцев – докопавшись до него, вы попадаете в водный горизонт. Подземные воды из-под водного зеркала стекают в реку, причем в области разгрузки грунтовые потоки могут даже подниматься к руслу реки. </a:t>
            </a:r>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pPr>
                <a:defRPr/>
              </a:pPr>
              <a:t>7</a:t>
            </a:fld>
            <a:endParaRPr lang="ru-RU"/>
          </a:p>
        </p:txBody>
      </p:sp>
    </p:spTree>
    <p:extLst>
      <p:ext uri="{BB962C8B-B14F-4D97-AF65-F5344CB8AC3E}">
        <p14:creationId xmlns:p14="http://schemas.microsoft.com/office/powerpoint/2010/main" val="2559729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effectLst/>
                <a:latin typeface="Times New Roman"/>
                <a:ea typeface="Times New Roman"/>
                <a:sym typeface="Wingdings"/>
              </a:rPr>
              <a:t></a:t>
            </a:r>
            <a:r>
              <a:rPr lang="ru-RU" sz="1200" dirty="0" smtClean="0">
                <a:effectLst/>
                <a:latin typeface="Times New Roman"/>
                <a:ea typeface="Times New Roman"/>
              </a:rPr>
              <a:t> На континентах реки, так или иначе, являются основой жизни, основой цивилизации, и, длительное время, основными транспортными артериями для людей. Неудивительно, что в первобытные времена они все были обожествлены. В таблице приведены гидрологические характеристики двух десятков крупнейших рек Земли. Характеристики.</a:t>
            </a:r>
          </a:p>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8</a:t>
            </a:fld>
            <a:endParaRPr lang="ru-RU">
              <a:solidFill>
                <a:prstClr val="black"/>
              </a:solidFill>
            </a:endParaRPr>
          </a:p>
        </p:txBody>
      </p:sp>
    </p:spTree>
    <p:extLst>
      <p:ext uri="{BB962C8B-B14F-4D97-AF65-F5344CB8AC3E}">
        <p14:creationId xmlns:p14="http://schemas.microsoft.com/office/powerpoint/2010/main" val="241142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3274E6F-FF1C-4C9A-A462-E61616E11F04}" type="slidenum">
              <a:rPr lang="ru-RU" smtClean="0">
                <a:solidFill>
                  <a:prstClr val="black"/>
                </a:solidFill>
              </a:rPr>
              <a:pPr/>
              <a:t>9</a:t>
            </a:fld>
            <a:endParaRPr lang="ru-RU" smtClean="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ru-RU" sz="1100" b="1" dirty="0" smtClean="0">
              <a:latin typeface="Arial Narrow"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611CF3B-FAF0-491E-A151-2ABFC659C2DA}" type="slidenum">
              <a:rPr lang="ru-RU"/>
              <a:pPr>
                <a:defRPr/>
              </a:pPr>
              <a:t>‹#›</a:t>
            </a:fld>
            <a:endParaRPr lang="ru-RU"/>
          </a:p>
        </p:txBody>
      </p:sp>
    </p:spTree>
    <p:extLst>
      <p:ext uri="{BB962C8B-B14F-4D97-AF65-F5344CB8AC3E}">
        <p14:creationId xmlns:p14="http://schemas.microsoft.com/office/powerpoint/2010/main" val="22820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AEB3A27-DF01-4537-B0C3-79B7DE6E68C9}" type="slidenum">
              <a:rPr lang="ru-RU"/>
              <a:pPr>
                <a:defRPr/>
              </a:pPr>
              <a:t>‹#›</a:t>
            </a:fld>
            <a:endParaRPr lang="ru-RU"/>
          </a:p>
        </p:txBody>
      </p:sp>
    </p:spTree>
    <p:extLst>
      <p:ext uri="{BB962C8B-B14F-4D97-AF65-F5344CB8AC3E}">
        <p14:creationId xmlns:p14="http://schemas.microsoft.com/office/powerpoint/2010/main" val="19869079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36429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724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66761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88646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46576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42397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60617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39986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86191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4083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B4416AF-8287-4A27-8165-D57B7C00150B}" type="slidenum">
              <a:rPr lang="ru-RU"/>
              <a:pPr>
                <a:defRPr/>
              </a:pPr>
              <a:t>‹#›</a:t>
            </a:fld>
            <a:endParaRPr lang="ru-RU"/>
          </a:p>
        </p:txBody>
      </p:sp>
    </p:spTree>
    <p:extLst>
      <p:ext uri="{BB962C8B-B14F-4D97-AF65-F5344CB8AC3E}">
        <p14:creationId xmlns:p14="http://schemas.microsoft.com/office/powerpoint/2010/main" val="24421418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50493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68566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58644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78388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22746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96403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943721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4194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431694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973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523975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377469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242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92839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6395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1570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10972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47084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25381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0515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704DB45-35D8-4AD7-89B7-824DC294079D}" type="slidenum">
              <a:rPr lang="ru-RU"/>
              <a:pPr>
                <a:defRPr/>
              </a:pPr>
              <a:t>‹#›</a:t>
            </a:fld>
            <a:endParaRPr lang="ru-RU"/>
          </a:p>
        </p:txBody>
      </p:sp>
    </p:spTree>
    <p:extLst>
      <p:ext uri="{BB962C8B-B14F-4D97-AF65-F5344CB8AC3E}">
        <p14:creationId xmlns:p14="http://schemas.microsoft.com/office/powerpoint/2010/main" val="142567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4163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355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23936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58809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08347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54042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85937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16002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14849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9880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B18C640-62D6-4EDA-A593-6CD865525386}" type="slidenum">
              <a:rPr lang="ru-RU"/>
              <a:pPr>
                <a:defRPr/>
              </a:pPr>
              <a:t>‹#›</a:t>
            </a:fld>
            <a:endParaRPr lang="ru-RU"/>
          </a:p>
        </p:txBody>
      </p:sp>
    </p:spTree>
    <p:extLst>
      <p:ext uri="{BB962C8B-B14F-4D97-AF65-F5344CB8AC3E}">
        <p14:creationId xmlns:p14="http://schemas.microsoft.com/office/powerpoint/2010/main" val="2925793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5943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21878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69443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44324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9933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92221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82386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44201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70861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27143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0B56877-B945-4705-BD9F-9C5B56D98A3B}" type="slidenum">
              <a:rPr lang="ru-RU"/>
              <a:pPr>
                <a:defRPr/>
              </a:pPr>
              <a:t>‹#›</a:t>
            </a:fld>
            <a:endParaRPr lang="ru-RU"/>
          </a:p>
        </p:txBody>
      </p:sp>
    </p:spTree>
    <p:extLst>
      <p:ext uri="{BB962C8B-B14F-4D97-AF65-F5344CB8AC3E}">
        <p14:creationId xmlns:p14="http://schemas.microsoft.com/office/powerpoint/2010/main" val="715728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20973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57892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68928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57511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4297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70678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42729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80658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25236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44059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D28DD6F5-120A-4A7E-9608-DBFF166FD10C}" type="slidenum">
              <a:rPr lang="ru-RU"/>
              <a:pPr>
                <a:defRPr/>
              </a:pPr>
              <a:t>‹#›</a:t>
            </a:fld>
            <a:endParaRPr lang="ru-RU"/>
          </a:p>
        </p:txBody>
      </p:sp>
    </p:spTree>
    <p:extLst>
      <p:ext uri="{BB962C8B-B14F-4D97-AF65-F5344CB8AC3E}">
        <p14:creationId xmlns:p14="http://schemas.microsoft.com/office/powerpoint/2010/main" val="11823815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17909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44063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11409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47998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437024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04115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2580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1903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057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4368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3C1EDEF1-0381-48F1-AF5E-3CE9300E28BD}" type="slidenum">
              <a:rPr lang="ru-RU"/>
              <a:pPr>
                <a:defRPr/>
              </a:pPr>
              <a:t>‹#›</a:t>
            </a:fld>
            <a:endParaRPr lang="ru-RU"/>
          </a:p>
        </p:txBody>
      </p:sp>
    </p:spTree>
    <p:extLst>
      <p:ext uri="{BB962C8B-B14F-4D97-AF65-F5344CB8AC3E}">
        <p14:creationId xmlns:p14="http://schemas.microsoft.com/office/powerpoint/2010/main" val="2727066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2513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205785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6977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2813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4307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06197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70A9940-8AB5-45B8-BC80-A6EEE4EF0366}"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A4DB975-9775-41FF-96AF-DEEC84203E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355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36681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43029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0447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38251C59-D045-490F-84B1-50461EF6FD30}" type="slidenum">
              <a:rPr lang="ru-RU"/>
              <a:pPr>
                <a:defRPr/>
              </a:pPr>
              <a:t>‹#›</a:t>
            </a:fld>
            <a:endParaRPr lang="ru-RU"/>
          </a:p>
        </p:txBody>
      </p:sp>
    </p:spTree>
    <p:extLst>
      <p:ext uri="{BB962C8B-B14F-4D97-AF65-F5344CB8AC3E}">
        <p14:creationId xmlns:p14="http://schemas.microsoft.com/office/powerpoint/2010/main" val="40910132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75912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63941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41550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530757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23265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679854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36873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55845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97856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0787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D83F83A-7353-466F-861E-9FC56835EF89}" type="slidenum">
              <a:rPr lang="ru-RU"/>
              <a:pPr>
                <a:defRPr/>
              </a:pPr>
              <a:t>‹#›</a:t>
            </a:fld>
            <a:endParaRPr lang="ru-RU"/>
          </a:p>
        </p:txBody>
      </p:sp>
    </p:spTree>
    <p:extLst>
      <p:ext uri="{BB962C8B-B14F-4D97-AF65-F5344CB8AC3E}">
        <p14:creationId xmlns:p14="http://schemas.microsoft.com/office/powerpoint/2010/main" val="35663654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017450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933053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288412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303715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251601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34510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92536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88960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561047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1098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6D79A4E-63AF-40B4-BD50-1A670350AC3B}" type="slidenum">
              <a:rPr lang="ru-RU"/>
              <a:pPr>
                <a:defRPr/>
              </a:pPr>
              <a:t>‹#›</a:t>
            </a:fld>
            <a:endParaRPr lang="ru-RU"/>
          </a:p>
        </p:txBody>
      </p:sp>
    </p:spTree>
    <p:extLst>
      <p:ext uri="{BB962C8B-B14F-4D97-AF65-F5344CB8AC3E}">
        <p14:creationId xmlns:p14="http://schemas.microsoft.com/office/powerpoint/2010/main" val="5825297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102044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79290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76141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087374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23255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725878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787969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751750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113304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5171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i="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vl1pPr>
          </a:lstStyle>
          <a:p>
            <a:pPr>
              <a:defRPr/>
            </a:pPr>
            <a:fld id="{198FA5A2-9871-4743-9367-947204B7D3E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57F9A86-CCB3-44CA-8D83-21B98763CF69}"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F0AAE30-1677-4FC3-8B9E-EB3F2F7E94EC}"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43840673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57F9A86-CCB3-44CA-8D83-21B98763CF69}"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F0AAE30-1677-4FC3-8B9E-EB3F2F7E94EC}"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4875738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30506169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192877149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292438886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8863417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70A9940-8AB5-45B8-BC80-A6EEE4EF0366}"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A4DB975-9775-41FF-96AF-DEEC84203E1A}"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314004817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234143377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34254143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101698311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8" Type="http://schemas.openxmlformats.org/officeDocument/2006/relationships/hyperlink" Target="http://ru.wikipedia.org/wiki/%D0%9E%D1%80%D0%B8%D0%BD%D0%BE%D0%BA%D0%BE" TargetMode="External"/><Relationship Id="rId13" Type="http://schemas.openxmlformats.org/officeDocument/2006/relationships/hyperlink" Target="http://ru.wikipedia.org/wiki/%D0%91%D1%80%D0%B0%D1%85%D0%BC%D0%B0%D0%BF%D1%83%D1%82%D1%80%D0%B0_(%D1%80%D0%B5%D0%BA%D0%B0)" TargetMode="External"/><Relationship Id="rId18" Type="http://schemas.openxmlformats.org/officeDocument/2006/relationships/hyperlink" Target="http://ru.wikipedia.org/wiki/%D0%93%D0%B0%D0%BD%D0%B3" TargetMode="External"/><Relationship Id="rId26" Type="http://schemas.openxmlformats.org/officeDocument/2006/relationships/hyperlink" Target="http://ru.wikipedia.org/wiki/%D0%A4%D0%B8%D0%BD%D0%BB%D1%8D%D0%B9" TargetMode="External"/><Relationship Id="rId3" Type="http://schemas.openxmlformats.org/officeDocument/2006/relationships/hyperlink" Target="http://ru.wikipedia.org/wiki/%D0%91%D0%B0%D1%81%D1%81%D0%B5%D0%B9%D0%BD_%D1%80%D0%B5%D0%BA%D0%B8" TargetMode="External"/><Relationship Id="rId21" Type="http://schemas.openxmlformats.org/officeDocument/2006/relationships/hyperlink" Target="http://ru.wikipedia.org/wiki/%D0%98%D1%80%D0%B0%D0%B2%D0%B0%D0%B4%D0%B8_(%D1%80%D0%B5%D0%BA%D0%B0)" TargetMode="External"/><Relationship Id="rId7" Type="http://schemas.openxmlformats.org/officeDocument/2006/relationships/hyperlink" Target="http://ru.wikipedia.org/wiki/%D0%AF%D0%BD%D1%86%D0%B7%D1%8B_(%D1%80%D0%B5%D0%BA%D0%B0)" TargetMode="External"/><Relationship Id="rId12" Type="http://schemas.openxmlformats.org/officeDocument/2006/relationships/hyperlink" Target="http://ru.wikipedia.org/wiki/%D0%A1%D0%B5%D0%BB%D0%B5%D0%BD%D0%B3%D0%B0" TargetMode="External"/><Relationship Id="rId17" Type="http://schemas.openxmlformats.org/officeDocument/2006/relationships/hyperlink" Target="http://ru.wikipedia.org/wiki/%D0%9C%D0%B5%D0%BA%D0%BE%D0%BD%D0%B3" TargetMode="External"/><Relationship Id="rId25" Type="http://schemas.openxmlformats.org/officeDocument/2006/relationships/hyperlink" Target="http://ru.wikipedia.org/wiki/%D0%9C%D0%B0%D0%BA%D0%B5%D0%BD%D0%B7%D0%B8_(%D1%80%D0%B5%D0%BA%D0%B0)" TargetMode="External"/><Relationship Id="rId2" Type="http://schemas.openxmlformats.org/officeDocument/2006/relationships/hyperlink" Target="http://ru.wikipedia.org/wiki/%D0%A0%D0%B5%D0%BA%D0%B0" TargetMode="External"/><Relationship Id="rId16" Type="http://schemas.openxmlformats.org/officeDocument/2006/relationships/hyperlink" Target="http://ru.wikipedia.org/wiki/%D0%9C%D0%B8%D1%81%D1%81%D1%83%D1%80%D0%B8_(%D1%80%D0%B5%D0%BA%D0%B0)" TargetMode="External"/><Relationship Id="rId20" Type="http://schemas.openxmlformats.org/officeDocument/2006/relationships/hyperlink" Target="http://ru.wikipedia.org/wiki/%D0%9A%D1%81%D0%B8%D0%B4%D0%B6%D0%B8%D0%B0%D0%BD%D0%B3" TargetMode="External"/><Relationship Id="rId29" Type="http://schemas.openxmlformats.org/officeDocument/2006/relationships/hyperlink" Target="http://ru.wikipedia.org/wiki/%D0%92%D0%BE%D0%BB%D0%B3%D0%B0" TargetMode="External"/><Relationship Id="rId1" Type="http://schemas.openxmlformats.org/officeDocument/2006/relationships/slideLayout" Target="../slideLayouts/slideLayout18.xml"/><Relationship Id="rId6" Type="http://schemas.openxmlformats.org/officeDocument/2006/relationships/hyperlink" Target="http://ru.wikipedia.org/wiki/%D0%9A%D0%BE%D0%BD%D0%B3%D0%BE_(%D1%80%D0%B5%D0%BA%D0%B0)" TargetMode="External"/><Relationship Id="rId11" Type="http://schemas.openxmlformats.org/officeDocument/2006/relationships/hyperlink" Target="http://ru.wikipedia.org/wiki/%D0%90%D0%BD%D0%B3%D0%B0%D1%80%D0%B0" TargetMode="External"/><Relationship Id="rId24" Type="http://schemas.openxmlformats.org/officeDocument/2006/relationships/hyperlink" Target="http://ru.wikipedia.org/wiki/%D0%90%D0%BC%D1%83%D1%80_(%D1%80%D0%B5%D0%BA%D0%B0)" TargetMode="External"/><Relationship Id="rId5" Type="http://schemas.openxmlformats.org/officeDocument/2006/relationships/hyperlink" Target="http://ru.wikipedia.org/wiki/%D0%90%D0%BC%D0%B0%D0%B7%D0%BE%D0%BD%D0%BA%D0%B0_(%D1%80%D0%B5%D0%BA%D0%B0)" TargetMode="External"/><Relationship Id="rId15" Type="http://schemas.openxmlformats.org/officeDocument/2006/relationships/hyperlink" Target="http://ru.wikipedia.org/wiki/%D0%9C%D0%B8%D1%81%D1%81%D0%B8%D1%81%D0%B8%D0%BF%D0%B8_(%D1%80%D0%B5%D0%BA%D0%B0)" TargetMode="External"/><Relationship Id="rId23" Type="http://schemas.openxmlformats.org/officeDocument/2006/relationships/hyperlink" Target="http://ru.wikipedia.org/wiki/%D0%98%D1%80%D1%82%D1%8B%D1%88" TargetMode="External"/><Relationship Id="rId28" Type="http://schemas.openxmlformats.org/officeDocument/2006/relationships/hyperlink" Target="http://ru.wikipedia.org/wiki/%D0%92%D0%B5%D0%BB%D0%B8%D0%BA%D0%B8%D0%B5_%D0%BE%D0%B7%D1%91%D1%80%D0%B0" TargetMode="External"/><Relationship Id="rId10" Type="http://schemas.openxmlformats.org/officeDocument/2006/relationships/hyperlink" Target="http://ru.wikipedia.org/wiki/%D0%95%D0%BD%D0%B8%D1%81%D0%B5%D0%B9" TargetMode="External"/><Relationship Id="rId19" Type="http://schemas.openxmlformats.org/officeDocument/2006/relationships/hyperlink" Target="http://ru.wikipedia.org/wiki/%D0%A7%D0%B6%D1%83%D1%86%D0%B7%D1%8F%D0%BD" TargetMode="External"/><Relationship Id="rId4" Type="http://schemas.openxmlformats.org/officeDocument/2006/relationships/hyperlink" Target="http://ru.wikipedia.org/wiki/%D0%A0%D0%B0%D1%81%D1%85%D0%BE%D0%B4_%D0%B2%D0%BE%D0%B4%D1%8B" TargetMode="External"/><Relationship Id="rId9" Type="http://schemas.openxmlformats.org/officeDocument/2006/relationships/hyperlink" Target="http://ru.wikipedia.org/wiki/%D0%9F%D0%B0%D1%80%D0%B0%D0%BD%D0%B0_(%D1%80%D0%B5%D0%BA%D0%B0)" TargetMode="External"/><Relationship Id="rId14" Type="http://schemas.openxmlformats.org/officeDocument/2006/relationships/hyperlink" Target="http://ru.wikipedia.org/wiki/%D0%9B%D0%B5%D0%BD%D0%B0_(%D1%80%D0%B5%D0%BA%D0%B0)" TargetMode="External"/><Relationship Id="rId22" Type="http://schemas.openxmlformats.org/officeDocument/2006/relationships/hyperlink" Target="http://ru.wikipedia.org/wiki/%D0%9E%D0%B1%D1%8C_(%D1%80%D0%B5%D0%BA%D0%B0)" TargetMode="External"/><Relationship Id="rId27" Type="http://schemas.openxmlformats.org/officeDocument/2006/relationships/hyperlink" Target="http://ru.wikipedia.org/wiki/%D0%A0%D0%B5%D0%BA%D0%B0_%D0%A1%D0%B2%D1%8F%D1%82%D0%BE%D0%B3%D0%BE_%D0%9B%D0%B0%D0%B2%D1%80%D0%B5%D0%BD%D1%82%D0%B8%D1%8F" TargetMode="External"/><Relationship Id="rId30"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hyperlink" Target="http://ru.wikipedia.org/wiki/%D0%9C%D0%B8%D1%81%D1%81%D1%83%D1%80%D0%B8_(%D1%80%D0%B5%D0%BA%D0%B0)" TargetMode="External"/><Relationship Id="rId13" Type="http://schemas.openxmlformats.org/officeDocument/2006/relationships/hyperlink" Target="http://ru.wikipedia.org/wiki/%D0%9C%D0%B5%D0%BA%D0%BE%D0%BD%D0%B3" TargetMode="External"/><Relationship Id="rId18" Type="http://schemas.openxmlformats.org/officeDocument/2006/relationships/hyperlink" Target="http://ru.wikipedia.org/wiki/%D0%9E%D1%80%D0%B8%D0%BD%D0%BE%D0%BA%D0%BE" TargetMode="External"/><Relationship Id="rId26" Type="http://schemas.openxmlformats.org/officeDocument/2006/relationships/hyperlink" Target="http://ru.wikipedia.org/wiki/%D0%90%D1%80%D0%B3%D1%83%D0%BD%D1%8C" TargetMode="External"/><Relationship Id="rId3" Type="http://schemas.openxmlformats.org/officeDocument/2006/relationships/hyperlink" Target="http://ru.wikipedia.org/wiki/%D0%A2%D0%B2%D1%91%D1%80%D0%B4%D1%8B%D0%B9_%D1%81%D1%82%D0%BE%D0%BA" TargetMode="External"/><Relationship Id="rId21" Type="http://schemas.openxmlformats.org/officeDocument/2006/relationships/hyperlink" Target="http://ru.wikipedia.org/wiki/%D0%9A%D0%BE%D0%BD%D0%B3%D0%BE_(%D1%80%D0%B5%D0%BA%D0%B0)" TargetMode="External"/><Relationship Id="rId7" Type="http://schemas.openxmlformats.org/officeDocument/2006/relationships/hyperlink" Target="http://ru.wikipedia.org/wiki/%D0%9C%D0%B8%D1%81%D1%81%D0%B8%D1%81%D0%B8%D0%BF%D0%B8_(%D1%80%D0%B5%D0%BA%D0%B0)" TargetMode="External"/><Relationship Id="rId12" Type="http://schemas.openxmlformats.org/officeDocument/2006/relationships/hyperlink" Target="http://ru.wikipedia.org/wiki/%D0%A5%D1%83%D0%B0%D0%BD%D1%85%D1%8D" TargetMode="External"/><Relationship Id="rId17" Type="http://schemas.openxmlformats.org/officeDocument/2006/relationships/hyperlink" Target="http://ru.wikipedia.org/wiki/%D0%AE%D0%BA%D0%BE%D0%BD_(%D1%80%D0%B5%D0%BA%D0%B0)" TargetMode="External"/><Relationship Id="rId25" Type="http://schemas.openxmlformats.org/officeDocument/2006/relationships/hyperlink" Target="http://ru.wikipedia.org/wiki/%D0%90%D0%BC%D1%83%D1%80_(%D1%80%D0%B5%D0%BA%D0%B0)" TargetMode="External"/><Relationship Id="rId2" Type="http://schemas.openxmlformats.org/officeDocument/2006/relationships/notesSlide" Target="../notesSlides/notesSlide14.xml"/><Relationship Id="rId16" Type="http://schemas.openxmlformats.org/officeDocument/2006/relationships/hyperlink" Target="http://ru.wikipedia.org/wiki/%D0%97%D0%B0%D0%BC%D0%B1%D0%B5%D0%B7%D0%B8" TargetMode="External"/><Relationship Id="rId20" Type="http://schemas.openxmlformats.org/officeDocument/2006/relationships/hyperlink" Target="http://ru.wikipedia.org/wiki/%D0%9D%D0%B8%D0%B3%D0%B5%D1%80_(%D1%80%D0%B5%D0%BA%D0%B0)" TargetMode="External"/><Relationship Id="rId29" Type="http://schemas.openxmlformats.org/officeDocument/2006/relationships/hyperlink" Target="http://ru.wikipedia.org/wiki/%D0%98%D1%80%D1%82%D1%8B%D1%88" TargetMode="External"/><Relationship Id="rId1" Type="http://schemas.openxmlformats.org/officeDocument/2006/relationships/slideLayout" Target="../slideLayouts/slideLayout18.xml"/><Relationship Id="rId6" Type="http://schemas.openxmlformats.org/officeDocument/2006/relationships/hyperlink" Target="http://ru.wikipedia.org/wiki/%D0%90%D0%BC%D0%B0%D0%B7%D0%BE%D0%BD%D0%BA%D0%B0" TargetMode="External"/><Relationship Id="rId11" Type="http://schemas.openxmlformats.org/officeDocument/2006/relationships/hyperlink" Target="http://ru.wikipedia.org/wiki/%D0%98%D0%BD%D0%B4" TargetMode="External"/><Relationship Id="rId24" Type="http://schemas.openxmlformats.org/officeDocument/2006/relationships/hyperlink" Target="http://ru.wikipedia.org/wiki/%D0%92%D0%BE%D0%BB%D0%B3%D0%B0" TargetMode="External"/><Relationship Id="rId5" Type="http://schemas.openxmlformats.org/officeDocument/2006/relationships/hyperlink" Target="http://ru.wikipedia.org/wiki/%D0%91%D1%80%D0%B0%D1%85%D0%BC%D0%B0%D0%BF%D1%83%D1%82%D1%80%D0%B0" TargetMode="External"/><Relationship Id="rId15" Type="http://schemas.openxmlformats.org/officeDocument/2006/relationships/hyperlink" Target="http://ru.wikipedia.org/wiki/%D0%9D%D0%B8%D0%BB" TargetMode="External"/><Relationship Id="rId23" Type="http://schemas.openxmlformats.org/officeDocument/2006/relationships/hyperlink" Target="http://ru.wikipedia.org/wiki/%D0%9C%D1%83%D1%80%D1%80%D0%B5%D0%B9_(%D1%80%D0%B5%D0%BA%D0%B0)" TargetMode="External"/><Relationship Id="rId28" Type="http://schemas.openxmlformats.org/officeDocument/2006/relationships/hyperlink" Target="http://ru.wikipedia.org/wiki/%D0%9E%D0%B1%D1%8C" TargetMode="External"/><Relationship Id="rId10" Type="http://schemas.openxmlformats.org/officeDocument/2006/relationships/hyperlink" Target="http://ru.wikipedia.org/wiki/%D0%AF%D0%BD%D1%86%D0%B7%D1%8B" TargetMode="External"/><Relationship Id="rId19" Type="http://schemas.openxmlformats.org/officeDocument/2006/relationships/hyperlink" Target="http://ru.wikipedia.org/wiki/%D0%94%D1%83%D0%BD%D0%B0%D0%B9" TargetMode="External"/><Relationship Id="rId31" Type="http://schemas.openxmlformats.org/officeDocument/2006/relationships/hyperlink" Target="http://ru.wikipedia.org/wiki/%D0%95%D0%BD%D0%B8%D1%81%D0%B5%D0%B9" TargetMode="External"/><Relationship Id="rId4" Type="http://schemas.openxmlformats.org/officeDocument/2006/relationships/hyperlink" Target="http://ru.wikipedia.org/wiki/%D0%93%D0%B0%D0%BD%D0%B3" TargetMode="External"/><Relationship Id="rId9" Type="http://schemas.openxmlformats.org/officeDocument/2006/relationships/hyperlink" Target="http://ru.wikipedia.org/wiki/%D0%A0%D0%B5%D0%BA%D0%B0" TargetMode="External"/><Relationship Id="rId14" Type="http://schemas.openxmlformats.org/officeDocument/2006/relationships/hyperlink" Target="http://ru.wikipedia.org/wiki/%D0%9F%D0%B0%D1%80%D0%B0%D0%BD%D0%B0_(%D1%80%D0%B5%D0%BA%D0%B0)" TargetMode="External"/><Relationship Id="rId22" Type="http://schemas.openxmlformats.org/officeDocument/2006/relationships/hyperlink" Target="http://ru.wikipedia.org/wiki/%D0%9B%D1%83%D0%B0%D0%BB%D0%B0%D0%B1%D0%B0_(%D1%80%D0%B5%D0%BA%D0%B0)" TargetMode="External"/><Relationship Id="rId27" Type="http://schemas.openxmlformats.org/officeDocument/2006/relationships/hyperlink" Target="http://ru.wikipedia.org/wiki/%D0%9B%D0%B5%D0%BD%D0%B0_(%D1%80%D0%B5%D0%BA%D0%B0)" TargetMode="External"/><Relationship Id="rId30" Type="http://schemas.openxmlformats.org/officeDocument/2006/relationships/hyperlink" Target="http://ru.wikipedia.org/wiki/%D0%9C%D0%B0%D0%BA%D0%B5%D0%BD%D0%B7%D0%B8_(%D1%80%D0%B5%D0%BA%D0%B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9.wdp"/><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mp"/><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43.jpe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45.jpe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84.xml"/><Relationship Id="rId4"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8" Type="http://schemas.openxmlformats.org/officeDocument/2006/relationships/hyperlink" Target="http://ru.wikipedia.org/wiki/%D0%9C%D0%B8%D1%81%D1%81%D1%83%D1%80%D0%B8_(%D1%80%D0%B5%D0%BA%D0%B0)" TargetMode="External"/><Relationship Id="rId13" Type="http://schemas.openxmlformats.org/officeDocument/2006/relationships/hyperlink" Target="http://ru.wikipedia.org/wiki/%D0%9C%D0%B5%D0%BA%D0%BE%D0%BD%D0%B3" TargetMode="External"/><Relationship Id="rId18" Type="http://schemas.openxmlformats.org/officeDocument/2006/relationships/hyperlink" Target="http://ru.wikipedia.org/wiki/%D0%9A%D0%BE%D0%BD%D0%B3%D0%BE_(%D1%80%D0%B5%D0%BA%D0%B0)" TargetMode="External"/><Relationship Id="rId26" Type="http://schemas.openxmlformats.org/officeDocument/2006/relationships/hyperlink" Target="http://ru.wikipedia.org/wiki/%D0%94%D1%83%D0%BD%D0%B0%D0%B9" TargetMode="External"/><Relationship Id="rId3" Type="http://schemas.openxmlformats.org/officeDocument/2006/relationships/hyperlink" Target="http://ru.wikipedia.org/wiki/%D0%A2%D0%B2%D1%91%D1%80%D0%B4%D1%8B%D0%B9_%D1%81%D1%82%D0%BE%D0%BA" TargetMode="External"/><Relationship Id="rId21" Type="http://schemas.openxmlformats.org/officeDocument/2006/relationships/hyperlink" Target="http://ru.wikipedia.org/wiki/%D0%9D%D0%B8%D0%B3%D0%B5%D1%80_(%D1%80%D0%B5%D0%BA%D0%B0)" TargetMode="External"/><Relationship Id="rId7" Type="http://schemas.openxmlformats.org/officeDocument/2006/relationships/hyperlink" Target="http://ru.wikipedia.org/wiki/%D0%9C%D0%B8%D1%81%D1%81%D0%B8%D1%81%D0%B8%D0%BF%D0%B8_(%D1%80%D0%B5%D0%BA%D0%B0)" TargetMode="External"/><Relationship Id="rId12" Type="http://schemas.openxmlformats.org/officeDocument/2006/relationships/hyperlink" Target="http://ru.wikipedia.org/wiki/%D0%98%D1%80%D1%82%D1%8B%D1%88" TargetMode="External"/><Relationship Id="rId17" Type="http://schemas.openxmlformats.org/officeDocument/2006/relationships/hyperlink" Target="http://ru.wikipedia.org/wiki/%D0%9F%D0%B0%D1%80%D0%B0%D0%BD%D0%B0_(%D1%80%D0%B5%D0%BA%D0%B0)" TargetMode="External"/><Relationship Id="rId25" Type="http://schemas.openxmlformats.org/officeDocument/2006/relationships/hyperlink" Target="http://ru.wikipedia.org/wiki/%D0%AE%D0%BA%D0%BE%D0%BD_(%D1%80%D0%B5%D0%BA%D0%B0)" TargetMode="External"/><Relationship Id="rId2" Type="http://schemas.openxmlformats.org/officeDocument/2006/relationships/notesSlide" Target="../notesSlides/notesSlide8.xml"/><Relationship Id="rId16" Type="http://schemas.openxmlformats.org/officeDocument/2006/relationships/hyperlink" Target="http://ru.wikipedia.org/wiki/%D0%9B%D0%B5%D0%BD%D0%B0_(%D1%80%D0%B5%D0%BA%D0%B0)" TargetMode="External"/><Relationship Id="rId20" Type="http://schemas.openxmlformats.org/officeDocument/2006/relationships/hyperlink" Target="http://ru.wikipedia.org/wiki/%D0%9C%D0%B0%D0%BA%D0%B5%D0%BD%D0%B7%D0%B8_(%D1%80%D0%B5%D0%BA%D0%B0)" TargetMode="External"/><Relationship Id="rId29" Type="http://schemas.openxmlformats.org/officeDocument/2006/relationships/hyperlink" Target="http://ru.wikipedia.org/wiki/%D0%91%D1%80%D0%B0%D1%85%D0%BC%D0%B0%D0%BF%D1%83%D1%82%D1%80%D0%B0" TargetMode="External"/><Relationship Id="rId1" Type="http://schemas.openxmlformats.org/officeDocument/2006/relationships/slideLayout" Target="../slideLayouts/slideLayout18.xml"/><Relationship Id="rId6" Type="http://schemas.openxmlformats.org/officeDocument/2006/relationships/hyperlink" Target="http://ru.wikipedia.org/wiki/%D0%A0%D0%B5%D0%BA%D0%B0" TargetMode="External"/><Relationship Id="rId11" Type="http://schemas.openxmlformats.org/officeDocument/2006/relationships/hyperlink" Target="http://ru.wikipedia.org/wiki/%D0%9E%D0%B1%D1%8C" TargetMode="External"/><Relationship Id="rId24" Type="http://schemas.openxmlformats.org/officeDocument/2006/relationships/hyperlink" Target="http://ru.wikipedia.org/wiki/%D0%98%D0%BD%D0%B4" TargetMode="External"/><Relationship Id="rId5" Type="http://schemas.openxmlformats.org/officeDocument/2006/relationships/hyperlink" Target="http://ru.wikipedia.org/wiki/%D0%9D%D0%B8%D0%BB" TargetMode="External"/><Relationship Id="rId15" Type="http://schemas.openxmlformats.org/officeDocument/2006/relationships/hyperlink" Target="http://ru.wikipedia.org/wiki/%D0%90%D1%80%D0%B3%D1%83%D0%BD%D1%8C" TargetMode="External"/><Relationship Id="rId23" Type="http://schemas.openxmlformats.org/officeDocument/2006/relationships/hyperlink" Target="http://ru.wikipedia.org/wiki/%D0%92%D0%BE%D0%BB%D0%B3%D0%B0" TargetMode="External"/><Relationship Id="rId28" Type="http://schemas.openxmlformats.org/officeDocument/2006/relationships/hyperlink" Target="http://ru.wikipedia.org/wiki/%D0%93%D0%B0%D0%BD%D0%B3" TargetMode="External"/><Relationship Id="rId10" Type="http://schemas.openxmlformats.org/officeDocument/2006/relationships/hyperlink" Target="http://ru.wikipedia.org/wiki/%D0%A5%D1%83%D0%B0%D0%BD%D1%85%D1%8D" TargetMode="External"/><Relationship Id="rId19" Type="http://schemas.openxmlformats.org/officeDocument/2006/relationships/hyperlink" Target="http://ru.wikipedia.org/wiki/%D0%9B%D1%83%D0%B0%D0%BB%D0%B0%D0%B1%D0%B0_(%D1%80%D0%B5%D0%BA%D0%B0)" TargetMode="External"/><Relationship Id="rId31" Type="http://schemas.openxmlformats.org/officeDocument/2006/relationships/hyperlink" Target="http://ru.wikipedia.org/wiki/%D0%9C%D1%83%D1%80%D1%80%D0%B5%D0%B9_(%D1%80%D0%B5%D0%BA%D0%B0)" TargetMode="External"/><Relationship Id="rId4" Type="http://schemas.openxmlformats.org/officeDocument/2006/relationships/hyperlink" Target="http://ru.wikipedia.org/wiki/%D0%90%D0%BC%D0%B0%D0%B7%D0%BE%D0%BD%D0%BA%D0%B0" TargetMode="External"/><Relationship Id="rId9" Type="http://schemas.openxmlformats.org/officeDocument/2006/relationships/hyperlink" Target="http://ru.wikipedia.org/wiki/%D0%AF%D0%BD%D1%86%D0%B7%D1%8B" TargetMode="External"/><Relationship Id="rId14" Type="http://schemas.openxmlformats.org/officeDocument/2006/relationships/hyperlink" Target="http://ru.wikipedia.org/wiki/%D0%90%D0%BC%D1%83%D1%80_(%D1%80%D0%B5%D0%BA%D0%B0)" TargetMode="External"/><Relationship Id="rId22" Type="http://schemas.openxmlformats.org/officeDocument/2006/relationships/hyperlink" Target="http://ru.wikipedia.org/wiki/%D0%95%D0%BD%D0%B8%D1%81%D0%B5%D0%B9" TargetMode="External"/><Relationship Id="rId27" Type="http://schemas.openxmlformats.org/officeDocument/2006/relationships/hyperlink" Target="http://ru.wikipedia.org/wiki/%D0%9E%D1%80%D0%B8%D0%BD%D0%BE%D0%BA%D0%BE" TargetMode="External"/><Relationship Id="rId30" Type="http://schemas.openxmlformats.org/officeDocument/2006/relationships/hyperlink" Target="http://ru.wikipedia.org/wiki/%D0%97%D0%B0%D0%BC%D0%B1%D0%B5%D0%B7%D0%B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DSCN07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9"/>
          <p:cNvSpPr>
            <a:spLocks noChangeArrowheads="1"/>
          </p:cNvSpPr>
          <p:nvPr/>
        </p:nvSpPr>
        <p:spPr bwMode="auto">
          <a:xfrm>
            <a:off x="0" y="27160"/>
            <a:ext cx="9144000"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endParaRPr lang="ru-RU" sz="2000" b="1" i="0" dirty="0" smtClean="0">
              <a:latin typeface="Arial Narrow" pitchFamily="34" charset="0"/>
            </a:endParaRPr>
          </a:p>
        </p:txBody>
      </p:sp>
      <p:sp>
        <p:nvSpPr>
          <p:cNvPr id="2" name="Прямоугольник 1"/>
          <p:cNvSpPr/>
          <p:nvPr/>
        </p:nvSpPr>
        <p:spPr>
          <a:xfrm>
            <a:off x="6693" y="404664"/>
            <a:ext cx="5940152" cy="707886"/>
          </a:xfrm>
          <a:prstGeom prst="rect">
            <a:avLst/>
          </a:prstGeom>
        </p:spPr>
        <p:txBody>
          <a:bodyPr wrap="square">
            <a:spAutoFit/>
          </a:bodyPr>
          <a:lstStyle/>
          <a:p>
            <a:pPr algn="l" eaLnBrk="0" hangingPunct="0"/>
            <a:r>
              <a:rPr lang="en-US" sz="2000" b="1" i="0" dirty="0" smtClean="0">
                <a:latin typeface="Arial Narrow" pitchFamily="34" charset="0"/>
              </a:rPr>
              <a:t>7.1  </a:t>
            </a:r>
            <a:r>
              <a:rPr lang="ru-RU" sz="2000" b="1" i="0" dirty="0">
                <a:latin typeface="Arial Narrow" pitchFamily="34" charset="0"/>
              </a:rPr>
              <a:t>Генетические типы четвертичных </a:t>
            </a:r>
            <a:r>
              <a:rPr lang="ru-RU" sz="2000" b="1" i="0" dirty="0" smtClean="0">
                <a:latin typeface="Arial Narrow" pitchFamily="34" charset="0"/>
              </a:rPr>
              <a:t>образований                                  </a:t>
            </a:r>
          </a:p>
          <a:p>
            <a:pPr algn="l" eaLnBrk="0" hangingPunct="0"/>
            <a:r>
              <a:rPr lang="en-US" sz="2000" b="1" i="0" dirty="0">
                <a:latin typeface="Arial Narrow" pitchFamily="34" charset="0"/>
              </a:rPr>
              <a:t>7</a:t>
            </a:r>
            <a:r>
              <a:rPr lang="ru-RU" sz="2000" b="1" i="0" dirty="0" smtClean="0">
                <a:latin typeface="Arial Narrow" pitchFamily="34" charset="0"/>
              </a:rPr>
              <a:t>.2</a:t>
            </a:r>
            <a:r>
              <a:rPr lang="ru-RU" sz="2000" b="1" i="0" dirty="0" smtClean="0">
                <a:latin typeface="Arial Narrow" pitchFamily="34" charset="0"/>
              </a:rPr>
              <a:t>. </a:t>
            </a:r>
            <a:r>
              <a:rPr lang="en-US" sz="2000" b="1" i="0" dirty="0" smtClean="0">
                <a:latin typeface="Arial Narrow" pitchFamily="34" charset="0"/>
              </a:rPr>
              <a:t>  </a:t>
            </a:r>
            <a:r>
              <a:rPr lang="ru-RU" sz="2000" b="1" i="0" dirty="0" smtClean="0">
                <a:latin typeface="Arial Narrow" pitchFamily="34" charset="0"/>
              </a:rPr>
              <a:t>Аллювий</a:t>
            </a:r>
            <a:endParaRPr lang="ru-RU" sz="2000" b="1" i="0" dirty="0">
              <a:latin typeface="Arial Narrow" pitchFamily="34" charset="0"/>
            </a:endParaRPr>
          </a:p>
        </p:txBody>
      </p:sp>
      <p:sp>
        <p:nvSpPr>
          <p:cNvPr id="3" name="TextBox 2"/>
          <p:cNvSpPr txBox="1"/>
          <p:nvPr/>
        </p:nvSpPr>
        <p:spPr>
          <a:xfrm>
            <a:off x="47072" y="27160"/>
            <a:ext cx="1204176" cy="400110"/>
          </a:xfrm>
          <a:prstGeom prst="rect">
            <a:avLst/>
          </a:prstGeom>
          <a:noFill/>
        </p:spPr>
        <p:txBody>
          <a:bodyPr wrap="none" rtlCol="0">
            <a:spAutoFit/>
          </a:bodyPr>
          <a:lstStyle/>
          <a:p>
            <a:r>
              <a:rPr lang="ru-RU" sz="2000" dirty="0" smtClean="0">
                <a:latin typeface="Cambria" panose="02040503050406030204" pitchFamily="18" charset="0"/>
              </a:rPr>
              <a:t>Лекция </a:t>
            </a:r>
            <a:r>
              <a:rPr lang="en-US" sz="2000" dirty="0" smtClean="0">
                <a:latin typeface="Cambria" panose="02040503050406030204" pitchFamily="18" charset="0"/>
              </a:rPr>
              <a:t>7</a:t>
            </a:r>
            <a:endParaRPr lang="ru-RU" sz="2000" dirty="0">
              <a:latin typeface="Cambria" panose="02040503050406030204" pitchFamily="18" charset="0"/>
            </a:endParaRPr>
          </a:p>
        </p:txBody>
      </p:sp>
    </p:spTree>
    <p:extLst>
      <p:ext uri="{BB962C8B-B14F-4D97-AF65-F5344CB8AC3E}">
        <p14:creationId xmlns:p14="http://schemas.microsoft.com/office/powerpoint/2010/main" val="1847043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07504" y="0"/>
            <a:ext cx="8856984" cy="2031325"/>
          </a:xfrm>
          <a:prstGeom prst="rect">
            <a:avLst/>
          </a:prstGeom>
          <a:noFill/>
          <a:ln w="9525">
            <a:noFill/>
            <a:miter lim="800000"/>
            <a:headEnd/>
            <a:tailEnd/>
          </a:ln>
        </p:spPr>
        <p:txBody>
          <a:bodyPr wrap="square">
            <a:spAutoFit/>
          </a:bodyPr>
          <a:lstStyle/>
          <a:p>
            <a:pPr marL="285750" indent="-285750" algn="just">
              <a:buFontTx/>
              <a:buBlip>
                <a:blip r:embed="rId3"/>
              </a:buBlip>
            </a:pPr>
            <a:endParaRPr lang="ru-RU" b="1" dirty="0" smtClean="0">
              <a:solidFill>
                <a:srgbClr val="000000"/>
              </a:solidFill>
            </a:endParaRPr>
          </a:p>
          <a:p>
            <a:pPr marL="285750" indent="-285750" algn="just">
              <a:buFontTx/>
              <a:buBlip>
                <a:blip r:embed="rId3"/>
              </a:buBlip>
            </a:pPr>
            <a:r>
              <a:rPr lang="ru-RU" b="1" dirty="0" smtClean="0">
                <a:solidFill>
                  <a:srgbClr val="000000"/>
                </a:solidFill>
              </a:rPr>
              <a:t>Градиент</a:t>
            </a:r>
            <a:r>
              <a:rPr lang="ru-RU" dirty="0">
                <a:solidFill>
                  <a:srgbClr val="000000"/>
                </a:solidFill>
              </a:rPr>
              <a:t>.</a:t>
            </a:r>
            <a:r>
              <a:rPr lang="ru-RU" i="0" dirty="0">
                <a:solidFill>
                  <a:srgbClr val="000000"/>
                </a:solidFill>
              </a:rPr>
              <a:t> Градиентом потока является его уклон, который оценивается в метрах уменьшения высоты на километр длины </a:t>
            </a:r>
            <a:r>
              <a:rPr lang="ru-RU" i="0" dirty="0" smtClean="0">
                <a:solidFill>
                  <a:srgbClr val="000000"/>
                </a:solidFill>
              </a:rPr>
              <a:t>потока (или в процентах). Истоки </a:t>
            </a:r>
            <a:r>
              <a:rPr lang="ru-RU" i="0" dirty="0">
                <a:solidFill>
                  <a:srgbClr val="000000"/>
                </a:solidFill>
              </a:rPr>
              <a:t>потоков, дренирующих высокие </a:t>
            </a:r>
            <a:r>
              <a:rPr lang="ru-RU" i="0" dirty="0" smtClean="0">
                <a:solidFill>
                  <a:srgbClr val="000000"/>
                </a:solidFill>
              </a:rPr>
              <a:t>горы, могут </a:t>
            </a:r>
            <a:r>
              <a:rPr lang="ru-RU" i="0" dirty="0">
                <a:solidFill>
                  <a:srgbClr val="000000"/>
                </a:solidFill>
              </a:rPr>
              <a:t>иметь градиент более 50 м на километр. В нижнем течении Волги или Миссисипи градиент не превышает 1-2 сантиметров на километр. </a:t>
            </a:r>
            <a:r>
              <a:rPr lang="ru-RU" i="0" dirty="0" smtClean="0">
                <a:solidFill>
                  <a:srgbClr val="000000"/>
                </a:solidFill>
              </a:rPr>
              <a:t>Одним </a:t>
            </a:r>
            <a:r>
              <a:rPr lang="ru-RU" i="0" dirty="0">
                <a:solidFill>
                  <a:srgbClr val="000000"/>
                </a:solidFill>
              </a:rPr>
              <a:t>из способов для реки уменьшить </a:t>
            </a:r>
            <a:r>
              <a:rPr lang="ru-RU" i="0" dirty="0" smtClean="0">
                <a:solidFill>
                  <a:srgbClr val="000000"/>
                </a:solidFill>
              </a:rPr>
              <a:t>уклон потока является </a:t>
            </a:r>
            <a:r>
              <a:rPr lang="ru-RU" i="0" dirty="0">
                <a:solidFill>
                  <a:srgbClr val="000000"/>
                </a:solidFill>
              </a:rPr>
              <a:t>образование меандров </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421" b="8593"/>
          <a:stretch/>
        </p:blipFill>
        <p:spPr bwMode="auto">
          <a:xfrm>
            <a:off x="1503007" y="2204864"/>
            <a:ext cx="6336704" cy="429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64088" y="2251427"/>
            <a:ext cx="1800200" cy="307777"/>
          </a:xfrm>
          <a:prstGeom prst="rect">
            <a:avLst/>
          </a:prstGeom>
          <a:solidFill>
            <a:schemeClr val="bg1"/>
          </a:solidFill>
        </p:spPr>
        <p:txBody>
          <a:bodyPr wrap="square" rtlCol="0">
            <a:spAutoFit/>
          </a:bodyPr>
          <a:lstStyle/>
          <a:p>
            <a:pPr algn="l"/>
            <a:r>
              <a:rPr lang="ru-RU" sz="1400" b="1" i="0" dirty="0" smtClean="0">
                <a:solidFill>
                  <a:srgbClr val="000000"/>
                </a:solidFill>
                <a:latin typeface="Cambria" pitchFamily="18" charset="0"/>
              </a:rPr>
              <a:t>3. Нижнее течение</a:t>
            </a:r>
            <a:endParaRPr lang="ru-RU" sz="1400" b="1" i="0" dirty="0">
              <a:solidFill>
                <a:srgbClr val="000000"/>
              </a:solidFill>
              <a:latin typeface="Cambria" pitchFamily="18" charset="0"/>
            </a:endParaRPr>
          </a:p>
        </p:txBody>
      </p:sp>
      <p:grpSp>
        <p:nvGrpSpPr>
          <p:cNvPr id="4" name="Группа 3"/>
          <p:cNvGrpSpPr/>
          <p:nvPr/>
        </p:nvGrpSpPr>
        <p:grpSpPr>
          <a:xfrm>
            <a:off x="1503007" y="2204864"/>
            <a:ext cx="5655938" cy="307777"/>
            <a:chOff x="1503007" y="2506305"/>
            <a:chExt cx="5655938" cy="307777"/>
          </a:xfrm>
        </p:grpSpPr>
        <p:sp>
          <p:nvSpPr>
            <p:cNvPr id="6" name="TextBox 5"/>
            <p:cNvSpPr txBox="1"/>
            <p:nvPr/>
          </p:nvSpPr>
          <p:spPr>
            <a:xfrm>
              <a:off x="5358745" y="2506305"/>
              <a:ext cx="1800200" cy="307777"/>
            </a:xfrm>
            <a:prstGeom prst="rect">
              <a:avLst/>
            </a:prstGeom>
            <a:solidFill>
              <a:schemeClr val="bg1"/>
            </a:solidFill>
          </p:spPr>
          <p:txBody>
            <a:bodyPr wrap="square" rtlCol="0">
              <a:spAutoFit/>
            </a:bodyPr>
            <a:lstStyle/>
            <a:p>
              <a:pPr algn="l"/>
              <a:r>
                <a:rPr lang="ru-RU" sz="1400" b="1" i="0" dirty="0" smtClean="0">
                  <a:solidFill>
                    <a:srgbClr val="000000"/>
                  </a:solidFill>
                  <a:latin typeface="Cambria" pitchFamily="18" charset="0"/>
                </a:rPr>
                <a:t>3. Нижнее течение</a:t>
              </a:r>
              <a:endParaRPr lang="ru-RU" sz="1400" b="1" i="0" dirty="0">
                <a:solidFill>
                  <a:srgbClr val="000000"/>
                </a:solidFill>
                <a:latin typeface="Cambria" pitchFamily="18" charset="0"/>
              </a:endParaRPr>
            </a:p>
          </p:txBody>
        </p:sp>
        <p:sp>
          <p:nvSpPr>
            <p:cNvPr id="7" name="TextBox 6"/>
            <p:cNvSpPr txBox="1"/>
            <p:nvPr/>
          </p:nvSpPr>
          <p:spPr>
            <a:xfrm>
              <a:off x="3347863" y="2506305"/>
              <a:ext cx="2010881" cy="307777"/>
            </a:xfrm>
            <a:prstGeom prst="rect">
              <a:avLst/>
            </a:prstGeom>
            <a:solidFill>
              <a:schemeClr val="bg1"/>
            </a:solidFill>
          </p:spPr>
          <p:txBody>
            <a:bodyPr wrap="square" rtlCol="0">
              <a:spAutoFit/>
            </a:bodyPr>
            <a:lstStyle/>
            <a:p>
              <a:r>
                <a:rPr lang="ru-RU" sz="1400" b="1" i="0" dirty="0" smtClean="0">
                  <a:solidFill>
                    <a:srgbClr val="000000"/>
                  </a:solidFill>
                  <a:latin typeface="Cambria" pitchFamily="18" charset="0"/>
                </a:rPr>
                <a:t>2. Среднее течение</a:t>
              </a:r>
              <a:endParaRPr lang="ru-RU" sz="1400" b="1" i="0" dirty="0">
                <a:solidFill>
                  <a:srgbClr val="000000"/>
                </a:solidFill>
                <a:latin typeface="Cambria" pitchFamily="18" charset="0"/>
              </a:endParaRPr>
            </a:p>
          </p:txBody>
        </p:sp>
        <p:sp>
          <p:nvSpPr>
            <p:cNvPr id="8" name="TextBox 7"/>
            <p:cNvSpPr txBox="1"/>
            <p:nvPr/>
          </p:nvSpPr>
          <p:spPr>
            <a:xfrm>
              <a:off x="1503007" y="2506305"/>
              <a:ext cx="1866865" cy="307777"/>
            </a:xfrm>
            <a:prstGeom prst="rect">
              <a:avLst/>
            </a:prstGeom>
            <a:solidFill>
              <a:schemeClr val="bg1"/>
            </a:solidFill>
          </p:spPr>
          <p:txBody>
            <a:bodyPr wrap="square" rtlCol="0">
              <a:spAutoFit/>
            </a:bodyPr>
            <a:lstStyle/>
            <a:p>
              <a:r>
                <a:rPr lang="ru-RU" sz="1400" b="1" i="0" dirty="0" smtClean="0">
                  <a:solidFill>
                    <a:srgbClr val="000000"/>
                  </a:solidFill>
                  <a:latin typeface="Cambria" pitchFamily="18" charset="0"/>
                </a:rPr>
                <a:t>1. Верхнее течение</a:t>
              </a:r>
              <a:endParaRPr lang="ru-RU" sz="1400" b="1" i="0" dirty="0">
                <a:solidFill>
                  <a:srgbClr val="000000"/>
                </a:solidFill>
                <a:latin typeface="Cambria" pitchFamily="18" charset="0"/>
              </a:endParaRPr>
            </a:p>
          </p:txBody>
        </p:sp>
      </p:grpSp>
    </p:spTree>
    <p:extLst>
      <p:ext uri="{BB962C8B-B14F-4D97-AF65-F5344CB8AC3E}">
        <p14:creationId xmlns:p14="http://schemas.microsoft.com/office/powerpoint/2010/main" val="214973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856984" cy="923330"/>
          </a:xfrm>
          <a:prstGeom prst="rect">
            <a:avLst/>
          </a:prstGeom>
        </p:spPr>
        <p:txBody>
          <a:bodyPr wrap="square">
            <a:spAutoFit/>
          </a:bodyPr>
          <a:lstStyle/>
          <a:p>
            <a:pPr>
              <a:buFontTx/>
              <a:buBlip>
                <a:blip r:embed="rId3"/>
              </a:buBlip>
            </a:pPr>
            <a:endParaRPr lang="ru-RU" b="1" dirty="0" smtClean="0">
              <a:solidFill>
                <a:srgbClr val="000000"/>
              </a:solidFill>
            </a:endParaRPr>
          </a:p>
          <a:p>
            <a:pPr>
              <a:buFontTx/>
              <a:buBlip>
                <a:blip r:embed="rId3"/>
              </a:buBlip>
            </a:pPr>
            <a:r>
              <a:rPr lang="ru-RU" b="1" dirty="0" smtClean="0">
                <a:solidFill>
                  <a:srgbClr val="000000"/>
                </a:solidFill>
              </a:rPr>
              <a:t> Скорость потока</a:t>
            </a:r>
            <a:r>
              <a:rPr lang="ru-RU" dirty="0" smtClean="0">
                <a:solidFill>
                  <a:srgbClr val="000000"/>
                </a:solidFill>
              </a:rPr>
              <a:t> зависит </a:t>
            </a:r>
            <a:r>
              <a:rPr lang="ru-RU" dirty="0">
                <a:solidFill>
                  <a:srgbClr val="000000"/>
                </a:solidFill>
              </a:rPr>
              <a:t>от </a:t>
            </a:r>
            <a:r>
              <a:rPr lang="ru-RU" dirty="0" smtClean="0">
                <a:solidFill>
                  <a:srgbClr val="000000"/>
                </a:solidFill>
              </a:rPr>
              <a:t>градиента (уклона), </a:t>
            </a:r>
            <a:r>
              <a:rPr lang="ru-RU" dirty="0">
                <a:solidFill>
                  <a:srgbClr val="000000"/>
                </a:solidFill>
              </a:rPr>
              <a:t>количества </a:t>
            </a:r>
            <a:r>
              <a:rPr lang="ru-RU" dirty="0" smtClean="0">
                <a:solidFill>
                  <a:srgbClr val="000000"/>
                </a:solidFill>
              </a:rPr>
              <a:t>воды, площади и конфигурации поперечного сечения потока и положение </a:t>
            </a:r>
            <a:r>
              <a:rPr lang="ru-RU" dirty="0">
                <a:solidFill>
                  <a:srgbClr val="000000"/>
                </a:solidFill>
              </a:rPr>
              <a:t>воды в русле </a:t>
            </a:r>
            <a:r>
              <a:rPr lang="ru-RU" dirty="0" smtClean="0">
                <a:solidFill>
                  <a:srgbClr val="000000"/>
                </a:solidFill>
              </a:rPr>
              <a:t>потока. </a:t>
            </a:r>
            <a:endParaRPr lang="ru-RU" dirty="0">
              <a:solidFill>
                <a:srgbClr val="000000"/>
              </a:solidFill>
            </a:endParaRPr>
          </a:p>
        </p:txBody>
      </p:sp>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14084" r="24601"/>
          <a:stretch/>
        </p:blipFill>
        <p:spPr>
          <a:xfrm>
            <a:off x="4753893" y="2162150"/>
            <a:ext cx="4152453" cy="3067050"/>
          </a:xfrm>
          <a:prstGeom prst="rect">
            <a:avLst/>
          </a:prstGeom>
        </p:spPr>
      </p:pic>
      <p:sp>
        <p:nvSpPr>
          <p:cNvPr id="4" name="TextBox 3"/>
          <p:cNvSpPr txBox="1"/>
          <p:nvPr/>
        </p:nvSpPr>
        <p:spPr>
          <a:xfrm>
            <a:off x="5250955" y="1792818"/>
            <a:ext cx="3226589" cy="369332"/>
          </a:xfrm>
          <a:prstGeom prst="rect">
            <a:avLst/>
          </a:prstGeom>
          <a:noFill/>
        </p:spPr>
        <p:txBody>
          <a:bodyPr wrap="none" rtlCol="0">
            <a:spAutoFit/>
          </a:bodyPr>
          <a:lstStyle/>
          <a:p>
            <a:r>
              <a:rPr lang="ru-RU" dirty="0" smtClean="0">
                <a:solidFill>
                  <a:srgbClr val="000000"/>
                </a:solidFill>
                <a:latin typeface="Franklin Gothic Medium Cond" pitchFamily="34" charset="0"/>
              </a:rPr>
              <a:t>Скорости течения на стрежне реки</a:t>
            </a:r>
            <a:endParaRPr lang="ru-RU" dirty="0">
              <a:solidFill>
                <a:srgbClr val="000000"/>
              </a:solidFill>
              <a:latin typeface="Franklin Gothic Medium Cond" pitchFamily="34" charset="0"/>
            </a:endParaRPr>
          </a:p>
        </p:txBody>
      </p:sp>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10133"/>
          <a:stretch/>
        </p:blipFill>
        <p:spPr bwMode="auto">
          <a:xfrm>
            <a:off x="174722" y="2594198"/>
            <a:ext cx="4468716" cy="236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9512" y="1792818"/>
            <a:ext cx="4320480" cy="369332"/>
          </a:xfrm>
          <a:prstGeom prst="rect">
            <a:avLst/>
          </a:prstGeom>
          <a:noFill/>
        </p:spPr>
        <p:txBody>
          <a:bodyPr wrap="square" rtlCol="0">
            <a:spAutoFit/>
          </a:bodyPr>
          <a:lstStyle/>
          <a:p>
            <a:r>
              <a:rPr lang="ru-RU" dirty="0" smtClean="0">
                <a:solidFill>
                  <a:srgbClr val="000000"/>
                </a:solidFill>
                <a:latin typeface="Franklin Gothic Medium Cond" pitchFamily="34" charset="0"/>
              </a:rPr>
              <a:t>Поперечное сечение русла реки</a:t>
            </a:r>
            <a:endParaRPr lang="ru-RU" dirty="0">
              <a:solidFill>
                <a:srgbClr val="000000"/>
              </a:solidFill>
              <a:latin typeface="Franklin Gothic Medium Cond" pitchFamily="34" charset="0"/>
            </a:endParaRPr>
          </a:p>
        </p:txBody>
      </p:sp>
      <p:sp>
        <p:nvSpPr>
          <p:cNvPr id="6" name="TextBox 5"/>
          <p:cNvSpPr txBox="1"/>
          <p:nvPr/>
        </p:nvSpPr>
        <p:spPr>
          <a:xfrm>
            <a:off x="3085127" y="6187992"/>
            <a:ext cx="3902671" cy="369332"/>
          </a:xfrm>
          <a:prstGeom prst="rect">
            <a:avLst/>
          </a:prstGeom>
          <a:noFill/>
        </p:spPr>
        <p:txBody>
          <a:bodyPr wrap="none" rtlCol="0">
            <a:spAutoFit/>
          </a:bodyPr>
          <a:lstStyle/>
          <a:p>
            <a:r>
              <a:rPr lang="en-US" dirty="0" smtClean="0">
                <a:solidFill>
                  <a:srgbClr val="000000"/>
                </a:solidFill>
              </a:rPr>
              <a:t>V </a:t>
            </a:r>
            <a:r>
              <a:rPr lang="ru-RU" dirty="0" smtClean="0">
                <a:solidFill>
                  <a:srgbClr val="000000"/>
                </a:solidFill>
              </a:rPr>
              <a:t>сред </a:t>
            </a:r>
            <a:r>
              <a:rPr lang="ru-RU" sz="1600" dirty="0" smtClean="0">
                <a:solidFill>
                  <a:srgbClr val="000000"/>
                </a:solidFill>
              </a:rPr>
              <a:t>Х </a:t>
            </a:r>
            <a:r>
              <a:rPr lang="en-US" sz="1600" dirty="0" smtClean="0">
                <a:solidFill>
                  <a:srgbClr val="000000"/>
                </a:solidFill>
              </a:rPr>
              <a:t>S </a:t>
            </a:r>
            <a:r>
              <a:rPr lang="ru-RU" sz="1600" dirty="0" smtClean="0">
                <a:solidFill>
                  <a:srgbClr val="000000"/>
                </a:solidFill>
              </a:rPr>
              <a:t>попер = Водная разгрузка</a:t>
            </a:r>
            <a:r>
              <a:rPr lang="ru-RU" dirty="0" smtClean="0">
                <a:solidFill>
                  <a:srgbClr val="000000"/>
                </a:solidFill>
              </a:rPr>
              <a:t> </a:t>
            </a:r>
            <a:endParaRPr lang="ru-RU" dirty="0">
              <a:solidFill>
                <a:srgbClr val="000000"/>
              </a:solidFill>
            </a:endParaRPr>
          </a:p>
        </p:txBody>
      </p:sp>
    </p:spTree>
    <p:extLst>
      <p:ext uri="{BB962C8B-B14F-4D97-AF65-F5344CB8AC3E}">
        <p14:creationId xmlns:p14="http://schemas.microsoft.com/office/powerpoint/2010/main" val="2132993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84168" y="0"/>
            <a:ext cx="3059832" cy="2862322"/>
          </a:xfrm>
          <a:prstGeom prst="rect">
            <a:avLst/>
          </a:prstGeom>
        </p:spPr>
        <p:txBody>
          <a:bodyPr wrap="square">
            <a:spAutoFit/>
          </a:bodyPr>
          <a:lstStyle/>
          <a:p>
            <a:pPr marL="285750" indent="-285750">
              <a:buFont typeface="Wingdings" pitchFamily="2" charset="2"/>
              <a:buChar char="q"/>
            </a:pPr>
            <a:r>
              <a:rPr lang="ru-RU" b="1" dirty="0">
                <a:solidFill>
                  <a:srgbClr val="000000"/>
                </a:solidFill>
              </a:rPr>
              <a:t> Водная разгрузка (расход воды)</a:t>
            </a:r>
            <a:r>
              <a:rPr lang="ru-RU" dirty="0">
                <a:solidFill>
                  <a:srgbClr val="000000"/>
                </a:solidFill>
              </a:rPr>
              <a:t>. Количество воды, проходящей </a:t>
            </a:r>
            <a:r>
              <a:rPr lang="ru-RU" dirty="0" smtClean="0">
                <a:solidFill>
                  <a:srgbClr val="000000"/>
                </a:solidFill>
              </a:rPr>
              <a:t>через данное сечение реки </a:t>
            </a:r>
            <a:r>
              <a:rPr lang="ru-RU" dirty="0">
                <a:solidFill>
                  <a:srgbClr val="000000"/>
                </a:solidFill>
              </a:rPr>
              <a:t>в течении данного интервала времени. </a:t>
            </a:r>
            <a:r>
              <a:rPr lang="ru-RU" dirty="0" smtClean="0">
                <a:solidFill>
                  <a:srgbClr val="000000"/>
                </a:solidFill>
              </a:rPr>
              <a:t>Измеряется </a:t>
            </a:r>
            <a:r>
              <a:rPr lang="ru-RU" dirty="0">
                <a:solidFill>
                  <a:srgbClr val="000000"/>
                </a:solidFill>
              </a:rPr>
              <a:t>в </a:t>
            </a:r>
            <a:r>
              <a:rPr lang="ru-RU" dirty="0" smtClean="0">
                <a:solidFill>
                  <a:srgbClr val="000000"/>
                </a:solidFill>
              </a:rPr>
              <a:t>единицах объема </a:t>
            </a:r>
            <a:r>
              <a:rPr lang="ru-RU" dirty="0">
                <a:solidFill>
                  <a:srgbClr val="000000"/>
                </a:solidFill>
              </a:rPr>
              <a:t>на </a:t>
            </a:r>
            <a:r>
              <a:rPr lang="ru-RU" dirty="0" smtClean="0">
                <a:solidFill>
                  <a:srgbClr val="000000"/>
                </a:solidFill>
              </a:rPr>
              <a:t>единицы  </a:t>
            </a:r>
            <a:r>
              <a:rPr lang="ru-RU" dirty="0">
                <a:solidFill>
                  <a:srgbClr val="000000"/>
                </a:solidFill>
              </a:rPr>
              <a:t>времени. </a:t>
            </a:r>
          </a:p>
        </p:txBody>
      </p:sp>
      <p:graphicFrame>
        <p:nvGraphicFramePr>
          <p:cNvPr id="3" name="Таблица 2"/>
          <p:cNvGraphicFramePr>
            <a:graphicFrameLocks noGrp="1"/>
          </p:cNvGraphicFramePr>
          <p:nvPr>
            <p:extLst>
              <p:ext uri="{D42A27DB-BD31-4B8C-83A1-F6EECF244321}">
                <p14:modId xmlns:p14="http://schemas.microsoft.com/office/powerpoint/2010/main" val="468728346"/>
              </p:ext>
            </p:extLst>
          </p:nvPr>
        </p:nvGraphicFramePr>
        <p:xfrm>
          <a:off x="107504" y="2"/>
          <a:ext cx="5904656" cy="6965087"/>
        </p:xfrm>
        <a:graphic>
          <a:graphicData uri="http://schemas.openxmlformats.org/drawingml/2006/table">
            <a:tbl>
              <a:tblPr firstRow="1" firstCol="1" bandRow="1"/>
              <a:tblGrid>
                <a:gridCol w="2534682"/>
                <a:gridCol w="844894"/>
                <a:gridCol w="1228936"/>
                <a:gridCol w="1296144"/>
              </a:tblGrid>
              <a:tr h="570555">
                <a:tc>
                  <a:txBody>
                    <a:bodyPr/>
                    <a:lstStyle/>
                    <a:p>
                      <a:pPr>
                        <a:spcAft>
                          <a:spcPts val="0"/>
                        </a:spcAft>
                      </a:pPr>
                      <a:r>
                        <a:rPr lang="ru-RU" sz="1400" b="1" u="sng" dirty="0">
                          <a:solidFill>
                            <a:srgbClr val="0000FF"/>
                          </a:solidFill>
                          <a:effectLst/>
                          <a:latin typeface="Franklin Gothic Medium Cond"/>
                          <a:ea typeface="Times New Roman"/>
                          <a:hlinkClick r:id="rId2" tooltip="Река"/>
                        </a:rPr>
                        <a:t>Река</a:t>
                      </a:r>
                      <a:endParaRPr lang="ru-RU" sz="1400" b="1" dirty="0">
                        <a:effectLst/>
                        <a:latin typeface="Times New Roman"/>
                        <a:ea typeface="Times New Roman"/>
                      </a:endParaRPr>
                    </a:p>
                  </a:txBody>
                  <a:tcPr marL="18780" marR="123243"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b="0" dirty="0">
                          <a:effectLst/>
                          <a:latin typeface="Franklin Gothic Medium Cond"/>
                          <a:ea typeface="Times New Roman"/>
                        </a:rPr>
                        <a:t>Длина (км)</a:t>
                      </a:r>
                      <a:endParaRPr lang="ru-RU" sz="1400" b="0" dirty="0">
                        <a:effectLst/>
                        <a:latin typeface="Times New Roman"/>
                        <a:ea typeface="Times New Roman"/>
                      </a:endParaRPr>
                    </a:p>
                  </a:txBody>
                  <a:tcPr marL="18780" marR="123243"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0" dirty="0">
                          <a:effectLst/>
                          <a:latin typeface="Franklin Gothic Medium Cond"/>
                          <a:ea typeface="Times New Roman"/>
                        </a:rPr>
                        <a:t>Площадь </a:t>
                      </a:r>
                      <a:r>
                        <a:rPr lang="en-US" sz="1400" b="0" dirty="0">
                          <a:effectLst/>
                          <a:latin typeface="Franklin Gothic Medium Cond"/>
                          <a:ea typeface="Times New Roman"/>
                        </a:rPr>
                        <a:t/>
                      </a:r>
                      <a:br>
                        <a:rPr lang="en-US" sz="1400" b="0" dirty="0">
                          <a:effectLst/>
                          <a:latin typeface="Franklin Gothic Medium Cond"/>
                          <a:ea typeface="Times New Roman"/>
                        </a:rPr>
                      </a:br>
                      <a:r>
                        <a:rPr lang="ru-RU" sz="1400" b="0" u="sng" dirty="0">
                          <a:solidFill>
                            <a:srgbClr val="0000FF"/>
                          </a:solidFill>
                          <a:effectLst/>
                          <a:latin typeface="Franklin Gothic Medium Cond"/>
                          <a:ea typeface="Times New Roman"/>
                          <a:hlinkClick r:id="rId3" tooltip="Бассейн реки"/>
                        </a:rPr>
                        <a:t>бассейна</a:t>
                      </a:r>
                      <a:r>
                        <a:rPr lang="en-US" sz="1400" b="0" dirty="0">
                          <a:effectLst/>
                          <a:latin typeface="Franklin Gothic Medium Cond"/>
                          <a:ea typeface="Times New Roman"/>
                        </a:rPr>
                        <a:t> </a:t>
                      </a:r>
                      <a:r>
                        <a:rPr lang="ru-RU" sz="1400" b="0" dirty="0">
                          <a:effectLst/>
                          <a:latin typeface="Franklin Gothic Medium Cond"/>
                          <a:ea typeface="Times New Roman"/>
                        </a:rPr>
                        <a:t>(км²)</a:t>
                      </a:r>
                      <a:endParaRPr lang="ru-RU" sz="1400" b="0" dirty="0">
                        <a:effectLst/>
                        <a:latin typeface="Times New Roman"/>
                        <a:ea typeface="Times New Roman"/>
                      </a:endParaRPr>
                    </a:p>
                  </a:txBody>
                  <a:tcPr marL="18780" marR="123243"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0" dirty="0">
                          <a:effectLst/>
                          <a:latin typeface="Franklin Gothic Medium Cond"/>
                          <a:ea typeface="Times New Roman"/>
                        </a:rPr>
                        <a:t>Средний </a:t>
                      </a:r>
                      <a:r>
                        <a:rPr lang="ru-RU" sz="1400" b="0" u="sng" dirty="0">
                          <a:solidFill>
                            <a:srgbClr val="0000FF"/>
                          </a:solidFill>
                          <a:effectLst/>
                          <a:latin typeface="Franklin Gothic Medium Cond"/>
                          <a:ea typeface="Times New Roman"/>
                          <a:hlinkClick r:id="rId4" tooltip="Расход воды"/>
                        </a:rPr>
                        <a:t>расход воды</a:t>
                      </a:r>
                      <a:r>
                        <a:rPr lang="en-US" sz="1400" b="0" dirty="0">
                          <a:effectLst/>
                          <a:latin typeface="Franklin Gothic Medium Cond"/>
                          <a:ea typeface="Times New Roman"/>
                        </a:rPr>
                        <a:t> </a:t>
                      </a:r>
                      <a:r>
                        <a:rPr lang="ru-RU" sz="1400" b="0" dirty="0">
                          <a:effectLst/>
                          <a:latin typeface="Franklin Gothic Medium Cond"/>
                          <a:ea typeface="Times New Roman"/>
                        </a:rPr>
                        <a:t>(м³/с)</a:t>
                      </a:r>
                      <a:endParaRPr lang="ru-RU" sz="1400" b="0" dirty="0">
                        <a:effectLst/>
                        <a:latin typeface="Times New Roman"/>
                        <a:ea typeface="Times New Roman"/>
                      </a:endParaRPr>
                    </a:p>
                  </a:txBody>
                  <a:tcPr marL="18780" marR="123243"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dirty="0">
                          <a:solidFill>
                            <a:srgbClr val="0000FF"/>
                          </a:solidFill>
                          <a:effectLst/>
                          <a:latin typeface="Times New Roman"/>
                          <a:ea typeface="Times New Roman"/>
                          <a:hlinkClick r:id="rId5" tooltip="Амазонка (река)"/>
                        </a:rPr>
                        <a:t>Амазонка</a:t>
                      </a:r>
                      <a:endParaRPr lang="ru-RU" sz="1400" b="1" dirty="0">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CCFF"/>
                    </a:solidFill>
                  </a:tcPr>
                </a:tc>
                <a:tc>
                  <a:txBody>
                    <a:bodyPr/>
                    <a:lstStyle/>
                    <a:p>
                      <a:pPr>
                        <a:spcAft>
                          <a:spcPts val="0"/>
                        </a:spcAft>
                      </a:pPr>
                      <a:r>
                        <a:rPr lang="ru-RU" sz="1400" dirty="0">
                          <a:effectLst/>
                          <a:latin typeface="Times New Roman"/>
                          <a:ea typeface="Times New Roman"/>
                        </a:rPr>
                        <a:t>6 387</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CCFF"/>
                    </a:solidFill>
                  </a:tcPr>
                </a:tc>
                <a:tc>
                  <a:txBody>
                    <a:bodyPr/>
                    <a:lstStyle/>
                    <a:p>
                      <a:pPr>
                        <a:spcAft>
                          <a:spcPts val="0"/>
                        </a:spcAft>
                      </a:pPr>
                      <a:r>
                        <a:rPr lang="ru-RU" sz="1400" dirty="0">
                          <a:effectLst/>
                          <a:latin typeface="Times New Roman"/>
                          <a:ea typeface="Times New Roman"/>
                        </a:rPr>
                        <a:t>6 915 000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CCFF"/>
                    </a:solidFill>
                  </a:tcPr>
                </a:tc>
                <a:tc>
                  <a:txBody>
                    <a:bodyPr/>
                    <a:lstStyle/>
                    <a:p>
                      <a:pPr>
                        <a:spcAft>
                          <a:spcPts val="0"/>
                        </a:spcAft>
                      </a:pPr>
                      <a:r>
                        <a:rPr lang="ru-RU" sz="1400" b="1" dirty="0">
                          <a:effectLst/>
                          <a:latin typeface="Times New Roman"/>
                          <a:ea typeface="Times New Roman"/>
                        </a:rPr>
                        <a:t>219 000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CCFF"/>
                    </a:solidFill>
                  </a:tcPr>
                </a:tc>
              </a:tr>
              <a:tr h="319634">
                <a:tc>
                  <a:txBody>
                    <a:bodyPr/>
                    <a:lstStyle/>
                    <a:p>
                      <a:pPr>
                        <a:spcAft>
                          <a:spcPts val="0"/>
                        </a:spcAft>
                      </a:pPr>
                      <a:r>
                        <a:rPr lang="ru-RU" sz="1400" b="1" u="sng" dirty="0">
                          <a:solidFill>
                            <a:srgbClr val="0000FF"/>
                          </a:solidFill>
                          <a:effectLst/>
                          <a:latin typeface="Times New Roman"/>
                          <a:ea typeface="Times New Roman"/>
                          <a:hlinkClick r:id="rId6" tooltip="Конго (река)"/>
                        </a:rPr>
                        <a:t>Конго</a:t>
                      </a:r>
                      <a:endParaRPr lang="ru-RU" sz="1400" b="1" dirty="0">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dirty="0">
                          <a:effectLst/>
                          <a:latin typeface="Times New Roman"/>
                          <a:ea typeface="Times New Roman"/>
                        </a:rPr>
                        <a:t>4 371</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dirty="0">
                          <a:effectLst/>
                          <a:latin typeface="Times New Roman"/>
                          <a:ea typeface="Times New Roman"/>
                        </a:rPr>
                        <a:t>3 680 000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41 800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7" tooltip="Янцзы (река)"/>
                        </a:rPr>
                        <a:t>Янцзы</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dirty="0">
                          <a:effectLst/>
                          <a:latin typeface="Times New Roman"/>
                          <a:ea typeface="Times New Roman"/>
                        </a:rPr>
                        <a:t>6 380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1 800 000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31 900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8" tooltip="Ориноко"/>
                        </a:rPr>
                        <a:t>Ориноко</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dirty="0">
                          <a:effectLst/>
                          <a:latin typeface="Times New Roman"/>
                          <a:ea typeface="Times New Roman"/>
                        </a:rPr>
                        <a:t>2 101</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880 000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30 000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00120">
                <a:tc>
                  <a:txBody>
                    <a:bodyPr/>
                    <a:lstStyle/>
                    <a:p>
                      <a:pPr>
                        <a:spcAft>
                          <a:spcPts val="0"/>
                        </a:spcAft>
                      </a:pPr>
                      <a:r>
                        <a:rPr lang="ru-RU" sz="1400" b="1" u="sng" dirty="0" smtClean="0">
                          <a:solidFill>
                            <a:srgbClr val="0000FF"/>
                          </a:solidFill>
                          <a:effectLst/>
                          <a:latin typeface="Times New Roman"/>
                          <a:ea typeface="Times New Roman"/>
                          <a:hlinkClick r:id="rId9" tooltip="Парана (река)"/>
                        </a:rPr>
                        <a:t>Парана</a:t>
                      </a:r>
                      <a:endParaRPr lang="ru-RU" sz="1400" b="1" dirty="0">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3 998</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dirty="0">
                          <a:effectLst/>
                          <a:latin typeface="Times New Roman"/>
                          <a:ea typeface="Times New Roman"/>
                        </a:rPr>
                        <a:t>3 100 000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25 700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450573">
                <a:tc>
                  <a:txBody>
                    <a:bodyPr/>
                    <a:lstStyle/>
                    <a:p>
                      <a:pPr>
                        <a:spcAft>
                          <a:spcPts val="0"/>
                        </a:spcAft>
                      </a:pPr>
                      <a:r>
                        <a:rPr lang="ru-RU" sz="1400" b="1" u="sng">
                          <a:solidFill>
                            <a:srgbClr val="0000FF"/>
                          </a:solidFill>
                          <a:effectLst/>
                          <a:latin typeface="Times New Roman"/>
                          <a:ea typeface="Times New Roman"/>
                          <a:hlinkClick r:id="rId10" tooltip="Енисей"/>
                        </a:rPr>
                        <a:t>Енисей</a:t>
                      </a:r>
                      <a:r>
                        <a:rPr lang="ru-RU" sz="1400" b="1">
                          <a:effectLst/>
                          <a:latin typeface="Times New Roman"/>
                          <a:ea typeface="Times New Roman"/>
                        </a:rPr>
                        <a:t> — </a:t>
                      </a:r>
                      <a:r>
                        <a:rPr lang="ru-RU" sz="1400" b="1" u="sng">
                          <a:solidFill>
                            <a:srgbClr val="0000FF"/>
                          </a:solidFill>
                          <a:effectLst/>
                          <a:latin typeface="Times New Roman"/>
                          <a:ea typeface="Times New Roman"/>
                          <a:hlinkClick r:id="rId11" tooltip="Ангара"/>
                        </a:rPr>
                        <a:t>Ангара</a:t>
                      </a:r>
                      <a:r>
                        <a:rPr lang="ru-RU" sz="1400" b="1">
                          <a:effectLst/>
                          <a:latin typeface="Times New Roman"/>
                          <a:ea typeface="Times New Roman"/>
                        </a:rPr>
                        <a:t> — </a:t>
                      </a:r>
                      <a:r>
                        <a:rPr lang="ru-RU" sz="1400" b="1" u="sng">
                          <a:solidFill>
                            <a:srgbClr val="0000FF"/>
                          </a:solidFill>
                          <a:effectLst/>
                          <a:latin typeface="Times New Roman"/>
                          <a:ea typeface="Times New Roman"/>
                          <a:hlinkClick r:id="rId12" tooltip="Селенга"/>
                        </a:rPr>
                        <a:t>Селенга</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5 550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dirty="0">
                          <a:effectLst/>
                          <a:latin typeface="Times New Roman"/>
                          <a:ea typeface="Times New Roman"/>
                        </a:rPr>
                        <a:t>2 580 000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19 600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13" tooltip="Брахмапутра (река)"/>
                        </a:rPr>
                        <a:t>Брахмапутра</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2 948</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dirty="0">
                          <a:effectLst/>
                          <a:latin typeface="Times New Roman"/>
                          <a:ea typeface="Times New Roman"/>
                        </a:rPr>
                        <a:t>1 730 000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19 200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14" tooltip="Лена (река)"/>
                        </a:rPr>
                        <a:t>Лена</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4 260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dirty="0">
                          <a:effectLst/>
                          <a:latin typeface="Times New Roman"/>
                          <a:ea typeface="Times New Roman"/>
                        </a:rPr>
                        <a:t>2 490 000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17 100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67512">
                <a:tc>
                  <a:txBody>
                    <a:bodyPr/>
                    <a:lstStyle/>
                    <a:p>
                      <a:pPr>
                        <a:spcAft>
                          <a:spcPts val="0"/>
                        </a:spcAft>
                      </a:pPr>
                      <a:r>
                        <a:rPr lang="ru-RU" sz="1400" b="1" u="sng">
                          <a:solidFill>
                            <a:srgbClr val="0000FF"/>
                          </a:solidFill>
                          <a:effectLst/>
                          <a:latin typeface="Times New Roman"/>
                          <a:ea typeface="Times New Roman"/>
                          <a:hlinkClick r:id="rId15" tooltip="Миссисипи (река)"/>
                        </a:rPr>
                        <a:t>Миссисипи</a:t>
                      </a:r>
                      <a:r>
                        <a:rPr lang="ru-RU" sz="1400" b="1">
                          <a:effectLst/>
                          <a:latin typeface="Times New Roman"/>
                          <a:ea typeface="Times New Roman"/>
                        </a:rPr>
                        <a:t> — </a:t>
                      </a:r>
                      <a:r>
                        <a:rPr lang="ru-RU" sz="1400" b="1" u="sng">
                          <a:solidFill>
                            <a:srgbClr val="0000FF"/>
                          </a:solidFill>
                          <a:effectLst/>
                          <a:latin typeface="Times New Roman"/>
                          <a:ea typeface="Times New Roman"/>
                          <a:hlinkClick r:id="rId16" tooltip="Миссури (река)"/>
                        </a:rPr>
                        <a:t>Миссури</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6 270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2 980 000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16 200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17" tooltip="Меконг"/>
                        </a:rPr>
                        <a:t>Меконг</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4 023</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810 000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16 000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18" tooltip="Ганг"/>
                        </a:rPr>
                        <a:t>Ганг</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2 510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907 000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14 270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484187">
                <a:tc>
                  <a:txBody>
                    <a:bodyPr/>
                    <a:lstStyle/>
                    <a:p>
                      <a:pPr>
                        <a:spcAft>
                          <a:spcPts val="0"/>
                        </a:spcAft>
                      </a:pPr>
                      <a:r>
                        <a:rPr lang="ru-RU" sz="1400" b="1" u="sng" dirty="0" err="1">
                          <a:solidFill>
                            <a:srgbClr val="0000FF"/>
                          </a:solidFill>
                          <a:effectLst/>
                          <a:latin typeface="Times New Roman"/>
                          <a:ea typeface="Times New Roman"/>
                          <a:hlinkClick r:id="rId19" tooltip="Чжуцзян"/>
                        </a:rPr>
                        <a:t>Чжуцзян</a:t>
                      </a:r>
                      <a:r>
                        <a:rPr lang="ru-RU" sz="1400" b="1" dirty="0">
                          <a:effectLst/>
                          <a:latin typeface="Times New Roman"/>
                          <a:ea typeface="Times New Roman"/>
                        </a:rPr>
                        <a:t> (Жемчужная) —</a:t>
                      </a:r>
                      <a:r>
                        <a:rPr lang="ru-RU" sz="1400" b="1" u="sng" dirty="0" err="1">
                          <a:solidFill>
                            <a:srgbClr val="0000FF"/>
                          </a:solidFill>
                          <a:effectLst/>
                          <a:latin typeface="Times New Roman"/>
                          <a:ea typeface="Times New Roman"/>
                          <a:hlinkClick r:id="rId20" tooltip="Ксиджианг"/>
                        </a:rPr>
                        <a:t>Ксиджианг</a:t>
                      </a:r>
                      <a:endParaRPr lang="ru-RU" sz="1400" b="1" dirty="0">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dirty="0">
                          <a:effectLst/>
                          <a:latin typeface="Times New Roman"/>
                          <a:ea typeface="Times New Roman"/>
                        </a:rPr>
                        <a:t>2 200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437 000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13 600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21" tooltip="Иравади (река)"/>
                        </a:rPr>
                        <a:t>Иравади</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2 170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411 000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13 000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22" tooltip="Обь (река)"/>
                        </a:rPr>
                        <a:t>Обь</a:t>
                      </a:r>
                      <a:r>
                        <a:rPr lang="ru-RU" sz="1400" b="1">
                          <a:effectLst/>
                          <a:latin typeface="Times New Roman"/>
                          <a:ea typeface="Times New Roman"/>
                        </a:rPr>
                        <a:t> — </a:t>
                      </a:r>
                      <a:r>
                        <a:rPr lang="ru-RU" sz="1400" b="1" u="sng">
                          <a:solidFill>
                            <a:srgbClr val="0000FF"/>
                          </a:solidFill>
                          <a:effectLst/>
                          <a:latin typeface="Times New Roman"/>
                          <a:ea typeface="Times New Roman"/>
                          <a:hlinkClick r:id="rId23" tooltip="Иртыш"/>
                        </a:rPr>
                        <a:t>Иртыш</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5 410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2 990 000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12 800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a:solidFill>
                            <a:srgbClr val="0000FF"/>
                          </a:solidFill>
                          <a:effectLst/>
                          <a:latin typeface="Times New Roman"/>
                          <a:ea typeface="Times New Roman"/>
                          <a:hlinkClick r:id="rId24" tooltip="Амур (река)"/>
                        </a:rPr>
                        <a:t>Амур</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4 352</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1 855 000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11 400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65260">
                <a:tc>
                  <a:txBody>
                    <a:bodyPr/>
                    <a:lstStyle/>
                    <a:p>
                      <a:pPr>
                        <a:spcAft>
                          <a:spcPts val="0"/>
                        </a:spcAft>
                      </a:pPr>
                      <a:r>
                        <a:rPr lang="ru-RU" sz="1400" b="1" u="sng" dirty="0">
                          <a:solidFill>
                            <a:srgbClr val="0000FF"/>
                          </a:solidFill>
                          <a:effectLst/>
                          <a:latin typeface="Times New Roman"/>
                          <a:ea typeface="Times New Roman"/>
                          <a:hlinkClick r:id="rId25" tooltip="Макензи (река)"/>
                        </a:rPr>
                        <a:t>Макензи</a:t>
                      </a:r>
                      <a:r>
                        <a:rPr lang="ru-RU" sz="1400" b="1" dirty="0">
                          <a:effectLst/>
                          <a:latin typeface="Times New Roman"/>
                          <a:ea typeface="Times New Roman"/>
                        </a:rPr>
                        <a:t> —  </a:t>
                      </a:r>
                      <a:r>
                        <a:rPr lang="ru-RU" sz="1400" b="1" u="sng" dirty="0" err="1">
                          <a:solidFill>
                            <a:srgbClr val="0000FF"/>
                          </a:solidFill>
                          <a:effectLst/>
                          <a:latin typeface="Times New Roman"/>
                          <a:ea typeface="Times New Roman"/>
                          <a:hlinkClick r:id="rId26" tooltip="Финлэй"/>
                        </a:rPr>
                        <a:t>Финлэй</a:t>
                      </a:r>
                      <a:endParaRPr lang="ru-RU" sz="1400" b="1" dirty="0">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4 241</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1 790 000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10 300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484187">
                <a:tc>
                  <a:txBody>
                    <a:bodyPr/>
                    <a:lstStyle/>
                    <a:p>
                      <a:pPr>
                        <a:spcAft>
                          <a:spcPts val="0"/>
                        </a:spcAft>
                      </a:pPr>
                      <a:r>
                        <a:rPr lang="ru-RU" sz="1400" b="1" u="sng">
                          <a:solidFill>
                            <a:srgbClr val="0000FF"/>
                          </a:solidFill>
                          <a:effectLst/>
                          <a:latin typeface="Times New Roman"/>
                          <a:ea typeface="Times New Roman"/>
                          <a:hlinkClick r:id="rId27" tooltip="Река Святого Лаврентия"/>
                        </a:rPr>
                        <a:t>Река Святого Лаврентия</a:t>
                      </a:r>
                      <a:r>
                        <a:rPr lang="ru-RU" sz="1400" b="1">
                          <a:effectLst/>
                          <a:latin typeface="Times New Roman"/>
                          <a:ea typeface="Times New Roman"/>
                        </a:rPr>
                        <a:t> —</a:t>
                      </a:r>
                      <a:r>
                        <a:rPr lang="ru-RU" sz="1400" b="1" u="sng">
                          <a:solidFill>
                            <a:srgbClr val="0000FF"/>
                          </a:solidFill>
                          <a:effectLst/>
                          <a:latin typeface="Times New Roman"/>
                          <a:ea typeface="Times New Roman"/>
                          <a:hlinkClick r:id="rId28" tooltip="Великие озёра"/>
                        </a:rPr>
                        <a:t>Великие озёра</a:t>
                      </a:r>
                      <a:endParaRPr lang="ru-RU" sz="1400" b="1">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3 058</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1 030 000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10 100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r h="319634">
                <a:tc>
                  <a:txBody>
                    <a:bodyPr/>
                    <a:lstStyle/>
                    <a:p>
                      <a:pPr>
                        <a:spcAft>
                          <a:spcPts val="0"/>
                        </a:spcAft>
                      </a:pPr>
                      <a:r>
                        <a:rPr lang="ru-RU" sz="1400" b="1" u="sng" dirty="0">
                          <a:solidFill>
                            <a:srgbClr val="0000FF"/>
                          </a:solidFill>
                          <a:effectLst/>
                          <a:latin typeface="Times New Roman"/>
                          <a:ea typeface="Times New Roman"/>
                          <a:hlinkClick r:id="rId29" tooltip="Волга"/>
                        </a:rPr>
                        <a:t>Волга</a:t>
                      </a:r>
                      <a:endParaRPr lang="ru-RU" sz="1400" b="1" dirty="0">
                        <a:effectLst/>
                        <a:latin typeface="Times New Roman"/>
                        <a:ea typeface="Times New Roman"/>
                      </a:endParaRP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c>
                  <a:txBody>
                    <a:bodyPr/>
                    <a:lstStyle/>
                    <a:p>
                      <a:pPr>
                        <a:spcAft>
                          <a:spcPts val="0"/>
                        </a:spcAft>
                      </a:pPr>
                      <a:r>
                        <a:rPr lang="ru-RU" sz="1400">
                          <a:effectLst/>
                          <a:latin typeface="Times New Roman"/>
                          <a:ea typeface="Times New Roman"/>
                        </a:rPr>
                        <a:t>3 530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a:effectLst/>
                          <a:latin typeface="Times New Roman"/>
                          <a:ea typeface="Times New Roman"/>
                        </a:rPr>
                        <a:t>1 361 000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chemeClr val="accent3"/>
                    </a:solidFill>
                  </a:tcPr>
                </a:tc>
                <a:tc>
                  <a:txBody>
                    <a:bodyPr/>
                    <a:lstStyle/>
                    <a:p>
                      <a:pPr>
                        <a:spcAft>
                          <a:spcPts val="0"/>
                        </a:spcAft>
                      </a:pPr>
                      <a:r>
                        <a:rPr lang="ru-RU" sz="1400" b="1" dirty="0">
                          <a:effectLst/>
                          <a:latin typeface="Times New Roman"/>
                          <a:ea typeface="Times New Roman"/>
                        </a:rPr>
                        <a:t>8 060</a:t>
                      </a:r>
                    </a:p>
                  </a:txBody>
                  <a:tcPr marL="18780" marR="18780" marT="18780" marB="18780" anchor="ctr">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solidFill>
                      <a:srgbClr val="FFFFCC"/>
                    </a:solidFill>
                  </a:tcPr>
                </a:tc>
              </a:tr>
            </a:tbl>
          </a:graphicData>
        </a:graphic>
      </p:graphicFrame>
      <p:pic>
        <p:nvPicPr>
          <p:cNvPr id="6145" name="Picture 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56176" y="3501008"/>
            <a:ext cx="2859076" cy="252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015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ransportingrgb400.jpg"/>
          <p:cNvPicPr>
            <a:picLocks noChangeAspect="1" noChangeArrowheads="1"/>
          </p:cNvPicPr>
          <p:nvPr/>
        </p:nvPicPr>
        <p:blipFill rotWithShape="1">
          <a:blip r:embed="rId3" cstate="print"/>
          <a:srcRect l="1801" r="1718"/>
          <a:stretch/>
        </p:blipFill>
        <p:spPr bwMode="auto">
          <a:xfrm>
            <a:off x="1136316" y="1320574"/>
            <a:ext cx="7014244" cy="2944151"/>
          </a:xfrm>
          <a:prstGeom prst="rect">
            <a:avLst/>
          </a:prstGeom>
          <a:noFill/>
          <a:ln w="9525">
            <a:noFill/>
            <a:miter lim="800000"/>
            <a:headEnd/>
            <a:tailEnd/>
          </a:ln>
        </p:spPr>
      </p:pic>
      <p:sp>
        <p:nvSpPr>
          <p:cNvPr id="18435" name="Rectangle 5"/>
          <p:cNvSpPr>
            <a:spLocks noChangeArrowheads="1"/>
          </p:cNvSpPr>
          <p:nvPr/>
        </p:nvSpPr>
        <p:spPr bwMode="auto">
          <a:xfrm>
            <a:off x="1187624" y="4370621"/>
            <a:ext cx="6962935" cy="1938992"/>
          </a:xfrm>
          <a:prstGeom prst="rect">
            <a:avLst/>
          </a:prstGeom>
          <a:noFill/>
          <a:ln w="9525">
            <a:noFill/>
            <a:miter lim="800000"/>
            <a:headEnd/>
            <a:tailEnd/>
          </a:ln>
        </p:spPr>
        <p:txBody>
          <a:bodyPr wrap="square" lIns="0" tIns="0" rIns="0" bIns="0" anchor="ctr">
            <a:spAutoFit/>
          </a:bodyPr>
          <a:lstStyle/>
          <a:p>
            <a:r>
              <a:rPr lang="ru-RU" b="1" dirty="0">
                <a:solidFill>
                  <a:srgbClr val="000000"/>
                </a:solidFill>
                <a:latin typeface="Arial Narrow" pitchFamily="34" charset="0"/>
              </a:rPr>
              <a:t>Транспорт </a:t>
            </a:r>
            <a:r>
              <a:rPr lang="ru-RU" b="1" dirty="0" smtClean="0">
                <a:solidFill>
                  <a:srgbClr val="000000"/>
                </a:solidFill>
                <a:latin typeface="Arial Narrow" pitchFamily="34" charset="0"/>
              </a:rPr>
              <a:t>осадков</a:t>
            </a:r>
            <a:endParaRPr lang="ru-RU" b="1" dirty="0">
              <a:solidFill>
                <a:srgbClr val="000000"/>
              </a:solidFill>
              <a:latin typeface="Arial Narrow" pitchFamily="34" charset="0"/>
            </a:endParaRPr>
          </a:p>
          <a:p>
            <a:endParaRPr lang="ru-RU" b="1" dirty="0">
              <a:solidFill>
                <a:srgbClr val="000000"/>
              </a:solidFill>
              <a:latin typeface="Arial Narrow" pitchFamily="34" charset="0"/>
            </a:endParaRPr>
          </a:p>
          <a:p>
            <a:r>
              <a:rPr lang="ru-RU" dirty="0">
                <a:solidFill>
                  <a:srgbClr val="000000"/>
                </a:solidFill>
                <a:latin typeface="Arial Narrow" pitchFamily="34" charset="0"/>
              </a:rPr>
              <a:t>Текущая вода – это мощная сила, формирующая поверхность Земли не только  потому, что может врезать и эродировать свои русла, но и потому, что представляет собой </a:t>
            </a:r>
            <a:r>
              <a:rPr lang="ru-RU" dirty="0" smtClean="0">
                <a:solidFill>
                  <a:srgbClr val="000000"/>
                </a:solidFill>
                <a:latin typeface="Arial Narrow" pitchFamily="34" charset="0"/>
              </a:rPr>
              <a:t>мощную  транспортную систему </a:t>
            </a:r>
            <a:r>
              <a:rPr lang="ru-RU" dirty="0">
                <a:solidFill>
                  <a:srgbClr val="000000"/>
                </a:solidFill>
                <a:latin typeface="Arial Narrow" pitchFamily="34" charset="0"/>
              </a:rPr>
              <a:t>для материала, </a:t>
            </a:r>
            <a:r>
              <a:rPr lang="ru-RU" dirty="0" smtClean="0">
                <a:solidFill>
                  <a:srgbClr val="000000"/>
                </a:solidFill>
                <a:latin typeface="Arial Narrow" pitchFamily="34" charset="0"/>
              </a:rPr>
              <a:t>образованного </a:t>
            </a:r>
            <a:r>
              <a:rPr lang="ru-RU" dirty="0">
                <a:solidFill>
                  <a:srgbClr val="000000"/>
                </a:solidFill>
                <a:latin typeface="Arial Narrow" pitchFamily="34" charset="0"/>
              </a:rPr>
              <a:t>выветриванием. </a:t>
            </a:r>
            <a:br>
              <a:rPr lang="ru-RU" dirty="0">
                <a:solidFill>
                  <a:srgbClr val="000000"/>
                </a:solidFill>
                <a:latin typeface="Arial Narrow" pitchFamily="34" charset="0"/>
              </a:rPr>
            </a:br>
            <a:endParaRPr lang="ru-RU" dirty="0">
              <a:solidFill>
                <a:srgbClr val="000000"/>
              </a:solidFill>
              <a:latin typeface="Arial Narrow" pitchFamily="34" charset="0"/>
            </a:endParaRPr>
          </a:p>
        </p:txBody>
      </p:sp>
      <p:sp>
        <p:nvSpPr>
          <p:cNvPr id="5" name="Прямоугольник 4"/>
          <p:cNvSpPr/>
          <p:nvPr/>
        </p:nvSpPr>
        <p:spPr>
          <a:xfrm>
            <a:off x="0" y="0"/>
            <a:ext cx="9144000" cy="584775"/>
          </a:xfrm>
          <a:prstGeom prst="rect">
            <a:avLst/>
          </a:prstGeom>
        </p:spPr>
        <p:txBody>
          <a:bodyPr wrap="square">
            <a:spAutoFit/>
          </a:bodyPr>
          <a:lstStyle/>
          <a:p>
            <a:pPr marL="285750" indent="-285750">
              <a:buFontTx/>
              <a:buBlip>
                <a:blip r:embed="rId4"/>
              </a:buBlip>
            </a:pPr>
            <a:r>
              <a:rPr lang="ru-RU" sz="1600" b="1" dirty="0">
                <a:solidFill>
                  <a:srgbClr val="000000"/>
                </a:solidFill>
              </a:rPr>
              <a:t> Осадочная нагрузка.</a:t>
            </a:r>
            <a:r>
              <a:rPr lang="ru-RU" sz="1600" dirty="0">
                <a:solidFill>
                  <a:srgbClr val="000000"/>
                </a:solidFill>
              </a:rPr>
              <a:t> </a:t>
            </a:r>
            <a:r>
              <a:rPr lang="ru-RU" sz="1600" dirty="0" smtClean="0">
                <a:solidFill>
                  <a:srgbClr val="000000"/>
                </a:solidFill>
              </a:rPr>
              <a:t> Комбинация </a:t>
            </a:r>
            <a:r>
              <a:rPr lang="ru-RU" sz="1600" dirty="0">
                <a:solidFill>
                  <a:srgbClr val="000000"/>
                </a:solidFill>
              </a:rPr>
              <a:t>растворенного материала, мелких частиц и грубого материала, движущегося в потоке.</a:t>
            </a:r>
            <a:endParaRPr lang="ru-RU" dirty="0">
              <a:solidFill>
                <a:srgbClr val="000000"/>
              </a:solidFill>
            </a:endParaRPr>
          </a:p>
        </p:txBody>
      </p:sp>
    </p:spTree>
    <p:extLst>
      <p:ext uri="{BB962C8B-B14F-4D97-AF65-F5344CB8AC3E}">
        <p14:creationId xmlns:p14="http://schemas.microsoft.com/office/powerpoint/2010/main" val="2630915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Box 1"/>
          <p:cNvSpPr txBox="1"/>
          <p:nvPr/>
        </p:nvSpPr>
        <p:spPr>
          <a:xfrm>
            <a:off x="1719849" y="177769"/>
            <a:ext cx="5847178" cy="461665"/>
          </a:xfrm>
          <a:prstGeom prst="rect">
            <a:avLst/>
          </a:prstGeom>
          <a:noFill/>
        </p:spPr>
        <p:txBody>
          <a:bodyPr wrap="none" rtlCol="0">
            <a:spAutoFit/>
          </a:bodyPr>
          <a:lstStyle/>
          <a:p>
            <a:pPr algn="l"/>
            <a:r>
              <a:rPr lang="ru-RU" sz="2400" i="0" dirty="0" smtClean="0">
                <a:solidFill>
                  <a:srgbClr val="000000"/>
                </a:solidFill>
                <a:latin typeface="Franklin Gothic Medium Cond" pitchFamily="34" charset="0"/>
              </a:rPr>
              <a:t>Поставщики твердого материала в речной поток</a:t>
            </a:r>
            <a:endParaRPr lang="ru-RU" sz="2400" i="0" dirty="0">
              <a:solidFill>
                <a:srgbClr val="000000"/>
              </a:solidFill>
              <a:latin typeface="Franklin Gothic Medium Cond" pitchFamily="34" charset="0"/>
            </a:endParaRPr>
          </a:p>
        </p:txBody>
      </p:sp>
      <p:sp>
        <p:nvSpPr>
          <p:cNvPr id="5" name="TextBox 4"/>
          <p:cNvSpPr txBox="1"/>
          <p:nvPr/>
        </p:nvSpPr>
        <p:spPr>
          <a:xfrm>
            <a:off x="107504" y="764704"/>
            <a:ext cx="8606651" cy="2585323"/>
          </a:xfrm>
          <a:prstGeom prst="rect">
            <a:avLst/>
          </a:prstGeom>
          <a:noFill/>
        </p:spPr>
        <p:txBody>
          <a:bodyPr wrap="none" rtlCol="0">
            <a:spAutoFit/>
          </a:bodyPr>
          <a:lstStyle/>
          <a:p>
            <a:pPr algn="l"/>
            <a:r>
              <a:rPr lang="ru-RU" i="0" dirty="0" smtClean="0">
                <a:solidFill>
                  <a:srgbClr val="000000"/>
                </a:solidFill>
              </a:rPr>
              <a:t>1. Тающие ледники в верховьях реки.</a:t>
            </a:r>
          </a:p>
          <a:p>
            <a:pPr algn="l"/>
            <a:r>
              <a:rPr lang="ru-RU" i="0" dirty="0" smtClean="0">
                <a:solidFill>
                  <a:srgbClr val="000000"/>
                </a:solidFill>
              </a:rPr>
              <a:t>2. Склоновые осадки с бортов долины.</a:t>
            </a:r>
          </a:p>
          <a:p>
            <a:pPr algn="l"/>
            <a:r>
              <a:rPr lang="ru-RU" i="0" dirty="0" smtClean="0">
                <a:solidFill>
                  <a:srgbClr val="000000"/>
                </a:solidFill>
              </a:rPr>
              <a:t>3. Выносы притоков главной реки. </a:t>
            </a:r>
          </a:p>
          <a:p>
            <a:pPr algn="l"/>
            <a:r>
              <a:rPr lang="ru-RU" i="0" dirty="0" smtClean="0">
                <a:solidFill>
                  <a:srgbClr val="000000"/>
                </a:solidFill>
              </a:rPr>
              <a:t>4. Пролювий овражной сети, сопряженной с долиной.</a:t>
            </a:r>
          </a:p>
          <a:p>
            <a:pPr algn="l"/>
            <a:r>
              <a:rPr lang="ru-RU" i="0" dirty="0" smtClean="0">
                <a:solidFill>
                  <a:srgbClr val="000000"/>
                </a:solidFill>
              </a:rPr>
              <a:t>5. </a:t>
            </a:r>
            <a:r>
              <a:rPr lang="ru-RU" i="0" dirty="0">
                <a:solidFill>
                  <a:srgbClr val="000000"/>
                </a:solidFill>
              </a:rPr>
              <a:t>Паводковые мелкоземы, поставляемые со всего дренажного бассейна </a:t>
            </a:r>
            <a:r>
              <a:rPr lang="ru-RU" i="0" dirty="0" smtClean="0">
                <a:solidFill>
                  <a:srgbClr val="000000"/>
                </a:solidFill>
              </a:rPr>
              <a:t>реки</a:t>
            </a:r>
          </a:p>
          <a:p>
            <a:pPr algn="l"/>
            <a:r>
              <a:rPr lang="ru-RU" i="0" dirty="0" smtClean="0">
                <a:solidFill>
                  <a:srgbClr val="000000"/>
                </a:solidFill>
              </a:rPr>
              <a:t>6. </a:t>
            </a:r>
            <a:r>
              <a:rPr lang="ru-RU" i="0" dirty="0" err="1" smtClean="0">
                <a:solidFill>
                  <a:srgbClr val="000000"/>
                </a:solidFill>
              </a:rPr>
              <a:t>Выветрелые</a:t>
            </a:r>
            <a:r>
              <a:rPr lang="ru-RU" i="0" dirty="0" smtClean="0">
                <a:solidFill>
                  <a:srgbClr val="000000"/>
                </a:solidFill>
              </a:rPr>
              <a:t> породы ложа долины, эродируемые самим потоком.</a:t>
            </a:r>
            <a:r>
              <a:rPr lang="ru-RU" i="0" dirty="0">
                <a:solidFill>
                  <a:srgbClr val="000000"/>
                </a:solidFill>
              </a:rPr>
              <a:t> </a:t>
            </a:r>
            <a:endParaRPr lang="ru-RU" i="0" dirty="0" smtClean="0">
              <a:solidFill>
                <a:srgbClr val="000000"/>
              </a:solidFill>
            </a:endParaRPr>
          </a:p>
          <a:p>
            <a:pPr algn="l"/>
            <a:r>
              <a:rPr lang="ru-RU" i="0" dirty="0" smtClean="0">
                <a:solidFill>
                  <a:srgbClr val="000000"/>
                </a:solidFill>
              </a:rPr>
              <a:t>7. Перемываемые </a:t>
            </a:r>
            <a:r>
              <a:rPr lang="ru-RU" i="0" dirty="0">
                <a:solidFill>
                  <a:srgbClr val="000000"/>
                </a:solidFill>
              </a:rPr>
              <a:t>рекой собственные аллювиальные осадки</a:t>
            </a:r>
            <a:endParaRPr lang="ru-RU" i="0" dirty="0" smtClean="0">
              <a:solidFill>
                <a:srgbClr val="000000"/>
              </a:solidFill>
            </a:endParaRPr>
          </a:p>
          <a:p>
            <a:pPr algn="l"/>
            <a:r>
              <a:rPr lang="ru-RU" i="0" dirty="0" smtClean="0">
                <a:solidFill>
                  <a:srgbClr val="000000"/>
                </a:solidFill>
              </a:rPr>
              <a:t>8. Эоловые наносы.</a:t>
            </a:r>
          </a:p>
          <a:p>
            <a:pPr algn="l"/>
            <a:r>
              <a:rPr lang="ru-RU" i="0" dirty="0" smtClean="0">
                <a:solidFill>
                  <a:srgbClr val="000000"/>
                </a:solidFill>
              </a:rPr>
              <a:t>9. Фонтанные осадки всех типов</a:t>
            </a: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629" b="24873"/>
          <a:stretch/>
        </p:blipFill>
        <p:spPr bwMode="auto">
          <a:xfrm>
            <a:off x="2390" y="3326263"/>
            <a:ext cx="9144000" cy="353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75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603132059"/>
              </p:ext>
            </p:extLst>
          </p:nvPr>
        </p:nvGraphicFramePr>
        <p:xfrm>
          <a:off x="107504" y="116632"/>
          <a:ext cx="8856985" cy="6744585"/>
        </p:xfrm>
        <a:graphic>
          <a:graphicData uri="http://schemas.openxmlformats.org/drawingml/2006/table">
            <a:tbl>
              <a:tblPr firstRow="1" firstCol="1" bandRow="1">
                <a:tableStyleId>{5C22544A-7EE6-4342-B048-85BDC9FD1C3A}</a:tableStyleId>
              </a:tblPr>
              <a:tblGrid>
                <a:gridCol w="326327"/>
                <a:gridCol w="1711456"/>
                <a:gridCol w="922051"/>
                <a:gridCol w="1080120"/>
                <a:gridCol w="1152128"/>
                <a:gridCol w="1296144"/>
                <a:gridCol w="1080120"/>
                <a:gridCol w="1288639"/>
              </a:tblGrid>
              <a:tr h="817536">
                <a:tc>
                  <a:txBody>
                    <a:bodyPr/>
                    <a:lstStyle/>
                    <a:p>
                      <a:pPr algn="ctr">
                        <a:spcAft>
                          <a:spcPts val="0"/>
                        </a:spcAft>
                      </a:pPr>
                      <a:r>
                        <a:rPr lang="ru-RU" sz="1000" dirty="0">
                          <a:ln>
                            <a:noFill/>
                          </a:ln>
                          <a:solidFill>
                            <a:schemeClr val="tx1"/>
                          </a:solidFill>
                          <a:effectLst/>
                        </a:rPr>
                        <a:t>№</a:t>
                      </a:r>
                      <a:endParaRPr lang="ru-RU" sz="1000" dirty="0">
                        <a:ln>
                          <a:noFill/>
                        </a:ln>
                        <a:solidFill>
                          <a:schemeClr val="tx1"/>
                        </a:solidFill>
                        <a:effectLst/>
                        <a:latin typeface="Times New Roman"/>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ru-RU" sz="1000" b="1" dirty="0">
                          <a:ln>
                            <a:noFill/>
                          </a:ln>
                          <a:solidFill>
                            <a:schemeClr val="tx1"/>
                          </a:solidFill>
                          <a:effectLst/>
                        </a:rPr>
                        <a:t>Название</a:t>
                      </a:r>
                      <a:endParaRPr lang="ru-RU" sz="1000" b="1" dirty="0">
                        <a:ln>
                          <a:noFill/>
                        </a:ln>
                        <a:solidFill>
                          <a:schemeClr val="tx1"/>
                        </a:solidFill>
                        <a:effectLst/>
                        <a:latin typeface="Times New Roman"/>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Aft>
                          <a:spcPts val="0"/>
                        </a:spcAft>
                      </a:pPr>
                      <a:r>
                        <a:rPr lang="ru-RU" sz="1000" dirty="0">
                          <a:ln>
                            <a:noFill/>
                          </a:ln>
                          <a:solidFill>
                            <a:schemeClr val="tx1"/>
                          </a:solidFill>
                          <a:effectLst/>
                        </a:rPr>
                        <a:t>Длина (км)</a:t>
                      </a:r>
                      <a:endParaRPr lang="ru-RU" sz="1000" dirty="0">
                        <a:ln>
                          <a:noFill/>
                        </a:ln>
                        <a:solidFill>
                          <a:schemeClr val="tx1"/>
                        </a:solidFill>
                        <a:effectLst/>
                        <a:latin typeface="Times New Roman"/>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ru-RU" sz="1000" dirty="0">
                          <a:ln>
                            <a:noFill/>
                          </a:ln>
                          <a:solidFill>
                            <a:schemeClr val="tx1"/>
                          </a:solidFill>
                          <a:effectLst/>
                        </a:rPr>
                        <a:t>Площадь бассейна (тыс. км²)</a:t>
                      </a:r>
                      <a:endParaRPr lang="ru-RU" sz="1000" dirty="0">
                        <a:ln>
                          <a:noFill/>
                        </a:ln>
                        <a:solidFill>
                          <a:schemeClr val="tx1"/>
                        </a:solidFill>
                        <a:effectLst/>
                        <a:latin typeface="Times New Roman"/>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ru-RU" sz="1000" dirty="0">
                          <a:ln>
                            <a:noFill/>
                          </a:ln>
                          <a:solidFill>
                            <a:schemeClr val="tx1"/>
                          </a:solidFill>
                          <a:effectLst/>
                        </a:rPr>
                        <a:t>Средний расход воды в устье (тыс. м³/с)</a:t>
                      </a:r>
                      <a:endParaRPr lang="ru-RU" sz="1000" dirty="0">
                        <a:ln>
                          <a:noFill/>
                        </a:ln>
                        <a:solidFill>
                          <a:schemeClr val="tx1"/>
                        </a:solidFill>
                        <a:effectLst/>
                        <a:latin typeface="Times New Roman"/>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ru-RU" sz="1000" dirty="0">
                          <a:ln>
                            <a:noFill/>
                          </a:ln>
                          <a:solidFill>
                            <a:schemeClr val="tx1"/>
                          </a:solidFill>
                          <a:effectLst/>
                        </a:rPr>
                        <a:t>Наибольший расход воды в устье (тыс. м³/с)</a:t>
                      </a:r>
                      <a:endParaRPr lang="ru-RU" sz="1000" dirty="0">
                        <a:ln>
                          <a:noFill/>
                        </a:ln>
                        <a:solidFill>
                          <a:schemeClr val="tx1"/>
                        </a:solidFill>
                        <a:effectLst/>
                        <a:latin typeface="Times New Roman"/>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ru-RU" sz="1000" u="sng" dirty="0">
                          <a:ln>
                            <a:noFill/>
                          </a:ln>
                          <a:solidFill>
                            <a:schemeClr val="tx1"/>
                          </a:solidFill>
                          <a:effectLst/>
                          <a:hlinkClick r:id="rId3" tooltip="Твёрдый сток"/>
                        </a:rPr>
                        <a:t>Твёрдый сток</a:t>
                      </a:r>
                      <a:endParaRPr lang="ru-RU" sz="1000" dirty="0">
                        <a:ln>
                          <a:noFill/>
                        </a:ln>
                        <a:solidFill>
                          <a:schemeClr val="tx1"/>
                        </a:solidFill>
                        <a:effectLst/>
                      </a:endParaRPr>
                    </a:p>
                    <a:p>
                      <a:pPr algn="ctr">
                        <a:spcAft>
                          <a:spcPts val="0"/>
                        </a:spcAft>
                      </a:pPr>
                      <a:r>
                        <a:rPr lang="ru-RU" sz="1000" dirty="0">
                          <a:ln>
                            <a:noFill/>
                          </a:ln>
                          <a:solidFill>
                            <a:schemeClr val="tx1"/>
                          </a:solidFill>
                          <a:effectLst/>
                        </a:rPr>
                        <a:t>(млн т/год)</a:t>
                      </a:r>
                      <a:endParaRPr lang="ru-RU" sz="1000" dirty="0">
                        <a:ln>
                          <a:noFill/>
                        </a:ln>
                        <a:solidFill>
                          <a:schemeClr val="tx1"/>
                        </a:solidFill>
                        <a:effectLst/>
                        <a:latin typeface="Times New Roman"/>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Aft>
                          <a:spcPts val="0"/>
                        </a:spcAft>
                      </a:pPr>
                      <a:r>
                        <a:rPr lang="ru-RU" sz="1000" dirty="0" smtClean="0">
                          <a:ln>
                            <a:noFill/>
                          </a:ln>
                          <a:solidFill>
                            <a:schemeClr val="tx1"/>
                          </a:solidFill>
                          <a:effectLst/>
                          <a:latin typeface="+mn-lt"/>
                          <a:ea typeface="Times New Roman"/>
                        </a:rPr>
                        <a:t>Сток</a:t>
                      </a:r>
                      <a:r>
                        <a:rPr lang="ru-RU" sz="1000" baseline="0" dirty="0" smtClean="0">
                          <a:ln>
                            <a:noFill/>
                          </a:ln>
                          <a:solidFill>
                            <a:schemeClr val="tx1"/>
                          </a:solidFill>
                          <a:effectLst/>
                          <a:latin typeface="+mn-lt"/>
                          <a:ea typeface="Times New Roman"/>
                        </a:rPr>
                        <a:t> с единицы площади бассейна</a:t>
                      </a:r>
                      <a:endParaRPr lang="ru-RU" sz="1000" dirty="0">
                        <a:ln>
                          <a:noFill/>
                        </a:ln>
                        <a:solidFill>
                          <a:schemeClr val="tx1"/>
                        </a:solidFill>
                        <a:effectLst/>
                        <a:latin typeface="+mn-lt"/>
                        <a:ea typeface="Times New Roman"/>
                      </a:endParaRPr>
                    </a:p>
                  </a:txBody>
                  <a:tcPr marL="17079" marR="112082" marT="17079" marB="170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47212">
                <a:tc>
                  <a:txBody>
                    <a:bodyPr/>
                    <a:lstStyle/>
                    <a:p>
                      <a:pPr>
                        <a:spcAft>
                          <a:spcPts val="0"/>
                        </a:spcAft>
                      </a:pPr>
                      <a:r>
                        <a:rPr lang="ru-RU" sz="1200">
                          <a:solidFill>
                            <a:schemeClr val="tx1"/>
                          </a:solidFill>
                          <a:effectLst/>
                        </a:rPr>
                        <a:t>20.</a:t>
                      </a:r>
                      <a:endParaRPr lang="ru-RU" sz="1200">
                        <a:solidFill>
                          <a:schemeClr val="tx1"/>
                        </a:solidFill>
                        <a:effectLst/>
                        <a:latin typeface="Times New Roman"/>
                        <a:ea typeface="Times New Roman"/>
                      </a:endParaRPr>
                    </a:p>
                  </a:txBody>
                  <a:tcPr marL="17079" marR="17079" marT="17079" marB="17079" anchor="ctr">
                    <a:lnT w="12700" cap="flat" cmpd="sng" algn="ctr">
                      <a:solidFill>
                        <a:schemeClr val="tx1"/>
                      </a:solidFill>
                      <a:prstDash val="solid"/>
                      <a:round/>
                      <a:headEnd type="none" w="med" len="med"/>
                      <a:tailEnd type="none" w="med" len="med"/>
                    </a:lnT>
                  </a:tcPr>
                </a:tc>
                <a:tc>
                  <a:txBody>
                    <a:bodyPr/>
                    <a:lstStyle/>
                    <a:p>
                      <a:pPr>
                        <a:spcAft>
                          <a:spcPts val="0"/>
                        </a:spcAft>
                      </a:pPr>
                      <a:r>
                        <a:rPr lang="ru-RU" sz="1200" b="1" u="sng" dirty="0">
                          <a:effectLst/>
                          <a:hlinkClick r:id="rId4" tooltip="Ганг"/>
                        </a:rPr>
                        <a:t>Ганг</a:t>
                      </a:r>
                      <a:r>
                        <a:rPr lang="ru-RU" sz="1200" b="1" dirty="0">
                          <a:effectLst/>
                        </a:rPr>
                        <a:t> </a:t>
                      </a:r>
                      <a:r>
                        <a:rPr lang="ru-RU" sz="1200" b="1" dirty="0" smtClean="0">
                          <a:effectLst/>
                        </a:rPr>
                        <a:t>с</a:t>
                      </a:r>
                      <a:r>
                        <a:rPr lang="ru-RU" sz="1200" b="1" dirty="0">
                          <a:effectLst/>
                        </a:rPr>
                        <a:t> </a:t>
                      </a:r>
                      <a:r>
                        <a:rPr lang="ru-RU" sz="1200" b="1" u="sng" dirty="0" smtClean="0">
                          <a:effectLst/>
                          <a:hlinkClick r:id="rId5" tooltip="Брахмапутра"/>
                        </a:rPr>
                        <a:t>Брахмапутрой</a:t>
                      </a:r>
                      <a:endParaRPr lang="ru-RU" sz="1200" b="1" dirty="0">
                        <a:effectLst/>
                        <a:latin typeface="Times New Roman"/>
                        <a:ea typeface="Times New Roman"/>
                      </a:endParaRPr>
                    </a:p>
                  </a:txBody>
                  <a:tcPr marL="17079" marR="17079" marT="17079" marB="17079" anchor="ctr">
                    <a:lnT w="12700" cap="flat" cmpd="sng" algn="ctr">
                      <a:solidFill>
                        <a:schemeClr val="tx1"/>
                      </a:solidFill>
                      <a:prstDash val="solid"/>
                      <a:round/>
                      <a:headEnd type="none" w="med" len="med"/>
                      <a:tailEnd type="none" w="med" len="med"/>
                    </a:lnT>
                    <a:solidFill>
                      <a:srgbClr val="FFFFCC"/>
                    </a:solidFill>
                  </a:tcPr>
                </a:tc>
                <a:tc>
                  <a:txBody>
                    <a:bodyPr/>
                    <a:lstStyle/>
                    <a:p>
                      <a:pPr>
                        <a:spcAft>
                          <a:spcPts val="0"/>
                        </a:spcAft>
                      </a:pPr>
                      <a:r>
                        <a:rPr lang="ru-RU" sz="1200" dirty="0">
                          <a:effectLst/>
                        </a:rPr>
                        <a:t>2700</a:t>
                      </a:r>
                      <a:endParaRPr lang="ru-RU" sz="1200" dirty="0">
                        <a:effectLst/>
                        <a:latin typeface="Times New Roman"/>
                        <a:ea typeface="Times New Roman"/>
                      </a:endParaRPr>
                    </a:p>
                  </a:txBody>
                  <a:tcPr marL="17079" marR="17079" marT="17079" marB="17079" anchor="ctr">
                    <a:lnT w="12700" cap="flat" cmpd="sng" algn="ctr">
                      <a:solidFill>
                        <a:schemeClr val="tx1"/>
                      </a:solidFill>
                      <a:prstDash val="solid"/>
                      <a:round/>
                      <a:headEnd type="none" w="med" len="med"/>
                      <a:tailEnd type="none" w="med" len="med"/>
                    </a:lnT>
                  </a:tcPr>
                </a:tc>
                <a:tc>
                  <a:txBody>
                    <a:bodyPr/>
                    <a:lstStyle/>
                    <a:p>
                      <a:pPr>
                        <a:spcAft>
                          <a:spcPts val="0"/>
                        </a:spcAft>
                      </a:pPr>
                      <a:r>
                        <a:rPr lang="ru-RU" sz="1200" dirty="0">
                          <a:effectLst/>
                        </a:rPr>
                        <a:t>2055</a:t>
                      </a:r>
                      <a:endParaRPr lang="ru-RU" sz="1200" dirty="0">
                        <a:effectLst/>
                        <a:latin typeface="Times New Roman"/>
                        <a:ea typeface="Times New Roman"/>
                      </a:endParaRPr>
                    </a:p>
                  </a:txBody>
                  <a:tcPr marL="17079" marR="17079" marT="17079" marB="17079" anchor="ctr">
                    <a:lnT w="12700" cap="flat" cmpd="sng" algn="ctr">
                      <a:solidFill>
                        <a:schemeClr val="tx1"/>
                      </a:solidFill>
                      <a:prstDash val="solid"/>
                      <a:round/>
                      <a:headEnd type="none" w="med" len="med"/>
                      <a:tailEnd type="none" w="med" len="med"/>
                    </a:lnT>
                    <a:solidFill>
                      <a:srgbClr val="FFFFCC"/>
                    </a:solidFill>
                  </a:tcPr>
                </a:tc>
                <a:tc>
                  <a:txBody>
                    <a:bodyPr/>
                    <a:lstStyle/>
                    <a:p>
                      <a:pPr>
                        <a:spcAft>
                          <a:spcPts val="0"/>
                        </a:spcAft>
                      </a:pPr>
                      <a:r>
                        <a:rPr lang="ru-RU" sz="1200">
                          <a:effectLst/>
                        </a:rPr>
                        <a:t>38,00</a:t>
                      </a:r>
                      <a:endParaRPr lang="ru-RU" sz="1200">
                        <a:effectLst/>
                        <a:latin typeface="Times New Roman"/>
                        <a:ea typeface="Times New Roman"/>
                      </a:endParaRPr>
                    </a:p>
                  </a:txBody>
                  <a:tcPr marL="17079" marR="17079" marT="17079" marB="17079" anchor="ctr">
                    <a:lnT w="12700" cap="flat" cmpd="sng" algn="ctr">
                      <a:solidFill>
                        <a:schemeClr val="tx1"/>
                      </a:solidFill>
                      <a:prstDash val="solid"/>
                      <a:round/>
                      <a:headEnd type="none" w="med" len="med"/>
                      <a:tailEnd type="none" w="med" len="med"/>
                    </a:lnT>
                  </a:tcPr>
                </a:tc>
                <a:tc>
                  <a:txBody>
                    <a:bodyPr/>
                    <a:lstStyle/>
                    <a:p>
                      <a:endParaRPr lang="ru-RU" sz="1200">
                        <a:effectLst/>
                        <a:latin typeface="Times New Roman"/>
                      </a:endParaRPr>
                    </a:p>
                  </a:txBody>
                  <a:tcPr marL="17079" marR="17079" marT="17079" marB="17079"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ru-RU" sz="1200" b="1" dirty="0">
                          <a:effectLst/>
                        </a:rPr>
                        <a:t>2177,20</a:t>
                      </a:r>
                      <a:endParaRPr lang="ru-RU" sz="1200" b="1" dirty="0">
                        <a:effectLst/>
                        <a:latin typeface="Times New Roman"/>
                        <a:ea typeface="Times New Roman"/>
                      </a:endParaRPr>
                    </a:p>
                  </a:txBody>
                  <a:tcPr marL="17079" marR="17079" marT="17079" marB="17079" anchor="ctr">
                    <a:lnT w="12700" cap="flat" cmpd="sng" algn="ctr">
                      <a:solidFill>
                        <a:schemeClr val="tx1"/>
                      </a:solidFill>
                      <a:prstDash val="solid"/>
                      <a:round/>
                      <a:headEnd type="none" w="med" len="med"/>
                      <a:tailEnd type="none" w="med" len="med"/>
                    </a:lnT>
                    <a:solidFill>
                      <a:srgbClr val="FFCCFF"/>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1.06</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lnT w="12700" cap="flat" cmpd="sng" algn="ctr">
                      <a:solidFill>
                        <a:schemeClr val="tx1"/>
                      </a:solidFill>
                      <a:prstDash val="solid"/>
                      <a:round/>
                      <a:headEnd type="none" w="med" len="med"/>
                      <a:tailEnd type="none" w="med" len="med"/>
                    </a:lnT>
                  </a:tcPr>
                </a:tc>
              </a:tr>
              <a:tr h="347212">
                <a:tc>
                  <a:txBody>
                    <a:bodyPr/>
                    <a:lstStyle/>
                    <a:p>
                      <a:pPr>
                        <a:spcAft>
                          <a:spcPts val="0"/>
                        </a:spcAft>
                      </a:pPr>
                      <a:r>
                        <a:rPr lang="ru-RU" sz="1200">
                          <a:solidFill>
                            <a:schemeClr val="tx1"/>
                          </a:solidFill>
                          <a:effectLst/>
                        </a:rPr>
                        <a:t>1.</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6" tooltip="Амазонка"/>
                        </a:rPr>
                        <a:t>Амазонка</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6992</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b="1" dirty="0">
                          <a:effectLst/>
                        </a:rPr>
                        <a:t>7180</a:t>
                      </a:r>
                      <a:endParaRPr lang="ru-RU" sz="1200" b="1" dirty="0">
                        <a:effectLst/>
                        <a:latin typeface="Times New Roman"/>
                        <a:ea typeface="Times New Roman"/>
                      </a:endParaRPr>
                    </a:p>
                  </a:txBody>
                  <a:tcPr marL="17079" marR="17079" marT="17079" marB="17079" anchor="ctr">
                    <a:solidFill>
                      <a:schemeClr val="accent6">
                        <a:lumMod val="40000"/>
                        <a:lumOff val="60000"/>
                      </a:schemeClr>
                    </a:solidFill>
                  </a:tcPr>
                </a:tc>
                <a:tc>
                  <a:txBody>
                    <a:bodyPr/>
                    <a:lstStyle/>
                    <a:p>
                      <a:pPr>
                        <a:spcAft>
                          <a:spcPts val="0"/>
                        </a:spcAft>
                      </a:pPr>
                      <a:r>
                        <a:rPr lang="ru-RU" sz="1200">
                          <a:effectLst/>
                        </a:rPr>
                        <a:t>220,00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360,00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smtClean="0">
                          <a:effectLst/>
                        </a:rPr>
                        <a:t>1050,00</a:t>
                      </a:r>
                      <a:endParaRPr lang="ru-RU" sz="1200" b="1" dirty="0">
                        <a:effectLst/>
                        <a:latin typeface="Times New Roman"/>
                        <a:ea typeface="Times New Roman"/>
                      </a:endParaRPr>
                    </a:p>
                  </a:txBody>
                  <a:tcPr marL="17079" marR="17079" marT="17079" marB="17079" anchor="ctr">
                    <a:solidFill>
                      <a:srgbClr val="FFCCFF"/>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0.13</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347420">
                <a:tc>
                  <a:txBody>
                    <a:bodyPr/>
                    <a:lstStyle/>
                    <a:p>
                      <a:pPr>
                        <a:spcAft>
                          <a:spcPts val="0"/>
                        </a:spcAft>
                      </a:pPr>
                      <a:r>
                        <a:rPr lang="ru-RU" sz="1200">
                          <a:solidFill>
                            <a:schemeClr val="tx1"/>
                          </a:solidFill>
                          <a:effectLst/>
                        </a:rPr>
                        <a:t>4.</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7" tooltip="Миссисипи (река)"/>
                        </a:rPr>
                        <a:t>Миссисипи</a:t>
                      </a:r>
                      <a:r>
                        <a:rPr lang="ru-RU" sz="1200" b="1" dirty="0">
                          <a:effectLst/>
                        </a:rPr>
                        <a:t> —</a:t>
                      </a:r>
                      <a:r>
                        <a:rPr lang="ru-RU" sz="1200" b="1" u="sng" dirty="0">
                          <a:effectLst/>
                          <a:hlinkClick r:id="rId8" tooltip="Миссури (река)"/>
                        </a:rPr>
                        <a:t>Миссури</a:t>
                      </a:r>
                      <a:r>
                        <a:rPr lang="ru-RU" sz="1200" b="1" u="sng" baseline="30000" dirty="0">
                          <a:effectLst/>
                          <a:hlinkClick r:id="rId9"/>
                        </a:rPr>
                        <a:t>[3]</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5969</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b="1" dirty="0">
                          <a:effectLst/>
                        </a:rPr>
                        <a:t>3229</a:t>
                      </a:r>
                      <a:endParaRPr lang="ru-RU" sz="1200" b="1" dirty="0">
                        <a:effectLst/>
                        <a:latin typeface="Times New Roman"/>
                        <a:ea typeface="Times New Roman"/>
                      </a:endParaRPr>
                    </a:p>
                  </a:txBody>
                  <a:tcPr marL="17079" marR="17079" marT="17079" marB="17079" anchor="ctr">
                    <a:solidFill>
                      <a:schemeClr val="accent6">
                        <a:lumMod val="20000"/>
                        <a:lumOff val="80000"/>
                      </a:schemeClr>
                    </a:solidFill>
                  </a:tcPr>
                </a:tc>
                <a:tc>
                  <a:txBody>
                    <a:bodyPr/>
                    <a:lstStyle/>
                    <a:p>
                      <a:pPr>
                        <a:spcAft>
                          <a:spcPts val="0"/>
                        </a:spcAft>
                      </a:pPr>
                      <a:r>
                        <a:rPr lang="ru-RU" sz="1200">
                          <a:effectLst/>
                        </a:rPr>
                        <a:t>19,00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59,00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500,00</a:t>
                      </a:r>
                      <a:endParaRPr lang="ru-RU" sz="1200" b="1" dirty="0">
                        <a:effectLst/>
                        <a:latin typeface="Times New Roman"/>
                        <a:ea typeface="Times New Roman"/>
                      </a:endParaRPr>
                    </a:p>
                  </a:txBody>
                  <a:tcPr marL="17079" marR="17079" marT="17079" marB="17079" anchor="ctr">
                    <a:solidFill>
                      <a:srgbClr val="FFCCFF"/>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0.15</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3.</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0" tooltip="Янцзы"/>
                        </a:rPr>
                        <a:t>Янцзы</a:t>
                      </a:r>
                      <a:r>
                        <a:rPr lang="ru-RU" sz="1200" b="1" u="sng" baseline="30000" dirty="0">
                          <a:effectLst/>
                          <a:hlinkClick r:id="rId9"/>
                        </a:rPr>
                        <a:t>[3]</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5800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1818</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34,00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90,20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smtClean="0">
                          <a:effectLst/>
                        </a:rPr>
                        <a:t>500,00</a:t>
                      </a:r>
                      <a:endParaRPr lang="ru-RU" sz="1200" b="1" dirty="0">
                        <a:effectLst/>
                        <a:latin typeface="Times New Roman"/>
                        <a:ea typeface="Times New Roman"/>
                      </a:endParaRPr>
                    </a:p>
                  </a:txBody>
                  <a:tcPr marL="17079" marR="17079" marT="17079" marB="17079" anchor="ctr">
                    <a:solidFill>
                      <a:srgbClr val="FFCCFF"/>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0.28</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dirty="0">
                          <a:solidFill>
                            <a:schemeClr val="tx1"/>
                          </a:solidFill>
                          <a:effectLst/>
                        </a:rPr>
                        <a:t>16.</a:t>
                      </a:r>
                      <a:endParaRPr lang="ru-RU" sz="1200" dirty="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a:effectLst/>
                          <a:hlinkClick r:id="rId11" tooltip="Инд"/>
                        </a:rPr>
                        <a:t>Инд</a:t>
                      </a:r>
                      <a:endParaRPr lang="ru-RU" sz="1200" b="1">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3180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a:effectLst/>
                        </a:rPr>
                        <a:t>960</a:t>
                      </a:r>
                      <a:endParaRPr lang="ru-RU" sz="120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3,80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30,00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435,40</a:t>
                      </a:r>
                      <a:endParaRPr lang="ru-RU" sz="1200" b="1" dirty="0">
                        <a:effectLst/>
                        <a:latin typeface="Times New Roman"/>
                        <a:ea typeface="Times New Roman"/>
                      </a:endParaRPr>
                    </a:p>
                  </a:txBody>
                  <a:tcPr marL="17079" marR="17079" marT="17079" marB="17079" anchor="ctr">
                    <a:solidFill>
                      <a:srgbClr val="FFCCFF"/>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0.45</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5.</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2" tooltip="Хуанхэ"/>
                        </a:rPr>
                        <a:t>Хуанхэ</a:t>
                      </a:r>
                      <a:r>
                        <a:rPr lang="ru-RU" sz="1200" b="1" u="sng" baseline="30000" dirty="0">
                          <a:effectLst/>
                          <a:hlinkClick r:id="rId9"/>
                        </a:rPr>
                        <a:t>[3]</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5464</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752</a:t>
                      </a:r>
                      <a:endParaRPr lang="ru-RU" sz="120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1,50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22,00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380,00</a:t>
                      </a:r>
                      <a:endParaRPr lang="ru-RU" sz="1200" b="1" dirty="0">
                        <a:effectLst/>
                        <a:latin typeface="Times New Roman"/>
                        <a:ea typeface="Times New Roman"/>
                      </a:endParaRPr>
                    </a:p>
                  </a:txBody>
                  <a:tcPr marL="17079" marR="17079" marT="17079" marB="17079" anchor="ctr">
                    <a:solidFill>
                      <a:srgbClr val="FFCCFF"/>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0.51</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8.</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3" tooltip="Меконг"/>
                        </a:rPr>
                        <a:t>Меконг</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4500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810</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12,00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30,00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169,60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0.21</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297645">
                <a:tc>
                  <a:txBody>
                    <a:bodyPr/>
                    <a:lstStyle/>
                    <a:p>
                      <a:pPr>
                        <a:spcAft>
                          <a:spcPts val="0"/>
                        </a:spcAft>
                      </a:pPr>
                      <a:r>
                        <a:rPr lang="ru-RU" sz="1200">
                          <a:solidFill>
                            <a:schemeClr val="tx1"/>
                          </a:solidFill>
                          <a:effectLst/>
                        </a:rPr>
                        <a:t>7.</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4" tooltip="Парана (река)"/>
                        </a:rPr>
                        <a:t>Парана</a:t>
                      </a:r>
                      <a:r>
                        <a:rPr lang="ru-RU" sz="1200" b="1" dirty="0">
                          <a:effectLst/>
                        </a:rPr>
                        <a:t> </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4380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b="1" dirty="0">
                          <a:effectLst/>
                        </a:rPr>
                        <a:t>2970</a:t>
                      </a:r>
                      <a:endParaRPr lang="ru-RU" sz="1200" b="1" dirty="0">
                        <a:effectLst/>
                        <a:latin typeface="Times New Roman"/>
                        <a:ea typeface="Times New Roman"/>
                      </a:endParaRPr>
                    </a:p>
                  </a:txBody>
                  <a:tcPr marL="17079" marR="17079" marT="17079" marB="17079" anchor="ctr">
                    <a:solidFill>
                      <a:schemeClr val="accent1">
                        <a:lumMod val="90000"/>
                      </a:schemeClr>
                    </a:solidFill>
                  </a:tcPr>
                </a:tc>
                <a:tc>
                  <a:txBody>
                    <a:bodyPr/>
                    <a:lstStyle/>
                    <a:p>
                      <a:pPr>
                        <a:spcAft>
                          <a:spcPts val="0"/>
                        </a:spcAft>
                      </a:pPr>
                      <a:r>
                        <a:rPr lang="ru-RU" sz="1200">
                          <a:effectLst/>
                        </a:rPr>
                        <a:t>15,00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dirty="0">
                          <a:effectLst/>
                        </a:rPr>
                        <a:t>65,00</a:t>
                      </a:r>
                      <a:endParaRPr lang="ru-RU" sz="1200" dirty="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129,00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0.04</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2.</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5" tooltip="Нил"/>
                        </a:rPr>
                        <a:t>Нил</a:t>
                      </a:r>
                      <a:r>
                        <a:rPr lang="ru-RU" sz="1200" b="1" u="sng" baseline="30000" dirty="0">
                          <a:effectLst/>
                          <a:hlinkClick r:id="rId9"/>
                        </a:rPr>
                        <a:t>[3]</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6670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dirty="0">
                          <a:effectLst/>
                        </a:rPr>
                        <a:t>2870</a:t>
                      </a:r>
                      <a:endParaRPr lang="ru-RU" sz="1200" dirty="0">
                        <a:effectLst/>
                        <a:latin typeface="Times New Roman"/>
                        <a:ea typeface="Times New Roman"/>
                      </a:endParaRPr>
                    </a:p>
                  </a:txBody>
                  <a:tcPr marL="17079" marR="17079" marT="17079" marB="17079" anchor="ctr">
                    <a:solidFill>
                      <a:schemeClr val="accent1">
                        <a:lumMod val="90000"/>
                      </a:schemeClr>
                    </a:solidFill>
                  </a:tcPr>
                </a:tc>
                <a:tc>
                  <a:txBody>
                    <a:bodyPr/>
                    <a:lstStyle/>
                    <a:p>
                      <a:pPr>
                        <a:spcAft>
                          <a:spcPts val="0"/>
                        </a:spcAft>
                      </a:pPr>
                      <a:r>
                        <a:rPr lang="ru-RU" sz="1200">
                          <a:effectLst/>
                        </a:rPr>
                        <a:t>2,30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6,40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110,50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0.04</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21.</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6" tooltip="Замбези"/>
                        </a:rPr>
                        <a:t>Замбези</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2660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1330</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16,00</a:t>
                      </a:r>
                      <a:endParaRPr lang="ru-RU" sz="1200">
                        <a:effectLst/>
                        <a:latin typeface="Times New Roman"/>
                        <a:ea typeface="Times New Roman"/>
                      </a:endParaRPr>
                    </a:p>
                  </a:txBody>
                  <a:tcPr marL="17079" marR="17079" marT="17079" marB="17079" anchor="ctr"/>
                </a:tc>
                <a:tc>
                  <a:txBody>
                    <a:bodyPr/>
                    <a:lstStyle/>
                    <a:p>
                      <a:endParaRPr lang="ru-RU" sz="1200" dirty="0">
                        <a:effectLst/>
                        <a:latin typeface="Times New Roman"/>
                      </a:endParaRPr>
                    </a:p>
                  </a:txBody>
                  <a:tcPr marL="17079" marR="17079" marT="17079" marB="17079" anchor="ctr"/>
                </a:tc>
                <a:tc>
                  <a:txBody>
                    <a:bodyPr/>
                    <a:lstStyle/>
                    <a:p>
                      <a:pPr algn="ctr">
                        <a:spcAft>
                          <a:spcPts val="0"/>
                        </a:spcAft>
                      </a:pPr>
                      <a:r>
                        <a:rPr lang="ru-RU" sz="1200" b="1" dirty="0">
                          <a:effectLst/>
                        </a:rPr>
                        <a:t>100,00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0.08</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17.</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7" tooltip="Юкон (река)"/>
                        </a:rPr>
                        <a:t>Юкон</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3180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dirty="0">
                          <a:effectLst/>
                        </a:rPr>
                        <a:t>900</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6,30</a:t>
                      </a:r>
                      <a:endParaRPr lang="ru-RU" sz="1200">
                        <a:effectLst/>
                        <a:latin typeface="Times New Roman"/>
                        <a:ea typeface="Times New Roman"/>
                      </a:endParaRPr>
                    </a:p>
                  </a:txBody>
                  <a:tcPr marL="17079" marR="17079" marT="17079" marB="17079" anchor="ctr"/>
                </a:tc>
                <a:tc>
                  <a:txBody>
                    <a:bodyPr/>
                    <a:lstStyle/>
                    <a:p>
                      <a:endParaRPr lang="ru-RU" sz="1200">
                        <a:effectLst/>
                        <a:latin typeface="Times New Roman"/>
                      </a:endParaRPr>
                    </a:p>
                  </a:txBody>
                  <a:tcPr marL="17079" marR="17079" marT="17079" marB="17079" anchor="ctr"/>
                </a:tc>
                <a:tc>
                  <a:txBody>
                    <a:bodyPr/>
                    <a:lstStyle/>
                    <a:p>
                      <a:pPr algn="ctr">
                        <a:spcAft>
                          <a:spcPts val="0"/>
                        </a:spcAft>
                      </a:pPr>
                      <a:r>
                        <a:rPr lang="ru-RU" sz="1200" b="1" dirty="0">
                          <a:effectLst/>
                        </a:rPr>
                        <a:t>88,00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0.10</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19.</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8" tooltip="Ориноко"/>
                        </a:rPr>
                        <a:t>Ориноко</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2730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994</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29,00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55,00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86,50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0.09</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18.</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19" tooltip="Дунай"/>
                        </a:rPr>
                        <a:t>Дунай</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2850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817</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6,40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20,00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67,50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0.08</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13.</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20" tooltip="Нигер (река)"/>
                        </a:rPr>
                        <a:t>Нигер</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4160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2092</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12,00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35,00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67,00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0.03</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347212">
                <a:tc>
                  <a:txBody>
                    <a:bodyPr/>
                    <a:lstStyle/>
                    <a:p>
                      <a:pPr>
                        <a:spcAft>
                          <a:spcPts val="0"/>
                        </a:spcAft>
                      </a:pPr>
                      <a:r>
                        <a:rPr lang="ru-RU" sz="1200">
                          <a:solidFill>
                            <a:schemeClr val="tx1"/>
                          </a:solidFill>
                          <a:effectLst/>
                        </a:rPr>
                        <a:t>11.</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21" tooltip="Конго (река)"/>
                        </a:rPr>
                        <a:t>Конго</a:t>
                      </a:r>
                      <a:r>
                        <a:rPr lang="ru-RU" sz="1200" b="1" dirty="0">
                          <a:effectLst/>
                        </a:rPr>
                        <a:t> (с </a:t>
                      </a:r>
                      <a:r>
                        <a:rPr lang="ru-RU" sz="1200" b="1" u="sng" dirty="0" err="1">
                          <a:effectLst/>
                          <a:hlinkClick r:id="rId22" tooltip="Луалаба (река)"/>
                        </a:rPr>
                        <a:t>Луалабой</a:t>
                      </a:r>
                      <a:r>
                        <a:rPr lang="ru-RU" sz="1200" b="1" dirty="0">
                          <a:effectLst/>
                        </a:rPr>
                        <a:t>)</a:t>
                      </a:r>
                      <a:r>
                        <a:rPr lang="ru-RU" sz="1200" b="1" u="sng" baseline="30000" dirty="0">
                          <a:effectLst/>
                          <a:hlinkClick r:id="rId9"/>
                        </a:rPr>
                        <a:t>[3]</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4320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b="1" dirty="0">
                          <a:effectLst/>
                        </a:rPr>
                        <a:t>3691</a:t>
                      </a:r>
                      <a:endParaRPr lang="ru-RU" sz="1200" b="1" dirty="0">
                        <a:effectLst/>
                        <a:latin typeface="Times New Roman"/>
                        <a:ea typeface="Times New Roman"/>
                      </a:endParaRPr>
                    </a:p>
                  </a:txBody>
                  <a:tcPr marL="17079" marR="17079" marT="17079" marB="17079" anchor="ctr">
                    <a:solidFill>
                      <a:schemeClr val="accent6">
                        <a:lumMod val="20000"/>
                        <a:lumOff val="80000"/>
                      </a:schemeClr>
                    </a:solidFill>
                  </a:tcPr>
                </a:tc>
                <a:tc>
                  <a:txBody>
                    <a:bodyPr/>
                    <a:lstStyle/>
                    <a:p>
                      <a:pPr>
                        <a:spcAft>
                          <a:spcPts val="0"/>
                        </a:spcAft>
                      </a:pPr>
                      <a:r>
                        <a:rPr lang="ru-RU" sz="1200">
                          <a:effectLst/>
                        </a:rPr>
                        <a:t>40,00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75,00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64,70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0.02</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22.</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a:effectLst/>
                          <a:hlinkClick r:id="rId23" tooltip="Муррей (река)"/>
                        </a:rPr>
                        <a:t>Муррей</a:t>
                      </a:r>
                      <a:endParaRPr lang="ru-RU" sz="1200" b="1">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2574</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1072</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0,50</a:t>
                      </a:r>
                      <a:endParaRPr lang="ru-RU" sz="1200">
                        <a:effectLst/>
                        <a:latin typeface="Times New Roman"/>
                        <a:ea typeface="Times New Roman"/>
                      </a:endParaRPr>
                    </a:p>
                  </a:txBody>
                  <a:tcPr marL="17079" marR="17079" marT="17079" marB="17079" anchor="ctr"/>
                </a:tc>
                <a:tc>
                  <a:txBody>
                    <a:bodyPr/>
                    <a:lstStyle/>
                    <a:p>
                      <a:endParaRPr lang="ru-RU" sz="1200">
                        <a:effectLst/>
                        <a:latin typeface="Times New Roman"/>
                      </a:endParaRPr>
                    </a:p>
                  </a:txBody>
                  <a:tcPr marL="17079" marR="17079" marT="17079" marB="17079" anchor="ctr"/>
                </a:tc>
                <a:tc>
                  <a:txBody>
                    <a:bodyPr/>
                    <a:lstStyle/>
                    <a:p>
                      <a:pPr algn="ctr">
                        <a:spcAft>
                          <a:spcPts val="0"/>
                        </a:spcAft>
                      </a:pPr>
                      <a:r>
                        <a:rPr lang="ru-RU" sz="1200" b="1" dirty="0">
                          <a:effectLst/>
                        </a:rPr>
                        <a:t>31,90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0.03</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15.</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24" tooltip="Волга"/>
                        </a:rPr>
                        <a:t>Волга</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3530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1360</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7,70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52,00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25,80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0.02</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347212">
                <a:tc>
                  <a:txBody>
                    <a:bodyPr/>
                    <a:lstStyle/>
                    <a:p>
                      <a:pPr>
                        <a:spcAft>
                          <a:spcPts val="0"/>
                        </a:spcAft>
                      </a:pPr>
                      <a:r>
                        <a:rPr lang="ru-RU" sz="1200">
                          <a:solidFill>
                            <a:schemeClr val="tx1"/>
                          </a:solidFill>
                          <a:effectLst/>
                        </a:rPr>
                        <a:t>9.</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25" tooltip="Амур (река)"/>
                        </a:rPr>
                        <a:t>Амур</a:t>
                      </a:r>
                      <a:r>
                        <a:rPr lang="ru-RU" sz="1200" b="1" dirty="0">
                          <a:effectLst/>
                        </a:rPr>
                        <a:t> (от </a:t>
                      </a:r>
                      <a:r>
                        <a:rPr lang="ru-RU" sz="1200" b="1" dirty="0" err="1">
                          <a:effectLst/>
                        </a:rPr>
                        <a:t>истоков</a:t>
                      </a:r>
                      <a:r>
                        <a:rPr lang="ru-RU" sz="1200" b="1" u="sng" dirty="0" err="1">
                          <a:effectLst/>
                          <a:hlinkClick r:id="rId26" tooltip="Аргунь"/>
                        </a:rPr>
                        <a:t>Аргуни</a:t>
                      </a:r>
                      <a:r>
                        <a:rPr lang="ru-RU" sz="1200" b="1" dirty="0">
                          <a:effectLst/>
                        </a:rPr>
                        <a:t>)</a:t>
                      </a:r>
                      <a:r>
                        <a:rPr lang="ru-RU" sz="1200" b="1" u="sng" baseline="30000" dirty="0">
                          <a:effectLst/>
                          <a:hlinkClick r:id="rId9"/>
                        </a:rPr>
                        <a:t>[3]</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4440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1855</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10,90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40,00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24,90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0.01</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10.</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27" tooltip="Лена (река)"/>
                        </a:rPr>
                        <a:t>Лена</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4400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dirty="0">
                          <a:effectLst/>
                        </a:rPr>
                        <a:t>2490</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17,00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200,00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15,40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0.006</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197564">
                <a:tc>
                  <a:txBody>
                    <a:bodyPr/>
                    <a:lstStyle/>
                    <a:p>
                      <a:pPr>
                        <a:spcAft>
                          <a:spcPts val="0"/>
                        </a:spcAft>
                      </a:pPr>
                      <a:r>
                        <a:rPr lang="ru-RU" sz="1200">
                          <a:solidFill>
                            <a:schemeClr val="tx1"/>
                          </a:solidFill>
                          <a:effectLst/>
                        </a:rPr>
                        <a:t>6.</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28" tooltip="Обь"/>
                        </a:rPr>
                        <a:t>Обь</a:t>
                      </a:r>
                      <a:r>
                        <a:rPr lang="ru-RU" sz="1200" b="1" dirty="0">
                          <a:effectLst/>
                        </a:rPr>
                        <a:t> (с </a:t>
                      </a:r>
                      <a:r>
                        <a:rPr lang="ru-RU" sz="1200" b="1" u="sng" dirty="0" err="1">
                          <a:effectLst/>
                          <a:hlinkClick r:id="rId29" tooltip="Иртыш"/>
                        </a:rPr>
                        <a:t>Иртышом</a:t>
                      </a:r>
                      <a:r>
                        <a:rPr lang="ru-RU" sz="1200" b="1" dirty="0">
                          <a:effectLst/>
                        </a:rPr>
                        <a:t>)</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5410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b="1" dirty="0">
                          <a:effectLst/>
                        </a:rPr>
                        <a:t>2990</a:t>
                      </a:r>
                      <a:endParaRPr lang="ru-RU" sz="1200" b="1" dirty="0">
                        <a:effectLst/>
                        <a:latin typeface="Times New Roman"/>
                        <a:ea typeface="Times New Roman"/>
                      </a:endParaRPr>
                    </a:p>
                  </a:txBody>
                  <a:tcPr marL="17079" marR="17079" marT="17079" marB="17079" anchor="ctr">
                    <a:solidFill>
                      <a:schemeClr val="accent1"/>
                    </a:solidFill>
                  </a:tcPr>
                </a:tc>
                <a:tc>
                  <a:txBody>
                    <a:bodyPr/>
                    <a:lstStyle/>
                    <a:p>
                      <a:pPr>
                        <a:spcAft>
                          <a:spcPts val="0"/>
                        </a:spcAft>
                      </a:pPr>
                      <a:r>
                        <a:rPr lang="ru-RU" sz="1200">
                          <a:effectLst/>
                        </a:rPr>
                        <a:t>12,70</a:t>
                      </a:r>
                      <a:endParaRPr lang="ru-RU" sz="1200">
                        <a:effectLst/>
                        <a:latin typeface="Times New Roman"/>
                        <a:ea typeface="Times New Roman"/>
                      </a:endParaRPr>
                    </a:p>
                  </a:txBody>
                  <a:tcPr marL="17079" marR="17079" marT="17079" marB="17079" anchor="ctr"/>
                </a:tc>
                <a:tc>
                  <a:txBody>
                    <a:bodyPr/>
                    <a:lstStyle/>
                    <a:p>
                      <a:pPr>
                        <a:spcAft>
                          <a:spcPts val="0"/>
                        </a:spcAft>
                      </a:pPr>
                      <a:r>
                        <a:rPr lang="ru-RU" sz="1200">
                          <a:effectLst/>
                        </a:rPr>
                        <a:t>43,00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15,00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0.005</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349482">
                <a:tc>
                  <a:txBody>
                    <a:bodyPr/>
                    <a:lstStyle/>
                    <a:p>
                      <a:pPr>
                        <a:spcAft>
                          <a:spcPts val="0"/>
                        </a:spcAft>
                      </a:pPr>
                      <a:r>
                        <a:rPr lang="ru-RU" sz="1200">
                          <a:solidFill>
                            <a:schemeClr val="tx1"/>
                          </a:solidFill>
                          <a:effectLst/>
                        </a:rPr>
                        <a:t>12.</a:t>
                      </a:r>
                      <a:endParaRPr lang="ru-RU" sz="120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30" tooltip="Макензи (река)"/>
                        </a:rPr>
                        <a:t>Макензи</a:t>
                      </a:r>
                      <a:r>
                        <a:rPr lang="ru-RU" sz="1200" b="1" dirty="0">
                          <a:effectLst/>
                        </a:rPr>
                        <a:t> </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4240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1760</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a:effectLst/>
                        </a:rPr>
                        <a:t>14,00</a:t>
                      </a:r>
                      <a:endParaRPr lang="ru-RU" sz="1200">
                        <a:effectLst/>
                        <a:latin typeface="Times New Roman"/>
                        <a:ea typeface="Times New Roman"/>
                      </a:endParaRPr>
                    </a:p>
                  </a:txBody>
                  <a:tcPr marL="17079" marR="17079" marT="17079" marB="17079" anchor="ctr"/>
                </a:tc>
                <a:tc>
                  <a:txBody>
                    <a:bodyPr/>
                    <a:lstStyle/>
                    <a:p>
                      <a:endParaRPr lang="ru-RU" sz="1200">
                        <a:effectLst/>
                        <a:latin typeface="Times New Roman"/>
                      </a:endParaRPr>
                    </a:p>
                  </a:txBody>
                  <a:tcPr marL="17079" marR="17079" marT="17079" marB="17079" anchor="ctr"/>
                </a:tc>
                <a:tc>
                  <a:txBody>
                    <a:bodyPr/>
                    <a:lstStyle/>
                    <a:p>
                      <a:pPr algn="ctr">
                        <a:spcAft>
                          <a:spcPts val="0"/>
                        </a:spcAft>
                      </a:pPr>
                      <a:r>
                        <a:rPr lang="ru-RU" sz="1200" b="1" dirty="0">
                          <a:effectLst/>
                        </a:rPr>
                        <a:t>15,00</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en-US" sz="1200" b="1" dirty="0" smtClean="0">
                          <a:solidFill>
                            <a:srgbClr val="D60093"/>
                          </a:solidFill>
                          <a:effectLst/>
                          <a:latin typeface="Tahoma" pitchFamily="34" charset="0"/>
                          <a:ea typeface="Times New Roman"/>
                          <a:cs typeface="Tahoma" pitchFamily="34" charset="0"/>
                        </a:rPr>
                        <a:t>0.003</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r h="360927">
                <a:tc>
                  <a:txBody>
                    <a:bodyPr/>
                    <a:lstStyle/>
                    <a:p>
                      <a:pPr>
                        <a:spcAft>
                          <a:spcPts val="0"/>
                        </a:spcAft>
                      </a:pPr>
                      <a:r>
                        <a:rPr lang="ru-RU" sz="1200" dirty="0">
                          <a:solidFill>
                            <a:schemeClr val="tx1"/>
                          </a:solidFill>
                          <a:effectLst/>
                        </a:rPr>
                        <a:t>14.</a:t>
                      </a:r>
                      <a:endParaRPr lang="ru-RU" sz="1200" dirty="0">
                        <a:solidFill>
                          <a:schemeClr val="tx1"/>
                        </a:solidFill>
                        <a:effectLst/>
                        <a:latin typeface="Times New Roman"/>
                        <a:ea typeface="Times New Roman"/>
                      </a:endParaRPr>
                    </a:p>
                  </a:txBody>
                  <a:tcPr marL="17079" marR="17079" marT="17079" marB="17079" anchor="ctr"/>
                </a:tc>
                <a:tc>
                  <a:txBody>
                    <a:bodyPr/>
                    <a:lstStyle/>
                    <a:p>
                      <a:pPr>
                        <a:spcAft>
                          <a:spcPts val="0"/>
                        </a:spcAft>
                      </a:pPr>
                      <a:r>
                        <a:rPr lang="ru-RU" sz="1200" b="1" u="sng" dirty="0">
                          <a:effectLst/>
                          <a:hlinkClick r:id="rId31" tooltip="Енисей"/>
                        </a:rPr>
                        <a:t>Енисей</a:t>
                      </a:r>
                      <a:r>
                        <a:rPr lang="ru-RU" sz="1200" b="1" dirty="0">
                          <a:effectLst/>
                        </a:rPr>
                        <a:t> </a:t>
                      </a:r>
                      <a:endParaRPr lang="ru-RU" sz="1200" b="1"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4102</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dirty="0">
                          <a:effectLst/>
                        </a:rPr>
                        <a:t>2580</a:t>
                      </a:r>
                      <a:endParaRPr lang="ru-RU" sz="1200" dirty="0">
                        <a:effectLst/>
                        <a:latin typeface="Times New Roman"/>
                        <a:ea typeface="Times New Roman"/>
                      </a:endParaRPr>
                    </a:p>
                  </a:txBody>
                  <a:tcPr marL="17079" marR="17079" marT="17079" marB="17079" anchor="ctr">
                    <a:solidFill>
                      <a:srgbClr val="FFFFCC"/>
                    </a:solidFill>
                  </a:tcPr>
                </a:tc>
                <a:tc>
                  <a:txBody>
                    <a:bodyPr/>
                    <a:lstStyle/>
                    <a:p>
                      <a:pPr>
                        <a:spcAft>
                          <a:spcPts val="0"/>
                        </a:spcAft>
                      </a:pPr>
                      <a:r>
                        <a:rPr lang="ru-RU" sz="1200" dirty="0">
                          <a:effectLst/>
                        </a:rPr>
                        <a:t>19,80</a:t>
                      </a:r>
                      <a:endParaRPr lang="ru-RU" sz="1200" dirty="0">
                        <a:effectLst/>
                        <a:latin typeface="Times New Roman"/>
                        <a:ea typeface="Times New Roman"/>
                      </a:endParaRPr>
                    </a:p>
                  </a:txBody>
                  <a:tcPr marL="17079" marR="17079" marT="17079" marB="17079" anchor="ctr"/>
                </a:tc>
                <a:tc>
                  <a:txBody>
                    <a:bodyPr/>
                    <a:lstStyle/>
                    <a:p>
                      <a:pPr>
                        <a:spcAft>
                          <a:spcPts val="0"/>
                        </a:spcAft>
                      </a:pPr>
                      <a:r>
                        <a:rPr lang="ru-RU" sz="1200">
                          <a:effectLst/>
                        </a:rPr>
                        <a:t>154,00</a:t>
                      </a:r>
                      <a:endParaRPr lang="ru-RU" sz="1200">
                        <a:effectLst/>
                        <a:latin typeface="Times New Roman"/>
                        <a:ea typeface="Times New Roman"/>
                      </a:endParaRPr>
                    </a:p>
                  </a:txBody>
                  <a:tcPr marL="17079" marR="17079" marT="17079" marB="17079" anchor="ctr"/>
                </a:tc>
                <a:tc>
                  <a:txBody>
                    <a:bodyPr/>
                    <a:lstStyle/>
                    <a:p>
                      <a:pPr algn="ctr">
                        <a:spcAft>
                          <a:spcPts val="0"/>
                        </a:spcAft>
                      </a:pPr>
                      <a:r>
                        <a:rPr lang="ru-RU" sz="1200" b="1" dirty="0">
                          <a:effectLst/>
                        </a:rPr>
                        <a:t>13,20</a:t>
                      </a:r>
                      <a:br>
                        <a:rPr lang="ru-RU" sz="1200" b="1" dirty="0">
                          <a:effectLst/>
                        </a:rPr>
                      </a:br>
                      <a:endParaRPr lang="ru-RU" sz="1200" b="1" dirty="0">
                        <a:effectLst/>
                        <a:latin typeface="Times New Roman"/>
                        <a:ea typeface="Times New Roman"/>
                      </a:endParaRPr>
                    </a:p>
                  </a:txBody>
                  <a:tcPr marL="17079" marR="17079" marT="17079" marB="17079" anchor="ctr">
                    <a:solidFill>
                      <a:srgbClr val="FFFFCC"/>
                    </a:solidFill>
                  </a:tcPr>
                </a:tc>
                <a:tc>
                  <a:txBody>
                    <a:bodyPr/>
                    <a:lstStyle/>
                    <a:p>
                      <a:pPr algn="ctr">
                        <a:spcAft>
                          <a:spcPts val="0"/>
                        </a:spcAft>
                      </a:pPr>
                      <a:r>
                        <a:rPr lang="ru-RU" sz="1200" b="1" dirty="0" smtClean="0">
                          <a:solidFill>
                            <a:srgbClr val="D60093"/>
                          </a:solidFill>
                          <a:effectLst/>
                          <a:latin typeface="Tahoma" pitchFamily="34" charset="0"/>
                          <a:ea typeface="Times New Roman"/>
                          <a:cs typeface="Tahoma" pitchFamily="34" charset="0"/>
                        </a:rPr>
                        <a:t>0.005</a:t>
                      </a:r>
                      <a:endParaRPr lang="ru-RU" sz="1200" b="1" dirty="0">
                        <a:solidFill>
                          <a:srgbClr val="D60093"/>
                        </a:solidFill>
                        <a:effectLst/>
                        <a:latin typeface="Tahoma" pitchFamily="34" charset="0"/>
                        <a:ea typeface="Times New Roman"/>
                        <a:cs typeface="Tahoma" pitchFamily="34" charset="0"/>
                      </a:endParaRPr>
                    </a:p>
                  </a:txBody>
                  <a:tcPr marL="17079" marR="17079" marT="17079" marB="17079" anchor="ctr"/>
                </a:tc>
              </a:tr>
            </a:tbl>
          </a:graphicData>
        </a:graphic>
      </p:graphicFrame>
    </p:spTree>
    <p:extLst>
      <p:ext uri="{BB962C8B-B14F-4D97-AF65-F5344CB8AC3E}">
        <p14:creationId xmlns:p14="http://schemas.microsoft.com/office/powerpoint/2010/main" val="968381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9554"/>
            <a:ext cx="3993401" cy="400110"/>
          </a:xfrm>
          <a:prstGeom prst="rect">
            <a:avLst/>
          </a:prstGeom>
          <a:noFill/>
        </p:spPr>
        <p:txBody>
          <a:bodyPr wrap="none" rtlCol="0">
            <a:spAutoFit/>
          </a:bodyPr>
          <a:lstStyle/>
          <a:p>
            <a:pPr algn="l"/>
            <a:r>
              <a:rPr lang="ru-RU" sz="2000" b="1" i="0" dirty="0" smtClean="0">
                <a:solidFill>
                  <a:srgbClr val="000000"/>
                </a:solidFill>
                <a:latin typeface="Arial Narrow" pitchFamily="34" charset="0"/>
              </a:rPr>
              <a:t>Твердый сток крупнейших рек Мира</a:t>
            </a:r>
            <a:endParaRPr lang="ru-RU" sz="2000" b="1" i="0" dirty="0">
              <a:solidFill>
                <a:srgbClr val="000000"/>
              </a:solidFill>
              <a:latin typeface="Arial Narrow"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821380139"/>
              </p:ext>
            </p:extLst>
          </p:nvPr>
        </p:nvGraphicFramePr>
        <p:xfrm>
          <a:off x="24689" y="5501842"/>
          <a:ext cx="9119312" cy="1311534"/>
        </p:xfrm>
        <a:graphic>
          <a:graphicData uri="http://schemas.openxmlformats.org/drawingml/2006/table">
            <a:tbl>
              <a:tblPr>
                <a:tableStyleId>{5C22544A-7EE6-4342-B048-85BDC9FD1C3A}</a:tableStyleId>
              </a:tblPr>
              <a:tblGrid>
                <a:gridCol w="2279828"/>
                <a:gridCol w="2279828"/>
                <a:gridCol w="2279828"/>
                <a:gridCol w="2279828"/>
              </a:tblGrid>
              <a:tr h="320626">
                <a:tc>
                  <a:txBody>
                    <a:bodyPr/>
                    <a:lstStyle/>
                    <a:p>
                      <a:pPr>
                        <a:spcAft>
                          <a:spcPts val="0"/>
                        </a:spcAft>
                      </a:pPr>
                      <a:r>
                        <a:rPr lang="ru-RU" sz="1600" b="1" dirty="0">
                          <a:effectLst/>
                          <a:latin typeface="Arial Narrow" pitchFamily="34" charset="0"/>
                        </a:rPr>
                        <a:t>Виды денудации </a:t>
                      </a:r>
                      <a:endParaRPr lang="ru-RU" sz="1600" b="1" dirty="0">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a:effectLst/>
                          <a:latin typeface="Arial Narrow" pitchFamily="34" charset="0"/>
                        </a:rPr>
                        <a:t>Объем млрд.м3 </a:t>
                      </a:r>
                      <a:endParaRPr lang="ru-RU" sz="1600" b="1">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a:effectLst/>
                          <a:latin typeface="Arial Narrow" pitchFamily="34" charset="0"/>
                        </a:rPr>
                        <a:t>Виды денудации </a:t>
                      </a:r>
                      <a:endParaRPr lang="ru-RU" sz="1600" b="1">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a:effectLst/>
                          <a:latin typeface="Arial Narrow" pitchFamily="34" charset="0"/>
                        </a:rPr>
                        <a:t>Объем, млрд.м3 </a:t>
                      </a:r>
                      <a:endParaRPr lang="ru-RU" sz="1600" b="1">
                        <a:solidFill>
                          <a:srgbClr val="000000"/>
                        </a:solidFill>
                        <a:effectLst/>
                        <a:latin typeface="Arial Narrow" pitchFamily="34" charset="0"/>
                        <a:ea typeface="Times New Roman"/>
                      </a:endParaRPr>
                    </a:p>
                  </a:txBody>
                  <a:tcPr marL="68580" marR="68580" marT="0" marB="0"/>
                </a:tc>
              </a:tr>
              <a:tr h="247727">
                <a:tc>
                  <a:txBody>
                    <a:bodyPr/>
                    <a:lstStyle/>
                    <a:p>
                      <a:pPr>
                        <a:spcAft>
                          <a:spcPts val="0"/>
                        </a:spcAft>
                      </a:pPr>
                      <a:r>
                        <a:rPr lang="ru-RU" sz="1600" b="1" dirty="0">
                          <a:effectLst/>
                          <a:latin typeface="Arial Narrow" pitchFamily="34" charset="0"/>
                        </a:rPr>
                        <a:t>Твердый сток рек </a:t>
                      </a:r>
                      <a:endParaRPr lang="ru-RU" sz="1600" b="1" dirty="0">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dirty="0">
                          <a:effectLst/>
                          <a:latin typeface="Arial Narrow" pitchFamily="34" charset="0"/>
                        </a:rPr>
                        <a:t>34,0 </a:t>
                      </a:r>
                      <a:endParaRPr lang="ru-RU" sz="1600" b="1" dirty="0">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dirty="0">
                          <a:effectLst/>
                          <a:latin typeface="Arial Narrow" pitchFamily="34" charset="0"/>
                        </a:rPr>
                        <a:t>гляциальная </a:t>
                      </a:r>
                      <a:endParaRPr lang="ru-RU" sz="1600" b="1" dirty="0">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dirty="0">
                          <a:effectLst/>
                          <a:latin typeface="Arial Narrow" pitchFamily="34" charset="0"/>
                        </a:rPr>
                        <a:t>3,8 </a:t>
                      </a:r>
                      <a:endParaRPr lang="ru-RU" sz="1600" b="1" dirty="0">
                        <a:solidFill>
                          <a:srgbClr val="000000"/>
                        </a:solidFill>
                        <a:effectLst/>
                        <a:latin typeface="Arial Narrow" pitchFamily="34" charset="0"/>
                        <a:ea typeface="Times New Roman"/>
                      </a:endParaRPr>
                    </a:p>
                  </a:txBody>
                  <a:tcPr marL="68580" marR="68580" marT="0" marB="0"/>
                </a:tc>
              </a:tr>
              <a:tr h="495454">
                <a:tc>
                  <a:txBody>
                    <a:bodyPr/>
                    <a:lstStyle/>
                    <a:p>
                      <a:pPr>
                        <a:spcAft>
                          <a:spcPts val="0"/>
                        </a:spcAft>
                      </a:pPr>
                      <a:r>
                        <a:rPr lang="ru-RU" sz="1600" b="1">
                          <a:effectLst/>
                          <a:latin typeface="Arial Narrow" pitchFamily="34" charset="0"/>
                        </a:rPr>
                        <a:t>Сток растворенных веществ </a:t>
                      </a:r>
                      <a:endParaRPr lang="ru-RU" sz="1600" b="1">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dirty="0">
                          <a:effectLst/>
                          <a:latin typeface="Arial Narrow" pitchFamily="34" charset="0"/>
                        </a:rPr>
                        <a:t>7,0 </a:t>
                      </a:r>
                      <a:endParaRPr lang="ru-RU" sz="1600" b="1" dirty="0">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dirty="0">
                          <a:effectLst/>
                          <a:latin typeface="Arial Narrow" pitchFamily="34" charset="0"/>
                        </a:rPr>
                        <a:t>абразия </a:t>
                      </a:r>
                      <a:endParaRPr lang="ru-RU" sz="1600" b="1" dirty="0">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dirty="0">
                          <a:effectLst/>
                          <a:latin typeface="Arial Narrow" pitchFamily="34" charset="0"/>
                        </a:rPr>
                        <a:t>0,6 </a:t>
                      </a:r>
                      <a:endParaRPr lang="ru-RU" sz="1600" b="1" dirty="0">
                        <a:solidFill>
                          <a:srgbClr val="000000"/>
                        </a:solidFill>
                        <a:effectLst/>
                        <a:latin typeface="Arial Narrow" pitchFamily="34" charset="0"/>
                        <a:ea typeface="Times New Roman"/>
                      </a:endParaRPr>
                    </a:p>
                  </a:txBody>
                  <a:tcPr marL="68580" marR="68580" marT="0" marB="0"/>
                </a:tc>
              </a:tr>
              <a:tr h="247727">
                <a:tc>
                  <a:txBody>
                    <a:bodyPr/>
                    <a:lstStyle/>
                    <a:p>
                      <a:pPr>
                        <a:spcAft>
                          <a:spcPts val="0"/>
                        </a:spcAft>
                      </a:pPr>
                      <a:r>
                        <a:rPr lang="ru-RU" sz="1600" b="1">
                          <a:effectLst/>
                          <a:latin typeface="Arial Narrow" pitchFamily="34" charset="0"/>
                        </a:rPr>
                        <a:t>Эоловая </a:t>
                      </a:r>
                      <a:endParaRPr lang="ru-RU" sz="1600" b="1">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a:effectLst/>
                          <a:latin typeface="Arial Narrow" pitchFamily="34" charset="0"/>
                        </a:rPr>
                        <a:t>2,2 </a:t>
                      </a:r>
                      <a:endParaRPr lang="ru-RU" sz="1600" b="1">
                        <a:solidFill>
                          <a:srgbClr val="000000"/>
                        </a:solidFill>
                        <a:effectLst/>
                        <a:latin typeface="Arial Narrow" pitchFamily="34" charset="0"/>
                        <a:ea typeface="Times New Roman"/>
                      </a:endParaRPr>
                    </a:p>
                  </a:txBody>
                  <a:tcPr marL="68580" marR="68580" marT="0" marB="0"/>
                </a:tc>
                <a:tc>
                  <a:txBody>
                    <a:bodyPr/>
                    <a:lstStyle/>
                    <a:p>
                      <a:pPr>
                        <a:spcAft>
                          <a:spcPts val="0"/>
                        </a:spcAft>
                      </a:pPr>
                      <a:r>
                        <a:rPr lang="ru-RU" sz="1600" b="1" dirty="0">
                          <a:effectLst/>
                          <a:latin typeface="Arial Black" pitchFamily="34" charset="0"/>
                        </a:rPr>
                        <a:t>суммарная </a:t>
                      </a:r>
                      <a:endParaRPr lang="ru-RU" sz="1600" b="1" dirty="0">
                        <a:solidFill>
                          <a:srgbClr val="000000"/>
                        </a:solidFill>
                        <a:effectLst/>
                        <a:latin typeface="Arial Black" pitchFamily="34" charset="0"/>
                        <a:ea typeface="Times New Roman"/>
                      </a:endParaRPr>
                    </a:p>
                  </a:txBody>
                  <a:tcPr marL="68580" marR="68580" marT="0" marB="0"/>
                </a:tc>
                <a:tc>
                  <a:txBody>
                    <a:bodyPr/>
                    <a:lstStyle/>
                    <a:p>
                      <a:pPr>
                        <a:spcAft>
                          <a:spcPts val="0"/>
                        </a:spcAft>
                      </a:pPr>
                      <a:r>
                        <a:rPr lang="ru-RU" sz="1600" b="1" dirty="0">
                          <a:effectLst/>
                          <a:latin typeface="Arial Black" pitchFamily="34" charset="0"/>
                        </a:rPr>
                        <a:t>47,6 </a:t>
                      </a:r>
                      <a:endParaRPr lang="ru-RU" sz="1600" b="1" dirty="0">
                        <a:solidFill>
                          <a:srgbClr val="000000"/>
                        </a:solidFill>
                        <a:effectLst/>
                        <a:latin typeface="Arial Black" pitchFamily="34" charset="0"/>
                        <a:ea typeface="Times New Roman"/>
                      </a:endParaRPr>
                    </a:p>
                  </a:txBody>
                  <a:tcPr marL="68580" marR="68580" marT="0" marB="0"/>
                </a:tc>
              </a:tr>
            </a:tbl>
          </a:graphicData>
        </a:graphic>
      </p:graphicFrame>
      <p:sp>
        <p:nvSpPr>
          <p:cNvPr id="5" name="Rectangle 1"/>
          <p:cNvSpPr>
            <a:spLocks noChangeArrowheads="1"/>
          </p:cNvSpPr>
          <p:nvPr/>
        </p:nvSpPr>
        <p:spPr bwMode="auto">
          <a:xfrm>
            <a:off x="0" y="5163289"/>
            <a:ext cx="9144000"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r>
              <a:rPr lang="ru-RU" sz="1600" b="1" i="0" dirty="0" smtClean="0">
                <a:solidFill>
                  <a:srgbClr val="000000"/>
                </a:solidFill>
                <a:latin typeface="Arial" pitchFamily="34" charset="0"/>
                <a:ea typeface="Times New Roman" pitchFamily="18" charset="0"/>
                <a:cs typeface="Arial" pitchFamily="34" charset="0"/>
              </a:rPr>
              <a:t>Объем материала, поступающего с суши в океан в среднем за год </a:t>
            </a:r>
            <a:endParaRPr lang="ru-RU" sz="1600" i="0" dirty="0" smtClean="0">
              <a:solidFill>
                <a:srgbClr val="000000"/>
              </a:solidFill>
              <a:latin typeface="Arial" pitchFamily="34" charset="0"/>
              <a:cs typeface="Arial" pitchFamily="34" charset="0"/>
            </a:endParaRPr>
          </a:p>
        </p:txBody>
      </p:sp>
      <p:sp>
        <p:nvSpPr>
          <p:cNvPr id="6" name="Левая фигурная скобка 5"/>
          <p:cNvSpPr/>
          <p:nvPr/>
        </p:nvSpPr>
        <p:spPr>
          <a:xfrm>
            <a:off x="8676456" y="908720"/>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endParaRPr lang="ru-RU" i="0">
              <a:solidFill>
                <a:srgbClr val="000000"/>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5250"/>
            <a:ext cx="9144000" cy="4611942"/>
          </a:xfrm>
          <a:prstGeom prst="rect">
            <a:avLst/>
          </a:prstGeom>
        </p:spPr>
      </p:pic>
    </p:spTree>
    <p:extLst>
      <p:ext uri="{BB962C8B-B14F-4D97-AF65-F5344CB8AC3E}">
        <p14:creationId xmlns:p14="http://schemas.microsoft.com/office/powerpoint/2010/main" val="3281066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6622" y="692696"/>
            <a:ext cx="8930756" cy="592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36299" y="88152"/>
            <a:ext cx="2202591" cy="461665"/>
          </a:xfrm>
          <a:prstGeom prst="rect">
            <a:avLst/>
          </a:prstGeom>
          <a:noFill/>
        </p:spPr>
        <p:txBody>
          <a:bodyPr wrap="none" rtlCol="0">
            <a:spAutoFit/>
          </a:bodyPr>
          <a:lstStyle/>
          <a:p>
            <a:pPr algn="l"/>
            <a:r>
              <a:rPr lang="ru-RU" sz="2400" b="1" i="0" dirty="0" smtClean="0">
                <a:solidFill>
                  <a:srgbClr val="FFFFFF"/>
                </a:solidFill>
              </a:rPr>
              <a:t>Брахмапутра</a:t>
            </a:r>
            <a:endParaRPr lang="ru-RU" sz="2400" b="1" i="0" dirty="0">
              <a:solidFill>
                <a:srgbClr val="FFFFFF"/>
              </a:solidFill>
            </a:endParaRPr>
          </a:p>
        </p:txBody>
      </p:sp>
    </p:spTree>
    <p:extLst>
      <p:ext uri="{BB962C8B-B14F-4D97-AF65-F5344CB8AC3E}">
        <p14:creationId xmlns:p14="http://schemas.microsoft.com/office/powerpoint/2010/main" val="2289812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3491880" cy="369332"/>
          </a:xfrm>
          <a:prstGeom prst="rect">
            <a:avLst/>
          </a:prstGeom>
        </p:spPr>
        <p:txBody>
          <a:bodyPr wrap="square">
            <a:spAutoFit/>
          </a:bodyPr>
          <a:lstStyle/>
          <a:p>
            <a:pPr marL="285750" indent="-285750" algn="l">
              <a:buFontTx/>
              <a:buBlip>
                <a:blip r:embed="rId3"/>
              </a:buBlip>
            </a:pPr>
            <a:r>
              <a:rPr lang="ru-RU" i="0" dirty="0" smtClean="0">
                <a:solidFill>
                  <a:srgbClr val="000000"/>
                </a:solidFill>
                <a:latin typeface="Arial"/>
              </a:rPr>
              <a:t>Плотность дренажной сети</a:t>
            </a:r>
            <a:endParaRPr lang="en-US" i="0" dirty="0">
              <a:solidFill>
                <a:srgbClr val="000000"/>
              </a:solidFill>
              <a:latin typeface="Arial"/>
            </a:endParaRPr>
          </a:p>
        </p:txBody>
      </p:sp>
      <p:pic>
        <p:nvPicPr>
          <p:cNvPr id="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496" y="332656"/>
            <a:ext cx="5042272" cy="280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7456" y="1775101"/>
            <a:ext cx="4614161" cy="4938883"/>
          </a:xfrm>
          <a:prstGeom prst="rect">
            <a:avLst/>
          </a:prstGeom>
          <a:noFill/>
          <a:ln w="1905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656" y="3383585"/>
            <a:ext cx="4062296" cy="2739211"/>
          </a:xfrm>
          <a:prstGeom prst="rect">
            <a:avLst/>
          </a:prstGeom>
          <a:noFill/>
          <a:ln>
            <a:noFill/>
          </a:ln>
        </p:spPr>
        <p:txBody>
          <a:bodyPr wrap="square" rtlCol="0">
            <a:spAutoFit/>
          </a:bodyPr>
          <a:lstStyle/>
          <a:p>
            <a:pPr algn="l"/>
            <a:r>
              <a:rPr lang="ru-RU" sz="2400" i="0" dirty="0" smtClean="0">
                <a:solidFill>
                  <a:srgbClr val="000000"/>
                </a:solidFill>
                <a:latin typeface="Franklin Gothic Medium Cond" pitchFamily="34" charset="0"/>
              </a:rPr>
              <a:t>Характерная  морфология дренажных бассейнов</a:t>
            </a:r>
          </a:p>
          <a:p>
            <a:pPr algn="l"/>
            <a:endParaRPr lang="ru-RU" sz="2400" b="1" i="0" dirty="0" smtClean="0">
              <a:solidFill>
                <a:srgbClr val="000000"/>
              </a:solidFill>
            </a:endParaRPr>
          </a:p>
          <a:p>
            <a:pPr marL="285750" indent="-285750" algn="l">
              <a:buFont typeface="Arial" pitchFamily="34" charset="0"/>
              <a:buChar char="•"/>
            </a:pPr>
            <a:r>
              <a:rPr lang="ru-RU" sz="2000" i="0" dirty="0" err="1" smtClean="0">
                <a:solidFill>
                  <a:srgbClr val="000000"/>
                </a:solidFill>
                <a:latin typeface="Arial Narrow" pitchFamily="34" charset="0"/>
              </a:rPr>
              <a:t>Дендритовые</a:t>
            </a:r>
            <a:endParaRPr lang="ru-RU" sz="2000" i="0" dirty="0" smtClean="0">
              <a:solidFill>
                <a:srgbClr val="000000"/>
              </a:solidFill>
              <a:latin typeface="Arial Narrow" pitchFamily="34" charset="0"/>
            </a:endParaRPr>
          </a:p>
          <a:p>
            <a:pPr marL="285750" indent="-285750" algn="l">
              <a:buFont typeface="Arial" pitchFamily="34" charset="0"/>
              <a:buChar char="•"/>
            </a:pPr>
            <a:r>
              <a:rPr lang="ru-RU" sz="2000" i="0" dirty="0" smtClean="0">
                <a:solidFill>
                  <a:srgbClr val="000000"/>
                </a:solidFill>
                <a:latin typeface="Arial Narrow" pitchFamily="34" charset="0"/>
              </a:rPr>
              <a:t>Прямоугольные</a:t>
            </a:r>
          </a:p>
          <a:p>
            <a:pPr marL="285750" indent="-285750" algn="l">
              <a:buFont typeface="Arial" pitchFamily="34" charset="0"/>
              <a:buChar char="•"/>
            </a:pPr>
            <a:r>
              <a:rPr lang="ru-RU" sz="2000" i="0" dirty="0" smtClean="0">
                <a:solidFill>
                  <a:srgbClr val="000000"/>
                </a:solidFill>
                <a:latin typeface="Arial Narrow" pitchFamily="34" charset="0"/>
              </a:rPr>
              <a:t>Параллельные</a:t>
            </a:r>
          </a:p>
          <a:p>
            <a:pPr marL="285750" indent="-285750" algn="l">
              <a:buFont typeface="Arial" pitchFamily="34" charset="0"/>
              <a:buChar char="•"/>
            </a:pPr>
            <a:r>
              <a:rPr lang="ru-RU" sz="2000" i="0" dirty="0" smtClean="0">
                <a:solidFill>
                  <a:srgbClr val="000000"/>
                </a:solidFill>
                <a:latin typeface="Arial Narrow" pitchFamily="34" charset="0"/>
              </a:rPr>
              <a:t>Решетчатые</a:t>
            </a:r>
          </a:p>
          <a:p>
            <a:pPr marL="285750" indent="-285750" algn="l">
              <a:buFont typeface="Arial" pitchFamily="34" charset="0"/>
              <a:buChar char="•"/>
            </a:pPr>
            <a:r>
              <a:rPr lang="ru-RU" sz="2000" i="0" dirty="0" smtClean="0">
                <a:solidFill>
                  <a:srgbClr val="000000"/>
                </a:solidFill>
                <a:latin typeface="Arial Narrow" pitchFamily="34" charset="0"/>
              </a:rPr>
              <a:t>Спутанные (невменяемые)</a:t>
            </a:r>
            <a:endParaRPr lang="ru-RU" sz="2000" i="0" dirty="0">
              <a:solidFill>
                <a:srgbClr val="000000"/>
              </a:solidFill>
              <a:latin typeface="Arial Narrow" pitchFamily="34" charset="0"/>
            </a:endParaRPr>
          </a:p>
        </p:txBody>
      </p:sp>
      <p:sp>
        <p:nvSpPr>
          <p:cNvPr id="6" name="TextBox 5"/>
          <p:cNvSpPr txBox="1"/>
          <p:nvPr/>
        </p:nvSpPr>
        <p:spPr>
          <a:xfrm>
            <a:off x="5162495" y="336111"/>
            <a:ext cx="3528392" cy="1200329"/>
          </a:xfrm>
          <a:prstGeom prst="rect">
            <a:avLst/>
          </a:prstGeom>
          <a:noFill/>
        </p:spPr>
        <p:txBody>
          <a:bodyPr wrap="square" rtlCol="0">
            <a:spAutoFit/>
          </a:bodyPr>
          <a:lstStyle/>
          <a:p>
            <a:r>
              <a:rPr lang="ru-RU" sz="2400" b="1" i="0" dirty="0" smtClean="0">
                <a:solidFill>
                  <a:srgbClr val="000000"/>
                </a:solidFill>
              </a:rPr>
              <a:t>Дренажные бассейны водотоков разного порядка</a:t>
            </a:r>
            <a:endParaRPr lang="ru-RU" sz="2400" b="1" i="0" dirty="0">
              <a:solidFill>
                <a:srgbClr val="000000"/>
              </a:solidFill>
            </a:endParaRPr>
          </a:p>
        </p:txBody>
      </p:sp>
      <p:sp>
        <p:nvSpPr>
          <p:cNvPr id="7" name="Прямоугольник 6"/>
          <p:cNvSpPr/>
          <p:nvPr/>
        </p:nvSpPr>
        <p:spPr>
          <a:xfrm>
            <a:off x="35496" y="1736351"/>
            <a:ext cx="864096" cy="1403695"/>
          </a:xfrm>
          <a:prstGeom prst="rect">
            <a:avLst/>
          </a:prstGeom>
          <a:solidFill>
            <a:srgbClr val="B3C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i="0">
              <a:solidFill>
                <a:srgbClr val="FFFFFF"/>
              </a:solidFill>
            </a:endParaRPr>
          </a:p>
        </p:txBody>
      </p:sp>
    </p:spTree>
    <p:extLst>
      <p:ext uri="{BB962C8B-B14F-4D97-AF65-F5344CB8AC3E}">
        <p14:creationId xmlns:p14="http://schemas.microsoft.com/office/powerpoint/2010/main" val="1842649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0" y="0"/>
            <a:ext cx="5364088" cy="3956016"/>
          </a:xfrm>
          <a:prstGeom prst="rect">
            <a:avLst/>
          </a:prstGeom>
          <a:noFill/>
          <a:ln w="9525">
            <a:noFill/>
            <a:miter lim="800000"/>
            <a:headEnd/>
            <a:tailEnd/>
          </a:ln>
        </p:spPr>
      </p:pic>
      <p:sp>
        <p:nvSpPr>
          <p:cNvPr id="4" name="TextBox 3"/>
          <p:cNvSpPr txBox="1"/>
          <p:nvPr/>
        </p:nvSpPr>
        <p:spPr>
          <a:xfrm>
            <a:off x="-52758" y="3267394"/>
            <a:ext cx="2699792" cy="646331"/>
          </a:xfrm>
          <a:prstGeom prst="rect">
            <a:avLst/>
          </a:prstGeom>
          <a:solidFill>
            <a:srgbClr val="9ED597"/>
          </a:solidFill>
        </p:spPr>
        <p:txBody>
          <a:bodyPr wrap="square" rtlCol="0">
            <a:spAutoFit/>
          </a:bodyPr>
          <a:lstStyle/>
          <a:p>
            <a:r>
              <a:rPr lang="ru-RU" i="0" dirty="0" smtClean="0">
                <a:solidFill>
                  <a:srgbClr val="000000"/>
                </a:solidFill>
                <a:latin typeface="Franklin Gothic Medium Cond" pitchFamily="34" charset="0"/>
              </a:rPr>
              <a:t>Дренажный бассейн р. Миссисипи</a:t>
            </a:r>
            <a:endParaRPr lang="ru-RU" i="0" dirty="0">
              <a:solidFill>
                <a:srgbClr val="000000"/>
              </a:solidFill>
              <a:latin typeface="Franklin Gothic Medium Cond" pitchFamily="34" charset="0"/>
            </a:endParaRPr>
          </a:p>
        </p:txBody>
      </p:sp>
      <p:sp>
        <p:nvSpPr>
          <p:cNvPr id="5" name="TextBox 4"/>
          <p:cNvSpPr txBox="1"/>
          <p:nvPr/>
        </p:nvSpPr>
        <p:spPr>
          <a:xfrm>
            <a:off x="5900170" y="2961818"/>
            <a:ext cx="3225216" cy="923330"/>
          </a:xfrm>
          <a:prstGeom prst="rect">
            <a:avLst/>
          </a:prstGeom>
          <a:solidFill>
            <a:srgbClr val="DBD4C3"/>
          </a:solidFill>
        </p:spPr>
        <p:txBody>
          <a:bodyPr wrap="square" rtlCol="0">
            <a:spAutoFit/>
          </a:bodyPr>
          <a:lstStyle/>
          <a:p>
            <a:r>
              <a:rPr lang="ru-RU" i="0" dirty="0" smtClean="0">
                <a:solidFill>
                  <a:srgbClr val="000000"/>
                </a:solidFill>
              </a:rPr>
              <a:t>Дренажный бассейн небольшой долины во внутренней Монголии</a:t>
            </a:r>
            <a:endParaRPr lang="ru-RU" i="0" dirty="0">
              <a:solidFill>
                <a:srgbClr val="000000"/>
              </a:solidFill>
            </a:endParaRPr>
          </a:p>
        </p:txBody>
      </p:sp>
      <p:pic>
        <p:nvPicPr>
          <p:cNvPr id="20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5918784" y="0"/>
            <a:ext cx="3225216" cy="2933169"/>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035" r="50000" b="15131"/>
          <a:stretch/>
        </p:blipFill>
        <p:spPr bwMode="auto">
          <a:xfrm>
            <a:off x="6292159" y="3991214"/>
            <a:ext cx="2636837" cy="28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25972" y="6334780"/>
            <a:ext cx="2610839" cy="523220"/>
          </a:xfrm>
          <a:prstGeom prst="rect">
            <a:avLst/>
          </a:prstGeom>
          <a:solidFill>
            <a:srgbClr val="FFFF00"/>
          </a:solidFill>
        </p:spPr>
        <p:txBody>
          <a:bodyPr wrap="square" rtlCol="0">
            <a:spAutoFit/>
          </a:bodyPr>
          <a:lstStyle/>
          <a:p>
            <a:pPr algn="l"/>
            <a:r>
              <a:rPr lang="ru-RU" sz="1400" i="0" dirty="0" smtClean="0">
                <a:solidFill>
                  <a:srgbClr val="000000"/>
                </a:solidFill>
                <a:latin typeface="Franklin Gothic Medium Cond" pitchFamily="34" charset="0"/>
              </a:rPr>
              <a:t>Дренажные бассейны долин восточных притоков р. Урал</a:t>
            </a:r>
            <a:endParaRPr lang="ru-RU" sz="1400" i="0" dirty="0">
              <a:solidFill>
                <a:srgbClr val="000000"/>
              </a:solidFill>
              <a:latin typeface="Franklin Gothic Medium Cond" pitchFamily="34" charset="0"/>
            </a:endParaRPr>
          </a:p>
        </p:txBody>
      </p:sp>
      <p:sp>
        <p:nvSpPr>
          <p:cNvPr id="3" name="Прямоугольник 2"/>
          <p:cNvSpPr/>
          <p:nvPr/>
        </p:nvSpPr>
        <p:spPr>
          <a:xfrm>
            <a:off x="28880" y="4199186"/>
            <a:ext cx="5616624" cy="2259080"/>
          </a:xfrm>
          <a:prstGeom prst="rect">
            <a:avLst/>
          </a:prstGeom>
        </p:spPr>
        <p:txBody>
          <a:bodyPr wrap="square">
            <a:spAutoFit/>
          </a:bodyPr>
          <a:lstStyle/>
          <a:p>
            <a:pPr lvl="0" algn="l" eaLnBrk="0" hangingPunct="0">
              <a:lnSpc>
                <a:spcPct val="110000"/>
              </a:lnSpc>
              <a:spcBef>
                <a:spcPct val="30000"/>
              </a:spcBef>
              <a:defRPr/>
            </a:pPr>
            <a:r>
              <a:rPr lang="ru-RU" sz="1600" i="0" dirty="0" smtClean="0">
                <a:solidFill>
                  <a:srgbClr val="000000"/>
                </a:solidFill>
                <a:latin typeface="Tahoma" panose="020B0604030504040204" pitchFamily="34" charset="0"/>
                <a:ea typeface="Tahoma" panose="020B0604030504040204" pitchFamily="34" charset="0"/>
                <a:cs typeface="Tahoma" panose="020B0604030504040204" pitchFamily="34" charset="0"/>
              </a:rPr>
              <a:t>В </a:t>
            </a:r>
            <a:r>
              <a:rPr lang="ru-RU" sz="1600" i="0" dirty="0">
                <a:solidFill>
                  <a:srgbClr val="000000"/>
                </a:solidFill>
                <a:latin typeface="Tahoma" panose="020B0604030504040204" pitchFamily="34" charset="0"/>
                <a:ea typeface="Tahoma" panose="020B0604030504040204" pitchFamily="34" charset="0"/>
                <a:cs typeface="Tahoma" panose="020B0604030504040204" pitchFamily="34" charset="0"/>
              </a:rPr>
              <a:t>целом </a:t>
            </a:r>
            <a:r>
              <a:rPr lang="ru-RU" sz="1600" i="0" dirty="0" smtClean="0">
                <a:solidFill>
                  <a:srgbClr val="000000"/>
                </a:solidFill>
                <a:latin typeface="Tahoma" panose="020B0604030504040204" pitchFamily="34" charset="0"/>
                <a:ea typeface="Tahoma" panose="020B0604030504040204" pitchFamily="34" charset="0"/>
                <a:cs typeface="Tahoma" panose="020B0604030504040204" pitchFamily="34" charset="0"/>
              </a:rPr>
              <a:t>дренажные бассейны </a:t>
            </a:r>
            <a:r>
              <a:rPr lang="ru-RU" sz="1600" i="0" dirty="0">
                <a:solidFill>
                  <a:srgbClr val="000000"/>
                </a:solidFill>
                <a:latin typeface="Tahoma" panose="020B0604030504040204" pitchFamily="34" charset="0"/>
                <a:ea typeface="Tahoma" panose="020B0604030504040204" pitchFamily="34" charset="0"/>
                <a:cs typeface="Tahoma" panose="020B0604030504040204" pitchFamily="34" charset="0"/>
              </a:rPr>
              <a:t>имеет листовидно-</a:t>
            </a:r>
            <a:r>
              <a:rPr lang="ru-RU" sz="1600" i="0" dirty="0" err="1">
                <a:solidFill>
                  <a:srgbClr val="000000"/>
                </a:solidFill>
                <a:latin typeface="Tahoma" panose="020B0604030504040204" pitchFamily="34" charset="0"/>
                <a:ea typeface="Tahoma" panose="020B0604030504040204" pitchFamily="34" charset="0"/>
                <a:cs typeface="Tahoma" panose="020B0604030504040204" pitchFamily="34" charset="0"/>
              </a:rPr>
              <a:t>листрические</a:t>
            </a:r>
            <a:r>
              <a:rPr lang="ru-RU" sz="1600" i="0" dirty="0">
                <a:solidFill>
                  <a:srgbClr val="000000"/>
                </a:solidFill>
                <a:latin typeface="Tahoma" panose="020B0604030504040204" pitchFamily="34" charset="0"/>
                <a:ea typeface="Tahoma" panose="020B0604030504040204" pitchFamily="34" charset="0"/>
                <a:cs typeface="Tahoma" panose="020B0604030504040204" pitchFamily="34" charset="0"/>
              </a:rPr>
              <a:t> очертания. На </a:t>
            </a:r>
            <a:r>
              <a:rPr lang="ru-RU" sz="1600" i="0" dirty="0" smtClean="0">
                <a:solidFill>
                  <a:srgbClr val="000000"/>
                </a:solidFill>
                <a:latin typeface="Tahoma" panose="020B0604030504040204" pitchFamily="34" charset="0"/>
                <a:ea typeface="Tahoma" panose="020B0604030504040204" pitchFamily="34" charset="0"/>
                <a:cs typeface="Tahoma" panose="020B0604030504040204" pitchFamily="34" charset="0"/>
              </a:rPr>
              <a:t>их </a:t>
            </a:r>
            <a:r>
              <a:rPr lang="ru-RU" sz="1600" i="0" dirty="0">
                <a:solidFill>
                  <a:srgbClr val="000000"/>
                </a:solidFill>
                <a:latin typeface="Tahoma" panose="020B0604030504040204" pitchFamily="34" charset="0"/>
                <a:ea typeface="Tahoma" panose="020B0604030504040204" pitchFamily="34" charset="0"/>
                <a:cs typeface="Tahoma" panose="020B0604030504040204" pitchFamily="34" charset="0"/>
              </a:rPr>
              <a:t>периферии всюду развиты относительно крутые уступы, которые к центру системы постепенно </a:t>
            </a:r>
            <a:r>
              <a:rPr lang="ru-RU" sz="1600" i="0" dirty="0" err="1">
                <a:solidFill>
                  <a:srgbClr val="000000"/>
                </a:solidFill>
                <a:latin typeface="Tahoma" panose="020B0604030504040204" pitchFamily="34" charset="0"/>
                <a:ea typeface="Tahoma" panose="020B0604030504040204" pitchFamily="34" charset="0"/>
                <a:cs typeface="Tahoma" panose="020B0604030504040204" pitchFamily="34" charset="0"/>
              </a:rPr>
              <a:t>выполаживаются</a:t>
            </a:r>
            <a:r>
              <a:rPr lang="ru-RU" sz="1600" i="0" dirty="0">
                <a:solidFill>
                  <a:srgbClr val="000000"/>
                </a:solidFill>
                <a:latin typeface="Tahoma" panose="020B0604030504040204" pitchFamily="34" charset="0"/>
                <a:ea typeface="Tahoma" panose="020B0604030504040204" pitchFamily="34" charset="0"/>
                <a:cs typeface="Tahoma" panose="020B0604030504040204" pitchFamily="34" charset="0"/>
              </a:rPr>
              <a:t>, а каналы при этом последовательно </a:t>
            </a:r>
            <a:r>
              <a:rPr lang="ru-RU" sz="1600" i="0" dirty="0" smtClean="0">
                <a:solidFill>
                  <a:srgbClr val="000000"/>
                </a:solidFill>
                <a:latin typeface="Tahoma" panose="020B0604030504040204" pitchFamily="34" charset="0"/>
                <a:ea typeface="Tahoma" panose="020B0604030504040204" pitchFamily="34" charset="0"/>
                <a:cs typeface="Tahoma" panose="020B0604030504040204" pitchFamily="34" charset="0"/>
              </a:rPr>
              <a:t>сливаются. Получающиеся русла, в </a:t>
            </a:r>
            <a:r>
              <a:rPr lang="ru-RU" sz="1600" i="0" dirty="0">
                <a:solidFill>
                  <a:srgbClr val="000000"/>
                </a:solidFill>
                <a:latin typeface="Tahoma" panose="020B0604030504040204" pitchFamily="34" charset="0"/>
                <a:ea typeface="Tahoma" panose="020B0604030504040204" pitchFamily="34" charset="0"/>
                <a:cs typeface="Tahoma" panose="020B0604030504040204" pitchFamily="34" charset="0"/>
              </a:rPr>
              <a:t>свою очередь, является </a:t>
            </a:r>
            <a:r>
              <a:rPr lang="ru-RU" sz="1600" i="0" dirty="0" smtClean="0">
                <a:solidFill>
                  <a:srgbClr val="000000"/>
                </a:solidFill>
                <a:latin typeface="Tahoma" panose="020B0604030504040204" pitchFamily="34" charset="0"/>
                <a:ea typeface="Tahoma" panose="020B0604030504040204" pitchFamily="34" charset="0"/>
                <a:cs typeface="Tahoma" panose="020B0604030504040204" pitchFamily="34" charset="0"/>
              </a:rPr>
              <a:t>элементами </a:t>
            </a:r>
            <a:r>
              <a:rPr lang="ru-RU" sz="1600" i="0" dirty="0">
                <a:solidFill>
                  <a:srgbClr val="000000"/>
                </a:solidFill>
                <a:latin typeface="Tahoma" panose="020B0604030504040204" pitchFamily="34" charset="0"/>
                <a:ea typeface="Tahoma" panose="020B0604030504040204" pitchFamily="34" charset="0"/>
                <a:cs typeface="Tahoma" panose="020B0604030504040204" pitchFamily="34" charset="0"/>
              </a:rPr>
              <a:t>дренажного бассейна  более высокого порядка. У крупнейших рек дренажные бассейны имеют континентальный масштаб.</a:t>
            </a:r>
          </a:p>
        </p:txBody>
      </p:sp>
    </p:spTree>
    <p:extLst>
      <p:ext uri="{BB962C8B-B14F-4D97-AF65-F5344CB8AC3E}">
        <p14:creationId xmlns:p14="http://schemas.microsoft.com/office/powerpoint/2010/main" val="430008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9460" name="Text Box 10"/>
          <p:cNvSpPr txBox="1">
            <a:spLocks noChangeArrowheads="1"/>
          </p:cNvSpPr>
          <p:nvPr/>
        </p:nvSpPr>
        <p:spPr bwMode="auto">
          <a:xfrm>
            <a:off x="3635896" y="544892"/>
            <a:ext cx="5508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algn="ctr" eaLnBrk="0" fontAlgn="base" hangingPunct="0">
              <a:spcBef>
                <a:spcPct val="0"/>
              </a:spcBef>
              <a:spcAft>
                <a:spcPct val="0"/>
              </a:spcAft>
              <a:defRPr i="1">
                <a:solidFill>
                  <a:schemeClr val="tx1"/>
                </a:solidFill>
                <a:latin typeface="Arial" charset="0"/>
              </a:defRPr>
            </a:lvl6pPr>
            <a:lvl7pPr marL="2971800" indent="-228600" algn="ctr" eaLnBrk="0" fontAlgn="base" hangingPunct="0">
              <a:spcBef>
                <a:spcPct val="0"/>
              </a:spcBef>
              <a:spcAft>
                <a:spcPct val="0"/>
              </a:spcAft>
              <a:defRPr i="1">
                <a:solidFill>
                  <a:schemeClr val="tx1"/>
                </a:solidFill>
                <a:latin typeface="Arial" charset="0"/>
              </a:defRPr>
            </a:lvl7pPr>
            <a:lvl8pPr marL="3429000" indent="-228600" algn="ctr" eaLnBrk="0" fontAlgn="base" hangingPunct="0">
              <a:spcBef>
                <a:spcPct val="0"/>
              </a:spcBef>
              <a:spcAft>
                <a:spcPct val="0"/>
              </a:spcAft>
              <a:defRPr i="1">
                <a:solidFill>
                  <a:schemeClr val="tx1"/>
                </a:solidFill>
                <a:latin typeface="Arial" charset="0"/>
              </a:defRPr>
            </a:lvl8pPr>
            <a:lvl9pPr marL="3886200" indent="-228600" algn="ctr" eaLnBrk="0" fontAlgn="base" hangingPunct="0">
              <a:spcBef>
                <a:spcPct val="0"/>
              </a:spcBef>
              <a:spcAft>
                <a:spcPct val="0"/>
              </a:spcAft>
              <a:defRPr i="1">
                <a:solidFill>
                  <a:schemeClr val="tx1"/>
                </a:solidFill>
                <a:latin typeface="Arial" charset="0"/>
              </a:defRPr>
            </a:lvl9pPr>
          </a:lstStyle>
          <a:p>
            <a:pPr eaLnBrk="1" hangingPunct="1"/>
            <a:r>
              <a:rPr lang="ru-RU" sz="2400" b="1" i="0" dirty="0" smtClean="0"/>
              <a:t>АЛЛОХТОННЫЕ КОМПЛЕКСЫ</a:t>
            </a:r>
            <a:endParaRPr lang="ru-RU" sz="2400" b="1" i="0" dirty="0"/>
          </a:p>
        </p:txBody>
      </p:sp>
      <p:sp>
        <p:nvSpPr>
          <p:cNvPr id="19461" name="Text Box 12"/>
          <p:cNvSpPr txBox="1">
            <a:spLocks noChangeArrowheads="1"/>
          </p:cNvSpPr>
          <p:nvPr/>
        </p:nvSpPr>
        <p:spPr bwMode="auto">
          <a:xfrm>
            <a:off x="21456" y="193864"/>
            <a:ext cx="3110383" cy="1938992"/>
          </a:xfrm>
          <a:prstGeom prst="rect">
            <a:avLst/>
          </a:prstGeom>
          <a:solidFill>
            <a:srgbClr val="CCFF66"/>
          </a:solidFill>
          <a:ln>
            <a:noFill/>
          </a:ln>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algn="ctr" eaLnBrk="0" fontAlgn="base" hangingPunct="0">
              <a:spcBef>
                <a:spcPct val="0"/>
              </a:spcBef>
              <a:spcAft>
                <a:spcPct val="0"/>
              </a:spcAft>
              <a:defRPr i="1">
                <a:solidFill>
                  <a:schemeClr val="tx1"/>
                </a:solidFill>
                <a:latin typeface="Arial" charset="0"/>
              </a:defRPr>
            </a:lvl6pPr>
            <a:lvl7pPr marL="2971800" indent="-228600" algn="ctr" eaLnBrk="0" fontAlgn="base" hangingPunct="0">
              <a:spcBef>
                <a:spcPct val="0"/>
              </a:spcBef>
              <a:spcAft>
                <a:spcPct val="0"/>
              </a:spcAft>
              <a:defRPr i="1">
                <a:solidFill>
                  <a:schemeClr val="tx1"/>
                </a:solidFill>
                <a:latin typeface="Arial" charset="0"/>
              </a:defRPr>
            </a:lvl7pPr>
            <a:lvl8pPr marL="3429000" indent="-228600" algn="ctr" eaLnBrk="0" fontAlgn="base" hangingPunct="0">
              <a:spcBef>
                <a:spcPct val="0"/>
              </a:spcBef>
              <a:spcAft>
                <a:spcPct val="0"/>
              </a:spcAft>
              <a:defRPr i="1">
                <a:solidFill>
                  <a:schemeClr val="tx1"/>
                </a:solidFill>
                <a:latin typeface="Arial" charset="0"/>
              </a:defRPr>
            </a:lvl8pPr>
            <a:lvl9pPr marL="3886200" indent="-228600" algn="ctr" eaLnBrk="0" fontAlgn="base" hangingPunct="0">
              <a:spcBef>
                <a:spcPct val="0"/>
              </a:spcBef>
              <a:spcAft>
                <a:spcPct val="0"/>
              </a:spcAft>
              <a:defRPr i="1">
                <a:solidFill>
                  <a:schemeClr val="tx1"/>
                </a:solidFill>
                <a:latin typeface="Arial" charset="0"/>
              </a:defRPr>
            </a:lvl9pPr>
          </a:lstStyle>
          <a:p>
            <a:pPr algn="l" eaLnBrk="1" hangingPunct="1"/>
            <a:r>
              <a:rPr lang="ru-RU" sz="2400" dirty="0" smtClean="0"/>
              <a:t>Исходный </a:t>
            </a:r>
            <a:r>
              <a:rPr lang="ru-RU" sz="2400" dirty="0"/>
              <a:t>материал</a:t>
            </a:r>
          </a:p>
          <a:p>
            <a:pPr algn="l" eaLnBrk="1" hangingPunct="1"/>
            <a:r>
              <a:rPr lang="ru-RU" sz="2400" dirty="0" smtClean="0"/>
              <a:t>для </a:t>
            </a:r>
            <a:r>
              <a:rPr lang="ru-RU" sz="2400" dirty="0"/>
              <a:t>переноса </a:t>
            </a:r>
            <a:r>
              <a:rPr lang="ru-RU" sz="2400" dirty="0" smtClean="0"/>
              <a:t/>
            </a:r>
            <a:br>
              <a:rPr lang="ru-RU" sz="2400" dirty="0" smtClean="0"/>
            </a:br>
            <a:r>
              <a:rPr lang="ru-RU" sz="2400" dirty="0" smtClean="0"/>
              <a:t>и аккумуляции</a:t>
            </a:r>
          </a:p>
          <a:p>
            <a:pPr eaLnBrk="1" hangingPunct="1"/>
            <a:endParaRPr lang="ru-RU" sz="2400" dirty="0">
              <a:solidFill>
                <a:schemeClr val="bg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404237260"/>
              </p:ext>
            </p:extLst>
          </p:nvPr>
        </p:nvGraphicFramePr>
        <p:xfrm>
          <a:off x="1187624" y="1908740"/>
          <a:ext cx="5688632" cy="3968532"/>
        </p:xfrm>
        <a:graphic>
          <a:graphicData uri="http://schemas.openxmlformats.org/drawingml/2006/table">
            <a:tbl>
              <a:tblPr firstRow="1" bandRow="1">
                <a:tableStyleId>{5C22544A-7EE6-4342-B048-85BDC9FD1C3A}</a:tableStyleId>
              </a:tblPr>
              <a:tblGrid>
                <a:gridCol w="2631404"/>
                <a:gridCol w="3057228"/>
              </a:tblGrid>
              <a:tr h="37654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rPr>
                        <a:t>Перенос материала</a:t>
                      </a:r>
                    </a:p>
                  </a:txBody>
                  <a:tcPr>
                    <a:solidFill>
                      <a:schemeClr val="accent2"/>
                    </a:solidFill>
                  </a:tcPr>
                </a:tc>
                <a:tc hMerge="1">
                  <a:txBody>
                    <a:bodyPr/>
                    <a:lstStyle/>
                    <a:p>
                      <a:endParaRPr lang="ru-RU" sz="1400" dirty="0">
                        <a:solidFill>
                          <a:schemeClr val="tx1"/>
                        </a:solidFill>
                        <a:latin typeface="Arial Narrow" pitchFamily="34" charset="0"/>
                      </a:endParaRPr>
                    </a:p>
                  </a:txBody>
                  <a:tcPr>
                    <a:solidFill>
                      <a:srgbClr val="DDDDDD"/>
                    </a:solidFill>
                  </a:tcPr>
                </a:tc>
              </a:tr>
              <a:tr h="658959">
                <a:tc>
                  <a:txBody>
                    <a:bodyPr/>
                    <a:lstStyle/>
                    <a:p>
                      <a:pPr marL="0" marR="0" indent="0" algn="l" defTabSz="914400" rtl="0" eaLnBrk="1" fontAlgn="auto" latinLnBrk="0" hangingPunct="1">
                        <a:lnSpc>
                          <a:spcPct val="100000"/>
                        </a:lnSpc>
                        <a:spcBef>
                          <a:spcPts val="1800"/>
                        </a:spcBef>
                        <a:spcAft>
                          <a:spcPts val="0"/>
                        </a:spcAft>
                        <a:buClrTx/>
                        <a:buSzTx/>
                        <a:buFontTx/>
                        <a:buNone/>
                        <a:tabLst/>
                        <a:defRPr/>
                      </a:pPr>
                      <a:r>
                        <a:rPr lang="ru-RU" sz="1800" b="1" i="0" dirty="0" smtClean="0">
                          <a:solidFill>
                            <a:schemeClr val="tx1"/>
                          </a:solidFill>
                          <a:latin typeface="Consolas" panose="020B0609020204030204" pitchFamily="49" charset="0"/>
                          <a:cs typeface="Consolas" panose="020B0609020204030204" pitchFamily="49" charset="0"/>
                        </a:rPr>
                        <a:t>АГЕНТЫ ПЕРЕНОСА</a:t>
                      </a:r>
                    </a:p>
                  </a:txBody>
                  <a:tcPr/>
                </a:tc>
                <a:tc>
                  <a:txBody>
                    <a:bodyPr/>
                    <a:lstStyle/>
                    <a:p>
                      <a:pPr algn="ctr"/>
                      <a:r>
                        <a:rPr lang="ru-RU" sz="1800" b="1" dirty="0" smtClean="0">
                          <a:solidFill>
                            <a:srgbClr val="C00000"/>
                          </a:solidFill>
                          <a:latin typeface="Consolas" panose="020B0609020204030204" pitchFamily="49" charset="0"/>
                          <a:cs typeface="Consolas" panose="020B0609020204030204" pitchFamily="49" charset="0"/>
                        </a:rPr>
                        <a:t>УПРАВЛЯЮЩИЕ ФАКТОРЫ </a:t>
                      </a:r>
                      <a:r>
                        <a:rPr lang="ru-RU" sz="1800" b="1" baseline="0" dirty="0" smtClean="0">
                          <a:solidFill>
                            <a:srgbClr val="C00000"/>
                          </a:solidFill>
                          <a:latin typeface="Consolas" panose="020B0609020204030204" pitchFamily="49" charset="0"/>
                          <a:cs typeface="Consolas" panose="020B0609020204030204" pitchFamily="49" charset="0"/>
                        </a:rPr>
                        <a:t>ПЕРЕНОСА</a:t>
                      </a:r>
                      <a:endParaRPr lang="ru-RU" sz="1800" b="1" dirty="0">
                        <a:solidFill>
                          <a:srgbClr val="C00000"/>
                        </a:solidFill>
                        <a:latin typeface="Consolas" panose="020B0609020204030204" pitchFamily="49" charset="0"/>
                        <a:cs typeface="Consolas" panose="020B0609020204030204" pitchFamily="49" charset="0"/>
                      </a:endParaRPr>
                    </a:p>
                  </a:txBody>
                  <a:tcPr>
                    <a:solidFill>
                      <a:srgbClr val="DDDDDD"/>
                    </a:solidFill>
                  </a:tcPr>
                </a:tc>
              </a:tr>
              <a:tr h="376548">
                <a:tc>
                  <a:txBody>
                    <a:bodyPr/>
                    <a:lstStyle/>
                    <a:p>
                      <a:r>
                        <a:rPr lang="ru-RU" dirty="0" smtClean="0"/>
                        <a:t>Водные потоки</a:t>
                      </a:r>
                      <a:endParaRPr lang="ru-RU" dirty="0"/>
                    </a:p>
                  </a:txBody>
                  <a:tcPr/>
                </a:tc>
                <a:tc>
                  <a:txBody>
                    <a:bodyPr/>
                    <a:lstStyle/>
                    <a:p>
                      <a:r>
                        <a:rPr lang="ru-RU" dirty="0" smtClean="0">
                          <a:solidFill>
                            <a:srgbClr val="C00000"/>
                          </a:solidFill>
                        </a:rPr>
                        <a:t>Гравитация</a:t>
                      </a:r>
                      <a:endParaRPr lang="ru-RU" dirty="0">
                        <a:solidFill>
                          <a:srgbClr val="C00000"/>
                        </a:solidFill>
                      </a:endParaRPr>
                    </a:p>
                  </a:txBody>
                  <a:tcPr>
                    <a:solidFill>
                      <a:schemeClr val="bg1"/>
                    </a:solidFill>
                  </a:tcPr>
                </a:tc>
              </a:tr>
              <a:tr h="376548">
                <a:tc>
                  <a:txBody>
                    <a:bodyPr/>
                    <a:lstStyle/>
                    <a:p>
                      <a:r>
                        <a:rPr lang="ru-RU" dirty="0" smtClean="0"/>
                        <a:t>Ледовые потоки</a:t>
                      </a:r>
                      <a:endParaRPr lang="ru-RU" dirty="0"/>
                    </a:p>
                  </a:txBody>
                  <a:tcPr/>
                </a:tc>
                <a:tc>
                  <a:txBody>
                    <a:bodyPr/>
                    <a:lstStyle/>
                    <a:p>
                      <a:r>
                        <a:rPr lang="ru-RU" dirty="0" smtClean="0">
                          <a:solidFill>
                            <a:srgbClr val="C00000"/>
                          </a:solidFill>
                        </a:rPr>
                        <a:t>Гравитация</a:t>
                      </a:r>
                      <a:endParaRPr lang="ru-RU" dirty="0">
                        <a:solidFill>
                          <a:srgbClr val="C00000"/>
                        </a:solidFill>
                      </a:endParaRPr>
                    </a:p>
                  </a:txBody>
                  <a:tcPr>
                    <a:solidFill>
                      <a:srgbClr val="F4FDE9"/>
                    </a:solidFill>
                  </a:tcPr>
                </a:tc>
              </a:tr>
              <a:tr h="376548">
                <a:tc>
                  <a:txBody>
                    <a:bodyPr/>
                    <a:lstStyle/>
                    <a:p>
                      <a:r>
                        <a:rPr lang="ru-RU" dirty="0" smtClean="0"/>
                        <a:t>Воздушные потоки</a:t>
                      </a:r>
                      <a:endParaRPr lang="ru-RU" dirty="0"/>
                    </a:p>
                  </a:txBody>
                  <a:tcPr/>
                </a:tc>
                <a:tc>
                  <a:txBody>
                    <a:bodyPr/>
                    <a:lstStyle/>
                    <a:p>
                      <a:r>
                        <a:rPr lang="ru-RU" dirty="0" smtClean="0">
                          <a:solidFill>
                            <a:srgbClr val="C00000"/>
                          </a:solidFill>
                        </a:rPr>
                        <a:t>Температура и давление</a:t>
                      </a:r>
                      <a:endParaRPr lang="ru-RU" dirty="0">
                        <a:solidFill>
                          <a:srgbClr val="C00000"/>
                        </a:solidFill>
                      </a:endParaRPr>
                    </a:p>
                  </a:txBody>
                  <a:tcPr>
                    <a:solidFill>
                      <a:schemeClr val="bg1"/>
                    </a:solidFill>
                  </a:tcPr>
                </a:tc>
              </a:tr>
              <a:tr h="376548">
                <a:tc>
                  <a:txBody>
                    <a:bodyPr/>
                    <a:lstStyle/>
                    <a:p>
                      <a:r>
                        <a:rPr lang="ru-RU" dirty="0" smtClean="0"/>
                        <a:t>Плотностные</a:t>
                      </a:r>
                      <a:r>
                        <a:rPr lang="ru-RU" baseline="0" dirty="0" smtClean="0"/>
                        <a:t> потоки</a:t>
                      </a:r>
                      <a:endParaRPr lang="ru-RU" dirty="0"/>
                    </a:p>
                  </a:txBody>
                  <a:tcPr/>
                </a:tc>
                <a:tc>
                  <a:txBody>
                    <a:bodyPr/>
                    <a:lstStyle/>
                    <a:p>
                      <a:r>
                        <a:rPr lang="ru-RU" dirty="0" smtClean="0">
                          <a:solidFill>
                            <a:srgbClr val="C00000"/>
                          </a:solidFill>
                        </a:rPr>
                        <a:t>Гравитация</a:t>
                      </a:r>
                      <a:endParaRPr lang="ru-RU" dirty="0">
                        <a:solidFill>
                          <a:srgbClr val="C00000"/>
                        </a:solidFill>
                      </a:endParaRPr>
                    </a:p>
                  </a:txBody>
                  <a:tcPr>
                    <a:solidFill>
                      <a:srgbClr val="F4FDE9"/>
                    </a:solidFill>
                  </a:tcPr>
                </a:tc>
              </a:tr>
              <a:tr h="658959">
                <a:tc>
                  <a:txBody>
                    <a:bodyPr/>
                    <a:lstStyle/>
                    <a:p>
                      <a:r>
                        <a:rPr lang="ru-RU" dirty="0" smtClean="0"/>
                        <a:t>Флюидные потоки</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C00000"/>
                          </a:solidFill>
                        </a:rPr>
                        <a:t>Давление</a:t>
                      </a:r>
                    </a:p>
                  </a:txBody>
                  <a:tcPr>
                    <a:solidFill>
                      <a:schemeClr val="accent3"/>
                    </a:solidFill>
                  </a:tcPr>
                </a:tc>
              </a:tr>
              <a:tr h="767874">
                <a:tc>
                  <a:txBody>
                    <a:bodyPr/>
                    <a:lstStyle/>
                    <a:p>
                      <a:endParaRPr lang="ru-RU" dirty="0"/>
                    </a:p>
                  </a:txBody>
                  <a:tcPr/>
                </a:tc>
                <a:tc>
                  <a:txBody>
                    <a:bodyPr/>
                    <a:lstStyle/>
                    <a:p>
                      <a:endParaRPr lang="ru-RU" dirty="0" smtClean="0"/>
                    </a:p>
                  </a:txBody>
                  <a:tcPr>
                    <a:solidFill>
                      <a:srgbClr val="F4FDE9"/>
                    </a:solidFill>
                  </a:tcPr>
                </a:tc>
              </a:tr>
            </a:tbl>
          </a:graphicData>
        </a:graphic>
      </p:graphicFrame>
      <p:sp>
        <p:nvSpPr>
          <p:cNvPr id="5" name="Скругленный прямоугольник 4"/>
          <p:cNvSpPr/>
          <p:nvPr/>
        </p:nvSpPr>
        <p:spPr>
          <a:xfrm>
            <a:off x="6060354" y="4164310"/>
            <a:ext cx="2952328" cy="2616373"/>
          </a:xfrm>
          <a:prstGeom prst="roundRect">
            <a:avLst/>
          </a:prstGeom>
          <a: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ru-RU" sz="1600" b="1" i="0" dirty="0">
                <a:solidFill>
                  <a:schemeClr val="tx1"/>
                </a:solidFill>
                <a:latin typeface="Arial Narrow" pitchFamily="34" charset="0"/>
              </a:rPr>
              <a:t>Аккумуляции</a:t>
            </a:r>
            <a:r>
              <a:rPr lang="ru-RU" sz="1600" i="0" dirty="0">
                <a:solidFill>
                  <a:schemeClr val="tx1"/>
                </a:solidFill>
                <a:latin typeface="Arial Narrow" pitchFamily="34" charset="0"/>
              </a:rPr>
              <a:t> </a:t>
            </a:r>
            <a:r>
              <a:rPr lang="ru-RU" sz="1600" b="1" i="0" dirty="0">
                <a:solidFill>
                  <a:schemeClr val="tx1"/>
                </a:solidFill>
                <a:latin typeface="Arial Narrow" pitchFamily="34" charset="0"/>
              </a:rPr>
              <a:t>материала </a:t>
            </a:r>
            <a:r>
              <a:rPr lang="ru-RU" sz="1600" b="1" i="0" dirty="0" smtClean="0">
                <a:solidFill>
                  <a:schemeClr val="tx1"/>
                </a:solidFill>
                <a:latin typeface="Arial Narrow" pitchFamily="34" charset="0"/>
              </a:rPr>
              <a:t/>
            </a:r>
            <a:br>
              <a:rPr lang="ru-RU" sz="1600" b="1" i="0" dirty="0" smtClean="0">
                <a:solidFill>
                  <a:schemeClr val="tx1"/>
                </a:solidFill>
                <a:latin typeface="Arial Narrow" pitchFamily="34" charset="0"/>
              </a:rPr>
            </a:br>
            <a:r>
              <a:rPr lang="ru-RU" sz="1600" b="1" i="0" dirty="0" smtClean="0">
                <a:solidFill>
                  <a:schemeClr val="tx1"/>
                </a:solidFill>
                <a:latin typeface="Arial Narrow" pitchFamily="34" charset="0"/>
              </a:rPr>
              <a:t>в </a:t>
            </a:r>
            <a:r>
              <a:rPr lang="ru-RU" sz="1600" b="1" i="0" dirty="0">
                <a:solidFill>
                  <a:schemeClr val="tx1"/>
                </a:solidFill>
                <a:latin typeface="Arial Narrow" pitchFamily="34" charset="0"/>
              </a:rPr>
              <a:t>конечный осадочный </a:t>
            </a:r>
            <a:r>
              <a:rPr lang="ru-RU" sz="1600" b="1" i="0" dirty="0" smtClean="0">
                <a:solidFill>
                  <a:schemeClr val="tx1"/>
                </a:solidFill>
                <a:latin typeface="Arial Narrow" pitchFamily="34" charset="0"/>
              </a:rPr>
              <a:t>комплекс</a:t>
            </a:r>
          </a:p>
          <a:p>
            <a:pPr>
              <a:defRPr/>
            </a:pPr>
            <a:endParaRPr lang="ru-RU" i="0" dirty="0">
              <a:solidFill>
                <a:schemeClr val="tx1"/>
              </a:solidFill>
            </a:endParaRPr>
          </a:p>
          <a:p>
            <a:pPr>
              <a:defRPr/>
            </a:pPr>
            <a:r>
              <a:rPr lang="ru-RU" i="0" dirty="0">
                <a:solidFill>
                  <a:schemeClr val="tx1"/>
                </a:solidFill>
              </a:rPr>
              <a:t> </a:t>
            </a:r>
          </a:p>
          <a:p>
            <a:pPr>
              <a:defRPr/>
            </a:pPr>
            <a:r>
              <a:rPr lang="ru-RU" i="0" dirty="0">
                <a:solidFill>
                  <a:schemeClr val="tx1"/>
                </a:solidFill>
              </a:rPr>
              <a:t>Наземная, водная</a:t>
            </a:r>
            <a:r>
              <a:rPr lang="ru-RU" i="0" dirty="0" smtClean="0">
                <a:solidFill>
                  <a:schemeClr val="tx1"/>
                </a:solidFill>
              </a:rPr>
              <a:t>, ледовая, подземная</a:t>
            </a:r>
            <a:endParaRPr lang="ru-RU" i="0" dirty="0">
              <a:solidFill>
                <a:schemeClr val="tx1"/>
              </a:solidFill>
            </a:endParaRPr>
          </a:p>
          <a:p>
            <a:pPr algn="ctr"/>
            <a:endParaRPr lang="ru-RU" dirty="0">
              <a:solidFill>
                <a:schemeClr val="tx1"/>
              </a:solidFill>
            </a:endParaRPr>
          </a:p>
        </p:txBody>
      </p:sp>
      <p:sp>
        <p:nvSpPr>
          <p:cNvPr id="6" name="Дуга 5"/>
          <p:cNvSpPr/>
          <p:nvPr/>
        </p:nvSpPr>
        <p:spPr>
          <a:xfrm>
            <a:off x="251520" y="5949280"/>
            <a:ext cx="432048" cy="14401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Полилиния 7"/>
          <p:cNvSpPr/>
          <p:nvPr/>
        </p:nvSpPr>
        <p:spPr>
          <a:xfrm>
            <a:off x="123902" y="2106712"/>
            <a:ext cx="1063722" cy="2906464"/>
          </a:xfrm>
          <a:custGeom>
            <a:avLst/>
            <a:gdLst>
              <a:gd name="connsiteX0" fmla="*/ 104698 w 5838748"/>
              <a:gd name="connsiteY0" fmla="*/ 0 h 3714750"/>
              <a:gd name="connsiteX1" fmla="*/ 771448 w 5838748"/>
              <a:gd name="connsiteY1" fmla="*/ 2247900 h 3714750"/>
              <a:gd name="connsiteX2" fmla="*/ 5838748 w 5838748"/>
              <a:gd name="connsiteY2" fmla="*/ 3714750 h 3714750"/>
              <a:gd name="connsiteX3" fmla="*/ 5838748 w 5838748"/>
              <a:gd name="connsiteY3" fmla="*/ 3714750 h 3714750"/>
            </a:gdLst>
            <a:ahLst/>
            <a:cxnLst>
              <a:cxn ang="0">
                <a:pos x="connsiteX0" y="connsiteY0"/>
              </a:cxn>
              <a:cxn ang="0">
                <a:pos x="connsiteX1" y="connsiteY1"/>
              </a:cxn>
              <a:cxn ang="0">
                <a:pos x="connsiteX2" y="connsiteY2"/>
              </a:cxn>
              <a:cxn ang="0">
                <a:pos x="connsiteX3" y="connsiteY3"/>
              </a:cxn>
            </a:cxnLst>
            <a:rect l="l" t="t" r="r" b="b"/>
            <a:pathLst>
              <a:path w="5838748" h="3714750">
                <a:moveTo>
                  <a:pt x="104698" y="0"/>
                </a:moveTo>
                <a:cubicBezTo>
                  <a:pt x="-39765" y="814387"/>
                  <a:pt x="-184227" y="1628775"/>
                  <a:pt x="771448" y="2247900"/>
                </a:cubicBezTo>
                <a:cubicBezTo>
                  <a:pt x="1727123" y="2867025"/>
                  <a:pt x="5838748" y="3714750"/>
                  <a:pt x="5838748" y="3714750"/>
                </a:cubicBezTo>
                <a:lnTo>
                  <a:pt x="5838748" y="3714750"/>
                </a:lnTo>
              </a:path>
            </a:pathLst>
          </a:custGeom>
          <a:noFill/>
          <a:ln>
            <a:solidFill>
              <a:srgbClr val="C00000"/>
            </a:solidFill>
            <a:headEnd w="lg"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олилиния 6"/>
          <p:cNvSpPr/>
          <p:nvPr/>
        </p:nvSpPr>
        <p:spPr>
          <a:xfrm flipV="1">
            <a:off x="3131840" y="5998427"/>
            <a:ext cx="2927052" cy="45719"/>
          </a:xfrm>
          <a:custGeom>
            <a:avLst/>
            <a:gdLst>
              <a:gd name="connsiteX0" fmla="*/ 0 w 1152525"/>
              <a:gd name="connsiteY0" fmla="*/ 0 h 2076450"/>
              <a:gd name="connsiteX1" fmla="*/ 885825 w 1152525"/>
              <a:gd name="connsiteY1" fmla="*/ 714375 h 2076450"/>
              <a:gd name="connsiteX2" fmla="*/ 1152525 w 1152525"/>
              <a:gd name="connsiteY2" fmla="*/ 2076450 h 2076450"/>
              <a:gd name="connsiteX3" fmla="*/ 1152525 w 1152525"/>
              <a:gd name="connsiteY3" fmla="*/ 2076450 h 2076450"/>
            </a:gdLst>
            <a:ahLst/>
            <a:cxnLst>
              <a:cxn ang="0">
                <a:pos x="connsiteX0" y="connsiteY0"/>
              </a:cxn>
              <a:cxn ang="0">
                <a:pos x="connsiteX1" y="connsiteY1"/>
              </a:cxn>
              <a:cxn ang="0">
                <a:pos x="connsiteX2" y="connsiteY2"/>
              </a:cxn>
              <a:cxn ang="0">
                <a:pos x="connsiteX3" y="connsiteY3"/>
              </a:cxn>
            </a:cxnLst>
            <a:rect l="l" t="t" r="r" b="b"/>
            <a:pathLst>
              <a:path w="1152525" h="2076450">
                <a:moveTo>
                  <a:pt x="0" y="0"/>
                </a:moveTo>
                <a:cubicBezTo>
                  <a:pt x="346869" y="184150"/>
                  <a:pt x="693738" y="368300"/>
                  <a:pt x="885825" y="714375"/>
                </a:cubicBezTo>
                <a:cubicBezTo>
                  <a:pt x="1077912" y="1060450"/>
                  <a:pt x="1152525" y="2076450"/>
                  <a:pt x="1152525" y="2076450"/>
                </a:cubicBezTo>
                <a:lnTo>
                  <a:pt x="1152525" y="2076450"/>
                </a:lnTo>
              </a:path>
            </a:pathLst>
          </a:custGeom>
          <a:noFill/>
          <a:ln>
            <a:solidFill>
              <a:schemeClr val="accent6">
                <a:lumMod val="75000"/>
              </a:schemeClr>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единительная линия 9"/>
          <p:cNvCxnSpPr/>
          <p:nvPr/>
        </p:nvCxnSpPr>
        <p:spPr>
          <a:xfrm>
            <a:off x="1259632" y="2924944"/>
            <a:ext cx="54722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87624" y="4903135"/>
            <a:ext cx="2203666" cy="169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encrypted-tbn3.gstatic.com/images?q=tbn:ANd9GcTKiAzMMqDdBkZOF-_42cD13fsS-lojFyde0j6yThxIwvJn8aPa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7360" y="216430"/>
            <a:ext cx="1398536" cy="1645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troi-shop.ru/mylibrary/housyb/f16b.jpg"/>
          <p:cNvPicPr>
            <a:picLocks noChangeAspect="1" noChangeArrowheads="1"/>
          </p:cNvPicPr>
          <p:nvPr/>
        </p:nvPicPr>
        <p:blipFill rotWithShape="1">
          <a:blip r:embed="rId7">
            <a:extLst>
              <a:ext uri="{28A0092B-C50C-407E-A947-70E740481C1C}">
                <a14:useLocalDpi xmlns:a14="http://schemas.microsoft.com/office/drawing/2010/main" val="0"/>
              </a:ext>
            </a:extLst>
          </a:blip>
          <a:srcRect b="20183"/>
          <a:stretch/>
        </p:blipFill>
        <p:spPr bwMode="auto">
          <a:xfrm>
            <a:off x="7006898" y="1844824"/>
            <a:ext cx="1982281" cy="253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53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23728" y="404664"/>
            <a:ext cx="675891" cy="369332"/>
          </a:xfrm>
          <a:prstGeom prst="rect">
            <a:avLst/>
          </a:prstGeom>
          <a:noFill/>
        </p:spPr>
        <p:txBody>
          <a:bodyPr wrap="none" rtlCol="0">
            <a:spAutoFit/>
          </a:bodyPr>
          <a:lstStyle/>
          <a:p>
            <a:pPr algn="l" fontAlgn="auto">
              <a:spcBef>
                <a:spcPts val="0"/>
              </a:spcBef>
              <a:spcAft>
                <a:spcPts val="0"/>
              </a:spcAft>
            </a:pPr>
            <a:r>
              <a:rPr lang="en-US" i="0" dirty="0" smtClean="0">
                <a:solidFill>
                  <a:prstClr val="black"/>
                </a:solidFill>
                <a:latin typeface="Calibri"/>
              </a:rPr>
              <a:t>F/D? </a:t>
            </a:r>
            <a:endParaRPr lang="ru-RU" i="0" dirty="0">
              <a:solidFill>
                <a:prstClr val="black"/>
              </a:solidFill>
              <a:latin typeface="Calibri"/>
            </a:endParaRPr>
          </a:p>
        </p:txBody>
      </p:sp>
      <p:sp>
        <p:nvSpPr>
          <p:cNvPr id="7" name="TextBox 6"/>
          <p:cNvSpPr txBox="1"/>
          <p:nvPr/>
        </p:nvSpPr>
        <p:spPr>
          <a:xfrm>
            <a:off x="-36512" y="6206378"/>
            <a:ext cx="9180512" cy="461665"/>
          </a:xfrm>
          <a:prstGeom prst="rect">
            <a:avLst/>
          </a:prstGeom>
          <a:solidFill>
            <a:schemeClr val="bg2">
              <a:lumMod val="90000"/>
            </a:schemeClr>
          </a:solidFill>
        </p:spPr>
        <p:txBody>
          <a:bodyPr wrap="square" rtlCol="0">
            <a:spAutoFit/>
          </a:bodyPr>
          <a:lstStyle/>
          <a:p>
            <a:r>
              <a:rPr lang="ru-RU" sz="2400" dirty="0" smtClean="0">
                <a:solidFill>
                  <a:prstClr val="black"/>
                </a:solidFill>
              </a:rPr>
              <a:t>Полусухие дренажные бассейны в южной части Сахары</a:t>
            </a:r>
            <a:endParaRPr lang="ru-RU" sz="2400" dirty="0">
              <a:solidFill>
                <a:prstClr val="black"/>
              </a:solidFill>
            </a:endParaRPr>
          </a:p>
        </p:txBody>
      </p:sp>
    </p:spTree>
    <p:extLst>
      <p:ext uri="{BB962C8B-B14F-4D97-AF65-F5344CB8AC3E}">
        <p14:creationId xmlns:p14="http://schemas.microsoft.com/office/powerpoint/2010/main" val="2549844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3399FF">
                <a:alpha val="0"/>
              </a:srgbClr>
            </a:gs>
            <a:gs pos="16000">
              <a:srgbClr val="00CCCC"/>
            </a:gs>
            <a:gs pos="47000">
              <a:srgbClr val="9999FF"/>
            </a:gs>
            <a:gs pos="60001">
              <a:srgbClr val="2E6792"/>
            </a:gs>
            <a:gs pos="71001">
              <a:srgbClr val="3333CC"/>
            </a:gs>
            <a:gs pos="81000">
              <a:srgbClr val="1170FF"/>
            </a:gs>
            <a:gs pos="100000">
              <a:srgbClr val="006699"/>
            </a:gs>
          </a:gsLst>
          <a:lin ang="16200000" scaled="1"/>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 y="692696"/>
            <a:ext cx="9165991" cy="4788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37628" y="69552"/>
            <a:ext cx="4068743" cy="461665"/>
          </a:xfrm>
          <a:prstGeom prst="rect">
            <a:avLst/>
          </a:prstGeom>
          <a:noFill/>
        </p:spPr>
        <p:txBody>
          <a:bodyPr wrap="none" rtlCol="0">
            <a:spAutoFit/>
          </a:bodyPr>
          <a:lstStyle/>
          <a:p>
            <a:pPr algn="l"/>
            <a:r>
              <a:rPr lang="ru-RU" sz="2400" b="1" i="0" dirty="0" smtClean="0">
                <a:solidFill>
                  <a:srgbClr val="FFFFFF"/>
                </a:solidFill>
                <a:latin typeface="Arial Narrow" pitchFamily="34" charset="0"/>
              </a:rPr>
              <a:t>Дренажные бассейны океанов</a:t>
            </a:r>
            <a:endParaRPr lang="ru-RU" sz="2400" b="1" i="0" dirty="0">
              <a:solidFill>
                <a:srgbClr val="FFFFFF"/>
              </a:solidFill>
              <a:latin typeface="Arial Narrow" pitchFamily="34" charset="0"/>
            </a:endParaRPr>
          </a:p>
        </p:txBody>
      </p:sp>
      <p:sp>
        <p:nvSpPr>
          <p:cNvPr id="3" name="TextBox 2"/>
          <p:cNvSpPr txBox="1"/>
          <p:nvPr/>
        </p:nvSpPr>
        <p:spPr>
          <a:xfrm>
            <a:off x="0" y="5481567"/>
            <a:ext cx="9144000" cy="1246495"/>
          </a:xfrm>
          <a:prstGeom prst="rect">
            <a:avLst/>
          </a:prstGeom>
          <a:noFill/>
        </p:spPr>
        <p:txBody>
          <a:bodyPr wrap="square" rtlCol="0">
            <a:spAutoFit/>
          </a:bodyPr>
          <a:lstStyle/>
          <a:p>
            <a:pPr marL="285750" indent="-285750" algn="l">
              <a:lnSpc>
                <a:spcPts val="1800"/>
              </a:lnSpc>
              <a:buFont typeface="Arial" panose="020B0604020202020204" pitchFamily="34" charset="0"/>
              <a:buChar char="•"/>
            </a:pPr>
            <a:r>
              <a:rPr lang="ru-RU" i="0" dirty="0" smtClean="0">
                <a:solidFill>
                  <a:srgbClr val="000000"/>
                </a:solidFill>
                <a:latin typeface="Arial Narrow" pitchFamily="34" charset="0"/>
              </a:rPr>
              <a:t>Размер океана и площадь его дренажного бассейна никак не коррелируются. Это совершенно разные природные системы</a:t>
            </a:r>
          </a:p>
          <a:p>
            <a:pPr marL="285750" indent="-285750" algn="l">
              <a:lnSpc>
                <a:spcPts val="1800"/>
              </a:lnSpc>
              <a:buFont typeface="Arial" panose="020B0604020202020204" pitchFamily="34" charset="0"/>
              <a:buChar char="•"/>
            </a:pPr>
            <a:r>
              <a:rPr lang="ru-RU" i="0" dirty="0" smtClean="0">
                <a:solidFill>
                  <a:srgbClr val="000000"/>
                </a:solidFill>
                <a:latin typeface="Arial Narrow" pitchFamily="34" charset="0"/>
              </a:rPr>
              <a:t>Практически на всех континентах есть внутренние, не связанные с океаном дренажные бассейны. Особенно велик Центрально-Азиатский бассейн, вода в котором сливается в бессточные впадины и внутренние озера</a:t>
            </a:r>
            <a:endParaRPr lang="ru-RU" i="0" dirty="0">
              <a:solidFill>
                <a:srgbClr val="000000"/>
              </a:solidFill>
              <a:latin typeface="Arial Narrow" pitchFamily="34" charset="0"/>
            </a:endParaRPr>
          </a:p>
        </p:txBody>
      </p:sp>
    </p:spTree>
    <p:extLst>
      <p:ext uri="{BB962C8B-B14F-4D97-AF65-F5344CB8AC3E}">
        <p14:creationId xmlns:p14="http://schemas.microsoft.com/office/powerpoint/2010/main" val="1761991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126613" y="765859"/>
            <a:ext cx="4589403" cy="4801314"/>
          </a:xfrm>
          <a:prstGeom prst="rect">
            <a:avLst/>
          </a:prstGeom>
          <a:solidFill>
            <a:srgbClr val="97FBC4"/>
          </a:solidFill>
        </p:spPr>
        <p:txBody>
          <a:bodyPr wrap="square">
            <a:spAutoFit/>
          </a:bodyPr>
          <a:lstStyle/>
          <a:p>
            <a:pPr algn="l"/>
            <a:r>
              <a:rPr lang="ru-RU" i="0" dirty="0">
                <a:solidFill>
                  <a:srgbClr val="000000"/>
                </a:solidFill>
                <a:latin typeface="Arial Narrow" pitchFamily="34" charset="0"/>
              </a:rPr>
              <a:t>Первоначальным материалом для аллювиальных осадков служат </a:t>
            </a:r>
            <a:r>
              <a:rPr lang="ru-RU" i="0" dirty="0" err="1">
                <a:solidFill>
                  <a:srgbClr val="000000"/>
                </a:solidFill>
                <a:latin typeface="Arial Narrow" pitchFamily="34" charset="0"/>
              </a:rPr>
              <a:t>выветрелые</a:t>
            </a:r>
            <a:r>
              <a:rPr lang="ru-RU" i="0" dirty="0">
                <a:solidFill>
                  <a:srgbClr val="000000"/>
                </a:solidFill>
                <a:latin typeface="Arial Narrow" pitchFamily="34" charset="0"/>
              </a:rPr>
              <a:t> наземные породы. Эти породы </a:t>
            </a:r>
            <a:r>
              <a:rPr lang="ru-RU" i="0" dirty="0" smtClean="0">
                <a:solidFill>
                  <a:srgbClr val="000000"/>
                </a:solidFill>
                <a:latin typeface="Arial Narrow" pitchFamily="34" charset="0"/>
              </a:rPr>
              <a:t>собираются по всему дренажному бассейну и транспортируются </a:t>
            </a:r>
            <a:r>
              <a:rPr lang="ru-RU" i="0" dirty="0">
                <a:solidFill>
                  <a:srgbClr val="000000"/>
                </a:solidFill>
                <a:latin typeface="Arial Narrow" pitchFamily="34" charset="0"/>
              </a:rPr>
              <a:t>вниз по склонам поверхностными потоками, речными потоками и паводковыми водами, и отлагаются в тех местах речных долин, где эти потоки теряют скорость. Аллювиальные комплексы отлагается в виде самых разнообразных аккумулятивных форм, и представлены в нормальном случае стратифицированными галечниками, песками, суглинками и глинами. Их текстуры и типы </a:t>
            </a:r>
            <a:r>
              <a:rPr lang="ru-RU" i="0" dirty="0" smtClean="0">
                <a:solidFill>
                  <a:srgbClr val="000000"/>
                </a:solidFill>
                <a:latin typeface="Arial Narrow" pitchFamily="34" charset="0"/>
              </a:rPr>
              <a:t>слоистости </a:t>
            </a:r>
            <a:r>
              <a:rPr lang="ru-RU" i="0" dirty="0">
                <a:solidFill>
                  <a:srgbClr val="000000"/>
                </a:solidFill>
                <a:latin typeface="Arial Narrow" pitchFamily="34" charset="0"/>
              </a:rPr>
              <a:t>определяются </a:t>
            </a:r>
            <a:r>
              <a:rPr lang="ru-RU" i="0" dirty="0" smtClean="0">
                <a:solidFill>
                  <a:srgbClr val="000000"/>
                </a:solidFill>
                <a:latin typeface="Arial Narrow" pitchFamily="34" charset="0"/>
              </a:rPr>
              <a:t>условиями </a:t>
            </a:r>
            <a:r>
              <a:rPr lang="ru-RU" i="0" dirty="0">
                <a:solidFill>
                  <a:srgbClr val="000000"/>
                </a:solidFill>
                <a:latin typeface="Arial Narrow" pitchFamily="34" charset="0"/>
              </a:rPr>
              <a:t>и историей осадконакопления. </a:t>
            </a:r>
            <a:r>
              <a:rPr lang="ru-RU" i="0" dirty="0" smtClean="0">
                <a:solidFill>
                  <a:srgbClr val="000000"/>
                </a:solidFill>
                <a:latin typeface="Arial Narrow" pitchFamily="34" charset="0"/>
              </a:rPr>
              <a:t>Комплексным отражением обстановок седиментации в бассейне реки являются продольные профили ее долины.</a:t>
            </a:r>
            <a:endParaRPr lang="ru-RU" i="0" dirty="0">
              <a:solidFill>
                <a:srgbClr val="000000"/>
              </a:solidFill>
              <a:latin typeface="Arial Narrow"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6440" y="116632"/>
            <a:ext cx="4166105" cy="4387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735" y="5025646"/>
            <a:ext cx="4135513" cy="164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13678" y="4437112"/>
            <a:ext cx="4150810" cy="584775"/>
          </a:xfrm>
          <a:prstGeom prst="rect">
            <a:avLst/>
          </a:prstGeom>
          <a:noFill/>
        </p:spPr>
        <p:txBody>
          <a:bodyPr wrap="square" rtlCol="0">
            <a:spAutoFit/>
          </a:bodyPr>
          <a:lstStyle/>
          <a:p>
            <a:r>
              <a:rPr lang="ru-RU" sz="1600" i="0" dirty="0" smtClean="0">
                <a:solidFill>
                  <a:srgbClr val="000000"/>
                </a:solidFill>
                <a:latin typeface="Arial Narrow" panose="020B0606020202030204" pitchFamily="34" charset="0"/>
              </a:rPr>
              <a:t>Дренажный бассейн и продольный профиль </a:t>
            </a:r>
          </a:p>
          <a:p>
            <a:r>
              <a:rPr lang="ru-RU" sz="1600" i="0" dirty="0" smtClean="0">
                <a:solidFill>
                  <a:srgbClr val="000000"/>
                </a:solidFill>
                <a:latin typeface="Arial Narrow" panose="020B0606020202030204" pitchFamily="34" charset="0"/>
              </a:rPr>
              <a:t>реки </a:t>
            </a:r>
            <a:r>
              <a:rPr lang="ru-RU" sz="1600" i="0" dirty="0" err="1" smtClean="0">
                <a:solidFill>
                  <a:srgbClr val="000000"/>
                </a:solidFill>
                <a:latin typeface="Arial Narrow" panose="020B0606020202030204" pitchFamily="34" charset="0"/>
              </a:rPr>
              <a:t>Б.Арша</a:t>
            </a:r>
            <a:r>
              <a:rPr lang="ru-RU" sz="1600" i="0" dirty="0" smtClean="0">
                <a:solidFill>
                  <a:srgbClr val="000000"/>
                </a:solidFill>
                <a:latin typeface="Arial Narrow" panose="020B0606020202030204" pitchFamily="34" charset="0"/>
              </a:rPr>
              <a:t> (</a:t>
            </a:r>
            <a:r>
              <a:rPr lang="ru-RU" sz="1600" i="0" dirty="0" err="1" smtClean="0">
                <a:solidFill>
                  <a:srgbClr val="000000"/>
                </a:solidFill>
                <a:latin typeface="Arial Narrow" panose="020B0606020202030204" pitchFamily="34" charset="0"/>
              </a:rPr>
              <a:t>Ю.Урал</a:t>
            </a:r>
            <a:r>
              <a:rPr lang="ru-RU" sz="1600" i="0" dirty="0" smtClean="0">
                <a:solidFill>
                  <a:srgbClr val="000000"/>
                </a:solidFill>
                <a:latin typeface="Arial Narrow" panose="020B0606020202030204" pitchFamily="34" charset="0"/>
              </a:rPr>
              <a:t>)</a:t>
            </a:r>
            <a:endParaRPr lang="ru-RU" sz="1600" i="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329608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36912"/>
            <a:ext cx="8064896" cy="3013069"/>
          </a:xfrm>
          <a:prstGeom prst="rect">
            <a:avLst/>
          </a:prstGeom>
        </p:spPr>
        <p:txBody>
          <a:bodyPr wrap="square">
            <a:spAutoFit/>
          </a:bodyPr>
          <a:lstStyle/>
          <a:p>
            <a:pPr indent="457200" algn="just">
              <a:lnSpc>
                <a:spcPct val="120000"/>
              </a:lnSpc>
              <a:spcAft>
                <a:spcPts val="0"/>
              </a:spcAft>
            </a:pPr>
            <a:endParaRPr lang="ru-RU" sz="2000" i="0" dirty="0">
              <a:solidFill>
                <a:srgbClr val="000000"/>
              </a:solidFill>
              <a:latin typeface="Times New Roman"/>
              <a:ea typeface="Times New Roman"/>
            </a:endParaRPr>
          </a:p>
          <a:p>
            <a:pPr indent="457200" algn="just">
              <a:lnSpc>
                <a:spcPct val="120000"/>
              </a:lnSpc>
              <a:spcAft>
                <a:spcPts val="0"/>
              </a:spcAft>
            </a:pPr>
            <a:r>
              <a:rPr lang="ru-RU" sz="2000" i="0" dirty="0">
                <a:solidFill>
                  <a:srgbClr val="000000"/>
                </a:solidFill>
                <a:latin typeface="Franklin Gothic Medium Cond" pitchFamily="34" charset="0"/>
                <a:ea typeface="Times New Roman"/>
              </a:rPr>
              <a:t>Реки Мира вместе переносят около 10 </a:t>
            </a:r>
            <a:r>
              <a:rPr lang="ru-RU" sz="2000" i="0" dirty="0" smtClean="0">
                <a:solidFill>
                  <a:srgbClr val="000000"/>
                </a:solidFill>
                <a:latin typeface="Franklin Gothic Medium Cond" pitchFamily="34" charset="0"/>
                <a:ea typeface="Times New Roman"/>
              </a:rPr>
              <a:t>миллиардов тонн </a:t>
            </a:r>
            <a:r>
              <a:rPr lang="ru-RU" sz="2000" i="0" dirty="0">
                <a:solidFill>
                  <a:srgbClr val="000000"/>
                </a:solidFill>
                <a:latin typeface="Franklin Gothic Medium Cond" pitchFamily="34" charset="0"/>
                <a:ea typeface="Times New Roman"/>
              </a:rPr>
              <a:t>осадков каждый год, включая </a:t>
            </a:r>
            <a:r>
              <a:rPr lang="ru-RU" sz="2000" i="0" dirty="0" err="1">
                <a:solidFill>
                  <a:srgbClr val="000000"/>
                </a:solidFill>
                <a:latin typeface="Franklin Gothic Medium Cond" pitchFamily="34" charset="0"/>
                <a:ea typeface="Times New Roman"/>
              </a:rPr>
              <a:t>выветрелые</a:t>
            </a:r>
            <a:r>
              <a:rPr lang="ru-RU" sz="2000" i="0" dirty="0">
                <a:solidFill>
                  <a:srgbClr val="000000"/>
                </a:solidFill>
                <a:latin typeface="Franklin Gothic Medium Cond" pitchFamily="34" charset="0"/>
                <a:ea typeface="Times New Roman"/>
              </a:rPr>
              <a:t> остатки тех самых гор, в которых они родились</a:t>
            </a:r>
            <a:r>
              <a:rPr lang="ru-RU" sz="2000" i="0" dirty="0" smtClean="0">
                <a:solidFill>
                  <a:srgbClr val="000000"/>
                </a:solidFill>
                <a:latin typeface="Franklin Gothic Medium Cond" pitchFamily="34" charset="0"/>
                <a:ea typeface="Times New Roman"/>
              </a:rPr>
              <a:t>.</a:t>
            </a:r>
          </a:p>
          <a:p>
            <a:pPr indent="457200" algn="just">
              <a:lnSpc>
                <a:spcPct val="120000"/>
              </a:lnSpc>
              <a:spcAft>
                <a:spcPts val="0"/>
              </a:spcAft>
            </a:pPr>
            <a:endParaRPr lang="ru-RU" sz="2000" i="0" dirty="0">
              <a:solidFill>
                <a:srgbClr val="000000"/>
              </a:solidFill>
              <a:latin typeface="Franklin Gothic Medium Cond" pitchFamily="34" charset="0"/>
              <a:ea typeface="Times New Roman"/>
            </a:endParaRPr>
          </a:p>
          <a:p>
            <a:pPr indent="457200" algn="just">
              <a:lnSpc>
                <a:spcPct val="120000"/>
              </a:lnSpc>
              <a:spcAft>
                <a:spcPts val="0"/>
              </a:spcAft>
            </a:pPr>
            <a:r>
              <a:rPr lang="ru-RU" sz="2000" i="0" dirty="0" smtClean="0">
                <a:solidFill>
                  <a:srgbClr val="000000"/>
                </a:solidFill>
                <a:latin typeface="Franklin Gothic Medium Cond" pitchFamily="34" charset="0"/>
                <a:ea typeface="Times New Roman"/>
              </a:rPr>
              <a:t>Большая часть осадков, попадая в долину, оттуда уже не выходит, слагая различные русловые и террасовые аллювиальные формы рельефа </a:t>
            </a:r>
            <a:r>
              <a:rPr lang="ru-RU" sz="2000" dirty="0" smtClean="0">
                <a:solidFill>
                  <a:srgbClr val="000000"/>
                </a:solidFill>
                <a:latin typeface="Franklin Gothic Medium Cond" pitchFamily="34" charset="0"/>
                <a:ea typeface="Times New Roman"/>
              </a:rPr>
              <a:t>(</a:t>
            </a:r>
            <a:r>
              <a:rPr lang="en-US" sz="2000" dirty="0" smtClean="0">
                <a:solidFill>
                  <a:srgbClr val="000000"/>
                </a:solidFill>
                <a:latin typeface="Franklin Gothic Medium Cond" pitchFamily="34" charset="0"/>
                <a:ea typeface="Times New Roman"/>
              </a:rPr>
              <a:t> landform </a:t>
            </a:r>
            <a:r>
              <a:rPr lang="ru-RU" sz="2000" i="0" dirty="0" smtClean="0">
                <a:solidFill>
                  <a:srgbClr val="000000"/>
                </a:solidFill>
                <a:latin typeface="Franklin Gothic Medium Cond" pitchFamily="34" charset="0"/>
                <a:ea typeface="Times New Roman"/>
              </a:rPr>
              <a:t>)</a:t>
            </a:r>
            <a:endParaRPr lang="ru-RU" sz="2000" i="0" dirty="0">
              <a:solidFill>
                <a:srgbClr val="000000"/>
              </a:solidFill>
              <a:latin typeface="Franklin Gothic Medium Cond" pitchFamily="34" charset="0"/>
              <a:ea typeface="Times New Roman"/>
            </a:endParaRPr>
          </a:p>
        </p:txBody>
      </p:sp>
      <p:sp>
        <p:nvSpPr>
          <p:cNvPr id="3" name="Прямоугольник 2"/>
          <p:cNvSpPr/>
          <p:nvPr/>
        </p:nvSpPr>
        <p:spPr>
          <a:xfrm>
            <a:off x="0" y="836712"/>
            <a:ext cx="9144000" cy="1200329"/>
          </a:xfrm>
          <a:prstGeom prst="rect">
            <a:avLst/>
          </a:prstGeom>
          <a:solidFill>
            <a:schemeClr val="accent6">
              <a:lumMod val="40000"/>
              <a:lumOff val="60000"/>
            </a:schemeClr>
          </a:solidFill>
        </p:spPr>
        <p:txBody>
          <a:bodyPr wrap="square">
            <a:spAutoFit/>
          </a:bodyPr>
          <a:lstStyle/>
          <a:p>
            <a:pPr indent="457200">
              <a:lnSpc>
                <a:spcPct val="120000"/>
              </a:lnSpc>
              <a:spcAft>
                <a:spcPts val="0"/>
              </a:spcAft>
            </a:pPr>
            <a:r>
              <a:rPr lang="ru-RU" sz="3600" i="0" dirty="0">
                <a:solidFill>
                  <a:srgbClr val="002060"/>
                </a:solidFill>
                <a:latin typeface="Franklin Gothic Medium Cond" pitchFamily="34" charset="0"/>
                <a:ea typeface="Times New Roman"/>
              </a:rPr>
              <a:t>Текущая вода  - главный агент эрозии </a:t>
            </a:r>
          </a:p>
          <a:p>
            <a:pPr indent="457200" algn="just">
              <a:lnSpc>
                <a:spcPct val="120000"/>
              </a:lnSpc>
              <a:spcAft>
                <a:spcPts val="0"/>
              </a:spcAft>
            </a:pPr>
            <a:endParaRPr lang="ru-RU" sz="2400" i="0" dirty="0">
              <a:solidFill>
                <a:srgbClr val="000000"/>
              </a:solidFill>
              <a:latin typeface="Times New Roman"/>
              <a:ea typeface="Times New Roman"/>
            </a:endParaRPr>
          </a:p>
        </p:txBody>
      </p:sp>
    </p:spTree>
    <p:extLst>
      <p:ext uri="{BB962C8B-B14F-4D97-AF65-F5344CB8AC3E}">
        <p14:creationId xmlns:p14="http://schemas.microsoft.com/office/powerpoint/2010/main" val="1350811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836104"/>
            <a:ext cx="3563887" cy="19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91512" y="908720"/>
            <a:ext cx="2417457" cy="400110"/>
          </a:xfrm>
          <a:prstGeom prst="rect">
            <a:avLst/>
          </a:prstGeom>
          <a:noFill/>
        </p:spPr>
        <p:txBody>
          <a:bodyPr wrap="none" rtlCol="0">
            <a:spAutoFit/>
          </a:bodyPr>
          <a:lstStyle/>
          <a:p>
            <a:pPr algn="l"/>
            <a:r>
              <a:rPr lang="ru-RU" sz="2000" b="1" i="0" dirty="0" smtClean="0">
                <a:solidFill>
                  <a:srgbClr val="000000"/>
                </a:solidFill>
              </a:rPr>
              <a:t>Мощность реки </a:t>
            </a:r>
            <a:r>
              <a:rPr lang="en-US" sz="2000" b="1" dirty="0" smtClean="0">
                <a:solidFill>
                  <a:srgbClr val="000000"/>
                </a:solidFill>
              </a:rPr>
              <a:t>N</a:t>
            </a:r>
            <a:endParaRPr lang="ru-RU" sz="2000" b="1" dirty="0">
              <a:solidFill>
                <a:srgbClr val="000000"/>
              </a:solidFill>
            </a:endParaRPr>
          </a:p>
        </p:txBody>
      </p:sp>
      <p:pic>
        <p:nvPicPr>
          <p:cNvPr id="5" name="Рисунок 4" descr="http://hva.rshu.ru/ob/gidroteh/uch/3/chapter13/13.GIF"/>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876256" y="1842781"/>
            <a:ext cx="2000023" cy="645790"/>
          </a:xfrm>
          <a:prstGeom prst="rect">
            <a:avLst/>
          </a:prstGeom>
          <a:noFill/>
          <a:ln>
            <a:noFill/>
          </a:ln>
        </p:spPr>
      </p:pic>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282536" y="3044006"/>
            <a:ext cx="5867730" cy="5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96336" y="1475492"/>
            <a:ext cx="1302344" cy="369332"/>
          </a:xfrm>
          <a:prstGeom prst="rect">
            <a:avLst/>
          </a:prstGeom>
          <a:solidFill>
            <a:srgbClr val="FFC000"/>
          </a:solidFill>
        </p:spPr>
        <p:txBody>
          <a:bodyPr wrap="none" rtlCol="0">
            <a:spAutoFit/>
          </a:bodyPr>
          <a:lstStyle/>
          <a:p>
            <a:pPr algn="l"/>
            <a:r>
              <a:rPr lang="ru-RU" i="0" dirty="0" smtClean="0">
                <a:solidFill>
                  <a:srgbClr val="000000"/>
                </a:solidFill>
              </a:rPr>
              <a:t>В джоулях</a:t>
            </a:r>
            <a:endParaRPr lang="ru-RU" i="0" dirty="0">
              <a:solidFill>
                <a:srgbClr val="000000"/>
              </a:solidFill>
            </a:endParaRPr>
          </a:p>
        </p:txBody>
      </p:sp>
      <p:sp>
        <p:nvSpPr>
          <p:cNvPr id="3" name="TextBox 2"/>
          <p:cNvSpPr txBox="1"/>
          <p:nvPr/>
        </p:nvSpPr>
        <p:spPr>
          <a:xfrm>
            <a:off x="8148451" y="2673237"/>
            <a:ext cx="727828" cy="369332"/>
          </a:xfrm>
          <a:prstGeom prst="rect">
            <a:avLst/>
          </a:prstGeom>
          <a:solidFill>
            <a:srgbClr val="FFC000"/>
          </a:solidFill>
        </p:spPr>
        <p:txBody>
          <a:bodyPr wrap="none" rtlCol="0">
            <a:spAutoFit/>
          </a:bodyPr>
          <a:lstStyle/>
          <a:p>
            <a:pPr algn="l"/>
            <a:r>
              <a:rPr lang="ru-RU" i="0" dirty="0" smtClean="0">
                <a:solidFill>
                  <a:srgbClr val="000000"/>
                </a:solidFill>
              </a:rPr>
              <a:t>В квт</a:t>
            </a:r>
            <a:endParaRPr lang="ru-RU" i="0" dirty="0">
              <a:solidFill>
                <a:srgbClr val="000000"/>
              </a:solidFill>
            </a:endParaRPr>
          </a:p>
        </p:txBody>
      </p:sp>
      <p:sp>
        <p:nvSpPr>
          <p:cNvPr id="6" name="Прямоугольник 5"/>
          <p:cNvSpPr/>
          <p:nvPr/>
        </p:nvSpPr>
        <p:spPr>
          <a:xfrm>
            <a:off x="107504" y="3861048"/>
            <a:ext cx="8784976" cy="2492990"/>
          </a:xfrm>
          <a:prstGeom prst="rect">
            <a:avLst/>
          </a:prstGeom>
        </p:spPr>
        <p:txBody>
          <a:bodyPr wrap="square">
            <a:spAutoFit/>
          </a:bodyPr>
          <a:lstStyle/>
          <a:p>
            <a:pPr indent="457200" algn="just">
              <a:lnSpc>
                <a:spcPct val="120000"/>
              </a:lnSpc>
              <a:spcAft>
                <a:spcPts val="0"/>
              </a:spcAft>
            </a:pPr>
            <a:r>
              <a:rPr lang="ru-RU" i="0" dirty="0" smtClean="0">
                <a:solidFill>
                  <a:srgbClr val="000000"/>
                </a:solidFill>
                <a:latin typeface="Times New Roman"/>
                <a:ea typeface="Times New Roman"/>
              </a:rPr>
              <a:t>Где </a:t>
            </a:r>
            <a:r>
              <a:rPr lang="en-US" sz="2000" b="1" dirty="0" smtClean="0">
                <a:solidFill>
                  <a:srgbClr val="000000"/>
                </a:solidFill>
                <a:latin typeface="Times New Roman"/>
                <a:ea typeface="Times New Roman"/>
              </a:rPr>
              <a:t>Q</a:t>
            </a:r>
            <a:r>
              <a:rPr lang="ru-RU" sz="2000" b="1" dirty="0" smtClean="0">
                <a:solidFill>
                  <a:srgbClr val="000000"/>
                </a:solidFill>
                <a:latin typeface="Times New Roman"/>
                <a:ea typeface="Times New Roman"/>
              </a:rPr>
              <a:t> </a:t>
            </a:r>
            <a:r>
              <a:rPr lang="ru-RU" i="0" dirty="0" smtClean="0">
                <a:solidFill>
                  <a:srgbClr val="000000"/>
                </a:solidFill>
                <a:latin typeface="Times New Roman"/>
                <a:ea typeface="Times New Roman"/>
              </a:rPr>
              <a:t>– </a:t>
            </a:r>
            <a:r>
              <a:rPr lang="ru-RU" i="0" dirty="0">
                <a:solidFill>
                  <a:srgbClr val="000000"/>
                </a:solidFill>
                <a:latin typeface="Times New Roman"/>
                <a:ea typeface="Times New Roman"/>
              </a:rPr>
              <a:t>это расход воды, то есть количество воды, проходящей через </a:t>
            </a:r>
            <a:r>
              <a:rPr lang="ru-RU" b="1" i="0" dirty="0">
                <a:solidFill>
                  <a:srgbClr val="000000"/>
                </a:solidFill>
                <a:latin typeface="Times New Roman"/>
                <a:ea typeface="Times New Roman"/>
              </a:rPr>
              <a:t>поперечное сечение </a:t>
            </a:r>
            <a:r>
              <a:rPr lang="ru-RU" i="0" dirty="0">
                <a:solidFill>
                  <a:srgbClr val="000000"/>
                </a:solidFill>
                <a:latin typeface="Times New Roman"/>
                <a:ea typeface="Times New Roman"/>
              </a:rPr>
              <a:t>русла </a:t>
            </a:r>
            <a:r>
              <a:rPr lang="ru-RU" dirty="0">
                <a:solidFill>
                  <a:srgbClr val="000000"/>
                </a:solidFill>
                <a:latin typeface="Times New Roman"/>
                <a:ea typeface="Times New Roman"/>
              </a:rPr>
              <a:t>в единицу времени</a:t>
            </a:r>
            <a:r>
              <a:rPr lang="ru-RU" i="0" dirty="0">
                <a:solidFill>
                  <a:srgbClr val="000000"/>
                </a:solidFill>
                <a:latin typeface="Times New Roman"/>
                <a:ea typeface="Times New Roman"/>
              </a:rPr>
              <a:t>. Оно равно произведению </a:t>
            </a:r>
            <a:r>
              <a:rPr lang="ru-RU" b="1" i="0" dirty="0">
                <a:solidFill>
                  <a:srgbClr val="000000"/>
                </a:solidFill>
                <a:latin typeface="Times New Roman"/>
                <a:ea typeface="Times New Roman"/>
              </a:rPr>
              <a:t>скорости потока </a:t>
            </a:r>
            <a:r>
              <a:rPr lang="ru-RU" i="0" dirty="0">
                <a:solidFill>
                  <a:srgbClr val="000000"/>
                </a:solidFill>
                <a:latin typeface="Times New Roman"/>
                <a:ea typeface="Times New Roman"/>
              </a:rPr>
              <a:t>на </a:t>
            </a:r>
            <a:r>
              <a:rPr lang="ru-RU" b="1" i="0" dirty="0">
                <a:solidFill>
                  <a:srgbClr val="000000"/>
                </a:solidFill>
                <a:latin typeface="Times New Roman"/>
                <a:ea typeface="Times New Roman"/>
              </a:rPr>
              <a:t>площадь </a:t>
            </a:r>
            <a:r>
              <a:rPr lang="ru-RU" b="1" i="0" dirty="0" smtClean="0">
                <a:solidFill>
                  <a:srgbClr val="000000"/>
                </a:solidFill>
                <a:latin typeface="Times New Roman"/>
                <a:ea typeface="Times New Roman"/>
              </a:rPr>
              <a:t>поперечного сечения</a:t>
            </a:r>
            <a:r>
              <a:rPr lang="ru-RU" i="0" dirty="0" smtClean="0">
                <a:solidFill>
                  <a:srgbClr val="000000"/>
                </a:solidFill>
                <a:latin typeface="Times New Roman"/>
                <a:ea typeface="Times New Roman"/>
              </a:rPr>
              <a:t>;</a:t>
            </a:r>
          </a:p>
          <a:p>
            <a:pPr indent="457200" algn="just">
              <a:lnSpc>
                <a:spcPct val="120000"/>
              </a:lnSpc>
              <a:spcAft>
                <a:spcPts val="0"/>
              </a:spcAft>
            </a:pPr>
            <a:r>
              <a:rPr lang="ru-RU" sz="2000" b="1" dirty="0" smtClean="0">
                <a:solidFill>
                  <a:srgbClr val="000000"/>
                </a:solidFill>
                <a:latin typeface="Times New Roman"/>
                <a:ea typeface="Times New Roman"/>
              </a:rPr>
              <a:t>       </a:t>
            </a:r>
            <a:r>
              <a:rPr lang="en-US" sz="2000" b="1" dirty="0" smtClean="0">
                <a:solidFill>
                  <a:srgbClr val="000000"/>
                </a:solidFill>
                <a:latin typeface="Times New Roman"/>
                <a:ea typeface="Times New Roman"/>
              </a:rPr>
              <a:t>H</a:t>
            </a:r>
            <a:r>
              <a:rPr lang="ru-RU" i="0" dirty="0" smtClean="0">
                <a:solidFill>
                  <a:srgbClr val="000000"/>
                </a:solidFill>
                <a:latin typeface="Times New Roman"/>
                <a:ea typeface="Times New Roman"/>
              </a:rPr>
              <a:t> </a:t>
            </a:r>
            <a:r>
              <a:rPr lang="ru-RU" i="0" dirty="0">
                <a:solidFill>
                  <a:srgbClr val="000000"/>
                </a:solidFill>
                <a:latin typeface="Times New Roman"/>
                <a:ea typeface="Times New Roman"/>
              </a:rPr>
              <a:t>– перепад высот между начальным и конечным положением воды за этот же промежуток времени. Численно  он равен произведению </a:t>
            </a:r>
            <a:r>
              <a:rPr lang="ru-RU" b="1" i="0" dirty="0">
                <a:solidFill>
                  <a:srgbClr val="000000"/>
                </a:solidFill>
                <a:latin typeface="Times New Roman"/>
                <a:ea typeface="Times New Roman"/>
              </a:rPr>
              <a:t>скорости потока </a:t>
            </a:r>
            <a:r>
              <a:rPr lang="ru-RU" i="0" dirty="0">
                <a:solidFill>
                  <a:srgbClr val="000000"/>
                </a:solidFill>
                <a:latin typeface="Times New Roman"/>
                <a:ea typeface="Times New Roman"/>
              </a:rPr>
              <a:t>на синус угла </a:t>
            </a:r>
            <a:r>
              <a:rPr lang="ru-RU" b="1" i="0" dirty="0">
                <a:solidFill>
                  <a:srgbClr val="000000"/>
                </a:solidFill>
                <a:latin typeface="Times New Roman"/>
                <a:ea typeface="Times New Roman"/>
              </a:rPr>
              <a:t>уклона русла</a:t>
            </a:r>
            <a:r>
              <a:rPr lang="ru-RU" i="0" dirty="0">
                <a:solidFill>
                  <a:srgbClr val="000000"/>
                </a:solidFill>
                <a:latin typeface="Times New Roman"/>
                <a:ea typeface="Times New Roman"/>
              </a:rPr>
              <a:t>. Как видим, в этой формуле учитываются, так или </a:t>
            </a:r>
            <a:r>
              <a:rPr lang="ru-RU" i="0" dirty="0" smtClean="0">
                <a:solidFill>
                  <a:srgbClr val="000000"/>
                </a:solidFill>
                <a:latin typeface="Times New Roman"/>
                <a:ea typeface="Times New Roman"/>
              </a:rPr>
              <a:t>иначе, </a:t>
            </a:r>
            <a:r>
              <a:rPr lang="ru-RU" i="0" dirty="0">
                <a:solidFill>
                  <a:srgbClr val="000000"/>
                </a:solidFill>
                <a:latin typeface="Times New Roman"/>
                <a:ea typeface="Times New Roman"/>
              </a:rPr>
              <a:t>все </a:t>
            </a:r>
            <a:r>
              <a:rPr lang="ru-RU" i="0" dirty="0" smtClean="0">
                <a:solidFill>
                  <a:srgbClr val="000000"/>
                </a:solidFill>
                <a:latin typeface="Times New Roman"/>
                <a:ea typeface="Times New Roman"/>
              </a:rPr>
              <a:t>рассмотренные нами параметры </a:t>
            </a:r>
            <a:r>
              <a:rPr lang="ru-RU" i="0" dirty="0">
                <a:solidFill>
                  <a:srgbClr val="000000"/>
                </a:solidFill>
                <a:latin typeface="Times New Roman"/>
                <a:ea typeface="Times New Roman"/>
              </a:rPr>
              <a:t>– скорость потока, уклон русла и его живое сечение.    </a:t>
            </a:r>
          </a:p>
        </p:txBody>
      </p:sp>
      <p:sp>
        <p:nvSpPr>
          <p:cNvPr id="10" name="Rectangle 5"/>
          <p:cNvSpPr>
            <a:spLocks noChangeArrowheads="1"/>
          </p:cNvSpPr>
          <p:nvPr/>
        </p:nvSpPr>
        <p:spPr bwMode="auto">
          <a:xfrm>
            <a:off x="1357684" y="116632"/>
            <a:ext cx="6365910" cy="461665"/>
          </a:xfrm>
          <a:prstGeom prst="rect">
            <a:avLst/>
          </a:prstGeom>
          <a:noFill/>
          <a:ln w="9525">
            <a:noFill/>
            <a:miter lim="800000"/>
            <a:headEnd/>
            <a:tailEnd/>
          </a:ln>
        </p:spPr>
        <p:txBody>
          <a:bodyPr wrap="none" anchor="ctr">
            <a:spAutoFit/>
          </a:bodyPr>
          <a:lstStyle/>
          <a:p>
            <a:pPr algn="just" eaLnBrk="0" hangingPunct="0"/>
            <a:r>
              <a:rPr lang="ru-RU" sz="2400" i="0" dirty="0">
                <a:solidFill>
                  <a:srgbClr val="000000"/>
                </a:solidFill>
                <a:latin typeface="Franklin Gothic Medium Cond" pitchFamily="34" charset="0"/>
              </a:rPr>
              <a:t>Природа транспорта и отложения </a:t>
            </a:r>
            <a:r>
              <a:rPr lang="ru-RU" sz="2400" i="0" dirty="0" smtClean="0">
                <a:solidFill>
                  <a:srgbClr val="000000"/>
                </a:solidFill>
                <a:latin typeface="Franklin Gothic Medium Cond" pitchFamily="34" charset="0"/>
              </a:rPr>
              <a:t>аллювия</a:t>
            </a:r>
            <a:endParaRPr lang="ru-RU" sz="2400" i="0" dirty="0">
              <a:solidFill>
                <a:srgbClr val="000000"/>
              </a:solidFill>
              <a:latin typeface="Franklin Gothic Medium Cond" pitchFamily="34" charset="0"/>
            </a:endParaRPr>
          </a:p>
        </p:txBody>
      </p:sp>
    </p:spTree>
    <p:extLst>
      <p:ext uri="{BB962C8B-B14F-4D97-AF65-F5344CB8AC3E}">
        <p14:creationId xmlns:p14="http://schemas.microsoft.com/office/powerpoint/2010/main" val="11967155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ransportingrgb400.jpg"/>
          <p:cNvPicPr>
            <a:picLocks noChangeAspect="1" noChangeArrowheads="1"/>
          </p:cNvPicPr>
          <p:nvPr/>
        </p:nvPicPr>
        <p:blipFill rotWithShape="1">
          <a:blip r:embed="rId3" cstate="print"/>
          <a:srcRect l="1801" r="1718"/>
          <a:stretch/>
        </p:blipFill>
        <p:spPr bwMode="auto">
          <a:xfrm>
            <a:off x="1493763" y="1348945"/>
            <a:ext cx="6156473" cy="2584111"/>
          </a:xfrm>
          <a:prstGeom prst="rect">
            <a:avLst/>
          </a:prstGeom>
          <a:noFill/>
          <a:ln w="9525">
            <a:noFill/>
            <a:miter lim="800000"/>
            <a:headEnd/>
            <a:tailEnd/>
          </a:ln>
        </p:spPr>
      </p:pic>
      <p:sp>
        <p:nvSpPr>
          <p:cNvPr id="3" name="Прямоугольник 2"/>
          <p:cNvSpPr/>
          <p:nvPr/>
        </p:nvSpPr>
        <p:spPr>
          <a:xfrm>
            <a:off x="287522" y="4725144"/>
            <a:ext cx="8568952" cy="1200329"/>
          </a:xfrm>
          <a:prstGeom prst="rect">
            <a:avLst/>
          </a:prstGeom>
        </p:spPr>
        <p:txBody>
          <a:bodyPr wrap="square">
            <a:spAutoFit/>
          </a:bodyPr>
          <a:lstStyle/>
          <a:p>
            <a:pPr algn="just"/>
            <a:r>
              <a:rPr lang="ru-RU" i="0" dirty="0" smtClean="0">
                <a:solidFill>
                  <a:srgbClr val="000000"/>
                </a:solidFill>
                <a:latin typeface="Franklin Gothic Medium Cond" pitchFamily="34" charset="0"/>
                <a:ea typeface="Times New Roman"/>
              </a:rPr>
              <a:t>Растворенный </a:t>
            </a:r>
            <a:r>
              <a:rPr lang="ru-RU" i="0" dirty="0">
                <a:solidFill>
                  <a:srgbClr val="000000"/>
                </a:solidFill>
                <a:latin typeface="Franklin Gothic Medium Cond" pitchFamily="34" charset="0"/>
                <a:ea typeface="Times New Roman"/>
              </a:rPr>
              <a:t>материал транспортируется в виде химических ионов и сам по себе невидим. Все потоки несут некоторое количество растворенного материала, который выносится главным образом </a:t>
            </a:r>
            <a:r>
              <a:rPr lang="ru-RU" i="0" dirty="0" smtClean="0">
                <a:solidFill>
                  <a:srgbClr val="000000"/>
                </a:solidFill>
                <a:latin typeface="Franklin Gothic Medium Cond" pitchFamily="34" charset="0"/>
                <a:ea typeface="Times New Roman"/>
              </a:rPr>
              <a:t>из </a:t>
            </a:r>
            <a:r>
              <a:rPr lang="ru-RU" i="0" dirty="0">
                <a:solidFill>
                  <a:srgbClr val="000000"/>
                </a:solidFill>
                <a:latin typeface="Franklin Gothic Medium Cond" pitchFamily="34" charset="0"/>
                <a:ea typeface="Times New Roman"/>
              </a:rPr>
              <a:t>грунтовых вод, которые просачиваются или вытекают ключами в бортах долины. </a:t>
            </a:r>
            <a:endParaRPr lang="ru-RU" i="0" dirty="0" smtClean="0">
              <a:solidFill>
                <a:srgbClr val="000000"/>
              </a:solidFill>
              <a:latin typeface="Franklin Gothic Medium Cond" pitchFamily="34" charset="0"/>
              <a:ea typeface="Times New Roman"/>
            </a:endParaRPr>
          </a:p>
          <a:p>
            <a:pPr algn="just"/>
            <a:r>
              <a:rPr lang="ru-RU" i="0" dirty="0" smtClean="0">
                <a:solidFill>
                  <a:srgbClr val="000000"/>
                </a:solidFill>
                <a:latin typeface="Franklin Gothic Medium Cond" pitchFamily="34" charset="0"/>
              </a:rPr>
              <a:t>Наиболее обильны: </a:t>
            </a:r>
            <a:r>
              <a:rPr lang="en-US" i="0" dirty="0" err="1" smtClean="0">
                <a:solidFill>
                  <a:srgbClr val="000000"/>
                </a:solidFill>
                <a:latin typeface="Franklin Gothic Medium Cond" pitchFamily="34" charset="0"/>
              </a:rPr>
              <a:t>Ca</a:t>
            </a:r>
            <a:r>
              <a:rPr lang="en-US" i="0" dirty="0" smtClean="0">
                <a:solidFill>
                  <a:srgbClr val="000000"/>
                </a:solidFill>
                <a:latin typeface="Franklin Gothic Medium Cond" pitchFamily="34" charset="0"/>
              </a:rPr>
              <a:t>, HCO</a:t>
            </a:r>
            <a:r>
              <a:rPr lang="en-US" i="0" baseline="-25000" dirty="0" smtClean="0">
                <a:solidFill>
                  <a:srgbClr val="000000"/>
                </a:solidFill>
                <a:latin typeface="Franklin Gothic Medium Cond" pitchFamily="34" charset="0"/>
              </a:rPr>
              <a:t>3</a:t>
            </a:r>
            <a:r>
              <a:rPr lang="ru-RU" i="0" baseline="30000" dirty="0" smtClean="0">
                <a:solidFill>
                  <a:srgbClr val="000000"/>
                </a:solidFill>
                <a:latin typeface="Franklin Gothic Medium Cond" pitchFamily="34" charset="0"/>
              </a:rPr>
              <a:t>-</a:t>
            </a:r>
            <a:r>
              <a:rPr lang="en-US" i="0" dirty="0" smtClean="0">
                <a:solidFill>
                  <a:srgbClr val="000000"/>
                </a:solidFill>
                <a:latin typeface="Franklin Gothic Medium Cond" pitchFamily="34" charset="0"/>
              </a:rPr>
              <a:t>, Na, Mg,</a:t>
            </a:r>
            <a:r>
              <a:rPr lang="ru-RU" i="0" dirty="0" smtClean="0">
                <a:solidFill>
                  <a:srgbClr val="000000"/>
                </a:solidFill>
                <a:latin typeface="Franklin Gothic Medium Cond" pitchFamily="34" charset="0"/>
              </a:rPr>
              <a:t> </a:t>
            </a:r>
            <a:r>
              <a:rPr lang="en-US" i="0" dirty="0" err="1" smtClean="0">
                <a:solidFill>
                  <a:srgbClr val="000000"/>
                </a:solidFill>
                <a:latin typeface="Franklin Gothic Medium Cond" pitchFamily="34" charset="0"/>
              </a:rPr>
              <a:t>Cl</a:t>
            </a:r>
            <a:r>
              <a:rPr lang="en-US" i="0" baseline="30000" dirty="0" smtClean="0">
                <a:solidFill>
                  <a:srgbClr val="000000"/>
                </a:solidFill>
                <a:latin typeface="Franklin Gothic Medium Cond" pitchFamily="34" charset="0"/>
              </a:rPr>
              <a:t>-</a:t>
            </a:r>
            <a:r>
              <a:rPr lang="en-US" i="0" dirty="0" smtClean="0">
                <a:solidFill>
                  <a:srgbClr val="000000"/>
                </a:solidFill>
                <a:latin typeface="Franklin Gothic Medium Cond" pitchFamily="34" charset="0"/>
              </a:rPr>
              <a:t>, Fe, SO</a:t>
            </a:r>
            <a:r>
              <a:rPr lang="en-US" i="0" baseline="-25000" dirty="0" smtClean="0">
                <a:solidFill>
                  <a:srgbClr val="000000"/>
                </a:solidFill>
                <a:latin typeface="Franklin Gothic Medium Cond" pitchFamily="34" charset="0"/>
              </a:rPr>
              <a:t>4</a:t>
            </a:r>
            <a:r>
              <a:rPr lang="en-US" i="0" baseline="30000" dirty="0" smtClean="0">
                <a:solidFill>
                  <a:srgbClr val="000000"/>
                </a:solidFill>
                <a:latin typeface="Franklin Gothic Medium Cond" pitchFamily="34" charset="0"/>
              </a:rPr>
              <a:t>-- </a:t>
            </a:r>
            <a:r>
              <a:rPr lang="ru-RU" i="0" baseline="30000" dirty="0" smtClean="0">
                <a:solidFill>
                  <a:srgbClr val="000000"/>
                </a:solidFill>
                <a:latin typeface="Franklin Gothic Medium Cond" pitchFamily="34" charset="0"/>
              </a:rPr>
              <a:t> </a:t>
            </a:r>
            <a:r>
              <a:rPr lang="en-US" i="0" dirty="0" smtClean="0">
                <a:solidFill>
                  <a:srgbClr val="000000"/>
                </a:solidFill>
                <a:latin typeface="Franklin Gothic Medium Cond" pitchFamily="34" charset="0"/>
              </a:rPr>
              <a:t>, </a:t>
            </a:r>
            <a:r>
              <a:rPr lang="ru-RU" i="0" dirty="0" smtClean="0">
                <a:solidFill>
                  <a:srgbClr val="000000"/>
                </a:solidFill>
                <a:latin typeface="Franklin Gothic Medium Cond" pitchFamily="34" charset="0"/>
              </a:rPr>
              <a:t>органика</a:t>
            </a:r>
            <a:endParaRPr lang="ru-RU" i="0" dirty="0">
              <a:solidFill>
                <a:srgbClr val="000000"/>
              </a:solidFill>
              <a:latin typeface="Franklin Gothic Medium Cond" pitchFamily="34" charset="0"/>
            </a:endParaRPr>
          </a:p>
        </p:txBody>
      </p:sp>
      <p:sp>
        <p:nvSpPr>
          <p:cNvPr id="6" name="TextBox 5"/>
          <p:cNvSpPr txBox="1"/>
          <p:nvPr/>
        </p:nvSpPr>
        <p:spPr>
          <a:xfrm>
            <a:off x="2981628" y="836712"/>
            <a:ext cx="3180743" cy="400110"/>
          </a:xfrm>
          <a:prstGeom prst="rect">
            <a:avLst/>
          </a:prstGeom>
          <a:noFill/>
        </p:spPr>
        <p:txBody>
          <a:bodyPr wrap="none" rtlCol="0">
            <a:spAutoFit/>
          </a:bodyPr>
          <a:lstStyle/>
          <a:p>
            <a:pPr algn="l"/>
            <a:r>
              <a:rPr lang="ru-RU" sz="2000" dirty="0" smtClean="0">
                <a:solidFill>
                  <a:srgbClr val="000000"/>
                </a:solidFill>
                <a:latin typeface="Franklin Gothic Medium Cond" pitchFamily="34" charset="0"/>
              </a:rPr>
              <a:t>Перенос в </a:t>
            </a:r>
            <a:r>
              <a:rPr lang="ru-RU" sz="2000" dirty="0">
                <a:solidFill>
                  <a:srgbClr val="000000"/>
                </a:solidFill>
                <a:latin typeface="Franklin Gothic Medium Cond" pitchFamily="34" charset="0"/>
              </a:rPr>
              <a:t>растворенном </a:t>
            </a:r>
            <a:r>
              <a:rPr lang="ru-RU" sz="2000" dirty="0" smtClean="0">
                <a:solidFill>
                  <a:srgbClr val="000000"/>
                </a:solidFill>
                <a:latin typeface="Franklin Gothic Medium Cond" pitchFamily="34" charset="0"/>
              </a:rPr>
              <a:t>виде</a:t>
            </a:r>
            <a:endParaRPr lang="ru-RU" sz="2000" dirty="0">
              <a:solidFill>
                <a:srgbClr val="000000"/>
              </a:solidFill>
              <a:latin typeface="Franklin Gothic Medium Cond" pitchFamily="34" charset="0"/>
            </a:endParaRPr>
          </a:p>
        </p:txBody>
      </p:sp>
      <p:sp>
        <p:nvSpPr>
          <p:cNvPr id="7" name="Rectangle 5"/>
          <p:cNvSpPr>
            <a:spLocks noChangeArrowheads="1"/>
          </p:cNvSpPr>
          <p:nvPr/>
        </p:nvSpPr>
        <p:spPr bwMode="auto">
          <a:xfrm>
            <a:off x="1357684" y="79355"/>
            <a:ext cx="6365910" cy="461665"/>
          </a:xfrm>
          <a:prstGeom prst="rect">
            <a:avLst/>
          </a:prstGeom>
          <a:noFill/>
          <a:ln w="9525">
            <a:noFill/>
            <a:miter lim="800000"/>
            <a:headEnd/>
            <a:tailEnd/>
          </a:ln>
        </p:spPr>
        <p:txBody>
          <a:bodyPr wrap="none" anchor="ctr">
            <a:spAutoFit/>
          </a:bodyPr>
          <a:lstStyle/>
          <a:p>
            <a:pPr algn="just" eaLnBrk="0" hangingPunct="0"/>
            <a:r>
              <a:rPr lang="ru-RU" sz="2400" i="0" dirty="0">
                <a:solidFill>
                  <a:srgbClr val="000000"/>
                </a:solidFill>
                <a:latin typeface="Franklin Gothic Medium Cond" pitchFamily="34" charset="0"/>
              </a:rPr>
              <a:t>Природа транспорта и отложения </a:t>
            </a:r>
            <a:r>
              <a:rPr lang="ru-RU" sz="2400" i="0" dirty="0" smtClean="0">
                <a:solidFill>
                  <a:srgbClr val="000000"/>
                </a:solidFill>
                <a:latin typeface="Franklin Gothic Medium Cond" pitchFamily="34" charset="0"/>
              </a:rPr>
              <a:t>аллювия</a:t>
            </a:r>
            <a:endParaRPr lang="ru-RU" sz="2400" i="0" dirty="0">
              <a:solidFill>
                <a:srgbClr val="000000"/>
              </a:solidFill>
              <a:latin typeface="Franklin Gothic Medium Cond" pitchFamily="34" charset="0"/>
            </a:endParaRPr>
          </a:p>
        </p:txBody>
      </p:sp>
    </p:spTree>
    <p:extLst>
      <p:ext uri="{BB962C8B-B14F-4D97-AF65-F5344CB8AC3E}">
        <p14:creationId xmlns:p14="http://schemas.microsoft.com/office/powerpoint/2010/main" val="232989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ransportingrgb400.jpg"/>
          <p:cNvPicPr>
            <a:picLocks noChangeAspect="1" noChangeArrowheads="1"/>
          </p:cNvPicPr>
          <p:nvPr/>
        </p:nvPicPr>
        <p:blipFill rotWithShape="1">
          <a:blip r:embed="rId3" cstate="print"/>
          <a:srcRect l="1801" r="1718"/>
          <a:stretch/>
        </p:blipFill>
        <p:spPr bwMode="auto">
          <a:xfrm>
            <a:off x="1493763" y="1348945"/>
            <a:ext cx="6156473" cy="2584111"/>
          </a:xfrm>
          <a:prstGeom prst="rect">
            <a:avLst/>
          </a:prstGeom>
          <a:noFill/>
          <a:ln w="9525">
            <a:noFill/>
            <a:miter lim="800000"/>
            <a:headEnd/>
            <a:tailEnd/>
          </a:ln>
        </p:spPr>
      </p:pic>
      <p:sp>
        <p:nvSpPr>
          <p:cNvPr id="3" name="Прямоугольник 2"/>
          <p:cNvSpPr/>
          <p:nvPr/>
        </p:nvSpPr>
        <p:spPr>
          <a:xfrm>
            <a:off x="323528" y="4653136"/>
            <a:ext cx="8568952" cy="1477328"/>
          </a:xfrm>
          <a:prstGeom prst="rect">
            <a:avLst/>
          </a:prstGeom>
        </p:spPr>
        <p:txBody>
          <a:bodyPr wrap="square">
            <a:spAutoFit/>
          </a:bodyPr>
          <a:lstStyle/>
          <a:p>
            <a:pPr algn="l"/>
            <a:r>
              <a:rPr lang="ru-RU" dirty="0" smtClean="0">
                <a:solidFill>
                  <a:srgbClr val="000000"/>
                </a:solidFill>
                <a:latin typeface="Franklin Gothic Medium Cond" pitchFamily="34" charset="0"/>
              </a:rPr>
              <a:t>. </a:t>
            </a:r>
            <a:endParaRPr lang="ru-RU" i="0" dirty="0">
              <a:solidFill>
                <a:srgbClr val="000000"/>
              </a:solidFill>
              <a:latin typeface="Franklin Gothic Medium Cond" pitchFamily="34" charset="0"/>
            </a:endParaRPr>
          </a:p>
          <a:p>
            <a:pPr algn="just"/>
            <a:r>
              <a:rPr lang="ru-RU" i="0" dirty="0">
                <a:solidFill>
                  <a:srgbClr val="000000"/>
                </a:solidFill>
                <a:latin typeface="Franklin Gothic Medium Cond" pitchFamily="34" charset="0"/>
              </a:rPr>
              <a:t>Более </a:t>
            </a:r>
            <a:r>
              <a:rPr lang="ru-RU" i="0" dirty="0" smtClean="0">
                <a:solidFill>
                  <a:srgbClr val="000000"/>
                </a:solidFill>
                <a:latin typeface="Franklin Gothic Medium Cond" pitchFamily="34" charset="0"/>
              </a:rPr>
              <a:t>наглядна загрузка </a:t>
            </a:r>
            <a:r>
              <a:rPr lang="ru-RU" i="0" dirty="0">
                <a:solidFill>
                  <a:srgbClr val="000000"/>
                </a:solidFill>
                <a:latin typeface="Franklin Gothic Medium Cond" pitchFamily="34" charset="0"/>
              </a:rPr>
              <a:t>потоков взвесями, которые, в общем, являются наиболее массовой фракцией материала, транспортируемого рекой. В большинстве больших потоков частицы алевритовой и глинистой размерности остаются во взвеси все время, пока река с какой-то скоростью несет их – чтобы отложить в озере или море, или на поверхности поймы.    </a:t>
            </a:r>
          </a:p>
        </p:txBody>
      </p:sp>
      <p:sp>
        <p:nvSpPr>
          <p:cNvPr id="6" name="TextBox 5"/>
          <p:cNvSpPr txBox="1"/>
          <p:nvPr/>
        </p:nvSpPr>
        <p:spPr>
          <a:xfrm>
            <a:off x="3764535" y="836712"/>
            <a:ext cx="1614929" cy="400110"/>
          </a:xfrm>
          <a:prstGeom prst="rect">
            <a:avLst/>
          </a:prstGeom>
          <a:noFill/>
        </p:spPr>
        <p:txBody>
          <a:bodyPr wrap="none" rtlCol="0">
            <a:spAutoFit/>
          </a:bodyPr>
          <a:lstStyle/>
          <a:p>
            <a:pPr algn="l"/>
            <a:r>
              <a:rPr lang="ru-RU" sz="2000" dirty="0" smtClean="0">
                <a:solidFill>
                  <a:srgbClr val="000000"/>
                </a:solidFill>
                <a:latin typeface="Franklin Gothic Medium Cond" pitchFamily="34" charset="0"/>
              </a:rPr>
              <a:t>В </a:t>
            </a:r>
            <a:r>
              <a:rPr lang="ru-RU" sz="2000" dirty="0">
                <a:solidFill>
                  <a:srgbClr val="000000"/>
                </a:solidFill>
                <a:latin typeface="Franklin Gothic Medium Cond" pitchFamily="34" charset="0"/>
              </a:rPr>
              <a:t>виде</a:t>
            </a:r>
            <a:r>
              <a:rPr lang="en-US" sz="2000" dirty="0">
                <a:solidFill>
                  <a:srgbClr val="000000"/>
                </a:solidFill>
                <a:latin typeface="Franklin Gothic Medium Cond" pitchFamily="34" charset="0"/>
              </a:rPr>
              <a:t>  </a:t>
            </a:r>
            <a:r>
              <a:rPr lang="ru-RU" sz="2000" dirty="0" smtClean="0">
                <a:solidFill>
                  <a:srgbClr val="000000"/>
                </a:solidFill>
                <a:latin typeface="Franklin Gothic Medium Cond" pitchFamily="34" charset="0"/>
              </a:rPr>
              <a:t>взвеси</a:t>
            </a:r>
            <a:endParaRPr lang="ru-RU" sz="2000" i="0" dirty="0">
              <a:solidFill>
                <a:srgbClr val="000000"/>
              </a:solidFill>
            </a:endParaRPr>
          </a:p>
        </p:txBody>
      </p:sp>
      <p:sp>
        <p:nvSpPr>
          <p:cNvPr id="7" name="Rectangle 5"/>
          <p:cNvSpPr>
            <a:spLocks noChangeArrowheads="1"/>
          </p:cNvSpPr>
          <p:nvPr/>
        </p:nvSpPr>
        <p:spPr bwMode="auto">
          <a:xfrm>
            <a:off x="1357684" y="79355"/>
            <a:ext cx="6365910" cy="461665"/>
          </a:xfrm>
          <a:prstGeom prst="rect">
            <a:avLst/>
          </a:prstGeom>
          <a:noFill/>
          <a:ln w="9525">
            <a:noFill/>
            <a:miter lim="800000"/>
            <a:headEnd/>
            <a:tailEnd/>
          </a:ln>
        </p:spPr>
        <p:txBody>
          <a:bodyPr wrap="none" anchor="ctr">
            <a:spAutoFit/>
          </a:bodyPr>
          <a:lstStyle/>
          <a:p>
            <a:pPr algn="just" eaLnBrk="0" hangingPunct="0"/>
            <a:r>
              <a:rPr lang="ru-RU" sz="2400" i="0" dirty="0">
                <a:solidFill>
                  <a:srgbClr val="000000"/>
                </a:solidFill>
                <a:latin typeface="Franklin Gothic Medium Cond" pitchFamily="34" charset="0"/>
              </a:rPr>
              <a:t>Природа транспорта и отложения </a:t>
            </a:r>
            <a:r>
              <a:rPr lang="ru-RU" sz="2400" i="0" dirty="0" smtClean="0">
                <a:solidFill>
                  <a:srgbClr val="000000"/>
                </a:solidFill>
                <a:latin typeface="Franklin Gothic Medium Cond" pitchFamily="34" charset="0"/>
              </a:rPr>
              <a:t>аллювия</a:t>
            </a:r>
            <a:endParaRPr lang="ru-RU" sz="2400" i="0" dirty="0">
              <a:solidFill>
                <a:srgbClr val="000000"/>
              </a:solidFill>
              <a:latin typeface="Franklin Gothic Medium Cond" pitchFamily="34" charset="0"/>
            </a:endParaRPr>
          </a:p>
        </p:txBody>
      </p:sp>
    </p:spTree>
    <p:extLst>
      <p:ext uri="{BB962C8B-B14F-4D97-AF65-F5344CB8AC3E}">
        <p14:creationId xmlns:p14="http://schemas.microsoft.com/office/powerpoint/2010/main" val="1297227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ransportingrgb400.jpg"/>
          <p:cNvPicPr>
            <a:picLocks noChangeAspect="1" noChangeArrowheads="1"/>
          </p:cNvPicPr>
          <p:nvPr/>
        </p:nvPicPr>
        <p:blipFill rotWithShape="1">
          <a:blip r:embed="rId3" cstate="print"/>
          <a:srcRect l="1801" r="1718"/>
          <a:stretch/>
        </p:blipFill>
        <p:spPr bwMode="auto">
          <a:xfrm>
            <a:off x="1493763" y="1348945"/>
            <a:ext cx="6156473" cy="2584111"/>
          </a:xfrm>
          <a:prstGeom prst="rect">
            <a:avLst/>
          </a:prstGeom>
          <a:noFill/>
          <a:ln w="9525">
            <a:noFill/>
            <a:miter lim="800000"/>
            <a:headEnd/>
            <a:tailEnd/>
          </a:ln>
        </p:spPr>
      </p:pic>
      <p:sp>
        <p:nvSpPr>
          <p:cNvPr id="3" name="Прямоугольник 2"/>
          <p:cNvSpPr/>
          <p:nvPr/>
        </p:nvSpPr>
        <p:spPr>
          <a:xfrm>
            <a:off x="287523" y="4797152"/>
            <a:ext cx="8568952" cy="1200329"/>
          </a:xfrm>
          <a:prstGeom prst="rect">
            <a:avLst/>
          </a:prstGeom>
        </p:spPr>
        <p:txBody>
          <a:bodyPr wrap="square">
            <a:spAutoFit/>
          </a:bodyPr>
          <a:lstStyle/>
          <a:p>
            <a:pPr algn="l"/>
            <a:r>
              <a:rPr lang="ru-RU" dirty="0" smtClean="0">
                <a:solidFill>
                  <a:srgbClr val="000000"/>
                </a:solidFill>
                <a:latin typeface="Franklin Gothic Medium Cond" pitchFamily="34" charset="0"/>
              </a:rPr>
              <a:t>. </a:t>
            </a:r>
            <a:endParaRPr lang="ru-RU" i="0" dirty="0">
              <a:solidFill>
                <a:srgbClr val="000000"/>
              </a:solidFill>
              <a:latin typeface="Franklin Gothic Medium Cond" pitchFamily="34" charset="0"/>
            </a:endParaRPr>
          </a:p>
          <a:p>
            <a:pPr algn="l"/>
            <a:r>
              <a:rPr lang="ru-RU" i="0" dirty="0">
                <a:solidFill>
                  <a:srgbClr val="000000"/>
                </a:solidFill>
                <a:latin typeface="Franklin Gothic Medium Cond" pitchFamily="34" charset="0"/>
              </a:rPr>
              <a:t>Частички осадков, слишком большие, чтобы оставаться во взвеси, опускаются в нижнюю часть потока и передвигаются за счет донного </a:t>
            </a:r>
            <a:r>
              <a:rPr lang="ru-RU" i="0" dirty="0" smtClean="0">
                <a:solidFill>
                  <a:srgbClr val="000000"/>
                </a:solidFill>
                <a:latin typeface="Franklin Gothic Medium Cond" pitchFamily="34" charset="0"/>
              </a:rPr>
              <a:t>волочения (</a:t>
            </a:r>
            <a:r>
              <a:rPr lang="en-US" dirty="0" smtClean="0">
                <a:solidFill>
                  <a:srgbClr val="000000"/>
                </a:solidFill>
                <a:latin typeface="Franklin Gothic Medium Cond" pitchFamily="34" charset="0"/>
              </a:rPr>
              <a:t>traction</a:t>
            </a:r>
            <a:r>
              <a:rPr lang="en-US" i="0" dirty="0" smtClean="0">
                <a:solidFill>
                  <a:srgbClr val="000000"/>
                </a:solidFill>
                <a:latin typeface="Franklin Gothic Medium Cond" pitchFamily="34" charset="0"/>
              </a:rPr>
              <a:t>)</a:t>
            </a:r>
            <a:r>
              <a:rPr lang="ru-RU" i="0" dirty="0" smtClean="0">
                <a:solidFill>
                  <a:srgbClr val="000000"/>
                </a:solidFill>
                <a:latin typeface="Franklin Gothic Medium Cond" pitchFamily="34" charset="0"/>
              </a:rPr>
              <a:t>, </a:t>
            </a:r>
            <a:r>
              <a:rPr lang="ru-RU" i="0" dirty="0">
                <a:solidFill>
                  <a:srgbClr val="000000"/>
                </a:solidFill>
                <a:latin typeface="Franklin Gothic Medium Cond" pitchFamily="34" charset="0"/>
              </a:rPr>
              <a:t>которое включает скольжение, </a:t>
            </a:r>
            <a:r>
              <a:rPr lang="ru-RU" i="0" dirty="0" smtClean="0">
                <a:solidFill>
                  <a:srgbClr val="000000"/>
                </a:solidFill>
                <a:latin typeface="Franklin Gothic Medium Cond" pitchFamily="34" charset="0"/>
              </a:rPr>
              <a:t>перекатывание вращение </a:t>
            </a:r>
            <a:r>
              <a:rPr lang="ru-RU" i="0" dirty="0">
                <a:solidFill>
                  <a:srgbClr val="000000"/>
                </a:solidFill>
                <a:latin typeface="Franklin Gothic Medium Cond" pitchFamily="34" charset="0"/>
              </a:rPr>
              <a:t>и </a:t>
            </a:r>
            <a:r>
              <a:rPr lang="ru-RU" i="0" dirty="0" err="1">
                <a:solidFill>
                  <a:srgbClr val="000000"/>
                </a:solidFill>
                <a:latin typeface="Franklin Gothic Medium Cond" pitchFamily="34" charset="0"/>
              </a:rPr>
              <a:t>сальтацию</a:t>
            </a:r>
            <a:r>
              <a:rPr lang="ru-RU" i="0" dirty="0">
                <a:solidFill>
                  <a:srgbClr val="000000"/>
                </a:solidFill>
                <a:latin typeface="Franklin Gothic Medium Cond" pitchFamily="34" charset="0"/>
              </a:rPr>
              <a:t> – перемещение короткими прыжками. </a:t>
            </a:r>
          </a:p>
        </p:txBody>
      </p:sp>
      <p:sp>
        <p:nvSpPr>
          <p:cNvPr id="6" name="TextBox 5"/>
          <p:cNvSpPr txBox="1"/>
          <p:nvPr/>
        </p:nvSpPr>
        <p:spPr>
          <a:xfrm>
            <a:off x="3003428" y="816174"/>
            <a:ext cx="3137141" cy="707886"/>
          </a:xfrm>
          <a:prstGeom prst="rect">
            <a:avLst/>
          </a:prstGeom>
          <a:noFill/>
        </p:spPr>
        <p:txBody>
          <a:bodyPr wrap="none" rtlCol="0">
            <a:spAutoFit/>
          </a:bodyPr>
          <a:lstStyle/>
          <a:p>
            <a:pPr algn="l"/>
            <a:r>
              <a:rPr lang="ru-RU" sz="2000" dirty="0" smtClean="0">
                <a:solidFill>
                  <a:srgbClr val="000000"/>
                </a:solidFill>
                <a:latin typeface="Franklin Gothic Medium Cond" pitchFamily="34" charset="0"/>
              </a:rPr>
              <a:t>Волочение </a:t>
            </a:r>
            <a:r>
              <a:rPr lang="ru-RU" sz="2000" dirty="0">
                <a:solidFill>
                  <a:srgbClr val="000000"/>
                </a:solidFill>
                <a:latin typeface="Franklin Gothic Medium Cond" pitchFamily="34" charset="0"/>
              </a:rPr>
              <a:t>по дну</a:t>
            </a:r>
            <a:r>
              <a:rPr lang="en-US" sz="2000" dirty="0">
                <a:solidFill>
                  <a:srgbClr val="000000"/>
                </a:solidFill>
                <a:latin typeface="Franklin Gothic Medium Cond" pitchFamily="34" charset="0"/>
              </a:rPr>
              <a:t>  </a:t>
            </a:r>
            <a:r>
              <a:rPr lang="ru-RU" sz="2000" dirty="0">
                <a:solidFill>
                  <a:srgbClr val="000000"/>
                </a:solidFill>
                <a:latin typeface="Franklin Gothic Medium Cond" pitchFamily="34" charset="0"/>
              </a:rPr>
              <a:t>и </a:t>
            </a:r>
            <a:r>
              <a:rPr lang="ru-RU" sz="2000" dirty="0" err="1">
                <a:solidFill>
                  <a:srgbClr val="000000"/>
                </a:solidFill>
                <a:latin typeface="Franklin Gothic Medium Cond" pitchFamily="34" charset="0"/>
              </a:rPr>
              <a:t>сальтации</a:t>
            </a:r>
            <a:endParaRPr lang="ru-RU" sz="2000" i="0" dirty="0">
              <a:solidFill>
                <a:srgbClr val="000000"/>
              </a:solidFill>
            </a:endParaRPr>
          </a:p>
          <a:p>
            <a:pPr algn="l"/>
            <a:endParaRPr lang="ru-RU" sz="2000" b="1" i="0" dirty="0">
              <a:solidFill>
                <a:srgbClr val="000000"/>
              </a:solidFill>
            </a:endParaRPr>
          </a:p>
        </p:txBody>
      </p:sp>
      <p:sp>
        <p:nvSpPr>
          <p:cNvPr id="7" name="Rectangle 5"/>
          <p:cNvSpPr>
            <a:spLocks noChangeArrowheads="1"/>
          </p:cNvSpPr>
          <p:nvPr/>
        </p:nvSpPr>
        <p:spPr bwMode="auto">
          <a:xfrm>
            <a:off x="1357684" y="79355"/>
            <a:ext cx="6365910" cy="461665"/>
          </a:xfrm>
          <a:prstGeom prst="rect">
            <a:avLst/>
          </a:prstGeom>
          <a:noFill/>
          <a:ln w="9525">
            <a:noFill/>
            <a:miter lim="800000"/>
            <a:headEnd/>
            <a:tailEnd/>
          </a:ln>
        </p:spPr>
        <p:txBody>
          <a:bodyPr wrap="none" anchor="ctr">
            <a:spAutoFit/>
          </a:bodyPr>
          <a:lstStyle/>
          <a:p>
            <a:pPr algn="just" eaLnBrk="0" hangingPunct="0"/>
            <a:r>
              <a:rPr lang="ru-RU" sz="2400" i="0" dirty="0">
                <a:solidFill>
                  <a:srgbClr val="000000"/>
                </a:solidFill>
                <a:latin typeface="Franklin Gothic Medium Cond" pitchFamily="34" charset="0"/>
              </a:rPr>
              <a:t>Природа транспорта и отложения </a:t>
            </a:r>
            <a:r>
              <a:rPr lang="ru-RU" sz="2400" i="0" dirty="0" smtClean="0">
                <a:solidFill>
                  <a:srgbClr val="000000"/>
                </a:solidFill>
                <a:latin typeface="Franklin Gothic Medium Cond" pitchFamily="34" charset="0"/>
              </a:rPr>
              <a:t>аллювия</a:t>
            </a:r>
            <a:endParaRPr lang="ru-RU" sz="2400" i="0" dirty="0">
              <a:solidFill>
                <a:srgbClr val="000000"/>
              </a:solidFill>
              <a:latin typeface="Franklin Gothic Medium Cond" pitchFamily="34" charset="0"/>
            </a:endParaRPr>
          </a:p>
        </p:txBody>
      </p:sp>
    </p:spTree>
    <p:extLst>
      <p:ext uri="{BB962C8B-B14F-4D97-AF65-F5344CB8AC3E}">
        <p14:creationId xmlns:p14="http://schemas.microsoft.com/office/powerpoint/2010/main" val="329326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ransportingrgb400.jpg"/>
          <p:cNvPicPr>
            <a:picLocks noChangeAspect="1" noChangeArrowheads="1"/>
          </p:cNvPicPr>
          <p:nvPr/>
        </p:nvPicPr>
        <p:blipFill rotWithShape="1">
          <a:blip r:embed="rId3" cstate="print"/>
          <a:srcRect l="1801" r="1718"/>
          <a:stretch/>
        </p:blipFill>
        <p:spPr bwMode="auto">
          <a:xfrm>
            <a:off x="1493763" y="1348945"/>
            <a:ext cx="6156473" cy="2584111"/>
          </a:xfrm>
          <a:prstGeom prst="rect">
            <a:avLst/>
          </a:prstGeom>
          <a:noFill/>
          <a:ln w="9525">
            <a:noFill/>
            <a:miter lim="800000"/>
            <a:headEnd/>
            <a:tailEnd/>
          </a:ln>
        </p:spPr>
      </p:pic>
      <p:sp>
        <p:nvSpPr>
          <p:cNvPr id="3" name="Прямоугольник 2"/>
          <p:cNvSpPr/>
          <p:nvPr/>
        </p:nvSpPr>
        <p:spPr>
          <a:xfrm>
            <a:off x="323528" y="4653136"/>
            <a:ext cx="8568952" cy="1754326"/>
          </a:xfrm>
          <a:prstGeom prst="rect">
            <a:avLst/>
          </a:prstGeom>
        </p:spPr>
        <p:txBody>
          <a:bodyPr wrap="square">
            <a:spAutoFit/>
          </a:bodyPr>
          <a:lstStyle/>
          <a:p>
            <a:pPr algn="l"/>
            <a:r>
              <a:rPr lang="ru-RU" dirty="0" smtClean="0">
                <a:solidFill>
                  <a:srgbClr val="000000"/>
                </a:solidFill>
                <a:latin typeface="Franklin Gothic Medium Cond" pitchFamily="34" charset="0"/>
              </a:rPr>
              <a:t> </a:t>
            </a:r>
            <a:endParaRPr lang="ru-RU" i="0" dirty="0">
              <a:solidFill>
                <a:srgbClr val="000000"/>
              </a:solidFill>
              <a:latin typeface="Franklin Gothic Medium Cond" pitchFamily="34" charset="0"/>
            </a:endParaRPr>
          </a:p>
          <a:p>
            <a:pPr algn="just"/>
            <a:r>
              <a:rPr lang="ru-RU" i="0" dirty="0" smtClean="0">
                <a:solidFill>
                  <a:srgbClr val="000000"/>
                </a:solidFill>
                <a:latin typeface="Franklin Gothic Medium Cond" pitchFamily="34" charset="0"/>
              </a:rPr>
              <a:t>Совокупность всех видов донного транспорта. Донный </a:t>
            </a:r>
            <a:r>
              <a:rPr lang="ru-RU" i="0" dirty="0">
                <a:solidFill>
                  <a:srgbClr val="000000"/>
                </a:solidFill>
                <a:latin typeface="Franklin Gothic Medium Cond" pitchFamily="34" charset="0"/>
              </a:rPr>
              <a:t>груз движется только при значительных скоростях потока, способного перемещать крупные частицы. Этим отличается от транспортировки взвеси, которое происходит постоянно. В разных участках долины скорость потока меняется, так что одни и те же частицы могут переходить во взвесь на одних отрезках, </a:t>
            </a:r>
            <a:r>
              <a:rPr lang="ru-RU" i="0" dirty="0" err="1" smtClean="0">
                <a:solidFill>
                  <a:srgbClr val="000000"/>
                </a:solidFill>
                <a:latin typeface="Franklin Gothic Medium Cond" pitchFamily="34" charset="0"/>
              </a:rPr>
              <a:t>сальтировать</a:t>
            </a:r>
            <a:r>
              <a:rPr lang="ru-RU" i="0" dirty="0" smtClean="0">
                <a:solidFill>
                  <a:srgbClr val="000000"/>
                </a:solidFill>
                <a:latin typeface="Franklin Gothic Medium Cond" pitchFamily="34" charset="0"/>
              </a:rPr>
              <a:t> на других, волочиться </a:t>
            </a:r>
            <a:r>
              <a:rPr lang="ru-RU" i="0" dirty="0">
                <a:solidFill>
                  <a:srgbClr val="000000"/>
                </a:solidFill>
                <a:latin typeface="Franklin Gothic Medium Cond" pitchFamily="34" charset="0"/>
              </a:rPr>
              <a:t>по дну в </a:t>
            </a:r>
            <a:r>
              <a:rPr lang="ru-RU" i="0" dirty="0" smtClean="0">
                <a:solidFill>
                  <a:srgbClr val="000000"/>
                </a:solidFill>
                <a:latin typeface="Franklin Gothic Medium Cond" pitchFamily="34" charset="0"/>
              </a:rPr>
              <a:t>третьих, и отлагаться в осадок в четвертых </a:t>
            </a:r>
            <a:endParaRPr lang="ru-RU" i="0" dirty="0">
              <a:solidFill>
                <a:srgbClr val="000000"/>
              </a:solidFill>
              <a:latin typeface="Franklin Gothic Medium Cond" pitchFamily="34" charset="0"/>
            </a:endParaRPr>
          </a:p>
        </p:txBody>
      </p:sp>
      <p:sp>
        <p:nvSpPr>
          <p:cNvPr id="6" name="TextBox 5"/>
          <p:cNvSpPr txBox="1"/>
          <p:nvPr/>
        </p:nvSpPr>
        <p:spPr>
          <a:xfrm>
            <a:off x="1825408" y="641059"/>
            <a:ext cx="5430461" cy="400110"/>
          </a:xfrm>
          <a:prstGeom prst="rect">
            <a:avLst/>
          </a:prstGeom>
          <a:noFill/>
        </p:spPr>
        <p:txBody>
          <a:bodyPr wrap="none" rtlCol="0">
            <a:spAutoFit/>
          </a:bodyPr>
          <a:lstStyle/>
          <a:p>
            <a:pPr algn="l"/>
            <a:r>
              <a:rPr lang="ru-RU" sz="2000" dirty="0">
                <a:solidFill>
                  <a:srgbClr val="000000"/>
                </a:solidFill>
                <a:latin typeface="Franklin Gothic Medium Cond" pitchFamily="34" charset="0"/>
              </a:rPr>
              <a:t>Массовое донное перемещение (</a:t>
            </a:r>
            <a:r>
              <a:rPr lang="ru-RU" sz="2000" dirty="0" err="1">
                <a:solidFill>
                  <a:srgbClr val="000000"/>
                </a:solidFill>
                <a:latin typeface="Franklin Gothic Medium Cond" pitchFamily="34" charset="0"/>
              </a:rPr>
              <a:t>Bed</a:t>
            </a:r>
            <a:r>
              <a:rPr lang="ru-RU" sz="2000" dirty="0">
                <a:solidFill>
                  <a:srgbClr val="000000"/>
                </a:solidFill>
                <a:latin typeface="Franklin Gothic Medium Cond" pitchFamily="34" charset="0"/>
              </a:rPr>
              <a:t> </a:t>
            </a:r>
            <a:r>
              <a:rPr lang="ru-RU" sz="2000" dirty="0" err="1">
                <a:solidFill>
                  <a:srgbClr val="000000"/>
                </a:solidFill>
                <a:latin typeface="Franklin Gothic Medium Cond" pitchFamily="34" charset="0"/>
              </a:rPr>
              <a:t>Load</a:t>
            </a:r>
            <a:r>
              <a:rPr lang="ru-RU" sz="2000" dirty="0">
                <a:solidFill>
                  <a:srgbClr val="000000"/>
                </a:solidFill>
                <a:latin typeface="Franklin Gothic Medium Cond" pitchFamily="34" charset="0"/>
              </a:rPr>
              <a:t>) </a:t>
            </a:r>
            <a:endParaRPr lang="ru-RU" sz="2000" i="0" dirty="0">
              <a:solidFill>
                <a:srgbClr val="000000"/>
              </a:solidFill>
            </a:endParaRPr>
          </a:p>
        </p:txBody>
      </p:sp>
      <p:sp>
        <p:nvSpPr>
          <p:cNvPr id="7" name="Rectangle 5"/>
          <p:cNvSpPr>
            <a:spLocks noChangeArrowheads="1"/>
          </p:cNvSpPr>
          <p:nvPr/>
        </p:nvSpPr>
        <p:spPr bwMode="auto">
          <a:xfrm>
            <a:off x="1357684" y="79355"/>
            <a:ext cx="6365910" cy="461665"/>
          </a:xfrm>
          <a:prstGeom prst="rect">
            <a:avLst/>
          </a:prstGeom>
          <a:noFill/>
          <a:ln w="9525">
            <a:noFill/>
            <a:miter lim="800000"/>
            <a:headEnd/>
            <a:tailEnd/>
          </a:ln>
        </p:spPr>
        <p:txBody>
          <a:bodyPr wrap="none" anchor="ctr">
            <a:spAutoFit/>
          </a:bodyPr>
          <a:lstStyle/>
          <a:p>
            <a:pPr algn="just" eaLnBrk="0" hangingPunct="0"/>
            <a:r>
              <a:rPr lang="ru-RU" sz="2400" i="0" dirty="0">
                <a:solidFill>
                  <a:srgbClr val="000000"/>
                </a:solidFill>
                <a:latin typeface="Franklin Gothic Medium Cond" pitchFamily="34" charset="0"/>
              </a:rPr>
              <a:t>Природа транспорта и отложения </a:t>
            </a:r>
            <a:r>
              <a:rPr lang="ru-RU" sz="2400" i="0" dirty="0" smtClean="0">
                <a:solidFill>
                  <a:srgbClr val="000000"/>
                </a:solidFill>
                <a:latin typeface="Franklin Gothic Medium Cond" pitchFamily="34" charset="0"/>
              </a:rPr>
              <a:t>аллювия</a:t>
            </a:r>
            <a:endParaRPr lang="ru-RU" sz="2400" i="0" dirty="0">
              <a:solidFill>
                <a:srgbClr val="000000"/>
              </a:solidFill>
              <a:latin typeface="Franklin Gothic Medium Cond" pitchFamily="34" charset="0"/>
            </a:endParaRPr>
          </a:p>
        </p:txBody>
      </p:sp>
    </p:spTree>
    <p:extLst>
      <p:ext uri="{BB962C8B-B14F-4D97-AF65-F5344CB8AC3E}">
        <p14:creationId xmlns:p14="http://schemas.microsoft.com/office/powerpoint/2010/main" val="3389026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ransportingrgb400.jpg"/>
          <p:cNvPicPr>
            <a:picLocks noChangeAspect="1" noChangeArrowheads="1"/>
          </p:cNvPicPr>
          <p:nvPr/>
        </p:nvPicPr>
        <p:blipFill rotWithShape="1">
          <a:blip r:embed="rId3" cstate="print"/>
          <a:srcRect l="1801" r="1718"/>
          <a:stretch/>
        </p:blipFill>
        <p:spPr bwMode="auto">
          <a:xfrm>
            <a:off x="1493761" y="1420953"/>
            <a:ext cx="6156473" cy="2584111"/>
          </a:xfrm>
          <a:prstGeom prst="rect">
            <a:avLst/>
          </a:prstGeom>
          <a:noFill/>
          <a:ln w="9525">
            <a:noFill/>
            <a:miter lim="800000"/>
            <a:headEnd/>
            <a:tailEnd/>
          </a:ln>
        </p:spPr>
      </p:pic>
      <p:sp>
        <p:nvSpPr>
          <p:cNvPr id="18436" name="Rectangle 5"/>
          <p:cNvSpPr>
            <a:spLocks noChangeArrowheads="1"/>
          </p:cNvSpPr>
          <p:nvPr/>
        </p:nvSpPr>
        <p:spPr bwMode="auto">
          <a:xfrm>
            <a:off x="1357684" y="79355"/>
            <a:ext cx="6365910" cy="461665"/>
          </a:xfrm>
          <a:prstGeom prst="rect">
            <a:avLst/>
          </a:prstGeom>
          <a:noFill/>
          <a:ln w="9525">
            <a:noFill/>
            <a:miter lim="800000"/>
            <a:headEnd/>
            <a:tailEnd/>
          </a:ln>
        </p:spPr>
        <p:txBody>
          <a:bodyPr wrap="none" anchor="ctr">
            <a:spAutoFit/>
          </a:bodyPr>
          <a:lstStyle/>
          <a:p>
            <a:pPr algn="just" eaLnBrk="0" hangingPunct="0"/>
            <a:r>
              <a:rPr lang="ru-RU" sz="2400" i="0" dirty="0">
                <a:solidFill>
                  <a:srgbClr val="000000"/>
                </a:solidFill>
                <a:latin typeface="Franklin Gothic Medium Cond" pitchFamily="34" charset="0"/>
              </a:rPr>
              <a:t>Природа транспорта и отложения </a:t>
            </a:r>
            <a:r>
              <a:rPr lang="ru-RU" sz="2400" i="0" dirty="0" smtClean="0">
                <a:solidFill>
                  <a:srgbClr val="000000"/>
                </a:solidFill>
                <a:latin typeface="Franklin Gothic Medium Cond" pitchFamily="34" charset="0"/>
              </a:rPr>
              <a:t>аллювия</a:t>
            </a:r>
            <a:endParaRPr lang="ru-RU" sz="2400" i="0" dirty="0">
              <a:solidFill>
                <a:srgbClr val="000000"/>
              </a:solidFill>
              <a:latin typeface="Franklin Gothic Medium Cond" pitchFamily="34" charset="0"/>
            </a:endParaRPr>
          </a:p>
        </p:txBody>
      </p:sp>
      <p:sp>
        <p:nvSpPr>
          <p:cNvPr id="9" name="Прямоугольник 8"/>
          <p:cNvSpPr/>
          <p:nvPr/>
        </p:nvSpPr>
        <p:spPr>
          <a:xfrm>
            <a:off x="12981" y="4321804"/>
            <a:ext cx="9159288" cy="2246769"/>
          </a:xfrm>
          <a:prstGeom prst="rect">
            <a:avLst/>
          </a:prstGeom>
        </p:spPr>
        <p:txBody>
          <a:bodyPr wrap="square">
            <a:spAutoFit/>
          </a:bodyPr>
          <a:lstStyle/>
          <a:p>
            <a:pPr algn="l"/>
            <a:r>
              <a:rPr lang="ru-RU" sz="2000" b="1" i="0" dirty="0" smtClean="0">
                <a:solidFill>
                  <a:srgbClr val="000000"/>
                </a:solidFill>
                <a:latin typeface="Arial Narrow" pitchFamily="34" charset="0"/>
              </a:rPr>
              <a:t>До </a:t>
            </a:r>
            <a:r>
              <a:rPr lang="en-US" sz="2000" b="1" i="0" dirty="0" smtClean="0">
                <a:solidFill>
                  <a:srgbClr val="000000"/>
                </a:solidFill>
                <a:latin typeface="Arial Narrow" pitchFamily="34" charset="0"/>
              </a:rPr>
              <a:t>2 c</a:t>
            </a:r>
            <a:r>
              <a:rPr lang="ru-RU" sz="2000" b="1" i="0" dirty="0" smtClean="0">
                <a:solidFill>
                  <a:srgbClr val="000000"/>
                </a:solidFill>
                <a:latin typeface="Arial Narrow" pitchFamily="34" charset="0"/>
              </a:rPr>
              <a:t>м/сек</a:t>
            </a:r>
            <a:r>
              <a:rPr lang="en-US" sz="2000" i="0" dirty="0" smtClean="0">
                <a:solidFill>
                  <a:srgbClr val="000000"/>
                </a:solidFill>
                <a:latin typeface="Arial Narrow" pitchFamily="34" charset="0"/>
              </a:rPr>
              <a:t>: </a:t>
            </a:r>
            <a:r>
              <a:rPr lang="ru-RU" sz="2000" i="0" dirty="0" smtClean="0">
                <a:solidFill>
                  <a:srgbClr val="000000"/>
                </a:solidFill>
                <a:latin typeface="Arial Narrow" pitchFamily="34" charset="0"/>
              </a:rPr>
              <a:t>алеврит и глина переносятся во взвеси, песок и галька отлагаются, ничего не вовлекается в поток</a:t>
            </a:r>
            <a:endParaRPr lang="ru-RU" sz="2000" i="0" dirty="0">
              <a:solidFill>
                <a:srgbClr val="000000"/>
              </a:solidFill>
              <a:latin typeface="Arial Narrow" pitchFamily="34" charset="0"/>
            </a:endParaRPr>
          </a:p>
          <a:p>
            <a:pPr algn="l"/>
            <a:r>
              <a:rPr lang="ru-RU" sz="2000" b="1" i="0" dirty="0" smtClean="0">
                <a:solidFill>
                  <a:srgbClr val="000000"/>
                </a:solidFill>
                <a:latin typeface="Arial Narrow" pitchFamily="34" charset="0"/>
              </a:rPr>
              <a:t>Около 10 см/сек</a:t>
            </a:r>
            <a:r>
              <a:rPr lang="en-US" sz="2000" i="0" dirty="0" smtClean="0">
                <a:solidFill>
                  <a:srgbClr val="000000"/>
                </a:solidFill>
                <a:latin typeface="Arial Narrow" pitchFamily="34" charset="0"/>
              </a:rPr>
              <a:t>: </a:t>
            </a:r>
            <a:r>
              <a:rPr lang="ru-RU" sz="2000" i="0" dirty="0">
                <a:solidFill>
                  <a:srgbClr val="000000"/>
                </a:solidFill>
                <a:latin typeface="Arial Narrow" pitchFamily="34" charset="0"/>
              </a:rPr>
              <a:t>алеврит и глина переносятся во взвеси</a:t>
            </a:r>
            <a:r>
              <a:rPr lang="en-US" sz="2000" i="0" dirty="0" smtClean="0">
                <a:solidFill>
                  <a:srgbClr val="000000"/>
                </a:solidFill>
                <a:latin typeface="Arial Narrow" pitchFamily="34" charset="0"/>
              </a:rPr>
              <a:t>, </a:t>
            </a:r>
            <a:r>
              <a:rPr lang="ru-RU" sz="2000" i="0" dirty="0">
                <a:solidFill>
                  <a:srgbClr val="000000"/>
                </a:solidFill>
                <a:latin typeface="Arial Narrow" pitchFamily="34" charset="0"/>
              </a:rPr>
              <a:t>песок </a:t>
            </a:r>
            <a:r>
              <a:rPr lang="ru-RU" sz="2000" i="0" dirty="0" smtClean="0">
                <a:solidFill>
                  <a:srgbClr val="000000"/>
                </a:solidFill>
                <a:latin typeface="Arial Narrow" pitchFamily="34" charset="0"/>
              </a:rPr>
              <a:t>перемещается по дну, галька отлагается</a:t>
            </a:r>
            <a:r>
              <a:rPr lang="en-US" sz="2000" i="0" dirty="0" smtClean="0">
                <a:solidFill>
                  <a:srgbClr val="000000"/>
                </a:solidFill>
                <a:latin typeface="Arial Narrow" pitchFamily="34" charset="0"/>
              </a:rPr>
              <a:t>, </a:t>
            </a:r>
            <a:r>
              <a:rPr lang="ru-RU" sz="2000" i="0" dirty="0" smtClean="0">
                <a:solidFill>
                  <a:srgbClr val="000000"/>
                </a:solidFill>
                <a:latin typeface="Arial Narrow" pitchFamily="34" charset="0"/>
              </a:rPr>
              <a:t>и все, кроме гальки и консолидированной глины/алевролита вовлекается в поток.</a:t>
            </a:r>
            <a:endParaRPr lang="ru-RU" sz="2000" i="0" dirty="0">
              <a:solidFill>
                <a:srgbClr val="000000"/>
              </a:solidFill>
              <a:latin typeface="Arial Narrow" pitchFamily="34" charset="0"/>
            </a:endParaRPr>
          </a:p>
          <a:p>
            <a:pPr algn="l"/>
            <a:r>
              <a:rPr lang="ru-RU" sz="2000" b="1" i="0" dirty="0" smtClean="0">
                <a:solidFill>
                  <a:srgbClr val="000000"/>
                </a:solidFill>
                <a:latin typeface="Arial Narrow" pitchFamily="34" charset="0"/>
              </a:rPr>
              <a:t>Выше 100 см/сек</a:t>
            </a:r>
            <a:r>
              <a:rPr lang="en-US" sz="2000" i="0" dirty="0" smtClean="0">
                <a:solidFill>
                  <a:srgbClr val="000000"/>
                </a:solidFill>
                <a:latin typeface="Arial Narrow" pitchFamily="34" charset="0"/>
              </a:rPr>
              <a:t>: </a:t>
            </a:r>
            <a:r>
              <a:rPr lang="ru-RU" sz="2000" i="0" dirty="0" smtClean="0">
                <a:solidFill>
                  <a:srgbClr val="000000"/>
                </a:solidFill>
                <a:latin typeface="Arial Narrow" pitchFamily="34" charset="0"/>
              </a:rPr>
              <a:t>алеврит, глина, и часть песка перемещаются в виде взвеси, галька перемещается по дну, и все вовлекается в поток (кроме, конечно, особо крупных обломков)</a:t>
            </a:r>
            <a:endParaRPr lang="ru-RU" sz="2000" i="0" dirty="0">
              <a:solidFill>
                <a:srgbClr val="000000"/>
              </a:solidFill>
              <a:latin typeface="Arial Narrow" pitchFamily="34" charset="0"/>
            </a:endParaRPr>
          </a:p>
        </p:txBody>
      </p:sp>
      <p:sp>
        <p:nvSpPr>
          <p:cNvPr id="3" name="TextBox 2"/>
          <p:cNvSpPr txBox="1"/>
          <p:nvPr/>
        </p:nvSpPr>
        <p:spPr>
          <a:xfrm>
            <a:off x="800774" y="908720"/>
            <a:ext cx="7542449" cy="400110"/>
          </a:xfrm>
          <a:prstGeom prst="rect">
            <a:avLst/>
          </a:prstGeom>
          <a:noFill/>
        </p:spPr>
        <p:txBody>
          <a:bodyPr wrap="none" rtlCol="0">
            <a:spAutoFit/>
          </a:bodyPr>
          <a:lstStyle/>
          <a:p>
            <a:pPr algn="l"/>
            <a:r>
              <a:rPr lang="ru-RU" sz="2000" b="1" i="0" dirty="0" smtClean="0">
                <a:solidFill>
                  <a:srgbClr val="000000"/>
                </a:solidFill>
                <a:latin typeface="Arial Narrow" pitchFamily="34" charset="0"/>
              </a:rPr>
              <a:t>Скоростные параметры разных способов переноса твердых осадков</a:t>
            </a:r>
            <a:endParaRPr lang="ru-RU" sz="2000" b="1" i="0" dirty="0">
              <a:solidFill>
                <a:srgbClr val="000000"/>
              </a:solidFill>
              <a:latin typeface="Arial Narrow" pitchFamily="34" charset="0"/>
            </a:endParaRPr>
          </a:p>
        </p:txBody>
      </p:sp>
    </p:spTree>
    <p:extLst>
      <p:ext uri="{BB962C8B-B14F-4D97-AF65-F5344CB8AC3E}">
        <p14:creationId xmlns:p14="http://schemas.microsoft.com/office/powerpoint/2010/main" val="276642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19460" name="Text Box 10"/>
          <p:cNvSpPr txBox="1">
            <a:spLocks noChangeArrowheads="1"/>
          </p:cNvSpPr>
          <p:nvPr/>
        </p:nvSpPr>
        <p:spPr bwMode="auto">
          <a:xfrm>
            <a:off x="1702792" y="260648"/>
            <a:ext cx="61702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charset="0"/>
              </a:defRPr>
            </a:lvl1pPr>
            <a:lvl2pPr marL="742950" indent="-285750" eaLnBrk="0" hangingPunct="0">
              <a:defRPr i="1">
                <a:solidFill>
                  <a:schemeClr val="tx1"/>
                </a:solidFill>
                <a:latin typeface="Arial" charset="0"/>
              </a:defRPr>
            </a:lvl2pPr>
            <a:lvl3pPr marL="1143000" indent="-228600" eaLnBrk="0" hangingPunct="0">
              <a:defRPr i="1">
                <a:solidFill>
                  <a:schemeClr val="tx1"/>
                </a:solidFill>
                <a:latin typeface="Arial" charset="0"/>
              </a:defRPr>
            </a:lvl3pPr>
            <a:lvl4pPr marL="1600200" indent="-228600" eaLnBrk="0" hangingPunct="0">
              <a:defRPr i="1">
                <a:solidFill>
                  <a:schemeClr val="tx1"/>
                </a:solidFill>
                <a:latin typeface="Arial" charset="0"/>
              </a:defRPr>
            </a:lvl4pPr>
            <a:lvl5pPr marL="2057400" indent="-228600" eaLnBrk="0" hangingPunct="0">
              <a:defRPr i="1">
                <a:solidFill>
                  <a:schemeClr val="tx1"/>
                </a:solidFill>
                <a:latin typeface="Arial" charset="0"/>
              </a:defRPr>
            </a:lvl5pPr>
            <a:lvl6pPr marL="2514600" indent="-228600" algn="ctr" eaLnBrk="0" fontAlgn="base" hangingPunct="0">
              <a:spcBef>
                <a:spcPct val="0"/>
              </a:spcBef>
              <a:spcAft>
                <a:spcPct val="0"/>
              </a:spcAft>
              <a:defRPr i="1">
                <a:solidFill>
                  <a:schemeClr val="tx1"/>
                </a:solidFill>
                <a:latin typeface="Arial" charset="0"/>
              </a:defRPr>
            </a:lvl6pPr>
            <a:lvl7pPr marL="2971800" indent="-228600" algn="ctr" eaLnBrk="0" fontAlgn="base" hangingPunct="0">
              <a:spcBef>
                <a:spcPct val="0"/>
              </a:spcBef>
              <a:spcAft>
                <a:spcPct val="0"/>
              </a:spcAft>
              <a:defRPr i="1">
                <a:solidFill>
                  <a:schemeClr val="tx1"/>
                </a:solidFill>
                <a:latin typeface="Arial" charset="0"/>
              </a:defRPr>
            </a:lvl7pPr>
            <a:lvl8pPr marL="3429000" indent="-228600" algn="ctr" eaLnBrk="0" fontAlgn="base" hangingPunct="0">
              <a:spcBef>
                <a:spcPct val="0"/>
              </a:spcBef>
              <a:spcAft>
                <a:spcPct val="0"/>
              </a:spcAft>
              <a:defRPr i="1">
                <a:solidFill>
                  <a:schemeClr val="tx1"/>
                </a:solidFill>
                <a:latin typeface="Arial" charset="0"/>
              </a:defRPr>
            </a:lvl8pPr>
            <a:lvl9pPr marL="3886200" indent="-228600" algn="ctr" eaLnBrk="0" fontAlgn="base" hangingPunct="0">
              <a:spcBef>
                <a:spcPct val="0"/>
              </a:spcBef>
              <a:spcAft>
                <a:spcPct val="0"/>
              </a:spcAft>
              <a:defRPr i="1">
                <a:solidFill>
                  <a:schemeClr val="tx1"/>
                </a:solidFill>
                <a:latin typeface="Arial" charset="0"/>
              </a:defRPr>
            </a:lvl9pPr>
          </a:lstStyle>
          <a:p>
            <a:pPr eaLnBrk="1" hangingPunct="1"/>
            <a:r>
              <a:rPr lang="ru-RU" sz="2400" b="1" i="0" dirty="0" smtClean="0"/>
              <a:t>АЛЛОХТОННЫЕ КОМПЛЕКСЫ</a:t>
            </a:r>
            <a:endParaRPr lang="ru-RU" sz="2400" b="1" i="0" dirty="0"/>
          </a:p>
        </p:txBody>
      </p:sp>
      <p:graphicFrame>
        <p:nvGraphicFramePr>
          <p:cNvPr id="3" name="Таблица 2"/>
          <p:cNvGraphicFramePr>
            <a:graphicFrameLocks noGrp="1"/>
          </p:cNvGraphicFramePr>
          <p:nvPr>
            <p:extLst>
              <p:ext uri="{D42A27DB-BD31-4B8C-83A1-F6EECF244321}">
                <p14:modId xmlns:p14="http://schemas.microsoft.com/office/powerpoint/2010/main" val="911723553"/>
              </p:ext>
            </p:extLst>
          </p:nvPr>
        </p:nvGraphicFramePr>
        <p:xfrm>
          <a:off x="611560" y="1011640"/>
          <a:ext cx="7848872" cy="4834719"/>
        </p:xfrm>
        <a:graphic>
          <a:graphicData uri="http://schemas.openxmlformats.org/drawingml/2006/table">
            <a:tbl>
              <a:tblPr firstRow="1" bandRow="1">
                <a:tableStyleId>{5C22544A-7EE6-4342-B048-85BDC9FD1C3A}</a:tableStyleId>
              </a:tblPr>
              <a:tblGrid>
                <a:gridCol w="1584176"/>
                <a:gridCol w="1296144"/>
                <a:gridCol w="1440160"/>
                <a:gridCol w="3528392"/>
              </a:tblGrid>
              <a:tr h="658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i="0" dirty="0" smtClean="0">
                          <a:solidFill>
                            <a:schemeClr val="tx1"/>
                          </a:solidFill>
                          <a:latin typeface="Arial Narrow" panose="020B0606020202030204" pitchFamily="34" charset="0"/>
                          <a:cs typeface="Consolas" panose="020B0609020204030204" pitchFamily="49" charset="0"/>
                        </a:rPr>
                        <a:t>АГЕНТЫ ПЕРЕНОСА (</a:t>
                      </a:r>
                      <a:r>
                        <a:rPr lang="ru-RU" sz="1200" b="1" i="1" dirty="0" smtClean="0">
                          <a:solidFill>
                            <a:schemeClr val="tx1"/>
                          </a:solidFill>
                          <a:latin typeface="Arial Narrow" panose="020B0606020202030204" pitchFamily="34" charset="0"/>
                          <a:cs typeface="Consolas" panose="020B0609020204030204" pitchFamily="49" charset="0"/>
                        </a:rPr>
                        <a:t>ТРАНСМИТТЕРЫ</a:t>
                      </a:r>
                      <a:r>
                        <a:rPr lang="ru-RU" sz="1400" b="1" i="0" dirty="0" smtClean="0">
                          <a:solidFill>
                            <a:schemeClr val="tx1"/>
                          </a:solidFill>
                          <a:latin typeface="Arial Narrow" panose="020B0606020202030204" pitchFamily="34" charset="0"/>
                          <a:cs typeface="Consolas" panose="020B0609020204030204" pitchFamily="49" charset="0"/>
                        </a:rPr>
                        <a:t>)</a:t>
                      </a:r>
                    </a:p>
                  </a:txBody>
                  <a:tcPr>
                    <a:solidFill>
                      <a:srgbClr val="FFCC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cap="all" baseline="0" dirty="0" smtClean="0">
                          <a:solidFill>
                            <a:schemeClr val="tx1"/>
                          </a:solidFill>
                          <a:latin typeface="Arial Narrow" panose="020B0606020202030204" pitchFamily="34" charset="0"/>
                        </a:rPr>
                        <a:t>Среда переноса</a:t>
                      </a:r>
                    </a:p>
                    <a:p>
                      <a:pPr algn="l"/>
                      <a:endParaRPr lang="ru-RU" sz="1400" b="1" cap="all" baseline="0" dirty="0">
                        <a:solidFill>
                          <a:schemeClr val="tx1"/>
                        </a:solidFill>
                        <a:latin typeface="Arial Narrow" panose="020B0606020202030204" pitchFamily="34" charset="0"/>
                      </a:endParaRPr>
                    </a:p>
                  </a:txBody>
                  <a:tcPr>
                    <a:solidFill>
                      <a:schemeClr val="accent6">
                        <a:lumMod val="20000"/>
                        <a:lumOff val="80000"/>
                      </a:schemeClr>
                    </a:solidFill>
                  </a:tcPr>
                </a:tc>
                <a:tc>
                  <a:txBody>
                    <a:bodyPr/>
                    <a:lstStyle/>
                    <a:p>
                      <a:pPr algn="l"/>
                      <a:r>
                        <a:rPr lang="ru-RU" sz="1400" b="1" dirty="0" smtClean="0">
                          <a:solidFill>
                            <a:schemeClr val="tx1"/>
                          </a:solidFill>
                          <a:latin typeface="Arial Narrow" panose="020B0606020202030204" pitchFamily="34" charset="0"/>
                          <a:cs typeface="Consolas" panose="020B0609020204030204" pitchFamily="49" charset="0"/>
                        </a:rPr>
                        <a:t>УПРАВЛЯЮЩИЕ ФАКТОРЫ </a:t>
                      </a:r>
                      <a:r>
                        <a:rPr lang="ru-RU" sz="1400" b="1" baseline="0" dirty="0" smtClean="0">
                          <a:solidFill>
                            <a:schemeClr val="tx1"/>
                          </a:solidFill>
                          <a:latin typeface="Arial Narrow" panose="020B0606020202030204" pitchFamily="34" charset="0"/>
                          <a:cs typeface="Consolas" panose="020B0609020204030204" pitchFamily="49" charset="0"/>
                        </a:rPr>
                        <a:t>ПЕРЕНОСА</a:t>
                      </a:r>
                      <a:endParaRPr lang="ru-RU" sz="1400" b="1" dirty="0">
                        <a:solidFill>
                          <a:schemeClr val="tx1"/>
                        </a:solidFill>
                        <a:latin typeface="Arial Narrow" panose="020B0606020202030204" pitchFamily="34" charset="0"/>
                        <a:cs typeface="Consolas" panose="020B0609020204030204" pitchFamily="49" charset="0"/>
                      </a:endParaRPr>
                    </a:p>
                  </a:txBody>
                  <a:tcPr>
                    <a:solidFill>
                      <a:srgbClr val="FFCC99"/>
                    </a:solidFill>
                  </a:tcPr>
                </a:tc>
                <a:tc>
                  <a:txBody>
                    <a:bodyPr/>
                    <a:lstStyle/>
                    <a:p>
                      <a:pPr algn="l"/>
                      <a:r>
                        <a:rPr lang="ru-RU" sz="1400" b="1" dirty="0" smtClean="0">
                          <a:solidFill>
                            <a:schemeClr val="tx1"/>
                          </a:solidFill>
                          <a:latin typeface="Arial Narrow" panose="020B0606020202030204" pitchFamily="34" charset="0"/>
                          <a:cs typeface="Consolas" panose="020B0609020204030204" pitchFamily="49" charset="0"/>
                        </a:rPr>
                        <a:t>ГЕНЕТИЧЕСКИЕ ТИПЫ</a:t>
                      </a:r>
                    </a:p>
                    <a:p>
                      <a:pPr algn="l"/>
                      <a:r>
                        <a:rPr lang="ru-RU" sz="1400" b="1" dirty="0" smtClean="0">
                          <a:solidFill>
                            <a:schemeClr val="tx1"/>
                          </a:solidFill>
                          <a:latin typeface="Arial Narrow" panose="020B0606020202030204" pitchFamily="34" charset="0"/>
                          <a:cs typeface="Consolas" panose="020B0609020204030204" pitchFamily="49" charset="0"/>
                        </a:rPr>
                        <a:t>ОТЛОЖЕНИЙ</a:t>
                      </a:r>
                      <a:endParaRPr lang="ru-RU" sz="1400" b="1" dirty="0">
                        <a:solidFill>
                          <a:schemeClr val="tx1"/>
                        </a:solidFill>
                        <a:latin typeface="Arial Narrow" panose="020B0606020202030204" pitchFamily="34" charset="0"/>
                        <a:cs typeface="Consolas" panose="020B0609020204030204" pitchFamily="49" charset="0"/>
                      </a:endParaRPr>
                    </a:p>
                  </a:txBody>
                  <a:tcPr>
                    <a:solidFill>
                      <a:schemeClr val="bg1"/>
                    </a:solidFill>
                  </a:tcPr>
                </a:tc>
              </a:tr>
              <a:tr h="376548">
                <a:tc>
                  <a:txBody>
                    <a:bodyPr/>
                    <a:lstStyle/>
                    <a:p>
                      <a:pPr algn="l"/>
                      <a:endParaRPr lang="ru-RU" sz="1400" b="1" dirty="0" smtClean="0">
                        <a:solidFill>
                          <a:srgbClr val="C00000"/>
                        </a:solidFill>
                        <a:latin typeface="Arial Narrow" panose="020B0606020202030204" pitchFamily="34" charset="0"/>
                      </a:endParaRPr>
                    </a:p>
                    <a:p>
                      <a:pPr algn="l"/>
                      <a:endParaRPr lang="ru-RU" sz="1400" b="1" dirty="0" smtClean="0">
                        <a:solidFill>
                          <a:srgbClr val="C00000"/>
                        </a:solidFill>
                        <a:latin typeface="Arial Narrow" panose="020B0606020202030204" pitchFamily="34" charset="0"/>
                      </a:endParaRPr>
                    </a:p>
                    <a:p>
                      <a:pPr algn="l"/>
                      <a:r>
                        <a:rPr lang="ru-RU" sz="1400" b="1" dirty="0" smtClean="0">
                          <a:solidFill>
                            <a:srgbClr val="C00000"/>
                          </a:solidFill>
                          <a:latin typeface="Arial Narrow" panose="020B0606020202030204" pitchFamily="34" charset="0"/>
                        </a:rPr>
                        <a:t>Водные потоки</a:t>
                      </a:r>
                      <a:endParaRPr lang="ru-RU" sz="1400" b="1" dirty="0">
                        <a:solidFill>
                          <a:srgbClr val="C00000"/>
                        </a:solidFill>
                        <a:latin typeface="Arial Narrow" panose="020B0606020202030204" pitchFamily="34" charset="0"/>
                      </a:endParaRPr>
                    </a:p>
                  </a:txBody>
                  <a:tcPr>
                    <a:solidFill>
                      <a:srgbClr val="FFCC99"/>
                    </a:solidFill>
                  </a:tcPr>
                </a:tc>
                <a:tc>
                  <a:txBody>
                    <a:bodyPr/>
                    <a:lstStyle/>
                    <a:p>
                      <a:pPr algn="l"/>
                      <a:r>
                        <a:rPr lang="ru-RU" sz="1400" b="1" dirty="0" smtClean="0">
                          <a:solidFill>
                            <a:srgbClr val="C00000"/>
                          </a:solidFill>
                          <a:latin typeface="Arial Narrow" panose="020B0606020202030204" pitchFamily="34" charset="0"/>
                        </a:rPr>
                        <a:t>Наземная, подземная, водная, ледовая, подледная</a:t>
                      </a:r>
                      <a:endParaRPr lang="ru-RU" sz="1400" b="1" dirty="0">
                        <a:solidFill>
                          <a:srgbClr val="C00000"/>
                        </a:solidFill>
                        <a:latin typeface="Arial Narrow" panose="020B0606020202030204" pitchFamily="34" charset="0"/>
                      </a:endParaRPr>
                    </a:p>
                  </a:txBody>
                  <a:tcPr>
                    <a:solidFill>
                      <a:schemeClr val="accent6">
                        <a:lumMod val="20000"/>
                        <a:lumOff val="80000"/>
                      </a:schemeClr>
                    </a:solidFill>
                  </a:tcPr>
                </a:tc>
                <a:tc>
                  <a:txBody>
                    <a:bodyPr/>
                    <a:lstStyle/>
                    <a:p>
                      <a:pPr algn="l"/>
                      <a:endParaRPr lang="ru-RU" sz="1400" b="1" dirty="0" smtClean="0">
                        <a:solidFill>
                          <a:srgbClr val="C00000"/>
                        </a:solidFill>
                        <a:latin typeface="Arial Narrow" panose="020B0606020202030204" pitchFamily="34" charset="0"/>
                      </a:endParaRPr>
                    </a:p>
                    <a:p>
                      <a:pPr algn="l"/>
                      <a:endParaRPr lang="ru-RU" sz="1400" b="1" dirty="0" smtClean="0">
                        <a:solidFill>
                          <a:srgbClr val="C00000"/>
                        </a:solidFill>
                        <a:latin typeface="Arial Narrow" panose="020B0606020202030204" pitchFamily="34" charset="0"/>
                      </a:endParaRPr>
                    </a:p>
                    <a:p>
                      <a:pPr algn="l"/>
                      <a:r>
                        <a:rPr lang="ru-RU" sz="1400" b="1" dirty="0" smtClean="0">
                          <a:solidFill>
                            <a:srgbClr val="C00000"/>
                          </a:solidFill>
                          <a:latin typeface="Arial Narrow" panose="020B0606020202030204" pitchFamily="34" charset="0"/>
                        </a:rPr>
                        <a:t>Гравитация</a:t>
                      </a:r>
                      <a:endParaRPr lang="ru-RU" sz="1400" b="1" dirty="0">
                        <a:solidFill>
                          <a:srgbClr val="C00000"/>
                        </a:solidFill>
                        <a:latin typeface="Arial Narrow" panose="020B0606020202030204" pitchFamily="34" charset="0"/>
                      </a:endParaRPr>
                    </a:p>
                  </a:txBody>
                  <a:tcPr>
                    <a:solidFill>
                      <a:srgbClr val="FFCC99"/>
                    </a:solidFill>
                  </a:tcPr>
                </a:tc>
                <a:tc>
                  <a:txBody>
                    <a:bodyPr/>
                    <a:lstStyle/>
                    <a:p>
                      <a:pPr algn="l"/>
                      <a:r>
                        <a:rPr lang="ru-RU" sz="1400" b="1" dirty="0" smtClean="0">
                          <a:solidFill>
                            <a:srgbClr val="C00000"/>
                          </a:solidFill>
                          <a:latin typeface="Arial Narrow" panose="020B0606020202030204" pitchFamily="34" charset="0"/>
                        </a:rPr>
                        <a:t>Аллювий, пролювий, делювий, </a:t>
                      </a:r>
                      <a:r>
                        <a:rPr lang="ru-RU" sz="1400" b="1" dirty="0" err="1" smtClean="0">
                          <a:solidFill>
                            <a:srgbClr val="C00000"/>
                          </a:solidFill>
                          <a:latin typeface="Arial Narrow" panose="020B0606020202030204" pitchFamily="34" charset="0"/>
                        </a:rPr>
                        <a:t>флювиогляцильный</a:t>
                      </a:r>
                      <a:r>
                        <a:rPr lang="ru-RU" sz="1400" b="1" dirty="0" smtClean="0">
                          <a:solidFill>
                            <a:srgbClr val="C00000"/>
                          </a:solidFill>
                          <a:latin typeface="Arial Narrow" panose="020B0606020202030204" pitchFamily="34" charset="0"/>
                        </a:rPr>
                        <a:t>, туннельный аллювий, туннельный флювиогляциальный, карстовый</a:t>
                      </a:r>
                      <a:endParaRPr lang="ru-RU" sz="1400" b="1" dirty="0">
                        <a:solidFill>
                          <a:srgbClr val="C00000"/>
                        </a:solidFill>
                        <a:latin typeface="Arial Narrow" panose="020B0606020202030204" pitchFamily="34" charset="0"/>
                      </a:endParaRPr>
                    </a:p>
                  </a:txBody>
                  <a:tcPr>
                    <a:solidFill>
                      <a:schemeClr val="bg1"/>
                    </a:solidFill>
                  </a:tcPr>
                </a:tc>
              </a:tr>
              <a:tr h="376548">
                <a:tc>
                  <a:txBody>
                    <a:bodyPr/>
                    <a:lstStyle/>
                    <a:p>
                      <a:pPr algn="l"/>
                      <a:endParaRPr lang="ru-RU" sz="1400" dirty="0" smtClean="0">
                        <a:solidFill>
                          <a:schemeClr val="accent6">
                            <a:lumMod val="75000"/>
                          </a:schemeClr>
                        </a:solidFill>
                        <a:latin typeface="Arial Narrow" panose="020B0606020202030204" pitchFamily="34" charset="0"/>
                      </a:endParaRPr>
                    </a:p>
                    <a:p>
                      <a:pPr algn="l"/>
                      <a:r>
                        <a:rPr lang="ru-RU" sz="1400" dirty="0" smtClean="0">
                          <a:solidFill>
                            <a:schemeClr val="accent6">
                              <a:lumMod val="75000"/>
                            </a:schemeClr>
                          </a:solidFill>
                          <a:latin typeface="Arial Narrow" panose="020B0606020202030204" pitchFamily="34" charset="0"/>
                        </a:rPr>
                        <a:t>Ледовые потоки</a:t>
                      </a:r>
                      <a:endParaRPr lang="ru-RU" sz="1400" dirty="0">
                        <a:solidFill>
                          <a:schemeClr val="accent6">
                            <a:lumMod val="75000"/>
                          </a:schemeClr>
                        </a:solidFill>
                        <a:latin typeface="Arial Narrow" panose="020B0606020202030204" pitchFamily="34" charset="0"/>
                      </a:endParaRPr>
                    </a:p>
                  </a:txBody>
                  <a:tcPr>
                    <a:solidFill>
                      <a:srgbClr val="FFCC99"/>
                    </a:solidFill>
                  </a:tcPr>
                </a:tc>
                <a:tc>
                  <a:txBody>
                    <a:bodyPr/>
                    <a:lstStyle/>
                    <a:p>
                      <a:pPr algn="l"/>
                      <a:r>
                        <a:rPr lang="ru-RU" sz="1400" dirty="0" smtClean="0">
                          <a:solidFill>
                            <a:schemeClr val="accent6">
                              <a:lumMod val="75000"/>
                            </a:schemeClr>
                          </a:solidFill>
                          <a:latin typeface="Arial Narrow" panose="020B0606020202030204" pitchFamily="34" charset="0"/>
                        </a:rPr>
                        <a:t>Наземная,</a:t>
                      </a:r>
                      <a:r>
                        <a:rPr lang="ru-RU" sz="1400" baseline="0" dirty="0" smtClean="0">
                          <a:solidFill>
                            <a:schemeClr val="accent6">
                              <a:lumMod val="75000"/>
                            </a:schemeClr>
                          </a:solidFill>
                          <a:latin typeface="Arial Narrow" panose="020B0606020202030204" pitchFamily="34" charset="0"/>
                        </a:rPr>
                        <a:t> водная, надводная</a:t>
                      </a:r>
                      <a:endParaRPr lang="ru-RU" sz="1400" dirty="0">
                        <a:solidFill>
                          <a:schemeClr val="accent6">
                            <a:lumMod val="75000"/>
                          </a:schemeClr>
                        </a:solidFill>
                        <a:latin typeface="Arial Narrow" panose="020B0606020202030204" pitchFamily="34" charset="0"/>
                      </a:endParaRPr>
                    </a:p>
                  </a:txBody>
                  <a:tcPr>
                    <a:solidFill>
                      <a:schemeClr val="accent6">
                        <a:lumMod val="20000"/>
                        <a:lumOff val="80000"/>
                      </a:schemeClr>
                    </a:solidFill>
                  </a:tcPr>
                </a:tc>
                <a:tc>
                  <a:txBody>
                    <a:bodyPr/>
                    <a:lstStyle/>
                    <a:p>
                      <a:pPr algn="l"/>
                      <a:r>
                        <a:rPr lang="ru-RU" sz="1400" dirty="0" smtClean="0">
                          <a:solidFill>
                            <a:schemeClr val="accent6">
                              <a:lumMod val="75000"/>
                            </a:schemeClr>
                          </a:solidFill>
                          <a:latin typeface="Arial Narrow" panose="020B0606020202030204" pitchFamily="34" charset="0"/>
                        </a:rPr>
                        <a:t>Гравитация</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accent6">
                              <a:lumMod val="75000"/>
                            </a:schemeClr>
                          </a:solidFill>
                          <a:latin typeface="Arial Narrow" panose="020B0606020202030204" pitchFamily="34" charset="0"/>
                        </a:rPr>
                        <a:t>Температура и давление</a:t>
                      </a:r>
                    </a:p>
                  </a:txBody>
                  <a:tcPr>
                    <a:solidFill>
                      <a:srgbClr val="FFCC99"/>
                    </a:solidFill>
                  </a:tcPr>
                </a:tc>
                <a:tc>
                  <a:txBody>
                    <a:bodyPr/>
                    <a:lstStyle/>
                    <a:p>
                      <a:pPr algn="l"/>
                      <a:r>
                        <a:rPr lang="ru-RU" sz="1400" dirty="0" smtClean="0">
                          <a:solidFill>
                            <a:schemeClr val="accent6">
                              <a:lumMod val="75000"/>
                            </a:schemeClr>
                          </a:solidFill>
                          <a:latin typeface="Arial Narrow" panose="020B0606020202030204" pitchFamily="34" charset="0"/>
                        </a:rPr>
                        <a:t>Гляциальный, </a:t>
                      </a:r>
                      <a:r>
                        <a:rPr lang="ru-RU" sz="1400" dirty="0" err="1" smtClean="0">
                          <a:solidFill>
                            <a:schemeClr val="accent6">
                              <a:lumMod val="75000"/>
                            </a:schemeClr>
                          </a:solidFill>
                          <a:latin typeface="Arial Narrow" panose="020B0606020202030204" pitchFamily="34" charset="0"/>
                        </a:rPr>
                        <a:t>гляцио</a:t>
                      </a:r>
                      <a:r>
                        <a:rPr lang="ru-RU" sz="1400" dirty="0" smtClean="0">
                          <a:solidFill>
                            <a:schemeClr val="accent6">
                              <a:lumMod val="75000"/>
                            </a:schemeClr>
                          </a:solidFill>
                          <a:latin typeface="Arial Narrow" panose="020B0606020202030204" pitchFamily="34" charset="0"/>
                        </a:rPr>
                        <a:t>-озерный, </a:t>
                      </a:r>
                      <a:r>
                        <a:rPr lang="ru-RU" sz="1400" dirty="0" err="1" smtClean="0">
                          <a:solidFill>
                            <a:schemeClr val="accent6">
                              <a:lumMod val="75000"/>
                            </a:schemeClr>
                          </a:solidFill>
                          <a:latin typeface="Arial Narrow" panose="020B0606020202030204" pitchFamily="34" charset="0"/>
                        </a:rPr>
                        <a:t>гляцио</a:t>
                      </a:r>
                      <a:r>
                        <a:rPr lang="ru-RU" sz="1400" dirty="0" smtClean="0">
                          <a:solidFill>
                            <a:schemeClr val="accent6">
                              <a:lumMod val="75000"/>
                            </a:schemeClr>
                          </a:solidFill>
                          <a:latin typeface="Arial Narrow" panose="020B0606020202030204" pitchFamily="34" charset="0"/>
                        </a:rPr>
                        <a:t>-морской,</a:t>
                      </a:r>
                    </a:p>
                    <a:p>
                      <a:pPr algn="l"/>
                      <a:r>
                        <a:rPr lang="ru-RU" sz="1400" dirty="0" smtClean="0">
                          <a:solidFill>
                            <a:schemeClr val="accent6">
                              <a:lumMod val="75000"/>
                            </a:schemeClr>
                          </a:solidFill>
                          <a:latin typeface="Arial Narrow" panose="020B0606020202030204" pitchFamily="34" charset="0"/>
                        </a:rPr>
                        <a:t>айсберговый (</a:t>
                      </a:r>
                      <a:r>
                        <a:rPr lang="ru-RU" sz="1400" dirty="0" err="1" smtClean="0">
                          <a:solidFill>
                            <a:schemeClr val="accent6">
                              <a:lumMod val="75000"/>
                            </a:schemeClr>
                          </a:solidFill>
                          <a:latin typeface="Arial Narrow" panose="020B0606020202030204" pitchFamily="34" charset="0"/>
                        </a:rPr>
                        <a:t>рафтинговый</a:t>
                      </a:r>
                      <a:r>
                        <a:rPr lang="ru-RU" sz="1400" dirty="0" smtClean="0">
                          <a:solidFill>
                            <a:schemeClr val="accent6">
                              <a:lumMod val="75000"/>
                            </a:schemeClr>
                          </a:solidFill>
                          <a:latin typeface="Arial Narrow" panose="020B0606020202030204" pitchFamily="34" charset="0"/>
                        </a:rPr>
                        <a:t>).</a:t>
                      </a:r>
                    </a:p>
                    <a:p>
                      <a:pPr algn="l"/>
                      <a:endParaRPr lang="ru-RU" sz="1400" dirty="0">
                        <a:solidFill>
                          <a:schemeClr val="accent6">
                            <a:lumMod val="75000"/>
                          </a:schemeClr>
                        </a:solidFill>
                        <a:latin typeface="Arial Narrow" panose="020B0606020202030204" pitchFamily="34" charset="0"/>
                      </a:endParaRPr>
                    </a:p>
                  </a:txBody>
                  <a:tcPr>
                    <a:solidFill>
                      <a:schemeClr val="bg1"/>
                    </a:solidFill>
                  </a:tcPr>
                </a:tc>
              </a:tr>
              <a:tr h="376548">
                <a:tc>
                  <a:txBody>
                    <a:bodyPr/>
                    <a:lstStyle/>
                    <a:p>
                      <a:pPr algn="l"/>
                      <a:r>
                        <a:rPr lang="ru-RU" sz="1400" b="1" dirty="0" smtClean="0">
                          <a:solidFill>
                            <a:srgbClr val="C00000"/>
                          </a:solidFill>
                          <a:latin typeface="Arial Narrow" panose="020B0606020202030204" pitchFamily="34" charset="0"/>
                        </a:rPr>
                        <a:t>Воздушные потоки</a:t>
                      </a:r>
                      <a:endParaRPr lang="ru-RU" sz="1400" b="1" dirty="0">
                        <a:solidFill>
                          <a:srgbClr val="C00000"/>
                        </a:solidFill>
                        <a:latin typeface="Arial Narrow" panose="020B0606020202030204" pitchFamily="34" charset="0"/>
                      </a:endParaRPr>
                    </a:p>
                  </a:txBody>
                  <a:tcPr>
                    <a:solidFill>
                      <a:srgbClr val="FFCC99"/>
                    </a:solidFill>
                  </a:tcPr>
                </a:tc>
                <a:tc>
                  <a:txBody>
                    <a:bodyPr/>
                    <a:lstStyle/>
                    <a:p>
                      <a:pPr algn="l"/>
                      <a:r>
                        <a:rPr lang="ru-RU" sz="1400" b="1" dirty="0" smtClean="0">
                          <a:solidFill>
                            <a:srgbClr val="C00000"/>
                          </a:solidFill>
                          <a:latin typeface="Arial Narrow" panose="020B0606020202030204" pitchFamily="34" charset="0"/>
                        </a:rPr>
                        <a:t>Наземная </a:t>
                      </a:r>
                      <a:endParaRPr lang="ru-RU" sz="1400" b="1" dirty="0">
                        <a:solidFill>
                          <a:srgbClr val="C00000"/>
                        </a:solidFill>
                        <a:latin typeface="Arial Narrow" panose="020B0606020202030204" pitchFamily="34" charset="0"/>
                      </a:endParaRPr>
                    </a:p>
                  </a:txBody>
                  <a:tcPr>
                    <a:solidFill>
                      <a:schemeClr val="accent6">
                        <a:lumMod val="20000"/>
                        <a:lumOff val="80000"/>
                      </a:schemeClr>
                    </a:solidFill>
                  </a:tcPr>
                </a:tc>
                <a:tc>
                  <a:txBody>
                    <a:bodyPr/>
                    <a:lstStyle/>
                    <a:p>
                      <a:pPr algn="l"/>
                      <a:r>
                        <a:rPr lang="ru-RU" sz="1400" b="1" dirty="0" smtClean="0">
                          <a:solidFill>
                            <a:srgbClr val="C00000"/>
                          </a:solidFill>
                          <a:latin typeface="Arial Narrow" panose="020B0606020202030204" pitchFamily="34" charset="0"/>
                        </a:rPr>
                        <a:t>Температура и давление</a:t>
                      </a:r>
                      <a:endParaRPr lang="ru-RU" sz="1400" b="1" dirty="0">
                        <a:solidFill>
                          <a:srgbClr val="C00000"/>
                        </a:solidFill>
                        <a:latin typeface="Arial Narrow" panose="020B0606020202030204" pitchFamily="34" charset="0"/>
                      </a:endParaRPr>
                    </a:p>
                  </a:txBody>
                  <a:tcPr>
                    <a:solidFill>
                      <a:srgbClr val="FFCC99"/>
                    </a:solidFill>
                  </a:tcPr>
                </a:tc>
                <a:tc>
                  <a:txBody>
                    <a:bodyPr/>
                    <a:lstStyle/>
                    <a:p>
                      <a:pPr algn="l"/>
                      <a:r>
                        <a:rPr lang="ru-RU" sz="1400" b="1" dirty="0" smtClean="0">
                          <a:solidFill>
                            <a:srgbClr val="C00000"/>
                          </a:solidFill>
                          <a:latin typeface="Arial Narrow" panose="020B0606020202030204" pitchFamily="34" charset="0"/>
                        </a:rPr>
                        <a:t>Эоловый, лессовый</a:t>
                      </a:r>
                      <a:endParaRPr lang="ru-RU" sz="1400" b="1" dirty="0">
                        <a:solidFill>
                          <a:srgbClr val="C00000"/>
                        </a:solidFill>
                        <a:latin typeface="Arial Narrow" panose="020B0606020202030204" pitchFamily="34" charset="0"/>
                      </a:endParaRPr>
                    </a:p>
                  </a:txBody>
                  <a:tcPr>
                    <a:solidFill>
                      <a:schemeClr val="bg1"/>
                    </a:solidFill>
                  </a:tcPr>
                </a:tc>
              </a:tr>
              <a:tr h="376548">
                <a:tc>
                  <a:txBody>
                    <a:bodyPr/>
                    <a:lstStyle/>
                    <a:p>
                      <a:pPr algn="l"/>
                      <a:r>
                        <a:rPr lang="ru-RU" sz="1400" dirty="0" smtClean="0">
                          <a:solidFill>
                            <a:schemeClr val="accent6"/>
                          </a:solidFill>
                          <a:latin typeface="Arial Narrow" panose="020B0606020202030204" pitchFamily="34" charset="0"/>
                        </a:rPr>
                        <a:t>Плотностные</a:t>
                      </a:r>
                      <a:r>
                        <a:rPr lang="ru-RU" sz="1400" baseline="0" dirty="0" smtClean="0">
                          <a:solidFill>
                            <a:schemeClr val="accent6"/>
                          </a:solidFill>
                          <a:latin typeface="Arial Narrow" panose="020B0606020202030204" pitchFamily="34" charset="0"/>
                        </a:rPr>
                        <a:t> потоки</a:t>
                      </a:r>
                      <a:endParaRPr lang="ru-RU" sz="1400" dirty="0">
                        <a:solidFill>
                          <a:schemeClr val="accent6"/>
                        </a:solidFill>
                        <a:latin typeface="Arial Narrow" panose="020B0606020202030204" pitchFamily="34" charset="0"/>
                      </a:endParaRPr>
                    </a:p>
                  </a:txBody>
                  <a:tcPr>
                    <a:solidFill>
                      <a:srgbClr val="FFCC99"/>
                    </a:solidFill>
                  </a:tcPr>
                </a:tc>
                <a:tc>
                  <a:txBody>
                    <a:bodyPr/>
                    <a:lstStyle/>
                    <a:p>
                      <a:pPr algn="l"/>
                      <a:endParaRPr lang="ru-RU" sz="1400" dirty="0">
                        <a:solidFill>
                          <a:schemeClr val="accent6"/>
                        </a:solidFill>
                        <a:latin typeface="Arial Narrow" panose="020B0606020202030204" pitchFamily="34" charset="0"/>
                      </a:endParaRPr>
                    </a:p>
                  </a:txBody>
                  <a:tcPr>
                    <a:solidFill>
                      <a:schemeClr val="accent6">
                        <a:lumMod val="20000"/>
                        <a:lumOff val="80000"/>
                      </a:schemeClr>
                    </a:solidFill>
                  </a:tcPr>
                </a:tc>
                <a:tc>
                  <a:txBody>
                    <a:bodyPr/>
                    <a:lstStyle/>
                    <a:p>
                      <a:pPr algn="l"/>
                      <a:r>
                        <a:rPr lang="ru-RU" sz="1400" dirty="0" smtClean="0">
                          <a:solidFill>
                            <a:schemeClr val="accent6"/>
                          </a:solidFill>
                          <a:latin typeface="Arial Narrow" panose="020B0606020202030204" pitchFamily="34" charset="0"/>
                        </a:rPr>
                        <a:t>Гравитация</a:t>
                      </a:r>
                      <a:endParaRPr lang="ru-RU" sz="1400" dirty="0">
                        <a:solidFill>
                          <a:schemeClr val="accent6"/>
                        </a:solidFill>
                        <a:latin typeface="Arial Narrow" panose="020B0606020202030204" pitchFamily="34" charset="0"/>
                      </a:endParaRPr>
                    </a:p>
                  </a:txBody>
                  <a:tcPr>
                    <a:solidFill>
                      <a:srgbClr val="FFCC99"/>
                    </a:solidFill>
                  </a:tcPr>
                </a:tc>
                <a:tc>
                  <a:txBody>
                    <a:bodyPr/>
                    <a:lstStyle/>
                    <a:p>
                      <a:pPr algn="l"/>
                      <a:r>
                        <a:rPr lang="ru-RU" sz="1400" dirty="0" smtClean="0">
                          <a:solidFill>
                            <a:schemeClr val="accent6"/>
                          </a:solidFill>
                          <a:latin typeface="Arial Narrow" panose="020B0606020202030204" pitchFamily="34" charset="0"/>
                        </a:rPr>
                        <a:t>Селевый,</a:t>
                      </a:r>
                      <a:r>
                        <a:rPr lang="ru-RU" sz="1400" baseline="0" dirty="0" smtClean="0">
                          <a:solidFill>
                            <a:schemeClr val="accent6"/>
                          </a:solidFill>
                          <a:latin typeface="Arial Narrow" panose="020B0606020202030204" pitchFamily="34" charset="0"/>
                        </a:rPr>
                        <a:t> </a:t>
                      </a:r>
                      <a:r>
                        <a:rPr lang="ru-RU" sz="1400" baseline="0" dirty="0" err="1" smtClean="0">
                          <a:solidFill>
                            <a:schemeClr val="accent6"/>
                          </a:solidFill>
                          <a:latin typeface="Arial Narrow" panose="020B0606020202030204" pitchFamily="34" charset="0"/>
                        </a:rPr>
                        <a:t>гиперпикниты</a:t>
                      </a:r>
                      <a:r>
                        <a:rPr lang="ru-RU" sz="1400" baseline="0" dirty="0" smtClean="0">
                          <a:solidFill>
                            <a:schemeClr val="accent6"/>
                          </a:solidFill>
                          <a:latin typeface="Arial Narrow" panose="020B0606020202030204" pitchFamily="34" charset="0"/>
                        </a:rPr>
                        <a:t>, </a:t>
                      </a:r>
                      <a:r>
                        <a:rPr lang="ru-RU" sz="1400" baseline="0" dirty="0" err="1" smtClean="0">
                          <a:solidFill>
                            <a:schemeClr val="accent6"/>
                          </a:solidFill>
                          <a:latin typeface="Arial Narrow" panose="020B0606020202030204" pitchFamily="34" charset="0"/>
                        </a:rPr>
                        <a:t>турбидиты</a:t>
                      </a:r>
                      <a:endParaRPr lang="ru-RU" sz="1400" dirty="0">
                        <a:solidFill>
                          <a:schemeClr val="accent6"/>
                        </a:solidFill>
                        <a:latin typeface="Arial Narrow" panose="020B0606020202030204" pitchFamily="34" charset="0"/>
                      </a:endParaRPr>
                    </a:p>
                  </a:txBody>
                  <a:tcPr>
                    <a:solidFill>
                      <a:schemeClr val="bg1"/>
                    </a:solidFill>
                  </a:tcPr>
                </a:tc>
              </a:tr>
              <a:tr h="658959">
                <a:tc>
                  <a:txBody>
                    <a:bodyPr/>
                    <a:lstStyle/>
                    <a:p>
                      <a:pPr algn="l"/>
                      <a:endParaRPr lang="ru-RU" sz="1400" b="1" dirty="0" smtClean="0">
                        <a:solidFill>
                          <a:srgbClr val="C00000"/>
                        </a:solidFill>
                        <a:latin typeface="Arial Narrow" panose="020B0606020202030204" pitchFamily="34" charset="0"/>
                      </a:endParaRPr>
                    </a:p>
                    <a:p>
                      <a:pPr algn="l"/>
                      <a:r>
                        <a:rPr lang="ru-RU" sz="1400" b="1" dirty="0" smtClean="0">
                          <a:solidFill>
                            <a:srgbClr val="C00000"/>
                          </a:solidFill>
                          <a:latin typeface="Arial Narrow" panose="020B0606020202030204" pitchFamily="34" charset="0"/>
                        </a:rPr>
                        <a:t>Флюидные потоки</a:t>
                      </a:r>
                      <a:endParaRPr lang="ru-RU" sz="1400" b="1" dirty="0">
                        <a:solidFill>
                          <a:srgbClr val="C00000"/>
                        </a:solidFill>
                        <a:latin typeface="Arial Narrow" panose="020B0606020202030204" pitchFamily="34" charset="0"/>
                      </a:endParaRPr>
                    </a:p>
                  </a:txBody>
                  <a:tcPr>
                    <a:solidFill>
                      <a:srgbClr val="FFCC99"/>
                    </a:solidFill>
                  </a:tcPr>
                </a:tc>
                <a:tc>
                  <a:txBody>
                    <a:bodyPr/>
                    <a:lstStyle/>
                    <a:p>
                      <a:pPr algn="l"/>
                      <a:endParaRPr lang="ru-RU" sz="1400" b="1" dirty="0">
                        <a:solidFill>
                          <a:srgbClr val="C00000"/>
                        </a:solidFill>
                        <a:latin typeface="Arial Narrow" panose="020B0606020202030204" pitchFamily="34"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400" b="1" dirty="0" smtClean="0">
                        <a:solidFill>
                          <a:srgbClr val="C00000"/>
                        </a:solidFill>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C00000"/>
                          </a:solidFill>
                          <a:latin typeface="Arial Narrow" panose="020B0606020202030204" pitchFamily="34" charset="0"/>
                        </a:rPr>
                        <a:t>Давление</a:t>
                      </a:r>
                    </a:p>
                  </a:txBody>
                  <a:tcPr>
                    <a:solidFill>
                      <a:srgbClr val="FFCC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C00000"/>
                          </a:solidFill>
                          <a:latin typeface="Arial Narrow" panose="020B0606020202030204" pitchFamily="34" charset="0"/>
                        </a:rPr>
                        <a:t>Вулканиты, </a:t>
                      </a:r>
                      <a:r>
                        <a:rPr lang="ru-RU" sz="1400" b="1" dirty="0" err="1" smtClean="0">
                          <a:solidFill>
                            <a:srgbClr val="C00000"/>
                          </a:solidFill>
                          <a:latin typeface="Arial Narrow" panose="020B0606020202030204" pitchFamily="34" charset="0"/>
                        </a:rPr>
                        <a:t>грязевулканиты</a:t>
                      </a:r>
                      <a:r>
                        <a:rPr lang="ru-RU" sz="1400" b="1" dirty="0" smtClean="0">
                          <a:solidFill>
                            <a:srgbClr val="C00000"/>
                          </a:solidFill>
                          <a:latin typeface="Arial Narrow" panose="020B0606020202030204" pitchFamily="34" charset="0"/>
                        </a:rPr>
                        <a:t>,</a:t>
                      </a:r>
                      <a:r>
                        <a:rPr lang="ru-RU" sz="1400" b="1" baseline="0" dirty="0" smtClean="0">
                          <a:solidFill>
                            <a:srgbClr val="C00000"/>
                          </a:solidFill>
                          <a:latin typeface="Arial Narrow" panose="020B0606020202030204" pitchFamily="34" charset="0"/>
                        </a:rPr>
                        <a:t> гейзериты, </a:t>
                      </a:r>
                      <a:r>
                        <a:rPr lang="ru-RU" sz="1400" b="1" baseline="0" dirty="0" err="1" smtClean="0">
                          <a:solidFill>
                            <a:srgbClr val="C00000"/>
                          </a:solidFill>
                          <a:latin typeface="Arial Narrow" panose="020B0606020202030204" pitchFamily="34" charset="0"/>
                        </a:rPr>
                        <a:t>сальзы</a:t>
                      </a:r>
                      <a:r>
                        <a:rPr lang="ru-RU" sz="1400" b="1" baseline="0" dirty="0" smtClean="0">
                          <a:solidFill>
                            <a:srgbClr val="C00000"/>
                          </a:solidFill>
                          <a:latin typeface="Arial Narrow" panose="020B0606020202030204" pitchFamily="34" charset="0"/>
                        </a:rPr>
                        <a:t> </a:t>
                      </a:r>
                      <a:endParaRPr lang="ru-RU" sz="1400" b="1" dirty="0" smtClean="0">
                        <a:solidFill>
                          <a:srgbClr val="C00000"/>
                        </a:solidFill>
                        <a:latin typeface="Arial Narrow" panose="020B0606020202030204" pitchFamily="34" charset="0"/>
                      </a:endParaRPr>
                    </a:p>
                  </a:txBody>
                  <a:tcPr>
                    <a:solidFill>
                      <a:schemeClr val="bg1"/>
                    </a:solidFill>
                  </a:tcPr>
                </a:tc>
              </a:tr>
              <a:tr h="376548">
                <a:tc>
                  <a:txBody>
                    <a:bodyPr/>
                    <a:lstStyle/>
                    <a:p>
                      <a:pPr algn="l"/>
                      <a:r>
                        <a:rPr lang="ru-RU" sz="1400" dirty="0" smtClean="0">
                          <a:latin typeface="Arial Narrow" panose="020B0606020202030204" pitchFamily="34" charset="0"/>
                        </a:rPr>
                        <a:t>Технические средства</a:t>
                      </a:r>
                      <a:endParaRPr lang="ru-RU" sz="1400" dirty="0">
                        <a:latin typeface="Arial Narrow" panose="020B0606020202030204" pitchFamily="34" charset="0"/>
                      </a:endParaRPr>
                    </a:p>
                  </a:txBody>
                  <a:tcPr>
                    <a:solidFill>
                      <a:srgbClr val="FFCC99"/>
                    </a:solidFill>
                  </a:tcPr>
                </a:tc>
                <a:tc>
                  <a:txBody>
                    <a:bodyPr/>
                    <a:lstStyle/>
                    <a:p>
                      <a:pPr algn="l"/>
                      <a:r>
                        <a:rPr lang="ru-RU" sz="1400" dirty="0" smtClean="0">
                          <a:latin typeface="Arial Narrow" panose="020B0606020202030204" pitchFamily="34" charset="0"/>
                        </a:rPr>
                        <a:t>Наземная, водная</a:t>
                      </a:r>
                      <a:endParaRPr lang="ru-RU" sz="1400" dirty="0">
                        <a:latin typeface="Arial Narrow" panose="020B0606020202030204" pitchFamily="34" charset="0"/>
                      </a:endParaRPr>
                    </a:p>
                  </a:txBody>
                  <a:tcPr>
                    <a:solidFill>
                      <a:srgbClr val="FFCCFF"/>
                    </a:solidFill>
                  </a:tcPr>
                </a:tc>
                <a:tc>
                  <a:txBody>
                    <a:bodyPr/>
                    <a:lstStyle/>
                    <a:p>
                      <a:pPr algn="l"/>
                      <a:r>
                        <a:rPr lang="ru-RU" sz="1400" dirty="0" smtClean="0">
                          <a:latin typeface="Arial Narrow" panose="020B0606020202030204" pitchFamily="34" charset="0"/>
                        </a:rPr>
                        <a:t>Техническая необходимость</a:t>
                      </a:r>
                      <a:endParaRPr lang="ru-RU" sz="1400" dirty="0">
                        <a:latin typeface="Arial Narrow" panose="020B0606020202030204" pitchFamily="34" charset="0"/>
                      </a:endParaRPr>
                    </a:p>
                  </a:txBody>
                  <a:tcPr>
                    <a:solidFill>
                      <a:srgbClr val="FFCC99"/>
                    </a:solidFill>
                  </a:tcPr>
                </a:tc>
                <a:tc>
                  <a:txBody>
                    <a:bodyPr/>
                    <a:lstStyle/>
                    <a:p>
                      <a:pPr algn="l"/>
                      <a:r>
                        <a:rPr lang="ru-RU" sz="1400" dirty="0" smtClean="0">
                          <a:latin typeface="Arial Narrow" panose="020B0606020202030204" pitchFamily="34" charset="0"/>
                        </a:rPr>
                        <a:t>Техногенный</a:t>
                      </a:r>
                    </a:p>
                  </a:txBody>
                  <a:tcPr>
                    <a:solidFill>
                      <a:schemeClr val="bg1"/>
                    </a:solidFill>
                  </a:tcPr>
                </a:tc>
              </a:tr>
            </a:tbl>
          </a:graphicData>
        </a:graphic>
      </p:graphicFrame>
      <p:sp>
        <p:nvSpPr>
          <p:cNvPr id="6" name="Дуга 5"/>
          <p:cNvSpPr/>
          <p:nvPr/>
        </p:nvSpPr>
        <p:spPr>
          <a:xfrm>
            <a:off x="251520" y="5949280"/>
            <a:ext cx="432048" cy="14401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0" name="Прямая соединительная линия 9"/>
          <p:cNvCxnSpPr/>
          <p:nvPr/>
        </p:nvCxnSpPr>
        <p:spPr>
          <a:xfrm>
            <a:off x="597718" y="2881962"/>
            <a:ext cx="78627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597718" y="1729834"/>
            <a:ext cx="78627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597718" y="3602042"/>
            <a:ext cx="78627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597718" y="4178106"/>
            <a:ext cx="78627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597718" y="4682162"/>
            <a:ext cx="78627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597718" y="5330234"/>
            <a:ext cx="78627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171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90000"/>
              </a:schemeClr>
            </a:gs>
            <a:gs pos="39999">
              <a:schemeClr val="accent1">
                <a:lumMod val="90000"/>
              </a:schemeClr>
            </a:gs>
            <a:gs pos="70000">
              <a:schemeClr val="accent5"/>
            </a:gs>
            <a:gs pos="100000">
              <a:srgbClr val="FFEBFA"/>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611560" y="74652"/>
            <a:ext cx="7560840" cy="6708696"/>
          </a:xfrm>
          <a:prstGeom prst="rect">
            <a:avLst/>
          </a:prstGeom>
        </p:spPr>
        <p:txBody>
          <a:bodyPr wrap="square">
            <a:spAutoFit/>
          </a:bodyPr>
          <a:lstStyle/>
          <a:p>
            <a:pPr indent="457200" algn="just">
              <a:lnSpc>
                <a:spcPct val="120000"/>
              </a:lnSpc>
              <a:spcAft>
                <a:spcPts val="0"/>
              </a:spcAft>
            </a:pPr>
            <a:r>
              <a:rPr lang="ru-RU" b="1" i="0" dirty="0" err="1">
                <a:solidFill>
                  <a:srgbClr val="000000"/>
                </a:solidFill>
                <a:latin typeface="Arial Narrow" panose="020B0606020202030204" pitchFamily="34" charset="0"/>
                <a:ea typeface="Times New Roman"/>
              </a:rPr>
              <a:t>Флювиальные</a:t>
            </a:r>
            <a:r>
              <a:rPr lang="ru-RU" b="1" i="0" dirty="0">
                <a:solidFill>
                  <a:srgbClr val="000000"/>
                </a:solidFill>
                <a:latin typeface="Arial Narrow" panose="020B0606020202030204" pitchFamily="34" charset="0"/>
                <a:ea typeface="Times New Roman"/>
              </a:rPr>
              <a:t> системы</a:t>
            </a:r>
            <a:r>
              <a:rPr lang="ru-RU" i="0" dirty="0">
                <a:solidFill>
                  <a:srgbClr val="000000"/>
                </a:solidFill>
                <a:latin typeface="Arial Narrow" panose="020B0606020202030204" pitchFamily="34" charset="0"/>
                <a:ea typeface="Times New Roman"/>
              </a:rPr>
              <a:t> – наиболее чувствительные к внешним воздействиям поверхностные образования, это - своего рода натуральные датчики, регистрирующие как долговременные, так и быстрые изменения среды осадконакопления. Вопрос в том, как эти датчики включить, какие характеристики потоковых осадков использовать для восстановления условий и обстановок седиментации</a:t>
            </a:r>
          </a:p>
          <a:p>
            <a:pPr indent="457200" algn="just">
              <a:lnSpc>
                <a:spcPct val="120000"/>
              </a:lnSpc>
              <a:spcAft>
                <a:spcPts val="0"/>
              </a:spcAft>
            </a:pPr>
            <a:r>
              <a:rPr lang="ru-RU" i="0" dirty="0">
                <a:solidFill>
                  <a:srgbClr val="000000"/>
                </a:solidFill>
                <a:latin typeface="Arial Narrow" panose="020B0606020202030204" pitchFamily="34" charset="0"/>
                <a:ea typeface="Times New Roman"/>
              </a:rPr>
              <a:t> </a:t>
            </a:r>
            <a:r>
              <a:rPr lang="ru-RU" i="0" dirty="0" smtClean="0">
                <a:solidFill>
                  <a:srgbClr val="000000"/>
                </a:solidFill>
                <a:latin typeface="Arial Narrow" panose="020B0606020202030204" pitchFamily="34" charset="0"/>
                <a:ea typeface="Times New Roman"/>
              </a:rPr>
              <a:t>● </a:t>
            </a:r>
            <a:r>
              <a:rPr lang="ru-RU" i="0" dirty="0">
                <a:solidFill>
                  <a:srgbClr val="000000"/>
                </a:solidFill>
                <a:latin typeface="Arial Narrow" panose="020B0606020202030204" pitchFamily="34" charset="0"/>
                <a:ea typeface="Times New Roman"/>
              </a:rPr>
              <a:t>Побочным эффектом слива воды с верхних этажей рельефа в центральное русло дренажа является перемещение и перераспределение обломочного материала, образованного за счет всех способов выветривания, в том числе спровоцированного </a:t>
            </a:r>
            <a:r>
              <a:rPr lang="ru-RU" i="0" dirty="0" smtClean="0">
                <a:solidFill>
                  <a:srgbClr val="000000"/>
                </a:solidFill>
                <a:latin typeface="Arial Narrow" panose="020B0606020202030204" pitchFamily="34" charset="0"/>
                <a:ea typeface="Times New Roman"/>
              </a:rPr>
              <a:t>самими водными потоками. </a:t>
            </a:r>
            <a:r>
              <a:rPr lang="ru-RU" i="0" dirty="0">
                <a:solidFill>
                  <a:srgbClr val="000000"/>
                </a:solidFill>
                <a:latin typeface="Arial Narrow" panose="020B0606020202030204" pitchFamily="34" charset="0"/>
                <a:ea typeface="Times New Roman"/>
              </a:rPr>
              <a:t>При этом связь </a:t>
            </a:r>
            <a:r>
              <a:rPr lang="ru-RU" i="0" dirty="0" err="1">
                <a:solidFill>
                  <a:srgbClr val="000000"/>
                </a:solidFill>
                <a:latin typeface="Arial Narrow" panose="020B0606020202030204" pitchFamily="34" charset="0"/>
                <a:ea typeface="Times New Roman"/>
              </a:rPr>
              <a:t>водопереноса</a:t>
            </a:r>
            <a:r>
              <a:rPr lang="ru-RU" i="0" dirty="0">
                <a:solidFill>
                  <a:srgbClr val="000000"/>
                </a:solidFill>
                <a:latin typeface="Arial Narrow" panose="020B0606020202030204" pitchFamily="34" charset="0"/>
                <a:ea typeface="Times New Roman"/>
              </a:rPr>
              <a:t> и </a:t>
            </a:r>
            <a:r>
              <a:rPr lang="ru-RU" i="0" dirty="0" err="1">
                <a:solidFill>
                  <a:srgbClr val="000000"/>
                </a:solidFill>
                <a:latin typeface="Arial Narrow" panose="020B0606020202030204" pitchFamily="34" charset="0"/>
                <a:ea typeface="Times New Roman"/>
              </a:rPr>
              <a:t>породо</a:t>
            </a:r>
            <a:r>
              <a:rPr lang="ru-RU" i="0" dirty="0">
                <a:solidFill>
                  <a:srgbClr val="000000"/>
                </a:solidFill>
                <a:latin typeface="Arial Narrow" panose="020B0606020202030204" pitchFamily="34" charset="0"/>
                <a:ea typeface="Times New Roman"/>
              </a:rPr>
              <a:t>(</a:t>
            </a:r>
            <a:r>
              <a:rPr lang="ru-RU" i="0" dirty="0" err="1">
                <a:solidFill>
                  <a:srgbClr val="000000"/>
                </a:solidFill>
                <a:latin typeface="Arial Narrow" panose="020B0606020202030204" pitchFamily="34" charset="0"/>
                <a:ea typeface="Times New Roman"/>
              </a:rPr>
              <a:t>массо</a:t>
            </a:r>
            <a:r>
              <a:rPr lang="ru-RU" i="0" dirty="0">
                <a:solidFill>
                  <a:srgbClr val="000000"/>
                </a:solidFill>
                <a:latin typeface="Arial Narrow" panose="020B0606020202030204" pitchFamily="34" charset="0"/>
                <a:ea typeface="Times New Roman"/>
              </a:rPr>
              <a:t>)переноса не является в большинстве случаев прямой – текучие воды доносят до базиса эрозии лишь незначительную часть материала, вовлеченного в денудационный транспорт. Несомненно, однако, что, меняя рельеф, дренажные потоки готовят условия для всех типов гравитационного смещения масс.</a:t>
            </a:r>
          </a:p>
          <a:p>
            <a:pPr indent="457200" algn="just">
              <a:lnSpc>
                <a:spcPct val="120000"/>
              </a:lnSpc>
              <a:spcAft>
                <a:spcPts val="0"/>
              </a:spcAft>
            </a:pPr>
            <a:r>
              <a:rPr lang="ru-RU" i="0" dirty="0">
                <a:solidFill>
                  <a:srgbClr val="000000"/>
                </a:solidFill>
                <a:latin typeface="Arial Narrow" panose="020B0606020202030204" pitchFamily="34" charset="0"/>
                <a:ea typeface="Times New Roman"/>
              </a:rPr>
              <a:t>● Изменения облика рек часто происходят с необыкновенной скоростью. В крупнейших реках, расположенных в экстрактивных областях Земли, огромные изменения происходят буквально за несколько часов. </a:t>
            </a:r>
            <a:r>
              <a:rPr lang="ru-RU" i="0" dirty="0" smtClean="0">
                <a:solidFill>
                  <a:srgbClr val="000000"/>
                </a:solidFill>
                <a:latin typeface="Arial Narrow" panose="020B0606020202030204" pitchFamily="34" charset="0"/>
                <a:ea typeface="Times New Roman"/>
              </a:rPr>
              <a:t>Достаточно </a:t>
            </a:r>
            <a:r>
              <a:rPr lang="ru-RU" i="0" dirty="0">
                <a:solidFill>
                  <a:srgbClr val="000000"/>
                </a:solidFill>
                <a:latin typeface="Arial Narrow" panose="020B0606020202030204" pitchFamily="34" charset="0"/>
                <a:ea typeface="Times New Roman"/>
              </a:rPr>
              <a:t>сравнить </a:t>
            </a:r>
            <a:r>
              <a:rPr lang="ru-RU" i="0" dirty="0" err="1">
                <a:solidFill>
                  <a:srgbClr val="000000"/>
                </a:solidFill>
                <a:latin typeface="Arial Narrow" panose="020B0606020202030204" pitchFamily="34" charset="0"/>
                <a:ea typeface="Times New Roman"/>
              </a:rPr>
              <a:t>аэроснимки</a:t>
            </a:r>
            <a:r>
              <a:rPr lang="ru-RU" i="0" dirty="0">
                <a:solidFill>
                  <a:srgbClr val="000000"/>
                </a:solidFill>
                <a:latin typeface="Arial Narrow" panose="020B0606020202030204" pitchFamily="34" charset="0"/>
                <a:ea typeface="Times New Roman"/>
              </a:rPr>
              <a:t> любой реки, снятые с интервалом в несколько лет, чтобы заметить существенные изменения долины.  </a:t>
            </a:r>
          </a:p>
        </p:txBody>
      </p:sp>
    </p:spTree>
    <p:extLst>
      <p:ext uri="{BB962C8B-B14F-4D97-AF65-F5344CB8AC3E}">
        <p14:creationId xmlns:p14="http://schemas.microsoft.com/office/powerpoint/2010/main" val="2816515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rotWithShape="1">
          <a:blip r:embed="rId2">
            <a:extLst>
              <a:ext uri="{28A0092B-C50C-407E-A947-70E740481C1C}">
                <a14:useLocalDpi xmlns:a14="http://schemas.microsoft.com/office/drawing/2010/main" val="0"/>
              </a:ext>
            </a:extLst>
          </a:blip>
          <a:srcRect l="5791" r="2331" b="9213"/>
          <a:stretch/>
        </p:blipFill>
        <p:spPr>
          <a:xfrm>
            <a:off x="0" y="-27384"/>
            <a:ext cx="4325420" cy="4820389"/>
          </a:xfrm>
          <a:prstGeom prst="rect">
            <a:avLst/>
          </a:prstGeom>
        </p:spPr>
      </p:pic>
      <p:sp>
        <p:nvSpPr>
          <p:cNvPr id="4" name="Прямоугольник 3"/>
          <p:cNvSpPr/>
          <p:nvPr/>
        </p:nvSpPr>
        <p:spPr>
          <a:xfrm>
            <a:off x="4515740" y="1231592"/>
            <a:ext cx="4283968" cy="1477328"/>
          </a:xfrm>
          <a:prstGeom prst="rect">
            <a:avLst/>
          </a:prstGeom>
        </p:spPr>
        <p:txBody>
          <a:bodyPr wrap="square">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Изменения конфигурации русла р. Волги в районе г. Ульяновска за 70 лет по картам съемки 60-х годов XIX века (слева) и 30-х годов XX века (справа). Контуром показаны границы поймы.</a:t>
            </a:r>
            <a:endParaRPr lang="ru-RU" b="1" i="0" dirty="0">
              <a:solidFill>
                <a:prstClr val="black"/>
              </a:solidFill>
              <a:latin typeface="Arial Narrow" panose="020B0606020202030204" pitchFamily="34" charset="0"/>
            </a:endParaRPr>
          </a:p>
        </p:txBody>
      </p:sp>
      <p:sp>
        <p:nvSpPr>
          <p:cNvPr id="5" name="Прямоугольник 4"/>
          <p:cNvSpPr/>
          <p:nvPr/>
        </p:nvSpPr>
        <p:spPr>
          <a:xfrm>
            <a:off x="85604" y="4831992"/>
            <a:ext cx="4154212" cy="1477328"/>
          </a:xfrm>
          <a:prstGeom prst="rect">
            <a:avLst/>
          </a:prstGeom>
        </p:spPr>
        <p:txBody>
          <a:bodyPr wrap="square">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Участок поймы р. Оки у с. Дмитриевы Горы (ниже г. Елатьмы).</a:t>
            </a:r>
          </a:p>
          <a:p>
            <a:pPr algn="l" fontAlgn="auto">
              <a:spcBef>
                <a:spcPts val="0"/>
              </a:spcBef>
              <a:spcAft>
                <a:spcPts val="0"/>
              </a:spcAft>
            </a:pPr>
            <a:r>
              <a:rPr lang="ru-RU" i="0" dirty="0" smtClean="0">
                <a:solidFill>
                  <a:prstClr val="black"/>
                </a:solidFill>
                <a:latin typeface="Arial Narrow" panose="020B0606020202030204" pitchFamily="34" charset="0"/>
              </a:rPr>
              <a:t>1— граница поймы; 2— I надпойменная терраса; 3— водораздельное плато; 4—горизонтали рельефа на пойме.</a:t>
            </a:r>
            <a:endParaRPr lang="ru-RU" i="0" dirty="0">
              <a:solidFill>
                <a:prstClr val="black"/>
              </a:solidFill>
              <a:latin typeface="Arial Narrow" panose="020B0606020202030204" pitchFamily="34" charset="0"/>
            </a:endParaRPr>
          </a:p>
        </p:txBody>
      </p:sp>
      <p:cxnSp>
        <p:nvCxnSpPr>
          <p:cNvPr id="7" name="Прямая соединительная линия 6"/>
          <p:cNvCxnSpPr/>
          <p:nvPr/>
        </p:nvCxnSpPr>
        <p:spPr>
          <a:xfrm>
            <a:off x="421196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170" y="3429000"/>
            <a:ext cx="4413686" cy="319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08584" y="116632"/>
            <a:ext cx="2133213" cy="369332"/>
          </a:xfrm>
          <a:prstGeom prst="rect">
            <a:avLst/>
          </a:prstGeom>
          <a:noFill/>
        </p:spPr>
        <p:txBody>
          <a:bodyPr wrap="none" rtlCol="0">
            <a:spAutoFit/>
          </a:bodyPr>
          <a:lstStyle/>
          <a:p>
            <a:r>
              <a:rPr lang="ru-RU" dirty="0" smtClean="0"/>
              <a:t>По </a:t>
            </a:r>
            <a:r>
              <a:rPr lang="ru-RU" dirty="0" err="1" smtClean="0"/>
              <a:t>Шанцеру</a:t>
            </a:r>
            <a:r>
              <a:rPr lang="ru-RU" dirty="0" smtClean="0"/>
              <a:t>, 1952</a:t>
            </a:r>
            <a:endParaRPr lang="ru-RU" dirty="0"/>
          </a:p>
        </p:txBody>
      </p:sp>
    </p:spTree>
    <p:extLst>
      <p:ext uri="{BB962C8B-B14F-4D97-AF65-F5344CB8AC3E}">
        <p14:creationId xmlns:p14="http://schemas.microsoft.com/office/powerpoint/2010/main" val="426343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44624"/>
            <a:ext cx="9133889" cy="1200329"/>
          </a:xfrm>
          <a:prstGeom prst="rect">
            <a:avLst/>
          </a:prstGeom>
        </p:spPr>
        <p:txBody>
          <a:bodyPr wrap="square">
            <a:spAutoFit/>
          </a:bodyPr>
          <a:lstStyle/>
          <a:p>
            <a:pPr fontAlgn="auto">
              <a:spcBef>
                <a:spcPts val="0"/>
              </a:spcBef>
              <a:spcAft>
                <a:spcPts val="0"/>
              </a:spcAft>
            </a:pPr>
            <a:r>
              <a:rPr lang="ru-RU" b="1" i="0" dirty="0" smtClean="0">
                <a:solidFill>
                  <a:prstClr val="black"/>
                </a:solidFill>
                <a:latin typeface="Arial Narrow" panose="020B0606020202030204" pitchFamily="34" charset="0"/>
              </a:rPr>
              <a:t>Изменения конфигурации русла р. Оки ниже устья р. Мокши</a:t>
            </a:r>
            <a:r>
              <a:rPr lang="ru-RU" i="0" dirty="0" smtClean="0">
                <a:solidFill>
                  <a:prstClr val="black"/>
                </a:solidFill>
                <a:latin typeface="Calibri"/>
              </a:rPr>
              <a:t>.</a:t>
            </a:r>
          </a:p>
          <a:p>
            <a:pPr algn="l" fontAlgn="auto">
              <a:spcBef>
                <a:spcPts val="0"/>
              </a:spcBef>
              <a:spcAft>
                <a:spcPts val="0"/>
              </a:spcAft>
            </a:pPr>
            <a:r>
              <a:rPr lang="ru-RU" i="0" dirty="0" smtClean="0">
                <a:solidFill>
                  <a:prstClr val="black"/>
                </a:solidFill>
                <a:latin typeface="Arial Narrow" panose="020B0606020202030204" pitchFamily="34" charset="0"/>
              </a:rPr>
              <a:t>Слева—конфигурация русла по старой трехверстной карте; справа—по современным съемкам. Прямоугольная координатная сетка на левом чертеже нанесена приближенно. Жирным контуром обведены границы поймы</a:t>
            </a:r>
            <a:r>
              <a:rPr lang="ru-RU" i="0" dirty="0" smtClean="0">
                <a:solidFill>
                  <a:prstClr val="black"/>
                </a:solidFill>
                <a:latin typeface="Calibri"/>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683" y="1340768"/>
            <a:ext cx="5502482" cy="463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04248" y="6309320"/>
            <a:ext cx="2133213" cy="369332"/>
          </a:xfrm>
          <a:prstGeom prst="rect">
            <a:avLst/>
          </a:prstGeom>
          <a:noFill/>
        </p:spPr>
        <p:txBody>
          <a:bodyPr wrap="none" rtlCol="0">
            <a:spAutoFit/>
          </a:bodyPr>
          <a:lstStyle/>
          <a:p>
            <a:r>
              <a:rPr lang="ru-RU" dirty="0" smtClean="0"/>
              <a:t>По </a:t>
            </a:r>
            <a:r>
              <a:rPr lang="ru-RU" dirty="0" err="1" smtClean="0"/>
              <a:t>Шанцеру</a:t>
            </a:r>
            <a:r>
              <a:rPr lang="ru-RU" dirty="0" smtClean="0"/>
              <a:t>, 1952</a:t>
            </a:r>
            <a:endParaRPr lang="ru-RU" dirty="0"/>
          </a:p>
        </p:txBody>
      </p:sp>
    </p:spTree>
    <p:extLst>
      <p:ext uri="{BB962C8B-B14F-4D97-AF65-F5344CB8AC3E}">
        <p14:creationId xmlns:p14="http://schemas.microsoft.com/office/powerpoint/2010/main" val="2292166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6200000" scaled="0"/>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0145"/>
          <a:stretch>
            <a:fillRect/>
          </a:stretch>
        </p:blipFill>
        <p:spPr bwMode="auto">
          <a:xfrm>
            <a:off x="4644476" y="1268760"/>
            <a:ext cx="4464495" cy="3312767"/>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t="12540" r="-1263" b="15355"/>
          <a:stretch/>
        </p:blipFill>
        <p:spPr bwMode="auto">
          <a:xfrm>
            <a:off x="35496" y="1268760"/>
            <a:ext cx="4593804" cy="3312368"/>
          </a:xfrm>
          <a:prstGeom prst="rect">
            <a:avLst/>
          </a:prstGeom>
          <a:noFill/>
          <a:ln w="9525">
            <a:noFill/>
            <a:miter lim="800000"/>
            <a:headEnd/>
            <a:tailEnd/>
          </a:ln>
        </p:spPr>
      </p:pic>
      <p:sp>
        <p:nvSpPr>
          <p:cNvPr id="5" name="TextBox 4"/>
          <p:cNvSpPr txBox="1"/>
          <p:nvPr/>
        </p:nvSpPr>
        <p:spPr>
          <a:xfrm>
            <a:off x="-35029" y="188640"/>
            <a:ext cx="9144000" cy="830997"/>
          </a:xfrm>
          <a:prstGeom prst="rect">
            <a:avLst/>
          </a:prstGeom>
          <a:noFill/>
        </p:spPr>
        <p:txBody>
          <a:bodyPr wrap="square" rtlCol="0">
            <a:spAutoFit/>
          </a:bodyPr>
          <a:lstStyle/>
          <a:p>
            <a:r>
              <a:rPr lang="ru-RU" sz="2400" i="0" dirty="0" smtClean="0">
                <a:solidFill>
                  <a:srgbClr val="000000"/>
                </a:solidFill>
              </a:rPr>
              <a:t>Изменение устьевой части долины р. </a:t>
            </a:r>
            <a:r>
              <a:rPr lang="ru-RU" sz="2400" i="0" dirty="0" err="1" smtClean="0">
                <a:solidFill>
                  <a:srgbClr val="000000"/>
                </a:solidFill>
              </a:rPr>
              <a:t>Хуанхе</a:t>
            </a:r>
            <a:r>
              <a:rPr lang="ru-RU" sz="2400" i="0" dirty="0" smtClean="0">
                <a:solidFill>
                  <a:srgbClr val="000000"/>
                </a:solidFill>
              </a:rPr>
              <a:t> </a:t>
            </a:r>
            <a:br>
              <a:rPr lang="ru-RU" sz="2400" i="0" dirty="0" smtClean="0">
                <a:solidFill>
                  <a:srgbClr val="000000"/>
                </a:solidFill>
              </a:rPr>
            </a:br>
            <a:r>
              <a:rPr lang="ru-RU" sz="2400" i="0" dirty="0" smtClean="0">
                <a:solidFill>
                  <a:srgbClr val="000000"/>
                </a:solidFill>
              </a:rPr>
              <a:t>за 20 лет (1979 – 2000 г.г.)</a:t>
            </a:r>
            <a:endParaRPr lang="ru-RU" sz="2400" i="0" dirty="0">
              <a:solidFill>
                <a:srgbClr val="000000"/>
              </a:solidFill>
            </a:endParaRPr>
          </a:p>
        </p:txBody>
      </p:sp>
      <p:pic>
        <p:nvPicPr>
          <p:cNvPr id="2" name="Рисунок 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18335"/>
          <a:stretch/>
        </p:blipFill>
        <p:spPr>
          <a:xfrm>
            <a:off x="0" y="4653136"/>
            <a:ext cx="9144000" cy="2220684"/>
          </a:xfrm>
          <a:prstGeom prst="rect">
            <a:avLst/>
          </a:prstGeom>
        </p:spPr>
      </p:pic>
    </p:spTree>
    <p:extLst>
      <p:ext uri="{BB962C8B-B14F-4D97-AF65-F5344CB8AC3E}">
        <p14:creationId xmlns:p14="http://schemas.microsoft.com/office/powerpoint/2010/main" val="12156001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5E9EFF">
                <a:lumMod val="34000"/>
                <a:lumOff val="66000"/>
              </a:srgbClr>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0638" y="382261"/>
            <a:ext cx="4151644" cy="311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3" descr="04_Columbia_18205-487-9"/>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rcRect/>
          <a:stretch>
            <a:fillRect/>
          </a:stretch>
        </p:blipFill>
        <p:spPr bwMode="auto">
          <a:xfrm>
            <a:off x="4596591" y="3645024"/>
            <a:ext cx="4175125" cy="3132137"/>
          </a:xfrm>
          <a:prstGeom prst="rect">
            <a:avLst/>
          </a:prstGeom>
          <a:noFill/>
          <a:ln w="9525">
            <a:noFill/>
            <a:miter lim="800000"/>
            <a:headEnd/>
            <a:tailEnd/>
          </a:ln>
        </p:spPr>
      </p:pic>
      <p:pic>
        <p:nvPicPr>
          <p:cNvPr id="9220" name="Picture 7" descr="02_Meanderende_rivie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Lst>
          </a:blip>
          <a:srcRect/>
          <a:stretch>
            <a:fillRect/>
          </a:stretch>
        </p:blipFill>
        <p:spPr bwMode="auto">
          <a:xfrm>
            <a:off x="4588633" y="382261"/>
            <a:ext cx="4175125" cy="3128962"/>
          </a:xfrm>
          <a:prstGeom prst="rect">
            <a:avLst/>
          </a:prstGeom>
          <a:noFill/>
          <a:ln w="9525">
            <a:noFill/>
            <a:miter lim="800000"/>
            <a:headEnd/>
            <a:tailEnd/>
          </a:ln>
        </p:spPr>
      </p:pic>
      <p:sp>
        <p:nvSpPr>
          <p:cNvPr id="9222" name="Rectangle 9"/>
          <p:cNvSpPr>
            <a:spLocks noChangeArrowheads="1"/>
          </p:cNvSpPr>
          <p:nvPr/>
        </p:nvSpPr>
        <p:spPr bwMode="auto">
          <a:xfrm>
            <a:off x="4596591" y="332656"/>
            <a:ext cx="2133600" cy="366712"/>
          </a:xfrm>
          <a:prstGeom prst="rect">
            <a:avLst/>
          </a:prstGeom>
          <a:noFill/>
          <a:ln w="9525">
            <a:noFill/>
            <a:miter lim="800000"/>
            <a:headEnd/>
            <a:tailEnd/>
          </a:ln>
        </p:spPr>
        <p:txBody>
          <a:bodyPr wrap="none">
            <a:spAutoFit/>
          </a:bodyPr>
          <a:lstStyle/>
          <a:p>
            <a:pPr algn="l"/>
            <a:r>
              <a:rPr lang="ru-RU" b="1" dirty="0" err="1">
                <a:solidFill>
                  <a:srgbClr val="FFFFFF"/>
                </a:solidFill>
              </a:rPr>
              <a:t>Меандрирующие</a:t>
            </a:r>
            <a:endParaRPr lang="ru-RU" b="1" dirty="0">
              <a:solidFill>
                <a:srgbClr val="FFFFFF"/>
              </a:solidFill>
            </a:endParaRPr>
          </a:p>
        </p:txBody>
      </p:sp>
      <p:sp>
        <p:nvSpPr>
          <p:cNvPr id="9223" name="Rectangle 10"/>
          <p:cNvSpPr>
            <a:spLocks noChangeArrowheads="1"/>
          </p:cNvSpPr>
          <p:nvPr/>
        </p:nvSpPr>
        <p:spPr bwMode="auto">
          <a:xfrm>
            <a:off x="4670618" y="3638351"/>
            <a:ext cx="1465262" cy="366713"/>
          </a:xfrm>
          <a:prstGeom prst="rect">
            <a:avLst/>
          </a:prstGeom>
          <a:noFill/>
          <a:ln w="9525">
            <a:noFill/>
            <a:miter lim="800000"/>
            <a:headEnd/>
            <a:tailEnd/>
          </a:ln>
        </p:spPr>
        <p:txBody>
          <a:bodyPr wrap="none">
            <a:spAutoFit/>
          </a:bodyPr>
          <a:lstStyle/>
          <a:p>
            <a:pPr algn="l"/>
            <a:r>
              <a:rPr lang="ru-RU" b="1" dirty="0">
                <a:solidFill>
                  <a:srgbClr val="000000"/>
                </a:solidFill>
              </a:rPr>
              <a:t>Сетчатые</a:t>
            </a:r>
          </a:p>
        </p:txBody>
      </p:sp>
      <p:sp>
        <p:nvSpPr>
          <p:cNvPr id="9225" name="Text Box 13"/>
          <p:cNvSpPr txBox="1">
            <a:spLocks noChangeArrowheads="1"/>
          </p:cNvSpPr>
          <p:nvPr/>
        </p:nvSpPr>
        <p:spPr bwMode="auto">
          <a:xfrm>
            <a:off x="341313" y="395372"/>
            <a:ext cx="2100255" cy="369332"/>
          </a:xfrm>
          <a:prstGeom prst="rect">
            <a:avLst/>
          </a:prstGeom>
          <a:noFill/>
          <a:ln w="9525">
            <a:noFill/>
            <a:miter lim="800000"/>
            <a:headEnd/>
            <a:tailEnd/>
          </a:ln>
        </p:spPr>
        <p:txBody>
          <a:bodyPr wrap="none">
            <a:spAutoFit/>
          </a:bodyPr>
          <a:lstStyle/>
          <a:p>
            <a:pPr algn="l"/>
            <a:r>
              <a:rPr lang="ru-RU" b="1" dirty="0" smtClean="0">
                <a:solidFill>
                  <a:srgbClr val="000000"/>
                </a:solidFill>
              </a:rPr>
              <a:t>Прямолинейные</a:t>
            </a:r>
            <a:endParaRPr lang="ru-RU" b="1" dirty="0">
              <a:solidFill>
                <a:srgbClr val="000000"/>
              </a:solidFill>
            </a:endParaRPr>
          </a:p>
        </p:txBody>
      </p:sp>
      <p:sp>
        <p:nvSpPr>
          <p:cNvPr id="9226" name="Text Box 11"/>
          <p:cNvSpPr txBox="1">
            <a:spLocks noChangeArrowheads="1"/>
          </p:cNvSpPr>
          <p:nvPr/>
        </p:nvSpPr>
        <p:spPr bwMode="auto">
          <a:xfrm>
            <a:off x="16633" y="1046"/>
            <a:ext cx="9144000" cy="366713"/>
          </a:xfrm>
          <a:prstGeom prst="rect">
            <a:avLst/>
          </a:prstGeom>
          <a:noFill/>
          <a:ln w="9525">
            <a:noFill/>
            <a:miter lim="800000"/>
            <a:headEnd/>
            <a:tailEnd/>
          </a:ln>
        </p:spPr>
        <p:txBody>
          <a:bodyPr>
            <a:spAutoFit/>
          </a:bodyPr>
          <a:lstStyle/>
          <a:p>
            <a:r>
              <a:rPr lang="ru-RU" b="1" i="0" dirty="0">
                <a:solidFill>
                  <a:srgbClr val="000000"/>
                </a:solidFill>
              </a:rPr>
              <a:t>ГЕОМЕТРИЯ</a:t>
            </a:r>
            <a:r>
              <a:rPr lang="en-US" b="1" i="0" dirty="0">
                <a:solidFill>
                  <a:srgbClr val="000000"/>
                </a:solidFill>
              </a:rPr>
              <a:t> </a:t>
            </a:r>
            <a:r>
              <a:rPr lang="ru-RU" b="1" i="0" dirty="0">
                <a:solidFill>
                  <a:srgbClr val="000000"/>
                </a:solidFill>
              </a:rPr>
              <a:t>ПОЛНОВОДНЫХ </a:t>
            </a:r>
            <a:r>
              <a:rPr lang="ru-RU" b="1" i="0" dirty="0" smtClean="0">
                <a:solidFill>
                  <a:srgbClr val="000000"/>
                </a:solidFill>
              </a:rPr>
              <a:t>РУСЛОВЫХ СИСТЕМ</a:t>
            </a:r>
            <a:endParaRPr lang="ru-RU" b="1" i="0" dirty="0">
              <a:solidFill>
                <a:srgbClr val="000000"/>
              </a:solidFill>
            </a:endParaRPr>
          </a:p>
        </p:txBody>
      </p:sp>
      <p:pic>
        <p:nvPicPr>
          <p:cNvPr id="2"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8532" y="3638351"/>
            <a:ext cx="4143948" cy="311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8"/>
          <p:cNvSpPr>
            <a:spLocks noChangeArrowheads="1"/>
          </p:cNvSpPr>
          <p:nvPr/>
        </p:nvSpPr>
        <p:spPr bwMode="auto">
          <a:xfrm>
            <a:off x="341313" y="3645024"/>
            <a:ext cx="1696683" cy="369332"/>
          </a:xfrm>
          <a:prstGeom prst="rect">
            <a:avLst/>
          </a:prstGeom>
          <a:noFill/>
          <a:ln w="9525">
            <a:noFill/>
            <a:miter lim="800000"/>
            <a:headEnd/>
            <a:tailEnd/>
          </a:ln>
        </p:spPr>
        <p:txBody>
          <a:bodyPr wrap="none">
            <a:spAutoFit/>
          </a:bodyPr>
          <a:lstStyle/>
          <a:p>
            <a:pPr algn="l">
              <a:spcBef>
                <a:spcPts val="0"/>
              </a:spcBef>
              <a:buClr>
                <a:srgbClr val="FF0066"/>
              </a:buClr>
              <a:buFont typeface="Wingdings" pitchFamily="2" charset="2"/>
              <a:buNone/>
            </a:pPr>
            <a:r>
              <a:rPr lang="en-US" b="1" dirty="0" smtClean="0">
                <a:solidFill>
                  <a:schemeClr val="bg1"/>
                </a:solidFill>
              </a:rPr>
              <a:t>C</a:t>
            </a:r>
            <a:r>
              <a:rPr lang="ru-RU" b="1" dirty="0" smtClean="0">
                <a:solidFill>
                  <a:schemeClr val="bg1"/>
                </a:solidFill>
              </a:rPr>
              <a:t>плетенные</a:t>
            </a:r>
            <a:endParaRPr lang="en-US" b="1" dirty="0">
              <a:solidFill>
                <a:schemeClr val="bg1"/>
              </a:solidFill>
            </a:endParaRPr>
          </a:p>
        </p:txBody>
      </p:sp>
    </p:spTree>
    <p:extLst>
      <p:ext uri="{BB962C8B-B14F-4D97-AF65-F5344CB8AC3E}">
        <p14:creationId xmlns:p14="http://schemas.microsoft.com/office/powerpoint/2010/main" val="21571999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1" descr="SardaiMiena.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TextBox 2"/>
          <p:cNvSpPr txBox="1">
            <a:spLocks noChangeArrowheads="1"/>
          </p:cNvSpPr>
          <p:nvPr/>
        </p:nvSpPr>
        <p:spPr bwMode="auto">
          <a:xfrm>
            <a:off x="0" y="0"/>
            <a:ext cx="9144000" cy="369888"/>
          </a:xfrm>
          <a:prstGeom prst="rect">
            <a:avLst/>
          </a:prstGeom>
          <a:noFill/>
          <a:ln w="9525">
            <a:noFill/>
            <a:miter lim="800000"/>
            <a:headEnd/>
            <a:tailEnd/>
          </a:ln>
        </p:spPr>
        <p:txBody>
          <a:bodyPr wrap="square">
            <a:spAutoFit/>
          </a:bodyPr>
          <a:lstStyle/>
          <a:p>
            <a:pPr algn="r"/>
            <a:r>
              <a:rPr lang="ru-RU" i="0" dirty="0" smtClean="0">
                <a:solidFill>
                  <a:srgbClr val="FFFFFF"/>
                </a:solidFill>
              </a:rPr>
              <a:t>Линейная долина </a:t>
            </a:r>
            <a:r>
              <a:rPr lang="ru-RU" i="0" dirty="0" err="1">
                <a:solidFill>
                  <a:srgbClr val="FFFFFF"/>
                </a:solidFill>
              </a:rPr>
              <a:t>р.Сардаи-Миена</a:t>
            </a:r>
            <a:r>
              <a:rPr lang="ru-RU" i="0" dirty="0">
                <a:solidFill>
                  <a:srgbClr val="FFFFFF"/>
                </a:solidFill>
              </a:rPr>
              <a:t> (Таджикистан)</a:t>
            </a:r>
          </a:p>
        </p:txBody>
      </p:sp>
      <p:pic>
        <p:nvPicPr>
          <p:cNvPr id="4" name="Рисунок 3" descr="Sardaimiena.png"/>
          <p:cNvPicPr>
            <a:picLocks noChangeAspect="1"/>
          </p:cNvPicPr>
          <p:nvPr/>
        </p:nvPicPr>
        <p:blipFill>
          <a:blip r:embed="rId4" cstate="print"/>
          <a:srcRect l="35038" t="31639" r="42125" b="32985"/>
          <a:stretch>
            <a:fillRect/>
          </a:stretch>
        </p:blipFill>
        <p:spPr>
          <a:xfrm>
            <a:off x="35496" y="11047"/>
            <a:ext cx="2088232"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Стрелка вправо 1"/>
          <p:cNvSpPr/>
          <p:nvPr/>
        </p:nvSpPr>
        <p:spPr>
          <a:xfrm rot="13670858">
            <a:off x="1187626" y="1185845"/>
            <a:ext cx="576064"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i="0">
              <a:solidFill>
                <a:srgbClr val="FFFFFF"/>
              </a:solidFill>
            </a:endParaRPr>
          </a:p>
        </p:txBody>
      </p:sp>
    </p:spTree>
    <p:extLst>
      <p:ext uri="{BB962C8B-B14F-4D97-AF65-F5344CB8AC3E}">
        <p14:creationId xmlns:p14="http://schemas.microsoft.com/office/powerpoint/2010/main" val="941907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4572000" y="24705"/>
            <a:ext cx="4572000" cy="646331"/>
          </a:xfrm>
          <a:prstGeom prst="rect">
            <a:avLst/>
          </a:prstGeom>
        </p:spPr>
        <p:txBody>
          <a:bodyPr>
            <a:spAutoFit/>
          </a:bodyPr>
          <a:lstStyle/>
          <a:p>
            <a:pPr algn="r"/>
            <a:r>
              <a:rPr lang="ru-RU" i="0" dirty="0" smtClean="0">
                <a:solidFill>
                  <a:srgbClr val="FFFFFF"/>
                </a:solidFill>
              </a:rPr>
              <a:t>Линейный сегмент долины реки Лена</a:t>
            </a:r>
          </a:p>
          <a:p>
            <a:pPr algn="r"/>
            <a:r>
              <a:rPr lang="ru-RU" i="0" dirty="0" smtClean="0">
                <a:solidFill>
                  <a:srgbClr val="FFFFFF"/>
                </a:solidFill>
              </a:rPr>
              <a:t>в районе Ленских столбов</a:t>
            </a:r>
            <a:endParaRPr lang="ru-RU" i="0" dirty="0">
              <a:solidFill>
                <a:srgbClr val="FFFFFF"/>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5" y="733149"/>
            <a:ext cx="9133655" cy="611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047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1266" name="Picture 2" descr="File:White River 5965.JPG"/>
          <p:cNvPicPr>
            <a:picLocks noChangeAspect="1"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
        <p:nvSpPr>
          <p:cNvPr id="11268" name="TextBox 7"/>
          <p:cNvSpPr txBox="1">
            <a:spLocks noChangeArrowheads="1"/>
          </p:cNvSpPr>
          <p:nvPr/>
        </p:nvSpPr>
        <p:spPr bwMode="auto">
          <a:xfrm>
            <a:off x="-63500" y="0"/>
            <a:ext cx="4573588" cy="641350"/>
          </a:xfrm>
          <a:prstGeom prst="rect">
            <a:avLst/>
          </a:prstGeom>
          <a:noFill/>
          <a:ln w="9525">
            <a:noFill/>
            <a:miter lim="800000"/>
            <a:headEnd/>
            <a:tailEnd/>
          </a:ln>
        </p:spPr>
        <p:txBody>
          <a:bodyPr wrap="none">
            <a:spAutoFit/>
          </a:bodyPr>
          <a:lstStyle/>
          <a:p>
            <a:r>
              <a:rPr lang="ru-RU" i="0">
                <a:solidFill>
                  <a:srgbClr val="FFFFFF"/>
                </a:solidFill>
              </a:rPr>
              <a:t>Меандрирующие флювиальные системы</a:t>
            </a:r>
          </a:p>
          <a:p>
            <a:r>
              <a:rPr lang="ru-RU">
                <a:solidFill>
                  <a:srgbClr val="FFFFFF"/>
                </a:solidFill>
              </a:rPr>
              <a:t>Река Вайт Ривер (Вашингтон</a:t>
            </a:r>
            <a:r>
              <a:rPr lang="ru-RU" i="0">
                <a:solidFill>
                  <a:srgbClr val="FFFFFF"/>
                </a:solidFill>
              </a:rPr>
              <a:t>)</a:t>
            </a:r>
          </a:p>
        </p:txBody>
      </p:sp>
      <p:pic>
        <p:nvPicPr>
          <p:cNvPr id="11269" name="Picture 4" descr="http://t3.gstatic.com/images?q=tbn:ANd9GcQkVIxCnCHcVApee3p4P3XyXmNa1l6ykUOOBwv7WftGYtMZV2Q&amp;t=1&amp;usg=__9vXlyocFaBM25RUR1DebXSVEASs="/>
          <p:cNvPicPr>
            <a:picLocks noChangeAspect="1" noChangeArrowheads="1"/>
          </p:cNvPicPr>
          <p:nvPr/>
        </p:nvPicPr>
        <p:blipFill>
          <a:blip r:embed="rId4" cstate="print"/>
          <a:srcRect/>
          <a:stretch>
            <a:fillRect/>
          </a:stretch>
        </p:blipFill>
        <p:spPr bwMode="auto">
          <a:xfrm>
            <a:off x="6977349" y="4495367"/>
            <a:ext cx="2197923" cy="1968067"/>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124744"/>
            <a:ext cx="2718138" cy="268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87126" y="272018"/>
            <a:ext cx="3514104" cy="369332"/>
          </a:xfrm>
          <a:prstGeom prst="rect">
            <a:avLst/>
          </a:prstGeom>
          <a:noFill/>
        </p:spPr>
        <p:txBody>
          <a:bodyPr wrap="none" rtlCol="0">
            <a:spAutoFit/>
          </a:bodyPr>
          <a:lstStyle/>
          <a:p>
            <a:pPr algn="l"/>
            <a:r>
              <a:rPr lang="ru-RU" b="1" i="0" dirty="0" smtClean="0">
                <a:solidFill>
                  <a:srgbClr val="000000"/>
                </a:solidFill>
                <a:latin typeface="Arial Narrow" pitchFamily="34" charset="0"/>
              </a:rPr>
              <a:t>Образование и развитие меандров</a:t>
            </a:r>
            <a:endParaRPr lang="ru-RU" b="1" i="0" dirty="0">
              <a:solidFill>
                <a:srgbClr val="000000"/>
              </a:solidFill>
              <a:latin typeface="Arial Narrow" pitchFamily="34" charset="0"/>
            </a:endParaRPr>
          </a:p>
        </p:txBody>
      </p:sp>
      <p:pic>
        <p:nvPicPr>
          <p:cNvPr id="7" name="Picture 2" descr="http://www.uh.edu/~jbutler/physical/flooding/theoretical.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811858" y="4509120"/>
            <a:ext cx="2127321" cy="195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1021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25144"/>
            <a:ext cx="9144000" cy="2092881"/>
          </a:xfrm>
          <a:prstGeom prst="rect">
            <a:avLst/>
          </a:prstGeom>
        </p:spPr>
        <p:txBody>
          <a:bodyPr wrap="square">
            <a:spAutoFit/>
          </a:bodyPr>
          <a:lstStyle/>
          <a:p>
            <a:pPr algn="l"/>
            <a:r>
              <a:rPr lang="ru-RU" b="1" i="0" dirty="0" smtClean="0">
                <a:solidFill>
                  <a:srgbClr val="000000"/>
                </a:solidFill>
                <a:latin typeface="Franklin Gothic Medium Cond" pitchFamily="34" charset="0"/>
              </a:rPr>
              <a:t>Схема </a:t>
            </a:r>
            <a:r>
              <a:rPr lang="ru-RU" b="1" i="0" dirty="0">
                <a:solidFill>
                  <a:srgbClr val="000000"/>
                </a:solidFill>
                <a:latin typeface="Franklin Gothic Medium Cond" pitchFamily="34" charset="0"/>
              </a:rPr>
              <a:t>извилистых участков рек</a:t>
            </a:r>
            <a:r>
              <a:rPr lang="ru-RU" sz="1600" b="1" i="0" dirty="0">
                <a:solidFill>
                  <a:srgbClr val="000000"/>
                </a:solidFill>
                <a:latin typeface="Franklin Gothic Medium Cond" pitchFamily="34" charset="0"/>
              </a:rPr>
              <a:t>: </a:t>
            </a:r>
            <a:r>
              <a:rPr lang="ru-RU" sz="1600" i="0" dirty="0">
                <a:solidFill>
                  <a:srgbClr val="000000"/>
                </a:solidFill>
                <a:latin typeface="Franklin Gothic Medium Cond" pitchFamily="34" charset="0"/>
              </a:rPr>
              <a:t>1 — правый коренной (незатопляемый) берег; 2 — левый коренной берег; 3—ширина долины; 4 — правый меженный берег; 5 — левый </a:t>
            </a:r>
            <a:r>
              <a:rPr lang="ru-RU" sz="1600" i="0" dirty="0">
                <a:solidFill>
                  <a:srgbClr val="FF0000"/>
                </a:solidFill>
                <a:latin typeface="Franklin Gothic Medium Cond" pitchFamily="34" charset="0"/>
              </a:rPr>
              <a:t>меженный</a:t>
            </a:r>
            <a:r>
              <a:rPr lang="ru-RU" sz="1600" i="0" dirty="0">
                <a:solidFill>
                  <a:srgbClr val="000000"/>
                </a:solidFill>
                <a:latin typeface="Franklin Gothic Medium Cond" pitchFamily="34" charset="0"/>
              </a:rPr>
              <a:t> берег; 6 — ширина меженного русла; 7—правая пойма; 8 — левая пойма; 9— </a:t>
            </a:r>
            <a:r>
              <a:rPr lang="ru-RU" sz="1600" i="0" dirty="0">
                <a:solidFill>
                  <a:srgbClr val="FF0000"/>
                </a:solidFill>
                <a:latin typeface="Franklin Gothic Medium Cond" pitchFamily="34" charset="0"/>
              </a:rPr>
              <a:t>яр</a:t>
            </a:r>
            <a:r>
              <a:rPr lang="ru-RU" sz="1600" i="0" dirty="0">
                <a:solidFill>
                  <a:srgbClr val="000000"/>
                </a:solidFill>
                <a:latin typeface="Franklin Gothic Medium Cond" pitchFamily="34" charset="0"/>
              </a:rPr>
              <a:t>; 10 — </a:t>
            </a:r>
            <a:r>
              <a:rPr lang="ru-RU" sz="1600" i="0" dirty="0">
                <a:solidFill>
                  <a:srgbClr val="FF0000"/>
                </a:solidFill>
                <a:latin typeface="Franklin Gothic Medium Cond" pitchFamily="34" charset="0"/>
              </a:rPr>
              <a:t>нижнее плечо яра</a:t>
            </a:r>
            <a:r>
              <a:rPr lang="ru-RU" sz="1600" i="0" dirty="0">
                <a:solidFill>
                  <a:srgbClr val="000000"/>
                </a:solidFill>
                <a:latin typeface="Franklin Gothic Medium Cond" pitchFamily="34" charset="0"/>
              </a:rPr>
              <a:t>; 11 — верхнее плечо яра; 12—перекат; 13 — верхняя коса (пески); 14 — нижняя коса (пески); 15—гребень переката; 16 — коренное русло; 17 —</a:t>
            </a:r>
            <a:r>
              <a:rPr lang="ru-RU" sz="1600" i="0" dirty="0">
                <a:solidFill>
                  <a:srgbClr val="FF0000"/>
                </a:solidFill>
                <a:latin typeface="Franklin Gothic Medium Cond" pitchFamily="34" charset="0"/>
              </a:rPr>
              <a:t>неходовая воложка</a:t>
            </a:r>
            <a:r>
              <a:rPr lang="ru-RU" sz="1600" i="0" dirty="0">
                <a:solidFill>
                  <a:srgbClr val="000000"/>
                </a:solidFill>
                <a:latin typeface="Franklin Gothic Medium Cond" pitchFamily="34" charset="0"/>
              </a:rPr>
              <a:t>; 18 — остров; 19 — </a:t>
            </a:r>
            <a:r>
              <a:rPr lang="ru-RU" sz="1600" i="0" dirty="0" err="1">
                <a:solidFill>
                  <a:srgbClr val="FF0000"/>
                </a:solidFill>
                <a:latin typeface="Franklin Gothic Medium Cond" pitchFamily="34" charset="0"/>
              </a:rPr>
              <a:t>приверх</a:t>
            </a:r>
            <a:r>
              <a:rPr lang="ru-RU" sz="1600" i="0" dirty="0">
                <a:solidFill>
                  <a:srgbClr val="FF0000"/>
                </a:solidFill>
                <a:latin typeface="Franklin Gothic Medium Cond" pitchFamily="34" charset="0"/>
              </a:rPr>
              <a:t> </a:t>
            </a:r>
            <a:r>
              <a:rPr lang="ru-RU" sz="1600" i="0" dirty="0">
                <a:solidFill>
                  <a:srgbClr val="000000"/>
                </a:solidFill>
                <a:latin typeface="Franklin Gothic Medium Cond" pitchFamily="34" charset="0"/>
              </a:rPr>
              <a:t>острова; 20 — </a:t>
            </a:r>
            <a:r>
              <a:rPr lang="ru-RU" sz="1600" i="0" dirty="0" err="1">
                <a:solidFill>
                  <a:srgbClr val="FF0000"/>
                </a:solidFill>
                <a:latin typeface="Franklin Gothic Medium Cond" pitchFamily="34" charset="0"/>
              </a:rPr>
              <a:t>ухвостье</a:t>
            </a:r>
            <a:r>
              <a:rPr lang="ru-RU" sz="1600" i="0" dirty="0">
                <a:solidFill>
                  <a:srgbClr val="FF0000"/>
                </a:solidFill>
                <a:latin typeface="Franklin Gothic Medium Cond" pitchFamily="34" charset="0"/>
              </a:rPr>
              <a:t> </a:t>
            </a:r>
            <a:r>
              <a:rPr lang="ru-RU" sz="1600" i="0" dirty="0">
                <a:solidFill>
                  <a:srgbClr val="000000"/>
                </a:solidFill>
                <a:latin typeface="Franklin Gothic Medium Cond" pitchFamily="34" charset="0"/>
              </a:rPr>
              <a:t>острова; 21 — </a:t>
            </a:r>
            <a:r>
              <a:rPr lang="ru-RU" sz="1600" i="0" dirty="0">
                <a:solidFill>
                  <a:srgbClr val="FF0000"/>
                </a:solidFill>
                <a:latin typeface="Franklin Gothic Medium Cond" pitchFamily="34" charset="0"/>
              </a:rPr>
              <a:t>затон</a:t>
            </a:r>
            <a:r>
              <a:rPr lang="ru-RU" sz="1600" i="0" dirty="0">
                <a:solidFill>
                  <a:srgbClr val="000000"/>
                </a:solidFill>
                <a:latin typeface="Franklin Gothic Medium Cond" pitchFamily="34" charset="0"/>
              </a:rPr>
              <a:t>; 22 — защитная линия ледорезов; 23 — </a:t>
            </a:r>
            <a:r>
              <a:rPr lang="ru-RU" sz="1600" i="0" dirty="0">
                <a:solidFill>
                  <a:srgbClr val="FF0000"/>
                </a:solidFill>
                <a:latin typeface="Franklin Gothic Medium Cond" pitchFamily="34" charset="0"/>
              </a:rPr>
              <a:t>рынок</a:t>
            </a:r>
            <a:r>
              <a:rPr lang="ru-RU" sz="1600" i="0" dirty="0">
                <a:solidFill>
                  <a:srgbClr val="000000"/>
                </a:solidFill>
                <a:latin typeface="Franklin Gothic Medium Cond" pitchFamily="34" charset="0"/>
              </a:rPr>
              <a:t>; 24 — перевал; 25 — </a:t>
            </a:r>
            <a:r>
              <a:rPr lang="ru-RU" sz="1600" i="0" dirty="0" err="1">
                <a:solidFill>
                  <a:srgbClr val="FF0000"/>
                </a:solidFill>
                <a:latin typeface="Franklin Gothic Medium Cond" pitchFamily="34" charset="0"/>
              </a:rPr>
              <a:t>осередок</a:t>
            </a:r>
            <a:r>
              <a:rPr lang="ru-RU" sz="1600" i="0" dirty="0">
                <a:solidFill>
                  <a:srgbClr val="000000"/>
                </a:solidFill>
                <a:latin typeface="Franklin Gothic Medium Cond" pitchFamily="34" charset="0"/>
              </a:rPr>
              <a:t>; 26 — </a:t>
            </a:r>
            <a:r>
              <a:rPr lang="ru-RU" sz="1600" i="0" dirty="0" err="1">
                <a:solidFill>
                  <a:srgbClr val="FF0000"/>
                </a:solidFill>
                <a:latin typeface="Franklin Gothic Medium Cond" pitchFamily="34" charset="0"/>
              </a:rPr>
              <a:t>побочень</a:t>
            </a:r>
            <a:r>
              <a:rPr lang="ru-RU" sz="1600" i="0" dirty="0">
                <a:solidFill>
                  <a:srgbClr val="000000"/>
                </a:solidFill>
                <a:latin typeface="Franklin Gothic Medium Cond" pitchFamily="34" charset="0"/>
              </a:rPr>
              <a:t>; 27 — судоходный приток первого порядка; 28 — ширина его долины; 29 — несудоходный приток второго порядка; 30— ширина долины притока второго порядка; 31 — коса; 32 — </a:t>
            </a:r>
            <a:r>
              <a:rPr lang="ru-RU" sz="1600" i="0" dirty="0">
                <a:solidFill>
                  <a:srgbClr val="FF0000"/>
                </a:solidFill>
                <a:latin typeface="Franklin Gothic Medium Cond" pitchFamily="34" charset="0"/>
              </a:rPr>
              <a:t>стрелка</a:t>
            </a:r>
            <a:r>
              <a:rPr lang="ru-RU" sz="1600" i="0" dirty="0">
                <a:solidFill>
                  <a:srgbClr val="000000"/>
                </a:solidFill>
                <a:latin typeface="Franklin Gothic Medium Cond" pitchFamily="34" charset="0"/>
              </a:rPr>
              <a:t> </a:t>
            </a:r>
            <a:r>
              <a:rPr lang="ru-RU" sz="1600" i="0" dirty="0">
                <a:solidFill>
                  <a:srgbClr val="FF0000"/>
                </a:solidFill>
                <a:latin typeface="Franklin Gothic Medium Cond" pitchFamily="34" charset="0"/>
              </a:rPr>
              <a:t>устья</a:t>
            </a:r>
            <a:r>
              <a:rPr lang="ru-RU" sz="1600" i="0" dirty="0">
                <a:solidFill>
                  <a:srgbClr val="000000"/>
                </a:solidFill>
                <a:latin typeface="Franklin Gothic Medium Cond" pitchFamily="34" charset="0"/>
              </a:rPr>
              <a:t>; 33 — пойменные озера</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8640"/>
            <a:ext cx="6172200" cy="4419600"/>
          </a:xfrm>
          <a:prstGeom prst="rect">
            <a:avLst/>
          </a:prstGeom>
        </p:spPr>
      </p:pic>
      <p:sp>
        <p:nvSpPr>
          <p:cNvPr id="4" name="TextBox 3"/>
          <p:cNvSpPr txBox="1"/>
          <p:nvPr/>
        </p:nvSpPr>
        <p:spPr>
          <a:xfrm>
            <a:off x="6343558" y="181815"/>
            <a:ext cx="2627785" cy="923330"/>
          </a:xfrm>
          <a:prstGeom prst="rect">
            <a:avLst/>
          </a:prstGeom>
          <a:noFill/>
        </p:spPr>
        <p:txBody>
          <a:bodyPr wrap="square" rtlCol="0">
            <a:spAutoFit/>
          </a:bodyPr>
          <a:lstStyle/>
          <a:p>
            <a:r>
              <a:rPr lang="ru-RU" b="1" i="0" dirty="0" smtClean="0">
                <a:solidFill>
                  <a:srgbClr val="000000"/>
                </a:solidFill>
              </a:rPr>
              <a:t>Транспортная терминология строения рек</a:t>
            </a:r>
            <a:endParaRPr lang="ru-RU" b="1" i="0" dirty="0">
              <a:solidFill>
                <a:srgbClr val="000000"/>
              </a:solidFill>
            </a:endParaRPr>
          </a:p>
        </p:txBody>
      </p:sp>
      <p:pic>
        <p:nvPicPr>
          <p:cNvPr id="1028" name="Picture 4" descr="http://t3.gstatic.com/images?q=tbn:ANd9GcSXJVXVaNky7kex4JspVjqx9Ddlj5Zl-DTYec3EFR5dJb4dLf_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16215" y="1268760"/>
            <a:ext cx="2282473" cy="3195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2529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911" y="3402968"/>
            <a:ext cx="4494619" cy="338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6837" y="188640"/>
            <a:ext cx="4512810" cy="6251511"/>
          </a:xfrm>
          <a:prstGeom prst="rect">
            <a:avLst/>
          </a:prstGeom>
        </p:spPr>
      </p:pic>
      <p:sp>
        <p:nvSpPr>
          <p:cNvPr id="3" name="TextBox 2"/>
          <p:cNvSpPr txBox="1"/>
          <p:nvPr/>
        </p:nvSpPr>
        <p:spPr>
          <a:xfrm>
            <a:off x="4769239" y="332655"/>
            <a:ext cx="4382514" cy="2554545"/>
          </a:xfrm>
          <a:prstGeom prst="rect">
            <a:avLst/>
          </a:prstGeom>
          <a:noFill/>
        </p:spPr>
        <p:txBody>
          <a:bodyPr wrap="square" rtlCol="0">
            <a:spAutoFit/>
          </a:bodyPr>
          <a:lstStyle/>
          <a:p>
            <a:pPr algn="l"/>
            <a:r>
              <a:rPr lang="ru-RU" sz="2000" b="1" dirty="0" smtClean="0">
                <a:solidFill>
                  <a:srgbClr val="000000"/>
                </a:solidFill>
              </a:rPr>
              <a:t>Слева</a:t>
            </a:r>
            <a:r>
              <a:rPr lang="ru-RU" sz="2000" i="0" dirty="0" smtClean="0">
                <a:solidFill>
                  <a:srgbClr val="000000"/>
                </a:solidFill>
              </a:rPr>
              <a:t>: эволюция русла реки </a:t>
            </a:r>
            <a:r>
              <a:rPr lang="ru-RU" sz="2000" i="0" dirty="0" err="1" smtClean="0">
                <a:solidFill>
                  <a:srgbClr val="000000"/>
                </a:solidFill>
              </a:rPr>
              <a:t>Миссиссипи</a:t>
            </a:r>
            <a:r>
              <a:rPr lang="ru-RU" sz="2000" i="0" dirty="0" smtClean="0">
                <a:solidFill>
                  <a:srgbClr val="000000"/>
                </a:solidFill>
              </a:rPr>
              <a:t>. Одинаковым цветом показаны одновозрастные меандры. </a:t>
            </a:r>
          </a:p>
          <a:p>
            <a:pPr algn="l"/>
            <a:endParaRPr lang="ru-RU" sz="2000" i="0" dirty="0">
              <a:solidFill>
                <a:srgbClr val="000000"/>
              </a:solidFill>
            </a:endParaRPr>
          </a:p>
          <a:p>
            <a:pPr algn="l"/>
            <a:r>
              <a:rPr lang="ru-RU" sz="2000" b="1" dirty="0" smtClean="0">
                <a:solidFill>
                  <a:srgbClr val="000000"/>
                </a:solidFill>
              </a:rPr>
              <a:t>Внизу</a:t>
            </a:r>
            <a:r>
              <a:rPr lang="ru-RU" sz="2000" i="0" dirty="0" smtClean="0">
                <a:solidFill>
                  <a:srgbClr val="000000"/>
                </a:solidFill>
              </a:rPr>
              <a:t>: переход от </a:t>
            </a:r>
            <a:r>
              <a:rPr lang="ru-RU" sz="2000" i="0" dirty="0" err="1" smtClean="0">
                <a:solidFill>
                  <a:srgbClr val="000000"/>
                </a:solidFill>
              </a:rPr>
              <a:t>меандрирующей</a:t>
            </a:r>
            <a:r>
              <a:rPr lang="ru-RU" sz="2000" i="0" dirty="0" smtClean="0">
                <a:solidFill>
                  <a:srgbClr val="000000"/>
                </a:solidFill>
              </a:rPr>
              <a:t> к сплетенной</a:t>
            </a:r>
            <a:r>
              <a:rPr lang="en-US" sz="2000" i="0" dirty="0" smtClean="0">
                <a:solidFill>
                  <a:srgbClr val="000000"/>
                </a:solidFill>
              </a:rPr>
              <a:t> </a:t>
            </a:r>
            <a:r>
              <a:rPr lang="ru-RU" sz="2000" i="0" dirty="0" smtClean="0">
                <a:solidFill>
                  <a:srgbClr val="000000"/>
                </a:solidFill>
              </a:rPr>
              <a:t>русловой системе</a:t>
            </a:r>
            <a:endParaRPr lang="ru-RU" sz="2000" i="0" dirty="0">
              <a:solidFill>
                <a:srgbClr val="000000"/>
              </a:solidFill>
            </a:endParaRPr>
          </a:p>
        </p:txBody>
      </p:sp>
    </p:spTree>
    <p:extLst>
      <p:ext uri="{BB962C8B-B14F-4D97-AF65-F5344CB8AC3E}">
        <p14:creationId xmlns:p14="http://schemas.microsoft.com/office/powerpoint/2010/main" val="3220526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Text Box 10"/>
          <p:cNvSpPr txBox="1">
            <a:spLocks noChangeArrowheads="1"/>
          </p:cNvSpPr>
          <p:nvPr/>
        </p:nvSpPr>
        <p:spPr bwMode="auto">
          <a:xfrm>
            <a:off x="295446" y="1628800"/>
            <a:ext cx="3534420" cy="3785652"/>
          </a:xfrm>
          <a:prstGeom prst="rect">
            <a:avLst/>
          </a:prstGeom>
          <a:noFill/>
          <a:ln w="9525">
            <a:noFill/>
            <a:miter lim="800000"/>
            <a:headEnd/>
            <a:tailEnd/>
          </a:ln>
        </p:spPr>
        <p:txBody>
          <a:bodyPr wrap="square">
            <a:spAutoFit/>
          </a:bodyPr>
          <a:lstStyle/>
          <a:p>
            <a:pPr algn="l"/>
            <a:r>
              <a:rPr lang="ru-RU" sz="4800" i="0" dirty="0" smtClean="0">
                <a:solidFill>
                  <a:schemeClr val="bg1"/>
                </a:solidFill>
                <a:latin typeface="Mistral" pitchFamily="66" charset="0"/>
                <a:ea typeface="DejaVu Sans Condensed" pitchFamily="34" charset="0"/>
                <a:cs typeface="DejaVu Sans Condensed" pitchFamily="34" charset="0"/>
              </a:rPr>
              <a:t>Как</a:t>
            </a:r>
            <a:r>
              <a:rPr lang="en-US" sz="4800" i="0" dirty="0" smtClean="0">
                <a:solidFill>
                  <a:schemeClr val="bg1"/>
                </a:solidFill>
                <a:latin typeface="Mistral" pitchFamily="66" charset="0"/>
                <a:ea typeface="DejaVu Sans Condensed" pitchFamily="34" charset="0"/>
                <a:cs typeface="DejaVu Sans Condensed" pitchFamily="34" charset="0"/>
              </a:rPr>
              <a:t> </a:t>
            </a:r>
            <a:r>
              <a:rPr lang="ru-RU" sz="4800" i="0" dirty="0" smtClean="0">
                <a:solidFill>
                  <a:schemeClr val="bg1"/>
                </a:solidFill>
                <a:latin typeface="Mistral" pitchFamily="66" charset="0"/>
                <a:ea typeface="DejaVu Sans Condensed" pitchFamily="34" charset="0"/>
                <a:cs typeface="DejaVu Sans Condensed" pitchFamily="34" charset="0"/>
              </a:rPr>
              <a:t>реки собирают, переносят и аккумулируют осадки</a:t>
            </a:r>
            <a:endParaRPr lang="ru-RU" sz="4800" i="0" dirty="0">
              <a:solidFill>
                <a:schemeClr val="bg1"/>
              </a:solidFill>
              <a:latin typeface="Mistral" pitchFamily="66" charset="0"/>
              <a:ea typeface="DejaVu Sans Condensed" pitchFamily="34" charset="0"/>
              <a:cs typeface="DejaVu Sans Condensed" pitchFamily="34" charset="0"/>
            </a:endParaRPr>
          </a:p>
        </p:txBody>
      </p:sp>
      <p:sp>
        <p:nvSpPr>
          <p:cNvPr id="2053" name="Text Box 11"/>
          <p:cNvSpPr txBox="1">
            <a:spLocks noChangeArrowheads="1"/>
          </p:cNvSpPr>
          <p:nvPr/>
        </p:nvSpPr>
        <p:spPr bwMode="auto">
          <a:xfrm>
            <a:off x="388938" y="325438"/>
            <a:ext cx="2644506" cy="646331"/>
          </a:xfrm>
          <a:prstGeom prst="rect">
            <a:avLst/>
          </a:prstGeom>
          <a:noFill/>
          <a:ln w="9525">
            <a:noFill/>
            <a:miter lim="800000"/>
            <a:headEnd/>
            <a:tailEnd/>
          </a:ln>
        </p:spPr>
        <p:txBody>
          <a:bodyPr wrap="none">
            <a:spAutoFit/>
          </a:bodyPr>
          <a:lstStyle/>
          <a:p>
            <a:pPr algn="l"/>
            <a:r>
              <a:rPr lang="ru-RU" sz="3600" b="1" i="0" dirty="0">
                <a:solidFill>
                  <a:schemeClr val="bg1"/>
                </a:solidFill>
              </a:rPr>
              <a:t>АЛЛЮВИЙ</a:t>
            </a:r>
          </a:p>
        </p:txBody>
      </p:sp>
      <p:sp>
        <p:nvSpPr>
          <p:cNvPr id="3" name="Прямоугольник 2"/>
          <p:cNvSpPr/>
          <p:nvPr/>
        </p:nvSpPr>
        <p:spPr>
          <a:xfrm>
            <a:off x="5730417" y="6976"/>
            <a:ext cx="3419871" cy="6900351"/>
          </a:xfrm>
          <a:prstGeom prst="rect">
            <a:avLst/>
          </a:prstGeom>
          <a:solidFill>
            <a:schemeClr val="accent1">
              <a:lumMod val="75000"/>
            </a:schemeClr>
          </a:solidFill>
        </p:spPr>
        <p:txBody>
          <a:bodyPr wrap="square">
            <a:spAutoFit/>
          </a:bodyPr>
          <a:lstStyle/>
          <a:p>
            <a:pPr lvl="0" indent="288000" algn="just" eaLnBrk="0" hangingPunct="0">
              <a:spcBef>
                <a:spcPct val="30000"/>
              </a:spcBef>
              <a:spcAft>
                <a:spcPts val="0"/>
              </a:spcAft>
            </a:pPr>
            <a:r>
              <a:rPr lang="ru-RU" sz="1400" b="1" i="0" dirty="0">
                <a:latin typeface="Arial Narrow" panose="020B0606020202030204" pitchFamily="34" charset="0"/>
                <a:ea typeface="Times New Roman"/>
                <a:sym typeface="Wingdings"/>
              </a:rPr>
              <a:t></a:t>
            </a:r>
            <a:r>
              <a:rPr lang="ru-RU" sz="1400" b="1" i="0" dirty="0">
                <a:latin typeface="Arial Narrow" panose="020B0606020202030204" pitchFamily="34" charset="0"/>
                <a:ea typeface="Times New Roman"/>
              </a:rPr>
              <a:t> В четвертичных геологических исследованиях изучение аллювия играет ключевую роль. Аллювиальные отложения относительно просто опознаются, расчленяются и датируются, и являются, поэтому, основой для </a:t>
            </a:r>
            <a:r>
              <a:rPr lang="ru-RU" sz="1400" b="1" i="0" dirty="0" smtClean="0">
                <a:latin typeface="Arial Narrow" panose="020B0606020202030204" pitchFamily="34" charset="0"/>
                <a:ea typeface="Times New Roman"/>
              </a:rPr>
              <a:t>возрастной корреляции других </a:t>
            </a:r>
            <a:r>
              <a:rPr lang="ru-RU" sz="1400" b="1" i="0" dirty="0">
                <a:latin typeface="Arial Narrow" panose="020B0606020202030204" pitchFamily="34" charset="0"/>
                <a:ea typeface="Times New Roman"/>
              </a:rPr>
              <a:t>генетических типов. </a:t>
            </a:r>
          </a:p>
          <a:p>
            <a:pPr lvl="0" indent="288000" algn="just" eaLnBrk="0" hangingPunct="0">
              <a:spcBef>
                <a:spcPct val="30000"/>
              </a:spcBef>
              <a:spcAft>
                <a:spcPts val="0"/>
              </a:spcAft>
              <a:defRPr/>
            </a:pPr>
            <a:r>
              <a:rPr lang="ru-RU" sz="1400" b="1" i="0" dirty="0" smtClean="0">
                <a:latin typeface="Arial Narrow" panose="020B0606020202030204" pitchFamily="34" charset="0"/>
                <a:ea typeface="Times New Roman"/>
              </a:rPr>
              <a:t>Аллювиальные </a:t>
            </a:r>
            <a:r>
              <a:rPr lang="ru-RU" sz="1400" b="1" i="0" dirty="0">
                <a:latin typeface="Arial Narrow" panose="020B0606020202030204" pitchFamily="34" charset="0"/>
                <a:ea typeface="Times New Roman"/>
              </a:rPr>
              <a:t>образования </a:t>
            </a:r>
            <a:r>
              <a:rPr lang="ru-RU" sz="1400" b="1" i="0" dirty="0" smtClean="0">
                <a:latin typeface="Arial Narrow" panose="020B0606020202030204" pitchFamily="34" charset="0"/>
                <a:ea typeface="Times New Roman"/>
              </a:rPr>
              <a:t>исключи-</a:t>
            </a:r>
            <a:r>
              <a:rPr lang="ru-RU" sz="1400" b="1" i="0" dirty="0" err="1" smtClean="0">
                <a:latin typeface="Arial Narrow" panose="020B0606020202030204" pitchFamily="34" charset="0"/>
                <a:ea typeface="Times New Roman"/>
              </a:rPr>
              <a:t>тельно</a:t>
            </a:r>
            <a:r>
              <a:rPr lang="ru-RU" sz="1400" b="1" i="0" dirty="0" smtClean="0">
                <a:latin typeface="Arial Narrow" panose="020B0606020202030204" pitchFamily="34" charset="0"/>
                <a:ea typeface="Times New Roman"/>
              </a:rPr>
              <a:t> </a:t>
            </a:r>
            <a:r>
              <a:rPr lang="ru-RU" sz="1400" b="1" i="0" dirty="0">
                <a:latin typeface="Arial Narrow" panose="020B0606020202030204" pitchFamily="34" charset="0"/>
                <a:ea typeface="Times New Roman"/>
              </a:rPr>
              <a:t>важны в экономическом плане. Аллювий современных рек и их долин обычно благоприятен для сельского хозяйства, и является источником грунтовых вод, песка, гравия и россыпных минералов. Древний аллювий обычно содержит экономически важные ресурсы воды, газа, нефти, угля </a:t>
            </a:r>
            <a:r>
              <a:rPr lang="ru-RU" sz="1400" b="1" i="0" dirty="0" smtClean="0">
                <a:latin typeface="Arial Narrow" panose="020B0606020202030204" pitchFamily="34" charset="0"/>
                <a:ea typeface="Times New Roman"/>
              </a:rPr>
              <a:t>и </a:t>
            </a:r>
            <a:r>
              <a:rPr lang="ru-RU" sz="1400" b="1" i="0" dirty="0">
                <a:latin typeface="Arial Narrow" panose="020B0606020202030204" pitchFamily="34" charset="0"/>
                <a:ea typeface="Times New Roman"/>
              </a:rPr>
              <a:t>россыпей. </a:t>
            </a:r>
          </a:p>
          <a:p>
            <a:pPr lvl="0" indent="288000" algn="just" eaLnBrk="0" hangingPunct="0">
              <a:spcBef>
                <a:spcPct val="30000"/>
              </a:spcBef>
              <a:spcAft>
                <a:spcPts val="0"/>
              </a:spcAft>
              <a:defRPr/>
            </a:pPr>
            <a:r>
              <a:rPr lang="ru-RU" sz="1400" b="1" i="0" dirty="0">
                <a:latin typeface="Arial Narrow" panose="020B0606020202030204" pitchFamily="34" charset="0"/>
                <a:ea typeface="Times New Roman"/>
              </a:rPr>
              <a:t>Речные долины всегда были местом расселения человека, </a:t>
            </a:r>
            <a:r>
              <a:rPr lang="ru-RU" sz="1400" b="1" i="0" dirty="0" smtClean="0">
                <a:latin typeface="Arial Narrow" panose="020B0606020202030204" pitchFamily="34" charset="0"/>
                <a:ea typeface="Times New Roman"/>
              </a:rPr>
              <a:t>но настоящее </a:t>
            </a:r>
            <a:r>
              <a:rPr lang="ru-RU" sz="1400" b="1" i="0" dirty="0">
                <a:latin typeface="Arial Narrow" panose="020B0606020202030204" pitchFamily="34" charset="0"/>
                <a:ea typeface="Times New Roman"/>
              </a:rPr>
              <a:t>изучение аллювия началось только относительно недавно, может быть, только  в последние 50 лет. До этого речные долины рассматривались </a:t>
            </a:r>
            <a:r>
              <a:rPr lang="ru-RU" sz="1400" b="1" i="0" dirty="0" smtClean="0">
                <a:latin typeface="Arial Narrow" panose="020B0606020202030204" pitchFamily="34" charset="0"/>
                <a:ea typeface="Times New Roman"/>
              </a:rPr>
              <a:t>преимуществен-но </a:t>
            </a:r>
            <a:r>
              <a:rPr lang="ru-RU" sz="1400" b="1" i="0" dirty="0">
                <a:latin typeface="Arial Narrow" panose="020B0606020202030204" pitchFamily="34" charset="0"/>
                <a:ea typeface="Times New Roman"/>
              </a:rPr>
              <a:t>как транспортные пути для переноса </a:t>
            </a:r>
            <a:r>
              <a:rPr lang="ru-RU" sz="1400" b="1" i="0" dirty="0" smtClean="0">
                <a:latin typeface="Arial Narrow" panose="020B0606020202030204" pitchFamily="34" charset="0"/>
                <a:ea typeface="Times New Roman"/>
              </a:rPr>
              <a:t>материала, а </a:t>
            </a:r>
            <a:r>
              <a:rPr lang="ru-RU" sz="1400" b="1" i="0" dirty="0">
                <a:latin typeface="Arial Narrow" panose="020B0606020202030204" pitchFamily="34" charset="0"/>
                <a:ea typeface="Times New Roman"/>
              </a:rPr>
              <a:t>роль именно долин как областей </a:t>
            </a:r>
            <a:r>
              <a:rPr lang="ru-RU" sz="1400" b="1" i="0" dirty="0" smtClean="0">
                <a:latin typeface="Arial Narrow" panose="020B0606020202030204" pitchFamily="34" charset="0"/>
                <a:ea typeface="Times New Roman"/>
              </a:rPr>
              <a:t>аккумуляции </a:t>
            </a:r>
            <a:r>
              <a:rPr lang="ru-RU" sz="1400" b="1" i="0" dirty="0">
                <a:latin typeface="Arial Narrow" panose="020B0606020202030204" pitchFamily="34" charset="0"/>
                <a:ea typeface="Times New Roman"/>
              </a:rPr>
              <a:t>мощных толщ аллювия </a:t>
            </a:r>
            <a:r>
              <a:rPr lang="ru-RU" sz="1400" b="1" i="0" dirty="0" smtClean="0">
                <a:latin typeface="Arial Narrow" panose="020B0606020202030204" pitchFamily="34" charset="0"/>
                <a:ea typeface="Times New Roman"/>
              </a:rPr>
              <a:t>недооценивалась </a:t>
            </a:r>
          </a:p>
          <a:p>
            <a:pPr lvl="0" indent="288000" algn="just" eaLnBrk="0" hangingPunct="0">
              <a:spcBef>
                <a:spcPct val="30000"/>
              </a:spcBef>
              <a:spcAft>
                <a:spcPts val="0"/>
              </a:spcAft>
              <a:defRPr/>
            </a:pPr>
            <a:r>
              <a:rPr lang="ru-RU" sz="1400" b="1" i="0" dirty="0" smtClean="0">
                <a:latin typeface="Arial Narrow" panose="020B0606020202030204" pitchFamily="34" charset="0"/>
                <a:ea typeface="Times New Roman"/>
              </a:rPr>
              <a:t>Многие </a:t>
            </a:r>
            <a:r>
              <a:rPr lang="ru-RU" sz="1400" b="1" i="0" dirty="0">
                <a:latin typeface="Arial Narrow" panose="020B0606020202030204" pitchFamily="34" charset="0"/>
                <a:ea typeface="Times New Roman"/>
              </a:rPr>
              <a:t>осадочные комплексы, которые мы сегодня описываем как образцовый аллювий, рассматривались как озерные или озерно-дельтовые</a:t>
            </a:r>
            <a:r>
              <a:rPr lang="ru-RU" sz="1200" b="1" i="0" dirty="0">
                <a:latin typeface="Times New Roman"/>
                <a:ea typeface="Times New Roman"/>
              </a:rPr>
              <a:t>.  </a:t>
            </a:r>
          </a:p>
        </p:txBody>
      </p:sp>
    </p:spTree>
    <p:extLst>
      <p:ext uri="{BB962C8B-B14F-4D97-AF65-F5344CB8AC3E}">
        <p14:creationId xmlns:p14="http://schemas.microsoft.com/office/powerpoint/2010/main" val="20771147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0" fill="hold"/>
                                        <p:tgtEl>
                                          <p:spTgt spid="3"/>
                                        </p:tgtEl>
                                        <p:attrNameLst>
                                          <p:attrName>ppt_x</p:attrName>
                                        </p:attrNameLst>
                                      </p:cBhvr>
                                      <p:tavLst>
                                        <p:tav tm="0">
                                          <p:val>
                                            <p:strVal val="#ppt_x"/>
                                          </p:val>
                                        </p:tav>
                                        <p:tav tm="100000">
                                          <p:val>
                                            <p:strVal val="#ppt_x"/>
                                          </p:val>
                                        </p:tav>
                                      </p:tavLst>
                                    </p:anim>
                                    <p:anim calcmode="lin" valueType="num">
                                      <p:cBhvr additive="base">
                                        <p:cTn id="8"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39999">
              <a:schemeClr val="accent5"/>
            </a:gs>
            <a:gs pos="70000">
              <a:srgbClr val="C4D6EB"/>
            </a:gs>
            <a:gs pos="100000">
              <a:srgbClr val="DE9D68"/>
            </a:gs>
          </a:gsLst>
          <a:lin ang="5400000" scaled="0"/>
        </a:gradFill>
        <a:effectLst/>
      </p:bgPr>
    </p:bg>
    <p:spTree>
      <p:nvGrpSpPr>
        <p:cNvPr id="1" name=""/>
        <p:cNvGrpSpPr/>
        <p:nvPr/>
      </p:nvGrpSpPr>
      <p:grpSpPr>
        <a:xfrm>
          <a:off x="0" y="0"/>
          <a:ext cx="0" cy="0"/>
          <a:chOff x="0" y="0"/>
          <a:chExt cx="0" cy="0"/>
        </a:xfrm>
      </p:grpSpPr>
      <p:pic>
        <p:nvPicPr>
          <p:cNvPr id="13314" name="Picture 5" descr="channel type"/>
          <p:cNvPicPr>
            <a:picLocks noChangeAspect="1" noChangeArrowheads="1"/>
          </p:cNvPicPr>
          <p:nvPr/>
        </p:nvPicPr>
        <p:blipFill>
          <a:blip r:embed="rId3" cstate="print"/>
          <a:srcRect/>
          <a:stretch>
            <a:fillRect/>
          </a:stretch>
        </p:blipFill>
        <p:spPr bwMode="auto">
          <a:xfrm>
            <a:off x="137399" y="217488"/>
            <a:ext cx="4762500" cy="3571875"/>
          </a:xfrm>
          <a:prstGeom prst="rect">
            <a:avLst/>
          </a:prstGeom>
          <a:noFill/>
          <a:ln w="9525">
            <a:noFill/>
            <a:miter lim="800000"/>
            <a:headEnd/>
            <a:tailEnd/>
          </a:ln>
        </p:spPr>
      </p:pic>
      <p:pic>
        <p:nvPicPr>
          <p:cNvPr id="13315" name="Picture 7" descr="channel type"/>
          <p:cNvPicPr>
            <a:picLocks noChangeAspect="1" noChangeArrowheads="1"/>
          </p:cNvPicPr>
          <p:nvPr/>
        </p:nvPicPr>
        <p:blipFill>
          <a:blip r:embed="rId4" cstate="print"/>
          <a:srcRect/>
          <a:stretch>
            <a:fillRect/>
          </a:stretch>
        </p:blipFill>
        <p:spPr bwMode="auto">
          <a:xfrm>
            <a:off x="1757629" y="3789040"/>
            <a:ext cx="6336828" cy="2952962"/>
          </a:xfrm>
          <a:prstGeom prst="rect">
            <a:avLst/>
          </a:prstGeom>
          <a:noFill/>
          <a:ln w="9525">
            <a:noFill/>
            <a:miter lim="800000"/>
            <a:headEnd/>
            <a:tailEnd/>
          </a:ln>
        </p:spPr>
      </p:pic>
      <p:sp>
        <p:nvSpPr>
          <p:cNvPr id="13316" name="Text Box 8"/>
          <p:cNvSpPr txBox="1">
            <a:spLocks noChangeArrowheads="1"/>
          </p:cNvSpPr>
          <p:nvPr/>
        </p:nvSpPr>
        <p:spPr bwMode="auto">
          <a:xfrm>
            <a:off x="5004048" y="217488"/>
            <a:ext cx="3907729" cy="2769989"/>
          </a:xfrm>
          <a:prstGeom prst="rect">
            <a:avLst/>
          </a:prstGeom>
          <a:noFill/>
          <a:ln w="9525">
            <a:noFill/>
            <a:miter lim="800000"/>
            <a:headEnd/>
            <a:tailEnd/>
          </a:ln>
        </p:spPr>
        <p:txBody>
          <a:bodyPr wrap="square">
            <a:spAutoFit/>
          </a:bodyPr>
          <a:lstStyle/>
          <a:p>
            <a:pPr algn="l"/>
            <a:r>
              <a:rPr lang="ru-RU" sz="2400" b="1" i="0" dirty="0" smtClean="0">
                <a:solidFill>
                  <a:srgbClr val="000000"/>
                </a:solidFill>
                <a:latin typeface="Franklin Gothic Medium Cond" pitchFamily="34" charset="0"/>
              </a:rPr>
              <a:t>Сплетенная (</a:t>
            </a:r>
            <a:r>
              <a:rPr lang="en-US" sz="2400" b="1" dirty="0" smtClean="0">
                <a:solidFill>
                  <a:srgbClr val="000000"/>
                </a:solidFill>
                <a:latin typeface="Franklin Gothic Medium Cond" pitchFamily="34" charset="0"/>
              </a:rPr>
              <a:t>braided</a:t>
            </a:r>
            <a:r>
              <a:rPr lang="ru-RU" sz="2400" b="1" i="0" dirty="0" smtClean="0">
                <a:solidFill>
                  <a:srgbClr val="000000"/>
                </a:solidFill>
                <a:latin typeface="Franklin Gothic Medium Cond" pitchFamily="34" charset="0"/>
              </a:rPr>
              <a:t>) русловая система</a:t>
            </a:r>
          </a:p>
          <a:p>
            <a:pPr algn="l"/>
            <a:endParaRPr lang="ru-RU" i="0" dirty="0">
              <a:solidFill>
                <a:srgbClr val="000000"/>
              </a:solidFill>
            </a:endParaRPr>
          </a:p>
          <a:p>
            <a:pPr algn="l"/>
            <a:r>
              <a:rPr lang="ru-RU" i="0" dirty="0">
                <a:solidFill>
                  <a:srgbClr val="000000"/>
                </a:solidFill>
                <a:latin typeface="Arial Narrow" pitchFamily="34" charset="0"/>
              </a:rPr>
              <a:t>В долинах </a:t>
            </a:r>
            <a:r>
              <a:rPr lang="ru-RU" i="0" dirty="0" smtClean="0">
                <a:solidFill>
                  <a:srgbClr val="000000"/>
                </a:solidFill>
                <a:latin typeface="Arial Narrow" pitchFamily="34" charset="0"/>
              </a:rPr>
              <a:t>с</a:t>
            </a:r>
            <a:r>
              <a:rPr lang="ru-RU" i="0" dirty="0">
                <a:solidFill>
                  <a:srgbClr val="000000"/>
                </a:solidFill>
                <a:latin typeface="Arial Narrow" pitchFamily="34" charset="0"/>
              </a:rPr>
              <a:t>о</a:t>
            </a:r>
            <a:r>
              <a:rPr lang="ru-RU" i="0" dirty="0" smtClean="0">
                <a:solidFill>
                  <a:srgbClr val="000000"/>
                </a:solidFill>
                <a:latin typeface="Arial Narrow" pitchFamily="34" charset="0"/>
              </a:rPr>
              <a:t> сплетенными руслами </a:t>
            </a:r>
            <a:r>
              <a:rPr lang="ru-RU" i="0" dirty="0">
                <a:solidFill>
                  <a:srgbClr val="000000"/>
                </a:solidFill>
                <a:latin typeface="Arial Narrow" pitchFamily="34" charset="0"/>
              </a:rPr>
              <a:t>отдельные каналы разделены временными барами или косами, и постоянно меняют свою конфигурацию</a:t>
            </a:r>
            <a:r>
              <a:rPr lang="ru-RU" i="0" dirty="0" smtClean="0">
                <a:solidFill>
                  <a:srgbClr val="000000"/>
                </a:solidFill>
                <a:latin typeface="Arial Narrow" pitchFamily="34" charset="0"/>
              </a:rPr>
              <a:t>.</a:t>
            </a:r>
            <a:endParaRPr lang="en-US" i="0" dirty="0" smtClean="0">
              <a:solidFill>
                <a:srgbClr val="000000"/>
              </a:solidFill>
              <a:latin typeface="Arial Narrow" pitchFamily="34" charset="0"/>
            </a:endParaRPr>
          </a:p>
          <a:p>
            <a:pPr algn="l"/>
            <a:r>
              <a:rPr lang="ru-RU" i="0" dirty="0" smtClean="0">
                <a:solidFill>
                  <a:srgbClr val="000000"/>
                </a:solidFill>
                <a:latin typeface="Arial Narrow" pitchFamily="34" charset="0"/>
              </a:rPr>
              <a:t>Фактически, это единое русло с легко размываемыми островами</a:t>
            </a:r>
            <a:endParaRPr lang="ru-RU" i="0" dirty="0">
              <a:solidFill>
                <a:srgbClr val="000000"/>
              </a:solidFill>
              <a:latin typeface="Arial Narrow" pitchFamily="34" charset="0"/>
            </a:endParaRPr>
          </a:p>
        </p:txBody>
      </p:sp>
    </p:spTree>
    <p:extLst>
      <p:ext uri="{BB962C8B-B14F-4D97-AF65-F5344CB8AC3E}">
        <p14:creationId xmlns:p14="http://schemas.microsoft.com/office/powerpoint/2010/main" val="1221230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85850">
              <a:schemeClr val="accent1"/>
            </a:gs>
            <a:gs pos="0">
              <a:schemeClr val="accent3"/>
            </a:gs>
            <a:gs pos="22896">
              <a:schemeClr val="accent1"/>
            </a:gs>
            <a:gs pos="54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18" y="951363"/>
            <a:ext cx="8530563" cy="575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625"/>
            <a:ext cx="9144000" cy="923330"/>
          </a:xfrm>
          <a:prstGeom prst="rect">
            <a:avLst/>
          </a:prstGeom>
        </p:spPr>
        <p:txBody>
          <a:bodyPr wrap="square">
            <a:spAutoFit/>
          </a:bodyPr>
          <a:lstStyle/>
          <a:p>
            <a:pPr algn="l"/>
            <a:r>
              <a:rPr lang="ru-RU" b="1" i="0" dirty="0" smtClean="0">
                <a:solidFill>
                  <a:srgbClr val="000000"/>
                </a:solidFill>
                <a:latin typeface="Arial Narrow" pitchFamily="34" charset="0"/>
              </a:rPr>
              <a:t>Сплетенные реки наиболее часто встречаются в молодых, быстро эродируемых регионах </a:t>
            </a:r>
            <a:r>
              <a:rPr lang="en-US" b="1" i="0" dirty="0" smtClean="0">
                <a:solidFill>
                  <a:srgbClr val="000000"/>
                </a:solidFill>
                <a:latin typeface="Arial Narrow" pitchFamily="34" charset="0"/>
              </a:rPr>
              <a:t>(</a:t>
            </a:r>
            <a:r>
              <a:rPr lang="ru-RU" b="1" i="0" dirty="0" smtClean="0">
                <a:solidFill>
                  <a:srgbClr val="000000"/>
                </a:solidFill>
                <a:latin typeface="Arial Narrow" pitchFamily="34" charset="0"/>
              </a:rPr>
              <a:t>Гималаи, Аляска, Новая Зеландия, Канада и пр.)</a:t>
            </a:r>
            <a:r>
              <a:rPr lang="en-US" b="1" i="0" dirty="0" smtClean="0">
                <a:solidFill>
                  <a:srgbClr val="000000"/>
                </a:solidFill>
                <a:latin typeface="Arial Narrow" pitchFamily="34" charset="0"/>
              </a:rPr>
              <a:t>. </a:t>
            </a:r>
            <a:r>
              <a:rPr lang="ru-RU" b="1" i="0" dirty="0" smtClean="0">
                <a:solidFill>
                  <a:srgbClr val="000000"/>
                </a:solidFill>
                <a:latin typeface="Arial Narrow" pitchFamily="34" charset="0"/>
              </a:rPr>
              <a:t>Отдельные русла в сплетенных реках</a:t>
            </a:r>
            <a:r>
              <a:rPr lang="en-US" b="1" i="0" dirty="0" smtClean="0">
                <a:solidFill>
                  <a:srgbClr val="000000"/>
                </a:solidFill>
                <a:latin typeface="Arial Narrow" pitchFamily="34" charset="0"/>
              </a:rPr>
              <a:t> </a:t>
            </a:r>
            <a:r>
              <a:rPr lang="ru-RU" b="1" i="0" dirty="0" smtClean="0">
                <a:solidFill>
                  <a:srgbClr val="000000"/>
                </a:solidFill>
                <a:latin typeface="Arial Narrow" pitchFamily="34" charset="0"/>
              </a:rPr>
              <a:t>могут вести себя как </a:t>
            </a:r>
            <a:r>
              <a:rPr lang="ru-RU" b="1" i="0" dirty="0" err="1" smtClean="0">
                <a:solidFill>
                  <a:srgbClr val="000000"/>
                </a:solidFill>
                <a:latin typeface="Arial Narrow" pitchFamily="34" charset="0"/>
              </a:rPr>
              <a:t>меандрирующие</a:t>
            </a:r>
            <a:r>
              <a:rPr lang="ru-RU" b="1" i="0" dirty="0" smtClean="0">
                <a:solidFill>
                  <a:srgbClr val="000000"/>
                </a:solidFill>
                <a:latin typeface="Arial Narrow" pitchFamily="34" charset="0"/>
              </a:rPr>
              <a:t>, прямые или </a:t>
            </a:r>
            <a:r>
              <a:rPr lang="ru-RU" b="1" i="0" dirty="0" err="1" smtClean="0">
                <a:solidFill>
                  <a:srgbClr val="000000"/>
                </a:solidFill>
                <a:latin typeface="Arial Narrow" pitchFamily="34" charset="0"/>
              </a:rPr>
              <a:t>анастомозные</a:t>
            </a:r>
            <a:endParaRPr lang="ru-RU" b="1" i="0" dirty="0">
              <a:solidFill>
                <a:srgbClr val="000000"/>
              </a:solidFill>
              <a:latin typeface="Arial Narrow" pitchFamily="34" charset="0"/>
            </a:endParaRPr>
          </a:p>
        </p:txBody>
      </p:sp>
    </p:spTree>
    <p:extLst>
      <p:ext uri="{BB962C8B-B14F-4D97-AF65-F5344CB8AC3E}">
        <p14:creationId xmlns:p14="http://schemas.microsoft.com/office/powerpoint/2010/main" val="850666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5E9EFF">
                <a:lumMod val="34000"/>
                <a:lumOff val="66000"/>
              </a:srgbClr>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pic>
        <p:nvPicPr>
          <p:cNvPr id="16386" name="Picture 4" descr="Columbia-RiverAnastamosing"/>
          <p:cNvPicPr>
            <a:picLocks noChangeAspect="1" noChangeArrowheads="1"/>
          </p:cNvPicPr>
          <p:nvPr/>
        </p:nvPicPr>
        <p:blipFill>
          <a:blip r:embed="rId3" cstate="print"/>
          <a:srcRect/>
          <a:stretch>
            <a:fillRect/>
          </a:stretch>
        </p:blipFill>
        <p:spPr bwMode="auto">
          <a:xfrm>
            <a:off x="473075" y="620713"/>
            <a:ext cx="8197850" cy="6156325"/>
          </a:xfrm>
          <a:prstGeom prst="rect">
            <a:avLst/>
          </a:prstGeom>
          <a:noFill/>
          <a:ln w="9525">
            <a:noFill/>
            <a:miter lim="800000"/>
            <a:headEnd/>
            <a:tailEnd/>
          </a:ln>
        </p:spPr>
      </p:pic>
      <p:sp>
        <p:nvSpPr>
          <p:cNvPr id="16387" name="Text Box 5"/>
          <p:cNvSpPr txBox="1">
            <a:spLocks noChangeArrowheads="1"/>
          </p:cNvSpPr>
          <p:nvPr/>
        </p:nvSpPr>
        <p:spPr bwMode="auto">
          <a:xfrm>
            <a:off x="879475" y="136525"/>
            <a:ext cx="7437438" cy="366713"/>
          </a:xfrm>
          <a:prstGeom prst="rect">
            <a:avLst/>
          </a:prstGeom>
          <a:noFill/>
          <a:ln w="9525">
            <a:noFill/>
            <a:miter lim="800000"/>
            <a:headEnd/>
            <a:tailEnd/>
          </a:ln>
        </p:spPr>
        <p:txBody>
          <a:bodyPr>
            <a:spAutoFit/>
          </a:bodyPr>
          <a:lstStyle/>
          <a:p>
            <a:r>
              <a:rPr lang="ru-RU" b="1" i="0">
                <a:solidFill>
                  <a:srgbClr val="000000"/>
                </a:solidFill>
              </a:rPr>
              <a:t>Сетчатые (</a:t>
            </a:r>
            <a:r>
              <a:rPr lang="en-US" b="1" i="0">
                <a:solidFill>
                  <a:srgbClr val="000000"/>
                </a:solidFill>
              </a:rPr>
              <a:t>anastomosing</a:t>
            </a:r>
            <a:r>
              <a:rPr lang="ru-RU" b="1" i="0">
                <a:solidFill>
                  <a:srgbClr val="000000"/>
                </a:solidFill>
              </a:rPr>
              <a:t>)</a:t>
            </a:r>
            <a:r>
              <a:rPr lang="en-US" b="1" i="0">
                <a:solidFill>
                  <a:srgbClr val="000000"/>
                </a:solidFill>
              </a:rPr>
              <a:t> </a:t>
            </a:r>
            <a:r>
              <a:rPr lang="ru-RU" b="1" i="0">
                <a:solidFill>
                  <a:srgbClr val="000000"/>
                </a:solidFill>
              </a:rPr>
              <a:t>аллювиальные системы</a:t>
            </a:r>
          </a:p>
        </p:txBody>
      </p:sp>
      <p:sp>
        <p:nvSpPr>
          <p:cNvPr id="16388" name="Text Box 6"/>
          <p:cNvSpPr txBox="1">
            <a:spLocks noChangeArrowheads="1"/>
          </p:cNvSpPr>
          <p:nvPr/>
        </p:nvSpPr>
        <p:spPr bwMode="auto">
          <a:xfrm>
            <a:off x="808038" y="6400800"/>
            <a:ext cx="2386012" cy="366713"/>
          </a:xfrm>
          <a:prstGeom prst="rect">
            <a:avLst/>
          </a:prstGeom>
          <a:noFill/>
          <a:ln w="9525">
            <a:noFill/>
            <a:miter lim="800000"/>
            <a:headEnd/>
            <a:tailEnd/>
          </a:ln>
        </p:spPr>
        <p:txBody>
          <a:bodyPr wrap="none">
            <a:spAutoFit/>
          </a:bodyPr>
          <a:lstStyle/>
          <a:p>
            <a:pPr algn="l"/>
            <a:r>
              <a:rPr lang="ru-RU" dirty="0">
                <a:solidFill>
                  <a:srgbClr val="FFFFFF"/>
                </a:solidFill>
              </a:rPr>
              <a:t>р. </a:t>
            </a:r>
            <a:r>
              <a:rPr lang="ru-RU" dirty="0" err="1">
                <a:solidFill>
                  <a:srgbClr val="FFFFFF"/>
                </a:solidFill>
              </a:rPr>
              <a:t>Коламбия</a:t>
            </a:r>
            <a:r>
              <a:rPr lang="ru-RU" dirty="0">
                <a:solidFill>
                  <a:srgbClr val="FFFFFF"/>
                </a:solidFill>
              </a:rPr>
              <a:t>, Канада</a:t>
            </a:r>
          </a:p>
        </p:txBody>
      </p:sp>
    </p:spTree>
    <p:extLst>
      <p:ext uri="{BB962C8B-B14F-4D97-AF65-F5344CB8AC3E}">
        <p14:creationId xmlns:p14="http://schemas.microsoft.com/office/powerpoint/2010/main" val="41510750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lum contrast="12000"/>
          </a:blip>
          <a:srcRect b="29036"/>
          <a:stretch>
            <a:fillRect/>
          </a:stretch>
        </p:blipFill>
        <p:spPr bwMode="auto">
          <a:xfrm>
            <a:off x="431800" y="1196975"/>
            <a:ext cx="8243888" cy="4824413"/>
          </a:xfrm>
          <a:prstGeom prst="rect">
            <a:avLst/>
          </a:prstGeom>
          <a:noFill/>
          <a:ln w="9525">
            <a:noFill/>
            <a:miter lim="800000"/>
            <a:headEnd/>
            <a:tailEnd/>
          </a:ln>
        </p:spPr>
      </p:pic>
      <p:sp>
        <p:nvSpPr>
          <p:cNvPr id="17411" name="Rectangle 5"/>
          <p:cNvSpPr>
            <a:spLocks noChangeArrowheads="1"/>
          </p:cNvSpPr>
          <p:nvPr/>
        </p:nvSpPr>
        <p:spPr bwMode="auto">
          <a:xfrm>
            <a:off x="719138" y="65088"/>
            <a:ext cx="7704137" cy="915987"/>
          </a:xfrm>
          <a:prstGeom prst="rect">
            <a:avLst/>
          </a:prstGeom>
          <a:noFill/>
          <a:ln w="9525">
            <a:noFill/>
            <a:miter lim="800000"/>
            <a:headEnd/>
            <a:tailEnd/>
          </a:ln>
        </p:spPr>
        <p:txBody>
          <a:bodyPr>
            <a:spAutoFit/>
          </a:bodyPr>
          <a:lstStyle/>
          <a:p>
            <a:pPr eaLnBrk="0" hangingPunct="0">
              <a:spcBef>
                <a:spcPct val="30000"/>
              </a:spcBef>
            </a:pPr>
            <a:r>
              <a:rPr lang="ru-RU" i="0">
                <a:solidFill>
                  <a:srgbClr val="000000"/>
                </a:solidFill>
              </a:rPr>
              <a:t>Блок-диаграмма распределения фаций анастомозной русловой системы по данным густой сети скважин. </a:t>
            </a:r>
            <a:br>
              <a:rPr lang="ru-RU" i="0">
                <a:solidFill>
                  <a:srgbClr val="000000"/>
                </a:solidFill>
              </a:rPr>
            </a:br>
            <a:r>
              <a:rPr lang="ru-RU" b="1" i="0">
                <a:solidFill>
                  <a:srgbClr val="000000"/>
                </a:solidFill>
                <a:latin typeface="Arial Narrow" pitchFamily="34" charset="0"/>
              </a:rPr>
              <a:t>Аллювиальная равнина Саскачеван, Канада</a:t>
            </a:r>
          </a:p>
        </p:txBody>
      </p:sp>
    </p:spTree>
    <p:extLst>
      <p:ext uri="{BB962C8B-B14F-4D97-AF65-F5344CB8AC3E}">
        <p14:creationId xmlns:p14="http://schemas.microsoft.com/office/powerpoint/2010/main" val="1971083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1"/>
          <a:tileRect/>
        </a:gradFill>
        <a:effectLst/>
      </p:bgPr>
    </p:bg>
    <p:spTree>
      <p:nvGrpSpPr>
        <p:cNvPr id="1" name=""/>
        <p:cNvGrpSpPr/>
        <p:nvPr/>
      </p:nvGrpSpPr>
      <p:grpSpPr>
        <a:xfrm>
          <a:off x="0" y="0"/>
          <a:ext cx="0" cy="0"/>
          <a:chOff x="0" y="0"/>
          <a:chExt cx="0" cy="0"/>
        </a:xfrm>
      </p:grpSpPr>
      <p:sp>
        <p:nvSpPr>
          <p:cNvPr id="3075" name="Rectangle 7"/>
          <p:cNvSpPr>
            <a:spLocks noChangeArrowheads="1"/>
          </p:cNvSpPr>
          <p:nvPr/>
        </p:nvSpPr>
        <p:spPr bwMode="auto">
          <a:xfrm>
            <a:off x="0" y="-92333"/>
            <a:ext cx="9144000" cy="1384995"/>
          </a:xfrm>
          <a:prstGeom prst="rect">
            <a:avLst/>
          </a:prstGeom>
          <a:noFill/>
          <a:ln w="9525">
            <a:noFill/>
            <a:miter lim="800000"/>
            <a:headEnd/>
            <a:tailEnd/>
          </a:ln>
        </p:spPr>
        <p:txBody>
          <a:bodyPr anchor="ctr">
            <a:spAutoFit/>
          </a:bodyPr>
          <a:lstStyle/>
          <a:p>
            <a:pPr algn="l"/>
            <a:r>
              <a:rPr lang="ru-RU" sz="2000" i="0" dirty="0" err="1">
                <a:solidFill>
                  <a:srgbClr val="FFFFFF"/>
                </a:solidFill>
                <a:latin typeface="Franklin Gothic Medium Cond" pitchFamily="34" charset="0"/>
              </a:rPr>
              <a:t>Аллювиум</a:t>
            </a:r>
            <a:r>
              <a:rPr lang="ru-RU" sz="2000" i="0" dirty="0">
                <a:solidFill>
                  <a:srgbClr val="FFFFFF"/>
                </a:solidFill>
                <a:latin typeface="Franklin Gothic Medium Cond" pitchFamily="34" charset="0"/>
              </a:rPr>
              <a:t> – существительное от латинского </a:t>
            </a:r>
            <a:r>
              <a:rPr lang="ru-RU" sz="2000" dirty="0" err="1">
                <a:solidFill>
                  <a:srgbClr val="FFFFFF"/>
                </a:solidFill>
                <a:latin typeface="Franklin Gothic Medium Cond" pitchFamily="34" charset="0"/>
              </a:rPr>
              <a:t>аллювиус</a:t>
            </a:r>
            <a:r>
              <a:rPr lang="ru-RU" sz="2000" i="0" dirty="0">
                <a:solidFill>
                  <a:srgbClr val="FFFFFF"/>
                </a:solidFill>
                <a:latin typeface="Franklin Gothic Medium Cond" pitchFamily="34" charset="0"/>
              </a:rPr>
              <a:t> – </a:t>
            </a:r>
            <a:r>
              <a:rPr lang="ru-RU" sz="2000" dirty="0">
                <a:solidFill>
                  <a:srgbClr val="FFFFFF"/>
                </a:solidFill>
                <a:latin typeface="Franklin Gothic Medium Cond" pitchFamily="34" charset="0"/>
              </a:rPr>
              <a:t>промытый.</a:t>
            </a:r>
            <a:r>
              <a:rPr lang="ru-RU" sz="2000" i="0" dirty="0">
                <a:solidFill>
                  <a:srgbClr val="FFFFFF"/>
                </a:solidFill>
                <a:latin typeface="Franklin Gothic Medium Cond" pitchFamily="34" charset="0"/>
              </a:rPr>
              <a:t> </a:t>
            </a:r>
            <a:br>
              <a:rPr lang="ru-RU" sz="2000" i="0" dirty="0">
                <a:solidFill>
                  <a:srgbClr val="FFFFFF"/>
                </a:solidFill>
                <a:latin typeface="Franklin Gothic Medium Cond" pitchFamily="34" charset="0"/>
              </a:rPr>
            </a:br>
            <a:r>
              <a:rPr lang="ru-RU" sz="2000" i="0" dirty="0">
                <a:solidFill>
                  <a:srgbClr val="FFFFFF"/>
                </a:solidFill>
                <a:latin typeface="Franklin Gothic Medium Cond" pitchFamily="34" charset="0"/>
              </a:rPr>
              <a:t>Этот термин служит для обозначения осадков,  которые отложены текущей водой в речных долинах и дельтах </a:t>
            </a:r>
          </a:p>
          <a:p>
            <a:pPr algn="l"/>
            <a:endParaRPr lang="ru-RU" sz="2400" i="0" dirty="0">
              <a:solidFill>
                <a:srgbClr val="FFFFFF"/>
              </a:solidFill>
              <a:latin typeface="Franklin Gothic Medium Cond" pitchFamily="34" charset="0"/>
            </a:endParaRPr>
          </a:p>
        </p:txBody>
      </p:sp>
      <p:pic>
        <p:nvPicPr>
          <p:cNvPr id="3" name="DSCN117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500" y="1304266"/>
            <a:ext cx="9001000" cy="5063063"/>
          </a:xfrm>
          <a:prstGeom prst="rect">
            <a:avLst/>
          </a:prstGeom>
        </p:spPr>
      </p:pic>
    </p:spTree>
    <p:extLst>
      <p:ext uri="{BB962C8B-B14F-4D97-AF65-F5344CB8AC3E}">
        <p14:creationId xmlns:p14="http://schemas.microsoft.com/office/powerpoint/2010/main" val="3787960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watercyclergb400.jpg"/>
          <p:cNvPicPr>
            <a:picLocks noChangeAspect="1" noChangeArrowheads="1"/>
          </p:cNvPicPr>
          <p:nvPr/>
        </p:nvPicPr>
        <p:blipFill>
          <a:blip r:embed="rId3" cstate="print"/>
          <a:srcRect/>
          <a:stretch>
            <a:fillRect/>
          </a:stretch>
        </p:blipFill>
        <p:spPr bwMode="auto">
          <a:xfrm>
            <a:off x="107950" y="115888"/>
            <a:ext cx="6480175" cy="4471987"/>
          </a:xfrm>
          <a:prstGeom prst="rect">
            <a:avLst/>
          </a:prstGeom>
          <a:noFill/>
          <a:ln w="9525">
            <a:noFill/>
            <a:miter lim="800000"/>
            <a:headEnd/>
            <a:tailEnd/>
          </a:ln>
        </p:spPr>
      </p:pic>
      <p:pic>
        <p:nvPicPr>
          <p:cNvPr id="4099" name="Picture 9" descr="earthwaterrgb250.jpg"/>
          <p:cNvPicPr>
            <a:picLocks noChangeAspect="1" noChangeArrowheads="1"/>
          </p:cNvPicPr>
          <p:nvPr/>
        </p:nvPicPr>
        <p:blipFill>
          <a:blip r:embed="rId4" cstate="print"/>
          <a:srcRect/>
          <a:stretch>
            <a:fillRect/>
          </a:stretch>
        </p:blipFill>
        <p:spPr bwMode="auto">
          <a:xfrm>
            <a:off x="126409" y="4783899"/>
            <a:ext cx="1781295" cy="1948689"/>
          </a:xfrm>
          <a:prstGeom prst="rect">
            <a:avLst/>
          </a:prstGeom>
          <a:noFill/>
          <a:ln w="28575">
            <a:solidFill>
              <a:schemeClr val="hlink"/>
            </a:solidFill>
            <a:miter lim="800000"/>
            <a:headEnd/>
            <a:tailEnd/>
          </a:ln>
        </p:spPr>
      </p:pic>
      <p:sp>
        <p:nvSpPr>
          <p:cNvPr id="4100" name="Rectangle 10"/>
          <p:cNvSpPr>
            <a:spLocks noChangeArrowheads="1"/>
          </p:cNvSpPr>
          <p:nvPr/>
        </p:nvSpPr>
        <p:spPr bwMode="auto">
          <a:xfrm>
            <a:off x="2555875" y="5084763"/>
            <a:ext cx="5184775" cy="1647825"/>
          </a:xfrm>
          <a:prstGeom prst="rect">
            <a:avLst/>
          </a:prstGeom>
          <a:noFill/>
          <a:ln w="9525">
            <a:noFill/>
            <a:miter lim="800000"/>
            <a:headEnd/>
            <a:tailEnd/>
          </a:ln>
        </p:spPr>
        <p:txBody>
          <a:bodyPr lIns="0" tIns="0" rIns="0" bIns="0" anchor="ctr">
            <a:spAutoFit/>
          </a:bodyPr>
          <a:lstStyle/>
          <a:p>
            <a:r>
              <a:rPr lang="ru-RU">
                <a:solidFill>
                  <a:srgbClr val="FF3300"/>
                </a:solidFill>
              </a:rPr>
              <a:t>0.0001 % в атмосфере</a:t>
            </a:r>
          </a:p>
          <a:p>
            <a:r>
              <a:rPr lang="ru-RU"/>
              <a:t>0.01 % </a:t>
            </a:r>
            <a:r>
              <a:rPr lang="ru-RU">
                <a:solidFill>
                  <a:srgbClr val="EF7B11"/>
                </a:solidFill>
              </a:rPr>
              <a:t>в почве.</a:t>
            </a:r>
            <a:r>
              <a:rPr lang="ru-RU"/>
              <a:t> </a:t>
            </a:r>
          </a:p>
          <a:p>
            <a:r>
              <a:rPr lang="ru-RU"/>
              <a:t>0.02 % </a:t>
            </a:r>
            <a:r>
              <a:rPr lang="ru-RU">
                <a:solidFill>
                  <a:srgbClr val="00CC00"/>
                </a:solidFill>
              </a:rPr>
              <a:t>реках, озерах и внутренних морях</a:t>
            </a:r>
            <a:r>
              <a:rPr lang="ru-RU"/>
              <a:t>. </a:t>
            </a:r>
          </a:p>
          <a:p>
            <a:r>
              <a:rPr lang="ru-RU"/>
              <a:t>0.5 % </a:t>
            </a:r>
            <a:r>
              <a:rPr lang="ru-RU">
                <a:solidFill>
                  <a:srgbClr val="009900"/>
                </a:solidFill>
              </a:rPr>
              <a:t>в подземных водах</a:t>
            </a:r>
            <a:r>
              <a:rPr lang="ru-RU"/>
              <a:t>. </a:t>
            </a:r>
          </a:p>
          <a:p>
            <a:r>
              <a:rPr lang="ru-RU"/>
              <a:t>1.9 % </a:t>
            </a:r>
            <a:r>
              <a:rPr lang="ru-RU">
                <a:solidFill>
                  <a:schemeClr val="accent2"/>
                </a:solidFill>
              </a:rPr>
              <a:t>в покровных и горных ледниках</a:t>
            </a:r>
            <a:r>
              <a:rPr lang="ru-RU"/>
              <a:t>. </a:t>
            </a:r>
            <a:br>
              <a:rPr lang="ru-RU"/>
            </a:br>
            <a:r>
              <a:rPr lang="ru-RU"/>
              <a:t>97.6 % </a:t>
            </a:r>
            <a:r>
              <a:rPr lang="ru-RU" b="1">
                <a:solidFill>
                  <a:srgbClr val="D60093"/>
                </a:solidFill>
              </a:rPr>
              <a:t>в океанах</a:t>
            </a:r>
            <a:r>
              <a:rPr lang="ru-RU"/>
              <a:t>. </a:t>
            </a:r>
          </a:p>
        </p:txBody>
      </p:sp>
      <p:sp>
        <p:nvSpPr>
          <p:cNvPr id="4101" name="Rectangle 11"/>
          <p:cNvSpPr>
            <a:spLocks noChangeArrowheads="1"/>
          </p:cNvSpPr>
          <p:nvPr/>
        </p:nvSpPr>
        <p:spPr bwMode="auto">
          <a:xfrm>
            <a:off x="2411413" y="4724400"/>
            <a:ext cx="3762375" cy="366713"/>
          </a:xfrm>
          <a:prstGeom prst="rect">
            <a:avLst/>
          </a:prstGeom>
          <a:noFill/>
          <a:ln w="9525">
            <a:noFill/>
            <a:miter lim="800000"/>
            <a:headEnd/>
            <a:tailEnd/>
          </a:ln>
        </p:spPr>
        <p:txBody>
          <a:bodyPr wrap="none">
            <a:spAutoFit/>
          </a:bodyPr>
          <a:lstStyle/>
          <a:p>
            <a:r>
              <a:rPr lang="ru-RU" b="1"/>
              <a:t>Где находится вода на Земле?</a:t>
            </a:r>
            <a:r>
              <a:rPr lang="ru-RU"/>
              <a:t> </a:t>
            </a:r>
          </a:p>
        </p:txBody>
      </p:sp>
      <p:sp>
        <p:nvSpPr>
          <p:cNvPr id="4102" name="Rectangle 12"/>
          <p:cNvSpPr>
            <a:spLocks noChangeArrowheads="1"/>
          </p:cNvSpPr>
          <p:nvPr/>
        </p:nvSpPr>
        <p:spPr bwMode="auto">
          <a:xfrm>
            <a:off x="5741988" y="6553200"/>
            <a:ext cx="3402012" cy="304800"/>
          </a:xfrm>
          <a:prstGeom prst="rect">
            <a:avLst/>
          </a:prstGeom>
          <a:noFill/>
          <a:ln w="9525">
            <a:noFill/>
            <a:miter lim="800000"/>
            <a:headEnd/>
            <a:tailEnd/>
          </a:ln>
        </p:spPr>
        <p:txBody>
          <a:bodyPr wrap="none">
            <a:spAutoFit/>
          </a:bodyPr>
          <a:lstStyle/>
          <a:p>
            <a:r>
              <a:rPr lang="ru-RU" sz="1400" b="1" i="1"/>
              <a:t>http://brownsguides.com/srl/files/2008</a:t>
            </a:r>
          </a:p>
        </p:txBody>
      </p:sp>
    </p:spTree>
    <p:extLst>
      <p:ext uri="{BB962C8B-B14F-4D97-AF65-F5344CB8AC3E}">
        <p14:creationId xmlns:p14="http://schemas.microsoft.com/office/powerpoint/2010/main" val="3809446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 y="67433"/>
            <a:ext cx="5145833" cy="3433575"/>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5" y="3789040"/>
            <a:ext cx="5133459" cy="2942348"/>
          </a:xfrm>
          <a:prstGeom prst="rect">
            <a:avLst/>
          </a:prstGeom>
        </p:spPr>
      </p:pic>
      <p:sp>
        <p:nvSpPr>
          <p:cNvPr id="4" name="TextBox 3"/>
          <p:cNvSpPr txBox="1"/>
          <p:nvPr/>
        </p:nvSpPr>
        <p:spPr>
          <a:xfrm>
            <a:off x="5940152" y="6224986"/>
            <a:ext cx="2683940" cy="461665"/>
          </a:xfrm>
          <a:prstGeom prst="rect">
            <a:avLst/>
          </a:prstGeom>
          <a:noFill/>
        </p:spPr>
        <p:txBody>
          <a:bodyPr wrap="none" rtlCol="0">
            <a:spAutoFit/>
          </a:bodyPr>
          <a:lstStyle/>
          <a:p>
            <a:r>
              <a:rPr lang="ru-RU" sz="2400" dirty="0" smtClean="0">
                <a:latin typeface="Franklin Gothic Medium Cond" pitchFamily="34" charset="0"/>
              </a:rPr>
              <a:t>Водное питание реки</a:t>
            </a:r>
            <a:endParaRPr lang="ru-RU" sz="2400" dirty="0">
              <a:latin typeface="Franklin Gothic Medium Cond" pitchFamily="34" charset="0"/>
            </a:endParaRPr>
          </a:p>
        </p:txBody>
      </p:sp>
      <p:sp>
        <p:nvSpPr>
          <p:cNvPr id="5" name="TextBox 4"/>
          <p:cNvSpPr txBox="1"/>
          <p:nvPr/>
        </p:nvSpPr>
        <p:spPr>
          <a:xfrm>
            <a:off x="5145753" y="260648"/>
            <a:ext cx="4034759" cy="461665"/>
          </a:xfrm>
          <a:prstGeom prst="rect">
            <a:avLst/>
          </a:prstGeom>
          <a:noFill/>
        </p:spPr>
        <p:txBody>
          <a:bodyPr wrap="none" rtlCol="0">
            <a:spAutoFit/>
          </a:bodyPr>
          <a:lstStyle/>
          <a:p>
            <a:r>
              <a:rPr lang="ru-RU" sz="2400" dirty="0" smtClean="0">
                <a:latin typeface="Franklin Gothic Medium Cond" pitchFamily="34" charset="0"/>
              </a:rPr>
              <a:t>Реки в общем круговороте воды </a:t>
            </a:r>
            <a:endParaRPr lang="ru-RU" sz="2400" dirty="0">
              <a:latin typeface="Franklin Gothic Medium Cond" pitchFamily="34" charset="0"/>
            </a:endParaRPr>
          </a:p>
        </p:txBody>
      </p:sp>
      <p:sp>
        <p:nvSpPr>
          <p:cNvPr id="6" name="Прямоугольник 5"/>
          <p:cNvSpPr/>
          <p:nvPr/>
        </p:nvSpPr>
        <p:spPr>
          <a:xfrm>
            <a:off x="5292080" y="1412776"/>
            <a:ext cx="3464878" cy="3693319"/>
          </a:xfrm>
          <a:prstGeom prst="rect">
            <a:avLst/>
          </a:prstGeom>
          <a:solidFill>
            <a:schemeClr val="accent1"/>
          </a:solidFill>
        </p:spPr>
        <p:txBody>
          <a:bodyPr wrap="square">
            <a:spAutoFit/>
          </a:bodyPr>
          <a:lstStyle/>
          <a:p>
            <a:pPr lvl="0" eaLnBrk="0" hangingPunct="0">
              <a:spcBef>
                <a:spcPct val="30000"/>
              </a:spcBef>
            </a:pPr>
            <a:r>
              <a:rPr lang="ru-RU" i="0" dirty="0">
                <a:solidFill>
                  <a:srgbClr val="000000"/>
                </a:solidFill>
              </a:rPr>
              <a:t>Реки – одна из транспортных систем, обеспечивающих оборот воды между Мировым  океаном – основным ее хранилищем, атмосферой, наземными бассейнами и подземными резервуарами. Основные процессы: испарение, транспирация, осадки, поверхностный смыв, инфильтрация, подземные (грунтовые) водные потоки, наземные (речные) потоки.</a:t>
            </a:r>
          </a:p>
        </p:txBody>
      </p:sp>
    </p:spTree>
    <p:extLst>
      <p:ext uri="{BB962C8B-B14F-4D97-AF65-F5344CB8AC3E}">
        <p14:creationId xmlns:p14="http://schemas.microsoft.com/office/powerpoint/2010/main" val="3152604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055333925"/>
              </p:ext>
            </p:extLst>
          </p:nvPr>
        </p:nvGraphicFramePr>
        <p:xfrm>
          <a:off x="539552" y="188640"/>
          <a:ext cx="8424936" cy="6496898"/>
        </p:xfrm>
        <a:graphic>
          <a:graphicData uri="http://schemas.openxmlformats.org/drawingml/2006/table">
            <a:tbl>
              <a:tblPr firstRow="1" firstCol="1" bandRow="1">
                <a:tableStyleId>{5C22544A-7EE6-4342-B048-85BDC9FD1C3A}</a:tableStyleId>
              </a:tblPr>
              <a:tblGrid>
                <a:gridCol w="504056"/>
                <a:gridCol w="2141516"/>
                <a:gridCol w="637468"/>
                <a:gridCol w="1018190"/>
                <a:gridCol w="1171378"/>
                <a:gridCol w="1368152"/>
                <a:gridCol w="1584176"/>
              </a:tblGrid>
              <a:tr h="817536">
                <a:tc>
                  <a:txBody>
                    <a:bodyPr/>
                    <a:lstStyle/>
                    <a:p>
                      <a:pPr algn="ctr">
                        <a:spcAft>
                          <a:spcPts val="0"/>
                        </a:spcAft>
                      </a:pPr>
                      <a:r>
                        <a:rPr lang="ru-RU" sz="1300" dirty="0">
                          <a:solidFill>
                            <a:schemeClr val="accent1">
                              <a:lumMod val="25000"/>
                            </a:schemeClr>
                          </a:solidFill>
                          <a:effectLst/>
                          <a:latin typeface="Arial Narrow" pitchFamily="34" charset="0"/>
                        </a:rPr>
                        <a:t>№</a:t>
                      </a:r>
                      <a:endParaRPr lang="ru-RU" sz="1300" dirty="0">
                        <a:solidFill>
                          <a:schemeClr val="accent1">
                            <a:lumMod val="25000"/>
                          </a:schemeClr>
                        </a:solidFill>
                        <a:effectLst/>
                        <a:latin typeface="Arial Narrow" pitchFamily="34" charset="0"/>
                        <a:ea typeface="Times New Roman"/>
                      </a:endParaRPr>
                    </a:p>
                  </a:txBody>
                  <a:tcPr marL="17079" marR="112082" marT="17079" marB="17079" anchor="ctr"/>
                </a:tc>
                <a:tc>
                  <a:txBody>
                    <a:bodyPr/>
                    <a:lstStyle/>
                    <a:p>
                      <a:pPr algn="ctr">
                        <a:spcAft>
                          <a:spcPts val="0"/>
                        </a:spcAft>
                      </a:pPr>
                      <a:r>
                        <a:rPr lang="ru-RU" sz="1300" dirty="0">
                          <a:solidFill>
                            <a:schemeClr val="accent1">
                              <a:lumMod val="25000"/>
                            </a:schemeClr>
                          </a:solidFill>
                          <a:effectLst/>
                          <a:latin typeface="Arial Narrow" pitchFamily="34" charset="0"/>
                        </a:rPr>
                        <a:t>Название</a:t>
                      </a:r>
                      <a:endParaRPr lang="ru-RU" sz="1300" dirty="0">
                        <a:solidFill>
                          <a:schemeClr val="accent1">
                            <a:lumMod val="25000"/>
                          </a:schemeClr>
                        </a:solidFill>
                        <a:effectLst/>
                        <a:latin typeface="Arial Narrow" pitchFamily="34" charset="0"/>
                        <a:ea typeface="Times New Roman"/>
                      </a:endParaRPr>
                    </a:p>
                  </a:txBody>
                  <a:tcPr marL="17079" marR="112082" marT="17079" marB="17079" anchor="ctr"/>
                </a:tc>
                <a:tc>
                  <a:txBody>
                    <a:bodyPr/>
                    <a:lstStyle/>
                    <a:p>
                      <a:pPr algn="ctr">
                        <a:spcAft>
                          <a:spcPts val="0"/>
                        </a:spcAft>
                      </a:pPr>
                      <a:r>
                        <a:rPr lang="ru-RU" sz="1300">
                          <a:solidFill>
                            <a:schemeClr val="accent1">
                              <a:lumMod val="25000"/>
                            </a:schemeClr>
                          </a:solidFill>
                          <a:effectLst/>
                          <a:latin typeface="Arial Narrow" pitchFamily="34" charset="0"/>
                        </a:rPr>
                        <a:t>Длина (км)</a:t>
                      </a:r>
                      <a:endParaRPr lang="ru-RU" sz="1300">
                        <a:solidFill>
                          <a:schemeClr val="accent1">
                            <a:lumMod val="25000"/>
                          </a:schemeClr>
                        </a:solidFill>
                        <a:effectLst/>
                        <a:latin typeface="Arial Narrow" pitchFamily="34" charset="0"/>
                        <a:ea typeface="Times New Roman"/>
                      </a:endParaRPr>
                    </a:p>
                  </a:txBody>
                  <a:tcPr marL="17079" marR="112082" marT="17079" marB="17079" anchor="ctr"/>
                </a:tc>
                <a:tc>
                  <a:txBody>
                    <a:bodyPr/>
                    <a:lstStyle/>
                    <a:p>
                      <a:pPr algn="ctr">
                        <a:spcAft>
                          <a:spcPts val="0"/>
                        </a:spcAft>
                      </a:pPr>
                      <a:r>
                        <a:rPr lang="ru-RU" sz="1300">
                          <a:solidFill>
                            <a:schemeClr val="accent1">
                              <a:lumMod val="25000"/>
                            </a:schemeClr>
                          </a:solidFill>
                          <a:effectLst/>
                          <a:latin typeface="Arial Narrow" pitchFamily="34" charset="0"/>
                        </a:rPr>
                        <a:t>Площадь бассейна (тыс. км²)</a:t>
                      </a:r>
                      <a:endParaRPr lang="ru-RU" sz="1300">
                        <a:solidFill>
                          <a:schemeClr val="accent1">
                            <a:lumMod val="25000"/>
                          </a:schemeClr>
                        </a:solidFill>
                        <a:effectLst/>
                        <a:latin typeface="Arial Narrow" pitchFamily="34" charset="0"/>
                        <a:ea typeface="Times New Roman"/>
                      </a:endParaRPr>
                    </a:p>
                  </a:txBody>
                  <a:tcPr marL="17079" marR="112082" marT="17079" marB="17079" anchor="ctr"/>
                </a:tc>
                <a:tc>
                  <a:txBody>
                    <a:bodyPr/>
                    <a:lstStyle/>
                    <a:p>
                      <a:pPr algn="ctr">
                        <a:spcAft>
                          <a:spcPts val="0"/>
                        </a:spcAft>
                      </a:pPr>
                      <a:r>
                        <a:rPr lang="ru-RU" sz="1300">
                          <a:solidFill>
                            <a:schemeClr val="accent1">
                              <a:lumMod val="25000"/>
                            </a:schemeClr>
                          </a:solidFill>
                          <a:effectLst/>
                          <a:latin typeface="Arial Narrow" pitchFamily="34" charset="0"/>
                        </a:rPr>
                        <a:t>Средний расход воды в устье (тыс. м³/с)</a:t>
                      </a:r>
                      <a:endParaRPr lang="ru-RU" sz="1300">
                        <a:solidFill>
                          <a:schemeClr val="accent1">
                            <a:lumMod val="25000"/>
                          </a:schemeClr>
                        </a:solidFill>
                        <a:effectLst/>
                        <a:latin typeface="Arial Narrow" pitchFamily="34" charset="0"/>
                        <a:ea typeface="Times New Roman"/>
                      </a:endParaRPr>
                    </a:p>
                  </a:txBody>
                  <a:tcPr marL="17079" marR="112082" marT="17079" marB="17079" anchor="ctr"/>
                </a:tc>
                <a:tc>
                  <a:txBody>
                    <a:bodyPr/>
                    <a:lstStyle/>
                    <a:p>
                      <a:pPr algn="ctr">
                        <a:spcAft>
                          <a:spcPts val="0"/>
                        </a:spcAft>
                      </a:pPr>
                      <a:r>
                        <a:rPr lang="ru-RU" sz="1300">
                          <a:solidFill>
                            <a:schemeClr val="accent1">
                              <a:lumMod val="25000"/>
                            </a:schemeClr>
                          </a:solidFill>
                          <a:effectLst/>
                          <a:latin typeface="Arial Narrow" pitchFamily="34" charset="0"/>
                        </a:rPr>
                        <a:t>Наибольший расход воды в устье (тыс. м³/с)</a:t>
                      </a:r>
                      <a:endParaRPr lang="ru-RU" sz="1300">
                        <a:solidFill>
                          <a:schemeClr val="accent1">
                            <a:lumMod val="25000"/>
                          </a:schemeClr>
                        </a:solidFill>
                        <a:effectLst/>
                        <a:latin typeface="Arial Narrow" pitchFamily="34" charset="0"/>
                        <a:ea typeface="Times New Roman"/>
                      </a:endParaRPr>
                    </a:p>
                  </a:txBody>
                  <a:tcPr marL="17079" marR="112082" marT="17079" marB="17079" anchor="ctr"/>
                </a:tc>
                <a:tc>
                  <a:txBody>
                    <a:bodyPr/>
                    <a:lstStyle/>
                    <a:p>
                      <a:pPr algn="ctr">
                        <a:spcAft>
                          <a:spcPts val="0"/>
                        </a:spcAft>
                      </a:pPr>
                      <a:r>
                        <a:rPr lang="ru-RU" sz="1300" u="sng" dirty="0">
                          <a:solidFill>
                            <a:schemeClr val="accent1">
                              <a:lumMod val="25000"/>
                            </a:schemeClr>
                          </a:solidFill>
                          <a:effectLst/>
                          <a:latin typeface="Arial Narrow" pitchFamily="34" charset="0"/>
                          <a:hlinkClick r:id="rId3" tooltip="Твёрдый сток"/>
                        </a:rPr>
                        <a:t>Твёрдый сток</a:t>
                      </a:r>
                      <a:endParaRPr lang="ru-RU" sz="1300" dirty="0">
                        <a:solidFill>
                          <a:schemeClr val="accent1">
                            <a:lumMod val="25000"/>
                          </a:schemeClr>
                        </a:solidFill>
                        <a:effectLst/>
                        <a:latin typeface="Arial Narrow" pitchFamily="34" charset="0"/>
                      </a:endParaRPr>
                    </a:p>
                    <a:p>
                      <a:pPr algn="ctr">
                        <a:spcAft>
                          <a:spcPts val="0"/>
                        </a:spcAft>
                      </a:pPr>
                      <a:r>
                        <a:rPr lang="ru-RU" sz="1300" dirty="0">
                          <a:solidFill>
                            <a:schemeClr val="accent1">
                              <a:lumMod val="25000"/>
                            </a:schemeClr>
                          </a:solidFill>
                          <a:effectLst/>
                          <a:latin typeface="Arial Narrow" pitchFamily="34" charset="0"/>
                        </a:rPr>
                        <a:t>(млн т/год)</a:t>
                      </a:r>
                      <a:endParaRPr lang="ru-RU" sz="1300" dirty="0">
                        <a:solidFill>
                          <a:schemeClr val="accent1">
                            <a:lumMod val="25000"/>
                          </a:schemeClr>
                        </a:solidFill>
                        <a:effectLst/>
                        <a:latin typeface="Arial Narrow" pitchFamily="34" charset="0"/>
                        <a:ea typeface="Times New Roman"/>
                      </a:endParaRPr>
                    </a:p>
                  </a:txBody>
                  <a:tcPr marL="17079" marR="112082" marT="17079" marB="17079" anchor="ctr"/>
                </a:tc>
              </a:tr>
              <a:tr h="197564">
                <a:tc>
                  <a:txBody>
                    <a:bodyPr/>
                    <a:lstStyle/>
                    <a:p>
                      <a:pPr algn="ctr">
                        <a:spcAft>
                          <a:spcPts val="0"/>
                        </a:spcAft>
                      </a:pPr>
                      <a:r>
                        <a:rPr lang="ru-RU" sz="1300">
                          <a:solidFill>
                            <a:schemeClr val="tx1"/>
                          </a:solidFill>
                          <a:effectLst/>
                          <a:latin typeface="Arial Narrow" pitchFamily="34" charset="0"/>
                        </a:rPr>
                        <a:t>1.</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smtClean="0">
                          <a:solidFill>
                            <a:schemeClr val="tx1"/>
                          </a:solidFill>
                          <a:effectLst/>
                          <a:latin typeface="Arial Narrow" pitchFamily="34" charset="0"/>
                          <a:hlinkClick r:id="rId4" tooltip="Амазонка"/>
                        </a:rPr>
                        <a:t>Амазонка</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6992</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7180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220,00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360,00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dirty="0" smtClean="0">
                          <a:effectLst/>
                          <a:latin typeface="Arial Narrow" pitchFamily="34" charset="0"/>
                        </a:rPr>
                        <a:t>1050,00</a:t>
                      </a:r>
                      <a:endParaRPr lang="ru-RU" sz="1300" dirty="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2.</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5" tooltip="Нил"/>
                        </a:rPr>
                        <a:t>Нил</a:t>
                      </a:r>
                      <a:r>
                        <a:rPr lang="ru-RU" sz="1300" b="1" u="sng" baseline="30000" dirty="0">
                          <a:solidFill>
                            <a:schemeClr val="tx1"/>
                          </a:solidFill>
                          <a:effectLst/>
                          <a:latin typeface="Arial Narrow" pitchFamily="34" charset="0"/>
                          <a:hlinkClick r:id="rId6"/>
                        </a:rPr>
                        <a:t>[3]</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6670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2870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2,30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6,40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110,50</a:t>
                      </a:r>
                      <a:endParaRPr lang="ru-RU" sz="1300">
                        <a:effectLst/>
                        <a:latin typeface="Arial Narrow" pitchFamily="34" charset="0"/>
                        <a:ea typeface="Times New Roman"/>
                      </a:endParaRPr>
                    </a:p>
                  </a:txBody>
                  <a:tcPr marL="17079" marR="17079" marT="17079" marB="17079" anchor="ctr"/>
                </a:tc>
              </a:tr>
              <a:tr h="347212">
                <a:tc>
                  <a:txBody>
                    <a:bodyPr/>
                    <a:lstStyle/>
                    <a:p>
                      <a:pPr algn="ctr">
                        <a:spcAft>
                          <a:spcPts val="0"/>
                        </a:spcAft>
                      </a:pPr>
                      <a:r>
                        <a:rPr lang="ru-RU" sz="1300">
                          <a:solidFill>
                            <a:schemeClr val="tx1"/>
                          </a:solidFill>
                          <a:effectLst/>
                          <a:latin typeface="Arial Narrow" pitchFamily="34" charset="0"/>
                        </a:rPr>
                        <a:t>4.</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7" tooltip="Миссисипи (река)"/>
                        </a:rPr>
                        <a:t>Миссисипи</a:t>
                      </a:r>
                      <a:r>
                        <a:rPr lang="ru-RU" sz="1300" b="1" dirty="0">
                          <a:solidFill>
                            <a:schemeClr val="tx1"/>
                          </a:solidFill>
                          <a:effectLst/>
                          <a:latin typeface="Arial Narrow" pitchFamily="34" charset="0"/>
                        </a:rPr>
                        <a:t> —</a:t>
                      </a:r>
                      <a:r>
                        <a:rPr lang="ru-RU" sz="1300" b="1" u="sng" dirty="0">
                          <a:solidFill>
                            <a:schemeClr val="tx1"/>
                          </a:solidFill>
                          <a:effectLst/>
                          <a:latin typeface="Arial Narrow" pitchFamily="34" charset="0"/>
                          <a:hlinkClick r:id="rId8" tooltip="Миссури (река)"/>
                        </a:rPr>
                        <a:t>Миссури</a:t>
                      </a:r>
                      <a:r>
                        <a:rPr lang="ru-RU" sz="1300" b="1" u="sng" baseline="30000" dirty="0">
                          <a:solidFill>
                            <a:schemeClr val="tx1"/>
                          </a:solidFill>
                          <a:effectLst/>
                          <a:latin typeface="Arial Narrow" pitchFamily="34" charset="0"/>
                          <a:hlinkClick r:id="rId6"/>
                        </a:rPr>
                        <a:t>[3]</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5969</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3229</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19,00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59,00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500,00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3.</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9" tooltip="Янцзы"/>
                        </a:rPr>
                        <a:t>Янцзы</a:t>
                      </a:r>
                      <a:r>
                        <a:rPr lang="ru-RU" sz="1300" b="1" u="sng" baseline="30000" dirty="0">
                          <a:solidFill>
                            <a:schemeClr val="tx1"/>
                          </a:solidFill>
                          <a:effectLst/>
                          <a:latin typeface="Arial Narrow" pitchFamily="34" charset="0"/>
                          <a:hlinkClick r:id="rId6"/>
                        </a:rPr>
                        <a:t>[3]</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5800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1818</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34,00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90,20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500,00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5.</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10" tooltip="Хуанхэ"/>
                        </a:rPr>
                        <a:t>Хуанхэ</a:t>
                      </a:r>
                      <a:r>
                        <a:rPr lang="ru-RU" sz="1300" b="1" u="sng" baseline="30000" dirty="0">
                          <a:solidFill>
                            <a:schemeClr val="tx1"/>
                          </a:solidFill>
                          <a:effectLst/>
                          <a:latin typeface="Arial Narrow" pitchFamily="34" charset="0"/>
                          <a:hlinkClick r:id="rId6"/>
                        </a:rPr>
                        <a:t>[3]</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a:effectLst/>
                          <a:latin typeface="Arial Narrow" pitchFamily="34" charset="0"/>
                        </a:rPr>
                        <a:t>5464</a:t>
                      </a:r>
                      <a:endParaRPr lang="ru-RU" sz="1300" b="1">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752</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1,50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22,00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380,00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6.</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11" tooltip="Обь"/>
                        </a:rPr>
                        <a:t>Обь</a:t>
                      </a:r>
                      <a:r>
                        <a:rPr lang="ru-RU" sz="1300" b="1" dirty="0">
                          <a:solidFill>
                            <a:schemeClr val="tx1"/>
                          </a:solidFill>
                          <a:effectLst/>
                          <a:latin typeface="Arial Narrow" pitchFamily="34" charset="0"/>
                        </a:rPr>
                        <a:t> (с </a:t>
                      </a:r>
                      <a:r>
                        <a:rPr lang="ru-RU" sz="1300" b="1" u="sng" dirty="0" err="1">
                          <a:solidFill>
                            <a:schemeClr val="tx1"/>
                          </a:solidFill>
                          <a:effectLst/>
                          <a:latin typeface="Arial Narrow" pitchFamily="34" charset="0"/>
                          <a:hlinkClick r:id="rId12" tooltip="Иртыш"/>
                        </a:rPr>
                        <a:t>Иртышом</a:t>
                      </a:r>
                      <a:r>
                        <a:rPr lang="ru-RU" sz="1300" b="1" dirty="0">
                          <a:solidFill>
                            <a:schemeClr val="tx1"/>
                          </a:solidFill>
                          <a:effectLst/>
                          <a:latin typeface="Arial Narrow" pitchFamily="34" charset="0"/>
                        </a:rPr>
                        <a:t>)</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5410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2990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12,70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43,00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15,00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8.</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13" tooltip="Меконг"/>
                        </a:rPr>
                        <a:t>Меконг</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4500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810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12,00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30,00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169,60</a:t>
                      </a:r>
                      <a:endParaRPr lang="ru-RU" sz="1300">
                        <a:effectLst/>
                        <a:latin typeface="Arial Narrow" pitchFamily="34" charset="0"/>
                        <a:ea typeface="Times New Roman"/>
                      </a:endParaRPr>
                    </a:p>
                  </a:txBody>
                  <a:tcPr marL="17079" marR="17079" marT="17079" marB="17079" anchor="ctr"/>
                </a:tc>
              </a:tr>
              <a:tr h="285415">
                <a:tc>
                  <a:txBody>
                    <a:bodyPr/>
                    <a:lstStyle/>
                    <a:p>
                      <a:pPr algn="ctr">
                        <a:spcAft>
                          <a:spcPts val="0"/>
                        </a:spcAft>
                      </a:pPr>
                      <a:r>
                        <a:rPr lang="ru-RU" sz="1300">
                          <a:solidFill>
                            <a:schemeClr val="tx1"/>
                          </a:solidFill>
                          <a:effectLst/>
                          <a:latin typeface="Arial Narrow" pitchFamily="34" charset="0"/>
                        </a:rPr>
                        <a:t>9.</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14" tooltip="Амур (река)"/>
                        </a:rPr>
                        <a:t>Амур</a:t>
                      </a:r>
                      <a:r>
                        <a:rPr lang="ru-RU" sz="1300" b="1" dirty="0">
                          <a:solidFill>
                            <a:schemeClr val="tx1"/>
                          </a:solidFill>
                          <a:effectLst/>
                          <a:latin typeface="Arial Narrow" pitchFamily="34" charset="0"/>
                        </a:rPr>
                        <a:t> (от </a:t>
                      </a:r>
                      <a:r>
                        <a:rPr lang="ru-RU" sz="1300" b="1" dirty="0" smtClean="0">
                          <a:solidFill>
                            <a:schemeClr val="tx1"/>
                          </a:solidFill>
                          <a:effectLst/>
                          <a:latin typeface="Arial Narrow" pitchFamily="34" charset="0"/>
                        </a:rPr>
                        <a:t>истоков  </a:t>
                      </a:r>
                      <a:r>
                        <a:rPr lang="ru-RU" sz="1300" b="1" u="sng" dirty="0" err="1" smtClean="0">
                          <a:solidFill>
                            <a:schemeClr val="tx1"/>
                          </a:solidFill>
                          <a:effectLst/>
                          <a:latin typeface="Arial Narrow" pitchFamily="34" charset="0"/>
                          <a:hlinkClick r:id="rId15" tooltip="Аргунь"/>
                        </a:rPr>
                        <a:t>Аргуни</a:t>
                      </a:r>
                      <a:r>
                        <a:rPr lang="ru-RU" sz="1300" b="1" dirty="0">
                          <a:solidFill>
                            <a:schemeClr val="tx1"/>
                          </a:solidFill>
                          <a:effectLst/>
                          <a:latin typeface="Arial Narrow" pitchFamily="34" charset="0"/>
                        </a:rPr>
                        <a:t>)</a:t>
                      </a:r>
                      <a:r>
                        <a:rPr lang="ru-RU" sz="1300" b="1" u="sng" baseline="30000" dirty="0">
                          <a:solidFill>
                            <a:schemeClr val="tx1"/>
                          </a:solidFill>
                          <a:effectLst/>
                          <a:latin typeface="Arial Narrow" pitchFamily="34" charset="0"/>
                          <a:hlinkClick r:id="rId6"/>
                        </a:rPr>
                        <a:t>[3]</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4440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1855</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10,90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40,00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24,90</a:t>
                      </a:r>
                      <a:endParaRPr lang="ru-RU" sz="1300">
                        <a:effectLst/>
                        <a:latin typeface="Arial Narrow" pitchFamily="34" charset="0"/>
                        <a:ea typeface="Times New Roman"/>
                      </a:endParaRPr>
                    </a:p>
                  </a:txBody>
                  <a:tcPr marL="17079" marR="17079" marT="17079" marB="17079" anchor="ctr"/>
                </a:tc>
              </a:tr>
              <a:tr h="298243">
                <a:tc>
                  <a:txBody>
                    <a:bodyPr/>
                    <a:lstStyle/>
                    <a:p>
                      <a:pPr algn="ctr">
                        <a:spcAft>
                          <a:spcPts val="0"/>
                        </a:spcAft>
                      </a:pPr>
                      <a:r>
                        <a:rPr lang="ru-RU" sz="1300">
                          <a:solidFill>
                            <a:schemeClr val="tx1"/>
                          </a:solidFill>
                          <a:effectLst/>
                          <a:latin typeface="Arial Narrow" pitchFamily="34" charset="0"/>
                        </a:rPr>
                        <a:t>10.</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16" tooltip="Лена (река)"/>
                        </a:rPr>
                        <a:t>Лена</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4400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2490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17,00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200,00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15,40</a:t>
                      </a:r>
                      <a:endParaRPr lang="ru-RU" sz="1300">
                        <a:effectLst/>
                        <a:latin typeface="Arial Narrow" pitchFamily="34" charset="0"/>
                        <a:ea typeface="Times New Roman"/>
                      </a:endParaRPr>
                    </a:p>
                  </a:txBody>
                  <a:tcPr marL="17079" marR="17079" marT="17079" marB="17079" anchor="ctr"/>
                </a:tc>
              </a:tr>
              <a:tr h="216024">
                <a:tc>
                  <a:txBody>
                    <a:bodyPr/>
                    <a:lstStyle/>
                    <a:p>
                      <a:pPr algn="ctr">
                        <a:spcAft>
                          <a:spcPts val="0"/>
                        </a:spcAft>
                      </a:pPr>
                      <a:r>
                        <a:rPr lang="ru-RU" sz="1300">
                          <a:solidFill>
                            <a:schemeClr val="tx1"/>
                          </a:solidFill>
                          <a:effectLst/>
                          <a:latin typeface="Arial Narrow" pitchFamily="34" charset="0"/>
                        </a:rPr>
                        <a:t>7.</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17" tooltip="Парана (река)"/>
                        </a:rPr>
                        <a:t>Парана</a:t>
                      </a:r>
                      <a:r>
                        <a:rPr lang="ru-RU" sz="1300" b="1" dirty="0">
                          <a:solidFill>
                            <a:schemeClr val="tx1"/>
                          </a:solidFill>
                          <a:effectLst/>
                          <a:latin typeface="Arial Narrow" pitchFamily="34" charset="0"/>
                        </a:rPr>
                        <a:t> </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4380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2970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15,00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65,00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129,00</a:t>
                      </a:r>
                      <a:endParaRPr lang="ru-RU" sz="1300">
                        <a:effectLst/>
                        <a:latin typeface="Arial Narrow" pitchFamily="34" charset="0"/>
                        <a:ea typeface="Times New Roman"/>
                      </a:endParaRPr>
                    </a:p>
                  </a:txBody>
                  <a:tcPr marL="17079" marR="17079" marT="17079" marB="17079" anchor="ctr"/>
                </a:tc>
              </a:tr>
              <a:tr h="347212">
                <a:tc>
                  <a:txBody>
                    <a:bodyPr/>
                    <a:lstStyle/>
                    <a:p>
                      <a:pPr algn="ctr">
                        <a:spcAft>
                          <a:spcPts val="0"/>
                        </a:spcAft>
                      </a:pPr>
                      <a:r>
                        <a:rPr lang="ru-RU" sz="1300">
                          <a:solidFill>
                            <a:schemeClr val="tx1"/>
                          </a:solidFill>
                          <a:effectLst/>
                          <a:latin typeface="Arial Narrow" pitchFamily="34" charset="0"/>
                        </a:rPr>
                        <a:t>11.</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18" tooltip="Конго (река)"/>
                        </a:rPr>
                        <a:t>Конго</a:t>
                      </a:r>
                      <a:r>
                        <a:rPr lang="ru-RU" sz="1300" b="1" dirty="0">
                          <a:solidFill>
                            <a:schemeClr val="tx1"/>
                          </a:solidFill>
                          <a:effectLst/>
                          <a:latin typeface="Arial Narrow" pitchFamily="34" charset="0"/>
                        </a:rPr>
                        <a:t> (с </a:t>
                      </a:r>
                      <a:r>
                        <a:rPr lang="ru-RU" sz="1300" b="1" u="sng" dirty="0" err="1">
                          <a:solidFill>
                            <a:schemeClr val="tx1"/>
                          </a:solidFill>
                          <a:effectLst/>
                          <a:latin typeface="Arial Narrow" pitchFamily="34" charset="0"/>
                          <a:hlinkClick r:id="rId19" tooltip="Луалаба (река)"/>
                        </a:rPr>
                        <a:t>Луалабой</a:t>
                      </a:r>
                      <a:r>
                        <a:rPr lang="ru-RU" sz="1300" b="1" dirty="0">
                          <a:solidFill>
                            <a:schemeClr val="tx1"/>
                          </a:solidFill>
                          <a:effectLst/>
                          <a:latin typeface="Arial Narrow" pitchFamily="34" charset="0"/>
                        </a:rPr>
                        <a:t>)</a:t>
                      </a:r>
                      <a:r>
                        <a:rPr lang="ru-RU" sz="1300" b="1" u="sng" baseline="30000" dirty="0">
                          <a:solidFill>
                            <a:schemeClr val="tx1"/>
                          </a:solidFill>
                          <a:effectLst/>
                          <a:latin typeface="Arial Narrow" pitchFamily="34" charset="0"/>
                          <a:hlinkClick r:id="rId6"/>
                        </a:rPr>
                        <a:t>[3]</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4320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3691</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40,00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75,00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64,70</a:t>
                      </a:r>
                      <a:endParaRPr lang="ru-RU" sz="1300">
                        <a:effectLst/>
                        <a:latin typeface="Arial Narrow" pitchFamily="34" charset="0"/>
                        <a:ea typeface="Times New Roman"/>
                      </a:endParaRPr>
                    </a:p>
                  </a:txBody>
                  <a:tcPr marL="17079" marR="17079" marT="17079" marB="17079" anchor="ctr"/>
                </a:tc>
              </a:tr>
              <a:tr h="273778">
                <a:tc>
                  <a:txBody>
                    <a:bodyPr/>
                    <a:lstStyle/>
                    <a:p>
                      <a:pPr algn="ctr">
                        <a:spcAft>
                          <a:spcPts val="0"/>
                        </a:spcAft>
                      </a:pPr>
                      <a:r>
                        <a:rPr lang="ru-RU" sz="1300">
                          <a:solidFill>
                            <a:schemeClr val="tx1"/>
                          </a:solidFill>
                          <a:effectLst/>
                          <a:latin typeface="Arial Narrow" pitchFamily="34" charset="0"/>
                        </a:rPr>
                        <a:t>12.</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0" tooltip="Макензи (река)"/>
                        </a:rPr>
                        <a:t>Макензи</a:t>
                      </a:r>
                      <a:r>
                        <a:rPr lang="ru-RU" sz="1300" b="1" dirty="0">
                          <a:solidFill>
                            <a:schemeClr val="tx1"/>
                          </a:solidFill>
                          <a:effectLst/>
                          <a:latin typeface="Arial Narrow" pitchFamily="34" charset="0"/>
                        </a:rPr>
                        <a:t> </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4240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1760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14,00</a:t>
                      </a:r>
                      <a:endParaRPr lang="ru-RU" sz="1300">
                        <a:effectLst/>
                        <a:latin typeface="Arial Narrow" pitchFamily="34" charset="0"/>
                        <a:ea typeface="Times New Roman"/>
                      </a:endParaRPr>
                    </a:p>
                  </a:txBody>
                  <a:tcPr marL="17079" marR="17079" marT="17079" marB="17079" anchor="ctr"/>
                </a:tc>
                <a:tc>
                  <a:txBody>
                    <a:bodyPr/>
                    <a:lstStyle/>
                    <a:p>
                      <a:pPr algn="ctr"/>
                      <a:endParaRPr lang="ru-RU" sz="1300">
                        <a:effectLst/>
                        <a:latin typeface="Arial Narrow" pitchFamily="34" charset="0"/>
                      </a:endParaRPr>
                    </a:p>
                  </a:txBody>
                  <a:tcPr marL="17079" marR="17079" marT="17079" marB="17079" anchor="ctr"/>
                </a:tc>
                <a:tc>
                  <a:txBody>
                    <a:bodyPr/>
                    <a:lstStyle/>
                    <a:p>
                      <a:pPr algn="ctr">
                        <a:spcAft>
                          <a:spcPts val="0"/>
                        </a:spcAft>
                      </a:pPr>
                      <a:r>
                        <a:rPr lang="ru-RU" sz="1300">
                          <a:effectLst/>
                          <a:latin typeface="Arial Narrow" pitchFamily="34" charset="0"/>
                        </a:rPr>
                        <a:t>15,00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13.</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a:solidFill>
                            <a:schemeClr val="tx1"/>
                          </a:solidFill>
                          <a:effectLst/>
                          <a:latin typeface="Arial Narrow" pitchFamily="34" charset="0"/>
                          <a:hlinkClick r:id="rId21" tooltip="Нигер (река)"/>
                        </a:rPr>
                        <a:t>Нигер</a:t>
                      </a:r>
                      <a:endParaRPr lang="ru-RU" sz="1300" b="1">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a:effectLst/>
                          <a:latin typeface="Arial Narrow" pitchFamily="34" charset="0"/>
                        </a:rPr>
                        <a:t>4160</a:t>
                      </a:r>
                      <a:endParaRPr lang="ru-RU" sz="1300" b="1">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2092</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12,00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35,00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dirty="0">
                          <a:effectLst/>
                          <a:latin typeface="Arial Narrow" pitchFamily="34" charset="0"/>
                        </a:rPr>
                        <a:t>67,00</a:t>
                      </a:r>
                      <a:endParaRPr lang="ru-RU" sz="1300" dirty="0">
                        <a:effectLst/>
                        <a:latin typeface="Arial Narrow" pitchFamily="34" charset="0"/>
                        <a:ea typeface="Times New Roman"/>
                      </a:endParaRPr>
                    </a:p>
                  </a:txBody>
                  <a:tcPr marL="17079" marR="17079" marT="17079" marB="17079" anchor="ctr"/>
                </a:tc>
              </a:tr>
              <a:tr h="287018">
                <a:tc>
                  <a:txBody>
                    <a:bodyPr/>
                    <a:lstStyle/>
                    <a:p>
                      <a:pPr algn="ctr">
                        <a:spcAft>
                          <a:spcPts val="0"/>
                        </a:spcAft>
                      </a:pPr>
                      <a:r>
                        <a:rPr lang="ru-RU" sz="1300">
                          <a:solidFill>
                            <a:schemeClr val="tx1"/>
                          </a:solidFill>
                          <a:effectLst/>
                          <a:latin typeface="Arial Narrow" pitchFamily="34" charset="0"/>
                        </a:rPr>
                        <a:t>14.</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2" tooltip="Енисей"/>
                        </a:rPr>
                        <a:t>Енисей</a:t>
                      </a:r>
                      <a:r>
                        <a:rPr lang="ru-RU" sz="1300" b="1" dirty="0">
                          <a:solidFill>
                            <a:schemeClr val="tx1"/>
                          </a:solidFill>
                          <a:effectLst/>
                          <a:latin typeface="Arial Narrow" pitchFamily="34" charset="0"/>
                        </a:rPr>
                        <a:t> </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4102</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2580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19,80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154,00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dirty="0" smtClean="0">
                          <a:effectLst/>
                          <a:latin typeface="Arial Narrow" pitchFamily="34" charset="0"/>
                        </a:rPr>
                        <a:t>13,20</a:t>
                      </a:r>
                      <a:endParaRPr lang="ru-RU" sz="1300" dirty="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15.</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3" tooltip="Волга"/>
                        </a:rPr>
                        <a:t>Волга</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3530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1360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7,70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52,00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25,80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16.</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4" tooltip="Инд"/>
                        </a:rPr>
                        <a:t>Инд</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a:effectLst/>
                          <a:latin typeface="Arial Narrow" pitchFamily="34" charset="0"/>
                        </a:rPr>
                        <a:t>3180</a:t>
                      </a:r>
                      <a:endParaRPr lang="ru-RU" sz="1300" b="1">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960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3,80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30,00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435,40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17.</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5" tooltip="Юкон (река)"/>
                        </a:rPr>
                        <a:t>Юкон</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3180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900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6,30</a:t>
                      </a:r>
                      <a:endParaRPr lang="ru-RU" sz="1300">
                        <a:effectLst/>
                        <a:latin typeface="Arial Narrow" pitchFamily="34" charset="0"/>
                        <a:ea typeface="Times New Roman"/>
                      </a:endParaRPr>
                    </a:p>
                  </a:txBody>
                  <a:tcPr marL="17079" marR="17079" marT="17079" marB="17079" anchor="ctr"/>
                </a:tc>
                <a:tc>
                  <a:txBody>
                    <a:bodyPr/>
                    <a:lstStyle/>
                    <a:p>
                      <a:pPr algn="ctr"/>
                      <a:endParaRPr lang="ru-RU" sz="1300">
                        <a:effectLst/>
                        <a:latin typeface="Arial Narrow" pitchFamily="34" charset="0"/>
                      </a:endParaRPr>
                    </a:p>
                  </a:txBody>
                  <a:tcPr marL="17079" marR="17079" marT="17079" marB="17079" anchor="ctr"/>
                </a:tc>
                <a:tc>
                  <a:txBody>
                    <a:bodyPr/>
                    <a:lstStyle/>
                    <a:p>
                      <a:pPr algn="ctr">
                        <a:spcAft>
                          <a:spcPts val="0"/>
                        </a:spcAft>
                      </a:pPr>
                      <a:r>
                        <a:rPr lang="ru-RU" sz="1300">
                          <a:effectLst/>
                          <a:latin typeface="Arial Narrow" pitchFamily="34" charset="0"/>
                        </a:rPr>
                        <a:t>88,00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18.</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6" tooltip="Дунай"/>
                        </a:rPr>
                        <a:t>Дунай</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a:effectLst/>
                          <a:latin typeface="Arial Narrow" pitchFamily="34" charset="0"/>
                        </a:rPr>
                        <a:t>2850</a:t>
                      </a:r>
                      <a:endParaRPr lang="ru-RU" sz="1300" b="1">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817</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6,40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dirty="0">
                          <a:effectLst/>
                          <a:latin typeface="Arial Narrow" pitchFamily="34" charset="0"/>
                        </a:rPr>
                        <a:t>20,00</a:t>
                      </a:r>
                      <a:endParaRPr lang="ru-RU" sz="1300"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67,50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19.</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7" tooltip="Ориноко"/>
                        </a:rPr>
                        <a:t>Ориноко</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2730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994</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29,00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55,00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86,50</a:t>
                      </a:r>
                      <a:endParaRPr lang="ru-RU" sz="1300">
                        <a:effectLst/>
                        <a:latin typeface="Arial Narrow" pitchFamily="34" charset="0"/>
                        <a:ea typeface="Times New Roman"/>
                      </a:endParaRPr>
                    </a:p>
                  </a:txBody>
                  <a:tcPr marL="17079" marR="17079" marT="17079" marB="17079" anchor="ctr"/>
                </a:tc>
              </a:tr>
              <a:tr h="347212">
                <a:tc>
                  <a:txBody>
                    <a:bodyPr/>
                    <a:lstStyle/>
                    <a:p>
                      <a:pPr algn="ctr">
                        <a:spcAft>
                          <a:spcPts val="0"/>
                        </a:spcAft>
                      </a:pPr>
                      <a:r>
                        <a:rPr lang="ru-RU" sz="1300">
                          <a:solidFill>
                            <a:schemeClr val="tx1"/>
                          </a:solidFill>
                          <a:effectLst/>
                          <a:latin typeface="Arial Narrow" pitchFamily="34" charset="0"/>
                        </a:rPr>
                        <a:t>20.</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28" tooltip="Ганг"/>
                        </a:rPr>
                        <a:t>Ганг</a:t>
                      </a:r>
                      <a:r>
                        <a:rPr lang="ru-RU" sz="1300" b="1" dirty="0">
                          <a:solidFill>
                            <a:schemeClr val="tx1"/>
                          </a:solidFill>
                          <a:effectLst/>
                          <a:latin typeface="Arial Narrow" pitchFamily="34" charset="0"/>
                        </a:rPr>
                        <a:t> (с </a:t>
                      </a:r>
                      <a:r>
                        <a:rPr lang="ru-RU" sz="1300" b="1" u="sng" dirty="0">
                          <a:solidFill>
                            <a:schemeClr val="tx1"/>
                          </a:solidFill>
                          <a:effectLst/>
                          <a:latin typeface="Arial Narrow" pitchFamily="34" charset="0"/>
                          <a:hlinkClick r:id="rId29" tooltip="Брахмапутра"/>
                        </a:rPr>
                        <a:t>Брахмапутрой</a:t>
                      </a:r>
                      <a:r>
                        <a:rPr lang="ru-RU" sz="1300" b="1" dirty="0">
                          <a:solidFill>
                            <a:schemeClr val="tx1"/>
                          </a:solidFill>
                          <a:effectLst/>
                          <a:latin typeface="Arial Narrow" pitchFamily="34" charset="0"/>
                        </a:rPr>
                        <a:t>)</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2700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2055</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dirty="0">
                          <a:effectLst/>
                          <a:latin typeface="Arial Narrow" pitchFamily="34" charset="0"/>
                        </a:rPr>
                        <a:t>38,00</a:t>
                      </a:r>
                      <a:endParaRPr lang="ru-RU" sz="1300" dirty="0">
                        <a:effectLst/>
                        <a:latin typeface="Arial Narrow" pitchFamily="34" charset="0"/>
                        <a:ea typeface="Times New Roman"/>
                      </a:endParaRPr>
                    </a:p>
                  </a:txBody>
                  <a:tcPr marL="17079" marR="17079" marT="17079" marB="17079" anchor="ctr"/>
                </a:tc>
                <a:tc>
                  <a:txBody>
                    <a:bodyPr/>
                    <a:lstStyle/>
                    <a:p>
                      <a:pPr algn="ctr"/>
                      <a:endParaRPr lang="ru-RU" sz="1300">
                        <a:effectLst/>
                        <a:latin typeface="Arial Narrow" pitchFamily="34" charset="0"/>
                      </a:endParaRPr>
                    </a:p>
                  </a:txBody>
                  <a:tcPr marL="17079" marR="17079" marT="17079" marB="17079" anchor="ctr"/>
                </a:tc>
                <a:tc>
                  <a:txBody>
                    <a:bodyPr/>
                    <a:lstStyle/>
                    <a:p>
                      <a:pPr algn="ctr">
                        <a:spcAft>
                          <a:spcPts val="0"/>
                        </a:spcAft>
                      </a:pPr>
                      <a:r>
                        <a:rPr lang="ru-RU" sz="1300">
                          <a:effectLst/>
                          <a:latin typeface="Arial Narrow" pitchFamily="34" charset="0"/>
                        </a:rPr>
                        <a:t>2177,20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a:solidFill>
                            <a:schemeClr val="tx1"/>
                          </a:solidFill>
                          <a:effectLst/>
                          <a:latin typeface="Arial Narrow" pitchFamily="34" charset="0"/>
                        </a:rPr>
                        <a:t>21.</a:t>
                      </a:r>
                      <a:endParaRPr lang="ru-RU" sz="130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30" tooltip="Замбези"/>
                        </a:rPr>
                        <a:t>Замбези</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2660</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1330</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16,00</a:t>
                      </a:r>
                      <a:endParaRPr lang="ru-RU" sz="1300">
                        <a:effectLst/>
                        <a:latin typeface="Arial Narrow" pitchFamily="34" charset="0"/>
                        <a:ea typeface="Times New Roman"/>
                      </a:endParaRPr>
                    </a:p>
                  </a:txBody>
                  <a:tcPr marL="17079" marR="17079" marT="17079" marB="17079" anchor="ctr"/>
                </a:tc>
                <a:tc>
                  <a:txBody>
                    <a:bodyPr/>
                    <a:lstStyle/>
                    <a:p>
                      <a:pPr algn="ctr"/>
                      <a:endParaRPr lang="ru-RU" sz="1300">
                        <a:effectLst/>
                        <a:latin typeface="Arial Narrow" pitchFamily="34" charset="0"/>
                      </a:endParaRPr>
                    </a:p>
                  </a:txBody>
                  <a:tcPr marL="17079" marR="17079" marT="17079" marB="17079" anchor="ctr"/>
                </a:tc>
                <a:tc>
                  <a:txBody>
                    <a:bodyPr/>
                    <a:lstStyle/>
                    <a:p>
                      <a:pPr algn="ctr">
                        <a:spcAft>
                          <a:spcPts val="0"/>
                        </a:spcAft>
                      </a:pPr>
                      <a:r>
                        <a:rPr lang="ru-RU" sz="1300">
                          <a:effectLst/>
                          <a:latin typeface="Arial Narrow" pitchFamily="34" charset="0"/>
                        </a:rPr>
                        <a:t>100,00</a:t>
                      </a:r>
                      <a:endParaRPr lang="ru-RU" sz="1300">
                        <a:effectLst/>
                        <a:latin typeface="Arial Narrow" pitchFamily="34" charset="0"/>
                        <a:ea typeface="Times New Roman"/>
                      </a:endParaRPr>
                    </a:p>
                  </a:txBody>
                  <a:tcPr marL="17079" marR="17079" marT="17079" marB="17079" anchor="ctr"/>
                </a:tc>
              </a:tr>
              <a:tr h="197564">
                <a:tc>
                  <a:txBody>
                    <a:bodyPr/>
                    <a:lstStyle/>
                    <a:p>
                      <a:pPr algn="ctr">
                        <a:spcAft>
                          <a:spcPts val="0"/>
                        </a:spcAft>
                      </a:pPr>
                      <a:r>
                        <a:rPr lang="ru-RU" sz="1300" dirty="0">
                          <a:solidFill>
                            <a:schemeClr val="tx1"/>
                          </a:solidFill>
                          <a:effectLst/>
                          <a:latin typeface="Arial Narrow" pitchFamily="34" charset="0"/>
                        </a:rPr>
                        <a:t>22.</a:t>
                      </a:r>
                      <a:endParaRPr lang="ru-RU" sz="1300"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u="sng" dirty="0">
                          <a:solidFill>
                            <a:schemeClr val="tx1"/>
                          </a:solidFill>
                          <a:effectLst/>
                          <a:latin typeface="Arial Narrow" pitchFamily="34" charset="0"/>
                          <a:hlinkClick r:id="rId31" tooltip="Муррей (река)"/>
                        </a:rPr>
                        <a:t>Муррей</a:t>
                      </a:r>
                      <a:endParaRPr lang="ru-RU" sz="1300" b="1" dirty="0">
                        <a:solidFill>
                          <a:schemeClr val="tx1"/>
                        </a:solidFill>
                        <a:effectLst/>
                        <a:latin typeface="Arial Narrow" pitchFamily="34" charset="0"/>
                        <a:ea typeface="Times New Roman"/>
                      </a:endParaRPr>
                    </a:p>
                  </a:txBody>
                  <a:tcPr marL="17079" marR="17079" marT="17079" marB="17079" anchor="ctr"/>
                </a:tc>
                <a:tc>
                  <a:txBody>
                    <a:bodyPr/>
                    <a:lstStyle/>
                    <a:p>
                      <a:pPr algn="ctr">
                        <a:spcAft>
                          <a:spcPts val="0"/>
                        </a:spcAft>
                      </a:pPr>
                      <a:r>
                        <a:rPr lang="ru-RU" sz="1300" b="1" dirty="0">
                          <a:effectLst/>
                          <a:latin typeface="Arial Narrow" pitchFamily="34" charset="0"/>
                        </a:rPr>
                        <a:t>2574</a:t>
                      </a:r>
                      <a:endParaRPr lang="ru-RU" sz="1300" b="1" dirty="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1072</a:t>
                      </a:r>
                      <a:endParaRPr lang="ru-RU" sz="1300">
                        <a:effectLst/>
                        <a:latin typeface="Arial Narrow" pitchFamily="34" charset="0"/>
                        <a:ea typeface="Times New Roman"/>
                      </a:endParaRPr>
                    </a:p>
                  </a:txBody>
                  <a:tcPr marL="17079" marR="17079" marT="17079" marB="17079" anchor="ctr"/>
                </a:tc>
                <a:tc>
                  <a:txBody>
                    <a:bodyPr/>
                    <a:lstStyle/>
                    <a:p>
                      <a:pPr algn="ctr">
                        <a:spcAft>
                          <a:spcPts val="0"/>
                        </a:spcAft>
                      </a:pPr>
                      <a:r>
                        <a:rPr lang="ru-RU" sz="1300">
                          <a:effectLst/>
                          <a:latin typeface="Arial Narrow" pitchFamily="34" charset="0"/>
                        </a:rPr>
                        <a:t>0,50</a:t>
                      </a:r>
                      <a:endParaRPr lang="ru-RU" sz="1300">
                        <a:effectLst/>
                        <a:latin typeface="Arial Narrow" pitchFamily="34" charset="0"/>
                        <a:ea typeface="Times New Roman"/>
                      </a:endParaRPr>
                    </a:p>
                  </a:txBody>
                  <a:tcPr marL="17079" marR="17079" marT="17079" marB="17079" anchor="ctr"/>
                </a:tc>
                <a:tc>
                  <a:txBody>
                    <a:bodyPr/>
                    <a:lstStyle/>
                    <a:p>
                      <a:pPr algn="ctr"/>
                      <a:endParaRPr lang="ru-RU" sz="1300">
                        <a:effectLst/>
                        <a:latin typeface="Arial Narrow" pitchFamily="34" charset="0"/>
                      </a:endParaRPr>
                    </a:p>
                  </a:txBody>
                  <a:tcPr marL="17079" marR="17079" marT="17079" marB="17079" anchor="ctr"/>
                </a:tc>
                <a:tc>
                  <a:txBody>
                    <a:bodyPr/>
                    <a:lstStyle/>
                    <a:p>
                      <a:pPr algn="ctr">
                        <a:spcAft>
                          <a:spcPts val="0"/>
                        </a:spcAft>
                      </a:pPr>
                      <a:r>
                        <a:rPr lang="ru-RU" sz="1300" dirty="0">
                          <a:effectLst/>
                          <a:latin typeface="Arial Narrow" pitchFamily="34" charset="0"/>
                        </a:rPr>
                        <a:t>31,90</a:t>
                      </a:r>
                      <a:endParaRPr lang="ru-RU" sz="1300" dirty="0">
                        <a:effectLst/>
                        <a:latin typeface="Arial Narrow" pitchFamily="34" charset="0"/>
                        <a:ea typeface="Times New Roman"/>
                      </a:endParaRPr>
                    </a:p>
                  </a:txBody>
                  <a:tcPr marL="17079" marR="17079" marT="17079" marB="17079" anchor="ctr"/>
                </a:tc>
              </a:tr>
            </a:tbl>
          </a:graphicData>
        </a:graphic>
      </p:graphicFrame>
    </p:spTree>
    <p:extLst>
      <p:ext uri="{BB962C8B-B14F-4D97-AF65-F5344CB8AC3E}">
        <p14:creationId xmlns:p14="http://schemas.microsoft.com/office/powerpoint/2010/main" val="3129783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48064" y="4869160"/>
            <a:ext cx="3959728" cy="1573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Text Box 4"/>
          <p:cNvSpPr txBox="1">
            <a:spLocks noChangeArrowheads="1"/>
          </p:cNvSpPr>
          <p:nvPr/>
        </p:nvSpPr>
        <p:spPr bwMode="auto">
          <a:xfrm>
            <a:off x="0" y="-61069"/>
            <a:ext cx="9144000" cy="2923877"/>
          </a:xfrm>
          <a:prstGeom prst="rect">
            <a:avLst/>
          </a:prstGeom>
          <a:noFill/>
          <a:ln w="9525">
            <a:noFill/>
            <a:miter lim="800000"/>
            <a:headEnd/>
            <a:tailEnd/>
          </a:ln>
        </p:spPr>
        <p:txBody>
          <a:bodyPr wrap="square">
            <a:spAutoFit/>
          </a:bodyPr>
          <a:lstStyle/>
          <a:p>
            <a:pPr algn="l"/>
            <a:r>
              <a:rPr lang="ru-RU" sz="2400" i="0" dirty="0">
                <a:solidFill>
                  <a:srgbClr val="993300"/>
                </a:solidFill>
                <a:latin typeface="Franklin Gothic Medium Cond" pitchFamily="34" charset="0"/>
              </a:rPr>
              <a:t>Изменение реки </a:t>
            </a:r>
            <a:r>
              <a:rPr lang="ru-RU" sz="2400" i="0" dirty="0" smtClean="0">
                <a:solidFill>
                  <a:srgbClr val="993300"/>
                </a:solidFill>
                <a:latin typeface="Franklin Gothic Medium Cond" pitchFamily="34" charset="0"/>
              </a:rPr>
              <a:t>постоянно </a:t>
            </a:r>
            <a:endParaRPr lang="ru-RU" sz="2400" i="0" dirty="0">
              <a:solidFill>
                <a:srgbClr val="993300"/>
              </a:solidFill>
              <a:latin typeface="Franklin Gothic Medium Cond" pitchFamily="34" charset="0"/>
            </a:endParaRPr>
          </a:p>
          <a:p>
            <a:pPr algn="l"/>
            <a:endParaRPr lang="ru-RU" sz="1600" i="0" dirty="0" smtClean="0">
              <a:solidFill>
                <a:srgbClr val="000000"/>
              </a:solidFill>
            </a:endParaRPr>
          </a:p>
          <a:p>
            <a:pPr algn="l"/>
            <a:r>
              <a:rPr lang="ru-RU" sz="1600" i="0" dirty="0" smtClean="0">
                <a:solidFill>
                  <a:srgbClr val="000000"/>
                </a:solidFill>
              </a:rPr>
              <a:t>Одна </a:t>
            </a:r>
            <a:r>
              <a:rPr lang="ru-RU" sz="1600" i="0" dirty="0">
                <a:solidFill>
                  <a:srgbClr val="000000"/>
                </a:solidFill>
              </a:rPr>
              <a:t>из наиболее важных особенностей речной системы состоит в том, что реки непрерывно меняются, и изменение одной части реки влияет </a:t>
            </a:r>
            <a:r>
              <a:rPr lang="ru-RU" sz="1600" i="0" dirty="0" smtClean="0">
                <a:solidFill>
                  <a:srgbClr val="000000"/>
                </a:solidFill>
              </a:rPr>
              <a:t>на </a:t>
            </a:r>
            <a:r>
              <a:rPr lang="ru-RU" sz="1600" i="0" dirty="0">
                <a:solidFill>
                  <a:srgbClr val="000000"/>
                </a:solidFill>
              </a:rPr>
              <a:t>все остальные части. </a:t>
            </a:r>
          </a:p>
          <a:p>
            <a:pPr algn="l"/>
            <a:r>
              <a:rPr lang="ru-RU" sz="1600" i="0" dirty="0">
                <a:solidFill>
                  <a:srgbClr val="000000"/>
                </a:solidFill>
              </a:rPr>
              <a:t>Река постоянно стремится достичь некоторого баланса (равновесия), в котором поток не эродирует берега </a:t>
            </a:r>
            <a:r>
              <a:rPr lang="ru-RU" sz="1600" i="0" dirty="0" smtClean="0">
                <a:solidFill>
                  <a:srgbClr val="000000"/>
                </a:solidFill>
              </a:rPr>
              <a:t>и дно, и </a:t>
            </a:r>
            <a:r>
              <a:rPr lang="ru-RU" sz="1600" i="0" dirty="0">
                <a:solidFill>
                  <a:srgbClr val="000000"/>
                </a:solidFill>
              </a:rPr>
              <a:t>не откладывает никаких осадков. Река никогда не достигает этого баланса, но </a:t>
            </a:r>
            <a:r>
              <a:rPr lang="ru-RU" sz="1600" i="0" dirty="0" smtClean="0">
                <a:solidFill>
                  <a:srgbClr val="000000"/>
                </a:solidFill>
              </a:rPr>
              <a:t>меняется таким образом, чтобы к нему приблизиться</a:t>
            </a:r>
            <a:endParaRPr lang="ru-RU" sz="1600" i="0" dirty="0">
              <a:solidFill>
                <a:srgbClr val="000000"/>
              </a:solidFill>
            </a:endParaRPr>
          </a:p>
          <a:p>
            <a:pPr algn="l"/>
            <a:r>
              <a:rPr lang="ru-RU" sz="1600" i="0" dirty="0">
                <a:solidFill>
                  <a:srgbClr val="000000"/>
                </a:solidFill>
              </a:rPr>
              <a:t>Существуют несколько наиболее важных </a:t>
            </a:r>
            <a:r>
              <a:rPr lang="en-US" sz="1600" i="0" dirty="0">
                <a:solidFill>
                  <a:srgbClr val="000000"/>
                </a:solidFill>
              </a:rPr>
              <a:t> </a:t>
            </a:r>
            <a:r>
              <a:rPr lang="ru-RU" sz="1600" i="0" dirty="0">
                <a:solidFill>
                  <a:srgbClr val="000000"/>
                </a:solidFill>
              </a:rPr>
              <a:t>параметров руслового </a:t>
            </a:r>
            <a:r>
              <a:rPr lang="ru-RU" sz="1600" i="0" dirty="0" smtClean="0">
                <a:solidFill>
                  <a:srgbClr val="000000"/>
                </a:solidFill>
              </a:rPr>
              <a:t>потока и всей речной системы в целом, которые меняясь во времени, приближают систему к состоянию равновесия</a:t>
            </a:r>
            <a:r>
              <a:rPr lang="ru-RU" sz="1600" i="0" dirty="0">
                <a:solidFill>
                  <a:srgbClr val="000000"/>
                </a:solidFill>
              </a:rPr>
              <a:t>. </a:t>
            </a:r>
            <a:endParaRPr lang="ru-RU" sz="1600" i="0" dirty="0" smtClean="0">
              <a:solidFill>
                <a:srgbClr val="000000"/>
              </a:solidFill>
            </a:endParaRPr>
          </a:p>
          <a:p>
            <a:pPr algn="l"/>
            <a:endParaRPr lang="ru-RU" sz="1600" i="0" dirty="0">
              <a:solidFill>
                <a:srgbClr val="000000"/>
              </a:solidFill>
            </a:endParaRPr>
          </a:p>
        </p:txBody>
      </p:sp>
      <p:cxnSp>
        <p:nvCxnSpPr>
          <p:cNvPr id="7" name="Прямая соединительная линия 6"/>
          <p:cNvCxnSpPr/>
          <p:nvPr/>
        </p:nvCxnSpPr>
        <p:spPr>
          <a:xfrm>
            <a:off x="107504" y="404664"/>
            <a:ext cx="8856984" cy="0"/>
          </a:xfrm>
          <a:prstGeom prst="line">
            <a:avLst/>
          </a:prstGeom>
          <a:ln>
            <a:solidFill>
              <a:srgbClr val="993300"/>
            </a:solidFill>
          </a:ln>
        </p:spPr>
        <p:style>
          <a:lnRef idx="1">
            <a:schemeClr val="accent1"/>
          </a:lnRef>
          <a:fillRef idx="0">
            <a:schemeClr val="accent1"/>
          </a:fillRef>
          <a:effectRef idx="0">
            <a:schemeClr val="accent1"/>
          </a:effectRef>
          <a:fontRef idx="minor">
            <a:schemeClr val="tx1"/>
          </a:fontRef>
        </p:style>
      </p:cxnSp>
      <p:grpSp>
        <p:nvGrpSpPr>
          <p:cNvPr id="2" name="Группа 1"/>
          <p:cNvGrpSpPr/>
          <p:nvPr/>
        </p:nvGrpSpPr>
        <p:grpSpPr>
          <a:xfrm>
            <a:off x="61331" y="2871500"/>
            <a:ext cx="6022837" cy="3725852"/>
            <a:chOff x="18420" y="2655476"/>
            <a:chExt cx="6022837" cy="3725852"/>
          </a:xfrm>
        </p:grpSpPr>
        <p:pic>
          <p:nvPicPr>
            <p:cNvPr id="1028" name="Picture 4" descr="http://www.pacificislandtravel.com/nature_gallery/geomorpohology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708920"/>
              <a:ext cx="5618344" cy="3672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11034" y="2708920"/>
              <a:ext cx="607859"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Исток</a:t>
              </a:r>
              <a:endParaRPr lang="ru-RU" sz="1400" b="1" i="0" dirty="0">
                <a:solidFill>
                  <a:srgbClr val="C00000"/>
                </a:solidFill>
                <a:latin typeface="Arial Narrow" pitchFamily="34" charset="0"/>
              </a:endParaRPr>
            </a:p>
          </p:txBody>
        </p:sp>
        <p:sp>
          <p:nvSpPr>
            <p:cNvPr id="9" name="TextBox 8"/>
            <p:cNvSpPr txBox="1"/>
            <p:nvPr/>
          </p:nvSpPr>
          <p:spPr>
            <a:xfrm>
              <a:off x="3680849" y="3193231"/>
              <a:ext cx="705642"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Приток</a:t>
              </a:r>
              <a:endParaRPr lang="ru-RU" sz="1400" b="1" i="0" dirty="0">
                <a:solidFill>
                  <a:srgbClr val="C00000"/>
                </a:solidFill>
                <a:latin typeface="Arial Narrow" pitchFamily="34" charset="0"/>
              </a:endParaRPr>
            </a:p>
          </p:txBody>
        </p:sp>
        <p:sp>
          <p:nvSpPr>
            <p:cNvPr id="10" name="TextBox 9"/>
            <p:cNvSpPr txBox="1"/>
            <p:nvPr/>
          </p:nvSpPr>
          <p:spPr>
            <a:xfrm>
              <a:off x="3851920" y="3523291"/>
              <a:ext cx="824265"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Стрелка </a:t>
              </a:r>
              <a:endParaRPr lang="ru-RU" sz="1400" b="1" i="0" dirty="0">
                <a:solidFill>
                  <a:srgbClr val="C00000"/>
                </a:solidFill>
                <a:latin typeface="Arial Narrow" pitchFamily="34" charset="0"/>
              </a:endParaRPr>
            </a:p>
          </p:txBody>
        </p:sp>
        <p:sp>
          <p:nvSpPr>
            <p:cNvPr id="11" name="TextBox 10"/>
            <p:cNvSpPr txBox="1"/>
            <p:nvPr/>
          </p:nvSpPr>
          <p:spPr>
            <a:xfrm>
              <a:off x="3773823" y="3851084"/>
              <a:ext cx="519694"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Река</a:t>
              </a:r>
              <a:endParaRPr lang="ru-RU" sz="1400" b="1" i="0" dirty="0">
                <a:solidFill>
                  <a:srgbClr val="C00000"/>
                </a:solidFill>
                <a:latin typeface="Arial Narrow" pitchFamily="34" charset="0"/>
              </a:endParaRPr>
            </a:p>
          </p:txBody>
        </p:sp>
        <p:sp>
          <p:nvSpPr>
            <p:cNvPr id="12" name="TextBox 11"/>
            <p:cNvSpPr txBox="1"/>
            <p:nvPr/>
          </p:nvSpPr>
          <p:spPr>
            <a:xfrm>
              <a:off x="4146522" y="4158861"/>
              <a:ext cx="902811"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Русл. Вал</a:t>
              </a:r>
              <a:endParaRPr lang="ru-RU" sz="1400" b="1" i="0" dirty="0">
                <a:solidFill>
                  <a:srgbClr val="C00000"/>
                </a:solidFill>
                <a:latin typeface="Arial Narrow" pitchFamily="34" charset="0"/>
              </a:endParaRPr>
            </a:p>
          </p:txBody>
        </p:sp>
        <p:sp>
          <p:nvSpPr>
            <p:cNvPr id="13" name="TextBox 12"/>
            <p:cNvSpPr txBox="1"/>
            <p:nvPr/>
          </p:nvSpPr>
          <p:spPr>
            <a:xfrm>
              <a:off x="4341538" y="4633391"/>
              <a:ext cx="707245"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Дельта</a:t>
              </a:r>
              <a:endParaRPr lang="ru-RU" sz="1400" b="1" i="0" dirty="0">
                <a:solidFill>
                  <a:srgbClr val="C00000"/>
                </a:solidFill>
                <a:latin typeface="Arial Narrow" pitchFamily="34" charset="0"/>
              </a:endParaRPr>
            </a:p>
          </p:txBody>
        </p:sp>
        <p:sp>
          <p:nvSpPr>
            <p:cNvPr id="14" name="TextBox 13"/>
            <p:cNvSpPr txBox="1"/>
            <p:nvPr/>
          </p:nvSpPr>
          <p:spPr>
            <a:xfrm>
              <a:off x="5148064" y="4763986"/>
              <a:ext cx="893193"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Эстуарий</a:t>
              </a:r>
              <a:endParaRPr lang="ru-RU" sz="1400" b="1" i="0" dirty="0">
                <a:solidFill>
                  <a:srgbClr val="C00000"/>
                </a:solidFill>
                <a:latin typeface="Arial Narrow" pitchFamily="34" charset="0"/>
              </a:endParaRPr>
            </a:p>
          </p:txBody>
        </p:sp>
        <p:sp>
          <p:nvSpPr>
            <p:cNvPr id="15" name="TextBox 14"/>
            <p:cNvSpPr txBox="1"/>
            <p:nvPr/>
          </p:nvSpPr>
          <p:spPr>
            <a:xfrm>
              <a:off x="18420" y="2655476"/>
              <a:ext cx="1641796" cy="523220"/>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ПРОСТАЯ МОДЕЛЬ </a:t>
              </a:r>
            </a:p>
            <a:p>
              <a:r>
                <a:rPr lang="ru-RU" sz="1400" b="1" i="0" dirty="0" smtClean="0">
                  <a:solidFill>
                    <a:srgbClr val="C00000"/>
                  </a:solidFill>
                  <a:latin typeface="Arial Narrow" pitchFamily="34" charset="0"/>
                </a:rPr>
                <a:t>РЕЧНОЙ СИСТЕМЫ</a:t>
              </a:r>
              <a:endParaRPr lang="ru-RU" sz="1400" b="1" i="0" dirty="0">
                <a:solidFill>
                  <a:srgbClr val="C00000"/>
                </a:solidFill>
                <a:latin typeface="Arial Narrow" pitchFamily="34" charset="0"/>
              </a:endParaRPr>
            </a:p>
          </p:txBody>
        </p:sp>
        <p:sp>
          <p:nvSpPr>
            <p:cNvPr id="16" name="TextBox 15"/>
            <p:cNvSpPr txBox="1"/>
            <p:nvPr/>
          </p:nvSpPr>
          <p:spPr>
            <a:xfrm>
              <a:off x="4235272" y="6073551"/>
              <a:ext cx="601447"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Устье</a:t>
              </a:r>
              <a:endParaRPr lang="ru-RU" sz="1400" b="1" i="0" dirty="0">
                <a:solidFill>
                  <a:srgbClr val="C00000"/>
                </a:solidFill>
                <a:latin typeface="Arial Narrow" pitchFamily="34" charset="0"/>
              </a:endParaRPr>
            </a:p>
          </p:txBody>
        </p:sp>
        <p:sp>
          <p:nvSpPr>
            <p:cNvPr id="17" name="TextBox 16"/>
            <p:cNvSpPr txBox="1"/>
            <p:nvPr/>
          </p:nvSpPr>
          <p:spPr>
            <a:xfrm>
              <a:off x="2431134" y="6073550"/>
              <a:ext cx="628698"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Русло</a:t>
              </a:r>
              <a:endParaRPr lang="ru-RU" sz="1400" b="1" i="0" dirty="0">
                <a:solidFill>
                  <a:srgbClr val="C00000"/>
                </a:solidFill>
                <a:latin typeface="Arial Narrow" pitchFamily="34" charset="0"/>
              </a:endParaRPr>
            </a:p>
          </p:txBody>
        </p:sp>
        <p:sp>
          <p:nvSpPr>
            <p:cNvPr id="18" name="TextBox 17"/>
            <p:cNvSpPr txBox="1"/>
            <p:nvPr/>
          </p:nvSpPr>
          <p:spPr>
            <a:xfrm>
              <a:off x="1199054" y="5792511"/>
              <a:ext cx="878767"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  Старица</a:t>
              </a:r>
              <a:endParaRPr lang="ru-RU" sz="1400" b="1" i="0" dirty="0">
                <a:solidFill>
                  <a:srgbClr val="C00000"/>
                </a:solidFill>
                <a:latin typeface="Arial Narrow" pitchFamily="34" charset="0"/>
              </a:endParaRPr>
            </a:p>
          </p:txBody>
        </p:sp>
        <p:sp>
          <p:nvSpPr>
            <p:cNvPr id="19" name="TextBox 18"/>
            <p:cNvSpPr txBox="1"/>
            <p:nvPr/>
          </p:nvSpPr>
          <p:spPr>
            <a:xfrm>
              <a:off x="414910" y="5373216"/>
              <a:ext cx="742511" cy="307777"/>
            </a:xfrm>
            <a:prstGeom prst="rect">
              <a:avLst/>
            </a:prstGeom>
            <a:solidFill>
              <a:schemeClr val="bg1"/>
            </a:solidFill>
          </p:spPr>
          <p:txBody>
            <a:bodyPr wrap="none" rtlCol="0">
              <a:spAutoFit/>
            </a:bodyPr>
            <a:lstStyle/>
            <a:p>
              <a:pPr algn="l"/>
              <a:r>
                <a:rPr lang="ru-RU" sz="1400" b="1" i="0" dirty="0" smtClean="0">
                  <a:solidFill>
                    <a:srgbClr val="C00000"/>
                  </a:solidFill>
                  <a:latin typeface="Arial Narrow" pitchFamily="34" charset="0"/>
                </a:rPr>
                <a:t>Меандр</a:t>
              </a:r>
              <a:endParaRPr lang="ru-RU" sz="1400" b="1" i="0" dirty="0">
                <a:solidFill>
                  <a:srgbClr val="C00000"/>
                </a:solidFill>
                <a:latin typeface="Arial Narrow" pitchFamily="34" charset="0"/>
              </a:endParaRPr>
            </a:p>
          </p:txBody>
        </p:sp>
      </p:grpSp>
      <p:sp>
        <p:nvSpPr>
          <p:cNvPr id="3" name="Прямоугольник 2"/>
          <p:cNvSpPr/>
          <p:nvPr/>
        </p:nvSpPr>
        <p:spPr>
          <a:xfrm>
            <a:off x="5478338" y="2364135"/>
            <a:ext cx="3456384" cy="2246769"/>
          </a:xfrm>
          <a:prstGeom prst="rect">
            <a:avLst/>
          </a:prstGeom>
        </p:spPr>
        <p:txBody>
          <a:bodyPr wrap="square">
            <a:spAutoFit/>
          </a:bodyPr>
          <a:lstStyle/>
          <a:p>
            <a:pPr algn="l">
              <a:buFontTx/>
              <a:buBlip>
                <a:blip r:embed="rId6"/>
              </a:buBlip>
            </a:pPr>
            <a:endParaRPr lang="ru-RU" sz="1400" i="0" dirty="0">
              <a:solidFill>
                <a:srgbClr val="000000"/>
              </a:solidFill>
            </a:endParaRPr>
          </a:p>
          <a:p>
            <a:pPr algn="l">
              <a:buFontTx/>
              <a:buBlip>
                <a:blip r:embed="rId6"/>
              </a:buBlip>
            </a:pPr>
            <a:r>
              <a:rPr lang="ru-RU" sz="1400" b="1" dirty="0">
                <a:solidFill>
                  <a:srgbClr val="000000"/>
                </a:solidFill>
              </a:rPr>
              <a:t> Градиент (или уклон) русла </a:t>
            </a:r>
            <a:r>
              <a:rPr lang="ru-RU" sz="1400" b="1" dirty="0" smtClean="0">
                <a:solidFill>
                  <a:srgbClr val="000000"/>
                </a:solidFill>
              </a:rPr>
              <a:t> реки</a:t>
            </a:r>
            <a:r>
              <a:rPr lang="ru-RU" sz="1400" i="0" dirty="0">
                <a:solidFill>
                  <a:srgbClr val="000000"/>
                </a:solidFill>
              </a:rPr>
              <a:t> </a:t>
            </a:r>
            <a:endParaRPr lang="ru-RU" sz="1400" i="0" dirty="0">
              <a:solidFill>
                <a:srgbClr val="000000"/>
              </a:solidFill>
              <a:latin typeface="Franklin Gothic Medium Cond" pitchFamily="34" charset="0"/>
            </a:endParaRPr>
          </a:p>
          <a:p>
            <a:pPr algn="l"/>
            <a:endParaRPr lang="ru-RU" sz="1400" b="1" dirty="0">
              <a:solidFill>
                <a:srgbClr val="000000"/>
              </a:solidFill>
            </a:endParaRPr>
          </a:p>
          <a:p>
            <a:pPr algn="l">
              <a:buFontTx/>
              <a:buBlip>
                <a:blip r:embed="rId6"/>
              </a:buBlip>
            </a:pPr>
            <a:r>
              <a:rPr lang="ru-RU" sz="1400" b="1" dirty="0">
                <a:solidFill>
                  <a:srgbClr val="000000"/>
                </a:solidFill>
              </a:rPr>
              <a:t> Скорость </a:t>
            </a:r>
            <a:r>
              <a:rPr lang="ru-RU" sz="1400" b="1" dirty="0" smtClean="0">
                <a:solidFill>
                  <a:srgbClr val="000000"/>
                </a:solidFill>
              </a:rPr>
              <a:t>потока</a:t>
            </a:r>
            <a:r>
              <a:rPr lang="ru-RU" sz="1400" b="1" dirty="0">
                <a:solidFill>
                  <a:srgbClr val="000000"/>
                </a:solidFill>
              </a:rPr>
              <a:t> </a:t>
            </a:r>
            <a:endParaRPr lang="ru-RU" sz="1400" b="1" dirty="0" smtClean="0">
              <a:solidFill>
                <a:srgbClr val="000000"/>
              </a:solidFill>
            </a:endParaRPr>
          </a:p>
          <a:p>
            <a:pPr algn="l">
              <a:buFontTx/>
              <a:buBlip>
                <a:blip r:embed="rId6"/>
              </a:buBlip>
            </a:pPr>
            <a:endParaRPr lang="ru-RU" sz="1400" b="1" dirty="0">
              <a:solidFill>
                <a:srgbClr val="000000"/>
              </a:solidFill>
            </a:endParaRPr>
          </a:p>
          <a:p>
            <a:pPr algn="l">
              <a:buFontTx/>
              <a:buBlip>
                <a:blip r:embed="rId6"/>
              </a:buBlip>
            </a:pPr>
            <a:r>
              <a:rPr lang="ru-RU" sz="1400" b="1" dirty="0" smtClean="0">
                <a:solidFill>
                  <a:srgbClr val="000000"/>
                </a:solidFill>
              </a:rPr>
              <a:t>  Водная </a:t>
            </a:r>
            <a:r>
              <a:rPr lang="ru-RU" sz="1400" b="1" dirty="0">
                <a:solidFill>
                  <a:srgbClr val="000000"/>
                </a:solidFill>
              </a:rPr>
              <a:t>разгрузка (расход воды)</a:t>
            </a:r>
          </a:p>
          <a:p>
            <a:pPr algn="l">
              <a:buFontTx/>
              <a:buBlip>
                <a:blip r:embed="rId6"/>
              </a:buBlip>
            </a:pPr>
            <a:endParaRPr lang="ru-RU" sz="1400" b="1" dirty="0" smtClean="0">
              <a:solidFill>
                <a:srgbClr val="000000"/>
              </a:solidFill>
            </a:endParaRPr>
          </a:p>
          <a:p>
            <a:pPr algn="l">
              <a:buFontTx/>
              <a:buBlip>
                <a:blip r:embed="rId6"/>
              </a:buBlip>
            </a:pPr>
            <a:r>
              <a:rPr lang="ru-RU" sz="1400" b="1" dirty="0" smtClean="0">
                <a:solidFill>
                  <a:srgbClr val="000000"/>
                </a:solidFill>
              </a:rPr>
              <a:t>  </a:t>
            </a:r>
            <a:r>
              <a:rPr lang="ru-RU" sz="1400" b="1" dirty="0">
                <a:solidFill>
                  <a:srgbClr val="000000"/>
                </a:solidFill>
              </a:rPr>
              <a:t>Осадочная нагрузка потока</a:t>
            </a:r>
            <a:endParaRPr lang="ru-RU" sz="1400" b="1" i="0" dirty="0">
              <a:solidFill>
                <a:srgbClr val="000000"/>
              </a:solidFill>
            </a:endParaRPr>
          </a:p>
          <a:p>
            <a:pPr algn="l"/>
            <a:endParaRPr lang="ru-RU" sz="1400" b="1" dirty="0">
              <a:solidFill>
                <a:srgbClr val="000000"/>
              </a:solidFill>
            </a:endParaRPr>
          </a:p>
          <a:p>
            <a:pPr algn="l">
              <a:buFontTx/>
              <a:buBlip>
                <a:blip r:embed="rId6"/>
              </a:buBlip>
            </a:pPr>
            <a:r>
              <a:rPr lang="ru-RU" sz="1400" b="1" dirty="0">
                <a:solidFill>
                  <a:srgbClr val="000000"/>
                </a:solidFill>
              </a:rPr>
              <a:t> Плотность дренажной </a:t>
            </a:r>
            <a:r>
              <a:rPr lang="ru-RU" sz="1400" b="1" dirty="0" smtClean="0">
                <a:solidFill>
                  <a:srgbClr val="000000"/>
                </a:solidFill>
              </a:rPr>
              <a:t>сети</a:t>
            </a:r>
            <a:endParaRPr lang="ru-RU" sz="1400" b="1" dirty="0">
              <a:solidFill>
                <a:srgbClr val="000000"/>
              </a:solidFill>
            </a:endParaRPr>
          </a:p>
        </p:txBody>
      </p:sp>
    </p:spTree>
    <p:extLst>
      <p:ext uri="{BB962C8B-B14F-4D97-AF65-F5344CB8AC3E}">
        <p14:creationId xmlns:p14="http://schemas.microsoft.com/office/powerpoint/2010/main" val="721662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8751</TotalTime>
  <Words>4951</Words>
  <Application>Microsoft Office PowerPoint</Application>
  <PresentationFormat>Экран (4:3)</PresentationFormat>
  <Paragraphs>719</Paragraphs>
  <Slides>43</Slides>
  <Notes>33</Notes>
  <HiddenSlides>0</HiddenSlides>
  <MMClips>1</MMClips>
  <ScaleCrop>false</ScaleCrop>
  <HeadingPairs>
    <vt:vector size="4" baseType="variant">
      <vt:variant>
        <vt:lpstr>Тема</vt:lpstr>
      </vt:variant>
      <vt:variant>
        <vt:i4>11</vt:i4>
      </vt:variant>
      <vt:variant>
        <vt:lpstr>Заголовки слайдов</vt:lpstr>
      </vt:variant>
      <vt:variant>
        <vt:i4>43</vt:i4>
      </vt:variant>
    </vt:vector>
  </HeadingPairs>
  <TitlesOfParts>
    <vt:vector size="54" baseType="lpstr">
      <vt:lpstr>Оформление по умолчанию</vt:lpstr>
      <vt:lpstr>2_Оформление по умолчанию</vt:lpstr>
      <vt:lpstr>3_Оформление по умолчанию</vt:lpstr>
      <vt:lpstr>4_Оформление по умолчанию</vt:lpstr>
      <vt:lpstr>5_Оформление по умолчанию</vt:lpstr>
      <vt:lpstr>1_Тема Office</vt:lpstr>
      <vt:lpstr>6_Оформление по умолчанию</vt:lpstr>
      <vt:lpstr>7_Оформление по умолчанию</vt:lpstr>
      <vt:lpstr>8_Оформление по умолчанию</vt:lpstr>
      <vt:lpstr>2_Тема Office</vt:lpstr>
      <vt:lpstr>3_Тема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Тевелев</dc:creator>
  <cp:lastModifiedBy>Alex</cp:lastModifiedBy>
  <cp:revision>260</cp:revision>
  <dcterms:created xsi:type="dcterms:W3CDTF">2010-10-04T11:56:37Z</dcterms:created>
  <dcterms:modified xsi:type="dcterms:W3CDTF">2020-03-19T08:41:37Z</dcterms:modified>
</cp:coreProperties>
</file>