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6" r:id="rId4"/>
    <p:sldMasterId id="2147484342" r:id="rId5"/>
    <p:sldMasterId id="2147484787" r:id="rId6"/>
    <p:sldMasterId id="2147484799" r:id="rId7"/>
    <p:sldMasterId id="2147484811" r:id="rId8"/>
    <p:sldMasterId id="2147484835" r:id="rId9"/>
    <p:sldMasterId id="2147484847" r:id="rId10"/>
    <p:sldMasterId id="2147484859" r:id="rId11"/>
    <p:sldMasterId id="2147484872" r:id="rId12"/>
  </p:sldMasterIdLst>
  <p:notesMasterIdLst>
    <p:notesMasterId r:id="rId67"/>
  </p:notesMasterIdLst>
  <p:sldIdLst>
    <p:sldId id="461" r:id="rId13"/>
    <p:sldId id="325" r:id="rId14"/>
    <p:sldId id="360" r:id="rId15"/>
    <p:sldId id="404" r:id="rId16"/>
    <p:sldId id="318" r:id="rId17"/>
    <p:sldId id="391" r:id="rId18"/>
    <p:sldId id="446" r:id="rId19"/>
    <p:sldId id="431" r:id="rId20"/>
    <p:sldId id="426" r:id="rId21"/>
    <p:sldId id="421" r:id="rId22"/>
    <p:sldId id="417" r:id="rId23"/>
    <p:sldId id="341" r:id="rId24"/>
    <p:sldId id="433" r:id="rId25"/>
    <p:sldId id="413" r:id="rId26"/>
    <p:sldId id="448" r:id="rId27"/>
    <p:sldId id="449" r:id="rId28"/>
    <p:sldId id="432" r:id="rId29"/>
    <p:sldId id="445" r:id="rId30"/>
    <p:sldId id="411" r:id="rId31"/>
    <p:sldId id="434" r:id="rId32"/>
    <p:sldId id="410" r:id="rId33"/>
    <p:sldId id="435" r:id="rId34"/>
    <p:sldId id="408" r:id="rId35"/>
    <p:sldId id="436" r:id="rId36"/>
    <p:sldId id="443" r:id="rId37"/>
    <p:sldId id="409" r:id="rId38"/>
    <p:sldId id="441" r:id="rId39"/>
    <p:sldId id="442" r:id="rId40"/>
    <p:sldId id="440" r:id="rId41"/>
    <p:sldId id="450" r:id="rId42"/>
    <p:sldId id="430" r:id="rId43"/>
    <p:sldId id="424" r:id="rId44"/>
    <p:sldId id="398" r:id="rId45"/>
    <p:sldId id="415" r:id="rId46"/>
    <p:sldId id="418" r:id="rId47"/>
    <p:sldId id="419" r:id="rId48"/>
    <p:sldId id="420" r:id="rId49"/>
    <p:sldId id="451" r:id="rId50"/>
    <p:sldId id="452" r:id="rId51"/>
    <p:sldId id="453" r:id="rId52"/>
    <p:sldId id="454" r:id="rId53"/>
    <p:sldId id="455" r:id="rId54"/>
    <p:sldId id="467" r:id="rId55"/>
    <p:sldId id="400" r:id="rId56"/>
    <p:sldId id="465" r:id="rId57"/>
    <p:sldId id="464" r:id="rId58"/>
    <p:sldId id="466" r:id="rId59"/>
    <p:sldId id="459" r:id="rId60"/>
    <p:sldId id="389" r:id="rId61"/>
    <p:sldId id="425" r:id="rId62"/>
    <p:sldId id="365" r:id="rId63"/>
    <p:sldId id="462" r:id="rId64"/>
    <p:sldId id="403" r:id="rId65"/>
    <p:sldId id="359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C74"/>
    <a:srgbClr val="CCFFCC"/>
    <a:srgbClr val="D7E4BD"/>
    <a:srgbClr val="FCD5B5"/>
    <a:srgbClr val="99FFCC"/>
    <a:srgbClr val="C8D7EA"/>
    <a:srgbClr val="3C7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8898" autoAdjust="0"/>
  </p:normalViewPr>
  <p:slideViewPr>
    <p:cSldViewPr showGuides="1">
      <p:cViewPr varScale="1">
        <p:scale>
          <a:sx n="69" d="100"/>
          <a:sy n="69" d="100"/>
        </p:scale>
        <p:origin x="-1224" y="-102"/>
      </p:cViewPr>
      <p:guideLst>
        <p:guide orient="horz" pos="279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6928E7E-65D1-4632-8F95-AB236AA909C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9E73ED9-9BBE-40B5-8496-21EC153FC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49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Наши главные площади – Восточно-Европейская равнина, Урал, Западная и Восточная Сибирь.</a:t>
            </a:r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16FD15-CD1F-4BCC-AAAD-1955AC949EA5}" type="slidenum">
              <a:rPr 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</a:t>
            </a:fld>
            <a:endParaRPr 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73ED9-9BBE-40B5-8496-21EC153FC82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987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CC5FE7-662A-44C4-8975-9B792C371E14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С севера на юг Сев.Двина, Мезень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9FF814-AD56-4ADB-A12A-754286DCC321}" type="slidenum">
              <a:rPr lang="ru-RU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37</a:t>
            </a:fld>
            <a:endParaRPr 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Наши главные площади – Восточно-Европейская равнина, Урал, Западная и Восточная Сибирь.</a:t>
            </a:r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16FD15-CD1F-4BCC-AAAD-1955AC949EA5}" type="slidenum">
              <a:rPr 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54</a:t>
            </a:fld>
            <a:endParaRPr 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63191F-06A4-4CE5-B5D9-7DB06D967358}" type="slidenum">
              <a:rPr 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3</a:t>
            </a:fld>
            <a:endParaRPr 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Она простирается от побережья Балтийского моря до Уральских гор, от Баренцева и Белого морей — до Азовского и Каспийского.</a:t>
            </a:r>
          </a:p>
          <a:p>
            <a:r>
              <a:rPr lang="ru-RU" smtClean="0"/>
              <a:t>На севере ВЕР ограничена скандинавскими хребтами, на западе - Карпатами, на юге -  Кавказом и на востоке - Уралом. На юге переходит в Прикаспийскую низменность.</a:t>
            </a:r>
            <a:br>
              <a:rPr lang="ru-RU" smtClean="0"/>
            </a:br>
            <a:r>
              <a:rPr lang="ru-RU" smtClean="0"/>
              <a:t>Площадь: 5 млн км</a:t>
            </a:r>
            <a:r>
              <a:rPr lang="ru-RU" baseline="30000" smtClean="0"/>
              <a:t>2</a:t>
            </a:r>
            <a:r>
              <a:rPr lang="ru-RU" smtClean="0"/>
              <a:t>,  средняя высота: около 170 м. В пределах равнины четко выражена климатическая зональность, с севера на юг последовательно сменяются тундра, леса, лесостепи, степи, полупустыни. </a:t>
            </a:r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Рельеф зависит как от геологического строения Восточно-Европейской платформы, так и последовательности климатических событий, отразившихся в строении четвертичного чехла. 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73ED9-9BBE-40B5-8496-21EC153FC825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989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Эту </a:t>
            </a:r>
            <a:r>
              <a:rPr lang="ru-RU" dirty="0" err="1" smtClean="0"/>
              <a:t>идилию</a:t>
            </a:r>
            <a:r>
              <a:rPr lang="ru-RU" dirty="0" smtClean="0"/>
              <a:t> нарушает четвертичный чехол, который с одной стороны вписан в коренной рельеф, но с другой – активно этот рельеф переработал. На этой карте показаны</a:t>
            </a:r>
            <a:r>
              <a:rPr lang="ru-RU" baseline="0" dirty="0" smtClean="0"/>
              <a:t> (без четвертичных возрастов) основные генетические типы четвертичных осадков, распространенных на </a:t>
            </a:r>
            <a:r>
              <a:rPr lang="ru-RU" baseline="0" dirty="0" err="1" smtClean="0"/>
              <a:t>терртории</a:t>
            </a:r>
            <a:r>
              <a:rPr lang="ru-RU" baseline="0" dirty="0" smtClean="0"/>
              <a:t> Европейской России.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73ED9-9BBE-40B5-8496-21EC153FC82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3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FFAE89-0F49-407A-80B0-FC634902C64F}" type="slidenum">
              <a:rPr lang="ru-RU" altLang="ru-R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73ED9-9BBE-40B5-8496-21EC153FC82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98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2E4DD-2FA2-4F9E-94F9-8C23A1A1743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39203-F23F-4117-B0C0-44CF4E2EC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220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D9672-BB6F-4375-B112-C98F8098C7A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29036-5AA2-4396-B168-361482EB6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790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FCE9-3601-4649-A7C0-3046B2024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880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2DD5F-0180-44A9-827B-63D371542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2520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F804F-D158-404A-B1C9-826590696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3754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B5318-DA6C-45B1-9991-D2ED5E1E6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464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26016-D461-490B-AF63-7BC2EE64E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9282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477BF-6ABF-4B90-A5B4-153954B4E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25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0BAD-3EA9-4DBA-9C54-6C0D6B10F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868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6660-1E37-4A47-8CCB-DC484B1AD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872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D3FD4-B855-41CD-B5A3-B4DBFDC2E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8797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1DCBE-8DA4-4989-804F-1783874CE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5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B11A2-F225-4271-9320-1DCAFD51558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C39B1-B8B7-421D-A3B0-858F4FD16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4820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D8B41-5507-40D7-BC4E-11CF3586E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504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90461-D7A1-42BF-8214-9DEB5A19B62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102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3A3A4-127F-4D29-B36E-CEAA63DBF8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378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4C363-48BE-4DE3-A0E4-F8A591B3AE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912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69BB-2F0C-4DA8-8D99-5BAE9258DD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727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2F6AC-294F-42F5-9BBC-924B3444539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661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E577-AEF3-4F21-8201-48C04EBC08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416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3DFE9-4909-4C53-B3E3-91DA3E8A84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86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45EDB-B741-4A25-8F1C-2D8FCF7361C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097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58B85-E7A4-42B4-B812-2B0B2DC6B4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65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69E84-406E-42BD-AEED-25DACF741AD5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E0CE3-FFE5-4D89-89BF-44EFDE4F6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8295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F4EEF-D327-4E37-865F-7731774C20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155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C8289-FB7F-462E-A081-57A970EFFC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15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55CE6-D0FC-44B3-ACA9-9F6E914825D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4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4944D-641F-40A6-A77A-2255C45751A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472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7C9C9-720C-4325-AD34-5C866E30E1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342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993E3-7293-4EFB-A4CF-85B38160091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933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6A854-4C70-42EF-9572-AB208B5BB0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058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2DD3-665D-47A6-9C51-525957BF57A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708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B16E5-7ED2-401F-8C1A-50BD5710B5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558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FB9A-2451-45C1-B822-94F035441F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38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8071-2119-404E-9CF6-FAD05A4286F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FFC6-3009-466C-A184-08C2A142D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5958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CF777-30FF-49AC-8AEE-09CA60FA85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41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5ED6C-5593-4FED-8735-841705F925C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544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7FC25-4227-459B-AF2B-81A0CD10FE5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694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EC0E9-529C-4D53-A30C-7C77EF9D82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037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E5196-75BD-4854-BF34-4E8EBB6FA28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95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EE0CF-05C2-443F-9AB0-1F95E43A569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2D6A7-7BEE-4ECB-B377-22D4BF6D9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83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F92EB-1A02-45B1-8842-3E91F58DB79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D71AD-EEA9-4291-9665-03EF4BD91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742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F1C6F-7D4C-44CD-BF79-29F9ABD6876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56093-7E8F-4CC3-BF5B-F5E11C629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06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D2E55-46AE-4BB8-B6A8-C12CA41FFD9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0CEEB-2752-4305-93CC-79B547797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255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2497-51DB-4459-8F43-208C4D1CD2A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73EE0-32A5-4E97-8AB2-249A9BC54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017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9A92A-BFC5-4C81-AFC7-6A7B9F459CA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2971F-4532-4632-AF16-FD81EAB3CC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97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950F-0F23-4B0C-877F-B25AB4FC0C5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24A0-07AC-47CA-9313-AA2596C7C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82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23813-BE3F-47CC-BCB7-E0C86BE3DEF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C3F29-FB3F-41CE-A01D-BEB8921FC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720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A782E-CAB7-482B-9F75-A567379DB46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64243-7769-4FE1-B6DA-3A97A541EB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6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3110F-30A1-48E3-8496-6B528096EAA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5374E-B7D2-4B17-B1EE-705EC8A90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49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B0037-0620-4956-A55B-A9E9D5788D6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BEC70-3617-4CB8-AAC0-10BCAB68C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40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D59D4-5F25-4997-8A20-1F3380553C3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B4276-05F2-4E11-A31B-0682959BD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522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5B86-580D-441A-8AF4-B23986F9629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B3E3E-BE8F-475F-9AFF-B29D25311E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909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9EAD-D02F-4FC3-9BAF-9543E1BB3D4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0A5ED-1BDC-4990-A757-9F27C929F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17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E83B-6338-4C2E-B256-9A5DDD9258A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F0065-283E-42E4-95C7-40A6AC7B4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180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BBE53-0E31-4223-8019-571D36659BC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0B0E3-7448-42D6-8063-82508ABEE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799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25C24-5D30-4796-8F15-7ED5C13FC8D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7CFB4-2CB5-4863-A11C-5F3EF7D82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4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916F1-E1C7-409A-B48A-247D8AC94FE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F9C75-D3B9-4B1D-9ED2-24E08DF99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D84CD-79B3-41D1-B6CE-A900FDE4B71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7728A-0C35-4D57-B9B0-B116B6A43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63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4EC27-1772-4AAF-BDB3-A1C2689ED7D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8C1F2-6949-4D3C-A24B-3D02FA996E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575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B6562-619A-490B-8771-B237E7725DB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BAAAA-200B-4451-B619-844449889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756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1938D-BC5B-4F76-91CD-BCC117DD36C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25D06-337B-4FB5-A8D5-279D6AEFC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852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9F5CA-45CC-45B6-BAC9-9E48E846208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9354-A3E1-4C37-81D3-3088CBE1B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973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DE927-8DA1-4AE2-8FB2-E58061E1341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D1C0A-E141-4632-B3D2-E2ADA98AD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543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1191A-8FA2-43C9-93B9-4FAEA22C462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AF655-564B-4568-B9A6-83CEB9A70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978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E06A9-9AF0-4618-A763-8D6D26A3D63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67E9B-D718-4915-BCA1-8991B27A1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50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9553B-1A1B-4A92-8E58-AA2C88E70D5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EA645-F85E-4448-8DA3-D1E0B79C2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660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D688-4BAF-4C46-87F5-18A995A6270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EF7BF-1A08-4BD1-9886-EE230806F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64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C9920-8A4D-46F9-AC43-8ED633A3190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7DF03-6B14-492B-B4E4-DC386A96F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262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400B3-7574-4C8B-88A4-6405A7E55D6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1FD6-B07E-49D2-AF14-E05F3B321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84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A88A9-493F-4466-8AC6-BC6988566BB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D71D2-8D2F-4E9D-B6E4-D49D2AB8B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702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AEEB9-FB4A-429A-8A7E-B89CF9D7C58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46CBA-943C-447F-960F-B18143F22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929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7EA6B-D3F1-4A7B-B4AC-D6EB28649B85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89DEC-1885-405D-AE0C-CBBAD29B1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88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981EF-FD05-431E-B70A-A8384118C59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CD873-3D5A-4022-A2F9-5EE3C80C9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18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3A3104-57CD-4193-94A0-799F8A479C5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CED795-AA1E-4CED-8960-313E601AF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63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C8C631D-5B60-41DA-A780-B1CB3266F6C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933C4E-02F0-4658-89E2-5D5DB49A21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20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CC9F2FC-4799-4C2E-B535-539E5D33CF6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B39B0E-858B-4927-95F0-2737A72B9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103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15D2EFD-8462-4589-8479-F6929093887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D4F81FD-C9F8-4A8D-AFA2-529FDEF55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52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9ECE8C-DD9F-4294-AF79-A055F81AD32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2E1827-16F1-4899-914F-79FE51232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15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2FE2-8F25-4301-9404-583886A5EE6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09C9-373F-42F6-B0AC-7AFE1923C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67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8C7E8EF-BF6F-44A3-A944-BDAB629C51B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7C8B900-CB75-465E-98C3-748941CF2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00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D98C5EB-FA4A-4587-BDC9-82A2AD1259D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46AB3C-1C0D-48BD-937F-11515A42C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68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EBA72D4-27B8-43DB-B20A-E03118537A45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55FF36-8F8D-487D-AF5F-9E2486CBD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284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B52A33-8816-45EB-89D5-E5B8B56691A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21A2FC-BB96-4A0E-947B-F1C9F8788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105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DF8FAA-A5CD-42A9-85DF-C438228750F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D13BED-4180-4AFD-97A0-2632BD4C47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74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E7E8240-EC42-4452-BDFD-290A86ED19F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3292E60-A46A-4A91-AF47-9D65D4301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5706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0A05C-147F-412B-AEDE-AA6DF3832B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1607D-ABD8-452B-801C-D314A0FEC1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41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9FE87-2BE1-49AA-8E16-BA3A435990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40B9D-E531-43AA-A3EE-897A2B4DE8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24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CE959-C631-4B77-96E8-244F729CB5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E2AD8-C46D-4A79-92C4-DDF16A4FE6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78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20C84-27F5-40E2-9B5F-A9ACCFF5CC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D452-1157-41C2-AF07-2262B4845F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0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E160F-155B-4E64-8A88-C3C5FA3271E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A0146-4506-4A0E-AD20-AAE0DB773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231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804C0-6FC0-4CD0-936A-0FFFB47458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C31F5-A671-4CF3-8EA4-51027E55D9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06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F43A-79A8-4028-B9F2-75E15128DC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80FCC-181C-4031-A3C7-7318388A76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228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C29FA-1AE2-49E0-87EC-0244C8B209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441B5-6D84-40F5-B1CF-77188373DD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05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EF72B-7D11-4AA3-8DC8-F5FE8AE88D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3C5E9-B7E3-44E6-BA5D-9D2EC489DB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52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F4D6C-19E7-4BBE-8F48-02DDFD6CBB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EDB6A-A316-43BC-9893-1090095814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408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61F0C-5B96-4A77-A58A-8F8ECC78E8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2FD0C-CC76-4496-AC0D-45499CEBDF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625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758C-D12A-4513-A54F-12A830901C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02EC7-1BBA-4084-A4E2-AAC8998AA2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10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24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99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3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C593E-24C4-40BE-AFF0-BBC436A2F93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7A77-272E-475A-B483-B2AC2BBCC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9223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73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431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38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692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198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4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56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49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2E4DD-2FA2-4F9E-94F9-8C23A1A174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39203-F23F-4117-B0C0-44CF4E2ECE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367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950F-0F23-4B0C-877F-B25AB4FC0C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24A0-07AC-47CA-9313-AA2596C7C3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7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2C3AD-15E4-40E7-8A39-49F553B3576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4AFFF-71ED-4AF2-B995-039933D9E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4362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916F1-E1C7-409A-B48A-247D8AC94F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F9C75-D3B9-4B1D-9ED2-24E08DF99E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101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C9920-8A4D-46F9-AC43-8ED633A319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7DF03-6B14-492B-B4E4-DC386A96F4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12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2FE2-8F25-4301-9404-583886A5EE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09C9-373F-42F6-B0AC-7AFE1923C3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35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E160F-155B-4E64-8A88-C3C5FA3271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A0146-4506-4A0E-AD20-AAE0DB7734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09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C593E-24C4-40BE-AFF0-BBC436A2F9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7A77-272E-475A-B483-B2AC2BBCCD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801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2C3AD-15E4-40E7-8A39-49F553B357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4AFFF-71ED-4AF2-B995-039933D9EE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249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9AFE1-123C-4B93-8CCA-96655ADA0F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5941F-7740-4F75-A263-D73288A00B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95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D9672-BB6F-4375-B112-C98F8098C7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29036-5AA2-4396-B168-361482EB60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876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B11A2-F225-4271-9320-1DCAFD5155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C39B1-B8B7-421D-A3B0-858F4FD16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422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1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9AFE1-123C-4B93-8CCA-96655ADA0FB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5941F-7740-4F75-A263-D73288A00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430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1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076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140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40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314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17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29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892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658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5AA718-A07E-4FB1-BE26-021B8D206C5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685286-332D-4FAA-997A-A9913403B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1671E61-11ED-4577-A42A-DAC155618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6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0726959-9DAD-45C2-8294-4D26676FABF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6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  <p:sldLayoutId id="21474848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A7B13F8-1C0C-4026-BEAA-15DC0056F6B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  <p:sldLayoutId id="21474848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C5BB5A-2DB1-4C21-B488-88940D83322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DC6ED9-86BB-4863-B34A-FB7BFBA39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309016-D648-4E34-AFA4-3F6BA878287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AC03AF-CC49-46DE-B9AF-ABD3CEA49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D1D70C-8FCE-4D55-9E5C-9496A9CCB6F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09350B-CBE3-4BDB-ABCE-181EF896F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6" r:id="rId1"/>
    <p:sldLayoutId id="2147484727" r:id="rId2"/>
    <p:sldLayoutId id="2147484728" r:id="rId3"/>
    <p:sldLayoutId id="2147484729" r:id="rId4"/>
    <p:sldLayoutId id="2147484730" r:id="rId5"/>
    <p:sldLayoutId id="2147484731" r:id="rId6"/>
    <p:sldLayoutId id="2147484732" r:id="rId7"/>
    <p:sldLayoutId id="2147484733" r:id="rId8"/>
    <p:sldLayoutId id="2147484734" r:id="rId9"/>
    <p:sldLayoutId id="2147484735" r:id="rId10"/>
    <p:sldLayoutId id="2147484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D745107-E1A0-4D24-A134-001683D08DA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01E79C7-0F62-4385-9378-AE931CEC9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3" r:id="rId4"/>
    <p:sldLayoutId id="2147484754" r:id="rId5"/>
    <p:sldLayoutId id="2147484755" r:id="rId6"/>
    <p:sldLayoutId id="2147484756" r:id="rId7"/>
    <p:sldLayoutId id="2147484757" r:id="rId8"/>
    <p:sldLayoutId id="2147484758" r:id="rId9"/>
    <p:sldLayoutId id="2147484759" r:id="rId10"/>
    <p:sldLayoutId id="2147484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9D343E-5B06-42C7-AB2D-5E9BAAD9E4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E0DA0A-0E9D-4B5B-8FE1-82DB0757F3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4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  <p:sldLayoutId id="2147484789" r:id="rId2"/>
    <p:sldLayoutId id="2147484790" r:id="rId3"/>
    <p:sldLayoutId id="2147484791" r:id="rId4"/>
    <p:sldLayoutId id="2147484792" r:id="rId5"/>
    <p:sldLayoutId id="2147484793" r:id="rId6"/>
    <p:sldLayoutId id="2147484794" r:id="rId7"/>
    <p:sldLayoutId id="2147484795" r:id="rId8"/>
    <p:sldLayoutId id="2147484796" r:id="rId9"/>
    <p:sldLayoutId id="2147484797" r:id="rId10"/>
    <p:sldLayoutId id="2147484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68FC76-8587-4050-BE2D-762C7F7D99D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610117B-B475-429C-B404-477E8039324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00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5AA718-A07E-4FB1-BE26-021B8D206C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685286-332D-4FAA-997A-A9913403B3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  <p:sldLayoutId id="2147484819" r:id="rId8"/>
    <p:sldLayoutId id="2147484820" r:id="rId9"/>
    <p:sldLayoutId id="2147484821" r:id="rId10"/>
    <p:sldLayoutId id="2147484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35846D5-17A2-4AA0-9CBC-064DA66CF11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16.03.2020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167B23-4F52-47C9-A935-E4373E5339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83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4.png"/><Relationship Id="rId5" Type="http://schemas.openxmlformats.org/officeDocument/2006/relationships/hyperlink" Target="file:///G:\Q-lectures-2011\Lesson_12_Regionaj_Geology\BlackSeaFlood.mov" TargetMode="External"/><Relationship Id="rId4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5.tmp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9394"/>
            <a:ext cx="9144000" cy="5459212"/>
          </a:xfrm>
          <a:prstGeom prst="rect">
            <a:avLst/>
          </a:prstGeom>
        </p:spPr>
      </p:pic>
      <p:sp>
        <p:nvSpPr>
          <p:cNvPr id="60418" name="Прямоугольник 3"/>
          <p:cNvSpPr>
            <a:spLocks noChangeArrowheads="1"/>
          </p:cNvSpPr>
          <p:nvPr/>
        </p:nvSpPr>
        <p:spPr bwMode="auto">
          <a:xfrm>
            <a:off x="1247948" y="0"/>
            <a:ext cx="6648103" cy="64633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РЕГИОНАЛЬНАЯ ГЕОЛОГИЯ </a:t>
            </a:r>
            <a:endParaRPr lang="ru-RU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  <a:t>ЧЕТВЕРТИЧНЫХ 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ОБРАЗОВАНИЙ</a:t>
            </a:r>
            <a:r>
              <a:rPr lang="en-US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РОССИИ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54524" y="1640264"/>
            <a:ext cx="6183983" cy="3572759"/>
          </a:xfrm>
          <a:custGeom>
            <a:avLst/>
            <a:gdLst>
              <a:gd name="connsiteX0" fmla="*/ 301657 w 6052008"/>
              <a:gd name="connsiteY0" fmla="*/ 1480008 h 3572759"/>
              <a:gd name="connsiteX1" fmla="*/ 65987 w 6052008"/>
              <a:gd name="connsiteY1" fmla="*/ 1555423 h 3572759"/>
              <a:gd name="connsiteX2" fmla="*/ 0 w 6052008"/>
              <a:gd name="connsiteY2" fmla="*/ 1725105 h 3572759"/>
              <a:gd name="connsiteX3" fmla="*/ 141402 w 6052008"/>
              <a:gd name="connsiteY3" fmla="*/ 2083324 h 3572759"/>
              <a:gd name="connsiteX4" fmla="*/ 480767 w 6052008"/>
              <a:gd name="connsiteY4" fmla="*/ 2300140 h 3572759"/>
              <a:gd name="connsiteX5" fmla="*/ 659876 w 6052008"/>
              <a:gd name="connsiteY5" fmla="*/ 2582944 h 3572759"/>
              <a:gd name="connsiteX6" fmla="*/ 744717 w 6052008"/>
              <a:gd name="connsiteY6" fmla="*/ 2648932 h 3572759"/>
              <a:gd name="connsiteX7" fmla="*/ 772998 w 6052008"/>
              <a:gd name="connsiteY7" fmla="*/ 2677212 h 3572759"/>
              <a:gd name="connsiteX8" fmla="*/ 820132 w 6052008"/>
              <a:gd name="connsiteY8" fmla="*/ 2696066 h 3572759"/>
              <a:gd name="connsiteX9" fmla="*/ 895546 w 6052008"/>
              <a:gd name="connsiteY9" fmla="*/ 2733773 h 3572759"/>
              <a:gd name="connsiteX10" fmla="*/ 952107 w 6052008"/>
              <a:gd name="connsiteY10" fmla="*/ 2752627 h 3572759"/>
              <a:gd name="connsiteX11" fmla="*/ 989814 w 6052008"/>
              <a:gd name="connsiteY11" fmla="*/ 2762054 h 3572759"/>
              <a:gd name="connsiteX12" fmla="*/ 1593130 w 6052008"/>
              <a:gd name="connsiteY12" fmla="*/ 2743200 h 3572759"/>
              <a:gd name="connsiteX13" fmla="*/ 2243579 w 6052008"/>
              <a:gd name="connsiteY13" fmla="*/ 2630078 h 3572759"/>
              <a:gd name="connsiteX14" fmla="*/ 2366128 w 6052008"/>
              <a:gd name="connsiteY14" fmla="*/ 2639505 h 3572759"/>
              <a:gd name="connsiteX15" fmla="*/ 2441542 w 6052008"/>
              <a:gd name="connsiteY15" fmla="*/ 2658359 h 3572759"/>
              <a:gd name="connsiteX16" fmla="*/ 2912882 w 6052008"/>
              <a:gd name="connsiteY16" fmla="*/ 2846895 h 3572759"/>
              <a:gd name="connsiteX17" fmla="*/ 3101418 w 6052008"/>
              <a:gd name="connsiteY17" fmla="*/ 3054284 h 3572759"/>
              <a:gd name="connsiteX18" fmla="*/ 3506771 w 6052008"/>
              <a:gd name="connsiteY18" fmla="*/ 3242821 h 3572759"/>
              <a:gd name="connsiteX19" fmla="*/ 4345756 w 6052008"/>
              <a:gd name="connsiteY19" fmla="*/ 3176833 h 3572759"/>
              <a:gd name="connsiteX20" fmla="*/ 5033913 w 6052008"/>
              <a:gd name="connsiteY20" fmla="*/ 3572759 h 3572759"/>
              <a:gd name="connsiteX21" fmla="*/ 5476973 w 6052008"/>
              <a:gd name="connsiteY21" fmla="*/ 3553905 h 3572759"/>
              <a:gd name="connsiteX22" fmla="*/ 5797484 w 6052008"/>
              <a:gd name="connsiteY22" fmla="*/ 2875175 h 3572759"/>
              <a:gd name="connsiteX23" fmla="*/ 5844618 w 6052008"/>
              <a:gd name="connsiteY23" fmla="*/ 2780907 h 3572759"/>
              <a:gd name="connsiteX24" fmla="*/ 5854045 w 6052008"/>
              <a:gd name="connsiteY24" fmla="*/ 2752627 h 3572759"/>
              <a:gd name="connsiteX25" fmla="*/ 6052008 w 6052008"/>
              <a:gd name="connsiteY25" fmla="*/ 2441542 h 3572759"/>
              <a:gd name="connsiteX26" fmla="*/ 5684363 w 6052008"/>
              <a:gd name="connsiteY26" fmla="*/ 2469823 h 3572759"/>
              <a:gd name="connsiteX27" fmla="*/ 4826523 w 6052008"/>
              <a:gd name="connsiteY27" fmla="*/ 3186260 h 3572759"/>
              <a:gd name="connsiteX28" fmla="*/ 3893270 w 6052008"/>
              <a:gd name="connsiteY28" fmla="*/ 2884602 h 3572759"/>
              <a:gd name="connsiteX29" fmla="*/ 3629319 w 6052008"/>
              <a:gd name="connsiteY29" fmla="*/ 2601798 h 3572759"/>
              <a:gd name="connsiteX30" fmla="*/ 3619892 w 6052008"/>
              <a:gd name="connsiteY30" fmla="*/ 2516957 h 3572759"/>
              <a:gd name="connsiteX31" fmla="*/ 3685880 w 6052008"/>
              <a:gd name="connsiteY31" fmla="*/ 2422689 h 3572759"/>
              <a:gd name="connsiteX32" fmla="*/ 3761295 w 6052008"/>
              <a:gd name="connsiteY32" fmla="*/ 2347274 h 3572759"/>
              <a:gd name="connsiteX33" fmla="*/ 3817855 w 6052008"/>
              <a:gd name="connsiteY33" fmla="*/ 2281287 h 3572759"/>
              <a:gd name="connsiteX34" fmla="*/ 4100660 w 6052008"/>
              <a:gd name="connsiteY34" fmla="*/ 2045616 h 3572759"/>
              <a:gd name="connsiteX35" fmla="*/ 4194928 w 6052008"/>
              <a:gd name="connsiteY35" fmla="*/ 1404594 h 3572759"/>
              <a:gd name="connsiteX36" fmla="*/ 4317476 w 6052008"/>
              <a:gd name="connsiteY36" fmla="*/ 838985 h 3572759"/>
              <a:gd name="connsiteX37" fmla="*/ 4232635 w 6052008"/>
              <a:gd name="connsiteY37" fmla="*/ 565608 h 3572759"/>
              <a:gd name="connsiteX38" fmla="*/ 3695307 w 6052008"/>
              <a:gd name="connsiteY38" fmla="*/ 556181 h 3572759"/>
              <a:gd name="connsiteX39" fmla="*/ 3035431 w 6052008"/>
              <a:gd name="connsiteY39" fmla="*/ 575035 h 3572759"/>
              <a:gd name="connsiteX40" fmla="*/ 2516956 w 6052008"/>
              <a:gd name="connsiteY40" fmla="*/ 461913 h 3572759"/>
              <a:gd name="connsiteX41" fmla="*/ 2450969 w 6052008"/>
              <a:gd name="connsiteY41" fmla="*/ 405352 h 3572759"/>
              <a:gd name="connsiteX42" fmla="*/ 2158738 w 6052008"/>
              <a:gd name="connsiteY42" fmla="*/ 0 h 3572759"/>
              <a:gd name="connsiteX43" fmla="*/ 1319752 w 6052008"/>
              <a:gd name="connsiteY43" fmla="*/ 122548 h 3572759"/>
              <a:gd name="connsiteX44" fmla="*/ 641022 w 6052008"/>
              <a:gd name="connsiteY44" fmla="*/ 433633 h 3572759"/>
              <a:gd name="connsiteX45" fmla="*/ 480767 w 6052008"/>
              <a:gd name="connsiteY45" fmla="*/ 1187777 h 3572759"/>
              <a:gd name="connsiteX46" fmla="*/ 433633 w 6052008"/>
              <a:gd name="connsiteY46" fmla="*/ 1414021 h 3572759"/>
              <a:gd name="connsiteX47" fmla="*/ 301657 w 6052008"/>
              <a:gd name="connsiteY47" fmla="*/ 1480008 h 3572759"/>
              <a:gd name="connsiteX0" fmla="*/ 301657 w 6052008"/>
              <a:gd name="connsiteY0" fmla="*/ 1480008 h 3572759"/>
              <a:gd name="connsiteX1" fmla="*/ 65987 w 6052008"/>
              <a:gd name="connsiteY1" fmla="*/ 1555423 h 3572759"/>
              <a:gd name="connsiteX2" fmla="*/ 0 w 6052008"/>
              <a:gd name="connsiteY2" fmla="*/ 1725105 h 3572759"/>
              <a:gd name="connsiteX3" fmla="*/ 141402 w 6052008"/>
              <a:gd name="connsiteY3" fmla="*/ 2083324 h 3572759"/>
              <a:gd name="connsiteX4" fmla="*/ 480767 w 6052008"/>
              <a:gd name="connsiteY4" fmla="*/ 2300140 h 3572759"/>
              <a:gd name="connsiteX5" fmla="*/ 659876 w 6052008"/>
              <a:gd name="connsiteY5" fmla="*/ 2582944 h 3572759"/>
              <a:gd name="connsiteX6" fmla="*/ 744717 w 6052008"/>
              <a:gd name="connsiteY6" fmla="*/ 2648932 h 3572759"/>
              <a:gd name="connsiteX7" fmla="*/ 772998 w 6052008"/>
              <a:gd name="connsiteY7" fmla="*/ 2677212 h 3572759"/>
              <a:gd name="connsiteX8" fmla="*/ 820132 w 6052008"/>
              <a:gd name="connsiteY8" fmla="*/ 2696066 h 3572759"/>
              <a:gd name="connsiteX9" fmla="*/ 895546 w 6052008"/>
              <a:gd name="connsiteY9" fmla="*/ 2733773 h 3572759"/>
              <a:gd name="connsiteX10" fmla="*/ 952107 w 6052008"/>
              <a:gd name="connsiteY10" fmla="*/ 2752627 h 3572759"/>
              <a:gd name="connsiteX11" fmla="*/ 989814 w 6052008"/>
              <a:gd name="connsiteY11" fmla="*/ 2762054 h 3572759"/>
              <a:gd name="connsiteX12" fmla="*/ 1593130 w 6052008"/>
              <a:gd name="connsiteY12" fmla="*/ 2743200 h 3572759"/>
              <a:gd name="connsiteX13" fmla="*/ 2243579 w 6052008"/>
              <a:gd name="connsiteY13" fmla="*/ 2630078 h 3572759"/>
              <a:gd name="connsiteX14" fmla="*/ 2366128 w 6052008"/>
              <a:gd name="connsiteY14" fmla="*/ 2639505 h 3572759"/>
              <a:gd name="connsiteX15" fmla="*/ 2441542 w 6052008"/>
              <a:gd name="connsiteY15" fmla="*/ 2658359 h 3572759"/>
              <a:gd name="connsiteX16" fmla="*/ 2912882 w 6052008"/>
              <a:gd name="connsiteY16" fmla="*/ 2846895 h 3572759"/>
              <a:gd name="connsiteX17" fmla="*/ 3101418 w 6052008"/>
              <a:gd name="connsiteY17" fmla="*/ 3054284 h 3572759"/>
              <a:gd name="connsiteX18" fmla="*/ 3506771 w 6052008"/>
              <a:gd name="connsiteY18" fmla="*/ 3242821 h 3572759"/>
              <a:gd name="connsiteX19" fmla="*/ 4364609 w 6052008"/>
              <a:gd name="connsiteY19" fmla="*/ 3299381 h 3572759"/>
              <a:gd name="connsiteX20" fmla="*/ 5033913 w 6052008"/>
              <a:gd name="connsiteY20" fmla="*/ 3572759 h 3572759"/>
              <a:gd name="connsiteX21" fmla="*/ 5476973 w 6052008"/>
              <a:gd name="connsiteY21" fmla="*/ 3553905 h 3572759"/>
              <a:gd name="connsiteX22" fmla="*/ 5797484 w 6052008"/>
              <a:gd name="connsiteY22" fmla="*/ 2875175 h 3572759"/>
              <a:gd name="connsiteX23" fmla="*/ 5844618 w 6052008"/>
              <a:gd name="connsiteY23" fmla="*/ 2780907 h 3572759"/>
              <a:gd name="connsiteX24" fmla="*/ 5854045 w 6052008"/>
              <a:gd name="connsiteY24" fmla="*/ 2752627 h 3572759"/>
              <a:gd name="connsiteX25" fmla="*/ 6052008 w 6052008"/>
              <a:gd name="connsiteY25" fmla="*/ 2441542 h 3572759"/>
              <a:gd name="connsiteX26" fmla="*/ 5684363 w 6052008"/>
              <a:gd name="connsiteY26" fmla="*/ 2469823 h 3572759"/>
              <a:gd name="connsiteX27" fmla="*/ 4826523 w 6052008"/>
              <a:gd name="connsiteY27" fmla="*/ 3186260 h 3572759"/>
              <a:gd name="connsiteX28" fmla="*/ 3893270 w 6052008"/>
              <a:gd name="connsiteY28" fmla="*/ 2884602 h 3572759"/>
              <a:gd name="connsiteX29" fmla="*/ 3629319 w 6052008"/>
              <a:gd name="connsiteY29" fmla="*/ 2601798 h 3572759"/>
              <a:gd name="connsiteX30" fmla="*/ 3619892 w 6052008"/>
              <a:gd name="connsiteY30" fmla="*/ 2516957 h 3572759"/>
              <a:gd name="connsiteX31" fmla="*/ 3685880 w 6052008"/>
              <a:gd name="connsiteY31" fmla="*/ 2422689 h 3572759"/>
              <a:gd name="connsiteX32" fmla="*/ 3761295 w 6052008"/>
              <a:gd name="connsiteY32" fmla="*/ 2347274 h 3572759"/>
              <a:gd name="connsiteX33" fmla="*/ 3817855 w 6052008"/>
              <a:gd name="connsiteY33" fmla="*/ 2281287 h 3572759"/>
              <a:gd name="connsiteX34" fmla="*/ 4100660 w 6052008"/>
              <a:gd name="connsiteY34" fmla="*/ 2045616 h 3572759"/>
              <a:gd name="connsiteX35" fmla="*/ 4194928 w 6052008"/>
              <a:gd name="connsiteY35" fmla="*/ 1404594 h 3572759"/>
              <a:gd name="connsiteX36" fmla="*/ 4317476 w 6052008"/>
              <a:gd name="connsiteY36" fmla="*/ 838985 h 3572759"/>
              <a:gd name="connsiteX37" fmla="*/ 4232635 w 6052008"/>
              <a:gd name="connsiteY37" fmla="*/ 565608 h 3572759"/>
              <a:gd name="connsiteX38" fmla="*/ 3695307 w 6052008"/>
              <a:gd name="connsiteY38" fmla="*/ 556181 h 3572759"/>
              <a:gd name="connsiteX39" fmla="*/ 3035431 w 6052008"/>
              <a:gd name="connsiteY39" fmla="*/ 575035 h 3572759"/>
              <a:gd name="connsiteX40" fmla="*/ 2516956 w 6052008"/>
              <a:gd name="connsiteY40" fmla="*/ 461913 h 3572759"/>
              <a:gd name="connsiteX41" fmla="*/ 2450969 w 6052008"/>
              <a:gd name="connsiteY41" fmla="*/ 405352 h 3572759"/>
              <a:gd name="connsiteX42" fmla="*/ 2158738 w 6052008"/>
              <a:gd name="connsiteY42" fmla="*/ 0 h 3572759"/>
              <a:gd name="connsiteX43" fmla="*/ 1319752 w 6052008"/>
              <a:gd name="connsiteY43" fmla="*/ 122548 h 3572759"/>
              <a:gd name="connsiteX44" fmla="*/ 641022 w 6052008"/>
              <a:gd name="connsiteY44" fmla="*/ 433633 h 3572759"/>
              <a:gd name="connsiteX45" fmla="*/ 480767 w 6052008"/>
              <a:gd name="connsiteY45" fmla="*/ 1187777 h 3572759"/>
              <a:gd name="connsiteX46" fmla="*/ 433633 w 6052008"/>
              <a:gd name="connsiteY46" fmla="*/ 1414021 h 3572759"/>
              <a:gd name="connsiteX47" fmla="*/ 301657 w 6052008"/>
              <a:gd name="connsiteY47" fmla="*/ 1480008 h 3572759"/>
              <a:gd name="connsiteX0" fmla="*/ 301657 w 6052008"/>
              <a:gd name="connsiteY0" fmla="*/ 1480008 h 3572759"/>
              <a:gd name="connsiteX1" fmla="*/ 65987 w 6052008"/>
              <a:gd name="connsiteY1" fmla="*/ 1555423 h 3572759"/>
              <a:gd name="connsiteX2" fmla="*/ 0 w 6052008"/>
              <a:gd name="connsiteY2" fmla="*/ 1725105 h 3572759"/>
              <a:gd name="connsiteX3" fmla="*/ 141402 w 6052008"/>
              <a:gd name="connsiteY3" fmla="*/ 2083324 h 3572759"/>
              <a:gd name="connsiteX4" fmla="*/ 480767 w 6052008"/>
              <a:gd name="connsiteY4" fmla="*/ 2300140 h 3572759"/>
              <a:gd name="connsiteX5" fmla="*/ 659876 w 6052008"/>
              <a:gd name="connsiteY5" fmla="*/ 2582944 h 3572759"/>
              <a:gd name="connsiteX6" fmla="*/ 744717 w 6052008"/>
              <a:gd name="connsiteY6" fmla="*/ 2648932 h 3572759"/>
              <a:gd name="connsiteX7" fmla="*/ 772998 w 6052008"/>
              <a:gd name="connsiteY7" fmla="*/ 2677212 h 3572759"/>
              <a:gd name="connsiteX8" fmla="*/ 820132 w 6052008"/>
              <a:gd name="connsiteY8" fmla="*/ 2696066 h 3572759"/>
              <a:gd name="connsiteX9" fmla="*/ 895546 w 6052008"/>
              <a:gd name="connsiteY9" fmla="*/ 2733773 h 3572759"/>
              <a:gd name="connsiteX10" fmla="*/ 952107 w 6052008"/>
              <a:gd name="connsiteY10" fmla="*/ 2752627 h 3572759"/>
              <a:gd name="connsiteX11" fmla="*/ 989814 w 6052008"/>
              <a:gd name="connsiteY11" fmla="*/ 2762054 h 3572759"/>
              <a:gd name="connsiteX12" fmla="*/ 1593130 w 6052008"/>
              <a:gd name="connsiteY12" fmla="*/ 2743200 h 3572759"/>
              <a:gd name="connsiteX13" fmla="*/ 2243579 w 6052008"/>
              <a:gd name="connsiteY13" fmla="*/ 2630078 h 3572759"/>
              <a:gd name="connsiteX14" fmla="*/ 2366128 w 6052008"/>
              <a:gd name="connsiteY14" fmla="*/ 2639505 h 3572759"/>
              <a:gd name="connsiteX15" fmla="*/ 2441542 w 6052008"/>
              <a:gd name="connsiteY15" fmla="*/ 2658359 h 3572759"/>
              <a:gd name="connsiteX16" fmla="*/ 2912882 w 6052008"/>
              <a:gd name="connsiteY16" fmla="*/ 2846895 h 3572759"/>
              <a:gd name="connsiteX17" fmla="*/ 3101418 w 6052008"/>
              <a:gd name="connsiteY17" fmla="*/ 3054284 h 3572759"/>
              <a:gd name="connsiteX18" fmla="*/ 3506771 w 6052008"/>
              <a:gd name="connsiteY18" fmla="*/ 3242821 h 3572759"/>
              <a:gd name="connsiteX19" fmla="*/ 4364609 w 6052008"/>
              <a:gd name="connsiteY19" fmla="*/ 3299381 h 3572759"/>
              <a:gd name="connsiteX20" fmla="*/ 5033913 w 6052008"/>
              <a:gd name="connsiteY20" fmla="*/ 3572759 h 3572759"/>
              <a:gd name="connsiteX21" fmla="*/ 5476973 w 6052008"/>
              <a:gd name="connsiteY21" fmla="*/ 3553905 h 3572759"/>
              <a:gd name="connsiteX22" fmla="*/ 5797484 w 6052008"/>
              <a:gd name="connsiteY22" fmla="*/ 2875175 h 3572759"/>
              <a:gd name="connsiteX23" fmla="*/ 5844618 w 6052008"/>
              <a:gd name="connsiteY23" fmla="*/ 2780907 h 3572759"/>
              <a:gd name="connsiteX24" fmla="*/ 5854045 w 6052008"/>
              <a:gd name="connsiteY24" fmla="*/ 2752627 h 3572759"/>
              <a:gd name="connsiteX25" fmla="*/ 6052008 w 6052008"/>
              <a:gd name="connsiteY25" fmla="*/ 2441542 h 3572759"/>
              <a:gd name="connsiteX26" fmla="*/ 5684363 w 6052008"/>
              <a:gd name="connsiteY26" fmla="*/ 2469823 h 3572759"/>
              <a:gd name="connsiteX27" fmla="*/ 5128181 w 6052008"/>
              <a:gd name="connsiteY27" fmla="*/ 3223967 h 3572759"/>
              <a:gd name="connsiteX28" fmla="*/ 4826523 w 6052008"/>
              <a:gd name="connsiteY28" fmla="*/ 3186260 h 3572759"/>
              <a:gd name="connsiteX29" fmla="*/ 3893270 w 6052008"/>
              <a:gd name="connsiteY29" fmla="*/ 2884602 h 3572759"/>
              <a:gd name="connsiteX30" fmla="*/ 3629319 w 6052008"/>
              <a:gd name="connsiteY30" fmla="*/ 2601798 h 3572759"/>
              <a:gd name="connsiteX31" fmla="*/ 3619892 w 6052008"/>
              <a:gd name="connsiteY31" fmla="*/ 2516957 h 3572759"/>
              <a:gd name="connsiteX32" fmla="*/ 3685880 w 6052008"/>
              <a:gd name="connsiteY32" fmla="*/ 2422689 h 3572759"/>
              <a:gd name="connsiteX33" fmla="*/ 3761295 w 6052008"/>
              <a:gd name="connsiteY33" fmla="*/ 2347274 h 3572759"/>
              <a:gd name="connsiteX34" fmla="*/ 3817855 w 6052008"/>
              <a:gd name="connsiteY34" fmla="*/ 2281287 h 3572759"/>
              <a:gd name="connsiteX35" fmla="*/ 4100660 w 6052008"/>
              <a:gd name="connsiteY35" fmla="*/ 2045616 h 3572759"/>
              <a:gd name="connsiteX36" fmla="*/ 4194928 w 6052008"/>
              <a:gd name="connsiteY36" fmla="*/ 1404594 h 3572759"/>
              <a:gd name="connsiteX37" fmla="*/ 4317476 w 6052008"/>
              <a:gd name="connsiteY37" fmla="*/ 838985 h 3572759"/>
              <a:gd name="connsiteX38" fmla="*/ 4232635 w 6052008"/>
              <a:gd name="connsiteY38" fmla="*/ 565608 h 3572759"/>
              <a:gd name="connsiteX39" fmla="*/ 3695307 w 6052008"/>
              <a:gd name="connsiteY39" fmla="*/ 556181 h 3572759"/>
              <a:gd name="connsiteX40" fmla="*/ 3035431 w 6052008"/>
              <a:gd name="connsiteY40" fmla="*/ 575035 h 3572759"/>
              <a:gd name="connsiteX41" fmla="*/ 2516956 w 6052008"/>
              <a:gd name="connsiteY41" fmla="*/ 461913 h 3572759"/>
              <a:gd name="connsiteX42" fmla="*/ 2450969 w 6052008"/>
              <a:gd name="connsiteY42" fmla="*/ 405352 h 3572759"/>
              <a:gd name="connsiteX43" fmla="*/ 2158738 w 6052008"/>
              <a:gd name="connsiteY43" fmla="*/ 0 h 3572759"/>
              <a:gd name="connsiteX44" fmla="*/ 1319752 w 6052008"/>
              <a:gd name="connsiteY44" fmla="*/ 122548 h 3572759"/>
              <a:gd name="connsiteX45" fmla="*/ 641022 w 6052008"/>
              <a:gd name="connsiteY45" fmla="*/ 433633 h 3572759"/>
              <a:gd name="connsiteX46" fmla="*/ 480767 w 6052008"/>
              <a:gd name="connsiteY46" fmla="*/ 1187777 h 3572759"/>
              <a:gd name="connsiteX47" fmla="*/ 433633 w 6052008"/>
              <a:gd name="connsiteY47" fmla="*/ 1414021 h 3572759"/>
              <a:gd name="connsiteX48" fmla="*/ 301657 w 6052008"/>
              <a:gd name="connsiteY48" fmla="*/ 1480008 h 3572759"/>
              <a:gd name="connsiteX0" fmla="*/ 301657 w 6183983"/>
              <a:gd name="connsiteY0" fmla="*/ 1480008 h 3572759"/>
              <a:gd name="connsiteX1" fmla="*/ 65987 w 6183983"/>
              <a:gd name="connsiteY1" fmla="*/ 1555423 h 3572759"/>
              <a:gd name="connsiteX2" fmla="*/ 0 w 6183983"/>
              <a:gd name="connsiteY2" fmla="*/ 1725105 h 3572759"/>
              <a:gd name="connsiteX3" fmla="*/ 141402 w 6183983"/>
              <a:gd name="connsiteY3" fmla="*/ 2083324 h 3572759"/>
              <a:gd name="connsiteX4" fmla="*/ 480767 w 6183983"/>
              <a:gd name="connsiteY4" fmla="*/ 2300140 h 3572759"/>
              <a:gd name="connsiteX5" fmla="*/ 659876 w 6183983"/>
              <a:gd name="connsiteY5" fmla="*/ 2582944 h 3572759"/>
              <a:gd name="connsiteX6" fmla="*/ 744717 w 6183983"/>
              <a:gd name="connsiteY6" fmla="*/ 2648932 h 3572759"/>
              <a:gd name="connsiteX7" fmla="*/ 772998 w 6183983"/>
              <a:gd name="connsiteY7" fmla="*/ 2677212 h 3572759"/>
              <a:gd name="connsiteX8" fmla="*/ 820132 w 6183983"/>
              <a:gd name="connsiteY8" fmla="*/ 2696066 h 3572759"/>
              <a:gd name="connsiteX9" fmla="*/ 895546 w 6183983"/>
              <a:gd name="connsiteY9" fmla="*/ 2733773 h 3572759"/>
              <a:gd name="connsiteX10" fmla="*/ 952107 w 6183983"/>
              <a:gd name="connsiteY10" fmla="*/ 2752627 h 3572759"/>
              <a:gd name="connsiteX11" fmla="*/ 989814 w 6183983"/>
              <a:gd name="connsiteY11" fmla="*/ 2762054 h 3572759"/>
              <a:gd name="connsiteX12" fmla="*/ 1593130 w 6183983"/>
              <a:gd name="connsiteY12" fmla="*/ 2743200 h 3572759"/>
              <a:gd name="connsiteX13" fmla="*/ 2243579 w 6183983"/>
              <a:gd name="connsiteY13" fmla="*/ 2630078 h 3572759"/>
              <a:gd name="connsiteX14" fmla="*/ 2366128 w 6183983"/>
              <a:gd name="connsiteY14" fmla="*/ 2639505 h 3572759"/>
              <a:gd name="connsiteX15" fmla="*/ 2441542 w 6183983"/>
              <a:gd name="connsiteY15" fmla="*/ 2658359 h 3572759"/>
              <a:gd name="connsiteX16" fmla="*/ 2912882 w 6183983"/>
              <a:gd name="connsiteY16" fmla="*/ 2846895 h 3572759"/>
              <a:gd name="connsiteX17" fmla="*/ 3101418 w 6183983"/>
              <a:gd name="connsiteY17" fmla="*/ 3054284 h 3572759"/>
              <a:gd name="connsiteX18" fmla="*/ 3506771 w 6183983"/>
              <a:gd name="connsiteY18" fmla="*/ 3242821 h 3572759"/>
              <a:gd name="connsiteX19" fmla="*/ 4364609 w 6183983"/>
              <a:gd name="connsiteY19" fmla="*/ 3299381 h 3572759"/>
              <a:gd name="connsiteX20" fmla="*/ 5033913 w 6183983"/>
              <a:gd name="connsiteY20" fmla="*/ 3572759 h 3572759"/>
              <a:gd name="connsiteX21" fmla="*/ 5476973 w 6183983"/>
              <a:gd name="connsiteY21" fmla="*/ 3553905 h 3572759"/>
              <a:gd name="connsiteX22" fmla="*/ 5797484 w 6183983"/>
              <a:gd name="connsiteY22" fmla="*/ 2875175 h 3572759"/>
              <a:gd name="connsiteX23" fmla="*/ 5844618 w 6183983"/>
              <a:gd name="connsiteY23" fmla="*/ 2780907 h 3572759"/>
              <a:gd name="connsiteX24" fmla="*/ 5854045 w 6183983"/>
              <a:gd name="connsiteY24" fmla="*/ 2752627 h 3572759"/>
              <a:gd name="connsiteX25" fmla="*/ 6183983 w 6183983"/>
              <a:gd name="connsiteY25" fmla="*/ 2526384 h 3572759"/>
              <a:gd name="connsiteX26" fmla="*/ 5684363 w 6183983"/>
              <a:gd name="connsiteY26" fmla="*/ 2469823 h 3572759"/>
              <a:gd name="connsiteX27" fmla="*/ 5128181 w 6183983"/>
              <a:gd name="connsiteY27" fmla="*/ 3223967 h 3572759"/>
              <a:gd name="connsiteX28" fmla="*/ 4826523 w 6183983"/>
              <a:gd name="connsiteY28" fmla="*/ 3186260 h 3572759"/>
              <a:gd name="connsiteX29" fmla="*/ 3893270 w 6183983"/>
              <a:gd name="connsiteY29" fmla="*/ 2884602 h 3572759"/>
              <a:gd name="connsiteX30" fmla="*/ 3629319 w 6183983"/>
              <a:gd name="connsiteY30" fmla="*/ 2601798 h 3572759"/>
              <a:gd name="connsiteX31" fmla="*/ 3619892 w 6183983"/>
              <a:gd name="connsiteY31" fmla="*/ 2516957 h 3572759"/>
              <a:gd name="connsiteX32" fmla="*/ 3685880 w 6183983"/>
              <a:gd name="connsiteY32" fmla="*/ 2422689 h 3572759"/>
              <a:gd name="connsiteX33" fmla="*/ 3761295 w 6183983"/>
              <a:gd name="connsiteY33" fmla="*/ 2347274 h 3572759"/>
              <a:gd name="connsiteX34" fmla="*/ 3817855 w 6183983"/>
              <a:gd name="connsiteY34" fmla="*/ 2281287 h 3572759"/>
              <a:gd name="connsiteX35" fmla="*/ 4100660 w 6183983"/>
              <a:gd name="connsiteY35" fmla="*/ 2045616 h 3572759"/>
              <a:gd name="connsiteX36" fmla="*/ 4194928 w 6183983"/>
              <a:gd name="connsiteY36" fmla="*/ 1404594 h 3572759"/>
              <a:gd name="connsiteX37" fmla="*/ 4317476 w 6183983"/>
              <a:gd name="connsiteY37" fmla="*/ 838985 h 3572759"/>
              <a:gd name="connsiteX38" fmla="*/ 4232635 w 6183983"/>
              <a:gd name="connsiteY38" fmla="*/ 565608 h 3572759"/>
              <a:gd name="connsiteX39" fmla="*/ 3695307 w 6183983"/>
              <a:gd name="connsiteY39" fmla="*/ 556181 h 3572759"/>
              <a:gd name="connsiteX40" fmla="*/ 3035431 w 6183983"/>
              <a:gd name="connsiteY40" fmla="*/ 575035 h 3572759"/>
              <a:gd name="connsiteX41" fmla="*/ 2516956 w 6183983"/>
              <a:gd name="connsiteY41" fmla="*/ 461913 h 3572759"/>
              <a:gd name="connsiteX42" fmla="*/ 2450969 w 6183983"/>
              <a:gd name="connsiteY42" fmla="*/ 405352 h 3572759"/>
              <a:gd name="connsiteX43" fmla="*/ 2158738 w 6183983"/>
              <a:gd name="connsiteY43" fmla="*/ 0 h 3572759"/>
              <a:gd name="connsiteX44" fmla="*/ 1319752 w 6183983"/>
              <a:gd name="connsiteY44" fmla="*/ 122548 h 3572759"/>
              <a:gd name="connsiteX45" fmla="*/ 641022 w 6183983"/>
              <a:gd name="connsiteY45" fmla="*/ 433633 h 3572759"/>
              <a:gd name="connsiteX46" fmla="*/ 480767 w 6183983"/>
              <a:gd name="connsiteY46" fmla="*/ 1187777 h 3572759"/>
              <a:gd name="connsiteX47" fmla="*/ 433633 w 6183983"/>
              <a:gd name="connsiteY47" fmla="*/ 1414021 h 3572759"/>
              <a:gd name="connsiteX48" fmla="*/ 301657 w 6183983"/>
              <a:gd name="connsiteY48" fmla="*/ 1480008 h 3572759"/>
              <a:gd name="connsiteX0" fmla="*/ 301657 w 6183983"/>
              <a:gd name="connsiteY0" fmla="*/ 1480008 h 3572759"/>
              <a:gd name="connsiteX1" fmla="*/ 65987 w 6183983"/>
              <a:gd name="connsiteY1" fmla="*/ 1555423 h 3572759"/>
              <a:gd name="connsiteX2" fmla="*/ 0 w 6183983"/>
              <a:gd name="connsiteY2" fmla="*/ 1725105 h 3572759"/>
              <a:gd name="connsiteX3" fmla="*/ 141402 w 6183983"/>
              <a:gd name="connsiteY3" fmla="*/ 2083324 h 3572759"/>
              <a:gd name="connsiteX4" fmla="*/ 480767 w 6183983"/>
              <a:gd name="connsiteY4" fmla="*/ 2300140 h 3572759"/>
              <a:gd name="connsiteX5" fmla="*/ 659876 w 6183983"/>
              <a:gd name="connsiteY5" fmla="*/ 2582944 h 3572759"/>
              <a:gd name="connsiteX6" fmla="*/ 744717 w 6183983"/>
              <a:gd name="connsiteY6" fmla="*/ 2648932 h 3572759"/>
              <a:gd name="connsiteX7" fmla="*/ 772998 w 6183983"/>
              <a:gd name="connsiteY7" fmla="*/ 2677212 h 3572759"/>
              <a:gd name="connsiteX8" fmla="*/ 820132 w 6183983"/>
              <a:gd name="connsiteY8" fmla="*/ 2696066 h 3572759"/>
              <a:gd name="connsiteX9" fmla="*/ 895546 w 6183983"/>
              <a:gd name="connsiteY9" fmla="*/ 2733773 h 3572759"/>
              <a:gd name="connsiteX10" fmla="*/ 952107 w 6183983"/>
              <a:gd name="connsiteY10" fmla="*/ 2752627 h 3572759"/>
              <a:gd name="connsiteX11" fmla="*/ 989814 w 6183983"/>
              <a:gd name="connsiteY11" fmla="*/ 2762054 h 3572759"/>
              <a:gd name="connsiteX12" fmla="*/ 1593130 w 6183983"/>
              <a:gd name="connsiteY12" fmla="*/ 2743200 h 3572759"/>
              <a:gd name="connsiteX13" fmla="*/ 2243579 w 6183983"/>
              <a:gd name="connsiteY13" fmla="*/ 2630078 h 3572759"/>
              <a:gd name="connsiteX14" fmla="*/ 2366128 w 6183983"/>
              <a:gd name="connsiteY14" fmla="*/ 2639505 h 3572759"/>
              <a:gd name="connsiteX15" fmla="*/ 2441542 w 6183983"/>
              <a:gd name="connsiteY15" fmla="*/ 2658359 h 3572759"/>
              <a:gd name="connsiteX16" fmla="*/ 2912882 w 6183983"/>
              <a:gd name="connsiteY16" fmla="*/ 2846895 h 3572759"/>
              <a:gd name="connsiteX17" fmla="*/ 3101418 w 6183983"/>
              <a:gd name="connsiteY17" fmla="*/ 3054284 h 3572759"/>
              <a:gd name="connsiteX18" fmla="*/ 3506771 w 6183983"/>
              <a:gd name="connsiteY18" fmla="*/ 3242821 h 3572759"/>
              <a:gd name="connsiteX19" fmla="*/ 4364609 w 6183983"/>
              <a:gd name="connsiteY19" fmla="*/ 3299381 h 3572759"/>
              <a:gd name="connsiteX20" fmla="*/ 5033913 w 6183983"/>
              <a:gd name="connsiteY20" fmla="*/ 3572759 h 3572759"/>
              <a:gd name="connsiteX21" fmla="*/ 5476973 w 6183983"/>
              <a:gd name="connsiteY21" fmla="*/ 3553905 h 3572759"/>
              <a:gd name="connsiteX22" fmla="*/ 5797484 w 6183983"/>
              <a:gd name="connsiteY22" fmla="*/ 2875175 h 3572759"/>
              <a:gd name="connsiteX23" fmla="*/ 5844618 w 6183983"/>
              <a:gd name="connsiteY23" fmla="*/ 2780907 h 3572759"/>
              <a:gd name="connsiteX24" fmla="*/ 5854045 w 6183983"/>
              <a:gd name="connsiteY24" fmla="*/ 2752627 h 3572759"/>
              <a:gd name="connsiteX25" fmla="*/ 6183983 w 6183983"/>
              <a:gd name="connsiteY25" fmla="*/ 2526384 h 3572759"/>
              <a:gd name="connsiteX26" fmla="*/ 5684363 w 6183983"/>
              <a:gd name="connsiteY26" fmla="*/ 2469823 h 3572759"/>
              <a:gd name="connsiteX27" fmla="*/ 5128181 w 6183983"/>
              <a:gd name="connsiteY27" fmla="*/ 3223967 h 3572759"/>
              <a:gd name="connsiteX28" fmla="*/ 4826523 w 6183983"/>
              <a:gd name="connsiteY28" fmla="*/ 3186260 h 3572759"/>
              <a:gd name="connsiteX29" fmla="*/ 3893270 w 6183983"/>
              <a:gd name="connsiteY29" fmla="*/ 2884602 h 3572759"/>
              <a:gd name="connsiteX30" fmla="*/ 3629319 w 6183983"/>
              <a:gd name="connsiteY30" fmla="*/ 2601798 h 3572759"/>
              <a:gd name="connsiteX31" fmla="*/ 3619892 w 6183983"/>
              <a:gd name="connsiteY31" fmla="*/ 2516957 h 3572759"/>
              <a:gd name="connsiteX32" fmla="*/ 3685880 w 6183983"/>
              <a:gd name="connsiteY32" fmla="*/ 2422689 h 3572759"/>
              <a:gd name="connsiteX33" fmla="*/ 3761295 w 6183983"/>
              <a:gd name="connsiteY33" fmla="*/ 2347274 h 3572759"/>
              <a:gd name="connsiteX34" fmla="*/ 3817855 w 6183983"/>
              <a:gd name="connsiteY34" fmla="*/ 2281287 h 3572759"/>
              <a:gd name="connsiteX35" fmla="*/ 4100660 w 6183983"/>
              <a:gd name="connsiteY35" fmla="*/ 2045616 h 3572759"/>
              <a:gd name="connsiteX36" fmla="*/ 4194928 w 6183983"/>
              <a:gd name="connsiteY36" fmla="*/ 1404594 h 3572759"/>
              <a:gd name="connsiteX37" fmla="*/ 4317476 w 6183983"/>
              <a:gd name="connsiteY37" fmla="*/ 838985 h 3572759"/>
              <a:gd name="connsiteX38" fmla="*/ 4091233 w 6183983"/>
              <a:gd name="connsiteY38" fmla="*/ 669303 h 3572759"/>
              <a:gd name="connsiteX39" fmla="*/ 3695307 w 6183983"/>
              <a:gd name="connsiteY39" fmla="*/ 556181 h 3572759"/>
              <a:gd name="connsiteX40" fmla="*/ 3035431 w 6183983"/>
              <a:gd name="connsiteY40" fmla="*/ 575035 h 3572759"/>
              <a:gd name="connsiteX41" fmla="*/ 2516956 w 6183983"/>
              <a:gd name="connsiteY41" fmla="*/ 461913 h 3572759"/>
              <a:gd name="connsiteX42" fmla="*/ 2450969 w 6183983"/>
              <a:gd name="connsiteY42" fmla="*/ 405352 h 3572759"/>
              <a:gd name="connsiteX43" fmla="*/ 2158738 w 6183983"/>
              <a:gd name="connsiteY43" fmla="*/ 0 h 3572759"/>
              <a:gd name="connsiteX44" fmla="*/ 1319752 w 6183983"/>
              <a:gd name="connsiteY44" fmla="*/ 122548 h 3572759"/>
              <a:gd name="connsiteX45" fmla="*/ 641022 w 6183983"/>
              <a:gd name="connsiteY45" fmla="*/ 433633 h 3572759"/>
              <a:gd name="connsiteX46" fmla="*/ 480767 w 6183983"/>
              <a:gd name="connsiteY46" fmla="*/ 1187777 h 3572759"/>
              <a:gd name="connsiteX47" fmla="*/ 433633 w 6183983"/>
              <a:gd name="connsiteY47" fmla="*/ 1414021 h 3572759"/>
              <a:gd name="connsiteX48" fmla="*/ 301657 w 6183983"/>
              <a:gd name="connsiteY48" fmla="*/ 1480008 h 3572759"/>
              <a:gd name="connsiteX0" fmla="*/ 301657 w 6183983"/>
              <a:gd name="connsiteY0" fmla="*/ 1480008 h 3572759"/>
              <a:gd name="connsiteX1" fmla="*/ 65987 w 6183983"/>
              <a:gd name="connsiteY1" fmla="*/ 1555423 h 3572759"/>
              <a:gd name="connsiteX2" fmla="*/ 0 w 6183983"/>
              <a:gd name="connsiteY2" fmla="*/ 1725105 h 3572759"/>
              <a:gd name="connsiteX3" fmla="*/ 141402 w 6183983"/>
              <a:gd name="connsiteY3" fmla="*/ 2083324 h 3572759"/>
              <a:gd name="connsiteX4" fmla="*/ 386499 w 6183983"/>
              <a:gd name="connsiteY4" fmla="*/ 2422689 h 3572759"/>
              <a:gd name="connsiteX5" fmla="*/ 659876 w 6183983"/>
              <a:gd name="connsiteY5" fmla="*/ 2582944 h 3572759"/>
              <a:gd name="connsiteX6" fmla="*/ 744717 w 6183983"/>
              <a:gd name="connsiteY6" fmla="*/ 2648932 h 3572759"/>
              <a:gd name="connsiteX7" fmla="*/ 772998 w 6183983"/>
              <a:gd name="connsiteY7" fmla="*/ 2677212 h 3572759"/>
              <a:gd name="connsiteX8" fmla="*/ 820132 w 6183983"/>
              <a:gd name="connsiteY8" fmla="*/ 2696066 h 3572759"/>
              <a:gd name="connsiteX9" fmla="*/ 895546 w 6183983"/>
              <a:gd name="connsiteY9" fmla="*/ 2733773 h 3572759"/>
              <a:gd name="connsiteX10" fmla="*/ 952107 w 6183983"/>
              <a:gd name="connsiteY10" fmla="*/ 2752627 h 3572759"/>
              <a:gd name="connsiteX11" fmla="*/ 989814 w 6183983"/>
              <a:gd name="connsiteY11" fmla="*/ 2762054 h 3572759"/>
              <a:gd name="connsiteX12" fmla="*/ 1593130 w 6183983"/>
              <a:gd name="connsiteY12" fmla="*/ 2743200 h 3572759"/>
              <a:gd name="connsiteX13" fmla="*/ 2243579 w 6183983"/>
              <a:gd name="connsiteY13" fmla="*/ 2630078 h 3572759"/>
              <a:gd name="connsiteX14" fmla="*/ 2366128 w 6183983"/>
              <a:gd name="connsiteY14" fmla="*/ 2639505 h 3572759"/>
              <a:gd name="connsiteX15" fmla="*/ 2441542 w 6183983"/>
              <a:gd name="connsiteY15" fmla="*/ 2658359 h 3572759"/>
              <a:gd name="connsiteX16" fmla="*/ 2912882 w 6183983"/>
              <a:gd name="connsiteY16" fmla="*/ 2846895 h 3572759"/>
              <a:gd name="connsiteX17" fmla="*/ 3101418 w 6183983"/>
              <a:gd name="connsiteY17" fmla="*/ 3054284 h 3572759"/>
              <a:gd name="connsiteX18" fmla="*/ 3506771 w 6183983"/>
              <a:gd name="connsiteY18" fmla="*/ 3242821 h 3572759"/>
              <a:gd name="connsiteX19" fmla="*/ 4364609 w 6183983"/>
              <a:gd name="connsiteY19" fmla="*/ 3299381 h 3572759"/>
              <a:gd name="connsiteX20" fmla="*/ 5033913 w 6183983"/>
              <a:gd name="connsiteY20" fmla="*/ 3572759 h 3572759"/>
              <a:gd name="connsiteX21" fmla="*/ 5476973 w 6183983"/>
              <a:gd name="connsiteY21" fmla="*/ 3553905 h 3572759"/>
              <a:gd name="connsiteX22" fmla="*/ 5797484 w 6183983"/>
              <a:gd name="connsiteY22" fmla="*/ 2875175 h 3572759"/>
              <a:gd name="connsiteX23" fmla="*/ 5844618 w 6183983"/>
              <a:gd name="connsiteY23" fmla="*/ 2780907 h 3572759"/>
              <a:gd name="connsiteX24" fmla="*/ 5854045 w 6183983"/>
              <a:gd name="connsiteY24" fmla="*/ 2752627 h 3572759"/>
              <a:gd name="connsiteX25" fmla="*/ 6183983 w 6183983"/>
              <a:gd name="connsiteY25" fmla="*/ 2526384 h 3572759"/>
              <a:gd name="connsiteX26" fmla="*/ 5684363 w 6183983"/>
              <a:gd name="connsiteY26" fmla="*/ 2469823 h 3572759"/>
              <a:gd name="connsiteX27" fmla="*/ 5128181 w 6183983"/>
              <a:gd name="connsiteY27" fmla="*/ 3223967 h 3572759"/>
              <a:gd name="connsiteX28" fmla="*/ 4826523 w 6183983"/>
              <a:gd name="connsiteY28" fmla="*/ 3186260 h 3572759"/>
              <a:gd name="connsiteX29" fmla="*/ 3893270 w 6183983"/>
              <a:gd name="connsiteY29" fmla="*/ 2884602 h 3572759"/>
              <a:gd name="connsiteX30" fmla="*/ 3629319 w 6183983"/>
              <a:gd name="connsiteY30" fmla="*/ 2601798 h 3572759"/>
              <a:gd name="connsiteX31" fmla="*/ 3619892 w 6183983"/>
              <a:gd name="connsiteY31" fmla="*/ 2516957 h 3572759"/>
              <a:gd name="connsiteX32" fmla="*/ 3685880 w 6183983"/>
              <a:gd name="connsiteY32" fmla="*/ 2422689 h 3572759"/>
              <a:gd name="connsiteX33" fmla="*/ 3761295 w 6183983"/>
              <a:gd name="connsiteY33" fmla="*/ 2347274 h 3572759"/>
              <a:gd name="connsiteX34" fmla="*/ 3817855 w 6183983"/>
              <a:gd name="connsiteY34" fmla="*/ 2281287 h 3572759"/>
              <a:gd name="connsiteX35" fmla="*/ 4100660 w 6183983"/>
              <a:gd name="connsiteY35" fmla="*/ 2045616 h 3572759"/>
              <a:gd name="connsiteX36" fmla="*/ 4194928 w 6183983"/>
              <a:gd name="connsiteY36" fmla="*/ 1404594 h 3572759"/>
              <a:gd name="connsiteX37" fmla="*/ 4317476 w 6183983"/>
              <a:gd name="connsiteY37" fmla="*/ 838985 h 3572759"/>
              <a:gd name="connsiteX38" fmla="*/ 4091233 w 6183983"/>
              <a:gd name="connsiteY38" fmla="*/ 669303 h 3572759"/>
              <a:gd name="connsiteX39" fmla="*/ 3695307 w 6183983"/>
              <a:gd name="connsiteY39" fmla="*/ 556181 h 3572759"/>
              <a:gd name="connsiteX40" fmla="*/ 3035431 w 6183983"/>
              <a:gd name="connsiteY40" fmla="*/ 575035 h 3572759"/>
              <a:gd name="connsiteX41" fmla="*/ 2516956 w 6183983"/>
              <a:gd name="connsiteY41" fmla="*/ 461913 h 3572759"/>
              <a:gd name="connsiteX42" fmla="*/ 2450969 w 6183983"/>
              <a:gd name="connsiteY42" fmla="*/ 405352 h 3572759"/>
              <a:gd name="connsiteX43" fmla="*/ 2158738 w 6183983"/>
              <a:gd name="connsiteY43" fmla="*/ 0 h 3572759"/>
              <a:gd name="connsiteX44" fmla="*/ 1319752 w 6183983"/>
              <a:gd name="connsiteY44" fmla="*/ 122548 h 3572759"/>
              <a:gd name="connsiteX45" fmla="*/ 641022 w 6183983"/>
              <a:gd name="connsiteY45" fmla="*/ 433633 h 3572759"/>
              <a:gd name="connsiteX46" fmla="*/ 480767 w 6183983"/>
              <a:gd name="connsiteY46" fmla="*/ 1187777 h 3572759"/>
              <a:gd name="connsiteX47" fmla="*/ 433633 w 6183983"/>
              <a:gd name="connsiteY47" fmla="*/ 1414021 h 3572759"/>
              <a:gd name="connsiteX48" fmla="*/ 301657 w 6183983"/>
              <a:gd name="connsiteY48" fmla="*/ 1480008 h 357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183983" h="3572759">
                <a:moveTo>
                  <a:pt x="301657" y="1480008"/>
                </a:moveTo>
                <a:lnTo>
                  <a:pt x="65987" y="1555423"/>
                </a:lnTo>
                <a:lnTo>
                  <a:pt x="0" y="1725105"/>
                </a:lnTo>
                <a:lnTo>
                  <a:pt x="141402" y="2083324"/>
                </a:lnTo>
                <a:lnTo>
                  <a:pt x="386499" y="2422689"/>
                </a:lnTo>
                <a:lnTo>
                  <a:pt x="659876" y="2582944"/>
                </a:lnTo>
                <a:cubicBezTo>
                  <a:pt x="688156" y="2604940"/>
                  <a:pt x="717194" y="2625996"/>
                  <a:pt x="744717" y="2648932"/>
                </a:cubicBezTo>
                <a:cubicBezTo>
                  <a:pt x="754959" y="2657467"/>
                  <a:pt x="761693" y="2670146"/>
                  <a:pt x="772998" y="2677212"/>
                </a:cubicBezTo>
                <a:cubicBezTo>
                  <a:pt x="787348" y="2686180"/>
                  <a:pt x="804768" y="2688975"/>
                  <a:pt x="820132" y="2696066"/>
                </a:cubicBezTo>
                <a:cubicBezTo>
                  <a:pt x="845650" y="2707844"/>
                  <a:pt x="868883" y="2724885"/>
                  <a:pt x="895546" y="2733773"/>
                </a:cubicBezTo>
                <a:cubicBezTo>
                  <a:pt x="914400" y="2740058"/>
                  <a:pt x="933072" y="2746916"/>
                  <a:pt x="952107" y="2752627"/>
                </a:cubicBezTo>
                <a:cubicBezTo>
                  <a:pt x="964516" y="2756350"/>
                  <a:pt x="989814" y="2762054"/>
                  <a:pt x="989814" y="2762054"/>
                </a:cubicBezTo>
                <a:lnTo>
                  <a:pt x="1593130" y="2743200"/>
                </a:lnTo>
                <a:lnTo>
                  <a:pt x="2243579" y="2630078"/>
                </a:lnTo>
                <a:cubicBezTo>
                  <a:pt x="2284429" y="2633220"/>
                  <a:pt x="2325569" y="2633711"/>
                  <a:pt x="2366128" y="2639505"/>
                </a:cubicBezTo>
                <a:cubicBezTo>
                  <a:pt x="2391779" y="2643170"/>
                  <a:pt x="2441542" y="2658359"/>
                  <a:pt x="2441542" y="2658359"/>
                </a:cubicBezTo>
                <a:lnTo>
                  <a:pt x="2912882" y="2846895"/>
                </a:lnTo>
                <a:lnTo>
                  <a:pt x="3101418" y="3054284"/>
                </a:lnTo>
                <a:lnTo>
                  <a:pt x="3506771" y="3242821"/>
                </a:lnTo>
                <a:lnTo>
                  <a:pt x="4364609" y="3299381"/>
                </a:lnTo>
                <a:lnTo>
                  <a:pt x="5033913" y="3572759"/>
                </a:lnTo>
                <a:lnTo>
                  <a:pt x="5476973" y="3553905"/>
                </a:lnTo>
                <a:lnTo>
                  <a:pt x="5797484" y="2875175"/>
                </a:lnTo>
                <a:cubicBezTo>
                  <a:pt x="5813195" y="2843752"/>
                  <a:pt x="5829896" y="2812805"/>
                  <a:pt x="5844618" y="2780907"/>
                </a:cubicBezTo>
                <a:cubicBezTo>
                  <a:pt x="5848782" y="2771885"/>
                  <a:pt x="5797484" y="2795047"/>
                  <a:pt x="5854045" y="2752627"/>
                </a:cubicBezTo>
                <a:cubicBezTo>
                  <a:pt x="5910606" y="2710207"/>
                  <a:pt x="6074004" y="2601798"/>
                  <a:pt x="6183983" y="2526384"/>
                </a:cubicBezTo>
                <a:lnTo>
                  <a:pt x="5684363" y="2469823"/>
                </a:lnTo>
                <a:cubicBezTo>
                  <a:pt x="5467546" y="2652074"/>
                  <a:pt x="5344998" y="3041716"/>
                  <a:pt x="5128181" y="3223967"/>
                </a:cubicBezTo>
                <a:lnTo>
                  <a:pt x="4826523" y="3186260"/>
                </a:lnTo>
                <a:lnTo>
                  <a:pt x="3893270" y="2884602"/>
                </a:lnTo>
                <a:lnTo>
                  <a:pt x="3629319" y="2601798"/>
                </a:lnTo>
                <a:lnTo>
                  <a:pt x="3619892" y="2516957"/>
                </a:lnTo>
                <a:lnTo>
                  <a:pt x="3685880" y="2422689"/>
                </a:lnTo>
                <a:cubicBezTo>
                  <a:pt x="3711018" y="2397551"/>
                  <a:pt x="3737182" y="2373397"/>
                  <a:pt x="3761295" y="2347274"/>
                </a:cubicBezTo>
                <a:cubicBezTo>
                  <a:pt x="3891073" y="2206681"/>
                  <a:pt x="3746558" y="2352584"/>
                  <a:pt x="3817855" y="2281287"/>
                </a:cubicBezTo>
                <a:lnTo>
                  <a:pt x="4100660" y="2045616"/>
                </a:lnTo>
                <a:lnTo>
                  <a:pt x="4194928" y="1404594"/>
                </a:lnTo>
                <a:lnTo>
                  <a:pt x="4317476" y="838985"/>
                </a:lnTo>
                <a:lnTo>
                  <a:pt x="4091233" y="669303"/>
                </a:lnTo>
                <a:lnTo>
                  <a:pt x="3695307" y="556181"/>
                </a:lnTo>
                <a:lnTo>
                  <a:pt x="3035431" y="575035"/>
                </a:lnTo>
                <a:lnTo>
                  <a:pt x="2516956" y="461913"/>
                </a:lnTo>
                <a:lnTo>
                  <a:pt x="2450969" y="405352"/>
                </a:lnTo>
                <a:lnTo>
                  <a:pt x="2158738" y="0"/>
                </a:lnTo>
                <a:lnTo>
                  <a:pt x="1319752" y="122548"/>
                </a:lnTo>
                <a:lnTo>
                  <a:pt x="641022" y="433633"/>
                </a:lnTo>
                <a:lnTo>
                  <a:pt x="480767" y="1187777"/>
                </a:lnTo>
                <a:lnTo>
                  <a:pt x="433633" y="1414021"/>
                </a:lnTo>
                <a:lnTo>
                  <a:pt x="301657" y="1480008"/>
                </a:lnTo>
                <a:close/>
              </a:path>
            </a:pathLst>
          </a:custGeom>
          <a:solidFill>
            <a:srgbClr val="F6FC74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1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9999">
              <a:schemeClr val="accent3">
                <a:lumMod val="20000"/>
                <a:lumOff val="80000"/>
              </a:schemeClr>
            </a:gs>
            <a:gs pos="70000">
              <a:srgbClr val="C4D6EB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7504" y="0"/>
            <a:ext cx="8933450" cy="6858000"/>
            <a:chOff x="3120546" y="1007706"/>
            <a:chExt cx="5252511" cy="350831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68" t="66666" r="24852"/>
            <a:stretch/>
          </p:blipFill>
          <p:spPr>
            <a:xfrm>
              <a:off x="3123170" y="1007706"/>
              <a:ext cx="5249887" cy="267504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60" r="26204" b="89992"/>
            <a:stretch/>
          </p:blipFill>
          <p:spPr>
            <a:xfrm>
              <a:off x="3120546" y="3682752"/>
              <a:ext cx="5249890" cy="833264"/>
            </a:xfrm>
            <a:prstGeom prst="rect">
              <a:avLst/>
            </a:prstGeom>
          </p:spPr>
        </p:pic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39536" y="0"/>
            <a:ext cx="2677567" cy="830997"/>
          </a:xfrm>
          <a:prstGeom prst="rect">
            <a:avLst/>
          </a:prstGeom>
          <a:solidFill>
            <a:srgbClr val="FAE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Comic Sans MS" pitchFamily="66" charset="0"/>
              </a:rPr>
              <a:t>Центральная часть Восточно-Европейской равнины </a:t>
            </a:r>
            <a:endParaRPr lang="ru-RU" sz="16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765" y="4997494"/>
            <a:ext cx="493273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7200" algn="just">
              <a:lnSpc>
                <a:spcPct val="80000"/>
              </a:lnSpc>
              <a:spcAft>
                <a:spcPts val="0"/>
              </a:spcAft>
            </a:pPr>
            <a:r>
              <a:rPr lang="ru-RU" sz="1400" dirty="0">
                <a:latin typeface="Arial Narrow" panose="020B0606020202030204" pitchFamily="34" charset="0"/>
                <a:ea typeface="Times New Roman"/>
              </a:rPr>
              <a:t>Важнейшей границей в четвертичном чехле Центрального района Восточно-Европейской равнины является граница распространения морены московского ледника, </a:t>
            </a:r>
            <a:r>
              <a:rPr lang="ru-RU" sz="1400" dirty="0" smtClean="0">
                <a:latin typeface="Arial Narrow" panose="020B0606020202030204" pitchFamily="34" charset="0"/>
                <a:ea typeface="Times New Roman"/>
              </a:rPr>
              <a:t>частично совпадающая </a:t>
            </a:r>
            <a:r>
              <a:rPr lang="ru-RU" sz="1400" dirty="0">
                <a:latin typeface="Arial Narrow" panose="020B0606020202030204" pitchFamily="34" charset="0"/>
                <a:ea typeface="Times New Roman"/>
              </a:rPr>
              <a:t>с долиной реки Ока</a:t>
            </a:r>
            <a:r>
              <a:rPr lang="ru-RU" sz="1400" dirty="0" smtClean="0">
                <a:latin typeface="Arial Narrow" panose="020B0606020202030204" pitchFamily="34" charset="0"/>
                <a:ea typeface="Times New Roman"/>
              </a:rPr>
              <a:t>.</a:t>
            </a:r>
            <a:r>
              <a:rPr lang="en-US" sz="1400" dirty="0" smtClean="0">
                <a:latin typeface="Arial Narrow" panose="020B0606020202030204" pitchFamily="34" charset="0"/>
                <a:ea typeface="Times New Roman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Севернее этой границы расположена область многослойных среднеплейстоценовых и позднеплейстоценовых морен, и все </a:t>
            </a:r>
            <a:r>
              <a:rPr lang="ru-RU" sz="1400" dirty="0" err="1">
                <a:latin typeface="Arial Narrow" panose="020B0606020202030204" pitchFamily="34" charset="0"/>
              </a:rPr>
              <a:t>домосковские</a:t>
            </a:r>
            <a:r>
              <a:rPr lang="ru-RU" sz="1400" dirty="0">
                <a:latin typeface="Arial Narrow" panose="020B0606020202030204" pitchFamily="34" charset="0"/>
              </a:rPr>
              <a:t> образования являются погребенными. К югу от нее развита плохо выраженная в рельефе </a:t>
            </a:r>
            <a:r>
              <a:rPr lang="ru-RU" sz="1400" b="1" dirty="0" smtClean="0">
                <a:latin typeface="Arial Narrow" panose="020B0606020202030204" pitchFamily="34" charset="0"/>
              </a:rPr>
              <a:t>калужская</a:t>
            </a:r>
            <a:r>
              <a:rPr lang="en-US" sz="1400" dirty="0" smtClean="0">
                <a:latin typeface="Arial Narrow" panose="020B0606020202030204" pitchFamily="34" charset="0"/>
              </a:rPr>
              <a:t> (</a:t>
            </a:r>
            <a:r>
              <a:rPr lang="ru-RU" sz="1400" dirty="0" smtClean="0">
                <a:latin typeface="Arial Narrow" panose="020B0606020202030204" pitchFamily="34" charset="0"/>
              </a:rPr>
              <a:t>днепровская</a:t>
            </a:r>
            <a:r>
              <a:rPr lang="en-US" sz="1400" dirty="0" smtClean="0">
                <a:latin typeface="Arial Narrow" panose="020B0606020202030204" pitchFamily="34" charset="0"/>
              </a:rPr>
              <a:t>)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морена и погребенная </a:t>
            </a:r>
            <a:r>
              <a:rPr lang="ru-RU" sz="1400" b="1" dirty="0">
                <a:latin typeface="Arial Narrow" panose="020B0606020202030204" pitchFamily="34" charset="0"/>
              </a:rPr>
              <a:t>донская</a:t>
            </a:r>
            <a:r>
              <a:rPr lang="ru-RU" sz="1400" dirty="0">
                <a:latin typeface="Arial Narrow" panose="020B0606020202030204" pitchFamily="34" charset="0"/>
              </a:rPr>
              <a:t> морена, возрастные соотношения между которыми являются дискуссионными.</a:t>
            </a:r>
            <a:endParaRPr lang="ru-RU" sz="1400" dirty="0">
              <a:effectLst/>
              <a:latin typeface="Arial Narrow" panose="020B0606020202030204" pitchFamily="34" charset="0"/>
              <a:ea typeface="Times New Roman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164592" y="219456"/>
            <a:ext cx="8951976" cy="5861304"/>
          </a:xfrm>
          <a:custGeom>
            <a:avLst/>
            <a:gdLst>
              <a:gd name="connsiteX0" fmla="*/ 0 w 8951976"/>
              <a:gd name="connsiteY0" fmla="*/ 5861304 h 5861304"/>
              <a:gd name="connsiteX1" fmla="*/ 704088 w 8951976"/>
              <a:gd name="connsiteY1" fmla="*/ 5623560 h 5861304"/>
              <a:gd name="connsiteX2" fmla="*/ 1463040 w 8951976"/>
              <a:gd name="connsiteY2" fmla="*/ 5660136 h 5861304"/>
              <a:gd name="connsiteX3" fmla="*/ 1892808 w 8951976"/>
              <a:gd name="connsiteY3" fmla="*/ 5477256 h 5861304"/>
              <a:gd name="connsiteX4" fmla="*/ 2103120 w 8951976"/>
              <a:gd name="connsiteY4" fmla="*/ 5212080 h 5861304"/>
              <a:gd name="connsiteX5" fmla="*/ 2313432 w 8951976"/>
              <a:gd name="connsiteY5" fmla="*/ 4937760 h 5861304"/>
              <a:gd name="connsiteX6" fmla="*/ 3319272 w 8951976"/>
              <a:gd name="connsiteY6" fmla="*/ 4965192 h 5861304"/>
              <a:gd name="connsiteX7" fmla="*/ 3712464 w 8951976"/>
              <a:gd name="connsiteY7" fmla="*/ 4937760 h 5861304"/>
              <a:gd name="connsiteX8" fmla="*/ 4690872 w 8951976"/>
              <a:gd name="connsiteY8" fmla="*/ 4608576 h 5861304"/>
              <a:gd name="connsiteX9" fmla="*/ 5413248 w 8951976"/>
              <a:gd name="connsiteY9" fmla="*/ 4087368 h 5861304"/>
              <a:gd name="connsiteX10" fmla="*/ 6181344 w 8951976"/>
              <a:gd name="connsiteY10" fmla="*/ 3675888 h 5861304"/>
              <a:gd name="connsiteX11" fmla="*/ 6336792 w 8951976"/>
              <a:gd name="connsiteY11" fmla="*/ 2478024 h 5861304"/>
              <a:gd name="connsiteX12" fmla="*/ 6345936 w 8951976"/>
              <a:gd name="connsiteY12" fmla="*/ 1316736 h 5861304"/>
              <a:gd name="connsiteX13" fmla="*/ 6793992 w 8951976"/>
              <a:gd name="connsiteY13" fmla="*/ 923544 h 5861304"/>
              <a:gd name="connsiteX14" fmla="*/ 7525512 w 8951976"/>
              <a:gd name="connsiteY14" fmla="*/ 768096 h 5861304"/>
              <a:gd name="connsiteX15" fmla="*/ 8119872 w 8951976"/>
              <a:gd name="connsiteY15" fmla="*/ 438912 h 5861304"/>
              <a:gd name="connsiteX16" fmla="*/ 8951976 w 8951976"/>
              <a:gd name="connsiteY16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51976" h="5861304">
                <a:moveTo>
                  <a:pt x="0" y="5861304"/>
                </a:moveTo>
                <a:cubicBezTo>
                  <a:pt x="230124" y="5759196"/>
                  <a:pt x="460248" y="5657088"/>
                  <a:pt x="704088" y="5623560"/>
                </a:cubicBezTo>
                <a:cubicBezTo>
                  <a:pt x="947928" y="5590032"/>
                  <a:pt x="1264920" y="5684520"/>
                  <a:pt x="1463040" y="5660136"/>
                </a:cubicBezTo>
                <a:cubicBezTo>
                  <a:pt x="1661160" y="5635752"/>
                  <a:pt x="1786128" y="5551932"/>
                  <a:pt x="1892808" y="5477256"/>
                </a:cubicBezTo>
                <a:cubicBezTo>
                  <a:pt x="1999488" y="5402580"/>
                  <a:pt x="2033016" y="5301996"/>
                  <a:pt x="2103120" y="5212080"/>
                </a:cubicBezTo>
                <a:cubicBezTo>
                  <a:pt x="2173224" y="5122164"/>
                  <a:pt x="2110740" y="4978908"/>
                  <a:pt x="2313432" y="4937760"/>
                </a:cubicBezTo>
                <a:cubicBezTo>
                  <a:pt x="2516124" y="4896612"/>
                  <a:pt x="3086100" y="4965192"/>
                  <a:pt x="3319272" y="4965192"/>
                </a:cubicBezTo>
                <a:cubicBezTo>
                  <a:pt x="3552444" y="4965192"/>
                  <a:pt x="3483864" y="4997196"/>
                  <a:pt x="3712464" y="4937760"/>
                </a:cubicBezTo>
                <a:cubicBezTo>
                  <a:pt x="3941064" y="4878324"/>
                  <a:pt x="4407408" y="4750308"/>
                  <a:pt x="4690872" y="4608576"/>
                </a:cubicBezTo>
                <a:cubicBezTo>
                  <a:pt x="4974336" y="4466844"/>
                  <a:pt x="5164836" y="4242816"/>
                  <a:pt x="5413248" y="4087368"/>
                </a:cubicBezTo>
                <a:cubicBezTo>
                  <a:pt x="5661660" y="3931920"/>
                  <a:pt x="6027420" y="3944112"/>
                  <a:pt x="6181344" y="3675888"/>
                </a:cubicBezTo>
                <a:cubicBezTo>
                  <a:pt x="6335268" y="3407664"/>
                  <a:pt x="6309360" y="2871216"/>
                  <a:pt x="6336792" y="2478024"/>
                </a:cubicBezTo>
                <a:cubicBezTo>
                  <a:pt x="6364224" y="2084832"/>
                  <a:pt x="6269736" y="1575816"/>
                  <a:pt x="6345936" y="1316736"/>
                </a:cubicBezTo>
                <a:cubicBezTo>
                  <a:pt x="6422136" y="1057656"/>
                  <a:pt x="6597396" y="1014984"/>
                  <a:pt x="6793992" y="923544"/>
                </a:cubicBezTo>
                <a:cubicBezTo>
                  <a:pt x="6990588" y="832104"/>
                  <a:pt x="7304532" y="848868"/>
                  <a:pt x="7525512" y="768096"/>
                </a:cubicBezTo>
                <a:cubicBezTo>
                  <a:pt x="7746492" y="687324"/>
                  <a:pt x="7882128" y="566928"/>
                  <a:pt x="8119872" y="438912"/>
                </a:cubicBezTo>
                <a:cubicBezTo>
                  <a:pt x="8357616" y="310896"/>
                  <a:pt x="8654796" y="155448"/>
                  <a:pt x="8951976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49068"/>
            <a:ext cx="9126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Ленинградский </a:t>
            </a:r>
            <a:r>
              <a:rPr lang="ru-RU" sz="1600" b="1" dirty="0" smtClean="0">
                <a:latin typeface="Arial Narrow" panose="020B0606020202030204" pitchFamily="34" charset="0"/>
              </a:rPr>
              <a:t>горизонт</a:t>
            </a:r>
            <a:r>
              <a:rPr lang="ru-RU" sz="1600" dirty="0" smtClean="0">
                <a:latin typeface="Arial Narrow" panose="020B0606020202030204" pitchFamily="34" charset="0"/>
              </a:rPr>
              <a:t>  образован в относительно теплый </a:t>
            </a:r>
            <a:r>
              <a:rPr lang="ru-RU" sz="1600" dirty="0" err="1" smtClean="0">
                <a:latin typeface="Arial Narrow" panose="020B0606020202030204" pitchFamily="34" charset="0"/>
              </a:rPr>
              <a:t>интерстадиал</a:t>
            </a:r>
            <a:r>
              <a:rPr lang="ru-RU" sz="1600" dirty="0" smtClean="0">
                <a:latin typeface="Arial Narrow" panose="020B0606020202030204" pitchFamily="34" charset="0"/>
              </a:rPr>
              <a:t> Валдайского </a:t>
            </a:r>
            <a:r>
              <a:rPr lang="ru-RU" sz="1600" dirty="0" err="1" smtClean="0">
                <a:latin typeface="Arial Narrow" panose="020B0606020202030204" pitchFamily="34" charset="0"/>
              </a:rPr>
              <a:t>ледниковья</a:t>
            </a:r>
            <a:r>
              <a:rPr lang="ru-RU" sz="1600" dirty="0" smtClean="0">
                <a:latin typeface="Arial Narrow" panose="020B0606020202030204" pitchFamily="34" charset="0"/>
              </a:rPr>
              <a:t>. В области </a:t>
            </a:r>
            <a:r>
              <a:rPr lang="ru-RU" sz="1600" dirty="0">
                <a:latin typeface="Arial Narrow" panose="020B0606020202030204" pitchFamily="34" charset="0"/>
              </a:rPr>
              <a:t>валдайского ледника </a:t>
            </a:r>
            <a:r>
              <a:rPr lang="ru-RU" sz="1600" dirty="0" smtClean="0">
                <a:latin typeface="Arial Narrow" panose="020B0606020202030204" pitchFamily="34" charset="0"/>
              </a:rPr>
              <a:t>горизонт образован </a:t>
            </a:r>
            <a:r>
              <a:rPr lang="ru-RU" sz="1600" dirty="0">
                <a:latin typeface="Arial Narrow" panose="020B0606020202030204" pitchFamily="34" charset="0"/>
              </a:rPr>
              <a:t>суглинками, песками и торфяниками, залегающими </a:t>
            </a:r>
            <a:r>
              <a:rPr lang="ru-RU" sz="1600" dirty="0" smtClean="0">
                <a:latin typeface="Arial Narrow" panose="020B0606020202030204" pitchFamily="34" charset="0"/>
              </a:rPr>
              <a:t>между гляциальными валдайскими комплексами. Во внеледниковой области  - слагает основание первой надпойменной террасы и озерные комплексы. </a:t>
            </a:r>
            <a:r>
              <a:rPr lang="ru-RU" sz="1600" dirty="0">
                <a:latin typeface="Arial Narrow" panose="020B0606020202030204" pitchFamily="34" charset="0"/>
              </a:rPr>
              <a:t>Наиболее показателен разрез </a:t>
            </a:r>
            <a:r>
              <a:rPr lang="ru-RU" sz="1600" dirty="0" err="1">
                <a:latin typeface="Arial Narrow" panose="020B0606020202030204" pitchFamily="34" charset="0"/>
              </a:rPr>
              <a:t>Татищевского</a:t>
            </a:r>
            <a:r>
              <a:rPr lang="ru-RU" sz="1600" dirty="0"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latin typeface="Arial Narrow" panose="020B0606020202030204" pitchFamily="34" charset="0"/>
              </a:rPr>
              <a:t>озера (недалеко от Дмитрова), </a:t>
            </a:r>
            <a:r>
              <a:rPr lang="ru-RU" sz="1600" dirty="0">
                <a:latin typeface="Arial Narrow" panose="020B0606020202030204" pitchFamily="34" charset="0"/>
              </a:rPr>
              <a:t>вскрытый </a:t>
            </a:r>
            <a:r>
              <a:rPr lang="ru-RU" sz="1600" dirty="0" smtClean="0">
                <a:latin typeface="Arial Narrow" panose="020B0606020202030204" pitchFamily="34" charset="0"/>
              </a:rPr>
              <a:t>буровой скважиной</a:t>
            </a:r>
            <a:r>
              <a:rPr lang="ru-RU" sz="1600" dirty="0">
                <a:latin typeface="Arial Narrow" panose="020B0606020202030204" pitchFamily="34" charset="0"/>
              </a:rPr>
              <a:t>, пройденной со льда </a:t>
            </a:r>
            <a:r>
              <a:rPr lang="ru-RU" sz="1600" dirty="0" smtClean="0">
                <a:latin typeface="Arial Narrow" panose="020B0606020202030204" pitchFamily="34" charset="0"/>
              </a:rPr>
              <a:t>озера. Собственно </a:t>
            </a:r>
            <a:r>
              <a:rPr lang="ru-RU" sz="1600" dirty="0">
                <a:latin typeface="Arial Narrow" panose="020B0606020202030204" pitchFamily="34" charset="0"/>
              </a:rPr>
              <a:t>межледниковые </a:t>
            </a:r>
            <a:r>
              <a:rPr lang="ru-RU" sz="1600" dirty="0" smtClean="0">
                <a:latin typeface="Arial Narrow" panose="020B0606020202030204" pitchFamily="34" charset="0"/>
              </a:rPr>
              <a:t>озерные слои </a:t>
            </a:r>
            <a:r>
              <a:rPr lang="ru-RU" sz="1600" dirty="0">
                <a:latin typeface="Arial Narrow" panose="020B0606020202030204" pitchFamily="34" charset="0"/>
              </a:rPr>
              <a:t>мощностью 21 </a:t>
            </a:r>
            <a:r>
              <a:rPr lang="ru-RU" sz="1600" i="1" dirty="0" smtClean="0">
                <a:latin typeface="Arial Narrow" panose="020B0606020202030204" pitchFamily="34" charset="0"/>
              </a:rPr>
              <a:t>м н</a:t>
            </a:r>
            <a:r>
              <a:rPr lang="ru-RU" sz="1600" dirty="0" smtClean="0">
                <a:latin typeface="Arial Narrow" panose="020B0606020202030204" pitchFamily="34" charset="0"/>
              </a:rPr>
              <a:t>ачинаются небольшой </a:t>
            </a:r>
            <a:r>
              <a:rPr lang="ru-RU" sz="1600" dirty="0">
                <a:latin typeface="Arial Narrow" panose="020B0606020202030204" pitchFamily="34" charset="0"/>
              </a:rPr>
              <a:t>пачкой </a:t>
            </a:r>
            <a:r>
              <a:rPr lang="ru-RU" sz="1600" dirty="0" smtClean="0">
                <a:latin typeface="Arial Narrow" panose="020B0606020202030204" pitchFamily="34" charset="0"/>
              </a:rPr>
              <a:t>торфянистых песков</a:t>
            </a:r>
            <a:r>
              <a:rPr lang="ru-RU" sz="1600" dirty="0">
                <a:latin typeface="Arial Narrow" panose="020B0606020202030204" pitchFamily="34" charset="0"/>
              </a:rPr>
              <a:t>, а в главной части сложены тонкими супесями и суглинками</a:t>
            </a:r>
            <a:r>
              <a:rPr lang="ru-RU" sz="1600" dirty="0" smtClean="0">
                <a:latin typeface="Arial Narrow" panose="020B0606020202030204" pitchFamily="34" charset="0"/>
              </a:rPr>
              <a:t>, в </a:t>
            </a:r>
            <a:r>
              <a:rPr lang="ru-RU" sz="1600" dirty="0">
                <a:latin typeface="Arial Narrow" panose="020B0606020202030204" pitchFamily="34" charset="0"/>
              </a:rPr>
              <a:t>некоторых интервалах карбонатными, диатомовыми или </a:t>
            </a:r>
            <a:r>
              <a:rPr lang="ru-RU" sz="1600" dirty="0" smtClean="0">
                <a:latin typeface="Arial Narrow" panose="020B0606020202030204" pitchFamily="34" charset="0"/>
              </a:rPr>
              <a:t>сапропелевыми, с песками наверху. Спорово-пыльцевые спектры такие же теплые, как современные, в конце начинается похолодание.</a:t>
            </a:r>
            <a:r>
              <a:rPr lang="ru-RU" sz="1600" b="1" dirty="0">
                <a:latin typeface="Arial Narrow" panose="020B0606020202030204" pitchFamily="34" charset="0"/>
              </a:rPr>
              <a:t> </a:t>
            </a:r>
            <a:endParaRPr lang="ru-RU" sz="1600" b="1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7792" y="908720"/>
            <a:ext cx="57382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ВЕРХНИЙ ПЛЕЙСТОЦЕН</a:t>
            </a:r>
          </a:p>
          <a:p>
            <a:r>
              <a:rPr lang="ru-RU" sz="1600" b="1" dirty="0" err="1" smtClean="0">
                <a:latin typeface="Arial Narrow" panose="020B0606020202030204" pitchFamily="34" charset="0"/>
              </a:rPr>
              <a:t>Осташковский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>
                <a:latin typeface="Arial Narrow" panose="020B0606020202030204" pitchFamily="34" charset="0"/>
              </a:rPr>
              <a:t>горизонт</a:t>
            </a:r>
            <a:r>
              <a:rPr lang="ru-RU" sz="1600" dirty="0">
                <a:latin typeface="Arial Narrow" panose="020B0606020202030204" pitchFamily="34" charset="0"/>
              </a:rPr>
              <a:t>  - комплекс осадков, образованных в последнюю максимальную стадию </a:t>
            </a:r>
            <a:r>
              <a:rPr lang="ru-RU" sz="1600" b="1" dirty="0" smtClean="0">
                <a:latin typeface="Arial Narrow" panose="020B0606020202030204" pitchFamily="34" charset="0"/>
              </a:rPr>
              <a:t>П</a:t>
            </a:r>
            <a:r>
              <a:rPr lang="ru-RU" sz="1600" dirty="0" smtClean="0">
                <a:latin typeface="Arial Narrow" panose="020B0606020202030204" pitchFamily="34" charset="0"/>
              </a:rPr>
              <a:t>оследнего </a:t>
            </a:r>
            <a:r>
              <a:rPr lang="ru-RU" sz="1600" b="1" dirty="0" err="1" smtClean="0">
                <a:latin typeface="Arial Narrow" panose="020B0606020202030204" pitchFamily="34" charset="0"/>
              </a:rPr>
              <a:t>Л</a:t>
            </a:r>
            <a:r>
              <a:rPr lang="ru-RU" sz="1600" dirty="0" err="1" smtClean="0">
                <a:latin typeface="Arial Narrow" panose="020B0606020202030204" pitchFamily="34" charset="0"/>
              </a:rPr>
              <a:t>едниковья</a:t>
            </a:r>
            <a:r>
              <a:rPr lang="ru-RU" sz="1600" dirty="0" smtClean="0">
                <a:latin typeface="Arial Narrow" panose="020B0606020202030204" pitchFamily="34" charset="0"/>
              </a:rPr>
              <a:t>.  </a:t>
            </a:r>
            <a:r>
              <a:rPr lang="ru-RU" sz="1600" dirty="0">
                <a:latin typeface="Arial Narrow" panose="020B0606020202030204" pitchFamily="34" charset="0"/>
              </a:rPr>
              <a:t>Похолодание было очень резким, вся современная умеренная зона и в России, и в Европе превратилась в </a:t>
            </a:r>
            <a:r>
              <a:rPr lang="ru-RU" sz="1600" dirty="0" smtClean="0">
                <a:latin typeface="Arial Narrow" panose="020B0606020202030204" pitchFamily="34" charset="0"/>
              </a:rPr>
              <a:t>тундру. Морены </a:t>
            </a:r>
            <a:r>
              <a:rPr lang="ru-RU" sz="1600" dirty="0" err="1" smtClean="0">
                <a:latin typeface="Arial Narrow" panose="020B0606020202030204" pitchFamily="34" charset="0"/>
              </a:rPr>
              <a:t>осташковского</a:t>
            </a:r>
            <a:r>
              <a:rPr lang="ru-RU" sz="1600" dirty="0" smtClean="0">
                <a:latin typeface="Arial Narrow" panose="020B0606020202030204" pitchFamily="34" charset="0"/>
              </a:rPr>
              <a:t> времени имеют грядовое строение: их общая мощность вместе с ледниково-морскими и </a:t>
            </a:r>
            <a:r>
              <a:rPr lang="ru-RU" sz="1600" dirty="0" err="1" smtClean="0">
                <a:latin typeface="Arial Narrow" panose="020B0606020202030204" pitchFamily="34" charset="0"/>
              </a:rPr>
              <a:t>леднково</a:t>
            </a:r>
            <a:r>
              <a:rPr lang="ru-RU" sz="1600" dirty="0" smtClean="0">
                <a:latin typeface="Arial Narrow" panose="020B0606020202030204" pitchFamily="34" charset="0"/>
              </a:rPr>
              <a:t>-озерными отложениями достигает многих сотен метров. За пределами ледниковой зоны этот горизонт завершает разрезы первой надпойменной террасы. </a:t>
            </a:r>
            <a:r>
              <a:rPr lang="ru-RU" sz="1600" dirty="0">
                <a:latin typeface="Arial Narrow" panose="020B0606020202030204" pitchFamily="34" charset="0"/>
              </a:rPr>
              <a:t>Валдайский ледник, прекративший свое существование всего 11 </a:t>
            </a:r>
            <a:r>
              <a:rPr lang="ru-RU" sz="1600" dirty="0" err="1">
                <a:latin typeface="Arial Narrow" panose="020B0606020202030204" pitchFamily="34" charset="0"/>
              </a:rPr>
              <a:t>тыс</a:t>
            </a:r>
            <a:r>
              <a:rPr lang="ru-RU" sz="1600" dirty="0">
                <a:latin typeface="Arial Narrow" panose="020B0606020202030204" pitchFamily="34" charset="0"/>
              </a:rPr>
              <a:t> лет назад, оставил очень яркий ледниковый рельеф, с лопастями донных морен с друмлинами, и гирляндами конечных морен, с зандровыми полями, </a:t>
            </a:r>
            <a:r>
              <a:rPr lang="ru-RU" sz="1600" dirty="0" err="1">
                <a:latin typeface="Arial Narrow" panose="020B0606020202030204" pitchFamily="34" charset="0"/>
              </a:rPr>
              <a:t>камами</a:t>
            </a:r>
            <a:r>
              <a:rPr lang="ru-RU" sz="1600" dirty="0">
                <a:latin typeface="Arial Narrow" panose="020B0606020202030204" pitchFamily="34" charset="0"/>
              </a:rPr>
              <a:t>, </a:t>
            </a:r>
            <a:r>
              <a:rPr lang="ru-RU" sz="1600" dirty="0" err="1">
                <a:latin typeface="Arial Narrow" panose="020B0606020202030204" pitchFamily="34" charset="0"/>
              </a:rPr>
              <a:t>озами</a:t>
            </a:r>
            <a:r>
              <a:rPr lang="ru-RU" sz="1600" dirty="0">
                <a:latin typeface="Arial Narrow" panose="020B0606020202030204" pitchFamily="34" charset="0"/>
              </a:rPr>
              <a:t> и </a:t>
            </a:r>
            <a:r>
              <a:rPr lang="ru-RU" sz="1600" dirty="0" smtClean="0">
                <a:latin typeface="Arial Narrow" panose="020B0606020202030204" pitchFamily="34" charset="0"/>
              </a:rPr>
              <a:t>множеством </a:t>
            </a:r>
            <a:r>
              <a:rPr lang="ru-RU" sz="1600" dirty="0" err="1">
                <a:latin typeface="Arial Narrow" panose="020B0606020202030204" pitchFamily="34" charset="0"/>
              </a:rPr>
              <a:t>экзарационных</a:t>
            </a:r>
            <a:r>
              <a:rPr lang="ru-RU" sz="1600" dirty="0">
                <a:latin typeface="Arial Narrow" panose="020B0606020202030204" pitchFamily="34" charset="0"/>
              </a:rPr>
              <a:t> форм. Морены серые и красные, менее плотные, чем московские </a:t>
            </a:r>
            <a:r>
              <a:rPr lang="ru-RU" sz="1600" dirty="0" smtClean="0">
                <a:latin typeface="Arial Narrow" panose="020B0606020202030204" pitchFamily="34" charset="0"/>
              </a:rPr>
              <a:t>и, </a:t>
            </a:r>
            <a:r>
              <a:rPr lang="ru-RU" sz="1600" dirty="0">
                <a:latin typeface="Arial Narrow" panose="020B0606020202030204" pitchFamily="34" charset="0"/>
              </a:rPr>
              <a:t>тем </a:t>
            </a:r>
            <a:r>
              <a:rPr lang="ru-RU" sz="1600" dirty="0" smtClean="0">
                <a:latin typeface="Arial Narrow" panose="020B0606020202030204" pitchFamily="34" charset="0"/>
              </a:rPr>
              <a:t>более, </a:t>
            </a:r>
            <a:r>
              <a:rPr lang="ru-RU" sz="1600" dirty="0">
                <a:latin typeface="Arial Narrow" panose="020B0606020202030204" pitchFamily="34" charset="0"/>
              </a:rPr>
              <a:t>днепровские.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0020" y="35332"/>
            <a:ext cx="493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ГОЛОЦЕН И ВЕРХНИЙ НЕОПЛЕЙСТОЦЕН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98158"/>
            <a:ext cx="1024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ГОЛОЦЕН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498158"/>
            <a:ext cx="2270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Современный горизонт.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" r="48396" b="7027"/>
          <a:stretch/>
        </p:blipFill>
        <p:spPr>
          <a:xfrm>
            <a:off x="0" y="35332"/>
            <a:ext cx="3324054" cy="3895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3930657"/>
            <a:ext cx="3352296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Географическая зональность в максимуме Валдайского оледенения </a:t>
            </a:r>
            <a:br>
              <a:rPr lang="ru-RU" sz="1400" b="1" dirty="0" smtClean="0">
                <a:latin typeface="Arial Narrow" panose="020B0606020202030204" pitchFamily="34" charset="0"/>
              </a:rPr>
            </a:br>
            <a:r>
              <a:rPr lang="ru-RU" sz="1400" b="1" dirty="0" smtClean="0">
                <a:latin typeface="Arial Narrow" panose="020B0606020202030204" pitchFamily="34" charset="0"/>
              </a:rPr>
              <a:t>18 – 20 </a:t>
            </a:r>
            <a:r>
              <a:rPr lang="ru-RU" sz="1400" b="1" dirty="0" err="1" smtClean="0">
                <a:latin typeface="Arial Narrow" panose="020B0606020202030204" pitchFamily="34" charset="0"/>
              </a:rPr>
              <a:t>тыс</a:t>
            </a:r>
            <a:r>
              <a:rPr lang="ru-RU" sz="1400" b="1" dirty="0" smtClean="0">
                <a:latin typeface="Arial Narrow" panose="020B0606020202030204" pitchFamily="34" charset="0"/>
              </a:rPr>
              <a:t> лет назад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1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" descr="photo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46" y="20565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4"/>
          <a:stretch>
            <a:fillRect/>
          </a:stretch>
        </p:blipFill>
        <p:spPr bwMode="auto">
          <a:xfrm>
            <a:off x="0" y="3429000"/>
            <a:ext cx="4533900" cy="34194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AutoShape 10" descr="9k="/>
          <p:cNvSpPr>
            <a:spLocks noChangeAspect="1" noChangeArrowheads="1"/>
          </p:cNvSpPr>
          <p:nvPr/>
        </p:nvSpPr>
        <p:spPr bwMode="auto">
          <a:xfrm>
            <a:off x="5905500" y="4508500"/>
            <a:ext cx="2038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ru-RU"/>
          </a:p>
        </p:txBody>
      </p:sp>
      <p:sp>
        <p:nvSpPr>
          <p:cNvPr id="73733" name="AutoShape 12" descr="9k="/>
          <p:cNvSpPr>
            <a:spLocks noChangeAspect="1" noChangeArrowheads="1"/>
          </p:cNvSpPr>
          <p:nvPr/>
        </p:nvSpPr>
        <p:spPr bwMode="auto">
          <a:xfrm>
            <a:off x="5765800" y="4229100"/>
            <a:ext cx="2038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ru-RU"/>
          </a:p>
        </p:txBody>
      </p:sp>
      <p:sp>
        <p:nvSpPr>
          <p:cNvPr id="73734" name="Text Box 17"/>
          <p:cNvSpPr txBox="1">
            <a:spLocks noChangeArrowheads="1"/>
          </p:cNvSpPr>
          <p:nvPr/>
        </p:nvSpPr>
        <p:spPr bwMode="auto">
          <a:xfrm>
            <a:off x="7839256" y="38100"/>
            <a:ext cx="1320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b="1" dirty="0" smtClean="0">
                <a:solidFill>
                  <a:schemeClr val="bg1"/>
                </a:solidFill>
              </a:rPr>
              <a:t>ЭСТОНИЯ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3735" name="Text Box 18"/>
          <p:cNvSpPr txBox="1">
            <a:spLocks noChangeArrowheads="1"/>
          </p:cNvSpPr>
          <p:nvPr/>
        </p:nvSpPr>
        <p:spPr bwMode="auto">
          <a:xfrm>
            <a:off x="-6350" y="6446838"/>
            <a:ext cx="1239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b="1">
                <a:solidFill>
                  <a:schemeClr val="bg1"/>
                </a:solidFill>
              </a:rPr>
              <a:t>ШВЕЦИЯ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8" y="20565"/>
            <a:ext cx="4513332" cy="3384999"/>
          </a:xfrm>
          <a:prstGeom prst="rect">
            <a:avLst/>
          </a:prstGeom>
        </p:spPr>
      </p:pic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0" y="34925"/>
            <a:ext cx="1484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/>
              <a:t>ПИКАЛЕВО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6503987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6665912" y="114300"/>
            <a:ext cx="237058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Franklin Gothic Demi Cond" pitchFamily="34" charset="0"/>
              </a:rPr>
              <a:t>Зональность экосистем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Franklin Gothic Demi Cond" pitchFamily="34" charset="0"/>
              </a:rPr>
              <a:t>Европы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Franklin Gothic Demi Cond" pitchFamily="34" charset="0"/>
              </a:rPr>
              <a:t>во время последнего оледенения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Franklin Gothic Demi Cond" pitchFamily="34" charset="0"/>
              </a:rPr>
              <a:t>18 000 лет назад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Franklin Gothic Demi Cond" pitchFamily="34" charset="0"/>
              </a:rPr>
              <a:t>(</a:t>
            </a:r>
            <a:r>
              <a:rPr lang="ru-RU" altLang="ru-RU" sz="2400" dirty="0" err="1" smtClean="0">
                <a:solidFill>
                  <a:srgbClr val="000000"/>
                </a:solidFill>
                <a:latin typeface="Franklin Gothic Demi Cond" pitchFamily="34" charset="0"/>
              </a:rPr>
              <a:t>Осташковское</a:t>
            </a:r>
            <a:r>
              <a:rPr lang="ru-RU" altLang="ru-RU" sz="2400" dirty="0" smtClean="0">
                <a:solidFill>
                  <a:srgbClr val="000000"/>
                </a:solidFill>
                <a:latin typeface="Franklin Gothic Demi Cond" pitchFamily="34" charset="0"/>
              </a:rPr>
              <a:t> время)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0"/>
            <a:ext cx="2784475" cy="61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1546225" y="1020763"/>
            <a:ext cx="160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omic Sans MS" pitchFamily="66" charset="0"/>
              </a:rPr>
              <a:t>Скандинавия</a:t>
            </a:r>
          </a:p>
        </p:txBody>
      </p:sp>
      <p:sp>
        <p:nvSpPr>
          <p:cNvPr id="22534" name="TextBox 3"/>
          <p:cNvSpPr txBox="1">
            <a:spLocks noChangeArrowheads="1"/>
          </p:cNvSpPr>
          <p:nvPr/>
        </p:nvSpPr>
        <p:spPr bwMode="auto">
          <a:xfrm>
            <a:off x="179388" y="2411413"/>
            <a:ext cx="1227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omic Sans MS" pitchFamily="66" charset="0"/>
              </a:rPr>
              <a:t>Британия</a:t>
            </a:r>
          </a:p>
        </p:txBody>
      </p:sp>
      <p:sp>
        <p:nvSpPr>
          <p:cNvPr id="22535" name="TextBox 4"/>
          <p:cNvSpPr txBox="1">
            <a:spLocks noChangeArrowheads="1"/>
          </p:cNvSpPr>
          <p:nvPr/>
        </p:nvSpPr>
        <p:spPr bwMode="auto">
          <a:xfrm>
            <a:off x="179388" y="4989513"/>
            <a:ext cx="1138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omic Sans MS" pitchFamily="66" charset="0"/>
              </a:rPr>
              <a:t>Испания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2416175" y="6211888"/>
            <a:ext cx="998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omic Sans MS" pitchFamily="66" charset="0"/>
              </a:rPr>
              <a:t>Италия</a:t>
            </a:r>
          </a:p>
        </p:txBody>
      </p:sp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5094288" y="2339975"/>
            <a:ext cx="94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Comic Sans MS" pitchFamily="66" charset="0"/>
              </a:rPr>
              <a:t>Россия</a:t>
            </a:r>
          </a:p>
        </p:txBody>
      </p:sp>
      <p:sp>
        <p:nvSpPr>
          <p:cNvPr id="22538" name="TextBox 9"/>
          <p:cNvSpPr txBox="1">
            <a:spLocks noChangeArrowheads="1"/>
          </p:cNvSpPr>
          <p:nvPr/>
        </p:nvSpPr>
        <p:spPr bwMode="auto">
          <a:xfrm>
            <a:off x="4775200" y="4437063"/>
            <a:ext cx="110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Comic Sans MS" pitchFamily="66" charset="0"/>
              </a:rPr>
              <a:t>Украина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06774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Стрелка вправо 13"/>
          <p:cNvSpPr/>
          <p:nvPr/>
        </p:nvSpPr>
        <p:spPr>
          <a:xfrm flipH="1">
            <a:off x="8662540" y="3645024"/>
            <a:ext cx="288032" cy="7200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8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37915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Калининский</a:t>
            </a:r>
            <a:r>
              <a:rPr lang="ru-RU" dirty="0" smtClean="0">
                <a:latin typeface="Arial Narrow" panose="020B0606020202030204" pitchFamily="34" charset="0"/>
              </a:rPr>
              <a:t> горизонт – нижний горизонт валдайского </a:t>
            </a:r>
            <a:r>
              <a:rPr lang="ru-RU" dirty="0" err="1" smtClean="0">
                <a:latin typeface="Arial Narrow" panose="020B0606020202030204" pitchFamily="34" charset="0"/>
              </a:rPr>
              <a:t>надгоризонта</a:t>
            </a:r>
            <a:r>
              <a:rPr lang="ru-RU" dirty="0" smtClean="0">
                <a:latin typeface="Arial Narrow" panose="020B0606020202030204" pitchFamily="34" charset="0"/>
              </a:rPr>
              <a:t>, образованного в последнюю ледниковую эпоху.  Представлен в </a:t>
            </a:r>
            <a:r>
              <a:rPr lang="ru-RU" dirty="0">
                <a:latin typeface="Arial Narrow" panose="020B0606020202030204" pitchFamily="34" charset="0"/>
              </a:rPr>
              <a:t>области </a:t>
            </a:r>
            <a:r>
              <a:rPr lang="ru-RU" dirty="0" smtClean="0">
                <a:latin typeface="Arial Narrow" panose="020B0606020202030204" pitchFamily="34" charset="0"/>
              </a:rPr>
              <a:t>развития Валдайского ледника преимущественно </a:t>
            </a:r>
            <a:r>
              <a:rPr lang="ru-RU" dirty="0" err="1" smtClean="0">
                <a:latin typeface="Arial Narrow" panose="020B0606020202030204" pitchFamily="34" charset="0"/>
              </a:rPr>
              <a:t>камовыми</a:t>
            </a:r>
            <a:r>
              <a:rPr lang="ru-RU" dirty="0" smtClean="0">
                <a:latin typeface="Arial Narrow" panose="020B0606020202030204" pitchFamily="34" charset="0"/>
              </a:rPr>
              <a:t> образованиями, а во внеледниковой области калининские отложения участвует в строении второй террасы постоянных водотоков.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63640"/>
            <a:ext cx="5760640" cy="5185434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06774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Стрелка вправо 4"/>
          <p:cNvSpPr/>
          <p:nvPr/>
        </p:nvSpPr>
        <p:spPr>
          <a:xfrm flipH="1">
            <a:off x="8662540" y="3861048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88" y="20398"/>
            <a:ext cx="906501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Микулинский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latin typeface="Arial Narrow" panose="020B0606020202030204" pitchFamily="34" charset="0"/>
              </a:rPr>
              <a:t>горизонт</a:t>
            </a:r>
            <a:r>
              <a:rPr lang="ru-RU" dirty="0" smtClean="0">
                <a:latin typeface="Arial Narrow" panose="020B0606020202030204" pitchFamily="34" charset="0"/>
              </a:rPr>
              <a:t> – нижний горизонт верхнего неоплейстоцена. </a:t>
            </a:r>
          </a:p>
          <a:p>
            <a:r>
              <a:rPr lang="ru-RU" sz="1600" dirty="0" err="1" smtClean="0">
                <a:latin typeface="Arial Narrow" panose="020B0606020202030204" pitchFamily="34" charset="0"/>
              </a:rPr>
              <a:t>Микулинское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межледниковье отличается </a:t>
            </a:r>
            <a:r>
              <a:rPr lang="ru-RU" sz="1600" dirty="0" smtClean="0">
                <a:latin typeface="Arial Narrow" panose="020B0606020202030204" pitchFamily="34" charset="0"/>
              </a:rPr>
              <a:t>резко </a:t>
            </a:r>
            <a:r>
              <a:rPr lang="ru-RU" sz="1600" dirty="0">
                <a:latin typeface="Arial Narrow" panose="020B0606020202030204" pitchFamily="34" charset="0"/>
              </a:rPr>
              <a:t>выраженным климатическим </a:t>
            </a:r>
            <a:r>
              <a:rPr lang="ru-RU" sz="1600" dirty="0" smtClean="0">
                <a:latin typeface="Arial Narrow" panose="020B0606020202030204" pitchFamily="34" charset="0"/>
              </a:rPr>
              <a:t>оптимумом (</a:t>
            </a:r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МИС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5е</a:t>
            </a:r>
            <a:r>
              <a:rPr lang="ru-RU" sz="1600" dirty="0" smtClean="0">
                <a:latin typeface="Arial Narrow" panose="020B0606020202030204" pitchFamily="34" charset="0"/>
              </a:rPr>
              <a:t>), </a:t>
            </a:r>
            <a:r>
              <a:rPr lang="ru-RU" sz="1600" dirty="0">
                <a:latin typeface="Arial Narrow" panose="020B0606020202030204" pitchFamily="34" charset="0"/>
              </a:rPr>
              <a:t>во время которого </a:t>
            </a:r>
            <a:r>
              <a:rPr lang="ru-RU" sz="1600" dirty="0" smtClean="0">
                <a:latin typeface="Arial Narrow" panose="020B0606020202030204" pitchFamily="34" charset="0"/>
              </a:rPr>
              <a:t>вся средняя </a:t>
            </a:r>
            <a:r>
              <a:rPr lang="ru-RU" sz="1600" dirty="0">
                <a:latin typeface="Arial Narrow" panose="020B0606020202030204" pitchFamily="34" charset="0"/>
              </a:rPr>
              <a:t>полоса Русской равнины была занята зоной </a:t>
            </a:r>
            <a:r>
              <a:rPr lang="ru-RU" sz="1600" dirty="0" smtClean="0">
                <a:latin typeface="Arial Narrow" panose="020B0606020202030204" pitchFamily="34" charset="0"/>
              </a:rPr>
              <a:t>широколиственных лесов</a:t>
            </a:r>
            <a:r>
              <a:rPr lang="ru-RU" sz="1600" dirty="0">
                <a:latin typeface="Arial Narrow" panose="020B0606020202030204" pitchFamily="34" charset="0"/>
              </a:rPr>
              <a:t>. Эти леса существенно отличались от современных дубрав </a:t>
            </a:r>
            <a:r>
              <a:rPr lang="ru-RU" sz="1600" dirty="0" smtClean="0">
                <a:latin typeface="Arial Narrow" panose="020B0606020202030204" pitchFamily="34" charset="0"/>
              </a:rPr>
              <a:t>южного Подмосковья </a:t>
            </a:r>
            <a:r>
              <a:rPr lang="ru-RU" sz="1600" dirty="0">
                <a:latin typeface="Arial Narrow" panose="020B0606020202030204" pitchFamily="34" charset="0"/>
              </a:rPr>
              <a:t>и были аналогичны нынешним смешанным </a:t>
            </a:r>
            <a:r>
              <a:rPr lang="ru-RU" sz="1600" dirty="0" smtClean="0">
                <a:latin typeface="Arial Narrow" panose="020B0606020202030204" pitchFamily="34" charset="0"/>
              </a:rPr>
              <a:t>дубовым лесам </a:t>
            </a:r>
            <a:r>
              <a:rPr lang="ru-RU" sz="1600" dirty="0">
                <a:latin typeface="Arial Narrow" panose="020B0606020202030204" pitchFamily="34" charset="0"/>
              </a:rPr>
              <a:t>с грабом в Приднестровье и Молдавии. </a:t>
            </a:r>
            <a:r>
              <a:rPr lang="ru-RU" sz="1600" dirty="0" smtClean="0">
                <a:latin typeface="Arial Narrow" panose="020B0606020202030204" pitchFamily="34" charset="0"/>
              </a:rPr>
              <a:t>Необычайно </a:t>
            </a:r>
            <a:r>
              <a:rPr lang="ru-RU" sz="1600" dirty="0">
                <a:latin typeface="Arial Narrow" panose="020B0606020202030204" pitchFamily="34" charset="0"/>
              </a:rPr>
              <a:t>обильным был орешниковый </a:t>
            </a:r>
            <a:r>
              <a:rPr lang="ru-RU" sz="1600" dirty="0" smtClean="0">
                <a:latin typeface="Arial Narrow" panose="020B0606020202030204" pitchFamily="34" charset="0"/>
              </a:rPr>
              <a:t>подлесок, пыльца </a:t>
            </a:r>
            <a:r>
              <a:rPr lang="ru-RU" sz="1600" dirty="0">
                <a:latin typeface="Arial Narrow" panose="020B0606020202030204" pitchFamily="34" charset="0"/>
              </a:rPr>
              <a:t>орешника дает очень высокий пик</a:t>
            </a:r>
            <a:r>
              <a:rPr lang="ru-RU" sz="1600" dirty="0" smtClean="0">
                <a:latin typeface="Arial Narrow" panose="020B0606020202030204" pitchFamily="34" charset="0"/>
              </a:rPr>
              <a:t>, кульминируя </a:t>
            </a:r>
            <a:r>
              <a:rPr lang="ru-RU" sz="1600" dirty="0">
                <a:latin typeface="Arial Narrow" panose="020B0606020202030204" pitchFamily="34" charset="0"/>
              </a:rPr>
              <a:t>на уровне 150—291</a:t>
            </a:r>
            <a:r>
              <a:rPr lang="ru-RU" sz="1600" dirty="0" smtClean="0">
                <a:latin typeface="Arial Narrow" panose="020B0606020202030204" pitchFamily="34" charset="0"/>
              </a:rPr>
              <a:t>% . На </a:t>
            </a:r>
            <a:r>
              <a:rPr lang="ru-RU" sz="1600" dirty="0">
                <a:latin typeface="Arial Narrow" panose="020B0606020202030204" pitchFamily="34" charset="0"/>
              </a:rPr>
              <a:t>типичных микулинских спорово-пыльцевых диаграммах </a:t>
            </a:r>
            <a:r>
              <a:rPr lang="ru-RU" sz="1600" dirty="0" smtClean="0">
                <a:latin typeface="Arial Narrow" panose="020B0606020202030204" pitchFamily="34" charset="0"/>
              </a:rPr>
              <a:t>выдерживается строго </a:t>
            </a:r>
            <a:r>
              <a:rPr lang="ru-RU" sz="1600" dirty="0">
                <a:latin typeface="Arial Narrow" panose="020B0606020202030204" pitchFamily="34" charset="0"/>
              </a:rPr>
              <a:t>определенная последовательность кульминации </a:t>
            </a:r>
            <a:r>
              <a:rPr lang="ru-RU" sz="1600" dirty="0" smtClean="0">
                <a:latin typeface="Arial Narrow" panose="020B0606020202030204" pitchFamily="34" charset="0"/>
              </a:rPr>
              <a:t>доминирующих древесных </a:t>
            </a:r>
            <a:r>
              <a:rPr lang="ru-RU" sz="1600" dirty="0">
                <a:latin typeface="Arial Narrow" panose="020B0606020202030204" pitchFamily="34" charset="0"/>
              </a:rPr>
              <a:t>форм, максимумы которых сменяют друг </a:t>
            </a:r>
            <a:r>
              <a:rPr lang="ru-RU" sz="1600" dirty="0" smtClean="0">
                <a:latin typeface="Arial Narrow" panose="020B0606020202030204" pitchFamily="34" charset="0"/>
              </a:rPr>
              <a:t>друга снизу </a:t>
            </a:r>
            <a:r>
              <a:rPr lang="ru-RU" sz="1600" dirty="0">
                <a:latin typeface="Arial Narrow" panose="020B0606020202030204" pitchFamily="34" charset="0"/>
              </a:rPr>
              <a:t>вверх в порядке </a:t>
            </a:r>
            <a:r>
              <a:rPr lang="ru-RU" sz="1600" b="1" dirty="0">
                <a:latin typeface="Arial Narrow" panose="020B0606020202030204" pitchFamily="34" charset="0"/>
              </a:rPr>
              <a:t>дуб — вяз — </a:t>
            </a:r>
            <a:r>
              <a:rPr lang="ru-RU" sz="1600" b="1" dirty="0" smtClean="0">
                <a:latin typeface="Arial Narrow" panose="020B0606020202030204" pitchFamily="34" charset="0"/>
              </a:rPr>
              <a:t>липа—граб (</a:t>
            </a:r>
            <a:r>
              <a:rPr lang="ru-RU" sz="1600" dirty="0" smtClean="0">
                <a:latin typeface="Arial Narrow" panose="020B0606020202030204" pitchFamily="34" charset="0"/>
              </a:rPr>
              <a:t>на фоне орешника и ольхи</a:t>
            </a:r>
            <a:r>
              <a:rPr lang="ru-RU" sz="1600" b="1" dirty="0" smtClean="0">
                <a:latin typeface="Arial Narrow" panose="020B0606020202030204" pitchFamily="34" charset="0"/>
              </a:rPr>
              <a:t>)</a:t>
            </a:r>
            <a:r>
              <a:rPr lang="ru-RU" sz="1600" dirty="0" smtClean="0"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458719" y="2276872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Стрелка вправо 5"/>
          <p:cNvSpPr/>
          <p:nvPr/>
        </p:nvSpPr>
        <p:spPr>
          <a:xfrm flipH="1">
            <a:off x="8610847" y="2947170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4"/>
          <a:stretch/>
        </p:blipFill>
        <p:spPr>
          <a:xfrm>
            <a:off x="5711" y="2348880"/>
            <a:ext cx="6146877" cy="4428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5412" y="5733256"/>
            <a:ext cx="2940892" cy="954107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Палинология разреза Рославль –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парастратотипа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микулинского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горизонта (Румянцев, 1998).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Палинозоны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по В.П.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Гричуку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 (1989).</a:t>
            </a:r>
          </a:p>
        </p:txBody>
      </p:sp>
    </p:spTree>
    <p:extLst>
      <p:ext uri="{BB962C8B-B14F-4D97-AF65-F5344CB8AC3E}">
        <p14:creationId xmlns:p14="http://schemas.microsoft.com/office/powerpoint/2010/main" val="16291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42" y="3084579"/>
            <a:ext cx="3743848" cy="36104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5" y="3420719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Отложения </a:t>
            </a:r>
            <a:r>
              <a:rPr lang="ru-RU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микулинского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горизонта представлены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аллювиальными, озерными, болотными образованиями, почвами.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области валдайского оледенения </a:t>
            </a:r>
            <a:r>
              <a:rPr lang="ru-RU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микулинские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отложения залегают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между московской и валдайской моренами, а южнее области валдайского ледника участвуют в строении второй террасы речных систем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06774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Стрелка вправо 5"/>
          <p:cNvSpPr/>
          <p:nvPr/>
        </p:nvSpPr>
        <p:spPr>
          <a:xfrm flipH="1">
            <a:off x="8662540" y="4077072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 b="42330"/>
          <a:stretch/>
        </p:blipFill>
        <p:spPr bwMode="auto">
          <a:xfrm>
            <a:off x="-36512" y="0"/>
            <a:ext cx="9195996" cy="327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8496" y="2448448"/>
            <a:ext cx="9195996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Река  Угра (левый приток Оки). Плоская поверхность второй надпойменной террасы </a:t>
            </a:r>
            <a:r>
              <a:rPr lang="ru-RU" sz="1600" dirty="0" err="1" smtClean="0">
                <a:latin typeface="Arial Narrow" panose="020B0606020202030204" pitchFamily="34" charset="0"/>
              </a:rPr>
              <a:t>микулинско</a:t>
            </a:r>
            <a:r>
              <a:rPr lang="ru-RU" sz="1600" dirty="0" smtClean="0">
                <a:latin typeface="Arial Narrow" panose="020B0606020202030204" pitchFamily="34" charset="0"/>
              </a:rPr>
              <a:t>-калининского возраста. На заднем плане – </a:t>
            </a:r>
            <a:r>
              <a:rPr lang="ru-RU" sz="1600" dirty="0" err="1" smtClean="0">
                <a:latin typeface="Arial Narrow" panose="020B0606020202030204" pitchFamily="34" charset="0"/>
              </a:rPr>
              <a:t>Угринский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 err="1" smtClean="0">
                <a:latin typeface="Arial Narrow" panose="020B0606020202030204" pitchFamily="34" charset="0"/>
              </a:rPr>
              <a:t>зандр</a:t>
            </a:r>
            <a:r>
              <a:rPr lang="ru-RU" sz="1600" dirty="0" smtClean="0">
                <a:latin typeface="Arial Narrow" panose="020B0606020202030204" pitchFamily="34" charset="0"/>
              </a:rPr>
              <a:t>, сложенный флювиогляциальными и гляциальными образованиями московского горизонта 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1" b="31562"/>
          <a:stretch/>
        </p:blipFill>
        <p:spPr bwMode="auto">
          <a:xfrm>
            <a:off x="0" y="-12020"/>
            <a:ext cx="9138132" cy="321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-12020"/>
            <a:ext cx="653881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Географическая зональность </a:t>
            </a:r>
            <a:r>
              <a:rPr lang="ru-RU" b="1" dirty="0" err="1" smtClean="0">
                <a:latin typeface="Arial Narrow" panose="020B0606020202030204" pitchFamily="34" charset="0"/>
              </a:rPr>
              <a:t>микулинского</a:t>
            </a:r>
            <a:r>
              <a:rPr lang="ru-RU" b="1" dirty="0" smtClean="0">
                <a:latin typeface="Arial Narrow" panose="020B0606020202030204" pitchFamily="34" charset="0"/>
              </a:rPr>
              <a:t> времени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7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80597"/>
            <a:ext cx="5112568" cy="512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85479" y="6396335"/>
            <a:ext cx="3258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Franklin Gothic Demi Cond" panose="020B0706030402020204" pitchFamily="34" charset="0"/>
              </a:rPr>
              <a:t>Земля 125 тыс. лет назад</a:t>
            </a:r>
            <a:endParaRPr lang="ru-RU" sz="2400" dirty="0">
              <a:solidFill>
                <a:prstClr val="black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2292"/>
          <a:stretch/>
        </p:blipFill>
        <p:spPr bwMode="auto">
          <a:xfrm>
            <a:off x="0" y="1229733"/>
            <a:ext cx="3209544" cy="551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10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 Narrow" panose="020B0606020202030204" pitchFamily="34" charset="0"/>
              </a:rPr>
              <a:t>Микулинский</a:t>
            </a:r>
            <a:r>
              <a:rPr lang="ru-RU" b="1" dirty="0">
                <a:latin typeface="Arial Narrow" panose="020B0606020202030204" pitchFamily="34" charset="0"/>
              </a:rPr>
              <a:t> горизонт </a:t>
            </a:r>
            <a:r>
              <a:rPr lang="ru-RU" dirty="0">
                <a:latin typeface="Arial Narrow" panose="020B0606020202030204" pitchFamily="34" charset="0"/>
              </a:rPr>
              <a:t>сопоставляется с европейским </a:t>
            </a:r>
            <a:r>
              <a:rPr lang="ru-RU" b="1" dirty="0" err="1">
                <a:latin typeface="Arial Narrow" panose="020B0606020202030204" pitchFamily="34" charset="0"/>
              </a:rPr>
              <a:t>эемом</a:t>
            </a:r>
            <a:r>
              <a:rPr lang="ru-RU" dirty="0">
                <a:latin typeface="Arial Narrow" panose="020B0606020202030204" pitchFamily="34" charset="0"/>
              </a:rPr>
              <a:t> (МИС 5е); это время официально называется </a:t>
            </a:r>
            <a:r>
              <a:rPr lang="ru-RU" b="1" dirty="0">
                <a:latin typeface="Arial Narrow" panose="020B0606020202030204" pitchFamily="34" charset="0"/>
              </a:rPr>
              <a:t>П</a:t>
            </a:r>
            <a:r>
              <a:rPr lang="ru-RU" dirty="0">
                <a:latin typeface="Arial Narrow" panose="020B0606020202030204" pitchFamily="34" charset="0"/>
              </a:rPr>
              <a:t>оследним </a:t>
            </a:r>
            <a:r>
              <a:rPr lang="ru-RU" b="1" dirty="0" err="1" smtClean="0">
                <a:latin typeface="Arial Narrow" panose="020B0606020202030204" pitchFamily="34" charset="0"/>
              </a:rPr>
              <a:t>М</a:t>
            </a:r>
            <a:r>
              <a:rPr lang="ru-RU" dirty="0" err="1" smtClean="0">
                <a:latin typeface="Arial Narrow" panose="020B0606020202030204" pitchFamily="34" charset="0"/>
              </a:rPr>
              <a:t>ежледниковьем</a:t>
            </a:r>
            <a:r>
              <a:rPr lang="ru-RU" dirty="0" smtClean="0">
                <a:latin typeface="Arial Narrow" panose="020B0606020202030204" pitchFamily="34" charset="0"/>
              </a:rPr>
              <a:t> (</a:t>
            </a:r>
            <a:r>
              <a:rPr lang="en-US" b="1" dirty="0" smtClean="0">
                <a:latin typeface="Arial Narrow" panose="020B0606020202030204" pitchFamily="34" charset="0"/>
              </a:rPr>
              <a:t>L</a:t>
            </a:r>
            <a:r>
              <a:rPr lang="en-US" dirty="0" smtClean="0">
                <a:latin typeface="Arial Narrow" panose="020B0606020202030204" pitchFamily="34" charset="0"/>
              </a:rPr>
              <a:t>ast </a:t>
            </a:r>
            <a:r>
              <a:rPr lang="en-US" b="1" dirty="0" smtClean="0">
                <a:latin typeface="Arial Narrow" panose="020B0606020202030204" pitchFamily="34" charset="0"/>
              </a:rPr>
              <a:t>I</a:t>
            </a:r>
            <a:r>
              <a:rPr lang="en-US" dirty="0" smtClean="0">
                <a:latin typeface="Arial Narrow" panose="020B0606020202030204" pitchFamily="34" charset="0"/>
              </a:rPr>
              <a:t>nterglacial)</a:t>
            </a:r>
            <a:r>
              <a:rPr lang="ru-RU" dirty="0" smtClean="0">
                <a:latin typeface="Arial Narrow" panose="020B0606020202030204" pitchFamily="34" charset="0"/>
              </a:rPr>
              <a:t>. </a:t>
            </a:r>
            <a:r>
              <a:rPr lang="ru-RU" dirty="0">
                <a:latin typeface="Arial Narrow" panose="020B0606020202030204" pitchFamily="34" charset="0"/>
              </a:rPr>
              <a:t>Его изучению посвящена огромная литература во много тысяч статей. Именно для последнего межледниковья были опробованы методы сопоставления </a:t>
            </a:r>
            <a:r>
              <a:rPr lang="ru-RU" dirty="0" smtClean="0">
                <a:latin typeface="Arial Narrow" panose="020B0606020202030204" pitchFamily="34" charset="0"/>
              </a:rPr>
              <a:t>изотопных стадий морских </a:t>
            </a:r>
            <a:r>
              <a:rPr lang="ru-RU" dirty="0">
                <a:latin typeface="Arial Narrow" panose="020B0606020202030204" pitchFamily="34" charset="0"/>
              </a:rPr>
              <a:t>отложений </a:t>
            </a:r>
            <a:r>
              <a:rPr lang="ru-RU" dirty="0" smtClean="0">
                <a:latin typeface="Arial Narrow" panose="020B0606020202030204" pitchFamily="34" charset="0"/>
              </a:rPr>
              <a:t>(МИС) со спорово-пыльцевыми спектрами континентальных </a:t>
            </a:r>
            <a:r>
              <a:rPr lang="ru-RU" dirty="0">
                <a:latin typeface="Arial Narrow" panose="020B0606020202030204" pitchFamily="34" charset="0"/>
              </a:rPr>
              <a:t>отложений</a:t>
            </a:r>
          </a:p>
        </p:txBody>
      </p:sp>
    </p:spTree>
    <p:extLst>
      <p:ext uri="{BB962C8B-B14F-4D97-AF65-F5344CB8AC3E}">
        <p14:creationId xmlns:p14="http://schemas.microsoft.com/office/powerpoint/2010/main" val="28974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" y="0"/>
            <a:ext cx="9099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9999">
              <a:schemeClr val="accent3">
                <a:lumMod val="20000"/>
                <a:lumOff val="80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904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СРЕДНИЙ НЕОПЛЕЙСТОЦЕН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Московский 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горизонт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включает образования донной и краевой морен, а также флювиогляциальные образования стадий </a:t>
            </a:r>
            <a:r>
              <a:rPr lang="ru-RU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наступания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и отступания ледника.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 большинстве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случаев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они включают характерные красноватые донные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морены, которые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сложены суглинками и валунами преимущественно карельских пород, песчаным заполнением </a:t>
            </a:r>
            <a:r>
              <a:rPr lang="ru-RU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внутриморенных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каналов, и песчано-галечниковыми комплексами </a:t>
            </a:r>
            <a:r>
              <a:rPr lang="ru-RU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зандров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 (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МИС 6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). Образует поверхностные формы рельефа (краевые морены, третью – флювиогляциальную - террасу водотоков и пр.). Мощность иногда достигает десятков метров.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37234"/>
            <a:ext cx="6096000" cy="4057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3375" y="6394884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Ока около Павлова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06774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Стрелка вправо 5"/>
          <p:cNvSpPr/>
          <p:nvPr/>
        </p:nvSpPr>
        <p:spPr>
          <a:xfrm flipH="1">
            <a:off x="8662540" y="4221088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Палеогеографическая схема конца плиоце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0" y="5392738"/>
            <a:ext cx="8893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Палеогеографическая схема конца плиоцена- квартера: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 (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позднего 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акчагыла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 = 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геласия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+mn-cs"/>
            </a:endParaRPr>
          </a:p>
          <a:p>
            <a:pPr>
              <a:defRPr/>
            </a:pPr>
            <a:r>
              <a:rPr lang="ru-RU" dirty="0">
                <a:latin typeface="Arial Narrow" pitchFamily="34" charset="0"/>
                <a:cs typeface="+mn-cs"/>
              </a:rPr>
              <a:t>1 - суша,</a:t>
            </a:r>
            <a:r>
              <a:rPr lang="en-US" dirty="0">
                <a:latin typeface="Arial Narrow" pitchFamily="34" charset="0"/>
                <a:cs typeface="+mn-cs"/>
              </a:rPr>
              <a:t> </a:t>
            </a:r>
            <a:r>
              <a:rPr lang="ru-RU" dirty="0">
                <a:latin typeface="Arial Narrow" pitchFamily="34" charset="0"/>
                <a:cs typeface="+mn-cs"/>
              </a:rPr>
              <a:t>2 - море,</a:t>
            </a:r>
            <a:r>
              <a:rPr lang="en-US" dirty="0">
                <a:latin typeface="Arial Narrow" pitchFamily="34" charset="0"/>
                <a:cs typeface="+mn-cs"/>
              </a:rPr>
              <a:t> </a:t>
            </a:r>
            <a:r>
              <a:rPr lang="ru-RU" dirty="0">
                <a:latin typeface="Arial Narrow" pitchFamily="34" charset="0"/>
                <a:cs typeface="+mn-cs"/>
              </a:rPr>
              <a:t>3 - основные массивы древних горных сооружений,</a:t>
            </a:r>
            <a:r>
              <a:rPr lang="en-US" dirty="0">
                <a:latin typeface="Arial Narrow" pitchFamily="34" charset="0"/>
                <a:cs typeface="+mn-cs"/>
              </a:rPr>
              <a:t> </a:t>
            </a:r>
            <a:r>
              <a:rPr lang="ru-RU" dirty="0">
                <a:latin typeface="Arial Narrow" pitchFamily="34" charset="0"/>
                <a:cs typeface="+mn-cs"/>
              </a:rPr>
              <a:t>приподнятых в эпоху альпийской складчатости,</a:t>
            </a:r>
            <a:r>
              <a:rPr lang="en-US" dirty="0">
                <a:latin typeface="Arial Narrow" pitchFamily="34" charset="0"/>
                <a:cs typeface="+mn-cs"/>
              </a:rPr>
              <a:t> </a:t>
            </a:r>
            <a:r>
              <a:rPr lang="ru-RU" dirty="0">
                <a:latin typeface="Arial Narrow" pitchFamily="34" charset="0"/>
                <a:cs typeface="+mn-cs"/>
              </a:rPr>
              <a:t>4 - альпийские горные</a:t>
            </a:r>
            <a:r>
              <a:rPr lang="en-US" dirty="0">
                <a:latin typeface="Arial Narrow" pitchFamily="34" charset="0"/>
                <a:cs typeface="+mn-cs"/>
              </a:rPr>
              <a:t> </a:t>
            </a:r>
            <a:r>
              <a:rPr lang="ru-RU" dirty="0">
                <a:latin typeface="Arial Narrow" pitchFamily="34" charset="0"/>
                <a:cs typeface="+mn-cs"/>
              </a:rPr>
              <a:t>сооружения,5 - основные речные артерии, очаги оледенения,</a:t>
            </a:r>
            <a:r>
              <a:rPr lang="en-US" dirty="0">
                <a:latin typeface="Arial Narrow" pitchFamily="34" charset="0"/>
                <a:cs typeface="+mn-cs"/>
              </a:rPr>
              <a:t> </a:t>
            </a:r>
            <a:r>
              <a:rPr lang="ru-RU" dirty="0">
                <a:latin typeface="Arial Narrow" pitchFamily="34" charset="0"/>
                <a:cs typeface="+mn-cs"/>
              </a:rPr>
              <a:t>6 - установленные,</a:t>
            </a:r>
            <a:r>
              <a:rPr lang="en-US" dirty="0">
                <a:latin typeface="Arial Narrow" pitchFamily="34" charset="0"/>
                <a:cs typeface="+mn-cs"/>
              </a:rPr>
              <a:t> </a:t>
            </a:r>
            <a:r>
              <a:rPr lang="ru-RU" dirty="0">
                <a:latin typeface="Arial Narrow" pitchFamily="34" charset="0"/>
                <a:cs typeface="+mn-cs"/>
              </a:rPr>
              <a:t>7 - предполагаемые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28625"/>
            <a:ext cx="7051675" cy="640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684213" y="22225"/>
            <a:ext cx="7472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Границы Московского оледенения (= </a:t>
            </a:r>
            <a:r>
              <a:rPr lang="en-US" altLang="ru-RU" sz="1800" b="1"/>
              <a:t>Saale Glaciation</a:t>
            </a:r>
            <a:r>
              <a:rPr lang="ru-RU" altLang="ru-RU" sz="1800" b="1"/>
              <a:t>)</a:t>
            </a:r>
            <a:r>
              <a:rPr lang="en-US" altLang="ru-RU" sz="1800" b="1"/>
              <a:t> </a:t>
            </a:r>
            <a:r>
              <a:rPr lang="ru-RU" altLang="ru-RU" sz="1800" b="1"/>
              <a:t>в</a:t>
            </a:r>
            <a:r>
              <a:rPr lang="en-US" altLang="ru-RU" sz="1800" b="1"/>
              <a:t> </a:t>
            </a:r>
            <a:r>
              <a:rPr lang="ru-RU" altLang="ru-RU" sz="1800" b="1"/>
              <a:t>Европе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02463" y="450850"/>
            <a:ext cx="2141537" cy="4524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 Narrow" panose="020B0606020202030204" pitchFamily="34" charset="0"/>
              </a:rPr>
              <a:t>Московское </a:t>
            </a:r>
            <a:r>
              <a:rPr lang="ru-RU" sz="1600" dirty="0">
                <a:latin typeface="Arial Narrow" panose="020B0606020202030204" pitchFamily="34" charset="0"/>
              </a:rPr>
              <a:t>оледенение соответствует европейскому </a:t>
            </a:r>
            <a:r>
              <a:rPr lang="ru-RU" sz="1600" b="1" i="1" dirty="0" err="1">
                <a:latin typeface="Arial Narrow" panose="020B0606020202030204" pitchFamily="34" charset="0"/>
              </a:rPr>
              <a:t>заальскому</a:t>
            </a:r>
            <a:r>
              <a:rPr lang="ru-RU" sz="1600" b="1" i="1" dirty="0">
                <a:latin typeface="Arial Narrow" panose="020B0606020202030204" pitchFamily="34" charset="0"/>
              </a:rPr>
              <a:t>. </a:t>
            </a:r>
          </a:p>
          <a:p>
            <a:pPr>
              <a:defRPr/>
            </a:pPr>
            <a:r>
              <a:rPr lang="ru-RU" sz="1600" dirty="0">
                <a:latin typeface="Arial Narrow" panose="020B0606020202030204" pitchFamily="34" charset="0"/>
              </a:rPr>
              <a:t>В предлагаемой международной схеме </a:t>
            </a:r>
            <a:r>
              <a:rPr lang="ru-RU" sz="1600" b="1" i="1" dirty="0">
                <a:latin typeface="Arial Narrow" panose="020B0606020202030204" pitchFamily="34" charset="0"/>
              </a:rPr>
              <a:t>московский</a:t>
            </a:r>
            <a:r>
              <a:rPr lang="ru-RU" sz="1600" dirty="0">
                <a:latin typeface="Arial Narrow" panose="020B0606020202030204" pitchFamily="34" charset="0"/>
              </a:rPr>
              <a:t> ледник объединен с </a:t>
            </a:r>
            <a:r>
              <a:rPr lang="ru-RU" sz="1600" b="1" i="1" dirty="0">
                <a:latin typeface="Arial Narrow" panose="020B0606020202030204" pitchFamily="34" charset="0"/>
              </a:rPr>
              <a:t>днепровским</a:t>
            </a:r>
            <a:r>
              <a:rPr lang="ru-RU" sz="1600" dirty="0">
                <a:latin typeface="Arial Narrow" panose="020B0606020202030204" pitchFamily="34" charset="0"/>
              </a:rPr>
              <a:t>, максимальным на Русской равнине. </a:t>
            </a:r>
            <a:r>
              <a:rPr lang="ru-RU" sz="1600" dirty="0" smtClean="0"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latin typeface="Arial Narrow" panose="020B0606020202030204" pitchFamily="34" charset="0"/>
              </a:rPr>
            </a:br>
            <a:r>
              <a:rPr lang="ru-RU" sz="1600" dirty="0" smtClean="0">
                <a:latin typeface="Arial Narrow" panose="020B0606020202030204" pitchFamily="34" charset="0"/>
              </a:rPr>
              <a:t>В </a:t>
            </a:r>
            <a:r>
              <a:rPr lang="ru-RU" sz="1600" dirty="0">
                <a:latin typeface="Arial Narrow" panose="020B0606020202030204" pitchFamily="34" charset="0"/>
              </a:rPr>
              <a:t>Европе, однако, </a:t>
            </a:r>
            <a:r>
              <a:rPr lang="ru-RU" sz="1600" dirty="0" err="1">
                <a:latin typeface="Arial Narrow" panose="020B0606020202030204" pitchFamily="34" charset="0"/>
              </a:rPr>
              <a:t>заальский</a:t>
            </a:r>
            <a:r>
              <a:rPr lang="ru-RU" sz="1600" dirty="0">
                <a:latin typeface="Arial Narrow" panose="020B0606020202030204" pitchFamily="34" charset="0"/>
              </a:rPr>
              <a:t> ледник  максимальным не является, и, в целом, </a:t>
            </a:r>
          </a:p>
          <a:p>
            <a:pPr>
              <a:defRPr/>
            </a:pPr>
            <a:r>
              <a:rPr lang="ru-RU" sz="1600" dirty="0">
                <a:latin typeface="Arial Narrow" panose="020B0606020202030204" pitchFamily="34" charset="0"/>
              </a:rPr>
              <a:t>не пересекает долины Дуная.</a:t>
            </a:r>
          </a:p>
        </p:txBody>
      </p:sp>
    </p:spTree>
    <p:extLst>
      <p:ext uri="{BB962C8B-B14F-4D97-AF65-F5344CB8AC3E}">
        <p14:creationId xmlns:p14="http://schemas.microsoft.com/office/powerpoint/2010/main" val="8882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Arial Narrow" panose="020B0606020202030204" pitchFamily="34" charset="0"/>
              </a:rPr>
              <a:t>Чекалинский</a:t>
            </a:r>
            <a:r>
              <a:rPr lang="ru-RU" b="1" dirty="0" smtClean="0">
                <a:latin typeface="Arial Narrow" panose="020B0606020202030204" pitchFamily="34" charset="0"/>
              </a:rPr>
              <a:t> горизонт  </a:t>
            </a:r>
            <a:r>
              <a:rPr lang="ru-RU" dirty="0" smtClean="0">
                <a:latin typeface="Arial Narrow" panose="020B0606020202030204" pitchFamily="34" charset="0"/>
              </a:rPr>
              <a:t>(введен вместо </a:t>
            </a:r>
            <a:r>
              <a:rPr lang="ru-RU" dirty="0" err="1" smtClean="0">
                <a:latin typeface="Arial Narrow" panose="020B0606020202030204" pitchFamily="34" charset="0"/>
              </a:rPr>
              <a:t>одинцовского</a:t>
            </a:r>
            <a:r>
              <a:rPr lang="ru-RU" dirty="0" smtClean="0">
                <a:latin typeface="Arial Narrow" panose="020B0606020202030204" pitchFamily="34" charset="0"/>
              </a:rPr>
              <a:t>). Аллювиальные глины, редко пески, супеси небольшой мощности. Климат по спорово-пыльцевым спектрам близкий к современному. В северной части центрального района </a:t>
            </a:r>
            <a:r>
              <a:rPr lang="ru-RU" dirty="0">
                <a:latin typeface="Arial Narrow" panose="020B0606020202030204" pitchFamily="34" charset="0"/>
              </a:rPr>
              <a:t>озерные отложения этого </a:t>
            </a:r>
            <a:r>
              <a:rPr lang="ru-RU" dirty="0" smtClean="0">
                <a:latin typeface="Arial Narrow" panose="020B0606020202030204" pitchFamily="34" charset="0"/>
              </a:rPr>
              <a:t>горизонта известны по буровым скважинам, их мощность доходит до 50 м. Это тонкозернистые пески</a:t>
            </a:r>
            <a:r>
              <a:rPr lang="ru-RU" i="1" dirty="0" smtClean="0">
                <a:latin typeface="Arial Narrow" panose="020B0606020202030204" pitchFamily="34" charset="0"/>
              </a:rPr>
              <a:t>, </a:t>
            </a:r>
            <a:r>
              <a:rPr lang="ru-RU" dirty="0" smtClean="0">
                <a:latin typeface="Arial Narrow" panose="020B0606020202030204" pitchFamily="34" charset="0"/>
              </a:rPr>
              <a:t>известковистые суглинки</a:t>
            </a:r>
            <a:r>
              <a:rPr lang="ru-RU" i="1" dirty="0" smtClean="0">
                <a:latin typeface="Arial Narrow" panose="020B0606020202030204" pitchFamily="34" charset="0"/>
              </a:rPr>
              <a:t>, </a:t>
            </a:r>
            <a:r>
              <a:rPr lang="ru-RU" dirty="0" err="1" smtClean="0">
                <a:latin typeface="Arial Narrow" panose="020B0606020202030204" pitchFamily="34" charset="0"/>
              </a:rPr>
              <a:t>гиттии</a:t>
            </a:r>
            <a:r>
              <a:rPr lang="ru-RU" dirty="0" smtClean="0">
                <a:latin typeface="Arial Narrow" panose="020B0606020202030204" pitchFamily="34" charset="0"/>
              </a:rPr>
              <a:t>,</a:t>
            </a:r>
            <a:r>
              <a:rPr lang="ru-RU" i="1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известковистые суглинки </a:t>
            </a:r>
            <a:r>
              <a:rPr lang="ru-RU" dirty="0">
                <a:latin typeface="Arial Narrow" panose="020B0606020202030204" pitchFamily="34" charset="0"/>
              </a:rPr>
              <a:t>с вивианитом, </a:t>
            </a:r>
            <a:r>
              <a:rPr lang="ru-RU" dirty="0" smtClean="0">
                <a:latin typeface="Arial Narrow" panose="020B0606020202030204" pitchFamily="34" charset="0"/>
              </a:rPr>
              <a:t>переходящие </a:t>
            </a:r>
            <a:r>
              <a:rPr lang="ru-RU" dirty="0">
                <a:latin typeface="Arial Narrow" panose="020B0606020202030204" pitchFamily="34" charset="0"/>
              </a:rPr>
              <a:t>в мергели с </a:t>
            </a:r>
            <a:r>
              <a:rPr lang="ru-RU" dirty="0" smtClean="0">
                <a:latin typeface="Arial Narrow" panose="020B0606020202030204" pitchFamily="34" charset="0"/>
              </a:rPr>
              <a:t>раковинами пресноводных </a:t>
            </a:r>
            <a:r>
              <a:rPr lang="ru-RU" dirty="0">
                <a:latin typeface="Arial Narrow" panose="020B0606020202030204" pitchFamily="34" charset="0"/>
              </a:rPr>
              <a:t>моллюсков </a:t>
            </a:r>
            <a:r>
              <a:rPr lang="ru-RU" dirty="0" smtClean="0">
                <a:latin typeface="Arial Narrow" panose="020B0606020202030204" pitchFamily="34" charset="0"/>
              </a:rPr>
              <a:t>и</a:t>
            </a:r>
            <a:r>
              <a:rPr lang="ru-RU" dirty="0">
                <a:latin typeface="Arial Narrow" panose="020B0606020202030204" pitchFamily="34" charset="0"/>
              </a:rPr>
              <a:t>, наконец, </a:t>
            </a:r>
            <a:r>
              <a:rPr lang="ru-RU" dirty="0" smtClean="0">
                <a:latin typeface="Arial Narrow" panose="020B0606020202030204" pitchFamily="34" charset="0"/>
              </a:rPr>
              <a:t>ленточные глины. Древесная растительнос</a:t>
            </a:r>
            <a:r>
              <a:rPr lang="ru-RU" dirty="0">
                <a:latin typeface="Arial Narrow" panose="020B0606020202030204" pitchFamily="34" charset="0"/>
              </a:rPr>
              <a:t>т</a:t>
            </a:r>
            <a:r>
              <a:rPr lang="ru-RU" dirty="0" smtClean="0">
                <a:latin typeface="Arial Narrow" panose="020B0606020202030204" pitchFamily="34" charset="0"/>
              </a:rPr>
              <a:t>ь представлена такими видами как дуб, вяз, граб, орешник, липа и пр.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95816"/>
            <a:ext cx="6552728" cy="4465409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06774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Стрелка вправо 4"/>
          <p:cNvSpPr/>
          <p:nvPr/>
        </p:nvSpPr>
        <p:spPr>
          <a:xfrm flipH="1">
            <a:off x="8662540" y="4293096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5380"/>
            <a:ext cx="88430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Калужский горизонт </a:t>
            </a:r>
            <a:r>
              <a:rPr lang="ru-RU" dirty="0">
                <a:latin typeface="Arial Narrow" panose="020B0606020202030204" pitchFamily="34" charset="0"/>
              </a:rPr>
              <a:t>введен </a:t>
            </a:r>
            <a:r>
              <a:rPr lang="ru-RU" dirty="0" smtClean="0">
                <a:latin typeface="Arial Narrow" panose="020B0606020202030204" pitchFamily="34" charset="0"/>
              </a:rPr>
              <a:t>в шкалу вместо </a:t>
            </a:r>
            <a:r>
              <a:rPr lang="ru-RU" dirty="0">
                <a:latin typeface="Arial Narrow" panose="020B0606020202030204" pitchFamily="34" charset="0"/>
              </a:rPr>
              <a:t>днепровского из-за потери стратотипа. 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В большинстве случаев это донные морены, которые сложены валунами,</a:t>
            </a:r>
          </a:p>
          <a:p>
            <a:r>
              <a:rPr lang="ru-RU" dirty="0">
                <a:latin typeface="Arial Narrow" panose="020B0606020202030204" pitchFamily="34" charset="0"/>
              </a:rPr>
              <a:t>а также в той или иной степени карбонатными суглинками бурых, коричнево- и красно-бурых, реже серых тонов. Во многих местах к югу от границы московского оледенения </a:t>
            </a:r>
            <a:r>
              <a:rPr lang="ru-RU" dirty="0" smtClean="0">
                <a:latin typeface="Arial Narrow" panose="020B0606020202030204" pitchFamily="34" charset="0"/>
              </a:rPr>
              <a:t>горизонт слагает </a:t>
            </a:r>
            <a:r>
              <a:rPr lang="ru-RU" dirty="0">
                <a:latin typeface="Arial Narrow" panose="020B0606020202030204" pitchFamily="34" charset="0"/>
              </a:rPr>
              <a:t>водоразделы. Отмечается общее </a:t>
            </a:r>
            <a:r>
              <a:rPr lang="ru-RU" dirty="0" err="1">
                <a:latin typeface="Arial Narrow" panose="020B0606020202030204" pitchFamily="34" charset="0"/>
              </a:rPr>
              <a:t>опесчанивание</a:t>
            </a:r>
            <a:r>
              <a:rPr lang="ru-RU" dirty="0">
                <a:latin typeface="Arial Narrow" panose="020B0606020202030204" pitchFamily="34" charset="0"/>
              </a:rPr>
              <a:t> морены в пределах долин и появление в ней многочисленных линз </a:t>
            </a:r>
            <a:r>
              <a:rPr lang="ru-RU" dirty="0" err="1">
                <a:latin typeface="Arial Narrow" panose="020B0606020202030204" pitchFamily="34" charset="0"/>
              </a:rPr>
              <a:t>внутриморенных</a:t>
            </a:r>
            <a:r>
              <a:rPr lang="ru-RU" dirty="0">
                <a:latin typeface="Arial Narrow" panose="020B0606020202030204" pitchFamily="34" charset="0"/>
              </a:rPr>
              <a:t> песков. Иногда весь моренный пласт замещается при этом валунными песками и супесями (абляционные морены?). Мощность достигает иногда нескольких десятков метров, но обычно первые метры. Иногда нижняя часть морены </a:t>
            </a:r>
            <a:r>
              <a:rPr lang="ru-RU" dirty="0" err="1">
                <a:latin typeface="Arial Narrow" panose="020B0606020202030204" pitchFamily="34" charset="0"/>
              </a:rPr>
              <a:t>рассланцована</a:t>
            </a:r>
            <a:r>
              <a:rPr lang="ru-RU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780928"/>
            <a:ext cx="74029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Лихвинский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горизонт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. Начинает средний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неоплейстоцен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. Выделен в разрезе III террасы Оки около г.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Лихвина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(Чекалина).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Включает погребенные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почвы, аллювиальные отложения, болотные и озерные мергели, лессовидные суглинки и пр. Мощность иногда до 15-25 м, но обычно в обнажениях - несколько метров. Также залегает главным образом в древних врезах (</a:t>
            </a:r>
            <a:r>
              <a:rPr lang="ru-RU" b="1" dirty="0">
                <a:solidFill>
                  <a:srgbClr val="F79646">
                    <a:lumMod val="50000"/>
                  </a:srgbClr>
                </a:solidFill>
                <a:latin typeface="Arial Narrow" panose="020B0606020202030204" pitchFamily="34" charset="0"/>
              </a:rPr>
              <a:t>МИС  11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). 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Флора: широколиственные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дубово-грабовые леса с елью. Множество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фауны,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т.ч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. кости рыб и кости млекопитающих хазарского комплекса, и очень теплые спорово-пыльцевые спектры (почти на 10° выше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современной) с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редкой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флорой,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 настоящее время в этих местах отсутствующих или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Европе вымерших: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Osmunda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glautonia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L.,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Azolla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filiculoides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L a m.,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Picea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sec.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Omorica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,</a:t>
            </a:r>
            <a:r>
              <a:rPr lang="ru-RU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Pinus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sec.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Strobus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Ylex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aquifolium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L.,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Tilia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tomentosa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Moench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r>
              <a:rPr lang="ru-RU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Juglans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regia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Castanea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saliva,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Tsuga</a:t>
            </a: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</a:rPr>
              <a:t> sp.</a:t>
            </a:r>
            <a:r>
              <a:rPr lang="ru-RU" i="1" dirty="0">
                <a:solidFill>
                  <a:prstClr val="black"/>
                </a:solidFill>
                <a:latin typeface="Arial Narrow" panose="020B0606020202030204" pitchFamily="34" charset="0"/>
              </a:rPr>
              <a:t> (</a:t>
            </a:r>
            <a:r>
              <a:rPr lang="ru-RU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виды - экзоты</a:t>
            </a:r>
            <a:r>
              <a:rPr lang="ru-RU" i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).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Климат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значительно более теплый, чем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современный. По структуре растительного покрова и типу появления лесов после оледенения более всего напоминает ГОЛОЦЕН. </a:t>
            </a:r>
            <a:r>
              <a:rPr lang="ru-RU" i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ru-RU" i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29000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Стрелка вправо 5"/>
          <p:cNvSpPr/>
          <p:nvPr/>
        </p:nvSpPr>
        <p:spPr>
          <a:xfrm flipH="1">
            <a:off x="8662540" y="4653136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79" y="116632"/>
            <a:ext cx="8258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Ока около Чекалина (</a:t>
            </a:r>
            <a:r>
              <a:rPr lang="ru-RU" dirty="0" err="1" smtClean="0"/>
              <a:t>Лихвина</a:t>
            </a:r>
            <a:r>
              <a:rPr lang="ru-RU" dirty="0" smtClean="0"/>
              <a:t>)</a:t>
            </a:r>
          </a:p>
          <a:p>
            <a:r>
              <a:rPr lang="ru-RU" b="1" dirty="0" smtClean="0">
                <a:latin typeface="Arial Narrow" panose="020B0606020202030204" pitchFamily="34" charset="0"/>
              </a:rPr>
              <a:t>Опорные обнажения окского, </a:t>
            </a:r>
            <a:r>
              <a:rPr lang="ru-RU" b="1" dirty="0" err="1" smtClean="0">
                <a:latin typeface="Arial Narrow" panose="020B0606020202030204" pitchFamily="34" charset="0"/>
              </a:rPr>
              <a:t>лихвинского</a:t>
            </a:r>
            <a:r>
              <a:rPr lang="ru-RU" b="1" dirty="0" smtClean="0">
                <a:latin typeface="Arial Narrow" panose="020B0606020202030204" pitchFamily="34" charset="0"/>
              </a:rPr>
              <a:t>, калужского и </a:t>
            </a:r>
            <a:r>
              <a:rPr lang="ru-RU" b="1" dirty="0" err="1" smtClean="0">
                <a:latin typeface="Arial Narrow" panose="020B0606020202030204" pitchFamily="34" charset="0"/>
              </a:rPr>
              <a:t>чекалинского</a:t>
            </a:r>
            <a:r>
              <a:rPr lang="ru-RU" b="1" dirty="0" smtClean="0">
                <a:latin typeface="Arial Narrow" panose="020B0606020202030204" pitchFamily="34" charset="0"/>
              </a:rPr>
              <a:t> горизонтов.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9999">
              <a:schemeClr val="accent3">
                <a:lumMod val="20000"/>
                <a:lumOff val="80000"/>
              </a:schemeClr>
            </a:gs>
            <a:gs pos="70000">
              <a:srgbClr val="C4D6EB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22109"/>
            <a:ext cx="8761413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8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04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В Западной Европе </a:t>
            </a:r>
            <a:r>
              <a:rPr lang="ru-RU" b="1" dirty="0" err="1" smtClean="0">
                <a:latin typeface="Arial Narrow" panose="020B0606020202030204" pitchFamily="34" charset="0"/>
              </a:rPr>
              <a:t>лихвину</a:t>
            </a:r>
            <a:r>
              <a:rPr lang="ru-RU" dirty="0" smtClean="0">
                <a:latin typeface="Arial Narrow" panose="020B0606020202030204" pitchFamily="34" charset="0"/>
              </a:rPr>
              <a:t> отвечает </a:t>
            </a:r>
            <a:r>
              <a:rPr lang="ru-RU" b="1" dirty="0" err="1" smtClean="0">
                <a:latin typeface="Arial Narrow" panose="020B0606020202030204" pitchFamily="34" charset="0"/>
              </a:rPr>
              <a:t>хольштейн</a:t>
            </a:r>
            <a:r>
              <a:rPr lang="ru-RU" dirty="0" smtClean="0">
                <a:latin typeface="Arial Narrow" panose="020B0606020202030204" pitchFamily="34" charset="0"/>
              </a:rPr>
              <a:t>, также один из максимально изученных интервалов четвертичной системы. Заметьте, что развитие широколиственных  в </a:t>
            </a:r>
            <a:r>
              <a:rPr lang="ru-RU" dirty="0" err="1" smtClean="0">
                <a:latin typeface="Arial Narrow" panose="020B0606020202030204" pitchFamily="34" charset="0"/>
              </a:rPr>
              <a:t>хольштейне</a:t>
            </a:r>
            <a:r>
              <a:rPr lang="ru-RU" dirty="0" smtClean="0">
                <a:latin typeface="Arial Narrow" panose="020B0606020202030204" pitchFamily="34" charset="0"/>
              </a:rPr>
              <a:t> идет по другой схеме, чем в </a:t>
            </a:r>
            <a:r>
              <a:rPr lang="ru-RU" dirty="0" err="1" smtClean="0">
                <a:latin typeface="Arial Narrow" panose="020B0606020202030204" pitchFamily="34" charset="0"/>
              </a:rPr>
              <a:t>эеме</a:t>
            </a:r>
            <a:r>
              <a:rPr lang="ru-RU" dirty="0" smtClean="0">
                <a:latin typeface="Arial Narrow" panose="020B0606020202030204" pitchFamily="34" charset="0"/>
              </a:rPr>
              <a:t>: </a:t>
            </a:r>
            <a:r>
              <a:rPr lang="ru-RU" b="1" dirty="0" smtClean="0">
                <a:latin typeface="Arial Narrow" panose="020B0606020202030204" pitchFamily="34" charset="0"/>
              </a:rPr>
              <a:t>тис</a:t>
            </a:r>
            <a:r>
              <a:rPr lang="ru-RU" dirty="0" smtClean="0">
                <a:latin typeface="Arial Narrow" panose="020B0606020202030204" pitchFamily="34" charset="0"/>
              </a:rPr>
              <a:t> – </a:t>
            </a:r>
            <a:r>
              <a:rPr lang="ru-RU" b="1" dirty="0" smtClean="0">
                <a:latin typeface="Arial Narrow" panose="020B0606020202030204" pitchFamily="34" charset="0"/>
              </a:rPr>
              <a:t>орешник</a:t>
            </a:r>
            <a:r>
              <a:rPr lang="ru-RU" dirty="0" smtClean="0">
                <a:latin typeface="Arial Narrow" panose="020B0606020202030204" pitchFamily="34" charset="0"/>
              </a:rPr>
              <a:t> – </a:t>
            </a:r>
            <a:r>
              <a:rPr lang="ru-RU" b="1" dirty="0" smtClean="0">
                <a:latin typeface="Arial Narrow" panose="020B0606020202030204" pitchFamily="34" charset="0"/>
              </a:rPr>
              <a:t>граб </a:t>
            </a:r>
            <a:r>
              <a:rPr lang="ru-RU" dirty="0" smtClean="0">
                <a:latin typeface="Arial Narrow" panose="020B0606020202030204" pitchFamily="34" charset="0"/>
              </a:rPr>
              <a:t>– </a:t>
            </a:r>
            <a:r>
              <a:rPr lang="ru-RU" b="1" dirty="0" smtClean="0">
                <a:latin typeface="Arial Narrow" panose="020B0606020202030204" pitchFamily="34" charset="0"/>
              </a:rPr>
              <a:t>дуб</a:t>
            </a:r>
            <a:r>
              <a:rPr lang="ru-RU" dirty="0" smtClean="0">
                <a:latin typeface="Arial Narrow" panose="020B0606020202030204" pitchFamily="34" charset="0"/>
              </a:rPr>
              <a:t> (+самшит). </a:t>
            </a:r>
            <a:r>
              <a:rPr lang="ru-RU" dirty="0" err="1" smtClean="0">
                <a:latin typeface="Arial Narrow" panose="020B0606020202030204" pitchFamily="34" charset="0"/>
              </a:rPr>
              <a:t>Доминантнтые</a:t>
            </a:r>
            <a:r>
              <a:rPr lang="ru-RU" dirty="0" smtClean="0">
                <a:latin typeface="Arial Narrow" panose="020B0606020202030204" pitchFamily="34" charset="0"/>
              </a:rPr>
              <a:t> ольха и сосна в противофазах, сосна коррелируется с березой   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9"/>
          <a:stretch/>
        </p:blipFill>
        <p:spPr>
          <a:xfrm>
            <a:off x="102316" y="1241470"/>
            <a:ext cx="8640960" cy="47798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316" y="5949280"/>
            <a:ext cx="87901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dvOT863180fb"/>
              </a:rPr>
              <a:t>Спорово-пыльцевые спектры из озерно-болотных отложений </a:t>
            </a:r>
            <a:r>
              <a:rPr lang="ru-RU" sz="1400" b="1" dirty="0" err="1" smtClean="0">
                <a:latin typeface="AdvOT863180fb"/>
              </a:rPr>
              <a:t>Детлингена</a:t>
            </a:r>
            <a:r>
              <a:rPr lang="ru-RU" sz="1400" b="1" dirty="0" smtClean="0">
                <a:latin typeface="AdvOT863180fb"/>
              </a:rPr>
              <a:t> </a:t>
            </a:r>
            <a:r>
              <a:rPr lang="en-US" sz="1400" b="1" dirty="0" smtClean="0">
                <a:latin typeface="AdvOT863180fb"/>
              </a:rPr>
              <a:t>(</a:t>
            </a:r>
            <a:r>
              <a:rPr lang="ru-RU" sz="1400" b="1" dirty="0" smtClean="0">
                <a:latin typeface="AdvOT863180fb"/>
              </a:rPr>
              <a:t>Северная Германия</a:t>
            </a:r>
            <a:r>
              <a:rPr lang="en-US" sz="1400" b="1" dirty="0" smtClean="0">
                <a:latin typeface="AdvOT863180fb"/>
              </a:rPr>
              <a:t>)</a:t>
            </a:r>
            <a:r>
              <a:rPr lang="ru-RU" sz="1400" b="1" dirty="0" smtClean="0">
                <a:latin typeface="AdvOT863180fb"/>
              </a:rPr>
              <a:t> </a:t>
            </a:r>
            <a:r>
              <a:rPr lang="en-US" sz="1400" i="1" dirty="0" err="1" smtClean="0">
                <a:latin typeface="AdvOT863180fb"/>
              </a:rPr>
              <a:t>Alnus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ольха, </a:t>
            </a:r>
            <a:r>
              <a:rPr lang="en-US" sz="1400" i="1" dirty="0" err="1" smtClean="0">
                <a:latin typeface="AdvOT863180fb"/>
              </a:rPr>
              <a:t>Pinus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сосна, </a:t>
            </a:r>
            <a:r>
              <a:rPr lang="en-US" sz="1400" i="1" dirty="0" err="1" smtClean="0">
                <a:latin typeface="AdvOT863180fb"/>
              </a:rPr>
              <a:t>Betula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береза, </a:t>
            </a:r>
            <a:r>
              <a:rPr lang="en-US" sz="1400" i="1" dirty="0" err="1" smtClean="0">
                <a:latin typeface="AdvOT863180fb"/>
              </a:rPr>
              <a:t>Taxus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тис,</a:t>
            </a:r>
            <a:r>
              <a:rPr lang="en-US" sz="1400" dirty="0" smtClean="0">
                <a:latin typeface="AdvOT863180fb"/>
              </a:rPr>
              <a:t> </a:t>
            </a:r>
            <a:r>
              <a:rPr lang="en-US" sz="1400" i="1" dirty="0" err="1" smtClean="0">
                <a:latin typeface="AdvOT863180fb"/>
              </a:rPr>
              <a:t>Corylus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орешник, </a:t>
            </a:r>
            <a:r>
              <a:rPr lang="en-US" sz="1400" i="1" dirty="0" err="1" smtClean="0">
                <a:latin typeface="AdvOT863180fb"/>
              </a:rPr>
              <a:t>Picea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ель, </a:t>
            </a:r>
            <a:r>
              <a:rPr lang="en-US" sz="1400" i="1" dirty="0" err="1" smtClean="0">
                <a:latin typeface="AdvOT863180fb"/>
              </a:rPr>
              <a:t>Carpinus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граб, </a:t>
            </a:r>
            <a:r>
              <a:rPr lang="en-US" sz="1400" i="1" dirty="0" err="1" smtClean="0">
                <a:latin typeface="AdvOT863180fb"/>
              </a:rPr>
              <a:t>Abies</a:t>
            </a:r>
            <a:r>
              <a:rPr lang="en-US" sz="1400" dirty="0" smtClean="0">
                <a:latin typeface="AdvOT863180fb"/>
              </a:rPr>
              <a:t> -  </a:t>
            </a:r>
            <a:r>
              <a:rPr lang="ru-RU" sz="1400" dirty="0" smtClean="0">
                <a:latin typeface="AdvOT863180fb"/>
              </a:rPr>
              <a:t>пихта, </a:t>
            </a:r>
            <a:r>
              <a:rPr lang="en-US" sz="1400" i="1" dirty="0" smtClean="0">
                <a:latin typeface="AdvOT863180fb"/>
              </a:rPr>
              <a:t>Ilex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падуб, </a:t>
            </a:r>
            <a:r>
              <a:rPr lang="en-US" sz="1400" i="1" dirty="0" err="1" smtClean="0">
                <a:latin typeface="AdvOT863180fb"/>
              </a:rPr>
              <a:t>Buxus</a:t>
            </a:r>
            <a:r>
              <a:rPr lang="en-US" sz="1400" dirty="0" smtClean="0">
                <a:latin typeface="AdvOT863180fb"/>
              </a:rPr>
              <a:t> – </a:t>
            </a:r>
            <a:r>
              <a:rPr lang="ru-RU" sz="1400" dirty="0" smtClean="0">
                <a:latin typeface="AdvOT863180fb"/>
              </a:rPr>
              <a:t>самшит, </a:t>
            </a:r>
            <a:r>
              <a:rPr lang="en-US" sz="1400" i="1" dirty="0" err="1" smtClean="0">
                <a:latin typeface="AdvOT863180fb"/>
              </a:rPr>
              <a:t>Quercus</a:t>
            </a:r>
            <a:r>
              <a:rPr lang="en-US" sz="1400" dirty="0" smtClean="0">
                <a:latin typeface="AdvOT863180fb"/>
              </a:rPr>
              <a:t> - </a:t>
            </a:r>
            <a:r>
              <a:rPr lang="ru-RU" sz="1400" dirty="0" smtClean="0">
                <a:latin typeface="AdvOT863180fb"/>
              </a:rPr>
              <a:t>дуб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819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464" y="0"/>
            <a:ext cx="85976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cap="all" dirty="0" smtClean="0">
                <a:latin typeface="Arial Narrow" panose="020B0606020202030204" pitchFamily="34" charset="0"/>
              </a:rPr>
              <a:t>Нижний </a:t>
            </a:r>
            <a:r>
              <a:rPr lang="ru-RU" cap="all" dirty="0" err="1" smtClean="0">
                <a:latin typeface="Arial Narrow" panose="020B0606020202030204" pitchFamily="34" charset="0"/>
              </a:rPr>
              <a:t>неоплейстоцен</a:t>
            </a:r>
            <a:endParaRPr lang="ru-RU" cap="all" dirty="0" smtClean="0">
              <a:latin typeface="Arial Narrow" panose="020B0606020202030204" pitchFamily="34" charset="0"/>
            </a:endParaRPr>
          </a:p>
          <a:p>
            <a:endParaRPr lang="ru-RU" cap="all" dirty="0" smtClean="0">
              <a:latin typeface="Arial Narrow" panose="020B0606020202030204" pitchFamily="34" charset="0"/>
            </a:endParaRPr>
          </a:p>
          <a:p>
            <a:pPr lvl="0"/>
            <a:r>
              <a:rPr lang="ru-RU" sz="1600" b="1" dirty="0" smtClean="0">
                <a:latin typeface="Arial Narrow" panose="020B0606020202030204" pitchFamily="34" charset="0"/>
              </a:rPr>
              <a:t>Окский горизонт</a:t>
            </a:r>
            <a:r>
              <a:rPr lang="ru-RU" sz="1600" dirty="0" smtClean="0">
                <a:latin typeface="Arial Narrow" panose="020B0606020202030204" pitchFamily="34" charset="0"/>
              </a:rPr>
              <a:t>. Окская морена вскрыта скважинами в долинах притоков Оки. </a:t>
            </a:r>
            <a:r>
              <a:rPr lang="ru-RU" sz="1600" dirty="0">
                <a:latin typeface="Arial Narrow" panose="020B0606020202030204" pitchFamily="34" charset="0"/>
              </a:rPr>
              <a:t>Она сложена серыми </a:t>
            </a:r>
            <a:r>
              <a:rPr lang="ru-RU" sz="1600" dirty="0" smtClean="0">
                <a:latin typeface="Arial Narrow" panose="020B0606020202030204" pitchFamily="34" charset="0"/>
              </a:rPr>
              <a:t>плотными грубо-песчаными </a:t>
            </a:r>
            <a:r>
              <a:rPr lang="ru-RU" sz="1600" dirty="0">
                <a:latin typeface="Arial Narrow" panose="020B0606020202030204" pitchFamily="34" charset="0"/>
              </a:rPr>
              <a:t>глинами мощностью около 3 </a:t>
            </a:r>
            <a:r>
              <a:rPr lang="ru-RU" sz="1600" i="1" dirty="0">
                <a:latin typeface="Arial Narrow" panose="020B0606020202030204" pitchFamily="34" charset="0"/>
              </a:rPr>
              <a:t>м, </a:t>
            </a:r>
            <a:r>
              <a:rPr lang="ru-RU" sz="1600" dirty="0">
                <a:latin typeface="Arial Narrow" panose="020B0606020202030204" pitchFamily="34" charset="0"/>
              </a:rPr>
              <a:t>содержащими </a:t>
            </a:r>
            <a:r>
              <a:rPr lang="ru-RU" sz="1600" dirty="0" smtClean="0">
                <a:latin typeface="Arial Narrow" panose="020B0606020202030204" pitchFamily="34" charset="0"/>
              </a:rPr>
              <a:t>валуны и </a:t>
            </a:r>
            <a:r>
              <a:rPr lang="ru-RU" sz="1600" dirty="0">
                <a:latin typeface="Arial Narrow" panose="020B0606020202030204" pitchFamily="34" charset="0"/>
              </a:rPr>
              <a:t>мелкие обломки кремня, кварца, карбонатных и </a:t>
            </a:r>
            <a:r>
              <a:rPr lang="ru-RU" sz="1600" dirty="0" smtClean="0">
                <a:latin typeface="Arial Narrow" panose="020B0606020202030204" pitchFamily="34" charset="0"/>
              </a:rPr>
              <a:t>кристаллических пород. Практически нигде на поверхности не встречается (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МИС 12</a:t>
            </a:r>
            <a:r>
              <a:rPr lang="ru-RU" sz="1600" dirty="0" smtClean="0">
                <a:latin typeface="Arial Narrow" panose="020B0606020202030204" pitchFamily="34" charset="0"/>
              </a:rPr>
              <a:t>).</a:t>
            </a:r>
            <a:r>
              <a:rPr lang="ru-RU" sz="1600" b="1" i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Окский</a:t>
            </a:r>
            <a:r>
              <a:rPr 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ледник, сопоставляется с европейским </a:t>
            </a:r>
            <a:r>
              <a:rPr lang="ru-RU" sz="1600" b="1" i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эльстерским</a:t>
            </a:r>
            <a:r>
              <a:rPr 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британским </a:t>
            </a:r>
            <a:r>
              <a:rPr lang="ru-RU" sz="1600" b="1" i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английским</a:t>
            </a:r>
            <a:r>
              <a:rPr lang="ru-RU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ледником. Общий покровный ледник протягивается через всю </a:t>
            </a:r>
            <a:r>
              <a:rPr lang="ru-RU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Европу</a:t>
            </a:r>
            <a:endParaRPr lang="ru-RU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"/>
          <a:stretch/>
        </p:blipFill>
        <p:spPr bwMode="auto">
          <a:xfrm>
            <a:off x="838784" y="1995131"/>
            <a:ext cx="6181488" cy="484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06774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Стрелка вправо 7"/>
          <p:cNvSpPr/>
          <p:nvPr/>
        </p:nvSpPr>
        <p:spPr>
          <a:xfrm flipH="1">
            <a:off x="8662540" y="4725144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62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  <a:ea typeface="Times New Roman"/>
              </a:rPr>
              <a:t>Мучкапский горизонт </a:t>
            </a:r>
            <a:r>
              <a:rPr lang="ru-RU" dirty="0" smtClean="0">
                <a:latin typeface="Arial Narrow" panose="020B0606020202030204" pitchFamily="34" charset="0"/>
                <a:ea typeface="Times New Roman"/>
              </a:rPr>
              <a:t>нижнего </a:t>
            </a:r>
            <a:r>
              <a:rPr lang="ru-RU" dirty="0" err="1" smtClean="0">
                <a:latin typeface="Arial Narrow" panose="020B0606020202030204" pitchFamily="34" charset="0"/>
                <a:ea typeface="Times New Roman"/>
              </a:rPr>
              <a:t>неоплейстоцена</a:t>
            </a:r>
            <a:r>
              <a:rPr lang="ru-RU" dirty="0" smtClean="0">
                <a:latin typeface="Arial Narrow" panose="020B0606020202030204" pitchFamily="34" charset="0"/>
                <a:ea typeface="Times New Roman"/>
              </a:rPr>
              <a:t> </a:t>
            </a:r>
            <a:r>
              <a:rPr lang="ru-RU" dirty="0">
                <a:latin typeface="Arial Narrow" panose="020B0606020202030204" pitchFamily="34" charset="0"/>
                <a:ea typeface="Times New Roman"/>
              </a:rPr>
              <a:t>(МИС 15</a:t>
            </a:r>
            <a:r>
              <a:rPr lang="ru-RU" dirty="0" smtClean="0">
                <a:latin typeface="Arial Narrow" panose="020B0606020202030204" pitchFamily="34" charset="0"/>
                <a:ea typeface="Times New Roman"/>
              </a:rPr>
              <a:t>) введен вместо знаменитого </a:t>
            </a:r>
            <a:r>
              <a:rPr lang="ru-RU" i="1" dirty="0" smtClean="0">
                <a:latin typeface="Arial Narrow" panose="020B0606020202030204" pitchFamily="34" charset="0"/>
                <a:ea typeface="Times New Roman"/>
              </a:rPr>
              <a:t>беловежского</a:t>
            </a:r>
            <a:r>
              <a:rPr lang="ru-RU" dirty="0" smtClean="0">
                <a:latin typeface="Arial Narrow" panose="020B0606020202030204" pitchFamily="34" charset="0"/>
                <a:ea typeface="Times New Roman"/>
              </a:rPr>
              <a:t> из-за потери стратотипа.  </a:t>
            </a:r>
            <a:r>
              <a:rPr lang="ru-RU" dirty="0">
                <a:latin typeface="Arial Narrow" panose="020B0606020202030204" pitchFamily="34" charset="0"/>
                <a:ea typeface="Times New Roman"/>
              </a:rPr>
              <a:t>В целом это сложный комплекс аллювиальных, озерных, болотных образований, сформированных в теплое влажное </a:t>
            </a:r>
            <a:r>
              <a:rPr lang="ru-RU" dirty="0" err="1">
                <a:latin typeface="Arial Narrow" panose="020B0606020202030204" pitchFamily="34" charset="0"/>
                <a:ea typeface="Times New Roman"/>
              </a:rPr>
              <a:t>межледниковье</a:t>
            </a:r>
            <a:r>
              <a:rPr lang="ru-RU" dirty="0">
                <a:latin typeface="Arial Narrow" panose="020B0606020202030204" pitchFamily="34" charset="0"/>
                <a:ea typeface="Times New Roman"/>
              </a:rPr>
              <a:t>. Они обнаружены только в глубоких врезах крупных рек </a:t>
            </a:r>
            <a:r>
              <a:rPr lang="ru-RU" dirty="0" smtClean="0">
                <a:latin typeface="Arial Narrow" panose="020B0606020202030204" pitchFamily="34" charset="0"/>
                <a:ea typeface="Times New Roman"/>
              </a:rPr>
              <a:t>в </a:t>
            </a:r>
            <a:r>
              <a:rPr lang="ru-RU" dirty="0">
                <a:latin typeface="Arial Narrow" panose="020B0606020202030204" pitchFamily="34" charset="0"/>
                <a:ea typeface="Times New Roman"/>
              </a:rPr>
              <a:t>основном по буровым данным, и только в редких </a:t>
            </a:r>
            <a:r>
              <a:rPr lang="ru-RU" dirty="0" smtClean="0">
                <a:latin typeface="Arial Narrow" panose="020B0606020202030204" pitchFamily="34" charset="0"/>
                <a:ea typeface="Times New Roman"/>
              </a:rPr>
              <a:t>случаях, к югу от долины Оки,  </a:t>
            </a:r>
            <a:r>
              <a:rPr lang="ru-RU" dirty="0">
                <a:latin typeface="Arial Narrow" panose="020B0606020202030204" pitchFamily="34" charset="0"/>
                <a:ea typeface="Times New Roman"/>
              </a:rPr>
              <a:t>в крупных карьерах, типа </a:t>
            </a:r>
            <a:r>
              <a:rPr lang="ru-RU" dirty="0" err="1" smtClean="0">
                <a:latin typeface="Arial Narrow" panose="020B0606020202030204" pitchFamily="34" charset="0"/>
                <a:ea typeface="Times New Roman"/>
              </a:rPr>
              <a:t>мучкапского</a:t>
            </a:r>
            <a:r>
              <a:rPr lang="ru-RU" dirty="0" smtClean="0">
                <a:latin typeface="Arial Narrow" panose="020B0606020202030204" pitchFamily="34" charset="0"/>
                <a:ea typeface="Times New Roman"/>
              </a:rPr>
              <a:t>. Отложения представлены аллювиальными и озерными типами, содержат, помимо стандартных широколиственных флор также далекие южно-азиатские экзоты. Массовые захоронения костей рыб, в том числе отсутствующих в настоящее время в регионе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 rot="5400000">
            <a:off x="1803091" y="1157350"/>
            <a:ext cx="3881634" cy="7416824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06774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Стрелка вправо 4"/>
          <p:cNvSpPr/>
          <p:nvPr/>
        </p:nvSpPr>
        <p:spPr>
          <a:xfrm flipH="1">
            <a:off x="8662540" y="5013176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1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9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97" y="91596"/>
            <a:ext cx="891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Фрагмент разреза Преображенского карьера (р. Нару-Тамбов, Воронежская обл.)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381072"/>
            <a:ext cx="782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Озерные глины и мергели </a:t>
            </a:r>
            <a:r>
              <a:rPr lang="ru-RU" dirty="0" err="1" smtClean="0"/>
              <a:t>мучкапского</a:t>
            </a:r>
            <a:r>
              <a:rPr lang="ru-RU" dirty="0" smtClean="0"/>
              <a:t> горизонта (Глушков и др., 2005)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005064"/>
            <a:ext cx="936104" cy="14401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068960"/>
            <a:ext cx="936104" cy="79208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916832"/>
            <a:ext cx="936104" cy="10081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124744"/>
            <a:ext cx="936104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548680"/>
            <a:ext cx="936104" cy="504056"/>
          </a:xfrm>
          <a:prstGeom prst="rect">
            <a:avLst/>
          </a:prstGeom>
          <a:blipFill dpi="0" rotWithShape="1">
            <a:blip r:embed="rId6">
              <a:alphaModFix amt="4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5589240"/>
            <a:ext cx="936104" cy="648072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1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5404544" cy="492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828675" y="0"/>
            <a:ext cx="748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</a:rPr>
              <a:t>Границы Донского оледенения (= </a:t>
            </a:r>
            <a:r>
              <a:rPr lang="en-US" altLang="ru-RU" sz="1800" b="1" dirty="0" err="1" smtClean="0">
                <a:solidFill>
                  <a:srgbClr val="000000"/>
                </a:solidFill>
              </a:rPr>
              <a:t>Cromerian</a:t>
            </a:r>
            <a:r>
              <a:rPr lang="en-US" altLang="ru-RU" sz="1800" b="1" dirty="0" smtClean="0">
                <a:solidFill>
                  <a:srgbClr val="000000"/>
                </a:solidFill>
              </a:rPr>
              <a:t> Complex</a:t>
            </a:r>
            <a:r>
              <a:rPr lang="ru-RU" altLang="ru-RU" sz="1800" b="1" dirty="0" smtClean="0">
                <a:solidFill>
                  <a:srgbClr val="000000"/>
                </a:solidFill>
              </a:rPr>
              <a:t>)</a:t>
            </a:r>
            <a:r>
              <a:rPr lang="en-US" altLang="ru-RU" sz="18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800" b="1" dirty="0" smtClean="0">
                <a:solidFill>
                  <a:srgbClr val="000000"/>
                </a:solidFill>
              </a:rPr>
              <a:t>в</a:t>
            </a:r>
            <a:r>
              <a:rPr lang="en-US" altLang="ru-RU" sz="18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800" b="1" dirty="0" smtClean="0">
                <a:solidFill>
                  <a:srgbClr val="000000"/>
                </a:solidFill>
              </a:rPr>
              <a:t>Европе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CCFFCC">
                <a:tint val="45000"/>
                <a:satMod val="400000"/>
              </a:srgbClr>
            </a:duotone>
          </a:blip>
          <a:srcRect l="52543" t="27660" r="3487" b="9701"/>
          <a:stretch/>
        </p:blipFill>
        <p:spPr bwMode="auto">
          <a:xfrm>
            <a:off x="7510412" y="3429000"/>
            <a:ext cx="1612008" cy="337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Стрелка вправо 5"/>
          <p:cNvSpPr/>
          <p:nvPr/>
        </p:nvSpPr>
        <p:spPr>
          <a:xfrm flipH="1">
            <a:off x="8677551" y="5255975"/>
            <a:ext cx="288032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81" y="476672"/>
            <a:ext cx="2476187" cy="452431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Донской горизонт</a:t>
            </a:r>
            <a:r>
              <a:rPr lang="ru-RU" sz="1600" i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(МИС 16)</a:t>
            </a:r>
            <a:r>
              <a:rPr lang="ru-RU" sz="1600" b="1" i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defRPr/>
            </a:pPr>
            <a:endParaRPr lang="ru-RU" sz="1600" i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1600" i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Донской горизонт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имеет сложную климатическую структуру и, подобно европейскому </a:t>
            </a:r>
            <a:r>
              <a:rPr lang="ru-RU" sz="16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кромеру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включает несколько теплых и холодных горизонтов. </a:t>
            </a:r>
            <a:r>
              <a:rPr lang="ru-RU" sz="1600" b="1" i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Донской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latin typeface="Arial Narrow" panose="020B0606020202030204" pitchFamily="34" charset="0"/>
              </a:rPr>
              <a:t>ледник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многими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исследователями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считается ложным двойником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днепровского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. По другим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данным,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он существовал 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реально. Это говорит о том, что древние 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климатические эпизоды даже плейстоцена представляют большую трудность для изучения</a:t>
            </a:r>
          </a:p>
        </p:txBody>
      </p:sp>
    </p:spTree>
    <p:extLst>
      <p:ext uri="{BB962C8B-B14F-4D97-AF65-F5344CB8AC3E}">
        <p14:creationId xmlns:p14="http://schemas.microsoft.com/office/powerpoint/2010/main" val="18602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2225" y="0"/>
            <a:ext cx="3960813" cy="369888"/>
          </a:xfrm>
          <a:prstGeom prst="rect">
            <a:avLst/>
          </a:prstGeom>
          <a:solidFill>
            <a:srgbClr val="FAE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  <a:latin typeface="Comic Sans MS" pitchFamily="66" charset="0"/>
              </a:rPr>
              <a:t>Восточно-Европейская равнина </a:t>
            </a:r>
          </a:p>
        </p:txBody>
      </p:sp>
      <p:pic>
        <p:nvPicPr>
          <p:cNvPr id="62467" name="Picture 6" descr="mapa-38-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" b="8514"/>
          <a:stretch>
            <a:fillRect/>
          </a:stretch>
        </p:blipFill>
        <p:spPr bwMode="auto">
          <a:xfrm>
            <a:off x="4068763" y="44450"/>
            <a:ext cx="5040312" cy="67770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179388" y="549275"/>
            <a:ext cx="28225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b="1"/>
              <a:t>В</a:t>
            </a:r>
            <a:r>
              <a:rPr lang="ru-RU" sz="1400"/>
              <a:t>осточно-Европейская (Русская) равнина — одна из крупнейших по площади равнин мира. </a:t>
            </a:r>
          </a:p>
          <a:p>
            <a:pPr eaLnBrk="1" hangingPunct="1"/>
            <a:endParaRPr lang="ru-RU" sz="1400" b="1">
              <a:solidFill>
                <a:srgbClr val="000000"/>
              </a:solidFill>
            </a:endParaRPr>
          </a:p>
          <a:p>
            <a:pPr eaLnBrk="1" hangingPunct="1"/>
            <a:r>
              <a:rPr lang="ru-RU" sz="1400" b="1">
                <a:solidFill>
                  <a:srgbClr val="000000"/>
                </a:solidFill>
              </a:rPr>
              <a:t>Н</a:t>
            </a:r>
            <a:r>
              <a:rPr lang="ru-RU" sz="1400">
                <a:solidFill>
                  <a:srgbClr val="000000"/>
                </a:solidFill>
              </a:rPr>
              <a:t>а севере ограничена Скандинавскими хребтами, на западе - Карпатами, на юге - Кавказом и на востоке- Уралом. На юге переходит в Прикаспийскую низменность.</a:t>
            </a:r>
            <a:br>
              <a:rPr lang="ru-RU" sz="1400">
                <a:solidFill>
                  <a:srgbClr val="000000"/>
                </a:solidFill>
              </a:rPr>
            </a:br>
            <a:endParaRPr lang="ru-RU" sz="1400">
              <a:solidFill>
                <a:srgbClr val="000000"/>
              </a:solidFill>
            </a:endParaRPr>
          </a:p>
          <a:p>
            <a:pPr eaLnBrk="1" hangingPunct="1"/>
            <a:r>
              <a:rPr lang="ru-RU" sz="1400" b="1">
                <a:solidFill>
                  <a:srgbClr val="000000"/>
                </a:solidFill>
              </a:rPr>
              <a:t>П</a:t>
            </a:r>
            <a:r>
              <a:rPr lang="ru-RU" sz="1400">
                <a:solidFill>
                  <a:srgbClr val="000000"/>
                </a:solidFill>
              </a:rPr>
              <a:t>лощадь</a:t>
            </a:r>
            <a:r>
              <a:rPr lang="ru-RU" sz="1400" b="1">
                <a:solidFill>
                  <a:srgbClr val="000000"/>
                </a:solidFill>
              </a:rPr>
              <a:t>: 5 млн км</a:t>
            </a:r>
            <a:r>
              <a:rPr lang="ru-RU" sz="1400" b="1" baseline="30000">
                <a:solidFill>
                  <a:srgbClr val="000000"/>
                </a:solidFill>
              </a:rPr>
              <a:t>2</a:t>
            </a:r>
            <a:r>
              <a:rPr lang="ru-RU" sz="1400">
                <a:solidFill>
                  <a:srgbClr val="000000"/>
                </a:solidFill>
              </a:rPr>
              <a:t>,  средняя высота: около </a:t>
            </a:r>
            <a:r>
              <a:rPr lang="ru-RU" sz="1400" b="1">
                <a:solidFill>
                  <a:srgbClr val="000000"/>
                </a:solidFill>
              </a:rPr>
              <a:t>170 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" y="2074222"/>
            <a:ext cx="3035539" cy="4608089"/>
          </a:xfrm>
          <a:prstGeom prst="rect">
            <a:avLst/>
          </a:prstGeom>
        </p:spPr>
      </p:pic>
      <p:sp>
        <p:nvSpPr>
          <p:cNvPr id="82946" name="Text Box 7"/>
          <p:cNvSpPr txBox="1">
            <a:spLocks noChangeArrowheads="1"/>
          </p:cNvSpPr>
          <p:nvPr/>
        </p:nvSpPr>
        <p:spPr bwMode="auto">
          <a:xfrm>
            <a:off x="-19050" y="12700"/>
            <a:ext cx="38052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dirty="0" smtClean="0">
                <a:latin typeface="Arial Narrow" pitchFamily="34" charset="0"/>
              </a:rPr>
              <a:t>Область распространения донского ледника – так называемый Донской </a:t>
            </a:r>
            <a:r>
              <a:rPr lang="ru-RU" sz="1600" dirty="0">
                <a:latin typeface="Arial Narrow" pitchFamily="34" charset="0"/>
              </a:rPr>
              <a:t>язык – реликт одного из самых древних покровных оледенений, охватывающем европейскую часть России. Донское оледенение было максимальным по площади. Возраст его оценивается интервалом приблизительно  660 - 610 тысяч лет назад.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4"/>
          <a:stretch/>
        </p:blipFill>
        <p:spPr bwMode="auto">
          <a:xfrm>
            <a:off x="3786188" y="47167"/>
            <a:ext cx="5326778" cy="405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6188" y="4116332"/>
            <a:ext cx="49622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400" b="1" dirty="0" err="1">
                <a:latin typeface="Arial Narrow" panose="020B0606020202030204" pitchFamily="34" charset="0"/>
              </a:rPr>
              <a:t>Арчединские</a:t>
            </a:r>
            <a:r>
              <a:rPr lang="ru-RU" sz="2400" b="1" dirty="0">
                <a:latin typeface="Arial Narrow" pitchFamily="34" charset="0"/>
              </a:rPr>
              <a:t> </a:t>
            </a:r>
            <a:r>
              <a:rPr lang="ru-RU" sz="2400" b="1" dirty="0" smtClean="0">
                <a:latin typeface="Arial Narrow" pitchFamily="34" charset="0"/>
              </a:rPr>
              <a:t>пески </a:t>
            </a:r>
          </a:p>
          <a:p>
            <a:pPr eaLnBrk="1" hangingPunct="1">
              <a:spcBef>
                <a:spcPct val="50000"/>
              </a:spcBef>
            </a:pPr>
            <a:r>
              <a:rPr lang="ru-RU" sz="2400" b="1" dirty="0">
                <a:latin typeface="Arial Narrow" pitchFamily="34" charset="0"/>
              </a:rPr>
              <a:t/>
            </a:r>
            <a:br>
              <a:rPr lang="ru-RU" sz="2400" b="1" dirty="0">
                <a:latin typeface="Arial Narrow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Долина Дона - Медведицы - </a:t>
            </a:r>
            <a:r>
              <a:rPr lang="ru-RU" dirty="0" err="1">
                <a:latin typeface="Arial Narrow" panose="020B0606020202030204" pitchFamily="34" charset="0"/>
              </a:rPr>
              <a:t>Арчеды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Флювиогляциальные </a:t>
            </a:r>
            <a:r>
              <a:rPr lang="ru-RU" dirty="0">
                <a:latin typeface="Arial Narrow" panose="020B0606020202030204" pitchFamily="34" charset="0"/>
              </a:rPr>
              <a:t>отложения  донского </a:t>
            </a:r>
            <a:r>
              <a:rPr lang="ru-RU" dirty="0" smtClean="0">
                <a:latin typeface="Arial Narrow" panose="020B0606020202030204" pitchFamily="34" charset="0"/>
              </a:rPr>
              <a:t>горизонта - самая </a:t>
            </a:r>
            <a:r>
              <a:rPr lang="ru-RU" dirty="0">
                <a:latin typeface="Arial Narrow" panose="020B0606020202030204" pitchFamily="34" charset="0"/>
              </a:rPr>
              <a:t>северная пустыня </a:t>
            </a:r>
            <a:r>
              <a:rPr lang="ru-RU" dirty="0" smtClean="0">
                <a:latin typeface="Arial Narrow" panose="020B0606020202030204" pitchFamily="34" charset="0"/>
              </a:rPr>
              <a:t>Евразии</a:t>
            </a:r>
            <a:r>
              <a:rPr lang="ru-RU" dirty="0"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1051560" y="4078224"/>
            <a:ext cx="1866599" cy="2139696"/>
          </a:xfrm>
          <a:custGeom>
            <a:avLst/>
            <a:gdLst>
              <a:gd name="connsiteX0" fmla="*/ 91440 w 1866599"/>
              <a:gd name="connsiteY0" fmla="*/ 960120 h 2139696"/>
              <a:gd name="connsiteX1" fmla="*/ 118872 w 1866599"/>
              <a:gd name="connsiteY1" fmla="*/ 1005840 h 2139696"/>
              <a:gd name="connsiteX2" fmla="*/ 146304 w 1866599"/>
              <a:gd name="connsiteY2" fmla="*/ 1024128 h 2139696"/>
              <a:gd name="connsiteX3" fmla="*/ 155448 w 1866599"/>
              <a:gd name="connsiteY3" fmla="*/ 1051560 h 2139696"/>
              <a:gd name="connsiteX4" fmla="*/ 192024 w 1866599"/>
              <a:gd name="connsiteY4" fmla="*/ 1106424 h 2139696"/>
              <a:gd name="connsiteX5" fmla="*/ 219456 w 1866599"/>
              <a:gd name="connsiteY5" fmla="*/ 1197864 h 2139696"/>
              <a:gd name="connsiteX6" fmla="*/ 228600 w 1866599"/>
              <a:gd name="connsiteY6" fmla="*/ 1225296 h 2139696"/>
              <a:gd name="connsiteX7" fmla="*/ 301752 w 1866599"/>
              <a:gd name="connsiteY7" fmla="*/ 1289304 h 2139696"/>
              <a:gd name="connsiteX8" fmla="*/ 338328 w 1866599"/>
              <a:gd name="connsiteY8" fmla="*/ 1298448 h 2139696"/>
              <a:gd name="connsiteX9" fmla="*/ 365760 w 1866599"/>
              <a:gd name="connsiteY9" fmla="*/ 1325880 h 2139696"/>
              <a:gd name="connsiteX10" fmla="*/ 420624 w 1866599"/>
              <a:gd name="connsiteY10" fmla="*/ 1417320 h 2139696"/>
              <a:gd name="connsiteX11" fmla="*/ 448056 w 1866599"/>
              <a:gd name="connsiteY11" fmla="*/ 1444752 h 2139696"/>
              <a:gd name="connsiteX12" fmla="*/ 466344 w 1866599"/>
              <a:gd name="connsiteY12" fmla="*/ 1472184 h 2139696"/>
              <a:gd name="connsiteX13" fmla="*/ 530352 w 1866599"/>
              <a:gd name="connsiteY13" fmla="*/ 1536192 h 2139696"/>
              <a:gd name="connsiteX14" fmla="*/ 576072 w 1866599"/>
              <a:gd name="connsiteY14" fmla="*/ 1591056 h 2139696"/>
              <a:gd name="connsiteX15" fmla="*/ 612648 w 1866599"/>
              <a:gd name="connsiteY15" fmla="*/ 1655064 h 2139696"/>
              <a:gd name="connsiteX16" fmla="*/ 621792 w 1866599"/>
              <a:gd name="connsiteY16" fmla="*/ 1682496 h 2139696"/>
              <a:gd name="connsiteX17" fmla="*/ 658368 w 1866599"/>
              <a:gd name="connsiteY17" fmla="*/ 1719072 h 2139696"/>
              <a:gd name="connsiteX18" fmla="*/ 676656 w 1866599"/>
              <a:gd name="connsiteY18" fmla="*/ 1746504 h 2139696"/>
              <a:gd name="connsiteX19" fmla="*/ 704088 w 1866599"/>
              <a:gd name="connsiteY19" fmla="*/ 1773936 h 2139696"/>
              <a:gd name="connsiteX20" fmla="*/ 731520 w 1866599"/>
              <a:gd name="connsiteY20" fmla="*/ 1819656 h 2139696"/>
              <a:gd name="connsiteX21" fmla="*/ 749808 w 1866599"/>
              <a:gd name="connsiteY21" fmla="*/ 1847088 h 2139696"/>
              <a:gd name="connsiteX22" fmla="*/ 768096 w 1866599"/>
              <a:gd name="connsiteY22" fmla="*/ 1883664 h 2139696"/>
              <a:gd name="connsiteX23" fmla="*/ 832104 w 1866599"/>
              <a:gd name="connsiteY23" fmla="*/ 1975104 h 2139696"/>
              <a:gd name="connsiteX24" fmla="*/ 850392 w 1866599"/>
              <a:gd name="connsiteY24" fmla="*/ 2002536 h 2139696"/>
              <a:gd name="connsiteX25" fmla="*/ 877824 w 1866599"/>
              <a:gd name="connsiteY25" fmla="*/ 2011680 h 2139696"/>
              <a:gd name="connsiteX26" fmla="*/ 914400 w 1866599"/>
              <a:gd name="connsiteY26" fmla="*/ 2048256 h 2139696"/>
              <a:gd name="connsiteX27" fmla="*/ 1005840 w 1866599"/>
              <a:gd name="connsiteY27" fmla="*/ 2084832 h 2139696"/>
              <a:gd name="connsiteX28" fmla="*/ 1033272 w 1866599"/>
              <a:gd name="connsiteY28" fmla="*/ 2093976 h 2139696"/>
              <a:gd name="connsiteX29" fmla="*/ 1060704 w 1866599"/>
              <a:gd name="connsiteY29" fmla="*/ 2103120 h 2139696"/>
              <a:gd name="connsiteX30" fmla="*/ 1170432 w 1866599"/>
              <a:gd name="connsiteY30" fmla="*/ 2121408 h 2139696"/>
              <a:gd name="connsiteX31" fmla="*/ 1252728 w 1866599"/>
              <a:gd name="connsiteY31" fmla="*/ 2139696 h 2139696"/>
              <a:gd name="connsiteX32" fmla="*/ 1380744 w 1866599"/>
              <a:gd name="connsiteY32" fmla="*/ 2103120 h 2139696"/>
              <a:gd name="connsiteX33" fmla="*/ 1426464 w 1866599"/>
              <a:gd name="connsiteY33" fmla="*/ 2048256 h 2139696"/>
              <a:gd name="connsiteX34" fmla="*/ 1453896 w 1866599"/>
              <a:gd name="connsiteY34" fmla="*/ 2029968 h 2139696"/>
              <a:gd name="connsiteX35" fmla="*/ 1508760 w 1866599"/>
              <a:gd name="connsiteY35" fmla="*/ 1984248 h 2139696"/>
              <a:gd name="connsiteX36" fmla="*/ 1572768 w 1866599"/>
              <a:gd name="connsiteY36" fmla="*/ 1929384 h 2139696"/>
              <a:gd name="connsiteX37" fmla="*/ 1600200 w 1866599"/>
              <a:gd name="connsiteY37" fmla="*/ 1883664 h 2139696"/>
              <a:gd name="connsiteX38" fmla="*/ 1645920 w 1866599"/>
              <a:gd name="connsiteY38" fmla="*/ 1764792 h 2139696"/>
              <a:gd name="connsiteX39" fmla="*/ 1664208 w 1866599"/>
              <a:gd name="connsiteY39" fmla="*/ 1737360 h 2139696"/>
              <a:gd name="connsiteX40" fmla="*/ 1673352 w 1866599"/>
              <a:gd name="connsiteY40" fmla="*/ 1691640 h 2139696"/>
              <a:gd name="connsiteX41" fmla="*/ 1682496 w 1866599"/>
              <a:gd name="connsiteY41" fmla="*/ 1636776 h 2139696"/>
              <a:gd name="connsiteX42" fmla="*/ 1719072 w 1866599"/>
              <a:gd name="connsiteY42" fmla="*/ 1536192 h 2139696"/>
              <a:gd name="connsiteX43" fmla="*/ 1755648 w 1866599"/>
              <a:gd name="connsiteY43" fmla="*/ 1435608 h 2139696"/>
              <a:gd name="connsiteX44" fmla="*/ 1764792 w 1866599"/>
              <a:gd name="connsiteY44" fmla="*/ 1389888 h 2139696"/>
              <a:gd name="connsiteX45" fmla="*/ 1792224 w 1866599"/>
              <a:gd name="connsiteY45" fmla="*/ 1335024 h 2139696"/>
              <a:gd name="connsiteX46" fmla="*/ 1810512 w 1866599"/>
              <a:gd name="connsiteY46" fmla="*/ 1289304 h 2139696"/>
              <a:gd name="connsiteX47" fmla="*/ 1837944 w 1866599"/>
              <a:gd name="connsiteY47" fmla="*/ 1207008 h 2139696"/>
              <a:gd name="connsiteX48" fmla="*/ 1847088 w 1866599"/>
              <a:gd name="connsiteY48" fmla="*/ 1143000 h 2139696"/>
              <a:gd name="connsiteX49" fmla="*/ 1865376 w 1866599"/>
              <a:gd name="connsiteY49" fmla="*/ 1115568 h 2139696"/>
              <a:gd name="connsiteX50" fmla="*/ 1856232 w 1866599"/>
              <a:gd name="connsiteY50" fmla="*/ 932688 h 2139696"/>
              <a:gd name="connsiteX51" fmla="*/ 1819656 w 1866599"/>
              <a:gd name="connsiteY51" fmla="*/ 859536 h 2139696"/>
              <a:gd name="connsiteX52" fmla="*/ 1783080 w 1866599"/>
              <a:gd name="connsiteY52" fmla="*/ 777240 h 2139696"/>
              <a:gd name="connsiteX53" fmla="*/ 1764792 w 1866599"/>
              <a:gd name="connsiteY53" fmla="*/ 749808 h 2139696"/>
              <a:gd name="connsiteX54" fmla="*/ 1746504 w 1866599"/>
              <a:gd name="connsiteY54" fmla="*/ 713232 h 2139696"/>
              <a:gd name="connsiteX55" fmla="*/ 1719072 w 1866599"/>
              <a:gd name="connsiteY55" fmla="*/ 640080 h 2139696"/>
              <a:gd name="connsiteX56" fmla="*/ 1673352 w 1866599"/>
              <a:gd name="connsiteY56" fmla="*/ 566928 h 2139696"/>
              <a:gd name="connsiteX57" fmla="*/ 1627632 w 1866599"/>
              <a:gd name="connsiteY57" fmla="*/ 466344 h 2139696"/>
              <a:gd name="connsiteX58" fmla="*/ 1609344 w 1866599"/>
              <a:gd name="connsiteY58" fmla="*/ 365760 h 2139696"/>
              <a:gd name="connsiteX59" fmla="*/ 1591056 w 1866599"/>
              <a:gd name="connsiteY59" fmla="*/ 329184 h 2139696"/>
              <a:gd name="connsiteX60" fmla="*/ 1554480 w 1866599"/>
              <a:gd name="connsiteY60" fmla="*/ 274320 h 2139696"/>
              <a:gd name="connsiteX61" fmla="*/ 1536192 w 1866599"/>
              <a:gd name="connsiteY61" fmla="*/ 210312 h 2139696"/>
              <a:gd name="connsiteX62" fmla="*/ 1527048 w 1866599"/>
              <a:gd name="connsiteY62" fmla="*/ 155448 h 2139696"/>
              <a:gd name="connsiteX63" fmla="*/ 1490472 w 1866599"/>
              <a:gd name="connsiteY63" fmla="*/ 82296 h 2139696"/>
              <a:gd name="connsiteX64" fmla="*/ 1481328 w 1866599"/>
              <a:gd name="connsiteY64" fmla="*/ 54864 h 2139696"/>
              <a:gd name="connsiteX65" fmla="*/ 1472184 w 1866599"/>
              <a:gd name="connsiteY65" fmla="*/ 18288 h 2139696"/>
              <a:gd name="connsiteX66" fmla="*/ 1444752 w 1866599"/>
              <a:gd name="connsiteY66" fmla="*/ 0 h 2139696"/>
              <a:gd name="connsiteX67" fmla="*/ 1380744 w 1866599"/>
              <a:gd name="connsiteY67" fmla="*/ 36576 h 2139696"/>
              <a:gd name="connsiteX68" fmla="*/ 1325880 w 1866599"/>
              <a:gd name="connsiteY68" fmla="*/ 73152 h 2139696"/>
              <a:gd name="connsiteX69" fmla="*/ 1216152 w 1866599"/>
              <a:gd name="connsiteY69" fmla="*/ 137160 h 2139696"/>
              <a:gd name="connsiteX70" fmla="*/ 1143000 w 1866599"/>
              <a:gd name="connsiteY70" fmla="*/ 164592 h 2139696"/>
              <a:gd name="connsiteX71" fmla="*/ 1106424 w 1866599"/>
              <a:gd name="connsiteY71" fmla="*/ 192024 h 2139696"/>
              <a:gd name="connsiteX72" fmla="*/ 1042416 w 1866599"/>
              <a:gd name="connsiteY72" fmla="*/ 219456 h 2139696"/>
              <a:gd name="connsiteX73" fmla="*/ 996696 w 1866599"/>
              <a:gd name="connsiteY73" fmla="*/ 246888 h 2139696"/>
              <a:gd name="connsiteX74" fmla="*/ 960120 w 1866599"/>
              <a:gd name="connsiteY74" fmla="*/ 265176 h 2139696"/>
              <a:gd name="connsiteX75" fmla="*/ 932688 w 1866599"/>
              <a:gd name="connsiteY75" fmla="*/ 283464 h 2139696"/>
              <a:gd name="connsiteX76" fmla="*/ 841248 w 1866599"/>
              <a:gd name="connsiteY76" fmla="*/ 320040 h 2139696"/>
              <a:gd name="connsiteX77" fmla="*/ 786384 w 1866599"/>
              <a:gd name="connsiteY77" fmla="*/ 347472 h 2139696"/>
              <a:gd name="connsiteX78" fmla="*/ 704088 w 1866599"/>
              <a:gd name="connsiteY78" fmla="*/ 374904 h 2139696"/>
              <a:gd name="connsiteX79" fmla="*/ 649224 w 1866599"/>
              <a:gd name="connsiteY79" fmla="*/ 402336 h 2139696"/>
              <a:gd name="connsiteX80" fmla="*/ 548640 w 1866599"/>
              <a:gd name="connsiteY80" fmla="*/ 429768 h 2139696"/>
              <a:gd name="connsiteX81" fmla="*/ 466344 w 1866599"/>
              <a:gd name="connsiteY81" fmla="*/ 457200 h 2139696"/>
              <a:gd name="connsiteX82" fmla="*/ 411480 w 1866599"/>
              <a:gd name="connsiteY82" fmla="*/ 484632 h 2139696"/>
              <a:gd name="connsiteX83" fmla="*/ 365760 w 1866599"/>
              <a:gd name="connsiteY83" fmla="*/ 493776 h 2139696"/>
              <a:gd name="connsiteX84" fmla="*/ 274320 w 1866599"/>
              <a:gd name="connsiteY84" fmla="*/ 548640 h 2139696"/>
              <a:gd name="connsiteX85" fmla="*/ 228600 w 1866599"/>
              <a:gd name="connsiteY85" fmla="*/ 612648 h 2139696"/>
              <a:gd name="connsiteX86" fmla="*/ 201168 w 1866599"/>
              <a:gd name="connsiteY86" fmla="*/ 649224 h 2139696"/>
              <a:gd name="connsiteX87" fmla="*/ 137160 w 1866599"/>
              <a:gd name="connsiteY87" fmla="*/ 749808 h 2139696"/>
              <a:gd name="connsiteX88" fmla="*/ 118872 w 1866599"/>
              <a:gd name="connsiteY88" fmla="*/ 813816 h 2139696"/>
              <a:gd name="connsiteX89" fmla="*/ 91440 w 1866599"/>
              <a:gd name="connsiteY89" fmla="*/ 841248 h 2139696"/>
              <a:gd name="connsiteX90" fmla="*/ 73152 w 1866599"/>
              <a:gd name="connsiteY90" fmla="*/ 868680 h 2139696"/>
              <a:gd name="connsiteX91" fmla="*/ 45720 w 1866599"/>
              <a:gd name="connsiteY91" fmla="*/ 896112 h 2139696"/>
              <a:gd name="connsiteX92" fmla="*/ 27432 w 1866599"/>
              <a:gd name="connsiteY92" fmla="*/ 932688 h 2139696"/>
              <a:gd name="connsiteX93" fmla="*/ 0 w 1866599"/>
              <a:gd name="connsiteY93" fmla="*/ 969264 h 2139696"/>
              <a:gd name="connsiteX94" fmla="*/ 9144 w 1866599"/>
              <a:gd name="connsiteY94" fmla="*/ 1005840 h 2139696"/>
              <a:gd name="connsiteX95" fmla="*/ 36576 w 1866599"/>
              <a:gd name="connsiteY95" fmla="*/ 1033272 h 2139696"/>
              <a:gd name="connsiteX96" fmla="*/ 100584 w 1866599"/>
              <a:gd name="connsiteY96" fmla="*/ 1051560 h 2139696"/>
              <a:gd name="connsiteX97" fmla="*/ 137160 w 1866599"/>
              <a:gd name="connsiteY97" fmla="*/ 1069848 h 2139696"/>
              <a:gd name="connsiteX98" fmla="*/ 146304 w 1866599"/>
              <a:gd name="connsiteY98" fmla="*/ 1097280 h 2139696"/>
              <a:gd name="connsiteX99" fmla="*/ 128016 w 1866599"/>
              <a:gd name="connsiteY99" fmla="*/ 1143000 h 213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866599" h="2139696">
                <a:moveTo>
                  <a:pt x="91440" y="960120"/>
                </a:moveTo>
                <a:cubicBezTo>
                  <a:pt x="100584" y="975360"/>
                  <a:pt x="107306" y="992346"/>
                  <a:pt x="118872" y="1005840"/>
                </a:cubicBezTo>
                <a:cubicBezTo>
                  <a:pt x="126024" y="1014184"/>
                  <a:pt x="139439" y="1015546"/>
                  <a:pt x="146304" y="1024128"/>
                </a:cubicBezTo>
                <a:cubicBezTo>
                  <a:pt x="152325" y="1031654"/>
                  <a:pt x="150767" y="1043134"/>
                  <a:pt x="155448" y="1051560"/>
                </a:cubicBezTo>
                <a:cubicBezTo>
                  <a:pt x="166122" y="1070773"/>
                  <a:pt x="192024" y="1106424"/>
                  <a:pt x="192024" y="1106424"/>
                </a:cubicBezTo>
                <a:cubicBezTo>
                  <a:pt x="205843" y="1161702"/>
                  <a:pt x="197194" y="1131078"/>
                  <a:pt x="219456" y="1197864"/>
                </a:cubicBezTo>
                <a:cubicBezTo>
                  <a:pt x="222504" y="1207008"/>
                  <a:pt x="223253" y="1217276"/>
                  <a:pt x="228600" y="1225296"/>
                </a:cubicBezTo>
                <a:cubicBezTo>
                  <a:pt x="248412" y="1255014"/>
                  <a:pt x="259080" y="1278636"/>
                  <a:pt x="301752" y="1289304"/>
                </a:cubicBezTo>
                <a:lnTo>
                  <a:pt x="338328" y="1298448"/>
                </a:lnTo>
                <a:cubicBezTo>
                  <a:pt x="347472" y="1307592"/>
                  <a:pt x="358244" y="1315357"/>
                  <a:pt x="365760" y="1325880"/>
                </a:cubicBezTo>
                <a:cubicBezTo>
                  <a:pt x="401838" y="1376389"/>
                  <a:pt x="363651" y="1360347"/>
                  <a:pt x="420624" y="1417320"/>
                </a:cubicBezTo>
                <a:cubicBezTo>
                  <a:pt x="429768" y="1426464"/>
                  <a:pt x="439777" y="1434818"/>
                  <a:pt x="448056" y="1444752"/>
                </a:cubicBezTo>
                <a:cubicBezTo>
                  <a:pt x="455091" y="1453195"/>
                  <a:pt x="458992" y="1464015"/>
                  <a:pt x="466344" y="1472184"/>
                </a:cubicBezTo>
                <a:cubicBezTo>
                  <a:pt x="486529" y="1494612"/>
                  <a:pt x="513615" y="1511086"/>
                  <a:pt x="530352" y="1536192"/>
                </a:cubicBezTo>
                <a:cubicBezTo>
                  <a:pt x="555813" y="1574384"/>
                  <a:pt x="540869" y="1555853"/>
                  <a:pt x="576072" y="1591056"/>
                </a:cubicBezTo>
                <a:cubicBezTo>
                  <a:pt x="597038" y="1653953"/>
                  <a:pt x="568361" y="1577562"/>
                  <a:pt x="612648" y="1655064"/>
                </a:cubicBezTo>
                <a:cubicBezTo>
                  <a:pt x="617430" y="1663433"/>
                  <a:pt x="616190" y="1674653"/>
                  <a:pt x="621792" y="1682496"/>
                </a:cubicBezTo>
                <a:cubicBezTo>
                  <a:pt x="631814" y="1696526"/>
                  <a:pt x="647147" y="1705981"/>
                  <a:pt x="658368" y="1719072"/>
                </a:cubicBezTo>
                <a:cubicBezTo>
                  <a:pt x="665520" y="1727416"/>
                  <a:pt x="669621" y="1738061"/>
                  <a:pt x="676656" y="1746504"/>
                </a:cubicBezTo>
                <a:cubicBezTo>
                  <a:pt x="684935" y="1756438"/>
                  <a:pt x="696329" y="1763591"/>
                  <a:pt x="704088" y="1773936"/>
                </a:cubicBezTo>
                <a:cubicBezTo>
                  <a:pt x="714752" y="1788154"/>
                  <a:pt x="722100" y="1804585"/>
                  <a:pt x="731520" y="1819656"/>
                </a:cubicBezTo>
                <a:cubicBezTo>
                  <a:pt x="737345" y="1828975"/>
                  <a:pt x="744356" y="1837546"/>
                  <a:pt x="749808" y="1847088"/>
                </a:cubicBezTo>
                <a:cubicBezTo>
                  <a:pt x="756571" y="1858923"/>
                  <a:pt x="761083" y="1871975"/>
                  <a:pt x="768096" y="1883664"/>
                </a:cubicBezTo>
                <a:cubicBezTo>
                  <a:pt x="799628" y="1936217"/>
                  <a:pt x="800843" y="1931339"/>
                  <a:pt x="832104" y="1975104"/>
                </a:cubicBezTo>
                <a:cubicBezTo>
                  <a:pt x="838492" y="1984047"/>
                  <a:pt x="841810" y="1995671"/>
                  <a:pt x="850392" y="2002536"/>
                </a:cubicBezTo>
                <a:cubicBezTo>
                  <a:pt x="857918" y="2008557"/>
                  <a:pt x="868680" y="2008632"/>
                  <a:pt x="877824" y="2011680"/>
                </a:cubicBezTo>
                <a:cubicBezTo>
                  <a:pt x="890016" y="2023872"/>
                  <a:pt x="900606" y="2037911"/>
                  <a:pt x="914400" y="2048256"/>
                </a:cubicBezTo>
                <a:cubicBezTo>
                  <a:pt x="935927" y="2064401"/>
                  <a:pt x="983711" y="2077456"/>
                  <a:pt x="1005840" y="2084832"/>
                </a:cubicBezTo>
                <a:lnTo>
                  <a:pt x="1033272" y="2093976"/>
                </a:lnTo>
                <a:cubicBezTo>
                  <a:pt x="1042416" y="2097024"/>
                  <a:pt x="1051197" y="2101535"/>
                  <a:pt x="1060704" y="2103120"/>
                </a:cubicBezTo>
                <a:cubicBezTo>
                  <a:pt x="1097280" y="2109216"/>
                  <a:pt x="1134459" y="2112415"/>
                  <a:pt x="1170432" y="2121408"/>
                </a:cubicBezTo>
                <a:cubicBezTo>
                  <a:pt x="1222086" y="2134321"/>
                  <a:pt x="1194685" y="2128087"/>
                  <a:pt x="1252728" y="2139696"/>
                </a:cubicBezTo>
                <a:cubicBezTo>
                  <a:pt x="1319872" y="2127488"/>
                  <a:pt x="1339229" y="2137716"/>
                  <a:pt x="1380744" y="2103120"/>
                </a:cubicBezTo>
                <a:cubicBezTo>
                  <a:pt x="1470624" y="2028220"/>
                  <a:pt x="1354536" y="2120184"/>
                  <a:pt x="1426464" y="2048256"/>
                </a:cubicBezTo>
                <a:cubicBezTo>
                  <a:pt x="1434235" y="2040485"/>
                  <a:pt x="1446125" y="2037739"/>
                  <a:pt x="1453896" y="2029968"/>
                </a:cubicBezTo>
                <a:cubicBezTo>
                  <a:pt x="1503719" y="1980145"/>
                  <a:pt x="1456367" y="2001712"/>
                  <a:pt x="1508760" y="1984248"/>
                </a:cubicBezTo>
                <a:cubicBezTo>
                  <a:pt x="1529950" y="1968355"/>
                  <a:pt x="1556393" y="1951217"/>
                  <a:pt x="1572768" y="1929384"/>
                </a:cubicBezTo>
                <a:cubicBezTo>
                  <a:pt x="1583432" y="1915166"/>
                  <a:pt x="1592252" y="1899560"/>
                  <a:pt x="1600200" y="1883664"/>
                </a:cubicBezTo>
                <a:cubicBezTo>
                  <a:pt x="1635195" y="1813674"/>
                  <a:pt x="1553075" y="1904059"/>
                  <a:pt x="1645920" y="1764792"/>
                </a:cubicBezTo>
                <a:lnTo>
                  <a:pt x="1664208" y="1737360"/>
                </a:lnTo>
                <a:cubicBezTo>
                  <a:pt x="1667256" y="1722120"/>
                  <a:pt x="1670572" y="1706931"/>
                  <a:pt x="1673352" y="1691640"/>
                </a:cubicBezTo>
                <a:cubicBezTo>
                  <a:pt x="1676669" y="1673399"/>
                  <a:pt x="1677999" y="1654763"/>
                  <a:pt x="1682496" y="1636776"/>
                </a:cubicBezTo>
                <a:cubicBezTo>
                  <a:pt x="1697439" y="1577003"/>
                  <a:pt x="1700892" y="1590731"/>
                  <a:pt x="1719072" y="1536192"/>
                </a:cubicBezTo>
                <a:cubicBezTo>
                  <a:pt x="1756007" y="1425387"/>
                  <a:pt x="1682332" y="1606678"/>
                  <a:pt x="1755648" y="1435608"/>
                </a:cubicBezTo>
                <a:cubicBezTo>
                  <a:pt x="1758696" y="1420368"/>
                  <a:pt x="1759481" y="1404494"/>
                  <a:pt x="1764792" y="1389888"/>
                </a:cubicBezTo>
                <a:cubicBezTo>
                  <a:pt x="1771779" y="1370672"/>
                  <a:pt x="1783763" y="1353638"/>
                  <a:pt x="1792224" y="1335024"/>
                </a:cubicBezTo>
                <a:cubicBezTo>
                  <a:pt x="1799016" y="1320081"/>
                  <a:pt x="1805321" y="1304876"/>
                  <a:pt x="1810512" y="1289304"/>
                </a:cubicBezTo>
                <a:cubicBezTo>
                  <a:pt x="1849887" y="1171179"/>
                  <a:pt x="1780704" y="1350109"/>
                  <a:pt x="1837944" y="1207008"/>
                </a:cubicBezTo>
                <a:cubicBezTo>
                  <a:pt x="1840992" y="1185672"/>
                  <a:pt x="1840895" y="1163644"/>
                  <a:pt x="1847088" y="1143000"/>
                </a:cubicBezTo>
                <a:cubicBezTo>
                  <a:pt x="1850246" y="1132474"/>
                  <a:pt x="1864899" y="1126547"/>
                  <a:pt x="1865376" y="1115568"/>
                </a:cubicBezTo>
                <a:cubicBezTo>
                  <a:pt x="1868027" y="1054589"/>
                  <a:pt x="1866962" y="992774"/>
                  <a:pt x="1856232" y="932688"/>
                </a:cubicBezTo>
                <a:cubicBezTo>
                  <a:pt x="1851440" y="905850"/>
                  <a:pt x="1829781" y="884848"/>
                  <a:pt x="1819656" y="859536"/>
                </a:cubicBezTo>
                <a:cubicBezTo>
                  <a:pt x="1806593" y="826877"/>
                  <a:pt x="1800166" y="807140"/>
                  <a:pt x="1783080" y="777240"/>
                </a:cubicBezTo>
                <a:cubicBezTo>
                  <a:pt x="1777628" y="767698"/>
                  <a:pt x="1770244" y="759350"/>
                  <a:pt x="1764792" y="749808"/>
                </a:cubicBezTo>
                <a:cubicBezTo>
                  <a:pt x="1758029" y="737973"/>
                  <a:pt x="1751874" y="725761"/>
                  <a:pt x="1746504" y="713232"/>
                </a:cubicBezTo>
                <a:cubicBezTo>
                  <a:pt x="1722762" y="657834"/>
                  <a:pt x="1756960" y="715856"/>
                  <a:pt x="1719072" y="640080"/>
                </a:cubicBezTo>
                <a:cubicBezTo>
                  <a:pt x="1675116" y="552167"/>
                  <a:pt x="1732006" y="695967"/>
                  <a:pt x="1673352" y="566928"/>
                </a:cubicBezTo>
                <a:cubicBezTo>
                  <a:pt x="1613581" y="435433"/>
                  <a:pt x="1698046" y="583700"/>
                  <a:pt x="1627632" y="466344"/>
                </a:cubicBezTo>
                <a:cubicBezTo>
                  <a:pt x="1626097" y="457132"/>
                  <a:pt x="1613604" y="378540"/>
                  <a:pt x="1609344" y="365760"/>
                </a:cubicBezTo>
                <a:cubicBezTo>
                  <a:pt x="1605033" y="352828"/>
                  <a:pt x="1598069" y="340873"/>
                  <a:pt x="1591056" y="329184"/>
                </a:cubicBezTo>
                <a:cubicBezTo>
                  <a:pt x="1579748" y="310337"/>
                  <a:pt x="1561431" y="295172"/>
                  <a:pt x="1554480" y="274320"/>
                </a:cubicBezTo>
                <a:cubicBezTo>
                  <a:pt x="1545765" y="248175"/>
                  <a:pt x="1541933" y="239016"/>
                  <a:pt x="1536192" y="210312"/>
                </a:cubicBezTo>
                <a:cubicBezTo>
                  <a:pt x="1532556" y="192132"/>
                  <a:pt x="1531926" y="173335"/>
                  <a:pt x="1527048" y="155448"/>
                </a:cubicBezTo>
                <a:cubicBezTo>
                  <a:pt x="1508063" y="85837"/>
                  <a:pt x="1515599" y="132549"/>
                  <a:pt x="1490472" y="82296"/>
                </a:cubicBezTo>
                <a:cubicBezTo>
                  <a:pt x="1486161" y="73675"/>
                  <a:pt x="1483976" y="64132"/>
                  <a:pt x="1481328" y="54864"/>
                </a:cubicBezTo>
                <a:cubicBezTo>
                  <a:pt x="1477876" y="42780"/>
                  <a:pt x="1479155" y="28745"/>
                  <a:pt x="1472184" y="18288"/>
                </a:cubicBezTo>
                <a:cubicBezTo>
                  <a:pt x="1466088" y="9144"/>
                  <a:pt x="1453896" y="6096"/>
                  <a:pt x="1444752" y="0"/>
                </a:cubicBezTo>
                <a:cubicBezTo>
                  <a:pt x="1399043" y="15236"/>
                  <a:pt x="1431070" y="1348"/>
                  <a:pt x="1380744" y="36576"/>
                </a:cubicBezTo>
                <a:cubicBezTo>
                  <a:pt x="1362738" y="49180"/>
                  <a:pt x="1343464" y="59964"/>
                  <a:pt x="1325880" y="73152"/>
                </a:cubicBezTo>
                <a:cubicBezTo>
                  <a:pt x="1286900" y="102387"/>
                  <a:pt x="1268222" y="119803"/>
                  <a:pt x="1216152" y="137160"/>
                </a:cubicBezTo>
                <a:cubicBezTo>
                  <a:pt x="1195620" y="144004"/>
                  <a:pt x="1159401" y="155480"/>
                  <a:pt x="1143000" y="164592"/>
                </a:cubicBezTo>
                <a:cubicBezTo>
                  <a:pt x="1129678" y="171993"/>
                  <a:pt x="1119347" y="183947"/>
                  <a:pt x="1106424" y="192024"/>
                </a:cubicBezTo>
                <a:cubicBezTo>
                  <a:pt x="1030314" y="239593"/>
                  <a:pt x="1104639" y="188345"/>
                  <a:pt x="1042416" y="219456"/>
                </a:cubicBezTo>
                <a:cubicBezTo>
                  <a:pt x="1026520" y="227404"/>
                  <a:pt x="1012232" y="238257"/>
                  <a:pt x="996696" y="246888"/>
                </a:cubicBezTo>
                <a:cubicBezTo>
                  <a:pt x="984780" y="253508"/>
                  <a:pt x="971955" y="258413"/>
                  <a:pt x="960120" y="265176"/>
                </a:cubicBezTo>
                <a:cubicBezTo>
                  <a:pt x="950578" y="270628"/>
                  <a:pt x="942230" y="278012"/>
                  <a:pt x="932688" y="283464"/>
                </a:cubicBezTo>
                <a:cubicBezTo>
                  <a:pt x="877896" y="314774"/>
                  <a:pt x="910421" y="291218"/>
                  <a:pt x="841248" y="320040"/>
                </a:cubicBezTo>
                <a:cubicBezTo>
                  <a:pt x="822374" y="327904"/>
                  <a:pt x="805368" y="339878"/>
                  <a:pt x="786384" y="347472"/>
                </a:cubicBezTo>
                <a:cubicBezTo>
                  <a:pt x="759536" y="358211"/>
                  <a:pt x="729951" y="361972"/>
                  <a:pt x="704088" y="374904"/>
                </a:cubicBezTo>
                <a:cubicBezTo>
                  <a:pt x="685800" y="384048"/>
                  <a:pt x="668098" y="394472"/>
                  <a:pt x="649224" y="402336"/>
                </a:cubicBezTo>
                <a:cubicBezTo>
                  <a:pt x="571447" y="434743"/>
                  <a:pt x="619849" y="409423"/>
                  <a:pt x="548640" y="429768"/>
                </a:cubicBezTo>
                <a:cubicBezTo>
                  <a:pt x="520837" y="437712"/>
                  <a:pt x="493192" y="446461"/>
                  <a:pt x="466344" y="457200"/>
                </a:cubicBezTo>
                <a:cubicBezTo>
                  <a:pt x="447360" y="464794"/>
                  <a:pt x="430696" y="477645"/>
                  <a:pt x="411480" y="484632"/>
                </a:cubicBezTo>
                <a:cubicBezTo>
                  <a:pt x="396874" y="489943"/>
                  <a:pt x="381000" y="490728"/>
                  <a:pt x="365760" y="493776"/>
                </a:cubicBezTo>
                <a:cubicBezTo>
                  <a:pt x="318570" y="517371"/>
                  <a:pt x="311373" y="516880"/>
                  <a:pt x="274320" y="548640"/>
                </a:cubicBezTo>
                <a:cubicBezTo>
                  <a:pt x="232082" y="584844"/>
                  <a:pt x="258118" y="565419"/>
                  <a:pt x="228600" y="612648"/>
                </a:cubicBezTo>
                <a:cubicBezTo>
                  <a:pt x="220523" y="625571"/>
                  <a:pt x="209908" y="636739"/>
                  <a:pt x="201168" y="649224"/>
                </a:cubicBezTo>
                <a:cubicBezTo>
                  <a:pt x="168664" y="695659"/>
                  <a:pt x="164636" y="704014"/>
                  <a:pt x="137160" y="749808"/>
                </a:cubicBezTo>
                <a:cubicBezTo>
                  <a:pt x="131064" y="771144"/>
                  <a:pt x="128796" y="793969"/>
                  <a:pt x="118872" y="813816"/>
                </a:cubicBezTo>
                <a:cubicBezTo>
                  <a:pt x="113089" y="825382"/>
                  <a:pt x="99719" y="831314"/>
                  <a:pt x="91440" y="841248"/>
                </a:cubicBezTo>
                <a:cubicBezTo>
                  <a:pt x="84405" y="849691"/>
                  <a:pt x="80187" y="860237"/>
                  <a:pt x="73152" y="868680"/>
                </a:cubicBezTo>
                <a:cubicBezTo>
                  <a:pt x="64873" y="878614"/>
                  <a:pt x="53236" y="885589"/>
                  <a:pt x="45720" y="896112"/>
                </a:cubicBezTo>
                <a:cubicBezTo>
                  <a:pt x="37797" y="907204"/>
                  <a:pt x="34656" y="921129"/>
                  <a:pt x="27432" y="932688"/>
                </a:cubicBezTo>
                <a:cubicBezTo>
                  <a:pt x="19355" y="945611"/>
                  <a:pt x="9144" y="957072"/>
                  <a:pt x="0" y="969264"/>
                </a:cubicBezTo>
                <a:cubicBezTo>
                  <a:pt x="3048" y="981456"/>
                  <a:pt x="2909" y="994929"/>
                  <a:pt x="9144" y="1005840"/>
                </a:cubicBezTo>
                <a:cubicBezTo>
                  <a:pt x="15560" y="1017068"/>
                  <a:pt x="25816" y="1026099"/>
                  <a:pt x="36576" y="1033272"/>
                </a:cubicBezTo>
                <a:cubicBezTo>
                  <a:pt x="46050" y="1039588"/>
                  <a:pt x="93616" y="1048947"/>
                  <a:pt x="100584" y="1051560"/>
                </a:cubicBezTo>
                <a:cubicBezTo>
                  <a:pt x="113347" y="1056346"/>
                  <a:pt x="124968" y="1063752"/>
                  <a:pt x="137160" y="1069848"/>
                </a:cubicBezTo>
                <a:cubicBezTo>
                  <a:pt x="140208" y="1078992"/>
                  <a:pt x="146304" y="1087641"/>
                  <a:pt x="146304" y="1097280"/>
                </a:cubicBezTo>
                <a:cubicBezTo>
                  <a:pt x="146304" y="1108579"/>
                  <a:pt x="133481" y="1132071"/>
                  <a:pt x="128016" y="114300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7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8820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Основная морена </a:t>
            </a:r>
            <a:r>
              <a:rPr lang="ru-RU" b="1" dirty="0" smtClean="0">
                <a:latin typeface="Arial Narrow" panose="020B0606020202030204" pitchFamily="34" charset="0"/>
              </a:rPr>
              <a:t>донского горизонта </a:t>
            </a:r>
            <a:r>
              <a:rPr lang="ru-RU" dirty="0" smtClean="0">
                <a:latin typeface="Arial Narrow" panose="020B0606020202030204" pitchFamily="34" charset="0"/>
              </a:rPr>
              <a:t>сложена </a:t>
            </a:r>
            <a:r>
              <a:rPr lang="ru-RU" dirty="0">
                <a:latin typeface="Arial Narrow" panose="020B0606020202030204" pitchFamily="34" charset="0"/>
              </a:rPr>
              <a:t>валунными глинами и суглинками. </a:t>
            </a:r>
            <a:r>
              <a:rPr lang="ru-RU" dirty="0" smtClean="0">
                <a:latin typeface="Arial Narrow" panose="020B0606020202030204" pitchFamily="34" charset="0"/>
              </a:rPr>
              <a:t>Содержание обломочного </a:t>
            </a:r>
            <a:r>
              <a:rPr lang="ru-RU" dirty="0">
                <a:latin typeface="Arial Narrow" panose="020B0606020202030204" pitchFamily="34" charset="0"/>
              </a:rPr>
              <a:t>материала составляет 35—55%. Среди </a:t>
            </a:r>
            <a:r>
              <a:rPr lang="ru-RU" dirty="0" smtClean="0">
                <a:latin typeface="Arial Narrow" panose="020B0606020202030204" pitchFamily="34" charset="0"/>
              </a:rPr>
              <a:t>валунов преобладают </a:t>
            </a:r>
            <a:r>
              <a:rPr lang="ru-RU" dirty="0">
                <a:latin typeface="Arial Narrow" panose="020B0606020202030204" pitchFamily="34" charset="0"/>
              </a:rPr>
              <a:t>мелкие (до 0,3 м) и средние (0,3—0,5 м); крупные </a:t>
            </a:r>
            <a:r>
              <a:rPr lang="ru-RU" dirty="0" smtClean="0">
                <a:latin typeface="Arial Narrow" panose="020B0606020202030204" pitchFamily="34" charset="0"/>
              </a:rPr>
              <a:t>валуны (</a:t>
            </a:r>
            <a:r>
              <a:rPr lang="ru-RU" dirty="0">
                <a:latin typeface="Arial Narrow" panose="020B0606020202030204" pitchFamily="34" charset="0"/>
              </a:rPr>
              <a:t>до 1,5—2 м) встречаются редко. Наиболее распространены </a:t>
            </a:r>
            <a:r>
              <a:rPr lang="ru-RU" dirty="0" smtClean="0">
                <a:latin typeface="Arial Narrow" panose="020B0606020202030204" pitchFamily="34" charset="0"/>
              </a:rPr>
              <a:t>валуны местных </a:t>
            </a:r>
            <a:r>
              <a:rPr lang="ru-RU" dirty="0">
                <a:latin typeface="Arial Narrow" panose="020B0606020202030204" pitchFamily="34" charset="0"/>
              </a:rPr>
              <a:t>осадочных пород. Валуны достоверно из финляндских </a:t>
            </a:r>
            <a:r>
              <a:rPr lang="ru-RU" dirty="0" smtClean="0">
                <a:latin typeface="Arial Narrow" panose="020B0606020202030204" pitchFamily="34" charset="0"/>
              </a:rPr>
              <a:t>пород не </a:t>
            </a:r>
            <a:r>
              <a:rPr lang="ru-RU" dirty="0">
                <a:latin typeface="Arial Narrow" panose="020B0606020202030204" pitchFamily="34" charset="0"/>
              </a:rPr>
              <a:t>встречены, </a:t>
            </a:r>
            <a:r>
              <a:rPr lang="ru-RU" dirty="0" smtClean="0">
                <a:latin typeface="Arial Narrow" panose="020B0606020202030204" pitchFamily="34" charset="0"/>
              </a:rPr>
              <a:t>но </a:t>
            </a:r>
            <a:r>
              <a:rPr lang="ru-RU" dirty="0">
                <a:latin typeface="Arial Narrow" panose="020B0606020202030204" pitchFamily="34" charset="0"/>
              </a:rPr>
              <a:t>присутствуют валуны карельских пород: </a:t>
            </a:r>
            <a:r>
              <a:rPr lang="ru-RU" dirty="0" err="1" smtClean="0">
                <a:latin typeface="Arial Narrow" panose="020B0606020202030204" pitchFamily="34" charset="0"/>
              </a:rPr>
              <a:t>шокшинских</a:t>
            </a:r>
            <a:r>
              <a:rPr lang="ru-RU" dirty="0" smtClean="0">
                <a:latin typeface="Arial Narrow" panose="020B0606020202030204" pitchFamily="34" charset="0"/>
              </a:rPr>
              <a:t> кварцитов</a:t>
            </a:r>
            <a:r>
              <a:rPr lang="ru-RU" dirty="0">
                <a:latin typeface="Arial Narrow" panose="020B0606020202030204" pitchFamily="34" charset="0"/>
              </a:rPr>
              <a:t>, диабазовых туфов, </a:t>
            </a:r>
            <a:r>
              <a:rPr lang="ru-RU" dirty="0" err="1">
                <a:latin typeface="Arial Narrow" panose="020B0606020202030204" pitchFamily="34" charset="0"/>
              </a:rPr>
              <a:t>палеоандезитов</a:t>
            </a:r>
            <a:r>
              <a:rPr lang="ru-RU" dirty="0">
                <a:latin typeface="Arial Narrow" panose="020B0606020202030204" pitchFamily="34" charset="0"/>
              </a:rPr>
              <a:t>, диоритов, амфиболитов</a:t>
            </a:r>
            <a:r>
              <a:rPr lang="ru-RU" dirty="0" smtClean="0">
                <a:latin typeface="Arial Narrow" panose="020B0606020202030204" pitchFamily="34" charset="0"/>
              </a:rPr>
              <a:t>, онежских </a:t>
            </a:r>
            <a:r>
              <a:rPr lang="ru-RU" dirty="0">
                <a:latin typeface="Arial Narrow" panose="020B0606020202030204" pitchFamily="34" charset="0"/>
              </a:rPr>
              <a:t>гранитов, ладожских </a:t>
            </a:r>
            <a:r>
              <a:rPr lang="ru-RU" dirty="0" err="1">
                <a:latin typeface="Arial Narrow" panose="020B0606020202030204" pitchFamily="34" charset="0"/>
              </a:rPr>
              <a:t>рапакиви</a:t>
            </a:r>
            <a:r>
              <a:rPr lang="ru-RU" dirty="0">
                <a:latin typeface="Arial Narrow" panose="020B0606020202030204" pitchFamily="34" charset="0"/>
              </a:rPr>
              <a:t> и каменноугольных </a:t>
            </a:r>
            <a:r>
              <a:rPr lang="ru-RU" dirty="0" err="1" smtClean="0">
                <a:latin typeface="Arial Narrow" panose="020B0606020202030204" pitchFamily="34" charset="0"/>
              </a:rPr>
              <a:t>известняков.Помимо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валунов, в </a:t>
            </a:r>
            <a:r>
              <a:rPr lang="ru-RU" dirty="0" smtClean="0">
                <a:latin typeface="Arial Narrow" panose="020B0606020202030204" pitchFamily="34" charset="0"/>
              </a:rPr>
              <a:t>морене встречаются </a:t>
            </a:r>
            <a:r>
              <a:rPr lang="ru-RU" dirty="0">
                <a:latin typeface="Arial Narrow" panose="020B0606020202030204" pitchFamily="34" charset="0"/>
              </a:rPr>
              <a:t>линзы (до 2 м) косослоистых валунных песков, </a:t>
            </a:r>
            <a:r>
              <a:rPr lang="ru-RU" dirty="0" smtClean="0">
                <a:latin typeface="Arial Narrow" panose="020B0606020202030204" pitchFamily="34" charset="0"/>
              </a:rPr>
              <a:t>отложенные внутриледниковыми </a:t>
            </a:r>
            <a:r>
              <a:rPr lang="ru-RU" dirty="0">
                <a:latin typeface="Arial Narrow" panose="020B0606020202030204" pitchFamily="34" charset="0"/>
              </a:rPr>
              <a:t>потоками.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Валунные </a:t>
            </a:r>
            <a:r>
              <a:rPr lang="ru-RU" dirty="0">
                <a:latin typeface="Arial Narrow" panose="020B0606020202030204" pitchFamily="34" charset="0"/>
              </a:rPr>
              <a:t>суглинки и глины </a:t>
            </a:r>
            <a:r>
              <a:rPr lang="ru-RU" i="1" dirty="0">
                <a:latin typeface="Arial Narrow" panose="020B0606020202030204" pitchFamily="34" charset="0"/>
              </a:rPr>
              <a:t>нижней части </a:t>
            </a:r>
            <a:r>
              <a:rPr lang="ru-RU" dirty="0">
                <a:latin typeface="Arial Narrow" panose="020B0606020202030204" pitchFamily="34" charset="0"/>
              </a:rPr>
              <a:t>морены, </a:t>
            </a:r>
            <a:r>
              <a:rPr lang="ru-RU" dirty="0" smtClean="0">
                <a:latin typeface="Arial Narrow" panose="020B0606020202030204" pitchFamily="34" charset="0"/>
              </a:rPr>
              <a:t>выполняющей наиболее </a:t>
            </a:r>
            <a:r>
              <a:rPr lang="ru-RU" dirty="0">
                <a:latin typeface="Arial Narrow" panose="020B0606020202030204" pitchFamily="34" charset="0"/>
              </a:rPr>
              <a:t>пониженные участки доледникового рельефа, имеют серую</a:t>
            </a:r>
            <a:r>
              <a:rPr lang="ru-RU" dirty="0" smtClean="0">
                <a:latin typeface="Arial Narrow" panose="020B0606020202030204" pitchFamily="34" charset="0"/>
              </a:rPr>
              <a:t>, зеленовато-серую </a:t>
            </a:r>
            <a:r>
              <a:rPr lang="ru-RU" dirty="0">
                <a:latin typeface="Arial Narrow" panose="020B0606020202030204" pitchFamily="34" charset="0"/>
              </a:rPr>
              <a:t>и темно-серую окраску. Они отличаются также </a:t>
            </a:r>
            <a:r>
              <a:rPr lang="ru-RU" dirty="0" smtClean="0">
                <a:latin typeface="Arial Narrow" panose="020B0606020202030204" pitchFamily="34" charset="0"/>
              </a:rPr>
              <a:t>присутствием многочисленных </a:t>
            </a:r>
            <a:r>
              <a:rPr lang="ru-RU" dirty="0">
                <a:latin typeface="Arial Narrow" panose="020B0606020202030204" pitchFamily="34" charset="0"/>
              </a:rPr>
              <a:t>трещин вымораживания и большей </a:t>
            </a:r>
            <a:r>
              <a:rPr lang="ru-RU" dirty="0" err="1" smtClean="0">
                <a:latin typeface="Arial Narrow" panose="020B0606020202030204" pitchFamily="34" charset="0"/>
              </a:rPr>
              <a:t>выветрелостью</a:t>
            </a:r>
            <a:r>
              <a:rPr lang="ru-RU" dirty="0" smtClean="0">
                <a:latin typeface="Arial Narrow" panose="020B0606020202030204" pitchFamily="34" charset="0"/>
              </a:rPr>
              <a:t> валунов. </a:t>
            </a:r>
            <a:r>
              <a:rPr lang="ru-RU" i="1" dirty="0">
                <a:latin typeface="Arial Narrow" panose="020B0606020202030204" pitchFamily="34" charset="0"/>
              </a:rPr>
              <a:t>Верхняя часть </a:t>
            </a:r>
            <a:r>
              <a:rPr lang="ru-RU" dirty="0">
                <a:latin typeface="Arial Narrow" panose="020B0606020202030204" pitchFamily="34" charset="0"/>
              </a:rPr>
              <a:t>морены сложена желтовато-бурыми, желтовато-</a:t>
            </a:r>
          </a:p>
          <a:p>
            <a:r>
              <a:rPr lang="ru-RU" dirty="0">
                <a:latin typeface="Arial Narrow" panose="020B0606020202030204" pitchFamily="34" charset="0"/>
              </a:rPr>
              <a:t>серыми, реже красновато-бурыми валунными суглинками и глинами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Ф л ю в и о г л я ц и а л ь н ы е подморенные отложения </a:t>
            </a:r>
            <a:r>
              <a:rPr lang="ru-RU" b="1" dirty="0">
                <a:latin typeface="Arial Narrow" panose="020B0606020202030204" pitchFamily="34" charset="0"/>
              </a:rPr>
              <a:t>донского горизонта </a:t>
            </a:r>
            <a:r>
              <a:rPr lang="ru-RU" dirty="0" smtClean="0">
                <a:latin typeface="Arial Narrow" panose="020B0606020202030204" pitchFamily="34" charset="0"/>
              </a:rPr>
              <a:t>представлены </a:t>
            </a:r>
            <a:r>
              <a:rPr lang="ru-RU" dirty="0">
                <a:latin typeface="Arial Narrow" panose="020B0606020202030204" pitchFamily="34" charset="0"/>
              </a:rPr>
              <a:t>светло-серыми разнозернистыми и грубозернистыми песками (до 40 </a:t>
            </a:r>
            <a:r>
              <a:rPr lang="ru-RU" i="1" dirty="0">
                <a:latin typeface="Arial Narrow" panose="020B0606020202030204" pitchFamily="34" charset="0"/>
              </a:rPr>
              <a:t>м) </a:t>
            </a:r>
            <a:r>
              <a:rPr lang="ru-RU" dirty="0">
                <a:latin typeface="Arial Narrow" panose="020B0606020202030204" pitchFamily="34" charset="0"/>
              </a:rPr>
              <a:t>с косой, реже горизонтальной слоистостью. Пески местами замещаются гравием и содержат линзовидные прослои галечника, состоящего из угловатых и хорошо окатанных галек кристаллических </a:t>
            </a:r>
            <a:r>
              <a:rPr lang="ru-RU" dirty="0" smtClean="0">
                <a:latin typeface="Arial Narrow" panose="020B0606020202030204" pitchFamily="34" charset="0"/>
              </a:rPr>
              <a:t>пород. </a:t>
            </a:r>
            <a:r>
              <a:rPr lang="ru-RU" dirty="0">
                <a:latin typeface="Arial Narrow" panose="020B0606020202030204" pitchFamily="34" charset="0"/>
              </a:rPr>
              <a:t>Встречаются прослои (до 2—3 </a:t>
            </a:r>
            <a:r>
              <a:rPr lang="ru-RU" i="1" dirty="0">
                <a:latin typeface="Arial Narrow" panose="020B0606020202030204" pitchFamily="34" charset="0"/>
              </a:rPr>
              <a:t>м) </a:t>
            </a:r>
            <a:r>
              <a:rPr lang="ru-RU" dirty="0">
                <a:latin typeface="Arial Narrow" panose="020B0606020202030204" pitchFamily="34" charset="0"/>
              </a:rPr>
              <a:t>серых и зеленовато-серых озерных глин. </a:t>
            </a:r>
          </a:p>
        </p:txBody>
      </p:sp>
    </p:spTree>
    <p:extLst>
      <p:ext uri="{BB962C8B-B14F-4D97-AF65-F5344CB8AC3E}">
        <p14:creationId xmlns:p14="http://schemas.microsoft.com/office/powerpoint/2010/main" val="20093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/>
          <a:srcRect l="52543" t="29372" r="538" b="7213"/>
          <a:stretch/>
        </p:blipFill>
        <p:spPr bwMode="auto">
          <a:xfrm>
            <a:off x="251520" y="0"/>
            <a:ext cx="3240087" cy="642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3501008"/>
            <a:ext cx="4105275" cy="1367458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30534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Нижний неоплейстоцен доледникового аллювиального комплекса – это </a:t>
            </a:r>
            <a:r>
              <a:rPr lang="ru-RU" dirty="0" err="1" smtClean="0">
                <a:latin typeface="Arial Narrow" panose="020B0606020202030204" pitchFamily="34" charset="0"/>
              </a:rPr>
              <a:t>южноворонежский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надгоризонт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 smtClean="0">
                <a:latin typeface="Arial Narrow" panose="020B0606020202030204" pitchFamily="34" charset="0"/>
              </a:rPr>
              <a:t>ильинский</a:t>
            </a:r>
            <a:r>
              <a:rPr lang="ru-RU" dirty="0" smtClean="0">
                <a:latin typeface="Arial Narrow" panose="020B0606020202030204" pitchFamily="34" charset="0"/>
              </a:rPr>
              <a:t>, </a:t>
            </a:r>
            <a:r>
              <a:rPr lang="ru-RU" dirty="0">
                <a:latin typeface="Arial Narrow" panose="020B0606020202030204" pitchFamily="34" charset="0"/>
              </a:rPr>
              <a:t>покровский и </a:t>
            </a:r>
            <a:r>
              <a:rPr lang="ru-RU" dirty="0" err="1">
                <a:latin typeface="Arial Narrow" panose="020B0606020202030204" pitchFamily="34" charset="0"/>
              </a:rPr>
              <a:t>петропавловскийгоризонты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b="1" dirty="0">
                <a:latin typeface="Arial Narrow" panose="020B0606020202030204" pitchFamily="34" charset="0"/>
              </a:rPr>
              <a:t>Ильинский горизонт</a:t>
            </a:r>
            <a:r>
              <a:rPr lang="ru-RU" dirty="0">
                <a:latin typeface="Arial Narrow" panose="020B0606020202030204" pitchFamily="34" charset="0"/>
              </a:rPr>
              <a:t> делится на </a:t>
            </a:r>
            <a:r>
              <a:rPr lang="ru-RU" dirty="0" err="1" smtClean="0">
                <a:latin typeface="Arial Narrow" panose="020B0606020202030204" pitchFamily="34" charset="0"/>
              </a:rPr>
              <a:t>подгоризонты</a:t>
            </a:r>
            <a:r>
              <a:rPr lang="ru-RU" dirty="0" smtClean="0">
                <a:latin typeface="Arial Narrow" panose="020B0606020202030204" pitchFamily="34" charset="0"/>
              </a:rPr>
              <a:t>. </a:t>
            </a:r>
            <a:r>
              <a:rPr lang="ru-RU" dirty="0">
                <a:latin typeface="Arial Narrow" panose="020B0606020202030204" pitchFamily="34" charset="0"/>
              </a:rPr>
              <a:t>Нижняя часть представлена песками и суглинками мощностью до 20 м, а верхняя, такого же состава, имеет мощность до 10 м.</a:t>
            </a:r>
          </a:p>
          <a:p>
            <a:r>
              <a:rPr lang="ru-RU" b="1" dirty="0">
                <a:latin typeface="Arial Narrow" panose="020B0606020202030204" pitchFamily="34" charset="0"/>
              </a:rPr>
              <a:t>Покровский горизонт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сложен песками и суглинками мощностью </a:t>
            </a:r>
            <a:r>
              <a:rPr lang="ru-RU" dirty="0">
                <a:latin typeface="Arial Narrow" panose="020B0606020202030204" pitchFamily="34" charset="0"/>
              </a:rPr>
              <a:t>до 10 </a:t>
            </a:r>
            <a:r>
              <a:rPr lang="ru-RU" dirty="0" smtClean="0">
                <a:latin typeface="Arial Narrow" panose="020B0606020202030204" pitchFamily="34" charset="0"/>
              </a:rPr>
              <a:t>м.</a:t>
            </a:r>
            <a:endParaRPr lang="ru-RU" b="1" dirty="0" smtClean="0">
              <a:latin typeface="Arial Narrow" panose="020B0606020202030204" pitchFamily="34" charset="0"/>
            </a:endParaRPr>
          </a:p>
          <a:p>
            <a:r>
              <a:rPr lang="ru-RU" b="1" dirty="0" smtClean="0">
                <a:latin typeface="Arial Narrow" panose="020B0606020202030204" pitchFamily="34" charset="0"/>
              </a:rPr>
              <a:t>Петропавловский </a:t>
            </a:r>
            <a:r>
              <a:rPr lang="ru-RU" b="1" dirty="0">
                <a:latin typeface="Arial Narrow" panose="020B0606020202030204" pitchFamily="34" charset="0"/>
              </a:rPr>
              <a:t>горизонт</a:t>
            </a:r>
            <a:r>
              <a:rPr lang="ru-RU" dirty="0">
                <a:latin typeface="Arial Narrow" panose="020B0606020202030204" pitchFamily="34" charset="0"/>
              </a:rPr>
              <a:t> образован песками и суглинками мощностью до 15 м. 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5976" y="1124744"/>
            <a:ext cx="43365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Эоплейстоцен</a:t>
            </a:r>
            <a:r>
              <a:rPr lang="ru-RU" dirty="0" smtClean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 этого района представлен аллювиальными отложениями </a:t>
            </a:r>
            <a:r>
              <a:rPr lang="ru-RU" b="1" dirty="0" err="1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криницкого</a:t>
            </a:r>
            <a:r>
              <a:rPr lang="ru-RU" dirty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и </a:t>
            </a:r>
            <a:r>
              <a:rPr lang="ru-RU" b="1" dirty="0" err="1" smtClean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толучеевского</a:t>
            </a:r>
            <a:r>
              <a:rPr lang="ru-RU" dirty="0" smtClean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  горизонтов. </a:t>
            </a:r>
          </a:p>
          <a:p>
            <a:r>
              <a:rPr lang="ru-RU" b="1" dirty="0" smtClean="0">
                <a:latin typeface="Arial Narrow" panose="020B0606020202030204" pitchFamily="34" charset="0"/>
              </a:rPr>
              <a:t>Верхний </a:t>
            </a:r>
            <a:r>
              <a:rPr lang="ru-RU" b="1" dirty="0" err="1">
                <a:latin typeface="Arial Narrow" panose="020B0606020202030204" pitchFamily="34" charset="0"/>
              </a:rPr>
              <a:t>эоплейстоцен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образован песками, супесями и глинами (в верхней части разреза) общей мощностью </a:t>
            </a:r>
            <a:r>
              <a:rPr lang="ru-RU">
                <a:latin typeface="Arial Narrow" panose="020B0606020202030204" pitchFamily="34" charset="0"/>
              </a:rPr>
              <a:t>до </a:t>
            </a:r>
            <a:r>
              <a:rPr lang="ru-RU" smtClean="0">
                <a:latin typeface="Arial Narrow" panose="020B0606020202030204" pitchFamily="34" charset="0"/>
              </a:rPr>
              <a:t>40 м. </a:t>
            </a:r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Аллювий </a:t>
            </a:r>
            <a:r>
              <a:rPr lang="ru-RU" b="1" dirty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нижнего </a:t>
            </a:r>
            <a:r>
              <a:rPr lang="ru-RU" b="1" dirty="0" err="1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эоплейстоцена</a:t>
            </a:r>
            <a:r>
              <a:rPr lang="ru-RU" b="1" dirty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представлен преимущественно песчаными отложениями</a:t>
            </a:r>
            <a:r>
              <a:rPr lang="ru-RU" dirty="0" smtClean="0">
                <a:solidFill>
                  <a:srgbClr val="1F1A17"/>
                </a:solidFill>
                <a:latin typeface="Arial Narrow" panose="020B0606020202030204" pitchFamily="34" charset="0"/>
                <a:cs typeface="Times New Roman" pitchFamily="18" charset="0"/>
              </a:rPr>
              <a:t>. </a:t>
            </a:r>
            <a:r>
              <a:rPr lang="ru-RU" dirty="0" smtClean="0">
                <a:latin typeface="Arial Narrow" panose="020B0606020202030204" pitchFamily="34" charset="0"/>
              </a:rPr>
              <a:t>Пески </a:t>
            </a:r>
            <a:r>
              <a:rPr lang="ru-RU" dirty="0">
                <a:latin typeface="Arial Narrow" panose="020B0606020202030204" pitchFamily="34" charset="0"/>
              </a:rPr>
              <a:t>разнозернистые, кварцевые, в верхней части разрезов часто со слюдой. Их мощность колеблется от 5 до 10 м.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/>
          <a:srcRect l="52543" t="29372" r="538" b="7213"/>
          <a:stretch/>
        </p:blipFill>
        <p:spPr bwMode="auto">
          <a:xfrm>
            <a:off x="251520" y="0"/>
            <a:ext cx="3240087" cy="642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4912825"/>
            <a:ext cx="4105275" cy="122344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/>
          <a:stretch/>
        </p:blipFill>
        <p:spPr>
          <a:xfrm>
            <a:off x="0" y="1396394"/>
            <a:ext cx="9144000" cy="4577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7264" y="260648"/>
            <a:ext cx="6309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Схема строения четвертичных отложений Центрального района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(профиль через </a:t>
            </a:r>
            <a:r>
              <a:rPr lang="ru-RU" dirty="0" err="1" smtClean="0">
                <a:latin typeface="Arial Narrow" panose="020B0606020202030204" pitchFamily="34" charset="0"/>
              </a:rPr>
              <a:t>Клинско</a:t>
            </a:r>
            <a:r>
              <a:rPr lang="ru-RU" dirty="0" smtClean="0">
                <a:latin typeface="Arial Narrow" panose="020B0606020202030204" pitchFamily="34" charset="0"/>
              </a:rPr>
              <a:t> – </a:t>
            </a:r>
            <a:r>
              <a:rPr lang="ru-RU" dirty="0" err="1" smtClean="0">
                <a:latin typeface="Arial Narrow" panose="020B0606020202030204" pitchFamily="34" charset="0"/>
              </a:rPr>
              <a:t>Дмитровскую</a:t>
            </a:r>
            <a:r>
              <a:rPr lang="ru-RU" dirty="0" smtClean="0">
                <a:latin typeface="Arial Narrow" panose="020B0606020202030204" pitchFamily="34" charset="0"/>
              </a:rPr>
              <a:t> гряду, </a:t>
            </a:r>
            <a:r>
              <a:rPr lang="ru-RU" i="1" dirty="0" smtClean="0">
                <a:latin typeface="Arial Narrow" panose="020B0606020202030204" pitchFamily="34" charset="0"/>
              </a:rPr>
              <a:t>север справа</a:t>
            </a:r>
            <a:r>
              <a:rPr lang="ru-RU" dirty="0" smtClean="0">
                <a:latin typeface="Arial Narrow" panose="020B0606020202030204" pitchFamily="34" charset="0"/>
              </a:rPr>
              <a:t>)</a:t>
            </a:r>
            <a:endParaRPr lang="ru-RU" dirty="0">
              <a:latin typeface="Arial Narrow" panose="020B0606020202030204" pitchFamily="34" charset="0"/>
            </a:endParaRPr>
          </a:p>
          <a:p>
            <a:pPr algn="ctr"/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118397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8397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Ю</a:t>
            </a:r>
          </a:p>
        </p:txBody>
      </p:sp>
    </p:spTree>
    <p:extLst>
      <p:ext uri="{BB962C8B-B14F-4D97-AF65-F5344CB8AC3E}">
        <p14:creationId xmlns:p14="http://schemas.microsoft.com/office/powerpoint/2010/main" val="1187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5292725" y="260350"/>
            <a:ext cx="3671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4995" name="Text Box 7"/>
          <p:cNvSpPr txBox="1">
            <a:spLocks noChangeArrowheads="1"/>
          </p:cNvSpPr>
          <p:nvPr/>
        </p:nvSpPr>
        <p:spPr bwMode="auto">
          <a:xfrm>
            <a:off x="5148263" y="13979"/>
            <a:ext cx="40513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Северодвинско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–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Мезенский бассейн</a:t>
            </a:r>
          </a:p>
          <a:p>
            <a:pPr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Границей </a:t>
            </a: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являются Северные Увалы – четко выраженная краевая морена Московского ледника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Северное ограничение  -  морской шельф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 Narrow" panose="020B0606020202030204" pitchFamily="34" charset="0"/>
              </a:rPr>
              <a:t>Баренцова</a:t>
            </a: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 моря</a:t>
            </a:r>
          </a:p>
        </p:txBody>
      </p:sp>
      <p:grpSp>
        <p:nvGrpSpPr>
          <p:cNvPr id="84996" name="Группа 1"/>
          <p:cNvGrpSpPr>
            <a:grpSpLocks/>
          </p:cNvGrpSpPr>
          <p:nvPr/>
        </p:nvGrpSpPr>
        <p:grpSpPr bwMode="auto">
          <a:xfrm>
            <a:off x="5148263" y="2205038"/>
            <a:ext cx="3924300" cy="4581525"/>
            <a:chOff x="179388" y="188913"/>
            <a:chExt cx="5067300" cy="6480175"/>
          </a:xfrm>
        </p:grpSpPr>
        <p:pic>
          <p:nvPicPr>
            <p:cNvPr id="84999" name="Picture 5" descr="Границы распространения древних покровных оледенений на территории Восточно-Европейской платформы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88913"/>
              <a:ext cx="5067300" cy="648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Rectangle 11"/>
            <p:cNvSpPr>
              <a:spLocks noChangeArrowheads="1"/>
            </p:cNvSpPr>
            <p:nvPr/>
          </p:nvSpPr>
          <p:spPr bwMode="auto">
            <a:xfrm rot="-1410764">
              <a:off x="2483452" y="1197089"/>
              <a:ext cx="1514860" cy="936325"/>
            </a:xfrm>
            <a:prstGeom prst="rect">
              <a:avLst/>
            </a:prstGeom>
            <a:solidFill>
              <a:srgbClr val="99FFCC">
                <a:alpha val="34118"/>
              </a:srgbClr>
            </a:solidFill>
            <a:ln w="2857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84997" name="Picture 6" descr="mapa-38-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" b="8514"/>
          <a:stretch>
            <a:fillRect/>
          </a:stretch>
        </p:blipFill>
        <p:spPr bwMode="auto">
          <a:xfrm>
            <a:off x="0" y="44450"/>
            <a:ext cx="5067300" cy="68135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109185">
            <a:off x="2489200" y="1284288"/>
            <a:ext cx="2019300" cy="14017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evgengusev.narod.ru/moreyu/phil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b="6950"/>
          <a:stretch>
            <a:fillRect/>
          </a:stretch>
        </p:blipFill>
        <p:spPr bwMode="auto">
          <a:xfrm>
            <a:off x="-107950" y="0"/>
            <a:ext cx="4903788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5" descr="changas_karta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874713"/>
            <a:ext cx="4259262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4795838" y="44450"/>
            <a:ext cx="43481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rgbClr val="000000"/>
                </a:solidFill>
                <a:latin typeface="Calibri" pitchFamily="34" charset="0"/>
              </a:rPr>
              <a:t>Стратиграфия неоген-четвертичных отложений </a:t>
            </a:r>
            <a:r>
              <a:rPr lang="ru-RU" sz="1600" b="1" dirty="0" smtClean="0">
                <a:solidFill>
                  <a:srgbClr val="000000"/>
                </a:solidFill>
                <a:latin typeface="Calibri" pitchFamily="34" charset="0"/>
              </a:rPr>
              <a:t>бассейнов </a:t>
            </a:r>
            <a:r>
              <a:rPr lang="ru-RU" sz="1600" b="1" dirty="0">
                <a:solidFill>
                  <a:srgbClr val="000000"/>
                </a:solidFill>
                <a:latin typeface="Calibri" pitchFamily="34" charset="0"/>
              </a:rPr>
              <a:t>Мезени и Северной Двины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8888" y="3429000"/>
            <a:ext cx="504825" cy="3241675"/>
          </a:xfrm>
          <a:prstGeom prst="rect">
            <a:avLst/>
          </a:prstGeom>
          <a:solidFill>
            <a:srgbClr val="4F81BD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8888" y="1773238"/>
            <a:ext cx="473075" cy="1620837"/>
          </a:xfrm>
          <a:prstGeom prst="rect">
            <a:avLst/>
          </a:prstGeom>
          <a:solidFill>
            <a:schemeClr val="accent3">
              <a:lumMod val="75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8888" y="658813"/>
            <a:ext cx="473075" cy="1114425"/>
          </a:xfrm>
          <a:prstGeom prst="rect">
            <a:avLst/>
          </a:prstGeom>
          <a:solidFill>
            <a:schemeClr val="accent6">
              <a:lumMod val="75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0664" name="TextBox 2"/>
          <p:cNvSpPr txBox="1">
            <a:spLocks noChangeArrowheads="1"/>
          </p:cNvSpPr>
          <p:nvPr/>
        </p:nvSpPr>
        <p:spPr bwMode="auto">
          <a:xfrm>
            <a:off x="4795838" y="4005263"/>
            <a:ext cx="43037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  <a:t>Стратиграфическая схема позднего плиоцена - квартера </a:t>
            </a:r>
            <a:b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  <a:t>бассейнов </a:t>
            </a:r>
            <a:r>
              <a:rPr lang="ru-RU" b="1" i="1" dirty="0" smtClean="0">
                <a:solidFill>
                  <a:srgbClr val="000000"/>
                </a:solidFill>
                <a:latin typeface="Arial Narrow" pitchFamily="34" charset="0"/>
              </a:rPr>
              <a:t>Мезени и Сев. Двины </a:t>
            </a:r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  <a:t>включает три серии – </a:t>
            </a:r>
            <a:b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</a:br>
            <a:r>
              <a:rPr lang="ru-RU" sz="2000" b="1" dirty="0" err="1" smtClean="0">
                <a:solidFill>
                  <a:srgbClr val="4BACC6">
                    <a:lumMod val="75000"/>
                  </a:srgbClr>
                </a:solidFill>
                <a:latin typeface="Arial Narrow" pitchFamily="34" charset="0"/>
              </a:rPr>
              <a:t>пинежскую</a:t>
            </a:r>
            <a:r>
              <a:rPr lang="ru-RU" sz="2000" b="1" dirty="0" smtClean="0">
                <a:solidFill>
                  <a:srgbClr val="4BACC6">
                    <a:lumMod val="75000"/>
                  </a:srgbClr>
                </a:solidFill>
                <a:latin typeface="Arial Narrow" pitchFamily="34" charset="0"/>
              </a:rPr>
              <a:t>, </a:t>
            </a:r>
            <a:r>
              <a:rPr lang="ru-RU" sz="2000" b="1" dirty="0" err="1" smtClean="0">
                <a:solidFill>
                  <a:srgbClr val="4BACC6">
                    <a:lumMod val="75000"/>
                  </a:srgbClr>
                </a:solidFill>
                <a:latin typeface="Arial Narrow" pitchFamily="34" charset="0"/>
              </a:rPr>
              <a:t>пёзскую</a:t>
            </a:r>
            <a:r>
              <a:rPr lang="ru-RU" sz="2000" b="1" dirty="0" smtClean="0">
                <a:solidFill>
                  <a:srgbClr val="4BACC6">
                    <a:lumMod val="75000"/>
                  </a:srgbClr>
                </a:solidFill>
                <a:latin typeface="Arial Narrow" pitchFamily="34" charset="0"/>
              </a:rPr>
              <a:t> и мезенскую</a:t>
            </a:r>
            <a:r>
              <a:rPr lang="ru-RU" sz="2400" b="1" dirty="0" smtClean="0">
                <a:solidFill>
                  <a:srgbClr val="4BACC6">
                    <a:lumMod val="75000"/>
                  </a:srgbClr>
                </a:solidFill>
                <a:latin typeface="Arial Narrow" pitchFamily="34" charset="0"/>
              </a:rPr>
              <a:t>, 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  <a:t>которые соответствуют трем крупным трансгрессивно-регрессивным циклам.</a:t>
            </a:r>
            <a:endParaRPr lang="ru-RU" dirty="0" smtClean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-107950" y="5949280"/>
            <a:ext cx="494823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0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http://www.evgengusev.narod.ru/moreyu/phil-3.jp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5"/>
          <a:stretch>
            <a:fillRect/>
          </a:stretch>
        </p:blipFill>
        <p:spPr bwMode="auto">
          <a:xfrm>
            <a:off x="179388" y="1484313"/>
            <a:ext cx="87931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417513" y="5949950"/>
            <a:ext cx="8316912" cy="641350"/>
          </a:xfrm>
          <a:prstGeom prst="rect">
            <a:avLst/>
          </a:prstGeom>
          <a:solidFill>
            <a:srgbClr val="FAE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Схема строения </a:t>
            </a:r>
            <a:r>
              <a:rPr lang="ru-RU" b="1" dirty="0" err="1">
                <a:solidFill>
                  <a:prstClr val="black"/>
                </a:solidFill>
                <a:latin typeface="Arial Narrow" pitchFamily="34" charset="0"/>
              </a:rPr>
              <a:t>верхнекайнозойских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 отложений бассейнов </a:t>
            </a:r>
            <a:r>
              <a:rPr lang="ru-RU" b="1" dirty="0" err="1">
                <a:solidFill>
                  <a:prstClr val="black"/>
                </a:solidFill>
                <a:latin typeface="Arial Narrow" pitchFamily="34" charset="0"/>
              </a:rPr>
              <a:t>р.р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. Мезени и Сев. Двины</a:t>
            </a:r>
            <a:br>
              <a:rPr lang="ru-RU" b="1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(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  <a:t>Филиппов, 2002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) </a:t>
            </a:r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466725" y="260350"/>
            <a:ext cx="82089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prstClr val="black"/>
                </a:solidFill>
                <a:latin typeface="Arial Narrow" pitchFamily="34" charset="0"/>
              </a:rPr>
              <a:t>Стратиграфическая схема позднего плейстоцена - квартера бассейнов Мезени и Сев. Двины, включает три серии - пинежскую, пёзскую и мезенскую - соответствующим трем крупным трансгрессивно-регрессивным циклам.  </a:t>
            </a:r>
          </a:p>
        </p:txBody>
      </p:sp>
    </p:spTree>
    <p:extLst>
      <p:ext uri="{BB962C8B-B14F-4D97-AF65-F5344CB8AC3E}">
        <p14:creationId xmlns:p14="http://schemas.microsoft.com/office/powerpoint/2010/main" val="28065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partee.ru/wp-content/uploads/2012/04/%D0%B1%D0%B0%D1%81%D1%81%D0%B5%D0%B9%D0%BD-%D1%80%D0%B5%D0%BA%D0%B8-%D0%B2%D0%BE%D0%BB%D0%B3%D0%B0-%D1%84%D0%BE%D1%82%D0%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2" y="116632"/>
            <a:ext cx="535764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2348880"/>
            <a:ext cx="288032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199284"/>
            <a:ext cx="288032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5110" y="4005064"/>
            <a:ext cx="288032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78994" y="5373216"/>
            <a:ext cx="288032" cy="2880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425901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Набережные Челны (р. Кама)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2</a:t>
            </a:r>
            <a:r>
              <a:rPr lang="ru-RU" i="1" dirty="0" smtClean="0">
                <a:latin typeface="Arial Narrow" panose="020B0606020202030204" pitchFamily="34" charset="0"/>
              </a:rPr>
              <a:t>а</a:t>
            </a:r>
            <a:r>
              <a:rPr lang="ru-RU" dirty="0" smtClean="0">
                <a:latin typeface="Arial Narrow" panose="020B0606020202030204" pitchFamily="34" charset="0"/>
              </a:rPr>
              <a:t>. Верхняя часть     Куйбышевского </a:t>
            </a:r>
            <a:r>
              <a:rPr lang="ru-RU" dirty="0" err="1" smtClean="0">
                <a:latin typeface="Arial Narrow" panose="020B0606020202030204" pitchFamily="34" charset="0"/>
              </a:rPr>
              <a:t>вдхр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2</a:t>
            </a:r>
            <a:r>
              <a:rPr lang="ru-RU" i="1" dirty="0" smtClean="0">
                <a:latin typeface="Arial Narrow" panose="020B0606020202030204" pitchFamily="34" charset="0"/>
              </a:rPr>
              <a:t>б</a:t>
            </a:r>
            <a:r>
              <a:rPr lang="ru-RU" dirty="0" smtClean="0">
                <a:latin typeface="Arial Narrow" panose="020B0606020202030204" pitchFamily="34" charset="0"/>
              </a:rPr>
              <a:t>. Жигулевские ворота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3. Саратовское Поволжье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4. Ахтуба-Волга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6" y="628259"/>
            <a:ext cx="8830908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9" y="0"/>
            <a:ext cx="8560482" cy="685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3745322" y="3824218"/>
            <a:ext cx="226910" cy="295680"/>
          </a:xfrm>
          <a:custGeom>
            <a:avLst/>
            <a:gdLst>
              <a:gd name="connsiteX0" fmla="*/ 214697 w 226910"/>
              <a:gd name="connsiteY0" fmla="*/ 59601 h 295680"/>
              <a:gd name="connsiteX1" fmla="*/ 224222 w 226910"/>
              <a:gd name="connsiteY1" fmla="*/ 159613 h 295680"/>
              <a:gd name="connsiteX2" fmla="*/ 224222 w 226910"/>
              <a:gd name="connsiteY2" fmla="*/ 216763 h 295680"/>
              <a:gd name="connsiteX3" fmla="*/ 193266 w 226910"/>
              <a:gd name="connsiteY3" fmla="*/ 262007 h 295680"/>
              <a:gd name="connsiteX4" fmla="*/ 155166 w 226910"/>
              <a:gd name="connsiteY4" fmla="*/ 295345 h 295680"/>
              <a:gd name="connsiteX5" fmla="*/ 105159 w 226910"/>
              <a:gd name="connsiteY5" fmla="*/ 276295 h 295680"/>
              <a:gd name="connsiteX6" fmla="*/ 48009 w 226910"/>
              <a:gd name="connsiteY6" fmla="*/ 231051 h 295680"/>
              <a:gd name="connsiteX7" fmla="*/ 12291 w 226910"/>
              <a:gd name="connsiteY7" fmla="*/ 176282 h 295680"/>
              <a:gd name="connsiteX8" fmla="*/ 384 w 226910"/>
              <a:gd name="connsiteY8" fmla="*/ 111988 h 295680"/>
              <a:gd name="connsiteX9" fmla="*/ 24197 w 226910"/>
              <a:gd name="connsiteY9" fmla="*/ 66745 h 295680"/>
              <a:gd name="connsiteX10" fmla="*/ 40866 w 226910"/>
              <a:gd name="connsiteY10" fmla="*/ 38170 h 295680"/>
              <a:gd name="connsiteX11" fmla="*/ 40866 w 226910"/>
              <a:gd name="connsiteY11" fmla="*/ 19120 h 295680"/>
              <a:gd name="connsiteX12" fmla="*/ 78966 w 226910"/>
              <a:gd name="connsiteY12" fmla="*/ 70 h 295680"/>
              <a:gd name="connsiteX13" fmla="*/ 157547 w 226910"/>
              <a:gd name="connsiteY13" fmla="*/ 14357 h 295680"/>
              <a:gd name="connsiteX14" fmla="*/ 214697 w 226910"/>
              <a:gd name="connsiteY14" fmla="*/ 59601 h 29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6910" h="295680">
                <a:moveTo>
                  <a:pt x="214697" y="59601"/>
                </a:moveTo>
                <a:cubicBezTo>
                  <a:pt x="225810" y="83810"/>
                  <a:pt x="222635" y="133419"/>
                  <a:pt x="224222" y="159613"/>
                </a:cubicBezTo>
                <a:cubicBezTo>
                  <a:pt x="225810" y="185807"/>
                  <a:pt x="229381" y="199697"/>
                  <a:pt x="224222" y="216763"/>
                </a:cubicBezTo>
                <a:cubicBezTo>
                  <a:pt x="219063" y="233829"/>
                  <a:pt x="204775" y="248910"/>
                  <a:pt x="193266" y="262007"/>
                </a:cubicBezTo>
                <a:cubicBezTo>
                  <a:pt x="181757" y="275104"/>
                  <a:pt x="169850" y="292964"/>
                  <a:pt x="155166" y="295345"/>
                </a:cubicBezTo>
                <a:cubicBezTo>
                  <a:pt x="140482" y="297726"/>
                  <a:pt x="123018" y="287011"/>
                  <a:pt x="105159" y="276295"/>
                </a:cubicBezTo>
                <a:cubicBezTo>
                  <a:pt x="87299" y="265579"/>
                  <a:pt x="63487" y="247720"/>
                  <a:pt x="48009" y="231051"/>
                </a:cubicBezTo>
                <a:cubicBezTo>
                  <a:pt x="32531" y="214382"/>
                  <a:pt x="20228" y="196126"/>
                  <a:pt x="12291" y="176282"/>
                </a:cubicBezTo>
                <a:cubicBezTo>
                  <a:pt x="4354" y="156438"/>
                  <a:pt x="-1600" y="130244"/>
                  <a:pt x="384" y="111988"/>
                </a:cubicBezTo>
                <a:cubicBezTo>
                  <a:pt x="2368" y="93732"/>
                  <a:pt x="17450" y="79048"/>
                  <a:pt x="24197" y="66745"/>
                </a:cubicBezTo>
                <a:cubicBezTo>
                  <a:pt x="30944" y="54442"/>
                  <a:pt x="38088" y="46107"/>
                  <a:pt x="40866" y="38170"/>
                </a:cubicBezTo>
                <a:cubicBezTo>
                  <a:pt x="43644" y="30233"/>
                  <a:pt x="34516" y="25470"/>
                  <a:pt x="40866" y="19120"/>
                </a:cubicBezTo>
                <a:cubicBezTo>
                  <a:pt x="47216" y="12770"/>
                  <a:pt x="59519" y="864"/>
                  <a:pt x="78966" y="70"/>
                </a:cubicBezTo>
                <a:cubicBezTo>
                  <a:pt x="98413" y="-724"/>
                  <a:pt x="136116" y="5229"/>
                  <a:pt x="157547" y="14357"/>
                </a:cubicBezTo>
                <a:cubicBezTo>
                  <a:pt x="178978" y="23485"/>
                  <a:pt x="203584" y="35392"/>
                  <a:pt x="214697" y="596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9767" y="3779167"/>
            <a:ext cx="797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МОСКВА</a:t>
            </a:r>
            <a:endParaRPr lang="ru-RU" sz="1000" b="1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180988" y="2974092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4674" y="2889230"/>
            <a:ext cx="4812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Тверь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0" y="2060848"/>
            <a:ext cx="5421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Calibri"/>
              </a:rPr>
              <a:t>Бологое</a:t>
            </a:r>
            <a:endParaRPr lang="ru-RU" sz="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438048" y="2204864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860032" y="2289726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7720" y="2060848"/>
            <a:ext cx="674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Ярославль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882892" y="993582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2892" y="908720"/>
            <a:ext cx="841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Вологда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170924" y="3585870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8064" y="3501008"/>
            <a:ext cx="630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Владимир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707904" y="3113157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0738" y="3028295"/>
            <a:ext cx="4812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Дубна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851920" y="3442434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4754" y="3357572"/>
            <a:ext cx="553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Дмитров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491880" y="3442434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1840" y="3357572"/>
            <a:ext cx="4206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Клин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311786" y="4639776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4686" y="4554840"/>
            <a:ext cx="6251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Смоленск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388860" y="4378032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1760" y="4293096"/>
            <a:ext cx="6251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Вязьма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202107" y="4977610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25007" y="4892674"/>
            <a:ext cx="482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Калуга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851880" y="5235687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74780" y="5150751"/>
            <a:ext cx="482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Тула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6096" y="272235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Иваново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390376" y="2807216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5318452" y="2198490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65792" y="2205444"/>
            <a:ext cx="674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Кострома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4355976" y="1929686"/>
            <a:ext cx="45720" cy="4572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78810" y="1844824"/>
            <a:ext cx="625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Рыбинск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71462" y="4762166"/>
            <a:ext cx="841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Рязань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Овал 40"/>
          <p:cNvSpPr/>
          <p:nvPr/>
        </p:nvSpPr>
        <p:spPr>
          <a:xfrm flipV="1">
            <a:off x="4860032" y="4849729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88875" y="4529279"/>
            <a:ext cx="841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Серпухов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 flipV="1">
            <a:off x="3777445" y="4616842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70860" y="4980237"/>
            <a:ext cx="841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Сасово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 flipV="1">
            <a:off x="5859430" y="5067800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8" y="280548"/>
            <a:ext cx="8973803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5" y="764704"/>
            <a:ext cx="7580590" cy="42185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705" y="5373216"/>
            <a:ext cx="724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Геологический</a:t>
            </a:r>
            <a:r>
              <a:rPr lang="ru-RU" dirty="0"/>
              <a:t> </a:t>
            </a:r>
            <a:r>
              <a:rPr lang="ru-RU" dirty="0" smtClean="0"/>
              <a:t>разрез через долину Волги у Жигулевских ворот </a:t>
            </a:r>
            <a:r>
              <a:rPr lang="ru-RU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(по В.Г. </a:t>
            </a:r>
            <a:r>
              <a:rPr lang="ru-RU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Обедиентовой</a:t>
            </a:r>
            <a:r>
              <a:rPr lang="ru-RU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1953) </a:t>
            </a:r>
            <a:endParaRPr lang="ru-RU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3" y="275784"/>
            <a:ext cx="8840434" cy="630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953403" y="1540506"/>
            <a:ext cx="6333776" cy="42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4785925" cy="415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3847" y="1206044"/>
            <a:ext cx="441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Строение долины р. Волги в районе Ахтубы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71" y="19181"/>
            <a:ext cx="421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Дельта р. Волги из космоса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69187">
            <a:off x="561121" y="165380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+mj-lt"/>
              </a:rPr>
              <a:t>Ахтуба</a:t>
            </a:r>
            <a:endParaRPr lang="ru-RU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rot="2491994">
            <a:off x="13055" y="2362562"/>
            <a:ext cx="75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+mj-lt"/>
              </a:rPr>
              <a:t>Волга</a:t>
            </a:r>
            <a:endParaRPr lang="ru-RU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30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Карта развития лёссовых пород на территории С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7429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3"/>
          <p:cNvSpPr txBox="1">
            <a:spLocks noChangeArrowheads="1"/>
          </p:cNvSpPr>
          <p:nvPr/>
        </p:nvSpPr>
        <p:spPr bwMode="auto">
          <a:xfrm>
            <a:off x="395288" y="4365625"/>
            <a:ext cx="76327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Водораздельные пространства покрыты лессами и лессовидными </a:t>
            </a:r>
            <a:r>
              <a:rPr lang="ru-RU" sz="12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суглинкакми</a:t>
            </a:r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изменчвой</a:t>
            </a:r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мощности и возраста</a:t>
            </a:r>
          </a:p>
          <a:p>
            <a:pPr eaLnBrk="1" hangingPunct="1"/>
            <a:endParaRPr lang="ru-RU" sz="1200" dirty="0">
              <a:solidFill>
                <a:srgbClr val="000000"/>
              </a:solidFill>
            </a:endParaRPr>
          </a:p>
          <a:p>
            <a:pPr eaLnBrk="1" hangingPunct="1"/>
            <a:r>
              <a:rPr lang="ru-RU" sz="1200" dirty="0" smtClean="0">
                <a:solidFill>
                  <a:srgbClr val="000000"/>
                </a:solidFill>
              </a:rPr>
              <a:t>Карта </a:t>
            </a:r>
            <a:r>
              <a:rPr lang="ru-RU" sz="1200" dirty="0">
                <a:solidFill>
                  <a:srgbClr val="000000"/>
                </a:solidFill>
              </a:rPr>
              <a:t>развития лёссовых пород на территории СНГ ("Лёссовые породы", 1986, т. 1):</a:t>
            </a:r>
            <a:br>
              <a:rPr lang="ru-RU" sz="1200" dirty="0">
                <a:solidFill>
                  <a:srgbClr val="000000"/>
                </a:solidFill>
              </a:rPr>
            </a:br>
            <a:r>
              <a:rPr lang="ru-RU" sz="1200" dirty="0">
                <a:solidFill>
                  <a:srgbClr val="000000"/>
                </a:solidFill>
              </a:rPr>
              <a:t>1 - лёссы и лёссовые породы большой мощности (более 10 м), проявляющие просадку под собственным весом; 2 - лёссовые породы и лёссы мощные (более 5 м), проявляющие значительные </a:t>
            </a:r>
            <a:r>
              <a:rPr lang="ru-RU" sz="1200" dirty="0" err="1">
                <a:solidFill>
                  <a:srgbClr val="000000"/>
                </a:solidFill>
              </a:rPr>
              <a:t>просадочные</a:t>
            </a:r>
            <a:r>
              <a:rPr lang="ru-RU" sz="1200" dirty="0">
                <a:solidFill>
                  <a:srgbClr val="000000"/>
                </a:solidFill>
              </a:rPr>
              <a:t> деформации при дополнительных нагрузках; 3 - лёссовые породы средней мощности (5 - 10 м), проявляющие незначительные </a:t>
            </a:r>
            <a:r>
              <a:rPr lang="ru-RU" sz="1200" dirty="0" err="1">
                <a:solidFill>
                  <a:srgbClr val="000000"/>
                </a:solidFill>
              </a:rPr>
              <a:t>просадочные</a:t>
            </a:r>
            <a:r>
              <a:rPr lang="ru-RU" sz="1200" dirty="0">
                <a:solidFill>
                  <a:srgbClr val="000000"/>
                </a:solidFill>
              </a:rPr>
              <a:t> деформации при дополнительных нагрузках; 4 - лёссовые породы прерывистого распространения (3 - 5 м), </a:t>
            </a:r>
            <a:r>
              <a:rPr lang="ru-RU" sz="1200" dirty="0" err="1">
                <a:solidFill>
                  <a:srgbClr val="000000"/>
                </a:solidFill>
              </a:rPr>
              <a:t>непросадочные</a:t>
            </a:r>
            <a:r>
              <a:rPr lang="ru-RU" sz="1200" dirty="0">
                <a:solidFill>
                  <a:srgbClr val="000000"/>
                </a:solidFill>
              </a:rPr>
              <a:t>; 5 - лёссовые породы прерывистого и островного распространения изменчивой мощности, неоднородные по </a:t>
            </a:r>
            <a:r>
              <a:rPr lang="ru-RU" sz="1200" dirty="0" err="1">
                <a:solidFill>
                  <a:srgbClr val="000000"/>
                </a:solidFill>
              </a:rPr>
              <a:t>просадочности</a:t>
            </a:r>
            <a:r>
              <a:rPr lang="ru-RU" sz="1200" dirty="0">
                <a:solidFill>
                  <a:srgbClr val="000000"/>
                </a:solidFill>
              </a:rPr>
              <a:t>; 6 - лёссовидные и покровные глинистые породы островного и прерывистого распространения, маломощные, </a:t>
            </a:r>
            <a:r>
              <a:rPr lang="ru-RU" sz="1200" dirty="0" err="1">
                <a:solidFill>
                  <a:srgbClr val="000000"/>
                </a:solidFill>
              </a:rPr>
              <a:t>непросадочные</a:t>
            </a:r>
            <a:r>
              <a:rPr lang="ru-RU" sz="1200" dirty="0">
                <a:solidFill>
                  <a:srgbClr val="000000"/>
                </a:solidFill>
              </a:rPr>
              <a:t>; 7 - мерзлые покровные пылеватые глинистые породы, проявляющие </a:t>
            </a:r>
            <a:r>
              <a:rPr lang="ru-RU" sz="1200" dirty="0" err="1">
                <a:solidFill>
                  <a:srgbClr val="000000"/>
                </a:solidFill>
              </a:rPr>
              <a:t>термопросадки</a:t>
            </a:r>
            <a:r>
              <a:rPr lang="ru-RU" sz="1200" dirty="0">
                <a:solidFill>
                  <a:srgbClr val="000000"/>
                </a:solidFill>
              </a:rPr>
              <a:t> в результате оттаивания.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2" r="6574"/>
          <a:stretch/>
        </p:blipFill>
        <p:spPr bwMode="auto">
          <a:xfrm>
            <a:off x="186468" y="1340768"/>
            <a:ext cx="8771064" cy="53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71074"/>
            <a:ext cx="690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atin typeface="Franklin Gothic Medium Cond" panose="020B0606030402020204" pitchFamily="34" charset="0"/>
              </a:rPr>
              <a:t>Черноморско-Каспийский регион в начале четвертичного периода </a:t>
            </a:r>
            <a:endParaRPr lang="ru-RU" b="1" cap="all" dirty="0">
              <a:latin typeface="Franklin Gothic Medium Cond" panose="020B06060304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1479" y="672403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(по М.В. Попову, И.Г. Щербе и др., 2006)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4" b="8672"/>
          <a:stretch/>
        </p:blipFill>
        <p:spPr>
          <a:xfrm>
            <a:off x="165922" y="39245"/>
            <a:ext cx="5414190" cy="67589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99992" y="77723"/>
            <a:ext cx="4572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200" b="1" dirty="0"/>
              <a:t>РЕГИОНАЛЬНЫЕ </a:t>
            </a:r>
            <a:r>
              <a:rPr lang="ru-RU" sz="1200" b="1" dirty="0" smtClean="0"/>
              <a:t>СТРАТИГРАФИЧЕСКАЯ </a:t>
            </a:r>
            <a:br>
              <a:rPr lang="ru-RU" sz="1200" b="1" dirty="0" smtClean="0"/>
            </a:br>
            <a:r>
              <a:rPr lang="ru-RU" sz="1200" b="1" dirty="0" smtClean="0"/>
              <a:t>И МАГНИТО-СТРАТИГРАФИЧЕСКАЯ </a:t>
            </a:r>
            <a:r>
              <a:rPr lang="ru-RU" sz="1200" b="1" dirty="0"/>
              <a:t>СХЕМЫ</a:t>
            </a:r>
          </a:p>
          <a:p>
            <a:pPr algn="ctr"/>
            <a:r>
              <a:rPr lang="ru-RU" sz="1200" b="1" dirty="0"/>
              <a:t>КВАРТЕРА КАСПИЙСКОГО РЕГИОНА</a:t>
            </a:r>
          </a:p>
          <a:p>
            <a:pPr algn="ctr"/>
            <a:r>
              <a:rPr lang="ru-RU" sz="1200" b="1" dirty="0"/>
              <a:t>В.К. </a:t>
            </a:r>
            <a:r>
              <a:rPr lang="ru-RU" sz="1200" b="1" dirty="0" err="1" smtClean="0"/>
              <a:t>Шкатова</a:t>
            </a:r>
            <a:r>
              <a:rPr lang="ru-RU" sz="1200" b="1" dirty="0" smtClean="0"/>
              <a:t>, </a:t>
            </a:r>
            <a:r>
              <a:rPr lang="ru-RU" sz="1200" b="1" dirty="0"/>
              <a:t>А.А. </a:t>
            </a:r>
            <a:r>
              <a:rPr lang="ru-RU" sz="1200" b="1" dirty="0" smtClean="0"/>
              <a:t>Шейков (2015)</a:t>
            </a:r>
            <a:endParaRPr lang="ru-RU" sz="1200" dirty="0"/>
          </a:p>
        </p:txBody>
      </p:sp>
      <p:pic>
        <p:nvPicPr>
          <p:cNvPr id="2052" name="Picture 4" descr="http://st.stranamam.ru/data/cache/2012jan/30/39/3585565_526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b="7914"/>
          <a:stretch/>
        </p:blipFill>
        <p:spPr bwMode="auto">
          <a:xfrm>
            <a:off x="5632849" y="2642186"/>
            <a:ext cx="3458820" cy="28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0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3" t="7396"/>
          <a:stretch/>
        </p:blipFill>
        <p:spPr bwMode="auto">
          <a:xfrm>
            <a:off x="0" y="-17344"/>
            <a:ext cx="3533470" cy="67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101" y="565730"/>
            <a:ext cx="3405683" cy="623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80526" y="2415463"/>
            <a:ext cx="3096344" cy="360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28425" y="3933056"/>
            <a:ext cx="32050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8677" y="6212122"/>
            <a:ext cx="32561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88431" y="653997"/>
            <a:ext cx="10658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ГОЛОЦЕН</a:t>
            </a:r>
            <a:endParaRPr lang="ru-RU" sz="140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3468991" y="1875022"/>
            <a:ext cx="462442" cy="57644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533470" y="2780928"/>
            <a:ext cx="454961" cy="115212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514817" y="6212122"/>
            <a:ext cx="636899" cy="64587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357029" y="2996952"/>
            <a:ext cx="111984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Нижнехазарский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57027" y="3657714"/>
            <a:ext cx="111984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Сингильский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57028" y="4005672"/>
            <a:ext cx="115778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Верхнебакинский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49149" y="4501918"/>
            <a:ext cx="130917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Нижнебакинский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411760" y="4694947"/>
            <a:ext cx="9345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Тюркянский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57028" y="1628800"/>
            <a:ext cx="115778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Нижнехвалынский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339752" y="4947027"/>
            <a:ext cx="13581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Верхнеапшеронский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533470" y="4941168"/>
            <a:ext cx="454961" cy="12760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3401" y="4941168"/>
            <a:ext cx="328006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368640" y="5481478"/>
            <a:ext cx="12896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Нижнеапшеронский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73993" y="6411950"/>
            <a:ext cx="126190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Нижнеакчагыльский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28615" y="5742973"/>
            <a:ext cx="13934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Верхне</a:t>
            </a:r>
            <a:r>
              <a:rPr lang="ru-RU" sz="1000" b="1" dirty="0" smtClean="0">
                <a:latin typeface="Arial Narrow" panose="020B0606020202030204" pitchFamily="34" charset="0"/>
              </a:rPr>
              <a:t> и </a:t>
            </a:r>
            <a:r>
              <a:rPr lang="ru-RU" sz="1000" b="1" dirty="0" err="1" smtClean="0">
                <a:latin typeface="Arial Narrow" panose="020B0606020202030204" pitchFamily="34" charset="0"/>
              </a:rPr>
              <a:t>среднеакчагыльский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533470" y="5742973"/>
            <a:ext cx="454961" cy="46914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51520" y="5727699"/>
            <a:ext cx="32819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363933" y="5235885"/>
            <a:ext cx="13581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Среднеапшеронский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57029" y="2148145"/>
            <a:ext cx="111984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Верхнехазарский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349149" y="1901924"/>
            <a:ext cx="111984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Ательский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43926" y="1002916"/>
            <a:ext cx="115778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Новокаспийский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73993" y="1377062"/>
            <a:ext cx="11594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800" b="1" dirty="0" err="1" smtClean="0">
                <a:latin typeface="Arial Narrow" panose="020B0606020202030204" pitchFamily="34" charset="0"/>
              </a:rPr>
              <a:t>Верхнехвалынский</a:t>
            </a:r>
            <a:endParaRPr lang="ru-RU" sz="800" b="1" dirty="0">
              <a:latin typeface="Arial Narrow" panose="020B0606020202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08340" y="1521078"/>
            <a:ext cx="85516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800" b="1" dirty="0" err="1" smtClean="0">
                <a:latin typeface="Arial Narrow" panose="020B0606020202030204" pitchFamily="34" charset="0"/>
              </a:rPr>
              <a:t>Енотаевский</a:t>
            </a:r>
            <a:endParaRPr lang="ru-RU" sz="800" b="1" dirty="0">
              <a:latin typeface="Arial Narrow" panose="020B060602020203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80526" y="1377062"/>
            <a:ext cx="3152944" cy="1800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4" name="Прямая соединительная линия 2073"/>
          <p:cNvCxnSpPr/>
          <p:nvPr/>
        </p:nvCxnSpPr>
        <p:spPr>
          <a:xfrm flipV="1">
            <a:off x="3533470" y="961774"/>
            <a:ext cx="454961" cy="43329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1171"/>
            <a:ext cx="2485902" cy="228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17" b="50000"/>
          <a:stretch/>
        </p:blipFill>
        <p:spPr bwMode="auto">
          <a:xfrm>
            <a:off x="7003430" y="5392947"/>
            <a:ext cx="1867073" cy="148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7"/>
          <a:stretch/>
        </p:blipFill>
        <p:spPr bwMode="auto">
          <a:xfrm>
            <a:off x="6809383" y="2451467"/>
            <a:ext cx="2255168" cy="294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2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2915817" y="5995988"/>
            <a:ext cx="622818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cs typeface="+mn-cs"/>
              </a:rPr>
              <a:t>Уровни главных трансгрессий и регрессий Каспийского бассейна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+mn-cs"/>
              </a:rPr>
              <a:t>Современный уровень Каспийского моря  -26м </a:t>
            </a:r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+mn-cs"/>
              </a:rPr>
              <a:t>абс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+mn-cs"/>
              </a:rPr>
              <a:t>. высоты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9172"/>
            <a:ext cx="2844006" cy="646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0000"/>
              </a:lnSpc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течение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неоплейстоцена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(последние 700-500 тыс. лет) уровень Каспийского моря претерпел </a:t>
            </a:r>
            <a:r>
              <a:rPr lang="ru-RU" sz="1400" dirty="0" err="1" smtClean="0">
                <a:latin typeface="Times New Roman"/>
                <a:ea typeface="Calibri"/>
                <a:cs typeface="Times New Roman"/>
              </a:rPr>
              <a:t>крупномасштаб-ные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колебания в диапазоне около 200 м: от -140 до + 50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абс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м. В этот отрезок времени в истории Каспия выделяют четыре этапа: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бакинский, хазарский, </a:t>
            </a:r>
            <a:r>
              <a:rPr lang="ru-RU" sz="1400" b="1" dirty="0" err="1">
                <a:latin typeface="Times New Roman"/>
                <a:ea typeface="Calibri"/>
                <a:cs typeface="Times New Roman"/>
              </a:rPr>
              <a:t>хвалынский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sz="1400" b="1" dirty="0" err="1" smtClean="0">
                <a:latin typeface="Times New Roman"/>
                <a:ea typeface="Calibri"/>
                <a:cs typeface="Times New Roman"/>
              </a:rPr>
              <a:t>новокаспийский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 Каждый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этап включал несколько трансгрессий и регрессий. </a:t>
            </a:r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Бакинская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трансгрессия произошла 400-500 тыс. лет назад, уровень моря поднимался до отметки 5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абс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м. Во время </a:t>
            </a:r>
            <a:r>
              <a:rPr lang="ru-RU" sz="1400" i="1" u="sng" dirty="0">
                <a:latin typeface="Times New Roman"/>
                <a:ea typeface="Calibri"/>
                <a:cs typeface="Times New Roman"/>
              </a:rPr>
              <a:t>хазарского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этапа были две трансгрессии: </a:t>
            </a:r>
            <a:r>
              <a:rPr lang="ru-RU" sz="1400" b="1" dirty="0" err="1">
                <a:latin typeface="Times New Roman"/>
                <a:ea typeface="Calibri"/>
                <a:cs typeface="Times New Roman"/>
              </a:rPr>
              <a:t>раннехазарская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(250-300 тыс. лет назад, максимальный уровень 10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абс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м) и </a:t>
            </a:r>
            <a:r>
              <a:rPr lang="ru-RU" sz="1400" b="1" dirty="0" err="1">
                <a:latin typeface="Times New Roman"/>
                <a:ea typeface="Calibri"/>
                <a:cs typeface="Times New Roman"/>
              </a:rPr>
              <a:t>позднехазарская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(100-200 тыс. лет назад, наивысший уровень -15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абс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м). </a:t>
            </a:r>
            <a:r>
              <a:rPr lang="ru-RU" sz="1400" i="1" u="sng" dirty="0" err="1">
                <a:latin typeface="Times New Roman"/>
                <a:ea typeface="Calibri"/>
                <a:cs typeface="Times New Roman"/>
              </a:rPr>
              <a:t>Хвалынский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этап в истории Каспия включал две трансгрессии: самую крупную за период плейстоцена </a:t>
            </a:r>
            <a:r>
              <a:rPr lang="ru-RU" sz="1400" b="1" dirty="0" err="1" smtClean="0">
                <a:latin typeface="Times New Roman"/>
                <a:ea typeface="Calibri"/>
                <a:cs typeface="Times New Roman"/>
              </a:rPr>
              <a:t>раннехва-лынскую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(40-70 тыс. лет назад, максимальный уровень 47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абс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м, что на 74 м выше современного) и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позднехвалынскую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(10-20 тыс. лет назад, подъем уровня до 0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абс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м). Эти трансгрессии разделила глубокая </a:t>
            </a:r>
            <a:r>
              <a:rPr lang="ru-RU" sz="1400" b="1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енотаевская</a:t>
            </a:r>
            <a:r>
              <a:rPr lang="ru-RU" sz="1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регрессия (22-17 тыс. лет назад), когда уровень моря упал до - 64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абс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м и был на 37 м ниже современного.</a:t>
            </a:r>
            <a:endParaRPr lang="ru-RU" sz="14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01" y="1"/>
            <a:ext cx="6346899" cy="599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71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6732240" y="188640"/>
            <a:ext cx="2283160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+mn-cs"/>
              </a:rPr>
              <a:t>Корреляция регрессивных и трансгрессивных горизонтов Прикаспийского региона с климатическими событиями и шкалой Русской равнины </a:t>
            </a:r>
            <a: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cs typeface="+mn-cs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cs typeface="+mn-cs"/>
              </a:rPr>
              <a:t>(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  <a:cs typeface="+mn-cs"/>
              </a:rPr>
              <a:t>Т. </a:t>
            </a:r>
            <a: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cs typeface="+mn-cs"/>
              </a:rPr>
              <a:t>Янина, 2012)</a:t>
            </a:r>
            <a:endParaRPr lang="ru-RU" sz="1600" b="1" dirty="0">
              <a:solidFill>
                <a:prstClr val="black"/>
              </a:solidFill>
              <a:latin typeface="Arial Narrow" pitchFamily="34" charset="0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0"/>
            <a:ext cx="6516216" cy="6741368"/>
            <a:chOff x="3203575" y="381000"/>
            <a:chExt cx="5945188" cy="5614988"/>
          </a:xfrm>
        </p:grpSpPr>
        <p:pic>
          <p:nvPicPr>
            <p:cNvPr id="94211" name="Рисунок 8" descr="Вырезка экрана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"/>
            <a:stretch>
              <a:fillRect/>
            </a:stretch>
          </p:blipFill>
          <p:spPr bwMode="auto">
            <a:xfrm>
              <a:off x="3203575" y="381000"/>
              <a:ext cx="5945188" cy="561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3276600" y="1700213"/>
              <a:ext cx="32400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 flipV="1">
              <a:off x="3276600" y="2420938"/>
              <a:ext cx="3240088" cy="71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3276600" y="1844675"/>
              <a:ext cx="503238" cy="365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>
              <a:off x="3348038" y="3860800"/>
              <a:ext cx="431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 flipV="1">
              <a:off x="3348038" y="4000500"/>
              <a:ext cx="431800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H="1">
              <a:off x="3276600" y="4149725"/>
              <a:ext cx="5032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3348038" y="5013325"/>
              <a:ext cx="5032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Прямоугольник 79"/>
            <p:cNvSpPr/>
            <p:nvPr/>
          </p:nvSpPr>
          <p:spPr>
            <a:xfrm>
              <a:off x="3779838" y="1592263"/>
              <a:ext cx="2663825" cy="288925"/>
            </a:xfrm>
            <a:prstGeom prst="rect">
              <a:avLst/>
            </a:prstGeom>
            <a:solidFill>
              <a:srgbClr val="C0C0C0">
                <a:alpha val="2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3779838" y="992188"/>
              <a:ext cx="2663825" cy="287337"/>
            </a:xfrm>
            <a:prstGeom prst="rect">
              <a:avLst/>
            </a:prstGeom>
            <a:solidFill>
              <a:srgbClr val="C0C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3794125" y="2349500"/>
              <a:ext cx="2665413" cy="287338"/>
            </a:xfrm>
            <a:prstGeom prst="rect">
              <a:avLst/>
            </a:prstGeom>
            <a:solidFill>
              <a:srgbClr val="C0C0C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3794125" y="3130550"/>
              <a:ext cx="2665413" cy="144463"/>
            </a:xfrm>
            <a:prstGeom prst="rect">
              <a:avLst/>
            </a:prstGeom>
            <a:solidFill>
              <a:srgbClr val="C0C0C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794125" y="3573463"/>
              <a:ext cx="2665413" cy="265112"/>
            </a:xfrm>
            <a:prstGeom prst="rect">
              <a:avLst/>
            </a:prstGeom>
            <a:solidFill>
              <a:srgbClr val="C0C0C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3794125" y="4014788"/>
              <a:ext cx="2665413" cy="133350"/>
            </a:xfrm>
            <a:prstGeom prst="rect">
              <a:avLst/>
            </a:prstGeom>
            <a:solidFill>
              <a:srgbClr val="C0C0C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3779838" y="4581525"/>
              <a:ext cx="2663825" cy="431800"/>
            </a:xfrm>
            <a:prstGeom prst="rect">
              <a:avLst/>
            </a:prstGeom>
            <a:solidFill>
              <a:srgbClr val="C0C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http://sputnik.infospace.ru/esimo/image/t_kasp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4" r="5472"/>
          <a:stretch/>
        </p:blipFill>
        <p:spPr bwMode="auto">
          <a:xfrm>
            <a:off x="6516216" y="2552534"/>
            <a:ext cx="2556589" cy="403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208" y="5877272"/>
            <a:ext cx="2699792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Arial Narrow" panose="020B0606020202030204" pitchFamily="34" charset="0"/>
              </a:rPr>
              <a:t>Температура поверхности</a:t>
            </a:r>
          </a:p>
          <a:p>
            <a:pPr algn="ctr"/>
            <a:r>
              <a:rPr lang="ru-RU" sz="1700" b="1" dirty="0" smtClean="0">
                <a:latin typeface="Arial Narrow" panose="020B0606020202030204" pitchFamily="34" charset="0"/>
              </a:rPr>
              <a:t>Каспийского моря</a:t>
            </a:r>
            <a:endParaRPr lang="ru-RU" sz="17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Геологические профили через Русскую равнин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76250"/>
            <a:ext cx="8713787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1712913" y="6237288"/>
            <a:ext cx="5716587" cy="366712"/>
          </a:xfrm>
          <a:prstGeom prst="rect">
            <a:avLst/>
          </a:prstGeom>
          <a:solidFill>
            <a:srgbClr val="FAE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ru-RU" b="1">
                <a:latin typeface="Comic Sans MS" pitchFamily="66" charset="0"/>
              </a:rPr>
              <a:t>Геологические профили через Русскую равнину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98" y="3789040"/>
            <a:ext cx="2237779" cy="29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5468"/>
            <a:ext cx="55081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atin typeface="Arial Narrow" panose="020B0606020202030204" pitchFamily="34" charset="0"/>
              </a:rPr>
              <a:t>Черное море </a:t>
            </a:r>
            <a:r>
              <a:rPr lang="ru-RU" dirty="0">
                <a:latin typeface="Arial Narrow" panose="020B0606020202030204" pitchFamily="34" charset="0"/>
              </a:rPr>
              <a:t>начинает свой путь в четвертичном периоде в виде </a:t>
            </a:r>
            <a:r>
              <a:rPr lang="ru-RU" b="1" dirty="0">
                <a:latin typeface="Arial Narrow" panose="020B0606020202030204" pitchFamily="34" charset="0"/>
              </a:rPr>
              <a:t>гурийского</a:t>
            </a:r>
            <a:r>
              <a:rPr lang="ru-RU" dirty="0">
                <a:latin typeface="Arial Narrow" panose="020B0606020202030204" pitchFamily="34" charset="0"/>
              </a:rPr>
              <a:t> водоема (1,7 – 1 млн. лет назад), по-видимому, изолированного от остальных бассейнов. Уровень его был на 10 метров ниже современного. 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В </a:t>
            </a:r>
            <a:r>
              <a:rPr lang="ru-RU" dirty="0">
                <a:latin typeface="Arial Narrow" panose="020B0606020202030204" pitchFamily="34" charset="0"/>
              </a:rPr>
              <a:t>период 700-400 тысяч лет назад в Черноморском </a:t>
            </a:r>
            <a:r>
              <a:rPr lang="ru-RU" dirty="0" smtClean="0">
                <a:latin typeface="Arial Narrow" panose="020B0606020202030204" pitchFamily="34" charset="0"/>
              </a:rPr>
              <a:t>бассейне </a:t>
            </a:r>
            <a:r>
              <a:rPr lang="ru-RU" dirty="0">
                <a:latin typeface="Arial Narrow" panose="020B0606020202030204" pitchFamily="34" charset="0"/>
              </a:rPr>
              <a:t>происходит </a:t>
            </a:r>
            <a:r>
              <a:rPr lang="ru-RU" b="1" dirty="0" err="1">
                <a:latin typeface="Arial Narrow" panose="020B0606020202030204" pitchFamily="34" charset="0"/>
              </a:rPr>
              <a:t>чаудинская</a:t>
            </a:r>
            <a:r>
              <a:rPr lang="ru-RU" dirty="0">
                <a:latin typeface="Arial Narrow" panose="020B0606020202030204" pitchFamily="34" charset="0"/>
              </a:rPr>
              <a:t> трансгрессия (достигла максимума с превышением над современным уровнем 2-5 метров 500-400 тысяч лет назад; возможно, тогда происходит сброс вод в Средиземноморский водоем через Босфор).</a:t>
            </a:r>
          </a:p>
          <a:p>
            <a:r>
              <a:rPr lang="ru-RU" dirty="0">
                <a:latin typeface="Arial Narrow" panose="020B0606020202030204" pitchFamily="34" charset="0"/>
              </a:rPr>
              <a:t>В начале среднего плейстоцена, 350-300 тысяч лет назад на месте Черного моря располагается </a:t>
            </a:r>
            <a:r>
              <a:rPr lang="ru-RU" b="1" dirty="0" err="1">
                <a:latin typeface="Arial Narrow" panose="020B0606020202030204" pitchFamily="34" charset="0"/>
              </a:rPr>
              <a:t>древнеэвксинский</a:t>
            </a:r>
            <a:r>
              <a:rPr lang="ru-RU" dirty="0">
                <a:latin typeface="Arial Narrow" panose="020B0606020202030204" pitchFamily="34" charset="0"/>
              </a:rPr>
              <a:t> водоем. От предшествующего </a:t>
            </a:r>
            <a:r>
              <a:rPr lang="ru-RU" dirty="0" err="1">
                <a:latin typeface="Arial Narrow" panose="020B0606020202030204" pitchFamily="34" charset="0"/>
              </a:rPr>
              <a:t>чаудинского</a:t>
            </a:r>
            <a:r>
              <a:rPr lang="ru-RU" dirty="0">
                <a:latin typeface="Arial Narrow" panose="020B0606020202030204" pitchFamily="34" charset="0"/>
              </a:rPr>
              <a:t> он отделен глубокой </a:t>
            </a:r>
            <a:r>
              <a:rPr lang="ru-RU" b="1" dirty="0" err="1">
                <a:latin typeface="Arial Narrow" panose="020B0606020202030204" pitchFamily="34" charset="0"/>
              </a:rPr>
              <a:t>венедской</a:t>
            </a:r>
            <a:r>
              <a:rPr lang="ru-RU" b="1" dirty="0">
                <a:latin typeface="Arial Narrow" panose="020B0606020202030204" pitchFamily="34" charset="0"/>
              </a:rPr>
              <a:t> регрессией</a:t>
            </a:r>
            <a:r>
              <a:rPr lang="ru-RU" dirty="0">
                <a:latin typeface="Arial Narrow" panose="020B0606020202030204" pitchFamily="34" charset="0"/>
              </a:rPr>
              <a:t> с падением уровня моря на 30-50 метров ниже современного.</a:t>
            </a:r>
          </a:p>
          <a:p>
            <a:r>
              <a:rPr lang="ru-RU" dirty="0">
                <a:latin typeface="Arial Narrow" panose="020B0606020202030204" pitchFamily="34" charset="0"/>
              </a:rPr>
              <a:t>В начале позднего плейстоцена, 120-80 тысяч лет назад, происходит обширная </a:t>
            </a:r>
            <a:r>
              <a:rPr lang="ru-RU" b="1" dirty="0" err="1">
                <a:latin typeface="Arial Narrow" panose="020B0606020202030204" pitchFamily="34" charset="0"/>
              </a:rPr>
              <a:t>раннекарангатская</a:t>
            </a:r>
            <a:r>
              <a:rPr lang="ru-RU" dirty="0">
                <a:latin typeface="Arial Narrow" panose="020B0606020202030204" pitchFamily="34" charset="0"/>
              </a:rPr>
              <a:t> трансгрессия, уровень моря на 6-8 (иногда приводятся величины 20-25) метров выше современного. 50-30 тысяч лет назад - </a:t>
            </a:r>
            <a:r>
              <a:rPr lang="ru-RU" b="1" dirty="0" err="1">
                <a:latin typeface="Arial Narrow" panose="020B0606020202030204" pitchFamily="34" charset="0"/>
              </a:rPr>
              <a:t>позднекарангатская</a:t>
            </a:r>
            <a:r>
              <a:rPr lang="ru-RU" dirty="0">
                <a:latin typeface="Arial Narrow" panose="020B0606020202030204" pitchFamily="34" charset="0"/>
              </a:rPr>
              <a:t> трансгрессия. Дальше после некоторой регрессии наступает небольшая </a:t>
            </a:r>
            <a:r>
              <a:rPr lang="ru-RU" b="1" dirty="0" err="1">
                <a:latin typeface="Arial Narrow" panose="020B0606020202030204" pitchFamily="34" charset="0"/>
              </a:rPr>
              <a:t>тарханкутская</a:t>
            </a:r>
            <a:r>
              <a:rPr lang="ru-RU" dirty="0">
                <a:latin typeface="Arial Narrow" panose="020B0606020202030204" pitchFamily="34" charset="0"/>
              </a:rPr>
              <a:t> трансгрессия (40-15 тысяч лет назад) с уровнем на 20 метров ниже нынешнего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3659" y="620688"/>
            <a:ext cx="2412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Нижний </a:t>
            </a:r>
            <a:r>
              <a:rPr lang="ru-RU" b="1" dirty="0" err="1" smtClean="0">
                <a:latin typeface="Arial Narrow" panose="020B0606020202030204" pitchFamily="34" charset="0"/>
              </a:rPr>
              <a:t>неоплейстоцен</a:t>
            </a:r>
            <a:endParaRPr lang="ru-RU" b="1" dirty="0" smtClean="0">
              <a:latin typeface="Arial Narrow" panose="020B0606020202030204" pitchFamily="34" charset="0"/>
            </a:endParaRPr>
          </a:p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Чаудинская</a:t>
            </a:r>
            <a:r>
              <a:rPr lang="ru-RU" dirty="0" smtClean="0">
                <a:latin typeface="Arial Narrow" panose="020B0606020202030204" pitchFamily="34" charset="0"/>
              </a:rPr>
              <a:t> терраса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7014" y="3430741"/>
            <a:ext cx="359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Верхний </a:t>
            </a:r>
            <a:r>
              <a:rPr lang="ru-RU" b="1" dirty="0" err="1" smtClean="0">
                <a:latin typeface="Arial Narrow" panose="020B0606020202030204" pitchFamily="34" charset="0"/>
              </a:rPr>
              <a:t>неоплейстоцен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(</a:t>
            </a:r>
            <a:r>
              <a:rPr lang="ru-RU" i="1" dirty="0" err="1" smtClean="0">
                <a:latin typeface="Arial Narrow" panose="020B0606020202030204" pitchFamily="34" charset="0"/>
              </a:rPr>
              <a:t>микулино</a:t>
            </a:r>
            <a:r>
              <a:rPr lang="ru-RU" dirty="0" smtClean="0">
                <a:latin typeface="Arial Narrow" panose="020B0606020202030204" pitchFamily="34" charset="0"/>
              </a:rPr>
              <a:t>)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                   </a:t>
            </a:r>
            <a:r>
              <a:rPr lang="ru-RU" dirty="0" err="1" smtClean="0">
                <a:latin typeface="Arial Narrow" panose="020B0606020202030204" pitchFamily="34" charset="0"/>
              </a:rPr>
              <a:t>Карангатская</a:t>
            </a:r>
            <a:r>
              <a:rPr lang="ru-RU" dirty="0" smtClean="0">
                <a:latin typeface="Arial Narrow" panose="020B0606020202030204" pitchFamily="34" charset="0"/>
              </a:rPr>
              <a:t> терраса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8" r="21047" b="24386"/>
          <a:stretch/>
        </p:blipFill>
        <p:spPr bwMode="auto">
          <a:xfrm>
            <a:off x="5561490" y="1296772"/>
            <a:ext cx="3399315" cy="183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07" y="5085184"/>
            <a:ext cx="1232925" cy="924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9359" y="6009878"/>
            <a:ext cx="1250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Acanthocardia</a:t>
            </a:r>
            <a: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pPr algn="ctr"/>
            <a:r>
              <a:rPr lang="en-US" b="1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tuberculata</a:t>
            </a:r>
            <a:endParaRPr lang="ru-RU" b="1" dirty="0"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99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1619672" y="41810"/>
            <a:ext cx="5545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000000"/>
                </a:solidFill>
                <a:hlinkClick r:id="rId5" action="ppaction://program"/>
              </a:rPr>
              <a:t>КАСПИЙСКО-ЧЕРНОМОРСКИЙ БАССЕЙН</a:t>
            </a:r>
            <a:endParaRPr lang="ru-RU" b="1" dirty="0">
              <a:solidFill>
                <a:srgbClr val="000000"/>
              </a:solidFill>
            </a:endParaRPr>
          </a:p>
        </p:txBody>
      </p:sp>
      <p:grpSp>
        <p:nvGrpSpPr>
          <p:cNvPr id="95235" name="Группа 2"/>
          <p:cNvGrpSpPr>
            <a:grpSpLocks/>
          </p:cNvGrpSpPr>
          <p:nvPr/>
        </p:nvGrpSpPr>
        <p:grpSpPr bwMode="auto">
          <a:xfrm>
            <a:off x="0" y="476672"/>
            <a:ext cx="3779912" cy="6214178"/>
            <a:chOff x="5724127" y="492125"/>
            <a:chExt cx="3384948" cy="5607050"/>
          </a:xfrm>
        </p:grpSpPr>
        <p:grpSp>
          <p:nvGrpSpPr>
            <p:cNvPr id="95236" name="Группа 2"/>
            <p:cNvGrpSpPr>
              <a:grpSpLocks/>
            </p:cNvGrpSpPr>
            <p:nvPr/>
          </p:nvGrpSpPr>
          <p:grpSpPr bwMode="auto">
            <a:xfrm>
              <a:off x="5757863" y="492125"/>
              <a:ext cx="3351212" cy="5607050"/>
              <a:chOff x="5757685" y="1178168"/>
              <a:chExt cx="3350819" cy="5607824"/>
            </a:xfrm>
          </p:grpSpPr>
          <p:pic>
            <p:nvPicPr>
              <p:cNvPr id="9524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7685" y="1916832"/>
                <a:ext cx="3350819" cy="486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241" name="TextBox 1"/>
              <p:cNvSpPr txBox="1">
                <a:spLocks noChangeArrowheads="1"/>
              </p:cNvSpPr>
              <p:nvPr/>
            </p:nvSpPr>
            <p:spPr bwMode="auto">
              <a:xfrm>
                <a:off x="5757685" y="1178168"/>
                <a:ext cx="3350819" cy="73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ru-RU" sz="1400" b="1" dirty="0">
                    <a:solidFill>
                      <a:srgbClr val="000000"/>
                    </a:solidFill>
                  </a:rPr>
                  <a:t>Основные этапы развития Черноморского бассейна с позднего миоцена по голоцен</a:t>
                </a:r>
              </a:p>
            </p:txBody>
          </p:sp>
        </p:grpSp>
        <p:sp>
          <p:nvSpPr>
            <p:cNvPr id="95237" name="TextBox 1"/>
            <p:cNvSpPr txBox="1">
              <a:spLocks noChangeArrowheads="1"/>
            </p:cNvSpPr>
            <p:nvPr/>
          </p:nvSpPr>
          <p:spPr bwMode="auto">
            <a:xfrm>
              <a:off x="5757863" y="1412776"/>
              <a:ext cx="758353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900" b="1">
                  <a:latin typeface="Arial Black" pitchFamily="34" charset="0"/>
                </a:rPr>
                <a:t>14 – 10 млн  лет назад</a:t>
              </a:r>
            </a:p>
          </p:txBody>
        </p:sp>
        <p:sp>
          <p:nvSpPr>
            <p:cNvPr id="95238" name="TextBox 8"/>
            <p:cNvSpPr txBox="1">
              <a:spLocks noChangeArrowheads="1"/>
            </p:cNvSpPr>
            <p:nvPr/>
          </p:nvSpPr>
          <p:spPr bwMode="auto">
            <a:xfrm>
              <a:off x="5724128" y="2057073"/>
              <a:ext cx="758353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900" b="1">
                  <a:latin typeface="Arial Black" pitchFamily="34" charset="0"/>
                </a:rPr>
                <a:t>10 – 7 млн  лет назад</a:t>
              </a:r>
            </a:p>
          </p:txBody>
        </p:sp>
        <p:sp>
          <p:nvSpPr>
            <p:cNvPr id="95239" name="TextBox 9"/>
            <p:cNvSpPr txBox="1">
              <a:spLocks noChangeArrowheads="1"/>
            </p:cNvSpPr>
            <p:nvPr/>
          </p:nvSpPr>
          <p:spPr bwMode="auto">
            <a:xfrm>
              <a:off x="5724127" y="2729909"/>
              <a:ext cx="758353" cy="50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900" b="1">
                  <a:latin typeface="Arial Black" pitchFamily="34" charset="0"/>
                </a:rPr>
                <a:t>6.5 – 7 млн  лет назад</a:t>
              </a:r>
            </a:p>
          </p:txBody>
        </p:sp>
      </p:grpSp>
      <p:pic>
        <p:nvPicPr>
          <p:cNvPr id="2" name="BlackSeaFlood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1812" y="491480"/>
            <a:ext cx="5182346" cy="35334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95749" y="4063712"/>
            <a:ext cx="536408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Franklin Gothic Medium Cond" panose="020B0606030402020204" pitchFamily="34" charset="0"/>
              </a:rPr>
              <a:t>В конце позднего плейстоцена, 15-10 тысяч лет назад падает уровень </a:t>
            </a:r>
            <a:r>
              <a:rPr lang="ru-RU" sz="1500" dirty="0" err="1">
                <a:latin typeface="Franklin Gothic Medium Cond" panose="020B0606030402020204" pitchFamily="34" charset="0"/>
              </a:rPr>
              <a:t>тарханкутского</a:t>
            </a:r>
            <a:r>
              <a:rPr lang="ru-RU" sz="1500" dirty="0">
                <a:latin typeface="Franklin Gothic Medium Cond" panose="020B0606030402020204" pitchFamily="34" charset="0"/>
              </a:rPr>
              <a:t> полуморского водоема </a:t>
            </a:r>
            <a:r>
              <a:rPr lang="ru-RU" sz="1500" dirty="0" smtClean="0">
                <a:latin typeface="Franklin Gothic Medium Cond" panose="020B0606030402020204" pitchFamily="34" charset="0"/>
              </a:rPr>
              <a:t>(его </a:t>
            </a:r>
            <a:r>
              <a:rPr lang="ru-RU" sz="1500" dirty="0">
                <a:latin typeface="Franklin Gothic Medium Cond" panose="020B0606030402020204" pitchFamily="34" charset="0"/>
              </a:rPr>
              <a:t>связь </a:t>
            </a:r>
            <a:r>
              <a:rPr lang="ru-RU" sz="1500" dirty="0" smtClean="0">
                <a:latin typeface="Franklin Gothic Medium Cond" panose="020B0606030402020204" pitchFamily="34" charset="0"/>
              </a:rPr>
              <a:t>с </a:t>
            </a:r>
            <a:r>
              <a:rPr lang="ru-RU" sz="1500" dirty="0">
                <a:latin typeface="Franklin Gothic Medium Cond" panose="020B0606030402020204" pitchFamily="34" charset="0"/>
              </a:rPr>
              <a:t>Средиземным морем и Каспием прекращается</a:t>
            </a:r>
            <a:r>
              <a:rPr lang="ru-RU" sz="1500" dirty="0" smtClean="0">
                <a:latin typeface="Franklin Gothic Medium Cond" panose="020B0606030402020204" pitchFamily="34" charset="0"/>
              </a:rPr>
              <a:t>). </a:t>
            </a:r>
            <a:r>
              <a:rPr lang="ru-RU" sz="1500" dirty="0">
                <a:latin typeface="Franklin Gothic Medium Cond" panose="020B0606030402020204" pitchFamily="34" charset="0"/>
              </a:rPr>
              <a:t>Минимальный уровень </a:t>
            </a:r>
            <a:r>
              <a:rPr lang="ru-RU" sz="1500" dirty="0" smtClean="0">
                <a:latin typeface="Franklin Gothic Medium Cond" panose="020B0606030402020204" pitchFamily="34" charset="0"/>
              </a:rPr>
              <a:t>был ниже </a:t>
            </a:r>
            <a:r>
              <a:rPr lang="ru-RU" sz="1500" dirty="0">
                <a:latin typeface="Franklin Gothic Medium Cond" panose="020B0606030402020204" pitchFamily="34" charset="0"/>
              </a:rPr>
              <a:t>современного на 90-110 метров, и был достигнут в </a:t>
            </a:r>
            <a:r>
              <a:rPr lang="ru-RU" sz="1500" dirty="0" smtClean="0">
                <a:latin typeface="Franklin Gothic Medium Cond" panose="020B0606030402020204" pitchFamily="34" charset="0"/>
              </a:rPr>
              <a:t>главную фазу </a:t>
            </a:r>
            <a:r>
              <a:rPr lang="ru-RU" sz="1500" dirty="0">
                <a:latin typeface="Franklin Gothic Medium Cond" panose="020B0606030402020204" pitchFamily="34" charset="0"/>
              </a:rPr>
              <a:t>последнего оледенения.  Азовское море высохло, превратилось в прибрежную равнину, по которой текли воды Дона, образуя устье в 50 километрах южнее Керченского пролива. Устья Днепра и Дуная располагались в 200 километрах от нынешнего положения.</a:t>
            </a:r>
          </a:p>
          <a:p>
            <a:r>
              <a:rPr lang="ru-RU" sz="1500" dirty="0">
                <a:latin typeface="Franklin Gothic Medium Cond" panose="020B0606030402020204" pitchFamily="34" charset="0"/>
              </a:rPr>
              <a:t>В начале голоцена, </a:t>
            </a:r>
            <a:r>
              <a:rPr lang="ru-RU" sz="1500" dirty="0" smtClean="0">
                <a:latin typeface="Franklin Gothic Medium Cond" panose="020B0606030402020204" pitchFamily="34" charset="0"/>
              </a:rPr>
              <a:t>произошел </a:t>
            </a:r>
            <a:r>
              <a:rPr lang="ru-RU" sz="1500" dirty="0">
                <a:latin typeface="Franklin Gothic Medium Cond" panose="020B0606030402020204" pitchFamily="34" charset="0"/>
              </a:rPr>
              <a:t>прорыв через Босфор средиземноморских вод. Эта </a:t>
            </a:r>
            <a:r>
              <a:rPr lang="ru-RU" sz="1500" dirty="0" err="1">
                <a:latin typeface="Franklin Gothic Medium Cond" panose="020B0606030402020204" pitchFamily="34" charset="0"/>
              </a:rPr>
              <a:t>фландрская</a:t>
            </a:r>
            <a:r>
              <a:rPr lang="ru-RU" sz="1500" dirty="0">
                <a:latin typeface="Franklin Gothic Medium Cond" panose="020B0606030402020204" pitchFamily="34" charset="0"/>
              </a:rPr>
              <a:t> трансгрессия привела Черное море в состояние, близкое к современному.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leogeo.org/fl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" y="17642"/>
            <a:ext cx="9138727" cy="61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-4352" y="-2593"/>
            <a:ext cx="9207058" cy="6785383"/>
            <a:chOff x="-4352" y="-2593"/>
            <a:chExt cx="9207058" cy="6785383"/>
          </a:xfrm>
        </p:grpSpPr>
        <p:pic>
          <p:nvPicPr>
            <p:cNvPr id="2" name="Рисунок 1" descr="Вырезка экрана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519" y="473470"/>
              <a:ext cx="7293187" cy="626469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886229" y="-2593"/>
              <a:ext cx="5141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Т.А. Янина, А.А. </a:t>
              </a:r>
              <a:r>
                <a:rPr lang="ru-RU" dirty="0" err="1"/>
                <a:t>Свиточ</a:t>
              </a:r>
              <a:r>
                <a:rPr lang="ru-RU" dirty="0"/>
                <a:t>, Д.С. </a:t>
              </a:r>
              <a:r>
                <a:rPr lang="ru-RU" dirty="0" smtClean="0"/>
                <a:t>Хомченко (2015)</a:t>
              </a:r>
              <a:endParaRPr lang="ru-RU" dirty="0"/>
            </a:p>
          </p:txBody>
        </p:sp>
        <p:pic>
          <p:nvPicPr>
            <p:cNvPr id="44" name="Рисунок 2" descr="Вырезка экрана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17"/>
            <a:stretch/>
          </p:blipFill>
          <p:spPr bwMode="auto">
            <a:xfrm>
              <a:off x="-4352" y="473470"/>
              <a:ext cx="1747035" cy="630932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44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vivas.ru/img/news/201201/551310438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031" cy="68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126827" y="692696"/>
            <a:ext cx="30171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4800" dirty="0" smtClean="0">
                <a:solidFill>
                  <a:prstClr val="white"/>
                </a:solidFill>
                <a:latin typeface="Monotype Corsiva" pitchFamily="66" charset="0"/>
              </a:rPr>
              <a:t>До встречи!</a:t>
            </a:r>
            <a:endParaRPr lang="ru-RU" sz="4800" dirty="0">
              <a:solidFill>
                <a:prstClr val="white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1" y="100977"/>
            <a:ext cx="9120187" cy="648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Прямоугольник 3"/>
          <p:cNvSpPr>
            <a:spLocks noChangeArrowheads="1"/>
          </p:cNvSpPr>
          <p:nvPr/>
        </p:nvSpPr>
        <p:spPr bwMode="auto">
          <a:xfrm>
            <a:off x="2267744" y="188640"/>
            <a:ext cx="6648103" cy="646331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РЕГИОНАЛЬНАЯ ГЕОЛОГИЯ </a:t>
            </a:r>
            <a:endParaRPr lang="ru-RU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</a:rPr>
              <a:t>ЧЕТВЕРТИЧНЫХ 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ОБРАЗОВАНИЙ</a:t>
            </a:r>
            <a:r>
              <a:rPr lang="en-US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РОССИИ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54524" y="1640264"/>
            <a:ext cx="6183983" cy="3572759"/>
          </a:xfrm>
          <a:custGeom>
            <a:avLst/>
            <a:gdLst>
              <a:gd name="connsiteX0" fmla="*/ 301657 w 6052008"/>
              <a:gd name="connsiteY0" fmla="*/ 1480008 h 3572759"/>
              <a:gd name="connsiteX1" fmla="*/ 65987 w 6052008"/>
              <a:gd name="connsiteY1" fmla="*/ 1555423 h 3572759"/>
              <a:gd name="connsiteX2" fmla="*/ 0 w 6052008"/>
              <a:gd name="connsiteY2" fmla="*/ 1725105 h 3572759"/>
              <a:gd name="connsiteX3" fmla="*/ 141402 w 6052008"/>
              <a:gd name="connsiteY3" fmla="*/ 2083324 h 3572759"/>
              <a:gd name="connsiteX4" fmla="*/ 480767 w 6052008"/>
              <a:gd name="connsiteY4" fmla="*/ 2300140 h 3572759"/>
              <a:gd name="connsiteX5" fmla="*/ 659876 w 6052008"/>
              <a:gd name="connsiteY5" fmla="*/ 2582944 h 3572759"/>
              <a:gd name="connsiteX6" fmla="*/ 744717 w 6052008"/>
              <a:gd name="connsiteY6" fmla="*/ 2648932 h 3572759"/>
              <a:gd name="connsiteX7" fmla="*/ 772998 w 6052008"/>
              <a:gd name="connsiteY7" fmla="*/ 2677212 h 3572759"/>
              <a:gd name="connsiteX8" fmla="*/ 820132 w 6052008"/>
              <a:gd name="connsiteY8" fmla="*/ 2696066 h 3572759"/>
              <a:gd name="connsiteX9" fmla="*/ 895546 w 6052008"/>
              <a:gd name="connsiteY9" fmla="*/ 2733773 h 3572759"/>
              <a:gd name="connsiteX10" fmla="*/ 952107 w 6052008"/>
              <a:gd name="connsiteY10" fmla="*/ 2752627 h 3572759"/>
              <a:gd name="connsiteX11" fmla="*/ 989814 w 6052008"/>
              <a:gd name="connsiteY11" fmla="*/ 2762054 h 3572759"/>
              <a:gd name="connsiteX12" fmla="*/ 1593130 w 6052008"/>
              <a:gd name="connsiteY12" fmla="*/ 2743200 h 3572759"/>
              <a:gd name="connsiteX13" fmla="*/ 2243579 w 6052008"/>
              <a:gd name="connsiteY13" fmla="*/ 2630078 h 3572759"/>
              <a:gd name="connsiteX14" fmla="*/ 2366128 w 6052008"/>
              <a:gd name="connsiteY14" fmla="*/ 2639505 h 3572759"/>
              <a:gd name="connsiteX15" fmla="*/ 2441542 w 6052008"/>
              <a:gd name="connsiteY15" fmla="*/ 2658359 h 3572759"/>
              <a:gd name="connsiteX16" fmla="*/ 2912882 w 6052008"/>
              <a:gd name="connsiteY16" fmla="*/ 2846895 h 3572759"/>
              <a:gd name="connsiteX17" fmla="*/ 3101418 w 6052008"/>
              <a:gd name="connsiteY17" fmla="*/ 3054284 h 3572759"/>
              <a:gd name="connsiteX18" fmla="*/ 3506771 w 6052008"/>
              <a:gd name="connsiteY18" fmla="*/ 3242821 h 3572759"/>
              <a:gd name="connsiteX19" fmla="*/ 4345756 w 6052008"/>
              <a:gd name="connsiteY19" fmla="*/ 3176833 h 3572759"/>
              <a:gd name="connsiteX20" fmla="*/ 5033913 w 6052008"/>
              <a:gd name="connsiteY20" fmla="*/ 3572759 h 3572759"/>
              <a:gd name="connsiteX21" fmla="*/ 5476973 w 6052008"/>
              <a:gd name="connsiteY21" fmla="*/ 3553905 h 3572759"/>
              <a:gd name="connsiteX22" fmla="*/ 5797484 w 6052008"/>
              <a:gd name="connsiteY22" fmla="*/ 2875175 h 3572759"/>
              <a:gd name="connsiteX23" fmla="*/ 5844618 w 6052008"/>
              <a:gd name="connsiteY23" fmla="*/ 2780907 h 3572759"/>
              <a:gd name="connsiteX24" fmla="*/ 5854045 w 6052008"/>
              <a:gd name="connsiteY24" fmla="*/ 2752627 h 3572759"/>
              <a:gd name="connsiteX25" fmla="*/ 6052008 w 6052008"/>
              <a:gd name="connsiteY25" fmla="*/ 2441542 h 3572759"/>
              <a:gd name="connsiteX26" fmla="*/ 5684363 w 6052008"/>
              <a:gd name="connsiteY26" fmla="*/ 2469823 h 3572759"/>
              <a:gd name="connsiteX27" fmla="*/ 4826523 w 6052008"/>
              <a:gd name="connsiteY27" fmla="*/ 3186260 h 3572759"/>
              <a:gd name="connsiteX28" fmla="*/ 3893270 w 6052008"/>
              <a:gd name="connsiteY28" fmla="*/ 2884602 h 3572759"/>
              <a:gd name="connsiteX29" fmla="*/ 3629319 w 6052008"/>
              <a:gd name="connsiteY29" fmla="*/ 2601798 h 3572759"/>
              <a:gd name="connsiteX30" fmla="*/ 3619892 w 6052008"/>
              <a:gd name="connsiteY30" fmla="*/ 2516957 h 3572759"/>
              <a:gd name="connsiteX31" fmla="*/ 3685880 w 6052008"/>
              <a:gd name="connsiteY31" fmla="*/ 2422689 h 3572759"/>
              <a:gd name="connsiteX32" fmla="*/ 3761295 w 6052008"/>
              <a:gd name="connsiteY32" fmla="*/ 2347274 h 3572759"/>
              <a:gd name="connsiteX33" fmla="*/ 3817855 w 6052008"/>
              <a:gd name="connsiteY33" fmla="*/ 2281287 h 3572759"/>
              <a:gd name="connsiteX34" fmla="*/ 4100660 w 6052008"/>
              <a:gd name="connsiteY34" fmla="*/ 2045616 h 3572759"/>
              <a:gd name="connsiteX35" fmla="*/ 4194928 w 6052008"/>
              <a:gd name="connsiteY35" fmla="*/ 1404594 h 3572759"/>
              <a:gd name="connsiteX36" fmla="*/ 4317476 w 6052008"/>
              <a:gd name="connsiteY36" fmla="*/ 838985 h 3572759"/>
              <a:gd name="connsiteX37" fmla="*/ 4232635 w 6052008"/>
              <a:gd name="connsiteY37" fmla="*/ 565608 h 3572759"/>
              <a:gd name="connsiteX38" fmla="*/ 3695307 w 6052008"/>
              <a:gd name="connsiteY38" fmla="*/ 556181 h 3572759"/>
              <a:gd name="connsiteX39" fmla="*/ 3035431 w 6052008"/>
              <a:gd name="connsiteY39" fmla="*/ 575035 h 3572759"/>
              <a:gd name="connsiteX40" fmla="*/ 2516956 w 6052008"/>
              <a:gd name="connsiteY40" fmla="*/ 461913 h 3572759"/>
              <a:gd name="connsiteX41" fmla="*/ 2450969 w 6052008"/>
              <a:gd name="connsiteY41" fmla="*/ 405352 h 3572759"/>
              <a:gd name="connsiteX42" fmla="*/ 2158738 w 6052008"/>
              <a:gd name="connsiteY42" fmla="*/ 0 h 3572759"/>
              <a:gd name="connsiteX43" fmla="*/ 1319752 w 6052008"/>
              <a:gd name="connsiteY43" fmla="*/ 122548 h 3572759"/>
              <a:gd name="connsiteX44" fmla="*/ 641022 w 6052008"/>
              <a:gd name="connsiteY44" fmla="*/ 433633 h 3572759"/>
              <a:gd name="connsiteX45" fmla="*/ 480767 w 6052008"/>
              <a:gd name="connsiteY45" fmla="*/ 1187777 h 3572759"/>
              <a:gd name="connsiteX46" fmla="*/ 433633 w 6052008"/>
              <a:gd name="connsiteY46" fmla="*/ 1414021 h 3572759"/>
              <a:gd name="connsiteX47" fmla="*/ 301657 w 6052008"/>
              <a:gd name="connsiteY47" fmla="*/ 1480008 h 3572759"/>
              <a:gd name="connsiteX0" fmla="*/ 301657 w 6052008"/>
              <a:gd name="connsiteY0" fmla="*/ 1480008 h 3572759"/>
              <a:gd name="connsiteX1" fmla="*/ 65987 w 6052008"/>
              <a:gd name="connsiteY1" fmla="*/ 1555423 h 3572759"/>
              <a:gd name="connsiteX2" fmla="*/ 0 w 6052008"/>
              <a:gd name="connsiteY2" fmla="*/ 1725105 h 3572759"/>
              <a:gd name="connsiteX3" fmla="*/ 141402 w 6052008"/>
              <a:gd name="connsiteY3" fmla="*/ 2083324 h 3572759"/>
              <a:gd name="connsiteX4" fmla="*/ 480767 w 6052008"/>
              <a:gd name="connsiteY4" fmla="*/ 2300140 h 3572759"/>
              <a:gd name="connsiteX5" fmla="*/ 659876 w 6052008"/>
              <a:gd name="connsiteY5" fmla="*/ 2582944 h 3572759"/>
              <a:gd name="connsiteX6" fmla="*/ 744717 w 6052008"/>
              <a:gd name="connsiteY6" fmla="*/ 2648932 h 3572759"/>
              <a:gd name="connsiteX7" fmla="*/ 772998 w 6052008"/>
              <a:gd name="connsiteY7" fmla="*/ 2677212 h 3572759"/>
              <a:gd name="connsiteX8" fmla="*/ 820132 w 6052008"/>
              <a:gd name="connsiteY8" fmla="*/ 2696066 h 3572759"/>
              <a:gd name="connsiteX9" fmla="*/ 895546 w 6052008"/>
              <a:gd name="connsiteY9" fmla="*/ 2733773 h 3572759"/>
              <a:gd name="connsiteX10" fmla="*/ 952107 w 6052008"/>
              <a:gd name="connsiteY10" fmla="*/ 2752627 h 3572759"/>
              <a:gd name="connsiteX11" fmla="*/ 989814 w 6052008"/>
              <a:gd name="connsiteY11" fmla="*/ 2762054 h 3572759"/>
              <a:gd name="connsiteX12" fmla="*/ 1593130 w 6052008"/>
              <a:gd name="connsiteY12" fmla="*/ 2743200 h 3572759"/>
              <a:gd name="connsiteX13" fmla="*/ 2243579 w 6052008"/>
              <a:gd name="connsiteY13" fmla="*/ 2630078 h 3572759"/>
              <a:gd name="connsiteX14" fmla="*/ 2366128 w 6052008"/>
              <a:gd name="connsiteY14" fmla="*/ 2639505 h 3572759"/>
              <a:gd name="connsiteX15" fmla="*/ 2441542 w 6052008"/>
              <a:gd name="connsiteY15" fmla="*/ 2658359 h 3572759"/>
              <a:gd name="connsiteX16" fmla="*/ 2912882 w 6052008"/>
              <a:gd name="connsiteY16" fmla="*/ 2846895 h 3572759"/>
              <a:gd name="connsiteX17" fmla="*/ 3101418 w 6052008"/>
              <a:gd name="connsiteY17" fmla="*/ 3054284 h 3572759"/>
              <a:gd name="connsiteX18" fmla="*/ 3506771 w 6052008"/>
              <a:gd name="connsiteY18" fmla="*/ 3242821 h 3572759"/>
              <a:gd name="connsiteX19" fmla="*/ 4364609 w 6052008"/>
              <a:gd name="connsiteY19" fmla="*/ 3299381 h 3572759"/>
              <a:gd name="connsiteX20" fmla="*/ 5033913 w 6052008"/>
              <a:gd name="connsiteY20" fmla="*/ 3572759 h 3572759"/>
              <a:gd name="connsiteX21" fmla="*/ 5476973 w 6052008"/>
              <a:gd name="connsiteY21" fmla="*/ 3553905 h 3572759"/>
              <a:gd name="connsiteX22" fmla="*/ 5797484 w 6052008"/>
              <a:gd name="connsiteY22" fmla="*/ 2875175 h 3572759"/>
              <a:gd name="connsiteX23" fmla="*/ 5844618 w 6052008"/>
              <a:gd name="connsiteY23" fmla="*/ 2780907 h 3572759"/>
              <a:gd name="connsiteX24" fmla="*/ 5854045 w 6052008"/>
              <a:gd name="connsiteY24" fmla="*/ 2752627 h 3572759"/>
              <a:gd name="connsiteX25" fmla="*/ 6052008 w 6052008"/>
              <a:gd name="connsiteY25" fmla="*/ 2441542 h 3572759"/>
              <a:gd name="connsiteX26" fmla="*/ 5684363 w 6052008"/>
              <a:gd name="connsiteY26" fmla="*/ 2469823 h 3572759"/>
              <a:gd name="connsiteX27" fmla="*/ 4826523 w 6052008"/>
              <a:gd name="connsiteY27" fmla="*/ 3186260 h 3572759"/>
              <a:gd name="connsiteX28" fmla="*/ 3893270 w 6052008"/>
              <a:gd name="connsiteY28" fmla="*/ 2884602 h 3572759"/>
              <a:gd name="connsiteX29" fmla="*/ 3629319 w 6052008"/>
              <a:gd name="connsiteY29" fmla="*/ 2601798 h 3572759"/>
              <a:gd name="connsiteX30" fmla="*/ 3619892 w 6052008"/>
              <a:gd name="connsiteY30" fmla="*/ 2516957 h 3572759"/>
              <a:gd name="connsiteX31" fmla="*/ 3685880 w 6052008"/>
              <a:gd name="connsiteY31" fmla="*/ 2422689 h 3572759"/>
              <a:gd name="connsiteX32" fmla="*/ 3761295 w 6052008"/>
              <a:gd name="connsiteY32" fmla="*/ 2347274 h 3572759"/>
              <a:gd name="connsiteX33" fmla="*/ 3817855 w 6052008"/>
              <a:gd name="connsiteY33" fmla="*/ 2281287 h 3572759"/>
              <a:gd name="connsiteX34" fmla="*/ 4100660 w 6052008"/>
              <a:gd name="connsiteY34" fmla="*/ 2045616 h 3572759"/>
              <a:gd name="connsiteX35" fmla="*/ 4194928 w 6052008"/>
              <a:gd name="connsiteY35" fmla="*/ 1404594 h 3572759"/>
              <a:gd name="connsiteX36" fmla="*/ 4317476 w 6052008"/>
              <a:gd name="connsiteY36" fmla="*/ 838985 h 3572759"/>
              <a:gd name="connsiteX37" fmla="*/ 4232635 w 6052008"/>
              <a:gd name="connsiteY37" fmla="*/ 565608 h 3572759"/>
              <a:gd name="connsiteX38" fmla="*/ 3695307 w 6052008"/>
              <a:gd name="connsiteY38" fmla="*/ 556181 h 3572759"/>
              <a:gd name="connsiteX39" fmla="*/ 3035431 w 6052008"/>
              <a:gd name="connsiteY39" fmla="*/ 575035 h 3572759"/>
              <a:gd name="connsiteX40" fmla="*/ 2516956 w 6052008"/>
              <a:gd name="connsiteY40" fmla="*/ 461913 h 3572759"/>
              <a:gd name="connsiteX41" fmla="*/ 2450969 w 6052008"/>
              <a:gd name="connsiteY41" fmla="*/ 405352 h 3572759"/>
              <a:gd name="connsiteX42" fmla="*/ 2158738 w 6052008"/>
              <a:gd name="connsiteY42" fmla="*/ 0 h 3572759"/>
              <a:gd name="connsiteX43" fmla="*/ 1319752 w 6052008"/>
              <a:gd name="connsiteY43" fmla="*/ 122548 h 3572759"/>
              <a:gd name="connsiteX44" fmla="*/ 641022 w 6052008"/>
              <a:gd name="connsiteY44" fmla="*/ 433633 h 3572759"/>
              <a:gd name="connsiteX45" fmla="*/ 480767 w 6052008"/>
              <a:gd name="connsiteY45" fmla="*/ 1187777 h 3572759"/>
              <a:gd name="connsiteX46" fmla="*/ 433633 w 6052008"/>
              <a:gd name="connsiteY46" fmla="*/ 1414021 h 3572759"/>
              <a:gd name="connsiteX47" fmla="*/ 301657 w 6052008"/>
              <a:gd name="connsiteY47" fmla="*/ 1480008 h 3572759"/>
              <a:gd name="connsiteX0" fmla="*/ 301657 w 6052008"/>
              <a:gd name="connsiteY0" fmla="*/ 1480008 h 3572759"/>
              <a:gd name="connsiteX1" fmla="*/ 65987 w 6052008"/>
              <a:gd name="connsiteY1" fmla="*/ 1555423 h 3572759"/>
              <a:gd name="connsiteX2" fmla="*/ 0 w 6052008"/>
              <a:gd name="connsiteY2" fmla="*/ 1725105 h 3572759"/>
              <a:gd name="connsiteX3" fmla="*/ 141402 w 6052008"/>
              <a:gd name="connsiteY3" fmla="*/ 2083324 h 3572759"/>
              <a:gd name="connsiteX4" fmla="*/ 480767 w 6052008"/>
              <a:gd name="connsiteY4" fmla="*/ 2300140 h 3572759"/>
              <a:gd name="connsiteX5" fmla="*/ 659876 w 6052008"/>
              <a:gd name="connsiteY5" fmla="*/ 2582944 h 3572759"/>
              <a:gd name="connsiteX6" fmla="*/ 744717 w 6052008"/>
              <a:gd name="connsiteY6" fmla="*/ 2648932 h 3572759"/>
              <a:gd name="connsiteX7" fmla="*/ 772998 w 6052008"/>
              <a:gd name="connsiteY7" fmla="*/ 2677212 h 3572759"/>
              <a:gd name="connsiteX8" fmla="*/ 820132 w 6052008"/>
              <a:gd name="connsiteY8" fmla="*/ 2696066 h 3572759"/>
              <a:gd name="connsiteX9" fmla="*/ 895546 w 6052008"/>
              <a:gd name="connsiteY9" fmla="*/ 2733773 h 3572759"/>
              <a:gd name="connsiteX10" fmla="*/ 952107 w 6052008"/>
              <a:gd name="connsiteY10" fmla="*/ 2752627 h 3572759"/>
              <a:gd name="connsiteX11" fmla="*/ 989814 w 6052008"/>
              <a:gd name="connsiteY11" fmla="*/ 2762054 h 3572759"/>
              <a:gd name="connsiteX12" fmla="*/ 1593130 w 6052008"/>
              <a:gd name="connsiteY12" fmla="*/ 2743200 h 3572759"/>
              <a:gd name="connsiteX13" fmla="*/ 2243579 w 6052008"/>
              <a:gd name="connsiteY13" fmla="*/ 2630078 h 3572759"/>
              <a:gd name="connsiteX14" fmla="*/ 2366128 w 6052008"/>
              <a:gd name="connsiteY14" fmla="*/ 2639505 h 3572759"/>
              <a:gd name="connsiteX15" fmla="*/ 2441542 w 6052008"/>
              <a:gd name="connsiteY15" fmla="*/ 2658359 h 3572759"/>
              <a:gd name="connsiteX16" fmla="*/ 2912882 w 6052008"/>
              <a:gd name="connsiteY16" fmla="*/ 2846895 h 3572759"/>
              <a:gd name="connsiteX17" fmla="*/ 3101418 w 6052008"/>
              <a:gd name="connsiteY17" fmla="*/ 3054284 h 3572759"/>
              <a:gd name="connsiteX18" fmla="*/ 3506771 w 6052008"/>
              <a:gd name="connsiteY18" fmla="*/ 3242821 h 3572759"/>
              <a:gd name="connsiteX19" fmla="*/ 4364609 w 6052008"/>
              <a:gd name="connsiteY19" fmla="*/ 3299381 h 3572759"/>
              <a:gd name="connsiteX20" fmla="*/ 5033913 w 6052008"/>
              <a:gd name="connsiteY20" fmla="*/ 3572759 h 3572759"/>
              <a:gd name="connsiteX21" fmla="*/ 5476973 w 6052008"/>
              <a:gd name="connsiteY21" fmla="*/ 3553905 h 3572759"/>
              <a:gd name="connsiteX22" fmla="*/ 5797484 w 6052008"/>
              <a:gd name="connsiteY22" fmla="*/ 2875175 h 3572759"/>
              <a:gd name="connsiteX23" fmla="*/ 5844618 w 6052008"/>
              <a:gd name="connsiteY23" fmla="*/ 2780907 h 3572759"/>
              <a:gd name="connsiteX24" fmla="*/ 5854045 w 6052008"/>
              <a:gd name="connsiteY24" fmla="*/ 2752627 h 3572759"/>
              <a:gd name="connsiteX25" fmla="*/ 6052008 w 6052008"/>
              <a:gd name="connsiteY25" fmla="*/ 2441542 h 3572759"/>
              <a:gd name="connsiteX26" fmla="*/ 5684363 w 6052008"/>
              <a:gd name="connsiteY26" fmla="*/ 2469823 h 3572759"/>
              <a:gd name="connsiteX27" fmla="*/ 5128181 w 6052008"/>
              <a:gd name="connsiteY27" fmla="*/ 3223967 h 3572759"/>
              <a:gd name="connsiteX28" fmla="*/ 4826523 w 6052008"/>
              <a:gd name="connsiteY28" fmla="*/ 3186260 h 3572759"/>
              <a:gd name="connsiteX29" fmla="*/ 3893270 w 6052008"/>
              <a:gd name="connsiteY29" fmla="*/ 2884602 h 3572759"/>
              <a:gd name="connsiteX30" fmla="*/ 3629319 w 6052008"/>
              <a:gd name="connsiteY30" fmla="*/ 2601798 h 3572759"/>
              <a:gd name="connsiteX31" fmla="*/ 3619892 w 6052008"/>
              <a:gd name="connsiteY31" fmla="*/ 2516957 h 3572759"/>
              <a:gd name="connsiteX32" fmla="*/ 3685880 w 6052008"/>
              <a:gd name="connsiteY32" fmla="*/ 2422689 h 3572759"/>
              <a:gd name="connsiteX33" fmla="*/ 3761295 w 6052008"/>
              <a:gd name="connsiteY33" fmla="*/ 2347274 h 3572759"/>
              <a:gd name="connsiteX34" fmla="*/ 3817855 w 6052008"/>
              <a:gd name="connsiteY34" fmla="*/ 2281287 h 3572759"/>
              <a:gd name="connsiteX35" fmla="*/ 4100660 w 6052008"/>
              <a:gd name="connsiteY35" fmla="*/ 2045616 h 3572759"/>
              <a:gd name="connsiteX36" fmla="*/ 4194928 w 6052008"/>
              <a:gd name="connsiteY36" fmla="*/ 1404594 h 3572759"/>
              <a:gd name="connsiteX37" fmla="*/ 4317476 w 6052008"/>
              <a:gd name="connsiteY37" fmla="*/ 838985 h 3572759"/>
              <a:gd name="connsiteX38" fmla="*/ 4232635 w 6052008"/>
              <a:gd name="connsiteY38" fmla="*/ 565608 h 3572759"/>
              <a:gd name="connsiteX39" fmla="*/ 3695307 w 6052008"/>
              <a:gd name="connsiteY39" fmla="*/ 556181 h 3572759"/>
              <a:gd name="connsiteX40" fmla="*/ 3035431 w 6052008"/>
              <a:gd name="connsiteY40" fmla="*/ 575035 h 3572759"/>
              <a:gd name="connsiteX41" fmla="*/ 2516956 w 6052008"/>
              <a:gd name="connsiteY41" fmla="*/ 461913 h 3572759"/>
              <a:gd name="connsiteX42" fmla="*/ 2450969 w 6052008"/>
              <a:gd name="connsiteY42" fmla="*/ 405352 h 3572759"/>
              <a:gd name="connsiteX43" fmla="*/ 2158738 w 6052008"/>
              <a:gd name="connsiteY43" fmla="*/ 0 h 3572759"/>
              <a:gd name="connsiteX44" fmla="*/ 1319752 w 6052008"/>
              <a:gd name="connsiteY44" fmla="*/ 122548 h 3572759"/>
              <a:gd name="connsiteX45" fmla="*/ 641022 w 6052008"/>
              <a:gd name="connsiteY45" fmla="*/ 433633 h 3572759"/>
              <a:gd name="connsiteX46" fmla="*/ 480767 w 6052008"/>
              <a:gd name="connsiteY46" fmla="*/ 1187777 h 3572759"/>
              <a:gd name="connsiteX47" fmla="*/ 433633 w 6052008"/>
              <a:gd name="connsiteY47" fmla="*/ 1414021 h 3572759"/>
              <a:gd name="connsiteX48" fmla="*/ 301657 w 6052008"/>
              <a:gd name="connsiteY48" fmla="*/ 1480008 h 3572759"/>
              <a:gd name="connsiteX0" fmla="*/ 301657 w 6183983"/>
              <a:gd name="connsiteY0" fmla="*/ 1480008 h 3572759"/>
              <a:gd name="connsiteX1" fmla="*/ 65987 w 6183983"/>
              <a:gd name="connsiteY1" fmla="*/ 1555423 h 3572759"/>
              <a:gd name="connsiteX2" fmla="*/ 0 w 6183983"/>
              <a:gd name="connsiteY2" fmla="*/ 1725105 h 3572759"/>
              <a:gd name="connsiteX3" fmla="*/ 141402 w 6183983"/>
              <a:gd name="connsiteY3" fmla="*/ 2083324 h 3572759"/>
              <a:gd name="connsiteX4" fmla="*/ 480767 w 6183983"/>
              <a:gd name="connsiteY4" fmla="*/ 2300140 h 3572759"/>
              <a:gd name="connsiteX5" fmla="*/ 659876 w 6183983"/>
              <a:gd name="connsiteY5" fmla="*/ 2582944 h 3572759"/>
              <a:gd name="connsiteX6" fmla="*/ 744717 w 6183983"/>
              <a:gd name="connsiteY6" fmla="*/ 2648932 h 3572759"/>
              <a:gd name="connsiteX7" fmla="*/ 772998 w 6183983"/>
              <a:gd name="connsiteY7" fmla="*/ 2677212 h 3572759"/>
              <a:gd name="connsiteX8" fmla="*/ 820132 w 6183983"/>
              <a:gd name="connsiteY8" fmla="*/ 2696066 h 3572759"/>
              <a:gd name="connsiteX9" fmla="*/ 895546 w 6183983"/>
              <a:gd name="connsiteY9" fmla="*/ 2733773 h 3572759"/>
              <a:gd name="connsiteX10" fmla="*/ 952107 w 6183983"/>
              <a:gd name="connsiteY10" fmla="*/ 2752627 h 3572759"/>
              <a:gd name="connsiteX11" fmla="*/ 989814 w 6183983"/>
              <a:gd name="connsiteY11" fmla="*/ 2762054 h 3572759"/>
              <a:gd name="connsiteX12" fmla="*/ 1593130 w 6183983"/>
              <a:gd name="connsiteY12" fmla="*/ 2743200 h 3572759"/>
              <a:gd name="connsiteX13" fmla="*/ 2243579 w 6183983"/>
              <a:gd name="connsiteY13" fmla="*/ 2630078 h 3572759"/>
              <a:gd name="connsiteX14" fmla="*/ 2366128 w 6183983"/>
              <a:gd name="connsiteY14" fmla="*/ 2639505 h 3572759"/>
              <a:gd name="connsiteX15" fmla="*/ 2441542 w 6183983"/>
              <a:gd name="connsiteY15" fmla="*/ 2658359 h 3572759"/>
              <a:gd name="connsiteX16" fmla="*/ 2912882 w 6183983"/>
              <a:gd name="connsiteY16" fmla="*/ 2846895 h 3572759"/>
              <a:gd name="connsiteX17" fmla="*/ 3101418 w 6183983"/>
              <a:gd name="connsiteY17" fmla="*/ 3054284 h 3572759"/>
              <a:gd name="connsiteX18" fmla="*/ 3506771 w 6183983"/>
              <a:gd name="connsiteY18" fmla="*/ 3242821 h 3572759"/>
              <a:gd name="connsiteX19" fmla="*/ 4364609 w 6183983"/>
              <a:gd name="connsiteY19" fmla="*/ 3299381 h 3572759"/>
              <a:gd name="connsiteX20" fmla="*/ 5033913 w 6183983"/>
              <a:gd name="connsiteY20" fmla="*/ 3572759 h 3572759"/>
              <a:gd name="connsiteX21" fmla="*/ 5476973 w 6183983"/>
              <a:gd name="connsiteY21" fmla="*/ 3553905 h 3572759"/>
              <a:gd name="connsiteX22" fmla="*/ 5797484 w 6183983"/>
              <a:gd name="connsiteY22" fmla="*/ 2875175 h 3572759"/>
              <a:gd name="connsiteX23" fmla="*/ 5844618 w 6183983"/>
              <a:gd name="connsiteY23" fmla="*/ 2780907 h 3572759"/>
              <a:gd name="connsiteX24" fmla="*/ 5854045 w 6183983"/>
              <a:gd name="connsiteY24" fmla="*/ 2752627 h 3572759"/>
              <a:gd name="connsiteX25" fmla="*/ 6183983 w 6183983"/>
              <a:gd name="connsiteY25" fmla="*/ 2526384 h 3572759"/>
              <a:gd name="connsiteX26" fmla="*/ 5684363 w 6183983"/>
              <a:gd name="connsiteY26" fmla="*/ 2469823 h 3572759"/>
              <a:gd name="connsiteX27" fmla="*/ 5128181 w 6183983"/>
              <a:gd name="connsiteY27" fmla="*/ 3223967 h 3572759"/>
              <a:gd name="connsiteX28" fmla="*/ 4826523 w 6183983"/>
              <a:gd name="connsiteY28" fmla="*/ 3186260 h 3572759"/>
              <a:gd name="connsiteX29" fmla="*/ 3893270 w 6183983"/>
              <a:gd name="connsiteY29" fmla="*/ 2884602 h 3572759"/>
              <a:gd name="connsiteX30" fmla="*/ 3629319 w 6183983"/>
              <a:gd name="connsiteY30" fmla="*/ 2601798 h 3572759"/>
              <a:gd name="connsiteX31" fmla="*/ 3619892 w 6183983"/>
              <a:gd name="connsiteY31" fmla="*/ 2516957 h 3572759"/>
              <a:gd name="connsiteX32" fmla="*/ 3685880 w 6183983"/>
              <a:gd name="connsiteY32" fmla="*/ 2422689 h 3572759"/>
              <a:gd name="connsiteX33" fmla="*/ 3761295 w 6183983"/>
              <a:gd name="connsiteY33" fmla="*/ 2347274 h 3572759"/>
              <a:gd name="connsiteX34" fmla="*/ 3817855 w 6183983"/>
              <a:gd name="connsiteY34" fmla="*/ 2281287 h 3572759"/>
              <a:gd name="connsiteX35" fmla="*/ 4100660 w 6183983"/>
              <a:gd name="connsiteY35" fmla="*/ 2045616 h 3572759"/>
              <a:gd name="connsiteX36" fmla="*/ 4194928 w 6183983"/>
              <a:gd name="connsiteY36" fmla="*/ 1404594 h 3572759"/>
              <a:gd name="connsiteX37" fmla="*/ 4317476 w 6183983"/>
              <a:gd name="connsiteY37" fmla="*/ 838985 h 3572759"/>
              <a:gd name="connsiteX38" fmla="*/ 4232635 w 6183983"/>
              <a:gd name="connsiteY38" fmla="*/ 565608 h 3572759"/>
              <a:gd name="connsiteX39" fmla="*/ 3695307 w 6183983"/>
              <a:gd name="connsiteY39" fmla="*/ 556181 h 3572759"/>
              <a:gd name="connsiteX40" fmla="*/ 3035431 w 6183983"/>
              <a:gd name="connsiteY40" fmla="*/ 575035 h 3572759"/>
              <a:gd name="connsiteX41" fmla="*/ 2516956 w 6183983"/>
              <a:gd name="connsiteY41" fmla="*/ 461913 h 3572759"/>
              <a:gd name="connsiteX42" fmla="*/ 2450969 w 6183983"/>
              <a:gd name="connsiteY42" fmla="*/ 405352 h 3572759"/>
              <a:gd name="connsiteX43" fmla="*/ 2158738 w 6183983"/>
              <a:gd name="connsiteY43" fmla="*/ 0 h 3572759"/>
              <a:gd name="connsiteX44" fmla="*/ 1319752 w 6183983"/>
              <a:gd name="connsiteY44" fmla="*/ 122548 h 3572759"/>
              <a:gd name="connsiteX45" fmla="*/ 641022 w 6183983"/>
              <a:gd name="connsiteY45" fmla="*/ 433633 h 3572759"/>
              <a:gd name="connsiteX46" fmla="*/ 480767 w 6183983"/>
              <a:gd name="connsiteY46" fmla="*/ 1187777 h 3572759"/>
              <a:gd name="connsiteX47" fmla="*/ 433633 w 6183983"/>
              <a:gd name="connsiteY47" fmla="*/ 1414021 h 3572759"/>
              <a:gd name="connsiteX48" fmla="*/ 301657 w 6183983"/>
              <a:gd name="connsiteY48" fmla="*/ 1480008 h 3572759"/>
              <a:gd name="connsiteX0" fmla="*/ 301657 w 6183983"/>
              <a:gd name="connsiteY0" fmla="*/ 1480008 h 3572759"/>
              <a:gd name="connsiteX1" fmla="*/ 65987 w 6183983"/>
              <a:gd name="connsiteY1" fmla="*/ 1555423 h 3572759"/>
              <a:gd name="connsiteX2" fmla="*/ 0 w 6183983"/>
              <a:gd name="connsiteY2" fmla="*/ 1725105 h 3572759"/>
              <a:gd name="connsiteX3" fmla="*/ 141402 w 6183983"/>
              <a:gd name="connsiteY3" fmla="*/ 2083324 h 3572759"/>
              <a:gd name="connsiteX4" fmla="*/ 480767 w 6183983"/>
              <a:gd name="connsiteY4" fmla="*/ 2300140 h 3572759"/>
              <a:gd name="connsiteX5" fmla="*/ 659876 w 6183983"/>
              <a:gd name="connsiteY5" fmla="*/ 2582944 h 3572759"/>
              <a:gd name="connsiteX6" fmla="*/ 744717 w 6183983"/>
              <a:gd name="connsiteY6" fmla="*/ 2648932 h 3572759"/>
              <a:gd name="connsiteX7" fmla="*/ 772998 w 6183983"/>
              <a:gd name="connsiteY7" fmla="*/ 2677212 h 3572759"/>
              <a:gd name="connsiteX8" fmla="*/ 820132 w 6183983"/>
              <a:gd name="connsiteY8" fmla="*/ 2696066 h 3572759"/>
              <a:gd name="connsiteX9" fmla="*/ 895546 w 6183983"/>
              <a:gd name="connsiteY9" fmla="*/ 2733773 h 3572759"/>
              <a:gd name="connsiteX10" fmla="*/ 952107 w 6183983"/>
              <a:gd name="connsiteY10" fmla="*/ 2752627 h 3572759"/>
              <a:gd name="connsiteX11" fmla="*/ 989814 w 6183983"/>
              <a:gd name="connsiteY11" fmla="*/ 2762054 h 3572759"/>
              <a:gd name="connsiteX12" fmla="*/ 1593130 w 6183983"/>
              <a:gd name="connsiteY12" fmla="*/ 2743200 h 3572759"/>
              <a:gd name="connsiteX13" fmla="*/ 2243579 w 6183983"/>
              <a:gd name="connsiteY13" fmla="*/ 2630078 h 3572759"/>
              <a:gd name="connsiteX14" fmla="*/ 2366128 w 6183983"/>
              <a:gd name="connsiteY14" fmla="*/ 2639505 h 3572759"/>
              <a:gd name="connsiteX15" fmla="*/ 2441542 w 6183983"/>
              <a:gd name="connsiteY15" fmla="*/ 2658359 h 3572759"/>
              <a:gd name="connsiteX16" fmla="*/ 2912882 w 6183983"/>
              <a:gd name="connsiteY16" fmla="*/ 2846895 h 3572759"/>
              <a:gd name="connsiteX17" fmla="*/ 3101418 w 6183983"/>
              <a:gd name="connsiteY17" fmla="*/ 3054284 h 3572759"/>
              <a:gd name="connsiteX18" fmla="*/ 3506771 w 6183983"/>
              <a:gd name="connsiteY18" fmla="*/ 3242821 h 3572759"/>
              <a:gd name="connsiteX19" fmla="*/ 4364609 w 6183983"/>
              <a:gd name="connsiteY19" fmla="*/ 3299381 h 3572759"/>
              <a:gd name="connsiteX20" fmla="*/ 5033913 w 6183983"/>
              <a:gd name="connsiteY20" fmla="*/ 3572759 h 3572759"/>
              <a:gd name="connsiteX21" fmla="*/ 5476973 w 6183983"/>
              <a:gd name="connsiteY21" fmla="*/ 3553905 h 3572759"/>
              <a:gd name="connsiteX22" fmla="*/ 5797484 w 6183983"/>
              <a:gd name="connsiteY22" fmla="*/ 2875175 h 3572759"/>
              <a:gd name="connsiteX23" fmla="*/ 5844618 w 6183983"/>
              <a:gd name="connsiteY23" fmla="*/ 2780907 h 3572759"/>
              <a:gd name="connsiteX24" fmla="*/ 5854045 w 6183983"/>
              <a:gd name="connsiteY24" fmla="*/ 2752627 h 3572759"/>
              <a:gd name="connsiteX25" fmla="*/ 6183983 w 6183983"/>
              <a:gd name="connsiteY25" fmla="*/ 2526384 h 3572759"/>
              <a:gd name="connsiteX26" fmla="*/ 5684363 w 6183983"/>
              <a:gd name="connsiteY26" fmla="*/ 2469823 h 3572759"/>
              <a:gd name="connsiteX27" fmla="*/ 5128181 w 6183983"/>
              <a:gd name="connsiteY27" fmla="*/ 3223967 h 3572759"/>
              <a:gd name="connsiteX28" fmla="*/ 4826523 w 6183983"/>
              <a:gd name="connsiteY28" fmla="*/ 3186260 h 3572759"/>
              <a:gd name="connsiteX29" fmla="*/ 3893270 w 6183983"/>
              <a:gd name="connsiteY29" fmla="*/ 2884602 h 3572759"/>
              <a:gd name="connsiteX30" fmla="*/ 3629319 w 6183983"/>
              <a:gd name="connsiteY30" fmla="*/ 2601798 h 3572759"/>
              <a:gd name="connsiteX31" fmla="*/ 3619892 w 6183983"/>
              <a:gd name="connsiteY31" fmla="*/ 2516957 h 3572759"/>
              <a:gd name="connsiteX32" fmla="*/ 3685880 w 6183983"/>
              <a:gd name="connsiteY32" fmla="*/ 2422689 h 3572759"/>
              <a:gd name="connsiteX33" fmla="*/ 3761295 w 6183983"/>
              <a:gd name="connsiteY33" fmla="*/ 2347274 h 3572759"/>
              <a:gd name="connsiteX34" fmla="*/ 3817855 w 6183983"/>
              <a:gd name="connsiteY34" fmla="*/ 2281287 h 3572759"/>
              <a:gd name="connsiteX35" fmla="*/ 4100660 w 6183983"/>
              <a:gd name="connsiteY35" fmla="*/ 2045616 h 3572759"/>
              <a:gd name="connsiteX36" fmla="*/ 4194928 w 6183983"/>
              <a:gd name="connsiteY36" fmla="*/ 1404594 h 3572759"/>
              <a:gd name="connsiteX37" fmla="*/ 4317476 w 6183983"/>
              <a:gd name="connsiteY37" fmla="*/ 838985 h 3572759"/>
              <a:gd name="connsiteX38" fmla="*/ 4091233 w 6183983"/>
              <a:gd name="connsiteY38" fmla="*/ 669303 h 3572759"/>
              <a:gd name="connsiteX39" fmla="*/ 3695307 w 6183983"/>
              <a:gd name="connsiteY39" fmla="*/ 556181 h 3572759"/>
              <a:gd name="connsiteX40" fmla="*/ 3035431 w 6183983"/>
              <a:gd name="connsiteY40" fmla="*/ 575035 h 3572759"/>
              <a:gd name="connsiteX41" fmla="*/ 2516956 w 6183983"/>
              <a:gd name="connsiteY41" fmla="*/ 461913 h 3572759"/>
              <a:gd name="connsiteX42" fmla="*/ 2450969 w 6183983"/>
              <a:gd name="connsiteY42" fmla="*/ 405352 h 3572759"/>
              <a:gd name="connsiteX43" fmla="*/ 2158738 w 6183983"/>
              <a:gd name="connsiteY43" fmla="*/ 0 h 3572759"/>
              <a:gd name="connsiteX44" fmla="*/ 1319752 w 6183983"/>
              <a:gd name="connsiteY44" fmla="*/ 122548 h 3572759"/>
              <a:gd name="connsiteX45" fmla="*/ 641022 w 6183983"/>
              <a:gd name="connsiteY45" fmla="*/ 433633 h 3572759"/>
              <a:gd name="connsiteX46" fmla="*/ 480767 w 6183983"/>
              <a:gd name="connsiteY46" fmla="*/ 1187777 h 3572759"/>
              <a:gd name="connsiteX47" fmla="*/ 433633 w 6183983"/>
              <a:gd name="connsiteY47" fmla="*/ 1414021 h 3572759"/>
              <a:gd name="connsiteX48" fmla="*/ 301657 w 6183983"/>
              <a:gd name="connsiteY48" fmla="*/ 1480008 h 3572759"/>
              <a:gd name="connsiteX0" fmla="*/ 301657 w 6183983"/>
              <a:gd name="connsiteY0" fmla="*/ 1480008 h 3572759"/>
              <a:gd name="connsiteX1" fmla="*/ 65987 w 6183983"/>
              <a:gd name="connsiteY1" fmla="*/ 1555423 h 3572759"/>
              <a:gd name="connsiteX2" fmla="*/ 0 w 6183983"/>
              <a:gd name="connsiteY2" fmla="*/ 1725105 h 3572759"/>
              <a:gd name="connsiteX3" fmla="*/ 141402 w 6183983"/>
              <a:gd name="connsiteY3" fmla="*/ 2083324 h 3572759"/>
              <a:gd name="connsiteX4" fmla="*/ 386499 w 6183983"/>
              <a:gd name="connsiteY4" fmla="*/ 2422689 h 3572759"/>
              <a:gd name="connsiteX5" fmla="*/ 659876 w 6183983"/>
              <a:gd name="connsiteY5" fmla="*/ 2582944 h 3572759"/>
              <a:gd name="connsiteX6" fmla="*/ 744717 w 6183983"/>
              <a:gd name="connsiteY6" fmla="*/ 2648932 h 3572759"/>
              <a:gd name="connsiteX7" fmla="*/ 772998 w 6183983"/>
              <a:gd name="connsiteY7" fmla="*/ 2677212 h 3572759"/>
              <a:gd name="connsiteX8" fmla="*/ 820132 w 6183983"/>
              <a:gd name="connsiteY8" fmla="*/ 2696066 h 3572759"/>
              <a:gd name="connsiteX9" fmla="*/ 895546 w 6183983"/>
              <a:gd name="connsiteY9" fmla="*/ 2733773 h 3572759"/>
              <a:gd name="connsiteX10" fmla="*/ 952107 w 6183983"/>
              <a:gd name="connsiteY10" fmla="*/ 2752627 h 3572759"/>
              <a:gd name="connsiteX11" fmla="*/ 989814 w 6183983"/>
              <a:gd name="connsiteY11" fmla="*/ 2762054 h 3572759"/>
              <a:gd name="connsiteX12" fmla="*/ 1593130 w 6183983"/>
              <a:gd name="connsiteY12" fmla="*/ 2743200 h 3572759"/>
              <a:gd name="connsiteX13" fmla="*/ 2243579 w 6183983"/>
              <a:gd name="connsiteY13" fmla="*/ 2630078 h 3572759"/>
              <a:gd name="connsiteX14" fmla="*/ 2366128 w 6183983"/>
              <a:gd name="connsiteY14" fmla="*/ 2639505 h 3572759"/>
              <a:gd name="connsiteX15" fmla="*/ 2441542 w 6183983"/>
              <a:gd name="connsiteY15" fmla="*/ 2658359 h 3572759"/>
              <a:gd name="connsiteX16" fmla="*/ 2912882 w 6183983"/>
              <a:gd name="connsiteY16" fmla="*/ 2846895 h 3572759"/>
              <a:gd name="connsiteX17" fmla="*/ 3101418 w 6183983"/>
              <a:gd name="connsiteY17" fmla="*/ 3054284 h 3572759"/>
              <a:gd name="connsiteX18" fmla="*/ 3506771 w 6183983"/>
              <a:gd name="connsiteY18" fmla="*/ 3242821 h 3572759"/>
              <a:gd name="connsiteX19" fmla="*/ 4364609 w 6183983"/>
              <a:gd name="connsiteY19" fmla="*/ 3299381 h 3572759"/>
              <a:gd name="connsiteX20" fmla="*/ 5033913 w 6183983"/>
              <a:gd name="connsiteY20" fmla="*/ 3572759 h 3572759"/>
              <a:gd name="connsiteX21" fmla="*/ 5476973 w 6183983"/>
              <a:gd name="connsiteY21" fmla="*/ 3553905 h 3572759"/>
              <a:gd name="connsiteX22" fmla="*/ 5797484 w 6183983"/>
              <a:gd name="connsiteY22" fmla="*/ 2875175 h 3572759"/>
              <a:gd name="connsiteX23" fmla="*/ 5844618 w 6183983"/>
              <a:gd name="connsiteY23" fmla="*/ 2780907 h 3572759"/>
              <a:gd name="connsiteX24" fmla="*/ 5854045 w 6183983"/>
              <a:gd name="connsiteY24" fmla="*/ 2752627 h 3572759"/>
              <a:gd name="connsiteX25" fmla="*/ 6183983 w 6183983"/>
              <a:gd name="connsiteY25" fmla="*/ 2526384 h 3572759"/>
              <a:gd name="connsiteX26" fmla="*/ 5684363 w 6183983"/>
              <a:gd name="connsiteY26" fmla="*/ 2469823 h 3572759"/>
              <a:gd name="connsiteX27" fmla="*/ 5128181 w 6183983"/>
              <a:gd name="connsiteY27" fmla="*/ 3223967 h 3572759"/>
              <a:gd name="connsiteX28" fmla="*/ 4826523 w 6183983"/>
              <a:gd name="connsiteY28" fmla="*/ 3186260 h 3572759"/>
              <a:gd name="connsiteX29" fmla="*/ 3893270 w 6183983"/>
              <a:gd name="connsiteY29" fmla="*/ 2884602 h 3572759"/>
              <a:gd name="connsiteX30" fmla="*/ 3629319 w 6183983"/>
              <a:gd name="connsiteY30" fmla="*/ 2601798 h 3572759"/>
              <a:gd name="connsiteX31" fmla="*/ 3619892 w 6183983"/>
              <a:gd name="connsiteY31" fmla="*/ 2516957 h 3572759"/>
              <a:gd name="connsiteX32" fmla="*/ 3685880 w 6183983"/>
              <a:gd name="connsiteY32" fmla="*/ 2422689 h 3572759"/>
              <a:gd name="connsiteX33" fmla="*/ 3761295 w 6183983"/>
              <a:gd name="connsiteY33" fmla="*/ 2347274 h 3572759"/>
              <a:gd name="connsiteX34" fmla="*/ 3817855 w 6183983"/>
              <a:gd name="connsiteY34" fmla="*/ 2281287 h 3572759"/>
              <a:gd name="connsiteX35" fmla="*/ 4100660 w 6183983"/>
              <a:gd name="connsiteY35" fmla="*/ 2045616 h 3572759"/>
              <a:gd name="connsiteX36" fmla="*/ 4194928 w 6183983"/>
              <a:gd name="connsiteY36" fmla="*/ 1404594 h 3572759"/>
              <a:gd name="connsiteX37" fmla="*/ 4317476 w 6183983"/>
              <a:gd name="connsiteY37" fmla="*/ 838985 h 3572759"/>
              <a:gd name="connsiteX38" fmla="*/ 4091233 w 6183983"/>
              <a:gd name="connsiteY38" fmla="*/ 669303 h 3572759"/>
              <a:gd name="connsiteX39" fmla="*/ 3695307 w 6183983"/>
              <a:gd name="connsiteY39" fmla="*/ 556181 h 3572759"/>
              <a:gd name="connsiteX40" fmla="*/ 3035431 w 6183983"/>
              <a:gd name="connsiteY40" fmla="*/ 575035 h 3572759"/>
              <a:gd name="connsiteX41" fmla="*/ 2516956 w 6183983"/>
              <a:gd name="connsiteY41" fmla="*/ 461913 h 3572759"/>
              <a:gd name="connsiteX42" fmla="*/ 2450969 w 6183983"/>
              <a:gd name="connsiteY42" fmla="*/ 405352 h 3572759"/>
              <a:gd name="connsiteX43" fmla="*/ 2158738 w 6183983"/>
              <a:gd name="connsiteY43" fmla="*/ 0 h 3572759"/>
              <a:gd name="connsiteX44" fmla="*/ 1319752 w 6183983"/>
              <a:gd name="connsiteY44" fmla="*/ 122548 h 3572759"/>
              <a:gd name="connsiteX45" fmla="*/ 641022 w 6183983"/>
              <a:gd name="connsiteY45" fmla="*/ 433633 h 3572759"/>
              <a:gd name="connsiteX46" fmla="*/ 480767 w 6183983"/>
              <a:gd name="connsiteY46" fmla="*/ 1187777 h 3572759"/>
              <a:gd name="connsiteX47" fmla="*/ 433633 w 6183983"/>
              <a:gd name="connsiteY47" fmla="*/ 1414021 h 3572759"/>
              <a:gd name="connsiteX48" fmla="*/ 301657 w 6183983"/>
              <a:gd name="connsiteY48" fmla="*/ 1480008 h 357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183983" h="3572759">
                <a:moveTo>
                  <a:pt x="301657" y="1480008"/>
                </a:moveTo>
                <a:lnTo>
                  <a:pt x="65987" y="1555423"/>
                </a:lnTo>
                <a:lnTo>
                  <a:pt x="0" y="1725105"/>
                </a:lnTo>
                <a:lnTo>
                  <a:pt x="141402" y="2083324"/>
                </a:lnTo>
                <a:lnTo>
                  <a:pt x="386499" y="2422689"/>
                </a:lnTo>
                <a:lnTo>
                  <a:pt x="659876" y="2582944"/>
                </a:lnTo>
                <a:cubicBezTo>
                  <a:pt x="688156" y="2604940"/>
                  <a:pt x="717194" y="2625996"/>
                  <a:pt x="744717" y="2648932"/>
                </a:cubicBezTo>
                <a:cubicBezTo>
                  <a:pt x="754959" y="2657467"/>
                  <a:pt x="761693" y="2670146"/>
                  <a:pt x="772998" y="2677212"/>
                </a:cubicBezTo>
                <a:cubicBezTo>
                  <a:pt x="787348" y="2686180"/>
                  <a:pt x="804768" y="2688975"/>
                  <a:pt x="820132" y="2696066"/>
                </a:cubicBezTo>
                <a:cubicBezTo>
                  <a:pt x="845650" y="2707844"/>
                  <a:pt x="868883" y="2724885"/>
                  <a:pt x="895546" y="2733773"/>
                </a:cubicBezTo>
                <a:cubicBezTo>
                  <a:pt x="914400" y="2740058"/>
                  <a:pt x="933072" y="2746916"/>
                  <a:pt x="952107" y="2752627"/>
                </a:cubicBezTo>
                <a:cubicBezTo>
                  <a:pt x="964516" y="2756350"/>
                  <a:pt x="989814" y="2762054"/>
                  <a:pt x="989814" y="2762054"/>
                </a:cubicBezTo>
                <a:lnTo>
                  <a:pt x="1593130" y="2743200"/>
                </a:lnTo>
                <a:lnTo>
                  <a:pt x="2243579" y="2630078"/>
                </a:lnTo>
                <a:cubicBezTo>
                  <a:pt x="2284429" y="2633220"/>
                  <a:pt x="2325569" y="2633711"/>
                  <a:pt x="2366128" y="2639505"/>
                </a:cubicBezTo>
                <a:cubicBezTo>
                  <a:pt x="2391779" y="2643170"/>
                  <a:pt x="2441542" y="2658359"/>
                  <a:pt x="2441542" y="2658359"/>
                </a:cubicBezTo>
                <a:lnTo>
                  <a:pt x="2912882" y="2846895"/>
                </a:lnTo>
                <a:lnTo>
                  <a:pt x="3101418" y="3054284"/>
                </a:lnTo>
                <a:lnTo>
                  <a:pt x="3506771" y="3242821"/>
                </a:lnTo>
                <a:lnTo>
                  <a:pt x="4364609" y="3299381"/>
                </a:lnTo>
                <a:lnTo>
                  <a:pt x="5033913" y="3572759"/>
                </a:lnTo>
                <a:lnTo>
                  <a:pt x="5476973" y="3553905"/>
                </a:lnTo>
                <a:lnTo>
                  <a:pt x="5797484" y="2875175"/>
                </a:lnTo>
                <a:cubicBezTo>
                  <a:pt x="5813195" y="2843752"/>
                  <a:pt x="5829896" y="2812805"/>
                  <a:pt x="5844618" y="2780907"/>
                </a:cubicBezTo>
                <a:cubicBezTo>
                  <a:pt x="5848782" y="2771885"/>
                  <a:pt x="5797484" y="2795047"/>
                  <a:pt x="5854045" y="2752627"/>
                </a:cubicBezTo>
                <a:cubicBezTo>
                  <a:pt x="5910606" y="2710207"/>
                  <a:pt x="6074004" y="2601798"/>
                  <a:pt x="6183983" y="2526384"/>
                </a:cubicBezTo>
                <a:lnTo>
                  <a:pt x="5684363" y="2469823"/>
                </a:lnTo>
                <a:cubicBezTo>
                  <a:pt x="5467546" y="2652074"/>
                  <a:pt x="5344998" y="3041716"/>
                  <a:pt x="5128181" y="3223967"/>
                </a:cubicBezTo>
                <a:lnTo>
                  <a:pt x="4826523" y="3186260"/>
                </a:lnTo>
                <a:lnTo>
                  <a:pt x="3893270" y="2884602"/>
                </a:lnTo>
                <a:lnTo>
                  <a:pt x="3629319" y="2601798"/>
                </a:lnTo>
                <a:lnTo>
                  <a:pt x="3619892" y="2516957"/>
                </a:lnTo>
                <a:lnTo>
                  <a:pt x="3685880" y="2422689"/>
                </a:lnTo>
                <a:cubicBezTo>
                  <a:pt x="3711018" y="2397551"/>
                  <a:pt x="3737182" y="2373397"/>
                  <a:pt x="3761295" y="2347274"/>
                </a:cubicBezTo>
                <a:cubicBezTo>
                  <a:pt x="3891073" y="2206681"/>
                  <a:pt x="3746558" y="2352584"/>
                  <a:pt x="3817855" y="2281287"/>
                </a:cubicBezTo>
                <a:lnTo>
                  <a:pt x="4100660" y="2045616"/>
                </a:lnTo>
                <a:lnTo>
                  <a:pt x="4194928" y="1404594"/>
                </a:lnTo>
                <a:lnTo>
                  <a:pt x="4317476" y="838985"/>
                </a:lnTo>
                <a:lnTo>
                  <a:pt x="4091233" y="669303"/>
                </a:lnTo>
                <a:lnTo>
                  <a:pt x="3695307" y="556181"/>
                </a:lnTo>
                <a:lnTo>
                  <a:pt x="3035431" y="575035"/>
                </a:lnTo>
                <a:lnTo>
                  <a:pt x="2516956" y="461913"/>
                </a:lnTo>
                <a:lnTo>
                  <a:pt x="2450969" y="405352"/>
                </a:lnTo>
                <a:lnTo>
                  <a:pt x="2158738" y="0"/>
                </a:lnTo>
                <a:lnTo>
                  <a:pt x="1319752" y="122548"/>
                </a:lnTo>
                <a:lnTo>
                  <a:pt x="641022" y="433633"/>
                </a:lnTo>
                <a:lnTo>
                  <a:pt x="480767" y="1187777"/>
                </a:lnTo>
                <a:lnTo>
                  <a:pt x="433633" y="1414021"/>
                </a:lnTo>
                <a:lnTo>
                  <a:pt x="301657" y="1480008"/>
                </a:lnTo>
                <a:close/>
              </a:path>
            </a:pathLst>
          </a:custGeom>
          <a:solidFill>
            <a:srgbClr val="F6FC74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6801" r="35445" b="15527"/>
          <a:stretch>
            <a:fillRect/>
          </a:stretch>
        </p:blipFill>
        <p:spPr bwMode="auto">
          <a:xfrm>
            <a:off x="-47625" y="-7938"/>
            <a:ext cx="541178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Прямоугольник 3"/>
          <p:cNvSpPr>
            <a:spLocks noChangeArrowheads="1"/>
          </p:cNvSpPr>
          <p:nvPr/>
        </p:nvSpPr>
        <p:spPr bwMode="auto">
          <a:xfrm>
            <a:off x="5003800" y="0"/>
            <a:ext cx="405606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Arial Narrow" pitchFamily="34" charset="0"/>
              </a:rPr>
              <a:t>ЧЕТВЕРТИЧНЫЕ ОБРАЗОВАНИЯ</a:t>
            </a:r>
            <a:r>
              <a:rPr lang="en-US" sz="14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Arial Narrow" pitchFamily="34" charset="0"/>
              </a:rPr>
              <a:t/>
            </a:r>
            <a:br>
              <a:rPr lang="ru-RU" sz="1400" b="1" dirty="0" smtClean="0">
                <a:solidFill>
                  <a:srgbClr val="000000"/>
                </a:solidFill>
                <a:latin typeface="Arial Narrow" pitchFamily="34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Arial Narrow" pitchFamily="34" charset="0"/>
              </a:rPr>
              <a:t>Восточно-Европейской </a:t>
            </a:r>
            <a:r>
              <a:rPr lang="ru-RU" sz="1400" b="1" dirty="0">
                <a:solidFill>
                  <a:srgbClr val="000000"/>
                </a:solidFill>
                <a:latin typeface="Arial Narrow" pitchFamily="34" charset="0"/>
              </a:rPr>
              <a:t>равнины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Генетически типы отложений 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65540" name="Рисунок 9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958850"/>
            <a:ext cx="142716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Рисунок 10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46375"/>
            <a:ext cx="20161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Рисунок 11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97425"/>
            <a:ext cx="1597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9"/>
            <a:ext cx="9144000" cy="6848475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3528" y="3840456"/>
            <a:ext cx="331229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>
                <a:latin typeface="Arial Narrow" panose="020B0606020202030204" pitchFamily="34" charset="0"/>
              </a:rPr>
              <a:t>Центральные районы</a:t>
            </a:r>
            <a:r>
              <a:rPr lang="ru-RU" dirty="0">
                <a:latin typeface="Arial Narrow" panose="020B0606020202030204" pitchFamily="34" charset="0"/>
              </a:rPr>
              <a:t> России – это обширный регион почти целиком расположенный в Московской </a:t>
            </a:r>
            <a:r>
              <a:rPr lang="ru-RU" dirty="0" err="1">
                <a:latin typeface="Arial Narrow" panose="020B0606020202030204" pitchFamily="34" charset="0"/>
              </a:rPr>
              <a:t>синеклизе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По диагонали пересечен границами распространения основных ледников – Валдайского, Московского, </a:t>
            </a:r>
            <a:r>
              <a:rPr lang="ru-RU" dirty="0" smtClean="0">
                <a:latin typeface="Arial Narrow" panose="020B0606020202030204" pitchFamily="34" charset="0"/>
              </a:rPr>
              <a:t>Днепровского, Окского </a:t>
            </a:r>
            <a:r>
              <a:rPr lang="ru-RU" dirty="0" err="1" smtClean="0">
                <a:latin typeface="Arial Narrow" panose="020B0606020202030204" pitchFamily="34" charset="0"/>
              </a:rPr>
              <a:t>и.Донского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5934416" y="3549000"/>
            <a:ext cx="288032" cy="26744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3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chemeClr val="tx2">
                <a:lumMod val="20000"/>
                <a:lumOff val="80000"/>
              </a:schemeClr>
            </a:gs>
            <a:gs pos="45000">
              <a:srgbClr val="E6D78A"/>
            </a:gs>
            <a:gs pos="77000">
              <a:schemeClr val="accent3">
                <a:lumMod val="20000"/>
                <a:lumOff val="80000"/>
              </a:schemeClr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b="30651"/>
          <a:stretch/>
        </p:blipFill>
        <p:spPr>
          <a:xfrm>
            <a:off x="5405272" y="25066"/>
            <a:ext cx="3703232" cy="68315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68611" name="Группа 4"/>
          <p:cNvGrpSpPr>
            <a:grpSpLocks/>
          </p:cNvGrpSpPr>
          <p:nvPr/>
        </p:nvGrpSpPr>
        <p:grpSpPr bwMode="auto">
          <a:xfrm>
            <a:off x="107504" y="57356"/>
            <a:ext cx="3977134" cy="6700632"/>
            <a:chOff x="6192445" y="98533"/>
            <a:chExt cx="2612491" cy="5161460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3"/>
            <a:srcRect l="53081" t="29340" b="7495"/>
            <a:stretch/>
          </p:blipFill>
          <p:spPr bwMode="auto">
            <a:xfrm>
              <a:off x="6192445" y="98533"/>
              <a:ext cx="2612491" cy="5161460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68614" name="TextBox 1"/>
            <p:cNvSpPr txBox="1">
              <a:spLocks noChangeArrowheads="1"/>
            </p:cNvSpPr>
            <p:nvPr/>
          </p:nvSpPr>
          <p:spPr bwMode="auto">
            <a:xfrm>
              <a:off x="6239745" y="98533"/>
              <a:ext cx="81144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000" b="1" dirty="0"/>
                <a:t>ГОЛОЦЕН</a:t>
              </a:r>
            </a:p>
          </p:txBody>
        </p:sp>
      </p:grpSp>
      <p:sp>
        <p:nvSpPr>
          <p:cNvPr id="68612" name="TextBox 5"/>
          <p:cNvSpPr txBox="1">
            <a:spLocks noChangeArrowheads="1"/>
          </p:cNvSpPr>
          <p:nvPr/>
        </p:nvSpPr>
        <p:spPr bwMode="auto">
          <a:xfrm rot="16200000">
            <a:off x="2251627" y="3408784"/>
            <a:ext cx="5059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/>
              <a:t>СТРАТИГРАФИЧЕСКАЯ СХЕМА </a:t>
            </a:r>
          </a:p>
          <a:p>
            <a:pPr algn="ctr" eaLnBrk="1" hangingPunct="1"/>
            <a:r>
              <a:rPr lang="ru-RU" b="1" dirty="0"/>
              <a:t>ЧЕТВЕРТИЧНЫХ ОБРАЗОВАНИЙ </a:t>
            </a:r>
            <a:endParaRPr lang="ru-RU" b="1" dirty="0" smtClean="0"/>
          </a:p>
          <a:p>
            <a:pPr algn="ctr" eaLnBrk="1" hangingPunct="1"/>
            <a:r>
              <a:rPr lang="ru-RU" b="1" dirty="0" smtClean="0"/>
              <a:t>ЦЕНТРАЛЬНЫХ РАЙОНОВ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48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-27384"/>
            <a:ext cx="8418891" cy="685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742294" y="188640"/>
            <a:ext cx="7581357" cy="6311619"/>
            <a:chOff x="742294" y="188640"/>
            <a:chExt cx="7581357" cy="6311619"/>
          </a:xfrm>
        </p:grpSpPr>
        <p:pic>
          <p:nvPicPr>
            <p:cNvPr id="2" name="Рисунок 1" descr="Вырезка экрана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94" y="188640"/>
              <a:ext cx="7581357" cy="6311619"/>
            </a:xfrm>
            <a:prstGeom prst="rect">
              <a:avLst/>
            </a:prstGeom>
          </p:spPr>
        </p:pic>
        <p:pic>
          <p:nvPicPr>
            <p:cNvPr id="3" name="Рисунок 2" descr="Вырезка экрана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41" y="311085"/>
              <a:ext cx="2267267" cy="153373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177614" y="3095892"/>
            <a:ext cx="481222" cy="161198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Тверь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7720" y="2060848"/>
            <a:ext cx="674360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Ярославль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0849" y="3293894"/>
            <a:ext cx="481222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Дубна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4845" y="3550811"/>
            <a:ext cx="553230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Дмитров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3357572"/>
            <a:ext cx="420631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Клин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274" y="4835305"/>
            <a:ext cx="625186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Смоленск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2644" y="4509120"/>
            <a:ext cx="625186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Вязьма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6835" y="5057659"/>
            <a:ext cx="482897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Калуга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7361" y="5553526"/>
            <a:ext cx="482897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Тула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2062" y="2785035"/>
            <a:ext cx="576064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Иваново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2914" y="2159848"/>
            <a:ext cx="674360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Кострома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78810" y="1844824"/>
            <a:ext cx="625238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Рыбинск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0844" y="4918080"/>
            <a:ext cx="553204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Рязань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2981" y="4717372"/>
            <a:ext cx="841236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Серпухов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35020" y="5123673"/>
            <a:ext cx="841236" cy="21544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Сасово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3232339"/>
            <a:ext cx="648072" cy="338554"/>
          </a:xfrm>
          <a:prstGeom prst="rect">
            <a:avLst/>
          </a:prstGeom>
          <a:solidFill>
            <a:srgbClr val="CCFFCC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Нижний  Новгород</a:t>
            </a:r>
            <a:endParaRPr lang="ru-RU" sz="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8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4807</TotalTime>
  <Words>2853</Words>
  <Application>Microsoft Office PowerPoint</Application>
  <PresentationFormat>Экран (4:3)</PresentationFormat>
  <Paragraphs>226</Paragraphs>
  <Slides>54</Slides>
  <Notes>18</Notes>
  <HiddenSlides>3</HiddenSlides>
  <MMClips>1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54</vt:i4>
      </vt:variant>
    </vt:vector>
  </HeadingPairs>
  <TitlesOfParts>
    <vt:vector size="66" baseType="lpstr">
      <vt:lpstr>Тема Office</vt:lpstr>
      <vt:lpstr>1_Тема Office</vt:lpstr>
      <vt:lpstr>2_Тема Office</vt:lpstr>
      <vt:lpstr>3_Тема Office</vt:lpstr>
      <vt:lpstr>8_Тема Office</vt:lpstr>
      <vt:lpstr>4_Тема Office</vt:lpstr>
      <vt:lpstr>5_Тема Office</vt:lpstr>
      <vt:lpstr>6_Тема Office</vt:lpstr>
      <vt:lpstr>9_Тема Office</vt:lpstr>
      <vt:lpstr>12_Оформление по умолчанию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Arc</dc:creator>
  <cp:lastModifiedBy>TS</cp:lastModifiedBy>
  <cp:revision>287</cp:revision>
  <dcterms:created xsi:type="dcterms:W3CDTF">2010-12-01T20:40:31Z</dcterms:created>
  <dcterms:modified xsi:type="dcterms:W3CDTF">2020-03-16T16:13:35Z</dcterms:modified>
</cp:coreProperties>
</file>