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20" r:id="rId4"/>
    <p:sldMasterId id="2147483756" r:id="rId5"/>
    <p:sldMasterId id="2147483768" r:id="rId6"/>
    <p:sldMasterId id="2147483780" r:id="rId7"/>
    <p:sldMasterId id="2147483828" r:id="rId8"/>
  </p:sldMasterIdLst>
  <p:notesMasterIdLst>
    <p:notesMasterId r:id="rId57"/>
  </p:notesMasterIdLst>
  <p:sldIdLst>
    <p:sldId id="341" r:id="rId9"/>
    <p:sldId id="265" r:id="rId10"/>
    <p:sldId id="314" r:id="rId11"/>
    <p:sldId id="268" r:id="rId12"/>
    <p:sldId id="270" r:id="rId13"/>
    <p:sldId id="272" r:id="rId14"/>
    <p:sldId id="273" r:id="rId15"/>
    <p:sldId id="353" r:id="rId16"/>
    <p:sldId id="354" r:id="rId17"/>
    <p:sldId id="276" r:id="rId18"/>
    <p:sldId id="277" r:id="rId19"/>
    <p:sldId id="278" r:id="rId20"/>
    <p:sldId id="279" r:id="rId21"/>
    <p:sldId id="355" r:id="rId22"/>
    <p:sldId id="356" r:id="rId23"/>
    <p:sldId id="357" r:id="rId24"/>
    <p:sldId id="280" r:id="rId25"/>
    <p:sldId id="281" r:id="rId26"/>
    <p:sldId id="326" r:id="rId27"/>
    <p:sldId id="284" r:id="rId28"/>
    <p:sldId id="345" r:id="rId29"/>
    <p:sldId id="347" r:id="rId30"/>
    <p:sldId id="257" r:id="rId31"/>
    <p:sldId id="258" r:id="rId32"/>
    <p:sldId id="340" r:id="rId33"/>
    <p:sldId id="261" r:id="rId34"/>
    <p:sldId id="317" r:id="rId35"/>
    <p:sldId id="319" r:id="rId36"/>
    <p:sldId id="320" r:id="rId37"/>
    <p:sldId id="321" r:id="rId38"/>
    <p:sldId id="322" r:id="rId39"/>
    <p:sldId id="325" r:id="rId40"/>
    <p:sldId id="323" r:id="rId41"/>
    <p:sldId id="350" r:id="rId42"/>
    <p:sldId id="328" r:id="rId43"/>
    <p:sldId id="291" r:id="rId44"/>
    <p:sldId id="290" r:id="rId45"/>
    <p:sldId id="295" r:id="rId46"/>
    <p:sldId id="332" r:id="rId47"/>
    <p:sldId id="287" r:id="rId48"/>
    <p:sldId id="352" r:id="rId49"/>
    <p:sldId id="351" r:id="rId50"/>
    <p:sldId id="303" r:id="rId51"/>
    <p:sldId id="334" r:id="rId52"/>
    <p:sldId id="333" r:id="rId53"/>
    <p:sldId id="297" r:id="rId54"/>
    <p:sldId id="338" r:id="rId55"/>
    <p:sldId id="293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3FBDB"/>
    <a:srgbClr val="00FFCC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7" autoAdjust="0"/>
    <p:restoredTop sz="91462" autoAdjust="0"/>
  </p:normalViewPr>
  <p:slideViewPr>
    <p:cSldViewPr showGuides="1">
      <p:cViewPr varScale="1">
        <p:scale>
          <a:sx n="83" d="100"/>
          <a:sy n="83" d="100"/>
        </p:scale>
        <p:origin x="-16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1E01C-2347-4D61-ACEC-869FE8286EBA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A7EFD-F86B-4A37-8233-DE993E577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96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Наши главные площади – Восточно-Европейская равнина, Урал, Западная и Восточная Сибирь.</a:t>
            </a:r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16FD15-CD1F-4BCC-AAAD-1955AC949EA5}" type="slidenum">
              <a:rPr 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</a:t>
            </a:fld>
            <a:endParaRPr 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A2B7879-B2FE-4EC7-A6A7-EEC5E9578172}" type="slidenum">
              <a:rPr lang="ru-RU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mtClean="0"/>
              <a:t>Нижняя средненеоплейстоценовая толща морфологически не столь однородна, и </a:t>
            </a:r>
            <a:r>
              <a:rPr lang="en-US" smtClean="0"/>
              <a:t>представлена переслаиванием очень характерных  светлых и рыжих песков, глин и суглинков, обнаруженных в нескольких </a:t>
            </a:r>
            <a:r>
              <a:rPr lang="ru-RU" smtClean="0"/>
              <a:t>долинах центральной части плато.</a:t>
            </a:r>
            <a:r>
              <a:rPr lang="en-US" smtClean="0"/>
              <a:t> Породы из разных карьеров внешне похожи друг на друга. Практически везде они залегают под толщей шоколадно-бурых  песчанистых глин и глинистых песков, слагающих площадку (III) террасы этих долин. </a:t>
            </a:r>
            <a:r>
              <a:rPr lang="ru-RU" smtClean="0"/>
              <a:t>Для этих образований характерно наличие многочисленных внутренних несогласий и срывов, вообще какая-то общая пролювиальность и деформированность пород, резко отличающая их от более молодых комплексов.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9FC4F0C-976A-4AB6-8F9D-D924614F72BD}" type="slidenum">
              <a:rPr lang="ru-RU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mtClean="0"/>
              <a:t>Третья терраса в долинах плато ранее не выделялась – главным образом из-за того, что все более или менее красноцветные образования здесь считались дочетвертичными. Но, оказалось, террасовый уровень высотой 6-9 метров прослеживается в большинстве крупных долин района, повышаясь до 12 – 16 в долине Урала. Характерной особенностью комплексов третьей террасы является слабая дифференцированность аллювия, наличие  мощных покровных делювиально-пролювиальных пачек и общий теплый – до красного - цвет пород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D0A5BC6-C723-4996-B353-F3FED8357B69}" type="slidenum">
              <a:rPr lang="ru-RU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mtClean="0"/>
              <a:t>Замечательной чертой пород этого комплекса является деформированность. Породы во многих случаях складчаты, побиты разрывами, рассечены кластичесими дайками, другими деформационными структурами. Похоже, что время формирования нижней толщи совпало с неординарными тектоническими событиями, которые, помимо всего прочего, выразились в резкой перестройке эрозионной сети и в заметном росте уральского орогена.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47EF3BF-BEF1-449A-9338-9DF0251379C0}" type="slidenum">
              <a:rPr lang="ru-RU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>
                <a:latin typeface="Arial" charset="0"/>
              </a:rPr>
              <a:t>Помимо структурной, вертикальной изменчивости, образования </a:t>
            </a:r>
            <a:r>
              <a:rPr lang="ru-RU" dirty="0" err="1" smtClean="0">
                <a:latin typeface="Arial" charset="0"/>
              </a:rPr>
              <a:t>камышловской</a:t>
            </a:r>
            <a:r>
              <a:rPr lang="ru-RU" dirty="0" smtClean="0">
                <a:latin typeface="Arial" charset="0"/>
              </a:rPr>
              <a:t> террасы резко дифференцированы </a:t>
            </a:r>
            <a:r>
              <a:rPr lang="ru-RU" dirty="0" err="1" smtClean="0">
                <a:latin typeface="Arial" charset="0"/>
              </a:rPr>
              <a:t>фациально</a:t>
            </a:r>
            <a:r>
              <a:rPr lang="ru-RU" dirty="0" smtClean="0">
                <a:latin typeface="Arial" charset="0"/>
              </a:rPr>
              <a:t>. Состав и облик аллювиальных разрезов прямо отражает условия из формирования. Наиболее показательны пять фаций </a:t>
            </a:r>
            <a:r>
              <a:rPr lang="ru-RU" dirty="0" err="1" smtClean="0">
                <a:latin typeface="Arial" charset="0"/>
              </a:rPr>
              <a:t>камышловского</a:t>
            </a:r>
            <a:r>
              <a:rPr lang="ru-RU" dirty="0" smtClean="0">
                <a:latin typeface="Arial" charset="0"/>
              </a:rPr>
              <a:t> аллювия, которые показаны на рисунке</a:t>
            </a:r>
          </a:p>
          <a:p>
            <a:pPr eaLnBrk="1" hangingPunct="1">
              <a:spcBef>
                <a:spcPct val="0"/>
              </a:spcBef>
            </a:pPr>
            <a:r>
              <a:rPr lang="ru-RU" dirty="0" smtClean="0">
                <a:latin typeface="Arial" charset="0"/>
              </a:rPr>
              <a:t>Устойчивые породные ассоциации, образующиеся в определенных природных</a:t>
            </a:r>
            <a:r>
              <a:rPr lang="ru-RU" baseline="0" dirty="0" smtClean="0">
                <a:latin typeface="Arial" charset="0"/>
              </a:rPr>
              <a:t> условиях</a:t>
            </a:r>
            <a:r>
              <a:rPr lang="ru-RU" dirty="0" smtClean="0">
                <a:latin typeface="Arial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162D09A-2E1B-411B-B7C7-D13633C36D7E}" type="slidenum">
              <a:rPr lang="ru-RU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mtClean="0"/>
              <a:t>Первая надпойменная или Режевская терраса – промежуточная – слабо  отделяется по морфологии, и по вещественному составу от пойм и более высокой террасы. Ее высота варьирует от 2.2 до 3.5 м, аллювий </a:t>
            </a:r>
            <a:r>
              <a:rPr lang="en-US" smtClean="0"/>
              <a:t>чаще всего </a:t>
            </a:r>
            <a:r>
              <a:rPr lang="ru-RU" smtClean="0"/>
              <a:t>представлен </a:t>
            </a:r>
            <a:r>
              <a:rPr lang="en-US" smtClean="0"/>
              <a:t>переслаиванием глин, песчаных глин, суглинков, супесей, иногда с горизонтами песков и гравийников</a:t>
            </a:r>
            <a:r>
              <a:rPr lang="ru-RU" smtClean="0"/>
              <a:t>,</a:t>
            </a:r>
            <a:r>
              <a:rPr lang="en-US" smtClean="0"/>
              <a:t> </a:t>
            </a:r>
            <a:r>
              <a:rPr lang="ru-RU" smtClean="0"/>
              <a:t>которые</a:t>
            </a:r>
            <a:r>
              <a:rPr lang="en-US" smtClean="0"/>
              <a:t> в большинстве случаев вложен</a:t>
            </a:r>
            <a:r>
              <a:rPr lang="ru-RU" smtClean="0"/>
              <a:t>ы</a:t>
            </a:r>
            <a:r>
              <a:rPr lang="en-US" smtClean="0"/>
              <a:t> в более древние аллювиальные образования. Спорово-пыльцевые спектры разрезов режевской террасы указывают на иссушение и похолодание климата, вероятно во время поздневалдайского оледенения. </a:t>
            </a:r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3378ED-7EE4-499E-8FD3-264AAE2B7B66}" type="slidenum">
              <a:rPr lang="ru-RU" altLang="ru-RU">
                <a:solidFill>
                  <a:prstClr val="black"/>
                </a:solidFill>
              </a:rPr>
              <a:pPr/>
              <a:t>22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Во многих местах осадки резко слоистые, вероятно из-за слива в шламы пород разного состава и цвета. Собственно, они известны – это довольно темные алювиально-делювиальные пачки, коррелятные третьей террасе, и светлые дочетвертичные комплексы, известные как белики.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mtClean="0"/>
              <a:t>Рифтовые бассейны Байкальской рифтовой зоны сочленяются друг с другом сложно устроенными аккомодационными структурами, представленными здесь всеми группами переходных (трансферных) зон - зонами изоляции (Приольхонье - Ольхон - Академический хребет), зонами интерференции (Селенга - Бугульдейка), сдвиговыми зонами (Култук). Краевые разломы бассейнов представлены сбросами и сбросо-сдвигами. В областях сочленения они часто меняют простирание и замещаются системами субпараллельных трансферных сдвигов (Кыргалтей, Турали и др.). В эволюционном смысле зоны изоляции - образования эфемерные, так что нам здорово повезло, что мы застали их в таком развитом и красивом облике.</a:t>
            </a:r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196C387-68E8-4E22-81B7-9520AC21BE76}" type="slidenum">
              <a:rPr lang="ru-RU">
                <a:solidFill>
                  <a:prstClr val="black"/>
                </a:solidFill>
                <a:latin typeface="Calibri" pitchFamily="34" charset="0"/>
              </a:rPr>
              <a:pPr eaLnBrk="1" hangingPunct="1"/>
              <a:t>37</a:t>
            </a:fld>
            <a:endParaRPr 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A7EFD-F86B-4A37-8233-DE993E577775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34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A7EFD-F86B-4A37-8233-DE993E577775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909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ru-RU" smtClean="0"/>
              <a:t>Здесь наряду с потоковыми грубообломочными и песчаными фациями с перекрестной косой слоистостью,  развиваются разномасштабные гравитационные фации разного типа, выраженные слоями с градационной текстурой, диамиктитами, микроконусами выноса, обвально-осыпными и оползневыми структурами, и пр. Толщи часто выглядят </a:t>
            </a:r>
            <a:r>
              <a:rPr lang="ru-RU" b="1" i="1" smtClean="0"/>
              <a:t>сильно помятыми</a:t>
            </a:r>
            <a:r>
              <a:rPr lang="ru-RU" smtClean="0"/>
              <a:t>, и во многих случаях в них реально обнаруживаются деформационные структуры. Такой тип аллювия в четвертично-геологогических исследованиях обычно сопоставляют с </a:t>
            </a:r>
            <a:r>
              <a:rPr lang="ru-RU" b="1" i="1" smtClean="0"/>
              <a:t>тальвеговым</a:t>
            </a:r>
            <a:r>
              <a:rPr lang="ru-RU" b="1" smtClean="0"/>
              <a:t> </a:t>
            </a:r>
            <a:r>
              <a:rPr lang="ru-RU" smtClean="0"/>
              <a:t>– или, что то же самое, </a:t>
            </a:r>
            <a:r>
              <a:rPr lang="ru-RU" b="1" i="1" smtClean="0"/>
              <a:t>инстративным</a:t>
            </a:r>
            <a:r>
              <a:rPr lang="ru-RU" smtClean="0"/>
              <a:t> аллювием.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B1B8F34-FD5A-41B3-BD33-CB7B1BE3009C}" type="slidenum">
              <a:rPr lang="ru-RU" sz="1200">
                <a:solidFill>
                  <a:prstClr val="black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b="1" smtClean="0"/>
              <a:t>Постановка</a:t>
            </a:r>
          </a:p>
          <a:p>
            <a:pPr eaLnBrk="1" hangingPunct="1"/>
            <a:endParaRPr lang="ru-RU" b="1" smtClean="0"/>
          </a:p>
          <a:p>
            <a:pPr eaLnBrk="1" hangingPunct="1"/>
            <a:r>
              <a:rPr lang="ru-RU" smtClean="0"/>
              <a:t>Современное горное сооружение Южного Урала наследует структуру и в некотором смысле, даже стиль движений герцинского Палеоурала. Наблюдаемая унаследованность кажется скорее удивительной, чем очевидной, если представлять себе, насколько длительным и запутанным был период послепалеозойской рецессии и финального возрождения орогена. Помня о том, что современный рельеф, современная структура какого-либо региона Земли – это, в сущности, последний кадр очень длинного фильма, и любые черты его новейшего поведения так или иначе коренятся в его истории, попробуем воспроизвести этот фильм. Это будет интересная история.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55A902E-177E-457F-9E63-EEB893CE1C3B}" type="slidenum">
              <a:rPr lang="ru-RU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mtClean="0"/>
              <a:t>Как видно из приведенных здесь карты центральной части Урало-Тобольского плато и диаграммы распространения образований разных генетических типов, аллювиальные и вообще потоковые фации занимают примерно треть общей площади, однако их роль в общем анализе покрова конечно несопоставима с их распространением, поскольку, повторюсь, именно они и являются ключевыми для построения стратиграфических схем региона.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35FD728-C0B3-4C38-93F8-02B4652AC219}" type="slidenum">
              <a:rPr lang="ru-RU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mtClean="0"/>
              <a:t>С долинными образованиями так или иначе коррелируются образования всех других генетических типов. Главными способами датирования являются выявление </a:t>
            </a:r>
            <a:r>
              <a:rPr lang="ru-RU" b="1" smtClean="0"/>
              <a:t>структурных и геоморфологических соотношений</a:t>
            </a:r>
            <a:r>
              <a:rPr lang="ru-RU" smtClean="0"/>
              <a:t> отложений, </a:t>
            </a:r>
            <a:r>
              <a:rPr lang="ru-RU" b="1" smtClean="0"/>
              <a:t>спорово-пыльцевой анализ</a:t>
            </a:r>
            <a:r>
              <a:rPr lang="ru-RU" smtClean="0"/>
              <a:t>, единичные находки  </a:t>
            </a:r>
            <a:r>
              <a:rPr lang="ru-RU" b="1" smtClean="0"/>
              <a:t>макрофауны</a:t>
            </a:r>
            <a:r>
              <a:rPr lang="ru-RU" smtClean="0"/>
              <a:t>, единичные </a:t>
            </a:r>
            <a:r>
              <a:rPr lang="ru-RU" b="1" smtClean="0"/>
              <a:t>радиоуглеродные датировки</a:t>
            </a:r>
            <a:r>
              <a:rPr lang="ru-RU" smtClean="0"/>
              <a:t>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 dirty="0" err="1" smtClean="0"/>
              <a:t>Делювиально-аллювиальные</a:t>
            </a:r>
            <a:r>
              <a:rPr lang="en-US" dirty="0" smtClean="0"/>
              <a:t> </a:t>
            </a:r>
            <a:r>
              <a:rPr lang="en-US" dirty="0" err="1" smtClean="0"/>
              <a:t>образования</a:t>
            </a:r>
            <a:r>
              <a:rPr lang="en-US" dirty="0" smtClean="0"/>
              <a:t> </a:t>
            </a:r>
            <a:r>
              <a:rPr lang="en-US" dirty="0" err="1" smtClean="0"/>
              <a:t>плиоцена-эоплейстоцена</a:t>
            </a:r>
            <a:r>
              <a:rPr lang="en-US" dirty="0" smtClean="0"/>
              <a:t> </a:t>
            </a:r>
            <a:r>
              <a:rPr lang="en-US" dirty="0" err="1" smtClean="0"/>
              <a:t>распространены</a:t>
            </a:r>
            <a:r>
              <a:rPr lang="en-US" dirty="0" smtClean="0"/>
              <a:t> в</a:t>
            </a:r>
            <a:r>
              <a:rPr lang="ru-RU" dirty="0" smtClean="0"/>
              <a:t> большинстве</a:t>
            </a:r>
            <a:r>
              <a:rPr lang="en-US" dirty="0" smtClean="0"/>
              <a:t> </a:t>
            </a:r>
            <a:r>
              <a:rPr lang="en-US" dirty="0" err="1" smtClean="0"/>
              <a:t>крупных</a:t>
            </a:r>
            <a:r>
              <a:rPr lang="en-US" dirty="0" smtClean="0"/>
              <a:t> </a:t>
            </a:r>
            <a:r>
              <a:rPr lang="en-US" dirty="0" err="1" smtClean="0"/>
              <a:t>депрессиях</a:t>
            </a:r>
            <a:r>
              <a:rPr lang="en-US" dirty="0" smtClean="0"/>
              <a:t> </a:t>
            </a:r>
            <a:r>
              <a:rPr lang="en-US" dirty="0" err="1" smtClean="0"/>
              <a:t>территории</a:t>
            </a:r>
            <a:r>
              <a:rPr lang="en-US" dirty="0" smtClean="0"/>
              <a:t>. </a:t>
            </a:r>
            <a:r>
              <a:rPr lang="en-US" dirty="0" err="1" smtClean="0"/>
              <a:t>Представлены</a:t>
            </a:r>
            <a:r>
              <a:rPr lang="en-US" dirty="0" smtClean="0"/>
              <a:t> </a:t>
            </a:r>
            <a:r>
              <a:rPr lang="en-US" dirty="0" err="1" smtClean="0"/>
              <a:t>монотонными</a:t>
            </a:r>
            <a:r>
              <a:rPr lang="en-US" dirty="0" smtClean="0"/>
              <a:t> </a:t>
            </a:r>
            <a:r>
              <a:rPr lang="en-US" dirty="0" err="1" smtClean="0"/>
              <a:t>бурыми</a:t>
            </a:r>
            <a:r>
              <a:rPr lang="en-US" dirty="0" smtClean="0"/>
              <a:t>, </a:t>
            </a:r>
            <a:r>
              <a:rPr lang="en-US" dirty="0" err="1" smtClean="0"/>
              <a:t>красновато-бурыми</a:t>
            </a:r>
            <a:r>
              <a:rPr lang="en-US" dirty="0" smtClean="0"/>
              <a:t> </a:t>
            </a:r>
            <a:r>
              <a:rPr lang="en-US" dirty="0" err="1" smtClean="0"/>
              <a:t>суглинками</a:t>
            </a:r>
            <a:r>
              <a:rPr lang="en-US" dirty="0" smtClean="0"/>
              <a:t> и </a:t>
            </a:r>
            <a:r>
              <a:rPr lang="en-US" dirty="0" err="1" smtClean="0"/>
              <a:t>супесями</a:t>
            </a:r>
            <a:r>
              <a:rPr lang="en-US" dirty="0" smtClean="0"/>
              <a:t>, с </a:t>
            </a:r>
            <a:r>
              <a:rPr lang="en-US" dirty="0" err="1" smtClean="0"/>
              <a:t>горизонтами</a:t>
            </a:r>
            <a:r>
              <a:rPr lang="en-US" dirty="0" smtClean="0"/>
              <a:t> </a:t>
            </a:r>
            <a:r>
              <a:rPr lang="en-US" dirty="0" err="1" smtClean="0"/>
              <a:t>железистых</a:t>
            </a:r>
            <a:r>
              <a:rPr lang="en-US" dirty="0" smtClean="0"/>
              <a:t> </a:t>
            </a:r>
            <a:r>
              <a:rPr lang="en-US" dirty="0" err="1" smtClean="0"/>
              <a:t>песчаников</a:t>
            </a:r>
            <a:r>
              <a:rPr lang="en-US" dirty="0" smtClean="0"/>
              <a:t> и </a:t>
            </a:r>
            <a:r>
              <a:rPr lang="en-US" dirty="0" err="1" smtClean="0"/>
              <a:t>гравелитов</a:t>
            </a:r>
            <a:r>
              <a:rPr lang="en-US" dirty="0" smtClean="0"/>
              <a:t>, </a:t>
            </a:r>
            <a:r>
              <a:rPr lang="en-US" dirty="0" err="1" smtClean="0"/>
              <a:t>железным</a:t>
            </a:r>
            <a:r>
              <a:rPr lang="en-US" dirty="0" smtClean="0"/>
              <a:t> </a:t>
            </a:r>
            <a:r>
              <a:rPr lang="en-US" dirty="0" err="1" smtClean="0"/>
              <a:t>бобовником</a:t>
            </a:r>
            <a:r>
              <a:rPr lang="en-US" dirty="0" smtClean="0"/>
              <a:t>, с </a:t>
            </a:r>
            <a:r>
              <a:rPr lang="en-US" dirty="0" err="1" smtClean="0"/>
              <a:t>редкими</a:t>
            </a:r>
            <a:r>
              <a:rPr lang="en-US" dirty="0" smtClean="0"/>
              <a:t> </a:t>
            </a:r>
            <a:r>
              <a:rPr lang="en-US" dirty="0" err="1" smtClean="0"/>
              <a:t>прослоями</a:t>
            </a:r>
            <a:r>
              <a:rPr lang="en-US" dirty="0" smtClean="0"/>
              <a:t> </a:t>
            </a:r>
            <a:r>
              <a:rPr lang="en-US" dirty="0" err="1" smtClean="0"/>
              <a:t>песков</a:t>
            </a:r>
            <a:r>
              <a:rPr lang="en-US" dirty="0" smtClean="0"/>
              <a:t> и </a:t>
            </a:r>
            <a:r>
              <a:rPr lang="en-US" dirty="0" err="1" smtClean="0"/>
              <a:t>алевритов</a:t>
            </a:r>
            <a:r>
              <a:rPr lang="en-US" dirty="0" smtClean="0"/>
              <a:t>, с </a:t>
            </a:r>
            <a:r>
              <a:rPr lang="en-US" dirty="0" err="1" smtClean="0"/>
              <a:t>линзами</a:t>
            </a:r>
            <a:r>
              <a:rPr lang="en-US" dirty="0" smtClean="0"/>
              <a:t> </a:t>
            </a:r>
            <a:r>
              <a:rPr lang="en-US" dirty="0" err="1" smtClean="0"/>
              <a:t>щебенников</a:t>
            </a:r>
            <a:r>
              <a:rPr lang="en-US" dirty="0" smtClean="0"/>
              <a:t> и </a:t>
            </a:r>
            <a:r>
              <a:rPr lang="en-US" dirty="0" err="1" smtClean="0"/>
              <a:t>галечников</a:t>
            </a:r>
            <a:r>
              <a:rPr lang="en-US" dirty="0" smtClean="0"/>
              <a:t>. </a:t>
            </a:r>
            <a:r>
              <a:rPr lang="en-US" dirty="0" err="1" smtClean="0"/>
              <a:t>Как</a:t>
            </a:r>
            <a:r>
              <a:rPr lang="en-US" dirty="0" smtClean="0"/>
              <a:t> </a:t>
            </a:r>
            <a:r>
              <a:rPr lang="en-US" dirty="0" err="1" smtClean="0"/>
              <a:t>правило</a:t>
            </a:r>
            <a:r>
              <a:rPr lang="en-US" dirty="0" smtClean="0"/>
              <a:t>, </a:t>
            </a:r>
            <a:r>
              <a:rPr lang="en-US" dirty="0" err="1" smtClean="0"/>
              <a:t>перекрывают</a:t>
            </a:r>
            <a:r>
              <a:rPr lang="en-US" dirty="0" smtClean="0"/>
              <a:t> </a:t>
            </a:r>
            <a:r>
              <a:rPr lang="en-US" dirty="0" err="1" smtClean="0"/>
              <a:t>глубоко</a:t>
            </a:r>
            <a:r>
              <a:rPr lang="en-US" dirty="0" smtClean="0"/>
              <a:t> </a:t>
            </a:r>
            <a:r>
              <a:rPr lang="en-US" dirty="0" err="1" smtClean="0"/>
              <a:t>переработанные</a:t>
            </a:r>
            <a:r>
              <a:rPr lang="en-US" dirty="0" smtClean="0"/>
              <a:t> </a:t>
            </a:r>
            <a:r>
              <a:rPr lang="en-US" dirty="0" err="1" smtClean="0"/>
              <a:t>коры</a:t>
            </a:r>
            <a:r>
              <a:rPr lang="en-US" dirty="0" smtClean="0"/>
              <a:t> </a:t>
            </a:r>
            <a:r>
              <a:rPr lang="en-US" dirty="0" err="1" smtClean="0"/>
              <a:t>выветривания</a:t>
            </a:r>
            <a:r>
              <a:rPr lang="en-US" dirty="0" smtClean="0"/>
              <a:t>, </a:t>
            </a:r>
            <a:r>
              <a:rPr lang="en-US" dirty="0" err="1" smtClean="0"/>
              <a:t>но</a:t>
            </a:r>
            <a:r>
              <a:rPr lang="en-US" dirty="0" smtClean="0"/>
              <a:t> </a:t>
            </a:r>
            <a:r>
              <a:rPr lang="en-US" dirty="0" err="1" smtClean="0"/>
              <a:t>могут</a:t>
            </a:r>
            <a:r>
              <a:rPr lang="en-US" dirty="0" smtClean="0"/>
              <a:t> </a:t>
            </a:r>
            <a:r>
              <a:rPr lang="en-US" dirty="0" err="1" smtClean="0"/>
              <a:t>залегать</a:t>
            </a:r>
            <a:r>
              <a:rPr lang="en-US" dirty="0" smtClean="0"/>
              <a:t> и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сравнительно</a:t>
            </a:r>
            <a:r>
              <a:rPr lang="en-US" dirty="0" smtClean="0"/>
              <a:t> </a:t>
            </a:r>
            <a:r>
              <a:rPr lang="en-US" dirty="0" err="1" smtClean="0"/>
              <a:t>свежих</a:t>
            </a:r>
            <a:r>
              <a:rPr lang="en-US" dirty="0" smtClean="0"/>
              <a:t> </a:t>
            </a:r>
            <a:r>
              <a:rPr lang="en-US" dirty="0" err="1" smtClean="0"/>
              <a:t>коренных</a:t>
            </a:r>
            <a:r>
              <a:rPr lang="en-US" dirty="0" smtClean="0"/>
              <a:t> </a:t>
            </a:r>
            <a:r>
              <a:rPr lang="en-US" dirty="0" err="1" smtClean="0"/>
              <a:t>породах</a:t>
            </a:r>
            <a:r>
              <a:rPr lang="en-US" dirty="0" smtClean="0"/>
              <a:t>. </a:t>
            </a:r>
            <a:r>
              <a:rPr lang="en-US" dirty="0" err="1" smtClean="0"/>
              <a:t>Присутствие</a:t>
            </a:r>
            <a:r>
              <a:rPr lang="en-US" dirty="0" smtClean="0"/>
              <a:t> </a:t>
            </a:r>
            <a:r>
              <a:rPr lang="en-US" dirty="0" err="1" smtClean="0"/>
              <a:t>плиоценовых</a:t>
            </a:r>
            <a:r>
              <a:rPr lang="en-US" dirty="0" smtClean="0"/>
              <a:t> </a:t>
            </a:r>
            <a:r>
              <a:rPr lang="en-US" dirty="0" err="1" smtClean="0"/>
              <a:t>реликтов</a:t>
            </a:r>
            <a:r>
              <a:rPr lang="en-US" dirty="0" smtClean="0"/>
              <a:t> - </a:t>
            </a:r>
            <a:r>
              <a:rPr lang="en-US" dirty="0" err="1" smtClean="0"/>
              <a:t>Picea</a:t>
            </a:r>
            <a:r>
              <a:rPr lang="en-US" dirty="0" smtClean="0"/>
              <a:t> sect. </a:t>
            </a:r>
            <a:r>
              <a:rPr lang="en-US" dirty="0" err="1" smtClean="0"/>
              <a:t>Omorica</a:t>
            </a:r>
            <a:r>
              <a:rPr lang="en-US" dirty="0" smtClean="0"/>
              <a:t>, </a:t>
            </a:r>
            <a:r>
              <a:rPr lang="en-US" dirty="0" err="1" smtClean="0"/>
              <a:t>Taxodium</a:t>
            </a:r>
            <a:r>
              <a:rPr lang="en-US" dirty="0" smtClean="0"/>
              <a:t>, </a:t>
            </a:r>
            <a:r>
              <a:rPr lang="en-US" dirty="0" err="1" smtClean="0"/>
              <a:t>Tsuga</a:t>
            </a:r>
            <a:r>
              <a:rPr lang="en-US" dirty="0" smtClean="0"/>
              <a:t>, </a:t>
            </a:r>
            <a:r>
              <a:rPr lang="en-US" dirty="0" err="1" smtClean="0"/>
              <a:t>папоротника</a:t>
            </a:r>
            <a:r>
              <a:rPr lang="en-US" dirty="0" smtClean="0"/>
              <a:t> </a:t>
            </a:r>
            <a:r>
              <a:rPr lang="en-US" dirty="0" err="1" smtClean="0"/>
              <a:t>Osmunda</a:t>
            </a:r>
            <a:r>
              <a:rPr lang="en-US" dirty="0" smtClean="0"/>
              <a:t>, а </a:t>
            </a:r>
            <a:r>
              <a:rPr lang="en-US" dirty="0" err="1" smtClean="0"/>
              <a:t>также</a:t>
            </a:r>
            <a:r>
              <a:rPr lang="en-US" dirty="0" smtClean="0"/>
              <a:t> </a:t>
            </a:r>
            <a:r>
              <a:rPr lang="en-US" dirty="0" err="1" smtClean="0"/>
              <a:t>термофильных</a:t>
            </a:r>
            <a:r>
              <a:rPr lang="en-US" dirty="0" smtClean="0"/>
              <a:t> </a:t>
            </a:r>
            <a:r>
              <a:rPr lang="en-US" dirty="0" err="1" smtClean="0"/>
              <a:t>форм</a:t>
            </a:r>
            <a:r>
              <a:rPr lang="en-US" dirty="0" smtClean="0"/>
              <a:t> – </a:t>
            </a:r>
            <a:r>
              <a:rPr lang="en-US" dirty="0" err="1" smtClean="0"/>
              <a:t>Carpinus</a:t>
            </a:r>
            <a:r>
              <a:rPr lang="en-US" dirty="0" smtClean="0"/>
              <a:t>, </a:t>
            </a:r>
            <a:r>
              <a:rPr lang="en-US" dirty="0" err="1" smtClean="0"/>
              <a:t>Tilia</a:t>
            </a:r>
            <a:r>
              <a:rPr lang="en-US" dirty="0" smtClean="0"/>
              <a:t>, </a:t>
            </a:r>
            <a:r>
              <a:rPr lang="en-US" dirty="0" err="1" smtClean="0"/>
              <a:t>Quercus</a:t>
            </a:r>
            <a:r>
              <a:rPr lang="en-US" dirty="0" smtClean="0"/>
              <a:t>, </a:t>
            </a:r>
            <a:r>
              <a:rPr lang="en-US" dirty="0" err="1" smtClean="0"/>
              <a:t>Ulmus</a:t>
            </a:r>
            <a:r>
              <a:rPr lang="en-US" dirty="0" smtClean="0"/>
              <a:t> </a:t>
            </a:r>
            <a:r>
              <a:rPr lang="en-US" dirty="0" err="1" smtClean="0"/>
              <a:t>позволяет</a:t>
            </a:r>
            <a:r>
              <a:rPr lang="en-US" dirty="0" smtClean="0"/>
              <a:t> </a:t>
            </a:r>
            <a:r>
              <a:rPr lang="en-US" dirty="0" err="1" smtClean="0"/>
              <a:t>датировать</a:t>
            </a:r>
            <a:r>
              <a:rPr lang="en-US" dirty="0" smtClean="0"/>
              <a:t> </a:t>
            </a:r>
            <a:r>
              <a:rPr lang="en-US" dirty="0" err="1" smtClean="0"/>
              <a:t>отложения</a:t>
            </a:r>
            <a:r>
              <a:rPr lang="en-US" dirty="0" smtClean="0"/>
              <a:t> </a:t>
            </a:r>
            <a:r>
              <a:rPr lang="en-US" dirty="0" err="1" smtClean="0"/>
              <a:t>верхним</a:t>
            </a:r>
            <a:r>
              <a:rPr lang="en-US" dirty="0" smtClean="0"/>
              <a:t> </a:t>
            </a:r>
            <a:r>
              <a:rPr lang="en-US" dirty="0" err="1" smtClean="0"/>
              <a:t>акчагылом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en-US" dirty="0" err="1" smtClean="0">
                <a:latin typeface="Arial Narrow" pitchFamily="34" charset="0"/>
              </a:rPr>
              <a:t>Большинство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исследователей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сопоставляют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этот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комплекс</a:t>
            </a:r>
            <a:r>
              <a:rPr lang="en-US" dirty="0" smtClean="0">
                <a:latin typeface="Arial Narrow" pitchFamily="34" charset="0"/>
              </a:rPr>
              <a:t> с </a:t>
            </a:r>
            <a:r>
              <a:rPr lang="en-US" dirty="0" err="1" smtClean="0">
                <a:latin typeface="Arial Narrow" pitchFamily="34" charset="0"/>
              </a:rPr>
              <a:t>байрамгуловскими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слоями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верхнеплиоцен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smtClean="0"/>
              <a:t>–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нижнечетвертичного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возраста</a:t>
            </a:r>
            <a:r>
              <a:rPr lang="en-US" dirty="0" smtClean="0">
                <a:latin typeface="Arial Narrow" pitchFamily="34" charset="0"/>
              </a:rPr>
              <a:t>. Н.И. </a:t>
            </a:r>
            <a:r>
              <a:rPr lang="en-US" dirty="0" err="1" smtClean="0">
                <a:latin typeface="Arial Narrow" pitchFamily="34" charset="0"/>
              </a:rPr>
              <a:t>Яхимович</a:t>
            </a:r>
            <a:r>
              <a:rPr lang="en-US" dirty="0" smtClean="0">
                <a:latin typeface="Arial Narrow" pitchFamily="34" charset="0"/>
              </a:rPr>
              <a:t> (1965) </a:t>
            </a:r>
            <a:r>
              <a:rPr lang="en-US" dirty="0" err="1" smtClean="0">
                <a:latin typeface="Arial Narrow" pitchFamily="34" charset="0"/>
              </a:rPr>
              <a:t>указывал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на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находку</a:t>
            </a:r>
            <a:r>
              <a:rPr lang="en-US" dirty="0" smtClean="0">
                <a:latin typeface="Arial Narrow" pitchFamily="34" charset="0"/>
              </a:rPr>
              <a:t> в </a:t>
            </a:r>
            <a:r>
              <a:rPr lang="en-US" dirty="0" err="1" smtClean="0">
                <a:latin typeface="Arial Narrow" pitchFamily="34" charset="0"/>
              </a:rPr>
              <a:t>этих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отложениях</a:t>
            </a:r>
            <a:r>
              <a:rPr lang="en-US" dirty="0" smtClean="0">
                <a:latin typeface="Arial Narrow" pitchFamily="34" charset="0"/>
              </a:rPr>
              <a:t> в </a:t>
            </a:r>
            <a:r>
              <a:rPr lang="en-US" dirty="0" err="1" smtClean="0">
                <a:latin typeface="Arial Narrow" pitchFamily="34" charset="0"/>
              </a:rPr>
              <a:t>Нагайбакском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районе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остатков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Archidiscodon</a:t>
            </a:r>
            <a:r>
              <a:rPr lang="en-US" dirty="0" smtClean="0">
                <a:latin typeface="Arial Narrow" pitchFamily="34" charset="0"/>
              </a:rPr>
              <a:t> (</a:t>
            </a:r>
            <a:r>
              <a:rPr lang="en-US" dirty="0" err="1" smtClean="0">
                <a:latin typeface="Arial Narrow" pitchFamily="34" charset="0"/>
              </a:rPr>
              <a:t>Mammuthus</a:t>
            </a:r>
            <a:r>
              <a:rPr lang="en-US" dirty="0" smtClean="0">
                <a:latin typeface="Arial Narrow" pitchFamily="34" charset="0"/>
              </a:rPr>
              <a:t>?) </a:t>
            </a:r>
            <a:r>
              <a:rPr lang="en-US" dirty="0" err="1" smtClean="0">
                <a:latin typeface="Arial Narrow" pitchFamily="34" charset="0"/>
              </a:rPr>
              <a:t>w</a:t>
            </a:r>
            <a:r>
              <a:rPr lang="en-US" dirty="0" err="1" smtClean="0"/>
              <a:t>ü</a:t>
            </a:r>
            <a:r>
              <a:rPr lang="en-US" dirty="0" err="1" smtClean="0">
                <a:latin typeface="Arial Narrow" pitchFamily="34" charset="0"/>
              </a:rPr>
              <a:t>sti</a:t>
            </a:r>
            <a:r>
              <a:rPr lang="en-US" dirty="0" smtClean="0">
                <a:latin typeface="Arial Narrow" pitchFamily="34" charset="0"/>
              </a:rPr>
              <a:t> (</a:t>
            </a:r>
            <a:r>
              <a:rPr lang="en-US" dirty="0" err="1" smtClean="0">
                <a:latin typeface="Arial Narrow" pitchFamily="34" charset="0"/>
              </a:rPr>
              <a:t>M.Pavl</a:t>
            </a:r>
            <a:r>
              <a:rPr lang="en-US" dirty="0" smtClean="0">
                <a:latin typeface="Arial Narrow" pitchFamily="34" charset="0"/>
              </a:rPr>
              <a:t>), </a:t>
            </a:r>
            <a:r>
              <a:rPr lang="en-US" dirty="0" err="1" smtClean="0">
                <a:latin typeface="Arial Narrow" pitchFamily="34" charset="0"/>
              </a:rPr>
              <a:t>характерного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для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тираспольского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комплекса</a:t>
            </a:r>
            <a:r>
              <a:rPr lang="en-US" dirty="0" smtClean="0">
                <a:latin typeface="Arial Narrow" pitchFamily="34" charset="0"/>
              </a:rPr>
              <a:t>. </a:t>
            </a:r>
            <a:r>
              <a:rPr lang="en-US" dirty="0" err="1" smtClean="0">
                <a:latin typeface="Arial Narrow" pitchFamily="34" charset="0"/>
              </a:rPr>
              <a:t>До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настоящего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времени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это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единственная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для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района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находка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ископаемого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организма</a:t>
            </a:r>
            <a:r>
              <a:rPr lang="en-US" dirty="0" smtClean="0">
                <a:latin typeface="Arial Narrow" pitchFamily="34" charset="0"/>
              </a:rPr>
              <a:t>, </a:t>
            </a:r>
            <a:r>
              <a:rPr lang="en-US" dirty="0" err="1" smtClean="0">
                <a:latin typeface="Arial Narrow" pitchFamily="34" charset="0"/>
              </a:rPr>
              <a:t>имеющего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стратиграфическое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Narrow" pitchFamily="34" charset="0"/>
              </a:rPr>
              <a:t>значение</a:t>
            </a:r>
            <a:r>
              <a:rPr lang="ru-RU" dirty="0" smtClean="0"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C6DFE10-313C-4739-8DC2-05378CCD6368}" type="slidenum">
              <a:rPr lang="ru-RU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mtClean="0"/>
              <a:t>Озерно-делювиальная толща кундравинского надгоризонта </a:t>
            </a:r>
            <a:r>
              <a:rPr lang="en-US" smtClean="0"/>
              <a:t>вскрыт</a:t>
            </a:r>
            <a:r>
              <a:rPr lang="ru-RU" smtClean="0"/>
              <a:t>а</a:t>
            </a:r>
            <a:r>
              <a:rPr lang="en-US" smtClean="0"/>
              <a:t> буровыми скважинами как на водораздельных пространствах, так и в погребенных впадинах древнего рельефа, в переуглубленных речных долинах и в ложбинах древней ложковой сети.</a:t>
            </a:r>
            <a:r>
              <a:rPr lang="ru-RU" smtClean="0"/>
              <a:t> </a:t>
            </a:r>
            <a:r>
              <a:rPr lang="en-US" smtClean="0"/>
              <a:t>Сложен</a:t>
            </a:r>
            <a:r>
              <a:rPr lang="ru-RU" smtClean="0"/>
              <a:t>а</a:t>
            </a:r>
            <a:r>
              <a:rPr lang="en-US" smtClean="0"/>
              <a:t> глинами бурыми, реже красноватыми, с линзами глинистых песков, с редкими крупными карбонатными конкрециямии прослоями кластитов аллювиального типа в основании. Максимальной мощности порядка </a:t>
            </a:r>
            <a:r>
              <a:rPr lang="ru-RU" smtClean="0"/>
              <a:t>6</a:t>
            </a:r>
            <a:r>
              <a:rPr lang="en-US" smtClean="0"/>
              <a:t>0 м они достигают в районе Караганско-Суундукского водораздела. </a:t>
            </a:r>
            <a:r>
              <a:rPr lang="ru-RU" b="1" smtClean="0"/>
              <a:t>Однако</a:t>
            </a:r>
            <a:r>
              <a:rPr lang="ru-RU" smtClean="0"/>
              <a:t> здесь, с</a:t>
            </a:r>
            <a:r>
              <a:rPr lang="en-US" smtClean="0"/>
              <a:t>порово-пыльцевые пробы из нижней части толщи характеризуются наличием плиоценовых и </a:t>
            </a:r>
            <a:r>
              <a:rPr lang="ru-RU" smtClean="0"/>
              <a:t>даже </a:t>
            </a:r>
            <a:r>
              <a:rPr lang="en-US" smtClean="0"/>
              <a:t>юрских форм, возможно переотложенных, в сочетании с широколиственными породами, а также комплексами полынно-злаковых степей с маревыми</a:t>
            </a:r>
            <a:r>
              <a:rPr lang="ru-RU" smtClean="0"/>
              <a:t>. Видимо, нижняя часть толщи древнее кундравинской свиты, хотя литологически отличается от нее незначительно.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DE25C06-4417-49D5-92C2-071FC4F072B2}" type="slidenum">
              <a:rPr lang="ru-RU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mtClean="0"/>
              <a:t>В долинах Урало-Тобольского плато морфологически выражены пойменные и три надпойменные террасы, имеющие здесь собственные названия – первая Режевская, вторая Камышловская и третья Исетская. Более высокие аллювиальные уровни развиты в долине р. Урал, где хорошо прослеживаются четвертая (Уфимская) и пятая (Черноскутовская) террасы, на которых, в большинстве случаев, сохранился лишь незначительный аллювиальный чехол.  Все выраженные в рельефе террасы района могут быть цокольными, причем цоколь чаще слагают не коренные породы, а более древние аллювиальные же комплексы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42538-6036-4C86-853E-A181C52F0F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0E169-E9DF-476D-A3A9-B4044B5697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5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CE89A-4585-447C-9CAC-1F39F44FB0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7235F-53D3-4022-AD87-82949C213A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6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F7094-445B-4B09-A750-53E58D0069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27392-19B4-4428-B51B-2E2B8E5D66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71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1A310-CFA0-4F58-8984-BD3AD74A11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91650-F05F-42C2-9091-C27AD4D7E9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00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F8D3F-F3D2-4355-A33B-34AB66BEF0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EB869-477E-4FE7-B3FA-AB9D70BA0C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BD00B-0A4B-418D-9CF5-40F5D8BB6F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4C3C8-C3EC-4CB5-97A0-587CA78778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73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EA6BE-7C3A-4EC2-9C65-D69286F336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C8BD-09AE-47EA-B664-6335EB453B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57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CE7FB-D142-493E-AD3F-48FE892C8B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4D76D-A37B-4452-8EA8-A9D48B324D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15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E252E-DF43-4C2C-A06E-A65C6A857D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BB64-70CE-41F3-898F-C45D47FA56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69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F60C-56BD-4A26-8DEB-7C2B2A408D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7ADC8-9CB7-47BD-AB77-B31ABE3F49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65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21D84-ACC9-4846-8697-C04C3FE45A6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4DB3A-4D63-4382-9CF9-42AEF0055D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4215B-3CCA-4789-88FB-824F4BD71E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9731B-962A-4242-8F00-78BFD0EA29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96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31920-412F-4E17-B07C-5C9E011109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BFB3D-2687-4606-93EA-4E2D4A6D17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85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D7A6F-37E7-4901-ABFF-CFBFF814DC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F1F4D-8D0B-4797-BABA-42D250D04D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92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4C1A1-4BFC-43BE-9000-1C96581E7F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004FA-21F2-4FC9-AFDC-7A22D8ABCA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88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94EBD-E19D-4A34-8511-986931FC82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6F137-9127-4D0B-B7BC-0CB7FDD7A4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59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0D51E-A3AD-4208-85AF-5F1849322D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3900C-180F-41B2-8975-CB01D80874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43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724F-8DC3-47C4-895C-63A17DEEA4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CF49C-D2B8-481A-BEEC-C5AEAF0A94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46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AF634-2900-4D08-B412-861786CD98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14698-98A5-4A25-A327-FA0AA14D49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98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26331-EFBD-4342-8E4F-6FD3917EE0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21538-B6E3-4B4F-AB06-181BF76B6C4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27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2AB8B-BC30-4EEE-A0B6-037D9DA1E1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ECED4-7241-4F68-B229-77CEE71790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69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D023D-B700-4EA5-A551-0934F334D56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2ED48-763B-492E-8474-4D0BC30CB1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5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AA3E7-BE86-403A-A46D-68B636AEC7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BF4B6-BE6A-4E0E-9880-9A25F787F9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94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DBCC7-1330-4FD9-A85D-ACDA3EE174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C8B49-02BA-4290-875E-262C2605CF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79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D371D-6D38-4411-A81B-DE25217EEF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1BAA5-5E76-4598-A8E3-0A1F6BA4D8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81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F368F-CD61-4D4B-8091-D8BE2F4562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ACD23-0413-421D-A977-6872A900BA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13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6A0E3-EA0A-4442-84F1-9D28C3C06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78FD-296D-42FB-B493-10926D7D88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15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94EBD-E19D-4A34-8511-986931FC82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6F137-9127-4D0B-B7BC-0CB7FDD7A4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04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0D51E-A3AD-4208-85AF-5F1849322D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3900C-180F-41B2-8975-CB01D80874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21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724F-8DC3-47C4-895C-63A17DEEA4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CF49C-D2B8-481A-BEEC-C5AEAF0A94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73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AF634-2900-4D08-B412-861786CD98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14698-98A5-4A25-A327-FA0AA14D49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15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26331-EFBD-4342-8E4F-6FD3917EE0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21538-B6E3-4B4F-AB06-181BF76B6C4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192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2AB8B-BC30-4EEE-A0B6-037D9DA1E1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ECED4-7241-4F68-B229-77CEE71790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2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5902C-A139-4F55-9B88-923A2BE9F2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37DE-1AD3-4FBA-9F4B-C0A199C8AF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3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D023D-B700-4EA5-A551-0934F334D56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2ED48-763B-492E-8474-4D0BC30CB1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80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DBCC7-1330-4FD9-A85D-ACDA3EE174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C8B49-02BA-4290-875E-262C2605CF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91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D371D-6D38-4411-A81B-DE25217EEF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1BAA5-5E76-4598-A8E3-0A1F6BA4D8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66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F368F-CD61-4D4B-8091-D8BE2F4562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ACD23-0413-421D-A977-6872A900BA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07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6A0E3-EA0A-4442-84F1-9D28C3C06C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78FD-296D-42FB-B493-10926D7D88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48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9EB68-8ECA-4E07-A423-2ECD9AD44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114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F3A13-76E9-4175-B689-50A5FBF52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390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CD5ED-E31A-451E-AB14-F9B3FDF9F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2598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F442-8660-46E5-AF95-F84AE4360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482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498BC-905D-4782-8EDA-9A03D8BBF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91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996D5-382D-47A8-B2E3-6586E4B2BB8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40CA-492A-4243-BA85-F016CA88C7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36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12048-BD22-4922-8921-331B543F0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701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C9A93-11C6-4B55-8ED7-0AAE15C48A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21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139D6-E39F-499D-9A98-8B2F985A70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063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84324-9ADA-4FC5-A0C6-AA366629E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162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C476B-04AE-46E3-B3BE-1B2BCEE4FB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2380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D7632-83FC-4517-A752-5BE5C18552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6712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132D4-EA78-4775-A281-AE27D8FF16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54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EA06C-04D6-4B2C-B42E-71C06AF2359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05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1813E-8075-4FFC-9995-C1B49577F5E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637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AF266-1103-4FFB-861F-0A8D5B3043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6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FE095-24DA-422B-975F-FAC94FAA66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A8130-BFCE-4BAF-9E6D-6541DA1208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00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8295E-7FB6-435B-A8CA-F1224204CC7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398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2A053-42C4-4E73-B160-0E229C29FE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97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571C9-1B21-4068-B850-2518583903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140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90E82-311F-41AE-B224-C4FBF2D952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422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3BB75-E0EE-4FD0-BBA8-CE12EA4B4B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166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BCDA2-49FA-463A-AF71-3D9D221532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113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3DF40-FB21-4BCA-B1BE-74FD137235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778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760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377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0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68419-9AFE-456C-AFBF-56A9CC41FF6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64868-9F8F-4BB7-86CB-49FE3357AF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303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183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306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786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509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266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392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496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139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2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E46DE-052F-486D-881E-A01CFEB45C3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6DAFF-B724-4BC5-95B1-89067B8403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185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037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542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61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267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192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911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470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4527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9AA26-2792-4587-9A3C-00B8A6D7AD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B5067-B841-45C6-90EC-5B5249F5F0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50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7835BE-9FBD-496E-B96F-D4429977B6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6E56DF-E880-4D3C-A91E-51B390AD0C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2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2837D8-0091-4E5C-B61B-BA2B133A5F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C8932D-E4E9-4DD3-9CCA-D5B91B861A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1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DBB202-B1B2-4C52-AC5C-42F67C7A9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4289AB-BBAD-40DC-8585-2925F0624B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1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DBB202-B1B2-4C52-AC5C-42F67C7A9F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4289AB-BBAD-40DC-8585-2925F0624B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1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788BF4-D336-457D-AA85-DC7DF0D5FCD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0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E8447-6EAB-4CD9-AE5B-DB45BBE98B5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8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19CC4-773C-4BD4-9E6D-A37DA41D99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3BDFD-112D-4FF8-9448-2A7C3A5624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1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1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5.wdp"/><Relationship Id="rId5" Type="http://schemas.openxmlformats.org/officeDocument/2006/relationships/image" Target="../media/image60.jpe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microsoft.com/office/2007/relationships/hdphoto" Target="../media/hdphoto16.wdp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tmp"/><Relationship Id="rId5" Type="http://schemas.openxmlformats.org/officeDocument/2006/relationships/image" Target="../media/image76.tmp"/><Relationship Id="rId4" Type="http://schemas.openxmlformats.org/officeDocument/2006/relationships/image" Target="../media/image75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6.tmp"/><Relationship Id="rId4" Type="http://schemas.microsoft.com/office/2007/relationships/hdphoto" Target="../media/hdphoto19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0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tmp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microsoft.com/office/2007/relationships/hdphoto" Target="../media/hdphoto2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0.jpeg"/><Relationship Id="rId5" Type="http://schemas.openxmlformats.org/officeDocument/2006/relationships/image" Target="../media/image99.gif"/><Relationship Id="rId4" Type="http://schemas.microsoft.com/office/2007/relationships/hdphoto" Target="../media/hdphoto22.wdp"/><Relationship Id="rId9" Type="http://schemas.microsoft.com/office/2007/relationships/hdphoto" Target="../media/hdphoto2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jpeg"/><Relationship Id="rId7" Type="http://schemas.microsoft.com/office/2007/relationships/hdphoto" Target="../media/hdphoto26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7.png"/><Relationship Id="rId5" Type="http://schemas.microsoft.com/office/2007/relationships/hdphoto" Target="../media/hdphoto25.wdp"/><Relationship Id="rId4" Type="http://schemas.openxmlformats.org/officeDocument/2006/relationships/image" Target="../media/image106.jpeg"/><Relationship Id="rId9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7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microsoft.com/office/2007/relationships/hdphoto" Target="../media/hdphoto7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4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microsoft.com/office/2007/relationships/hdphoto" Target="../media/hdphoto4.wdp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Прямоугольник 3"/>
          <p:cNvSpPr>
            <a:spLocks noChangeArrowheads="1"/>
          </p:cNvSpPr>
          <p:nvPr/>
        </p:nvSpPr>
        <p:spPr bwMode="auto">
          <a:xfrm>
            <a:off x="23813" y="115888"/>
            <a:ext cx="903605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РЕГИОНАЛЬНАЯ ГЕОЛОГИЯ ЧЕТВЕРТИЧНЫХ ОБРАЗОВАНИЙ</a:t>
            </a:r>
            <a:r>
              <a:rPr lang="en-US" b="1" dirty="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РОССИИ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Урал. Западная Сибирь. Байкал.</a:t>
            </a:r>
            <a:endParaRPr lang="ru-RU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Делювиально-аллювиальные образования </a:t>
            </a:r>
            <a:r>
              <a:rPr lang="ru-RU" sz="20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эоплейстоцена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 – </a:t>
            </a:r>
            <a:r>
              <a:rPr lang="ru-RU" sz="20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палеоплейстоцена</a:t>
            </a: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(</a:t>
            </a:r>
            <a:r>
              <a:rPr lang="en-US" sz="20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d,a</a:t>
            </a:r>
            <a:r>
              <a:rPr lang="en-US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Pl-E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</a:t>
            </a: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Урало-Тобольское плато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003800" y="4221163"/>
            <a:ext cx="356393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Comic Sans MS" pitchFamily="66" charset="0"/>
              </a:rPr>
              <a:t>Красно-бурые глины и суглинки долины Бахтыбая (Бриентская депрессия)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23850" y="2513013"/>
            <a:ext cx="38163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Железистые песчаники верхнего уступа Каменского карьера (Кировская депрессия)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0588"/>
            <a:ext cx="4572000" cy="342741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bbrient76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517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0" y="908050"/>
            <a:ext cx="4572000" cy="1477328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Присутствие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плиоценовых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реликтов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 -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Picea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 sect.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Omorica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Taxodium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Tsuga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папоротника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Osmunda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, а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также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термофильных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форм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 –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Carpinus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 Narrow" pitchFamily="34" charset="0"/>
              </a:rPr>
              <a:t>Tilia</a:t>
            </a:r>
            <a:r>
              <a:rPr lang="en-US" dirty="0" smtClean="0">
                <a:solidFill>
                  <a:prstClr val="black"/>
                </a:solidFill>
                <a:latin typeface="Arial Narrow" pitchFamily="34" charset="0"/>
              </a:rPr>
              <a:t> (</a:t>
            </a:r>
            <a:r>
              <a:rPr lang="ru-RU" dirty="0" smtClean="0">
                <a:solidFill>
                  <a:prstClr val="black"/>
                </a:solidFill>
                <a:latin typeface="Arial Narrow" pitchFamily="34" charset="0"/>
              </a:rPr>
              <a:t>липа</a:t>
            </a:r>
            <a:r>
              <a:rPr lang="en-US" dirty="0" smtClean="0">
                <a:solidFill>
                  <a:prstClr val="black"/>
                </a:solidFill>
                <a:latin typeface="Arial Narrow" pitchFamily="34" charset="0"/>
              </a:rPr>
              <a:t>),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Quercus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 Narrow" pitchFamily="34" charset="0"/>
              </a:rPr>
              <a:t>U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l</a:t>
            </a:r>
            <a:r>
              <a:rPr lang="en-US" dirty="0" err="1" smtClean="0">
                <a:solidFill>
                  <a:prstClr val="black"/>
                </a:solidFill>
                <a:latin typeface="Arial Narrow" pitchFamily="34" charset="0"/>
              </a:rPr>
              <a:t>mus</a:t>
            </a:r>
            <a:r>
              <a:rPr lang="en-US" dirty="0" smtClean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 Narrow" pitchFamily="34" charset="0"/>
              </a:rPr>
              <a:t>(вяз) </a:t>
            </a:r>
            <a:r>
              <a:rPr lang="en-US" dirty="0" err="1" smtClean="0">
                <a:solidFill>
                  <a:prstClr val="black"/>
                </a:solidFill>
                <a:latin typeface="Arial Narrow" pitchFamily="34" charset="0"/>
              </a:rPr>
              <a:t>позволяет</a:t>
            </a:r>
            <a:r>
              <a:rPr lang="en-US" dirty="0" smtClean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датировать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itchFamily="34" charset="0"/>
              </a:rPr>
              <a:t>отложения</a:t>
            </a:r>
            <a:r>
              <a:rPr lang="en-US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 Narrow" pitchFamily="34" charset="0"/>
              </a:rPr>
              <a:t>палеоплейстоценом</a:t>
            </a:r>
            <a:endParaRPr lang="ru-RU" dirty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43016" name="Рисунок 8" descr="UralEopleistoce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92600"/>
            <a:ext cx="41100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1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>Делювиально-озерные образования </a:t>
            </a:r>
            <a:r>
              <a:rPr lang="ru-RU" sz="20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кундравинского</a:t>
            </a: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надгоризонта</a:t>
            </a:r>
            <a:r>
              <a:rPr lang="ru-RU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</a:t>
            </a:r>
            <a:r>
              <a:rPr lang="en-US" sz="20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d,l</a:t>
            </a:r>
            <a:r>
              <a:rPr lang="ru-RU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Ikn</a:t>
            </a:r>
            <a:r>
              <a:rPr lang="en-US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= </a:t>
            </a:r>
            <a:r>
              <a:rPr lang="en-US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d,l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</a:t>
            </a:r>
            <a:r>
              <a:rPr lang="en-US" sz="2000" baseline="30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  <a:r>
              <a:rPr lang="ru-RU" sz="2000" baseline="30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</a:t>
            </a:r>
            <a:endParaRPr lang="ru-RU" sz="2000" baseline="300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4403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0761"/>
            <a:ext cx="3950398" cy="273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16"/>
          <p:cNvSpPr txBox="1">
            <a:spLocks noChangeArrowheads="1"/>
          </p:cNvSpPr>
          <p:nvPr/>
        </p:nvSpPr>
        <p:spPr bwMode="auto">
          <a:xfrm>
            <a:off x="0" y="4149725"/>
            <a:ext cx="3476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Comic Sans MS" pitchFamily="66" charset="0"/>
              </a:rPr>
              <a:t>Верхний уступ Кировского карьера</a:t>
            </a:r>
          </a:p>
        </p:txBody>
      </p:sp>
      <p:sp>
        <p:nvSpPr>
          <p:cNvPr id="44037" name="Text Box 17"/>
          <p:cNvSpPr txBox="1">
            <a:spLocks noChangeArrowheads="1"/>
          </p:cNvSpPr>
          <p:nvPr/>
        </p:nvSpPr>
        <p:spPr bwMode="auto">
          <a:xfrm>
            <a:off x="4584470" y="690760"/>
            <a:ext cx="3455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Успеновская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депрессия</a:t>
            </a:r>
          </a:p>
        </p:txBody>
      </p:sp>
      <p:pic>
        <p:nvPicPr>
          <p:cNvPr id="44038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29125"/>
            <a:ext cx="3529013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2" descr="B724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>
            <a:fillRect/>
          </a:stretch>
        </p:blipFill>
        <p:spPr bwMode="auto">
          <a:xfrm>
            <a:off x="0" y="973138"/>
            <a:ext cx="3563938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 Box 23"/>
          <p:cNvSpPr txBox="1">
            <a:spLocks noChangeArrowheads="1"/>
          </p:cNvSpPr>
          <p:nvPr/>
        </p:nvSpPr>
        <p:spPr bwMode="auto">
          <a:xfrm>
            <a:off x="684213" y="620713"/>
            <a:ext cx="1998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Comic Sans MS" pitchFamily="66" charset="0"/>
              </a:rPr>
              <a:t>Нижний Тогузак</a:t>
            </a:r>
          </a:p>
        </p:txBody>
      </p:sp>
      <p:pic>
        <p:nvPicPr>
          <p:cNvPr id="44041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35639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26" descr="Nc7845"/>
          <p:cNvPicPr>
            <a:picLocks noChangeAspect="1" noChangeArrowheads="1"/>
          </p:cNvPicPr>
          <p:nvPr/>
        </p:nvPicPr>
        <p:blipFill>
          <a:blip r:embed="rId8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8" r="24252"/>
          <a:stretch>
            <a:fillRect/>
          </a:stretch>
        </p:blipFill>
        <p:spPr bwMode="auto">
          <a:xfrm>
            <a:off x="3507831" y="3860800"/>
            <a:ext cx="103663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Text Box 25"/>
          <p:cNvSpPr txBox="1">
            <a:spLocks noChangeArrowheads="1"/>
          </p:cNvSpPr>
          <p:nvPr/>
        </p:nvSpPr>
        <p:spPr bwMode="auto">
          <a:xfrm>
            <a:off x="0" y="3573463"/>
            <a:ext cx="3635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solidFill>
                  <a:prstClr val="black"/>
                </a:solidFill>
                <a:latin typeface="Comic Sans MS" pitchFamily="66" charset="0"/>
              </a:rPr>
              <a:t>К</a:t>
            </a:r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анав</a:t>
            </a:r>
            <a:r>
              <a:rPr lang="ru-RU" sz="1600">
                <a:solidFill>
                  <a:prstClr val="black"/>
                </a:solidFill>
                <a:latin typeface="Comic Sans MS" pitchFamily="66" charset="0"/>
              </a:rPr>
              <a:t>а</a:t>
            </a:r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 водовода на водоразделе </a:t>
            </a:r>
            <a:endParaRPr lang="ru-RU" sz="1600">
              <a:solidFill>
                <a:prstClr val="black"/>
              </a:solidFill>
              <a:latin typeface="Comic Sans MS" pitchFamily="66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Сухой и Карагайлы-Аята </a:t>
            </a:r>
            <a:endParaRPr lang="ru-RU" sz="160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0" descr="terrac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6121300" cy="629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6084168" y="819289"/>
            <a:ext cx="298891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Comic Sans MS" pitchFamily="66" charset="0"/>
              </a:rPr>
              <a:t>Принципиальная схема соотношения террасовых аллювиальных комплексов локальных водотоков </a:t>
            </a:r>
            <a:br>
              <a:rPr lang="ru-RU" sz="1400" b="1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ru-RU" sz="1400" b="1" dirty="0">
                <a:solidFill>
                  <a:prstClr val="black"/>
                </a:solidFill>
                <a:latin typeface="Comic Sans MS" pitchFamily="66" charset="0"/>
              </a:rPr>
              <a:t>Урало-Тобольского плато</a:t>
            </a:r>
          </a:p>
        </p:txBody>
      </p:sp>
      <p:pic>
        <p:nvPicPr>
          <p:cNvPr id="45060" name="Picture 3" descr="river"/>
          <p:cNvPicPr>
            <a:picLocks noChangeAspect="1" noChangeArrowheads="1"/>
          </p:cNvPicPr>
          <p:nvPr/>
        </p:nvPicPr>
        <p:blipFill>
          <a:blip r:embed="rId5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Line 0"/>
          <p:cNvSpPr>
            <a:spLocks noChangeShapeType="1"/>
          </p:cNvSpPr>
          <p:nvPr/>
        </p:nvSpPr>
        <p:spPr bwMode="auto">
          <a:xfrm flipV="1">
            <a:off x="3132138" y="3644900"/>
            <a:ext cx="719137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62" name="Line 1"/>
          <p:cNvSpPr>
            <a:spLocks noChangeShapeType="1"/>
          </p:cNvSpPr>
          <p:nvPr/>
        </p:nvSpPr>
        <p:spPr bwMode="auto">
          <a:xfrm>
            <a:off x="3635375" y="25654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63" name="Line 2"/>
          <p:cNvSpPr>
            <a:spLocks noChangeShapeType="1"/>
          </p:cNvSpPr>
          <p:nvPr/>
        </p:nvSpPr>
        <p:spPr bwMode="auto">
          <a:xfrm>
            <a:off x="5148263" y="328453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64" name="Line 3"/>
          <p:cNvSpPr>
            <a:spLocks noChangeShapeType="1"/>
          </p:cNvSpPr>
          <p:nvPr/>
        </p:nvSpPr>
        <p:spPr bwMode="auto">
          <a:xfrm>
            <a:off x="6156325" y="37893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65" name="Line 4"/>
          <p:cNvSpPr>
            <a:spLocks noChangeShapeType="1"/>
          </p:cNvSpPr>
          <p:nvPr/>
        </p:nvSpPr>
        <p:spPr bwMode="auto">
          <a:xfrm>
            <a:off x="7524750" y="42926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66" name="Text Box 5"/>
          <p:cNvSpPr txBox="1">
            <a:spLocks noChangeArrowheads="1"/>
          </p:cNvSpPr>
          <p:nvPr/>
        </p:nvSpPr>
        <p:spPr bwMode="auto">
          <a:xfrm>
            <a:off x="7019925" y="5445125"/>
            <a:ext cx="1166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prstClr val="black"/>
                </a:solidFill>
                <a:latin typeface="Arial Narrow" pitchFamily="34" charset="0"/>
              </a:rPr>
              <a:t>a,l,d I &lt;N</a:t>
            </a:r>
            <a:r>
              <a:rPr lang="en-US" sz="1400" b="1" baseline="-25000">
                <a:solidFill>
                  <a:prstClr val="black"/>
                </a:solidFill>
                <a:latin typeface="Arial Narrow" pitchFamily="34" charset="0"/>
              </a:rPr>
              <a:t>2</a:t>
            </a:r>
            <a:r>
              <a:rPr lang="en-US" sz="1400" b="1">
                <a:solidFill>
                  <a:prstClr val="black"/>
                </a:solidFill>
                <a:latin typeface="Arial Narrow" pitchFamily="34" charset="0"/>
              </a:rPr>
              <a:t>-E-I&gt;</a:t>
            </a:r>
            <a:endParaRPr lang="ru-RU" sz="1400" b="1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5067" name="Line 6"/>
          <p:cNvSpPr>
            <a:spLocks noChangeShapeType="1"/>
          </p:cNvSpPr>
          <p:nvPr/>
        </p:nvSpPr>
        <p:spPr bwMode="auto">
          <a:xfrm flipV="1">
            <a:off x="7740650" y="50847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68" name="Line 7"/>
          <p:cNvSpPr>
            <a:spLocks noChangeShapeType="1"/>
          </p:cNvSpPr>
          <p:nvPr/>
        </p:nvSpPr>
        <p:spPr bwMode="auto">
          <a:xfrm flipH="1" flipV="1">
            <a:off x="2843213" y="2420938"/>
            <a:ext cx="144462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6454" y="4098066"/>
            <a:ext cx="8851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latin typeface="Arial Narrow" panose="020B0606020202030204" pitchFamily="34" charset="0"/>
              </a:rPr>
              <a:t>Уфимский</a:t>
            </a:r>
            <a:endParaRPr lang="ru-RU" sz="1300" b="1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9720" y="13080"/>
            <a:ext cx="354456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Средний </a:t>
            </a:r>
            <a:r>
              <a:rPr lang="ru-RU" b="1" dirty="0" err="1" smtClean="0">
                <a:latin typeface="Arial Narrow" panose="020B0606020202030204" pitchFamily="34" charset="0"/>
              </a:rPr>
              <a:t>неоплейстоцен</a:t>
            </a:r>
            <a:r>
              <a:rPr lang="ru-RU" b="1" dirty="0" smtClean="0"/>
              <a:t> - голоцен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7868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E7E9B5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</a:pPr>
            <a:r>
              <a:rPr lang="ru-RU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Сылвицкий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и </a:t>
            </a:r>
            <a:r>
              <a:rPr lang="ru-RU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вильгортовский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горизонты. Аллювий Уфимск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о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й ? (4</a:t>
            </a: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 террасы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a,laIIsl-vl</a:t>
            </a: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= aII</a:t>
            </a:r>
            <a:r>
              <a:rPr lang="en-US" baseline="30000" dirty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46083" name="Picture 3" descr="nc77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t="6323" r="25128" b="2200"/>
          <a:stretch>
            <a:fillRect/>
          </a:stretch>
        </p:blipFill>
        <p:spPr bwMode="auto">
          <a:xfrm>
            <a:off x="0" y="476250"/>
            <a:ext cx="178435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1" descr="77635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125538"/>
            <a:ext cx="730885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22"/>
          <p:cNvSpPr txBox="1">
            <a:spLocks noChangeArrowheads="1"/>
          </p:cNvSpPr>
          <p:nvPr/>
        </p:nvSpPr>
        <p:spPr bwMode="auto">
          <a:xfrm>
            <a:off x="2627313" y="620713"/>
            <a:ext cx="48878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Нижняя толща средне-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</a:rPr>
              <a:t>неоплейстоценового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аллювия</a:t>
            </a:r>
          </a:p>
        </p:txBody>
      </p:sp>
      <p:sp>
        <p:nvSpPr>
          <p:cNvPr id="46086" name="Text Box 23"/>
          <p:cNvSpPr txBox="1">
            <a:spLocks noChangeArrowheads="1"/>
          </p:cNvSpPr>
          <p:nvPr/>
        </p:nvSpPr>
        <p:spPr bwMode="auto">
          <a:xfrm>
            <a:off x="1776413" y="6197600"/>
            <a:ext cx="2290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prstClr val="black"/>
                </a:solidFill>
                <a:latin typeface="ГОСТ тип А" pitchFamily="34" charset="0"/>
              </a:rPr>
              <a:t>Долина р. Сухой</a:t>
            </a:r>
          </a:p>
        </p:txBody>
      </p:sp>
      <p:sp>
        <p:nvSpPr>
          <p:cNvPr id="46087" name="Freeform 24"/>
          <p:cNvSpPr>
            <a:spLocks/>
          </p:cNvSpPr>
          <p:nvPr/>
        </p:nvSpPr>
        <p:spPr bwMode="auto">
          <a:xfrm>
            <a:off x="468313" y="4724400"/>
            <a:ext cx="790575" cy="1873250"/>
          </a:xfrm>
          <a:custGeom>
            <a:avLst/>
            <a:gdLst>
              <a:gd name="T0" fmla="*/ 0 w 498"/>
              <a:gd name="T1" fmla="*/ 2147483647 h 1180"/>
              <a:gd name="T2" fmla="*/ 0 w 498"/>
              <a:gd name="T3" fmla="*/ 0 h 1180"/>
              <a:gd name="T4" fmla="*/ 2147483647 w 498"/>
              <a:gd name="T5" fmla="*/ 2147483647 h 1180"/>
              <a:gd name="T6" fmla="*/ 2147483647 w 498"/>
              <a:gd name="T7" fmla="*/ 2147483647 h 1180"/>
              <a:gd name="T8" fmla="*/ 2147483647 w 498"/>
              <a:gd name="T9" fmla="*/ 2147483647 h 1180"/>
              <a:gd name="T10" fmla="*/ 2147483647 w 498"/>
              <a:gd name="T11" fmla="*/ 0 h 1180"/>
              <a:gd name="T12" fmla="*/ 2147483647 w 498"/>
              <a:gd name="T13" fmla="*/ 0 h 1180"/>
              <a:gd name="T14" fmla="*/ 2147483647 w 498"/>
              <a:gd name="T15" fmla="*/ 2147483647 h 1180"/>
              <a:gd name="T16" fmla="*/ 2147483647 w 498"/>
              <a:gd name="T17" fmla="*/ 2147483647 h 1180"/>
              <a:gd name="T18" fmla="*/ 2147483647 w 498"/>
              <a:gd name="T19" fmla="*/ 2147483647 h 1180"/>
              <a:gd name="T20" fmla="*/ 2147483647 w 498"/>
              <a:gd name="T21" fmla="*/ 2147483647 h 1180"/>
              <a:gd name="T22" fmla="*/ 2147483647 w 498"/>
              <a:gd name="T23" fmla="*/ 2147483647 h 1180"/>
              <a:gd name="T24" fmla="*/ 2147483647 w 498"/>
              <a:gd name="T25" fmla="*/ 2147483647 h 1180"/>
              <a:gd name="T26" fmla="*/ 2147483647 w 498"/>
              <a:gd name="T27" fmla="*/ 2147483647 h 1180"/>
              <a:gd name="T28" fmla="*/ 2147483647 w 498"/>
              <a:gd name="T29" fmla="*/ 2147483647 h 1180"/>
              <a:gd name="T30" fmla="*/ 2147483647 w 498"/>
              <a:gd name="T31" fmla="*/ 2147483647 h 1180"/>
              <a:gd name="T32" fmla="*/ 2147483647 w 498"/>
              <a:gd name="T33" fmla="*/ 2147483647 h 1180"/>
              <a:gd name="T34" fmla="*/ 2147483647 w 498"/>
              <a:gd name="T35" fmla="*/ 2147483647 h 1180"/>
              <a:gd name="T36" fmla="*/ 2147483647 w 498"/>
              <a:gd name="T37" fmla="*/ 2147483647 h 1180"/>
              <a:gd name="T38" fmla="*/ 2147483647 w 498"/>
              <a:gd name="T39" fmla="*/ 2147483647 h 1180"/>
              <a:gd name="T40" fmla="*/ 2147483647 w 498"/>
              <a:gd name="T41" fmla="*/ 2147483647 h 1180"/>
              <a:gd name="T42" fmla="*/ 2147483647 w 498"/>
              <a:gd name="T43" fmla="*/ 2147483647 h 1180"/>
              <a:gd name="T44" fmla="*/ 2147483647 w 498"/>
              <a:gd name="T45" fmla="*/ 2147483647 h 1180"/>
              <a:gd name="T46" fmla="*/ 0 w 498"/>
              <a:gd name="T47" fmla="*/ 2147483647 h 118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98"/>
              <a:gd name="T73" fmla="*/ 0 h 1180"/>
              <a:gd name="T74" fmla="*/ 498 w 498"/>
              <a:gd name="T75" fmla="*/ 1180 h 118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98" h="1180">
                <a:moveTo>
                  <a:pt x="0" y="1180"/>
                </a:moveTo>
                <a:lnTo>
                  <a:pt x="0" y="0"/>
                </a:lnTo>
                <a:lnTo>
                  <a:pt x="136" y="46"/>
                </a:lnTo>
                <a:lnTo>
                  <a:pt x="226" y="46"/>
                </a:lnTo>
                <a:lnTo>
                  <a:pt x="272" y="46"/>
                </a:lnTo>
                <a:lnTo>
                  <a:pt x="317" y="0"/>
                </a:lnTo>
                <a:lnTo>
                  <a:pt x="408" y="0"/>
                </a:lnTo>
                <a:lnTo>
                  <a:pt x="453" y="46"/>
                </a:lnTo>
                <a:lnTo>
                  <a:pt x="453" y="137"/>
                </a:lnTo>
                <a:lnTo>
                  <a:pt x="453" y="182"/>
                </a:lnTo>
                <a:lnTo>
                  <a:pt x="453" y="227"/>
                </a:lnTo>
                <a:lnTo>
                  <a:pt x="453" y="273"/>
                </a:lnTo>
                <a:lnTo>
                  <a:pt x="453" y="318"/>
                </a:lnTo>
                <a:lnTo>
                  <a:pt x="453" y="363"/>
                </a:lnTo>
                <a:lnTo>
                  <a:pt x="498" y="409"/>
                </a:lnTo>
                <a:lnTo>
                  <a:pt x="453" y="454"/>
                </a:lnTo>
                <a:lnTo>
                  <a:pt x="453" y="499"/>
                </a:lnTo>
                <a:lnTo>
                  <a:pt x="453" y="681"/>
                </a:lnTo>
                <a:lnTo>
                  <a:pt x="453" y="772"/>
                </a:lnTo>
                <a:lnTo>
                  <a:pt x="453" y="817"/>
                </a:lnTo>
                <a:lnTo>
                  <a:pt x="453" y="908"/>
                </a:lnTo>
                <a:lnTo>
                  <a:pt x="453" y="1089"/>
                </a:lnTo>
                <a:lnTo>
                  <a:pt x="453" y="1180"/>
                </a:lnTo>
                <a:lnTo>
                  <a:pt x="0" y="1180"/>
                </a:lnTo>
                <a:close/>
              </a:path>
            </a:pathLst>
          </a:custGeom>
          <a:solidFill>
            <a:srgbClr val="FFBE7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6088" name="Freeform 25"/>
          <p:cNvSpPr>
            <a:spLocks/>
          </p:cNvSpPr>
          <p:nvPr/>
        </p:nvSpPr>
        <p:spPr bwMode="auto">
          <a:xfrm>
            <a:off x="468313" y="908050"/>
            <a:ext cx="790575" cy="1944688"/>
          </a:xfrm>
          <a:custGeom>
            <a:avLst/>
            <a:gdLst>
              <a:gd name="T0" fmla="*/ 2147483647 w 498"/>
              <a:gd name="T1" fmla="*/ 2147483647 h 1225"/>
              <a:gd name="T2" fmla="*/ 2147483647 w 498"/>
              <a:gd name="T3" fmla="*/ 2147483647 h 1225"/>
              <a:gd name="T4" fmla="*/ 2147483647 w 498"/>
              <a:gd name="T5" fmla="*/ 2147483647 h 1225"/>
              <a:gd name="T6" fmla="*/ 2147483647 w 498"/>
              <a:gd name="T7" fmla="*/ 2147483647 h 1225"/>
              <a:gd name="T8" fmla="*/ 2147483647 w 498"/>
              <a:gd name="T9" fmla="*/ 2147483647 h 1225"/>
              <a:gd name="T10" fmla="*/ 2147483647 w 498"/>
              <a:gd name="T11" fmla="*/ 2147483647 h 1225"/>
              <a:gd name="T12" fmla="*/ 2147483647 w 498"/>
              <a:gd name="T13" fmla="*/ 2147483647 h 1225"/>
              <a:gd name="T14" fmla="*/ 2147483647 w 498"/>
              <a:gd name="T15" fmla="*/ 2147483647 h 1225"/>
              <a:gd name="T16" fmla="*/ 2147483647 w 498"/>
              <a:gd name="T17" fmla="*/ 2147483647 h 1225"/>
              <a:gd name="T18" fmla="*/ 2147483647 w 498"/>
              <a:gd name="T19" fmla="*/ 2147483647 h 1225"/>
              <a:gd name="T20" fmla="*/ 0 w 498"/>
              <a:gd name="T21" fmla="*/ 2147483647 h 1225"/>
              <a:gd name="T22" fmla="*/ 0 w 498"/>
              <a:gd name="T23" fmla="*/ 2147483647 h 1225"/>
              <a:gd name="T24" fmla="*/ 0 w 498"/>
              <a:gd name="T25" fmla="*/ 2147483647 h 1225"/>
              <a:gd name="T26" fmla="*/ 0 w 498"/>
              <a:gd name="T27" fmla="*/ 2147483647 h 1225"/>
              <a:gd name="T28" fmla="*/ 0 w 498"/>
              <a:gd name="T29" fmla="*/ 0 h 1225"/>
              <a:gd name="T30" fmla="*/ 2147483647 w 498"/>
              <a:gd name="T31" fmla="*/ 0 h 1225"/>
              <a:gd name="T32" fmla="*/ 2147483647 w 498"/>
              <a:gd name="T33" fmla="*/ 0 h 1225"/>
              <a:gd name="T34" fmla="*/ 2147483647 w 498"/>
              <a:gd name="T35" fmla="*/ 0 h 1225"/>
              <a:gd name="T36" fmla="*/ 2147483647 w 498"/>
              <a:gd name="T37" fmla="*/ 0 h 1225"/>
              <a:gd name="T38" fmla="*/ 2147483647 w 498"/>
              <a:gd name="T39" fmla="*/ 0 h 1225"/>
              <a:gd name="T40" fmla="*/ 2147483647 w 498"/>
              <a:gd name="T41" fmla="*/ 0 h 1225"/>
              <a:gd name="T42" fmla="*/ 2147483647 w 498"/>
              <a:gd name="T43" fmla="*/ 0 h 1225"/>
              <a:gd name="T44" fmla="*/ 2147483647 w 498"/>
              <a:gd name="T45" fmla="*/ 0 h 1225"/>
              <a:gd name="T46" fmla="*/ 2147483647 w 498"/>
              <a:gd name="T47" fmla="*/ 0 h 1225"/>
              <a:gd name="T48" fmla="*/ 2147483647 w 498"/>
              <a:gd name="T49" fmla="*/ 0 h 1225"/>
              <a:gd name="T50" fmla="*/ 2147483647 w 498"/>
              <a:gd name="T51" fmla="*/ 2147483647 h 1225"/>
              <a:gd name="T52" fmla="*/ 2147483647 w 498"/>
              <a:gd name="T53" fmla="*/ 2147483647 h 1225"/>
              <a:gd name="T54" fmla="*/ 2147483647 w 498"/>
              <a:gd name="T55" fmla="*/ 2147483647 h 1225"/>
              <a:gd name="T56" fmla="*/ 2147483647 w 498"/>
              <a:gd name="T57" fmla="*/ 2147483647 h 1225"/>
              <a:gd name="T58" fmla="*/ 2147483647 w 498"/>
              <a:gd name="T59" fmla="*/ 2147483647 h 1225"/>
              <a:gd name="T60" fmla="*/ 2147483647 w 498"/>
              <a:gd name="T61" fmla="*/ 2147483647 h 1225"/>
              <a:gd name="T62" fmla="*/ 2147483647 w 498"/>
              <a:gd name="T63" fmla="*/ 2147483647 h 1225"/>
              <a:gd name="T64" fmla="*/ 2147483647 w 498"/>
              <a:gd name="T65" fmla="*/ 2147483647 h 1225"/>
              <a:gd name="T66" fmla="*/ 2147483647 w 498"/>
              <a:gd name="T67" fmla="*/ 2147483647 h 1225"/>
              <a:gd name="T68" fmla="*/ 2147483647 w 498"/>
              <a:gd name="T69" fmla="*/ 2147483647 h 1225"/>
              <a:gd name="T70" fmla="*/ 2147483647 w 498"/>
              <a:gd name="T71" fmla="*/ 2147483647 h 1225"/>
              <a:gd name="T72" fmla="*/ 2147483647 w 498"/>
              <a:gd name="T73" fmla="*/ 2147483647 h 1225"/>
              <a:gd name="T74" fmla="*/ 2147483647 w 498"/>
              <a:gd name="T75" fmla="*/ 2147483647 h 1225"/>
              <a:gd name="T76" fmla="*/ 2147483647 w 498"/>
              <a:gd name="T77" fmla="*/ 2147483647 h 1225"/>
              <a:gd name="T78" fmla="*/ 2147483647 w 498"/>
              <a:gd name="T79" fmla="*/ 2147483647 h 1225"/>
              <a:gd name="T80" fmla="*/ 2147483647 w 498"/>
              <a:gd name="T81" fmla="*/ 2147483647 h 1225"/>
              <a:gd name="T82" fmla="*/ 2147483647 w 498"/>
              <a:gd name="T83" fmla="*/ 2147483647 h 1225"/>
              <a:gd name="T84" fmla="*/ 2147483647 w 498"/>
              <a:gd name="T85" fmla="*/ 2147483647 h 1225"/>
              <a:gd name="T86" fmla="*/ 2147483647 w 498"/>
              <a:gd name="T87" fmla="*/ 2147483647 h 1225"/>
              <a:gd name="T88" fmla="*/ 2147483647 w 498"/>
              <a:gd name="T89" fmla="*/ 2147483647 h 1225"/>
              <a:gd name="T90" fmla="*/ 2147483647 w 498"/>
              <a:gd name="T91" fmla="*/ 2147483647 h 1225"/>
              <a:gd name="T92" fmla="*/ 2147483647 w 498"/>
              <a:gd name="T93" fmla="*/ 2147483647 h 1225"/>
              <a:gd name="T94" fmla="*/ 2147483647 w 498"/>
              <a:gd name="T95" fmla="*/ 2147483647 h 1225"/>
              <a:gd name="T96" fmla="*/ 2147483647 w 498"/>
              <a:gd name="T97" fmla="*/ 2147483647 h 1225"/>
              <a:gd name="T98" fmla="*/ 2147483647 w 498"/>
              <a:gd name="T99" fmla="*/ 2147483647 h 122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98"/>
              <a:gd name="T151" fmla="*/ 0 h 1225"/>
              <a:gd name="T152" fmla="*/ 498 w 498"/>
              <a:gd name="T153" fmla="*/ 1225 h 122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98" h="1225">
                <a:moveTo>
                  <a:pt x="453" y="1225"/>
                </a:moveTo>
                <a:lnTo>
                  <a:pt x="408" y="1225"/>
                </a:lnTo>
                <a:lnTo>
                  <a:pt x="362" y="1225"/>
                </a:lnTo>
                <a:lnTo>
                  <a:pt x="317" y="1180"/>
                </a:lnTo>
                <a:lnTo>
                  <a:pt x="272" y="1180"/>
                </a:lnTo>
                <a:lnTo>
                  <a:pt x="226" y="1180"/>
                </a:lnTo>
                <a:lnTo>
                  <a:pt x="181" y="1180"/>
                </a:lnTo>
                <a:lnTo>
                  <a:pt x="136" y="1180"/>
                </a:lnTo>
                <a:lnTo>
                  <a:pt x="90" y="1180"/>
                </a:lnTo>
                <a:lnTo>
                  <a:pt x="45" y="1180"/>
                </a:lnTo>
                <a:lnTo>
                  <a:pt x="0" y="1134"/>
                </a:lnTo>
                <a:lnTo>
                  <a:pt x="0" y="862"/>
                </a:lnTo>
                <a:lnTo>
                  <a:pt x="0" y="409"/>
                </a:lnTo>
                <a:lnTo>
                  <a:pt x="0" y="46"/>
                </a:lnTo>
                <a:lnTo>
                  <a:pt x="0" y="0"/>
                </a:lnTo>
                <a:lnTo>
                  <a:pt x="45" y="0"/>
                </a:lnTo>
                <a:lnTo>
                  <a:pt x="90" y="0"/>
                </a:lnTo>
                <a:lnTo>
                  <a:pt x="136" y="0"/>
                </a:lnTo>
                <a:lnTo>
                  <a:pt x="181" y="0"/>
                </a:lnTo>
                <a:lnTo>
                  <a:pt x="226" y="0"/>
                </a:lnTo>
                <a:lnTo>
                  <a:pt x="272" y="0"/>
                </a:lnTo>
                <a:lnTo>
                  <a:pt x="317" y="0"/>
                </a:lnTo>
                <a:lnTo>
                  <a:pt x="362" y="0"/>
                </a:lnTo>
                <a:lnTo>
                  <a:pt x="408" y="0"/>
                </a:lnTo>
                <a:lnTo>
                  <a:pt x="453" y="0"/>
                </a:lnTo>
                <a:lnTo>
                  <a:pt x="453" y="91"/>
                </a:lnTo>
                <a:lnTo>
                  <a:pt x="453" y="137"/>
                </a:lnTo>
                <a:lnTo>
                  <a:pt x="453" y="182"/>
                </a:lnTo>
                <a:lnTo>
                  <a:pt x="453" y="227"/>
                </a:lnTo>
                <a:lnTo>
                  <a:pt x="498" y="273"/>
                </a:lnTo>
                <a:lnTo>
                  <a:pt x="453" y="318"/>
                </a:lnTo>
                <a:lnTo>
                  <a:pt x="453" y="409"/>
                </a:lnTo>
                <a:lnTo>
                  <a:pt x="453" y="454"/>
                </a:lnTo>
                <a:lnTo>
                  <a:pt x="453" y="499"/>
                </a:lnTo>
                <a:lnTo>
                  <a:pt x="498" y="499"/>
                </a:lnTo>
                <a:lnTo>
                  <a:pt x="453" y="545"/>
                </a:lnTo>
                <a:lnTo>
                  <a:pt x="453" y="590"/>
                </a:lnTo>
                <a:lnTo>
                  <a:pt x="453" y="635"/>
                </a:lnTo>
                <a:lnTo>
                  <a:pt x="408" y="681"/>
                </a:lnTo>
                <a:lnTo>
                  <a:pt x="453" y="772"/>
                </a:lnTo>
                <a:lnTo>
                  <a:pt x="498" y="817"/>
                </a:lnTo>
                <a:lnTo>
                  <a:pt x="453" y="817"/>
                </a:lnTo>
                <a:lnTo>
                  <a:pt x="453" y="908"/>
                </a:lnTo>
                <a:lnTo>
                  <a:pt x="453" y="953"/>
                </a:lnTo>
                <a:lnTo>
                  <a:pt x="453" y="998"/>
                </a:lnTo>
                <a:lnTo>
                  <a:pt x="498" y="998"/>
                </a:lnTo>
                <a:lnTo>
                  <a:pt x="453" y="1044"/>
                </a:lnTo>
                <a:lnTo>
                  <a:pt x="453" y="1134"/>
                </a:lnTo>
                <a:lnTo>
                  <a:pt x="408" y="1134"/>
                </a:lnTo>
                <a:lnTo>
                  <a:pt x="453" y="1225"/>
                </a:lnTo>
                <a:close/>
              </a:path>
            </a:pathLst>
          </a:custGeom>
          <a:solidFill>
            <a:srgbClr val="B96D47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0935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331640" y="1019703"/>
            <a:ext cx="6624736" cy="5649657"/>
            <a:chOff x="1940847" y="1084582"/>
            <a:chExt cx="4919708" cy="414856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7" t="15815" r="16589" b="23692"/>
            <a:stretch/>
          </p:blipFill>
          <p:spPr>
            <a:xfrm>
              <a:off x="1940847" y="1084582"/>
              <a:ext cx="4919708" cy="4148566"/>
            </a:xfrm>
            <a:prstGeom prst="rect">
              <a:avLst/>
            </a:prstGeom>
          </p:spPr>
        </p:pic>
        <p:sp>
          <p:nvSpPr>
            <p:cNvPr id="4" name="Полилиния 3"/>
            <p:cNvSpPr/>
            <p:nvPr/>
          </p:nvSpPr>
          <p:spPr>
            <a:xfrm>
              <a:off x="5076056" y="2564904"/>
              <a:ext cx="319087" cy="307454"/>
            </a:xfrm>
            <a:custGeom>
              <a:avLst/>
              <a:gdLst>
                <a:gd name="connsiteX0" fmla="*/ 638175 w 638175"/>
                <a:gd name="connsiteY0" fmla="*/ 0 h 714375"/>
                <a:gd name="connsiteX1" fmla="*/ 590550 w 638175"/>
                <a:gd name="connsiteY1" fmla="*/ 28575 h 714375"/>
                <a:gd name="connsiteX2" fmla="*/ 523875 w 638175"/>
                <a:gd name="connsiteY2" fmla="*/ 104775 h 714375"/>
                <a:gd name="connsiteX3" fmla="*/ 514350 w 638175"/>
                <a:gd name="connsiteY3" fmla="*/ 133350 h 714375"/>
                <a:gd name="connsiteX4" fmla="*/ 457200 w 638175"/>
                <a:gd name="connsiteY4" fmla="*/ 171450 h 714375"/>
                <a:gd name="connsiteX5" fmla="*/ 419100 w 638175"/>
                <a:gd name="connsiteY5" fmla="*/ 228600 h 714375"/>
                <a:gd name="connsiteX6" fmla="*/ 371475 w 638175"/>
                <a:gd name="connsiteY6" fmla="*/ 295275 h 714375"/>
                <a:gd name="connsiteX7" fmla="*/ 361950 w 638175"/>
                <a:gd name="connsiteY7" fmla="*/ 323850 h 714375"/>
                <a:gd name="connsiteX8" fmla="*/ 304800 w 638175"/>
                <a:gd name="connsiteY8" fmla="*/ 342900 h 714375"/>
                <a:gd name="connsiteX9" fmla="*/ 238125 w 638175"/>
                <a:gd name="connsiteY9" fmla="*/ 428625 h 714375"/>
                <a:gd name="connsiteX10" fmla="*/ 190500 w 638175"/>
                <a:gd name="connsiteY10" fmla="*/ 495300 h 714375"/>
                <a:gd name="connsiteX11" fmla="*/ 161925 w 638175"/>
                <a:gd name="connsiteY11" fmla="*/ 523875 h 714375"/>
                <a:gd name="connsiteX12" fmla="*/ 133350 w 638175"/>
                <a:gd name="connsiteY12" fmla="*/ 533400 h 714375"/>
                <a:gd name="connsiteX13" fmla="*/ 114300 w 638175"/>
                <a:gd name="connsiteY13" fmla="*/ 561975 h 714375"/>
                <a:gd name="connsiteX14" fmla="*/ 57150 w 638175"/>
                <a:gd name="connsiteY14" fmla="*/ 609600 h 714375"/>
                <a:gd name="connsiteX15" fmla="*/ 19050 w 638175"/>
                <a:gd name="connsiteY15" fmla="*/ 666750 h 714375"/>
                <a:gd name="connsiteX16" fmla="*/ 0 w 638175"/>
                <a:gd name="connsiteY16" fmla="*/ 714375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8175" h="714375">
                  <a:moveTo>
                    <a:pt x="638175" y="0"/>
                  </a:moveTo>
                  <a:cubicBezTo>
                    <a:pt x="622300" y="9525"/>
                    <a:pt x="603641" y="15484"/>
                    <a:pt x="590550" y="28575"/>
                  </a:cubicBezTo>
                  <a:cubicBezTo>
                    <a:pt x="479425" y="139700"/>
                    <a:pt x="604838" y="50800"/>
                    <a:pt x="523875" y="104775"/>
                  </a:cubicBezTo>
                  <a:cubicBezTo>
                    <a:pt x="520700" y="114300"/>
                    <a:pt x="521450" y="126250"/>
                    <a:pt x="514350" y="133350"/>
                  </a:cubicBezTo>
                  <a:cubicBezTo>
                    <a:pt x="498161" y="149539"/>
                    <a:pt x="457200" y="171450"/>
                    <a:pt x="457200" y="171450"/>
                  </a:cubicBezTo>
                  <a:cubicBezTo>
                    <a:pt x="444500" y="190500"/>
                    <a:pt x="426340" y="206880"/>
                    <a:pt x="419100" y="228600"/>
                  </a:cubicBezTo>
                  <a:cubicBezTo>
                    <a:pt x="396875" y="295275"/>
                    <a:pt x="419100" y="279400"/>
                    <a:pt x="371475" y="295275"/>
                  </a:cubicBezTo>
                  <a:cubicBezTo>
                    <a:pt x="368300" y="304800"/>
                    <a:pt x="370120" y="318014"/>
                    <a:pt x="361950" y="323850"/>
                  </a:cubicBezTo>
                  <a:cubicBezTo>
                    <a:pt x="345610" y="335522"/>
                    <a:pt x="304800" y="342900"/>
                    <a:pt x="304800" y="342900"/>
                  </a:cubicBezTo>
                  <a:cubicBezTo>
                    <a:pt x="280145" y="367555"/>
                    <a:pt x="249518" y="394446"/>
                    <a:pt x="238125" y="428625"/>
                  </a:cubicBezTo>
                  <a:cubicBezTo>
                    <a:pt x="215900" y="495300"/>
                    <a:pt x="238125" y="479425"/>
                    <a:pt x="190500" y="495300"/>
                  </a:cubicBezTo>
                  <a:cubicBezTo>
                    <a:pt x="180975" y="504825"/>
                    <a:pt x="173133" y="516403"/>
                    <a:pt x="161925" y="523875"/>
                  </a:cubicBezTo>
                  <a:cubicBezTo>
                    <a:pt x="153571" y="529444"/>
                    <a:pt x="141190" y="527128"/>
                    <a:pt x="133350" y="533400"/>
                  </a:cubicBezTo>
                  <a:cubicBezTo>
                    <a:pt x="124411" y="540551"/>
                    <a:pt x="121629" y="553181"/>
                    <a:pt x="114300" y="561975"/>
                  </a:cubicBezTo>
                  <a:cubicBezTo>
                    <a:pt x="91381" y="589477"/>
                    <a:pt x="85247" y="590869"/>
                    <a:pt x="57150" y="609600"/>
                  </a:cubicBezTo>
                  <a:cubicBezTo>
                    <a:pt x="44450" y="628650"/>
                    <a:pt x="26290" y="645030"/>
                    <a:pt x="19050" y="666750"/>
                  </a:cubicBezTo>
                  <a:cubicBezTo>
                    <a:pt x="7280" y="702060"/>
                    <a:pt x="14015" y="686345"/>
                    <a:pt x="0" y="714375"/>
                  </a:cubicBezTo>
                </a:path>
              </a:pathLst>
            </a:custGeom>
            <a:noFill/>
            <a:ln w="57150" cmpd="thinThick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905250" y="3284984"/>
              <a:ext cx="378718" cy="296416"/>
            </a:xfrm>
            <a:custGeom>
              <a:avLst/>
              <a:gdLst>
                <a:gd name="connsiteX0" fmla="*/ 333375 w 333375"/>
                <a:gd name="connsiteY0" fmla="*/ 0 h 323850"/>
                <a:gd name="connsiteX1" fmla="*/ 285750 w 333375"/>
                <a:gd name="connsiteY1" fmla="*/ 28575 h 323850"/>
                <a:gd name="connsiteX2" fmla="*/ 266700 w 333375"/>
                <a:gd name="connsiteY2" fmla="*/ 57150 h 323850"/>
                <a:gd name="connsiteX3" fmla="*/ 238125 w 333375"/>
                <a:gd name="connsiteY3" fmla="*/ 76200 h 323850"/>
                <a:gd name="connsiteX4" fmla="*/ 228600 w 333375"/>
                <a:gd name="connsiteY4" fmla="*/ 104775 h 323850"/>
                <a:gd name="connsiteX5" fmla="*/ 180975 w 333375"/>
                <a:gd name="connsiteY5" fmla="*/ 161925 h 323850"/>
                <a:gd name="connsiteX6" fmla="*/ 152400 w 333375"/>
                <a:gd name="connsiteY6" fmla="*/ 180975 h 323850"/>
                <a:gd name="connsiteX7" fmla="*/ 133350 w 333375"/>
                <a:gd name="connsiteY7" fmla="*/ 209550 h 323850"/>
                <a:gd name="connsiteX8" fmla="*/ 76200 w 333375"/>
                <a:gd name="connsiteY8" fmla="*/ 238125 h 323850"/>
                <a:gd name="connsiteX9" fmla="*/ 38100 w 333375"/>
                <a:gd name="connsiteY9" fmla="*/ 295275 h 323850"/>
                <a:gd name="connsiteX10" fmla="*/ 0 w 333375"/>
                <a:gd name="connsiteY10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75" h="323850">
                  <a:moveTo>
                    <a:pt x="333375" y="0"/>
                  </a:moveTo>
                  <a:cubicBezTo>
                    <a:pt x="317500" y="9525"/>
                    <a:pt x="299806" y="16527"/>
                    <a:pt x="285750" y="28575"/>
                  </a:cubicBezTo>
                  <a:cubicBezTo>
                    <a:pt x="277058" y="36025"/>
                    <a:pt x="274795" y="49055"/>
                    <a:pt x="266700" y="57150"/>
                  </a:cubicBezTo>
                  <a:cubicBezTo>
                    <a:pt x="258605" y="65245"/>
                    <a:pt x="247650" y="69850"/>
                    <a:pt x="238125" y="76200"/>
                  </a:cubicBezTo>
                  <a:cubicBezTo>
                    <a:pt x="234950" y="85725"/>
                    <a:pt x="233090" y="95795"/>
                    <a:pt x="228600" y="104775"/>
                  </a:cubicBezTo>
                  <a:cubicBezTo>
                    <a:pt x="217896" y="126182"/>
                    <a:pt x="199031" y="146878"/>
                    <a:pt x="180975" y="161925"/>
                  </a:cubicBezTo>
                  <a:cubicBezTo>
                    <a:pt x="172181" y="169254"/>
                    <a:pt x="161925" y="174625"/>
                    <a:pt x="152400" y="180975"/>
                  </a:cubicBezTo>
                  <a:cubicBezTo>
                    <a:pt x="146050" y="190500"/>
                    <a:pt x="141445" y="201455"/>
                    <a:pt x="133350" y="209550"/>
                  </a:cubicBezTo>
                  <a:cubicBezTo>
                    <a:pt x="114886" y="228014"/>
                    <a:pt x="99441" y="230378"/>
                    <a:pt x="76200" y="238125"/>
                  </a:cubicBezTo>
                  <a:cubicBezTo>
                    <a:pt x="63500" y="257175"/>
                    <a:pt x="57150" y="282575"/>
                    <a:pt x="38100" y="295275"/>
                  </a:cubicBezTo>
                  <a:cubicBezTo>
                    <a:pt x="5789" y="316816"/>
                    <a:pt x="17620" y="306230"/>
                    <a:pt x="0" y="323850"/>
                  </a:cubicBezTo>
                </a:path>
              </a:pathLst>
            </a:custGeom>
            <a:noFill/>
            <a:ln w="57150" cmpd="thinThick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11548" y="2420454"/>
            <a:ext cx="85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Ургала</a:t>
            </a:r>
            <a:endParaRPr lang="ru-RU" b="1" dirty="0">
              <a:solidFill>
                <a:prstClr val="white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422156" y="2819903"/>
            <a:ext cx="346101" cy="369332"/>
          </a:xfrm>
          <a:prstGeom prst="straightConnector1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38199" y="3143267"/>
            <a:ext cx="1048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prstClr val="white"/>
                </a:solidFill>
              </a:rPr>
              <a:t>Турналы</a:t>
            </a:r>
            <a:endParaRPr lang="ru-RU" b="1" dirty="0">
              <a:solidFill>
                <a:prstClr val="white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857292" y="3528384"/>
            <a:ext cx="393467" cy="503686"/>
          </a:xfrm>
          <a:prstGeom prst="straightConnector1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483768" y="-3404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defRPr/>
            </a:pPr>
            <a:r>
              <a:rPr lang="ru-RU" b="1" kern="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Неоплейстоцен</a:t>
            </a:r>
            <a:r>
              <a:rPr lang="ru-RU" b="1" kern="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среднее звено</a:t>
            </a:r>
          </a:p>
          <a:p>
            <a:pPr indent="450215" algn="ctr">
              <a:defRPr/>
            </a:pPr>
            <a:r>
              <a:rPr lang="ru-RU" i="1" kern="0" dirty="0" smtClean="0">
                <a:solidFill>
                  <a:prstClr val="black"/>
                </a:solidFill>
              </a:rPr>
              <a:t>Лессовые и озерно-аллювиальные образования</a:t>
            </a:r>
            <a:r>
              <a:rPr lang="ru-RU" kern="0" dirty="0" smtClean="0">
                <a:solidFill>
                  <a:prstClr val="black"/>
                </a:solidFill>
              </a:rPr>
              <a:t> (</a:t>
            </a:r>
            <a:r>
              <a:rPr lang="en-US" kern="0" dirty="0" smtClean="0">
                <a:solidFill>
                  <a:prstClr val="black"/>
                </a:solidFill>
              </a:rPr>
              <a:t>L</a:t>
            </a:r>
            <a:r>
              <a:rPr lang="ru-RU" kern="0" dirty="0" smtClean="0">
                <a:solidFill>
                  <a:prstClr val="black"/>
                </a:solidFill>
              </a:rPr>
              <a:t>,</a:t>
            </a:r>
            <a:r>
              <a:rPr lang="en-US" kern="0" dirty="0" err="1" smtClean="0">
                <a:solidFill>
                  <a:prstClr val="black"/>
                </a:solidFill>
              </a:rPr>
              <a:t>laII</a:t>
            </a:r>
            <a:r>
              <a:rPr lang="ru-RU" kern="0" dirty="0" smtClean="0">
                <a:solidFill>
                  <a:prstClr val="black"/>
                </a:solidFill>
              </a:rPr>
              <a:t>)</a:t>
            </a:r>
            <a:endParaRPr lang="ru-RU" kern="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58144" y="1124744"/>
            <a:ext cx="3971728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solidFill>
                  <a:prstClr val="white"/>
                </a:solidFill>
              </a:rPr>
              <a:t>Граница распространения лессов</a:t>
            </a:r>
            <a:endParaRPr lang="ru-RU" b="1" cap="al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51"/>
          <a:stretch/>
        </p:blipFill>
        <p:spPr bwMode="auto">
          <a:xfrm>
            <a:off x="2854771" y="1452941"/>
            <a:ext cx="1395393" cy="424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0"/>
            <a:ext cx="243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err="1" smtClean="0">
                <a:solidFill>
                  <a:prstClr val="black"/>
                </a:solidFill>
              </a:rPr>
              <a:t>Ургалинская</a:t>
            </a:r>
            <a:r>
              <a:rPr lang="ru-RU" b="1" cap="all" dirty="0" smtClean="0">
                <a:solidFill>
                  <a:prstClr val="black"/>
                </a:solidFill>
              </a:rPr>
              <a:t> толща</a:t>
            </a:r>
            <a:endParaRPr lang="ru-RU" b="1" cap="all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2689225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8546" y="595427"/>
            <a:ext cx="3004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Опорное обнажение Ургала 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7108</a:t>
            </a:r>
            <a:endParaRPr lang="ru-RU" sz="1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25962"/>
            <a:ext cx="3600000" cy="241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989" y="487408"/>
            <a:ext cx="3294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«Красный меандр» </a:t>
            </a:r>
            <a:r>
              <a:rPr lang="ru-RU" sz="16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Морозовка</a:t>
            </a:r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»  7116</a:t>
            </a:r>
            <a:endParaRPr lang="ru-RU" sz="1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360" y="3573016"/>
            <a:ext cx="3600000" cy="270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268" y="3820630"/>
            <a:ext cx="1272732" cy="245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46613" y="3238463"/>
            <a:ext cx="544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7115</a:t>
            </a:r>
            <a:endParaRPr lang="ru-RU" sz="1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2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30832"/>
            <a:ext cx="1572438" cy="360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0216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solidFill>
                  <a:prstClr val="black"/>
                </a:solidFill>
              </a:rPr>
              <a:t>Спорово-пыльцевая диаграмма отложений разреза «Ургала 7108»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(Третья терраса  р. Бол. Ургала,  средний </a:t>
            </a:r>
            <a:r>
              <a:rPr lang="ru-RU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неоплейстоцен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)  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5229200"/>
            <a:ext cx="87744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Отложения имеют прохладные лесные и холодные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степные СП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спектры, и образованы преимущественно в стадию максимального среднеплейстоценового оледенения.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48493"/>
            <a:ext cx="6086830" cy="42827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</p:pic>
      <p:sp>
        <p:nvSpPr>
          <p:cNvPr id="6" name="Прямоугольник 5"/>
          <p:cNvSpPr/>
          <p:nvPr/>
        </p:nvSpPr>
        <p:spPr>
          <a:xfrm>
            <a:off x="7089553" y="4533045"/>
            <a:ext cx="205172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Темнохвойная </a:t>
            </a:r>
            <a:r>
              <a:rPr lang="ru-RU" sz="1400" b="1" dirty="0">
                <a:solidFill>
                  <a:prstClr val="black"/>
                </a:solidFill>
              </a:rPr>
              <a:t>тайга с широколиственными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89553" y="3789040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Умеренно-теплая степь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 </a:t>
            </a: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редколесьями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89553" y="3054989"/>
            <a:ext cx="2051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Темнохвойная 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тайга с </a:t>
            </a:r>
            <a:endParaRPr lang="ru-RU" sz="1400" b="1" dirty="0" smtClean="0">
              <a:solidFill>
                <a:prstClr val="black"/>
              </a:solidFill>
              <a:latin typeface="Arial Narrow" panose="020B0606020202030204" pitchFamily="34" charset="0"/>
              <a:ea typeface="Calibri"/>
            </a:endParaRPr>
          </a:p>
          <a:p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широколиственными</a:t>
            </a:r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67561" y="2735973"/>
            <a:ext cx="2040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Сухие прохладные степи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89553" y="2564904"/>
            <a:ext cx="1720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Темнохвойная тайга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89553" y="1916832"/>
            <a:ext cx="1972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Умеренно-теплая разно-</a:t>
            </a:r>
          </a:p>
          <a:p>
            <a:r>
              <a:rPr lang="ru-RU" sz="1400" b="1" dirty="0" err="1" smtClean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травно</a:t>
            </a: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-злаковая степь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89553" y="1556792"/>
            <a:ext cx="1877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Прохладная 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лесостепь</a:t>
            </a:r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89553" y="1190766"/>
            <a:ext cx="197201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Умеренно-теплая 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степь </a:t>
            </a:r>
            <a:endParaRPr lang="ru-RU" sz="1400" b="1" dirty="0" smtClean="0">
              <a:solidFill>
                <a:prstClr val="black"/>
              </a:solidFill>
              <a:latin typeface="Arial Narrow" panose="020B0606020202030204" pitchFamily="34" charset="0"/>
              <a:ea typeface="Calibri"/>
            </a:endParaRPr>
          </a:p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с 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  <a:ea typeface="Calibri"/>
              </a:rPr>
              <a:t>редколесьями</a:t>
            </a:r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7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Ницинский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и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леплинский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горизонты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. Аллювий </a:t>
            </a:r>
            <a:r>
              <a:rPr lang="ru-RU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Исетской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(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3-ей</a:t>
            </a:r>
            <a:r>
              <a:rPr lang="en-US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) 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террасы (</a:t>
            </a:r>
            <a:r>
              <a:rPr lang="en-US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a,daIInc-lp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= 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aII</a:t>
            </a:r>
            <a:r>
              <a:rPr lang="en-US" baseline="30000" dirty="0">
                <a:solidFill>
                  <a:prstClr val="white"/>
                </a:solidFill>
                <a:latin typeface="Arial Narrow" panose="020B0606020202030204" pitchFamily="34" charset="0"/>
              </a:rPr>
              <a:t>2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47107" name="Picture 0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9144000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71535" y="5934670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Делювиально-аллювиальные </a:t>
            </a:r>
            <a:endParaRPr lang="ru-RU" b="1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  <a:latin typeface="Arial Narrow" panose="020B0606020202030204" pitchFamily="34" charset="0"/>
              </a:rPr>
              <a:t>образования карьера РЭМ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(река Верхний </a:t>
            </a:r>
            <a:r>
              <a:rPr lang="ru-RU" b="1" dirty="0">
                <a:solidFill>
                  <a:prstClr val="white"/>
                </a:solidFill>
                <a:latin typeface="Arial Narrow" panose="020B0606020202030204" pitchFamily="34" charset="0"/>
              </a:rPr>
              <a:t>Тогузак) </a:t>
            </a:r>
          </a:p>
        </p:txBody>
      </p:sp>
    </p:spTree>
    <p:extLst>
      <p:ext uri="{BB962C8B-B14F-4D97-AF65-F5344CB8AC3E}">
        <p14:creationId xmlns:p14="http://schemas.microsoft.com/office/powerpoint/2010/main" val="28864115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116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21428"/>
          <a:stretch>
            <a:fillRect/>
          </a:stretch>
        </p:blipFill>
        <p:spPr bwMode="auto">
          <a:xfrm>
            <a:off x="0" y="2209800"/>
            <a:ext cx="3733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147e"/>
          <p:cNvPicPr>
            <a:picLocks noChangeAspect="1" noChangeArrowheads="1"/>
          </p:cNvPicPr>
          <p:nvPr/>
        </p:nvPicPr>
        <p:blipFill>
          <a:blip r:embed="rId4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7869"/>
          <a:stretch>
            <a:fillRect/>
          </a:stretch>
        </p:blipFill>
        <p:spPr bwMode="auto">
          <a:xfrm>
            <a:off x="3397250" y="2243138"/>
            <a:ext cx="2698750" cy="4614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5" descr="c74577"/>
          <p:cNvPicPr>
            <a:picLocks noChangeAspect="1" noChangeArrowheads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43138"/>
            <a:ext cx="3086100" cy="46148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412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664400"/>
                </a:solidFill>
                <a:latin typeface="Comic Sans MS" pitchFamily="66" charset="0"/>
              </a:rPr>
              <a:t>Типичные деформации </a:t>
            </a:r>
            <a:r>
              <a:rPr lang="ru-RU" sz="2400" b="1" dirty="0" err="1" smtClean="0">
                <a:solidFill>
                  <a:srgbClr val="664400"/>
                </a:solidFill>
                <a:latin typeface="Comic Sans MS" pitchFamily="66" charset="0"/>
              </a:rPr>
              <a:t>среднечетвертичных</a:t>
            </a:r>
            <a:r>
              <a:rPr lang="ru-RU" sz="2400" b="1" dirty="0" smtClean="0">
                <a:solidFill>
                  <a:srgbClr val="664400"/>
                </a:solidFill>
                <a:latin typeface="Comic Sans MS" pitchFamily="66" charset="0"/>
              </a:rPr>
              <a:t> образований</a:t>
            </a:r>
            <a:br>
              <a:rPr lang="ru-RU" sz="2400" b="1" dirty="0" smtClean="0">
                <a:solidFill>
                  <a:srgbClr val="6644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664400"/>
                </a:solidFill>
                <a:latin typeface="Comic Sans MS" pitchFamily="66" charset="0"/>
              </a:rPr>
              <a:t>Урало-Тобольского плато</a:t>
            </a:r>
            <a:r>
              <a:rPr lang="ru-RU" dirty="0" smtClean="0"/>
              <a:t> </a:t>
            </a:r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0" y="1828800"/>
            <a:ext cx="3505200" cy="457200"/>
          </a:xfrm>
          <a:prstGeom prst="rect">
            <a:avLst/>
          </a:prstGeom>
          <a:solidFill>
            <a:srgbClr val="664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prstClr val="white"/>
                </a:solidFill>
              </a:rPr>
              <a:t>Складки</a:t>
            </a: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3352800" y="1828800"/>
            <a:ext cx="2667000" cy="457200"/>
          </a:xfrm>
          <a:prstGeom prst="rect">
            <a:avLst/>
          </a:prstGeom>
          <a:solidFill>
            <a:srgbClr val="664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prstClr val="white"/>
                </a:solidFill>
              </a:rPr>
              <a:t>Разрывы</a:t>
            </a:r>
          </a:p>
        </p:txBody>
      </p:sp>
      <p:sp>
        <p:nvSpPr>
          <p:cNvPr id="48136" name="Text Box 9"/>
          <p:cNvSpPr txBox="1">
            <a:spLocks noChangeArrowheads="1"/>
          </p:cNvSpPr>
          <p:nvPr/>
        </p:nvSpPr>
        <p:spPr bwMode="auto">
          <a:xfrm>
            <a:off x="5791200" y="1828800"/>
            <a:ext cx="3352800" cy="457200"/>
          </a:xfrm>
          <a:prstGeom prst="rect">
            <a:avLst/>
          </a:prstGeom>
          <a:solidFill>
            <a:srgbClr val="664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prstClr val="white"/>
                </a:solidFill>
              </a:rPr>
              <a:t>Кластические</a:t>
            </a:r>
            <a:r>
              <a:rPr lang="ru-RU" sz="2400">
                <a:solidFill>
                  <a:prstClr val="black"/>
                </a:solidFill>
              </a:rPr>
              <a:t> </a:t>
            </a:r>
            <a:r>
              <a:rPr lang="ru-RU" sz="2400">
                <a:solidFill>
                  <a:prstClr val="white"/>
                </a:solidFill>
              </a:rPr>
              <a:t>дайки</a:t>
            </a:r>
          </a:p>
        </p:txBody>
      </p:sp>
      <p:sp>
        <p:nvSpPr>
          <p:cNvPr id="48137" name="Text Box 10"/>
          <p:cNvSpPr txBox="1">
            <a:spLocks noChangeArrowheads="1"/>
          </p:cNvSpPr>
          <p:nvPr/>
        </p:nvSpPr>
        <p:spPr bwMode="auto">
          <a:xfrm>
            <a:off x="0" y="1412875"/>
            <a:ext cx="5956300" cy="457200"/>
          </a:xfrm>
          <a:prstGeom prst="rect">
            <a:avLst/>
          </a:prstGeom>
          <a:solidFill>
            <a:srgbClr val="FFBE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 b="1" i="1">
                <a:solidFill>
                  <a:prstClr val="black"/>
                </a:solidFill>
                <a:latin typeface="ГОСТ тип А" pitchFamily="34" charset="0"/>
              </a:rPr>
              <a:t>Караталы-Аят</a:t>
            </a:r>
          </a:p>
        </p:txBody>
      </p:sp>
      <p:sp>
        <p:nvSpPr>
          <p:cNvPr id="48138" name="Text Box 11"/>
          <p:cNvSpPr txBox="1">
            <a:spLocks noChangeArrowheads="1"/>
          </p:cNvSpPr>
          <p:nvPr/>
        </p:nvSpPr>
        <p:spPr bwMode="auto">
          <a:xfrm>
            <a:off x="5956300" y="1401763"/>
            <a:ext cx="3187700" cy="457200"/>
          </a:xfrm>
          <a:prstGeom prst="rect">
            <a:avLst/>
          </a:prstGeom>
          <a:solidFill>
            <a:srgbClr val="9587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 b="1" i="1">
                <a:solidFill>
                  <a:prstClr val="black"/>
                </a:solidFill>
                <a:latin typeface="ГОСТ тип А" pitchFamily="34" charset="0"/>
              </a:rPr>
              <a:t>Нижний Тогузак</a:t>
            </a:r>
          </a:p>
        </p:txBody>
      </p:sp>
    </p:spTree>
    <p:extLst>
      <p:ext uri="{BB962C8B-B14F-4D97-AF65-F5344CB8AC3E}">
        <p14:creationId xmlns:p14="http://schemas.microsoft.com/office/powerpoint/2010/main" val="3530632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4925" y="37951"/>
            <a:ext cx="910907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 dirty="0">
                <a:latin typeface="Arial Narrow" panose="020B0606020202030204" pitchFamily="34" charset="0"/>
              </a:rPr>
              <a:t>Стрелецкий</a:t>
            </a:r>
            <a:r>
              <a:rPr lang="ru-RU" dirty="0">
                <a:latin typeface="Arial Narrow" panose="020B0606020202030204" pitchFamily="34" charset="0"/>
              </a:rPr>
              <a:t> и </a:t>
            </a:r>
            <a:r>
              <a:rPr lang="ru-RU" b="1" dirty="0" err="1">
                <a:latin typeface="Arial Narrow" panose="020B0606020202030204" pitchFamily="34" charset="0"/>
              </a:rPr>
              <a:t>ханмейский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latin typeface="Arial Narrow" panose="020B0606020202030204" pitchFamily="34" charset="0"/>
              </a:rPr>
              <a:t>горизонты</a:t>
            </a:r>
            <a:r>
              <a:rPr lang="ru-RU" dirty="0">
                <a:latin typeface="Arial Narrow" panose="020B0606020202030204" pitchFamily="34" charset="0"/>
              </a:rPr>
              <a:t>. Аллювий </a:t>
            </a:r>
            <a:r>
              <a:rPr lang="ru-RU" dirty="0" err="1">
                <a:latin typeface="Arial Narrow" panose="020B0606020202030204" pitchFamily="34" charset="0"/>
              </a:rPr>
              <a:t>камышловской</a:t>
            </a:r>
            <a:r>
              <a:rPr lang="ru-RU" dirty="0">
                <a:latin typeface="Arial Narrow" panose="020B0606020202030204" pitchFamily="34" charset="0"/>
              </a:rPr>
              <a:t> (</a:t>
            </a:r>
            <a:r>
              <a:rPr lang="ru-RU" dirty="0" smtClean="0">
                <a:latin typeface="Arial Narrow" panose="020B0606020202030204" pitchFamily="34" charset="0"/>
              </a:rPr>
              <a:t>2-ой) террасы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107504" y="481442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Arial Narrow" pitchFamily="34" charset="0"/>
              </a:rPr>
              <a:t>Ф          а         ц          и          </a:t>
            </a:r>
            <a:r>
              <a:rPr lang="ru-RU" sz="2000" b="1" dirty="0" err="1">
                <a:solidFill>
                  <a:prstClr val="black"/>
                </a:solidFill>
                <a:latin typeface="Arial Narrow" pitchFamily="34" charset="0"/>
              </a:rPr>
              <a:t>и</a:t>
            </a:r>
            <a:r>
              <a:rPr lang="ru-RU" sz="2000" b="1" dirty="0">
                <a:solidFill>
                  <a:prstClr val="black"/>
                </a:solidFill>
                <a:latin typeface="Arial Narrow" pitchFamily="34" charset="0"/>
              </a:rPr>
              <a:t>              а        л         </a:t>
            </a:r>
            <a:r>
              <a:rPr lang="ru-RU" sz="2000" b="1" dirty="0" err="1">
                <a:solidFill>
                  <a:prstClr val="black"/>
                </a:solidFill>
                <a:latin typeface="Arial Narrow" pitchFamily="34" charset="0"/>
              </a:rPr>
              <a:t>л</a:t>
            </a:r>
            <a:r>
              <a:rPr lang="ru-RU" sz="2000" b="1" dirty="0">
                <a:solidFill>
                  <a:prstClr val="black"/>
                </a:solidFill>
                <a:latin typeface="Arial Narrow" pitchFamily="34" charset="0"/>
              </a:rPr>
              <a:t>         ю        в        и         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56805" y="1045041"/>
            <a:ext cx="1799999" cy="5768335"/>
            <a:chOff x="3398839" y="1097360"/>
            <a:chExt cx="2158999" cy="5768335"/>
          </a:xfrm>
        </p:grpSpPr>
        <p:pic>
          <p:nvPicPr>
            <p:cNvPr id="23565" name="Picture 4"/>
            <p:cNvPicPr preferRelativeResize="0">
              <a:picLocks noChangeArrowheads="1"/>
            </p:cNvPicPr>
            <p:nvPr/>
          </p:nvPicPr>
          <p:blipFill>
            <a:blip r:embed="rId3" cstate="print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"/>
            <a:stretch>
              <a:fillRect/>
            </a:stretch>
          </p:blipFill>
          <p:spPr bwMode="auto">
            <a:xfrm>
              <a:off x="3546259" y="2189322"/>
              <a:ext cx="1900131" cy="4676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7" name="Text Box 12"/>
            <p:cNvSpPr txBox="1">
              <a:spLocks noChangeArrowheads="1"/>
            </p:cNvSpPr>
            <p:nvPr/>
          </p:nvSpPr>
          <p:spPr bwMode="auto">
            <a:xfrm>
              <a:off x="3398839" y="1097360"/>
              <a:ext cx="2158999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Calibri" pitchFamily="34" charset="0"/>
                </a:rPr>
                <a:t>русловая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23557" name="Group 3"/>
          <p:cNvGrpSpPr>
            <a:grpSpLocks/>
          </p:cNvGrpSpPr>
          <p:nvPr/>
        </p:nvGrpSpPr>
        <p:grpSpPr bwMode="auto">
          <a:xfrm>
            <a:off x="35496" y="1055281"/>
            <a:ext cx="1800200" cy="5758096"/>
            <a:chOff x="23" y="575"/>
            <a:chExt cx="1360" cy="3745"/>
          </a:xfrm>
        </p:grpSpPr>
        <p:pic>
          <p:nvPicPr>
            <p:cNvPr id="23562" name="Picture 3"/>
            <p:cNvPicPr preferRelativeResize="0">
              <a:picLocks noChangeArrowheads="1"/>
            </p:cNvPicPr>
            <p:nvPr/>
          </p:nvPicPr>
          <p:blipFill>
            <a:blip r:embed="rId4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33" r="25766"/>
            <a:stretch>
              <a:fillRect/>
            </a:stretch>
          </p:blipFill>
          <p:spPr bwMode="auto">
            <a:xfrm>
              <a:off x="23" y="1287"/>
              <a:ext cx="1360" cy="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4" name="Text Box 13"/>
            <p:cNvSpPr txBox="1">
              <a:spLocks noChangeArrowheads="1"/>
            </p:cNvSpPr>
            <p:nvPr/>
          </p:nvSpPr>
          <p:spPr bwMode="auto">
            <a:xfrm>
              <a:off x="23" y="575"/>
              <a:ext cx="1360" cy="4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err="1" smtClean="0">
                  <a:solidFill>
                    <a:prstClr val="black"/>
                  </a:solidFill>
                  <a:latin typeface="Calibri" pitchFamily="34" charset="0"/>
                </a:rPr>
                <a:t>старичная</a:t>
              </a:r>
              <a:endParaRPr lang="ru-RU" b="1" dirty="0" smtClean="0">
                <a:solidFill>
                  <a:prstClr val="black"/>
                </a:solidFill>
                <a:latin typeface="Calibri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23558" name="Group 4"/>
          <p:cNvGrpSpPr>
            <a:grpSpLocks/>
          </p:cNvGrpSpPr>
          <p:nvPr/>
        </p:nvGrpSpPr>
        <p:grpSpPr bwMode="auto">
          <a:xfrm>
            <a:off x="3667352" y="1043094"/>
            <a:ext cx="5368929" cy="5750850"/>
            <a:chOff x="4317" y="521"/>
            <a:chExt cx="3382" cy="3309"/>
          </a:xfrm>
        </p:grpSpPr>
        <p:pic>
          <p:nvPicPr>
            <p:cNvPr id="23560" name="Picture 11"/>
            <p:cNvPicPr>
              <a:picLocks noChangeAspect="1" noChangeArrowheads="1"/>
            </p:cNvPicPr>
            <p:nvPr/>
          </p:nvPicPr>
          <p:blipFill>
            <a:blip r:embed="rId5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" y="1146"/>
              <a:ext cx="1134" cy="2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1" name="Text Box 15"/>
            <p:cNvSpPr txBox="1">
              <a:spLocks noChangeArrowheads="1"/>
            </p:cNvSpPr>
            <p:nvPr/>
          </p:nvSpPr>
          <p:spPr bwMode="auto">
            <a:xfrm>
              <a:off x="4343" y="521"/>
              <a:ext cx="1134" cy="3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prstClr val="black"/>
                  </a:solidFill>
                  <a:latin typeface="Calibri" pitchFamily="34" charset="0"/>
                </a:rPr>
                <a:t>долинного </a:t>
              </a:r>
              <a:endParaRPr lang="ru-RU" b="1" dirty="0" smtClean="0">
                <a:solidFill>
                  <a:prstClr val="black"/>
                </a:solidFill>
                <a:latin typeface="Calibri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Calibri" pitchFamily="34" charset="0"/>
                </a:rPr>
                <a:t>бассейна </a:t>
              </a:r>
              <a:endParaRPr lang="ru-RU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5526" y="524"/>
              <a:ext cx="1085" cy="3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Calibri" pitchFamily="34" charset="0"/>
                </a:rPr>
                <a:t>долинной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Calibri" pitchFamily="34" charset="0"/>
                </a:rPr>
                <a:t>дельты</a:t>
              </a:r>
              <a:endParaRPr lang="ru-RU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6656" y="524"/>
              <a:ext cx="1043" cy="3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Calibri" pitchFamily="34" charset="0"/>
                </a:rPr>
                <a:t>«лессовидных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black"/>
                  </a:solidFill>
                  <a:latin typeface="Calibri" pitchFamily="34" charset="0"/>
                </a:rPr>
                <a:t>суглинков»</a:t>
              </a:r>
              <a:endParaRPr lang="ru-RU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4" y="2129308"/>
            <a:ext cx="1800000" cy="468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9" r="26342"/>
          <a:stretch/>
        </p:blipFill>
        <p:spPr bwMode="auto">
          <a:xfrm>
            <a:off x="7380517" y="2162349"/>
            <a:ext cx="1655764" cy="461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32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mapa-42-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60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107504" y="123354"/>
            <a:ext cx="1423988" cy="6413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УРАЛ</a:t>
            </a:r>
          </a:p>
        </p:txBody>
      </p:sp>
      <p:pic>
        <p:nvPicPr>
          <p:cNvPr id="31748" name="Picture 7" descr="217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2971800"/>
            <a:ext cx="55086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3311524" y="-29021"/>
            <a:ext cx="5508625" cy="31393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Урал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 протягивается почти на 2500 км от побережья Баренцева – Карского морей до Казахстана, где продолжается горами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Мугоджары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. Урал имеет ломанную форму, его составляют сегменты разного простирания – Северо-Западного  (Пай-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Хой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), Северо-Восточного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(Полярный и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Южный Урал), и практически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меридионального (Северный и Средний Урал) 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Самые высокие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вершины,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высотой до 1700 – 1900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метров,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находятся как раз в пределах сегментов северо-восточного простирания, а сегменты меридионального и северо-западного простирания – относительно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низкогорные  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1525" y="3055298"/>
            <a:ext cx="3240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Гора Народная – высочайшая</a:t>
            </a:r>
            <a:b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вершина Урала</a:t>
            </a:r>
          </a:p>
        </p:txBody>
      </p:sp>
    </p:spTree>
    <p:extLst>
      <p:ext uri="{BB962C8B-B14F-4D97-AF65-F5344CB8AC3E}">
        <p14:creationId xmlns:p14="http://schemas.microsoft.com/office/powerpoint/2010/main" val="27075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0" y="1365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Невьянский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и </a:t>
            </a:r>
            <a:r>
              <a:rPr lang="ru-RU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полярноуральский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горизонты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 Аллювий </a:t>
            </a:r>
            <a:r>
              <a:rPr lang="ru-RU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Режевской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1-ой</a:t>
            </a: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терраса </a:t>
            </a: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a</a:t>
            </a:r>
            <a:r>
              <a:rPr lang="en-US" baseline="30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r</a:t>
            </a:r>
            <a:r>
              <a:rPr lang="en-US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IIInv-pu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 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8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20"/>
          <a:stretch/>
        </p:blipFill>
        <p:spPr bwMode="auto">
          <a:xfrm>
            <a:off x="1207698" y="479619"/>
            <a:ext cx="6532654" cy="510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9" r="30578"/>
          <a:stretch/>
        </p:blipFill>
        <p:spPr>
          <a:xfrm>
            <a:off x="236775" y="1178098"/>
            <a:ext cx="566691" cy="16028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8"/>
          <a:stretch/>
        </p:blipFill>
        <p:spPr>
          <a:xfrm>
            <a:off x="178229" y="3751614"/>
            <a:ext cx="559968" cy="17212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229" y="80876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7141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229" y="324433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7142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91"/>
            <a:ext cx="915652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Спорово-пыльцевые спектры отложений низкой террасы р. Большая </a:t>
            </a:r>
            <a:r>
              <a:rPr lang="ru-RU" b="1" dirty="0" err="1" smtClean="0">
                <a:latin typeface="Arial Narrow" panose="020B0606020202030204" pitchFamily="34" charset="0"/>
              </a:rPr>
              <a:t>Арша</a:t>
            </a:r>
            <a:r>
              <a:rPr lang="ru-RU" b="1" dirty="0" smtClean="0">
                <a:latin typeface="Arial Narrow" panose="020B0606020202030204" pitchFamily="34" charset="0"/>
              </a:rPr>
              <a:t> 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9072" y="5733256"/>
            <a:ext cx="83183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Преимущественно «холодные» спорово-пыльцевые спектры террасовых отложений - </a:t>
            </a:r>
            <a:r>
              <a:rPr lang="ru-RU" dirty="0" smtClean="0">
                <a:latin typeface="Arial Narrow" panose="020B0606020202030204" pitchFamily="34" charset="0"/>
              </a:rPr>
              <a:t>свидетельство </a:t>
            </a:r>
            <a:r>
              <a:rPr lang="ru-RU" dirty="0">
                <a:latin typeface="Arial Narrow" panose="020B0606020202030204" pitchFamily="34" charset="0"/>
              </a:rPr>
              <a:t>того, что в обнажениях представлена только верхняя часть аллювия, а его «теплая» нижняя часть погребена. То-есть, этот отрезок долины постепенно погружается</a:t>
            </a:r>
          </a:p>
        </p:txBody>
      </p:sp>
    </p:spTree>
    <p:extLst>
      <p:ext uri="{BB962C8B-B14F-4D97-AF65-F5344CB8AC3E}">
        <p14:creationId xmlns:p14="http://schemas.microsoft.com/office/powerpoint/2010/main" val="38701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A7128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r="3671"/>
          <a:stretch>
            <a:fillRect/>
          </a:stretch>
        </p:blipFill>
        <p:spPr bwMode="auto">
          <a:xfrm>
            <a:off x="0" y="-63500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02" name="Text Box 2"/>
          <p:cNvSpPr txBox="1">
            <a:spLocks noChangeArrowheads="1"/>
          </p:cNvSpPr>
          <p:nvPr/>
        </p:nvSpPr>
        <p:spPr bwMode="auto">
          <a:xfrm>
            <a:off x="0" y="640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D6ECEE"/>
                </a:solidFill>
                <a:latin typeface="Arial Narrow" pitchFamily="34" charset="0"/>
              </a:rPr>
              <a:t>Техногенные </a:t>
            </a:r>
            <a:r>
              <a:rPr lang="ru-RU" altLang="ru-RU" sz="2000" b="1" smtClean="0">
                <a:solidFill>
                  <a:srgbClr val="D6ECEE"/>
                </a:solidFill>
                <a:latin typeface="Arial Narrow" pitchFamily="34" charset="0"/>
              </a:rPr>
              <a:t>осадки Казанцевской депрессии (долина руч. Заячий Лог)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27384"/>
            <a:ext cx="9144000" cy="36933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Крупные поля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техногенных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образований в районах многолетних разработок золотых россыпей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60978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geography.su/atlas/item/f00/s00/z0000000/pic/map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64"/>
            <a:ext cx="4675883" cy="661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4572000" y="420916"/>
            <a:ext cx="4392488" cy="283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Западно-Сибирская равнина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— одна из самых больших аккумулятивных низменных равнин земного шара. Она простирается от берегов Карского моря до степей Казахстана и от Урала на западе до Среднесибирского плоскогорья на востоке. Равнина имеет в плане форму суживающейся к северу трапеции: расстояние от южной ее границы до северной достигает почти 2500 </a:t>
            </a:r>
            <a:r>
              <a:rPr lang="ru-RU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км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, ширина — от 800 до 1900 </a:t>
            </a:r>
            <a:r>
              <a:rPr lang="ru-RU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км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, а площадь лишь немногим меньше 3 млн. </a:t>
            </a:r>
            <a:r>
              <a:rPr lang="ru-RU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км</a:t>
            </a:r>
            <a:r>
              <a:rPr lang="ru-RU" baseline="300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.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30724" name="Прямоугольник 2"/>
          <p:cNvSpPr>
            <a:spLocks noChangeArrowheads="1"/>
          </p:cNvSpPr>
          <p:nvPr/>
        </p:nvSpPr>
        <p:spPr bwMode="auto">
          <a:xfrm>
            <a:off x="4570621" y="3356992"/>
            <a:ext cx="446449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Географическое положение Западно-Сибирской равнины обусловливает переходный характер ее климата между умеренно континентальным Русской равнины и резко континентальным климатом Средней Сибири. Поэтому ландшафты страны отличаются рядом своеобразных особенностей: природные зоны здесь несколько смещены к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югу по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сравнению с Русской равниной, зона широколиственных лесов отсутствует, а ландшафтные различия внутри зон менее заметны, чем на Русской равнине.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4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ruskerealie.zcu.cz/images/mapa-44-45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549751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5580063" y="188913"/>
            <a:ext cx="32400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prstClr val="black"/>
                </a:solidFill>
              </a:rPr>
              <a:t>Полезные ископаемые Западной Сибири</a:t>
            </a:r>
          </a:p>
        </p:txBody>
      </p:sp>
      <p:pic>
        <p:nvPicPr>
          <p:cNvPr id="31748" name="Picture 4" descr="http://finance.rol.ru/files_jpg/neft(6106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420938"/>
            <a:ext cx="3629025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" y="1052735"/>
            <a:ext cx="9114310" cy="51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9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52" y="806118"/>
            <a:ext cx="3040560" cy="54311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7" y="977031"/>
            <a:ext cx="58007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7626">
            <a:off x="-510921" y="1221772"/>
            <a:ext cx="5762845" cy="659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50" y="884297"/>
            <a:ext cx="8193470" cy="6145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00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Franklin Gothic Medium Cond" pitchFamily="34" charset="0"/>
              </a:rPr>
              <a:t>Геоморфологические зональность Западной Сибири</a:t>
            </a:r>
            <a:endParaRPr lang="ru-RU" sz="2400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0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3" descr="GlasialWestSiber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r="8511" b="25113"/>
          <a:stretch>
            <a:fillRect/>
          </a:stretch>
        </p:blipFill>
        <p:spPr bwMode="auto">
          <a:xfrm>
            <a:off x="0" y="-29825"/>
            <a:ext cx="4968876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4788025" y="115888"/>
            <a:ext cx="4355976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РЕГИОНАЛЬНЫЕ КОМПЛЕКСЫ</a:t>
            </a: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1 – мощные толщи лессов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2 – аллювиальные отложения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3 – озерно-аллювиальные отложения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4 –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средне</a:t>
            </a: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плейстоценовые </a:t>
            </a:r>
            <a:r>
              <a:rPr lang="ru-RU" dirty="0" err="1">
                <a:solidFill>
                  <a:prstClr val="black"/>
                </a:solidFill>
                <a:latin typeface="Arial Narrow" pitchFamily="34" charset="0"/>
              </a:rPr>
              <a:t>водноледниковые</a:t>
            </a: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 отложения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5 –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средне</a:t>
            </a: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плейстоценовые ледниковые и </a:t>
            </a:r>
            <a:r>
              <a:rPr lang="ru-RU" dirty="0" err="1">
                <a:solidFill>
                  <a:prstClr val="black"/>
                </a:solidFill>
                <a:latin typeface="Arial Narrow" pitchFamily="34" charset="0"/>
              </a:rPr>
              <a:t>водноледниковые</a:t>
            </a: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 отложения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6 – межледниковые морские отложения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7 –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верхне</a:t>
            </a: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плейстоценовые ледниковые и </a:t>
            </a:r>
            <a:r>
              <a:rPr lang="ru-RU" dirty="0" err="1">
                <a:solidFill>
                  <a:prstClr val="black"/>
                </a:solidFill>
                <a:latin typeface="Arial Narrow" pitchFamily="34" charset="0"/>
              </a:rPr>
              <a:t>водноледниковые</a:t>
            </a: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 отложения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8 –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верхне</a:t>
            </a: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плейстоценовые озерно-аллювиальные отложения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 Narrow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ГРАНИЦЫ: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9 –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самаровского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(максимального) ледника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10 – </a:t>
            </a:r>
            <a:r>
              <a:rPr lang="ru-RU" i="1" dirty="0" err="1">
                <a:solidFill>
                  <a:prstClr val="black"/>
                </a:solidFill>
                <a:latin typeface="Arial Narrow" pitchFamily="34" charset="0"/>
              </a:rPr>
              <a:t>тазовского</a:t>
            </a: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 ледника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Arial Narrow" pitchFamily="34" charset="0"/>
              </a:rPr>
              <a:t>11 – </a:t>
            </a:r>
            <a:r>
              <a:rPr lang="ru-RU" b="1" dirty="0" smtClean="0">
                <a:solidFill>
                  <a:srgbClr val="0070C0"/>
                </a:solidFill>
                <a:latin typeface="Arial Narrow" pitchFamily="34" charset="0"/>
              </a:rPr>
              <a:t>максимальных трансгрессий четвертичного времени</a:t>
            </a:r>
            <a:endParaRPr lang="ru-RU" b="1" dirty="0">
              <a:solidFill>
                <a:srgbClr val="0070C0"/>
              </a:solidFill>
              <a:latin typeface="Arial Narrow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12 – основные направления движения льда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13 – горного обрамления Западно-Сибирской низменности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923925" y="2195055"/>
            <a:ext cx="2800350" cy="300495"/>
          </a:xfrm>
          <a:custGeom>
            <a:avLst/>
            <a:gdLst>
              <a:gd name="connsiteX0" fmla="*/ 0 w 2800350"/>
              <a:gd name="connsiteY0" fmla="*/ 238583 h 300495"/>
              <a:gd name="connsiteX1" fmla="*/ 119063 w 2800350"/>
              <a:gd name="connsiteY1" fmla="*/ 271920 h 300495"/>
              <a:gd name="connsiteX2" fmla="*/ 357188 w 2800350"/>
              <a:gd name="connsiteY2" fmla="*/ 300495 h 300495"/>
              <a:gd name="connsiteX3" fmla="*/ 576263 w 2800350"/>
              <a:gd name="connsiteY3" fmla="*/ 271920 h 300495"/>
              <a:gd name="connsiteX4" fmla="*/ 828675 w 2800350"/>
              <a:gd name="connsiteY4" fmla="*/ 190958 h 300495"/>
              <a:gd name="connsiteX5" fmla="*/ 1033463 w 2800350"/>
              <a:gd name="connsiteY5" fmla="*/ 105233 h 300495"/>
              <a:gd name="connsiteX6" fmla="*/ 1209675 w 2800350"/>
              <a:gd name="connsiteY6" fmla="*/ 43320 h 300495"/>
              <a:gd name="connsiteX7" fmla="*/ 1371600 w 2800350"/>
              <a:gd name="connsiteY7" fmla="*/ 19508 h 300495"/>
              <a:gd name="connsiteX8" fmla="*/ 1490663 w 2800350"/>
              <a:gd name="connsiteY8" fmla="*/ 458 h 300495"/>
              <a:gd name="connsiteX9" fmla="*/ 1733550 w 2800350"/>
              <a:gd name="connsiteY9" fmla="*/ 9983 h 300495"/>
              <a:gd name="connsiteX10" fmla="*/ 2124075 w 2800350"/>
              <a:gd name="connsiteY10" fmla="*/ 52845 h 300495"/>
              <a:gd name="connsiteX11" fmla="*/ 2486025 w 2800350"/>
              <a:gd name="connsiteY11" fmla="*/ 57608 h 300495"/>
              <a:gd name="connsiteX12" fmla="*/ 2676525 w 2800350"/>
              <a:gd name="connsiteY12" fmla="*/ 52845 h 300495"/>
              <a:gd name="connsiteX13" fmla="*/ 2800350 w 2800350"/>
              <a:gd name="connsiteY13" fmla="*/ 33795 h 300495"/>
              <a:gd name="connsiteX14" fmla="*/ 2800350 w 2800350"/>
              <a:gd name="connsiteY14" fmla="*/ 33795 h 30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0350" h="300495">
                <a:moveTo>
                  <a:pt x="0" y="238583"/>
                </a:moveTo>
                <a:cubicBezTo>
                  <a:pt x="29766" y="250092"/>
                  <a:pt x="59532" y="261601"/>
                  <a:pt x="119063" y="271920"/>
                </a:cubicBezTo>
                <a:cubicBezTo>
                  <a:pt x="178594" y="282239"/>
                  <a:pt x="280988" y="300495"/>
                  <a:pt x="357188" y="300495"/>
                </a:cubicBezTo>
                <a:cubicBezTo>
                  <a:pt x="433388" y="300495"/>
                  <a:pt x="497682" y="290176"/>
                  <a:pt x="576263" y="271920"/>
                </a:cubicBezTo>
                <a:cubicBezTo>
                  <a:pt x="654844" y="253664"/>
                  <a:pt x="752475" y="218739"/>
                  <a:pt x="828675" y="190958"/>
                </a:cubicBezTo>
                <a:cubicBezTo>
                  <a:pt x="904875" y="163177"/>
                  <a:pt x="969963" y="129839"/>
                  <a:pt x="1033463" y="105233"/>
                </a:cubicBezTo>
                <a:cubicBezTo>
                  <a:pt x="1096963" y="80627"/>
                  <a:pt x="1153319" y="57607"/>
                  <a:pt x="1209675" y="43320"/>
                </a:cubicBezTo>
                <a:cubicBezTo>
                  <a:pt x="1266031" y="29032"/>
                  <a:pt x="1371600" y="19508"/>
                  <a:pt x="1371600" y="19508"/>
                </a:cubicBezTo>
                <a:cubicBezTo>
                  <a:pt x="1418431" y="12364"/>
                  <a:pt x="1430338" y="2045"/>
                  <a:pt x="1490663" y="458"/>
                </a:cubicBezTo>
                <a:cubicBezTo>
                  <a:pt x="1550988" y="-1129"/>
                  <a:pt x="1627981" y="1252"/>
                  <a:pt x="1733550" y="9983"/>
                </a:cubicBezTo>
                <a:cubicBezTo>
                  <a:pt x="1839119" y="18714"/>
                  <a:pt x="1998663" y="44908"/>
                  <a:pt x="2124075" y="52845"/>
                </a:cubicBezTo>
                <a:cubicBezTo>
                  <a:pt x="2249487" y="60782"/>
                  <a:pt x="2393950" y="57608"/>
                  <a:pt x="2486025" y="57608"/>
                </a:cubicBezTo>
                <a:cubicBezTo>
                  <a:pt x="2578100" y="57608"/>
                  <a:pt x="2624138" y="56814"/>
                  <a:pt x="2676525" y="52845"/>
                </a:cubicBezTo>
                <a:cubicBezTo>
                  <a:pt x="2728912" y="48876"/>
                  <a:pt x="2800350" y="33795"/>
                  <a:pt x="2800350" y="33795"/>
                </a:cubicBezTo>
                <a:lnTo>
                  <a:pt x="2800350" y="33795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333375" y="3294575"/>
            <a:ext cx="3814763" cy="815561"/>
          </a:xfrm>
          <a:custGeom>
            <a:avLst/>
            <a:gdLst>
              <a:gd name="connsiteX0" fmla="*/ 0 w 3814763"/>
              <a:gd name="connsiteY0" fmla="*/ 20125 h 815561"/>
              <a:gd name="connsiteX1" fmla="*/ 123825 w 3814763"/>
              <a:gd name="connsiteY1" fmla="*/ 1075 h 815561"/>
              <a:gd name="connsiteX2" fmla="*/ 233363 w 3814763"/>
              <a:gd name="connsiteY2" fmla="*/ 48700 h 815561"/>
              <a:gd name="connsiteX3" fmla="*/ 314325 w 3814763"/>
              <a:gd name="connsiteY3" fmla="*/ 53463 h 815561"/>
              <a:gd name="connsiteX4" fmla="*/ 428625 w 3814763"/>
              <a:gd name="connsiteY4" fmla="*/ 39175 h 815561"/>
              <a:gd name="connsiteX5" fmla="*/ 533400 w 3814763"/>
              <a:gd name="connsiteY5" fmla="*/ 105850 h 815561"/>
              <a:gd name="connsiteX6" fmla="*/ 557213 w 3814763"/>
              <a:gd name="connsiteY6" fmla="*/ 220150 h 815561"/>
              <a:gd name="connsiteX7" fmla="*/ 628650 w 3814763"/>
              <a:gd name="connsiteY7" fmla="*/ 315400 h 815561"/>
              <a:gd name="connsiteX8" fmla="*/ 728663 w 3814763"/>
              <a:gd name="connsiteY8" fmla="*/ 353500 h 815561"/>
              <a:gd name="connsiteX9" fmla="*/ 885825 w 3814763"/>
              <a:gd name="connsiteY9" fmla="*/ 343975 h 815561"/>
              <a:gd name="connsiteX10" fmla="*/ 1014413 w 3814763"/>
              <a:gd name="connsiteY10" fmla="*/ 329688 h 815561"/>
              <a:gd name="connsiteX11" fmla="*/ 1100138 w 3814763"/>
              <a:gd name="connsiteY11" fmla="*/ 386838 h 815561"/>
              <a:gd name="connsiteX12" fmla="*/ 1209675 w 3814763"/>
              <a:gd name="connsiteY12" fmla="*/ 443988 h 815561"/>
              <a:gd name="connsiteX13" fmla="*/ 1366838 w 3814763"/>
              <a:gd name="connsiteY13" fmla="*/ 486850 h 815561"/>
              <a:gd name="connsiteX14" fmla="*/ 1452563 w 3814763"/>
              <a:gd name="connsiteY14" fmla="*/ 453513 h 815561"/>
              <a:gd name="connsiteX15" fmla="*/ 1562100 w 3814763"/>
              <a:gd name="connsiteY15" fmla="*/ 505900 h 815561"/>
              <a:gd name="connsiteX16" fmla="*/ 1685925 w 3814763"/>
              <a:gd name="connsiteY16" fmla="*/ 620200 h 815561"/>
              <a:gd name="connsiteX17" fmla="*/ 1766888 w 3814763"/>
              <a:gd name="connsiteY17" fmla="*/ 734500 h 815561"/>
              <a:gd name="connsiteX18" fmla="*/ 1924050 w 3814763"/>
              <a:gd name="connsiteY18" fmla="*/ 815463 h 815561"/>
              <a:gd name="connsiteX19" fmla="*/ 2119313 w 3814763"/>
              <a:gd name="connsiteY19" fmla="*/ 748788 h 815561"/>
              <a:gd name="connsiteX20" fmla="*/ 2152650 w 3814763"/>
              <a:gd name="connsiteY20" fmla="*/ 648775 h 815561"/>
              <a:gd name="connsiteX21" fmla="*/ 2219325 w 3814763"/>
              <a:gd name="connsiteY21" fmla="*/ 505900 h 815561"/>
              <a:gd name="connsiteX22" fmla="*/ 2252663 w 3814763"/>
              <a:gd name="connsiteY22" fmla="*/ 401125 h 815561"/>
              <a:gd name="connsiteX23" fmla="*/ 2343150 w 3814763"/>
              <a:gd name="connsiteY23" fmla="*/ 363025 h 815561"/>
              <a:gd name="connsiteX24" fmla="*/ 2490788 w 3814763"/>
              <a:gd name="connsiteY24" fmla="*/ 377313 h 815561"/>
              <a:gd name="connsiteX25" fmla="*/ 2633663 w 3814763"/>
              <a:gd name="connsiteY25" fmla="*/ 343975 h 815561"/>
              <a:gd name="connsiteX26" fmla="*/ 2752725 w 3814763"/>
              <a:gd name="connsiteY26" fmla="*/ 224913 h 815561"/>
              <a:gd name="connsiteX27" fmla="*/ 2838450 w 3814763"/>
              <a:gd name="connsiteY27" fmla="*/ 163000 h 815561"/>
              <a:gd name="connsiteX28" fmla="*/ 3043238 w 3814763"/>
              <a:gd name="connsiteY28" fmla="*/ 205863 h 815561"/>
              <a:gd name="connsiteX29" fmla="*/ 3214688 w 3814763"/>
              <a:gd name="connsiteY29" fmla="*/ 243963 h 815561"/>
              <a:gd name="connsiteX30" fmla="*/ 3395663 w 3814763"/>
              <a:gd name="connsiteY30" fmla="*/ 263013 h 815561"/>
              <a:gd name="connsiteX31" fmla="*/ 3505200 w 3814763"/>
              <a:gd name="connsiteY31" fmla="*/ 291588 h 815561"/>
              <a:gd name="connsiteX32" fmla="*/ 3643313 w 3814763"/>
              <a:gd name="connsiteY32" fmla="*/ 282063 h 815561"/>
              <a:gd name="connsiteX33" fmla="*/ 3748088 w 3814763"/>
              <a:gd name="connsiteY33" fmla="*/ 196338 h 815561"/>
              <a:gd name="connsiteX34" fmla="*/ 3814763 w 3814763"/>
              <a:gd name="connsiteY34" fmla="*/ 115375 h 815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14763" h="815561">
                <a:moveTo>
                  <a:pt x="0" y="20125"/>
                </a:moveTo>
                <a:cubicBezTo>
                  <a:pt x="42465" y="8219"/>
                  <a:pt x="84931" y="-3687"/>
                  <a:pt x="123825" y="1075"/>
                </a:cubicBezTo>
                <a:cubicBezTo>
                  <a:pt x="162719" y="5837"/>
                  <a:pt x="201613" y="39969"/>
                  <a:pt x="233363" y="48700"/>
                </a:cubicBezTo>
                <a:cubicBezTo>
                  <a:pt x="265113" y="57431"/>
                  <a:pt x="281781" y="55051"/>
                  <a:pt x="314325" y="53463"/>
                </a:cubicBezTo>
                <a:cubicBezTo>
                  <a:pt x="346869" y="51876"/>
                  <a:pt x="392113" y="30444"/>
                  <a:pt x="428625" y="39175"/>
                </a:cubicBezTo>
                <a:cubicBezTo>
                  <a:pt x="465137" y="47906"/>
                  <a:pt x="511969" y="75688"/>
                  <a:pt x="533400" y="105850"/>
                </a:cubicBezTo>
                <a:cubicBezTo>
                  <a:pt x="554831" y="136012"/>
                  <a:pt x="541338" y="185225"/>
                  <a:pt x="557213" y="220150"/>
                </a:cubicBezTo>
                <a:cubicBezTo>
                  <a:pt x="573088" y="255075"/>
                  <a:pt x="600075" y="293175"/>
                  <a:pt x="628650" y="315400"/>
                </a:cubicBezTo>
                <a:cubicBezTo>
                  <a:pt x="657225" y="337625"/>
                  <a:pt x="685801" y="348738"/>
                  <a:pt x="728663" y="353500"/>
                </a:cubicBezTo>
                <a:cubicBezTo>
                  <a:pt x="771526" y="358263"/>
                  <a:pt x="838200" y="347944"/>
                  <a:pt x="885825" y="343975"/>
                </a:cubicBezTo>
                <a:cubicBezTo>
                  <a:pt x="933450" y="340006"/>
                  <a:pt x="978694" y="322544"/>
                  <a:pt x="1014413" y="329688"/>
                </a:cubicBezTo>
                <a:cubicBezTo>
                  <a:pt x="1050132" y="336832"/>
                  <a:pt x="1067594" y="367788"/>
                  <a:pt x="1100138" y="386838"/>
                </a:cubicBezTo>
                <a:cubicBezTo>
                  <a:pt x="1132682" y="405888"/>
                  <a:pt x="1165225" y="427319"/>
                  <a:pt x="1209675" y="443988"/>
                </a:cubicBezTo>
                <a:cubicBezTo>
                  <a:pt x="1254125" y="460657"/>
                  <a:pt x="1326357" y="485263"/>
                  <a:pt x="1366838" y="486850"/>
                </a:cubicBezTo>
                <a:cubicBezTo>
                  <a:pt x="1407319" y="488437"/>
                  <a:pt x="1420019" y="450338"/>
                  <a:pt x="1452563" y="453513"/>
                </a:cubicBezTo>
                <a:cubicBezTo>
                  <a:pt x="1485107" y="456688"/>
                  <a:pt x="1523206" y="478119"/>
                  <a:pt x="1562100" y="505900"/>
                </a:cubicBezTo>
                <a:cubicBezTo>
                  <a:pt x="1600994" y="533681"/>
                  <a:pt x="1651794" y="582100"/>
                  <a:pt x="1685925" y="620200"/>
                </a:cubicBezTo>
                <a:cubicBezTo>
                  <a:pt x="1720056" y="658300"/>
                  <a:pt x="1727201" y="701956"/>
                  <a:pt x="1766888" y="734500"/>
                </a:cubicBezTo>
                <a:cubicBezTo>
                  <a:pt x="1806576" y="767044"/>
                  <a:pt x="1865313" y="813082"/>
                  <a:pt x="1924050" y="815463"/>
                </a:cubicBezTo>
                <a:cubicBezTo>
                  <a:pt x="1982787" y="817844"/>
                  <a:pt x="2081213" y="776569"/>
                  <a:pt x="2119313" y="748788"/>
                </a:cubicBezTo>
                <a:cubicBezTo>
                  <a:pt x="2157413" y="721007"/>
                  <a:pt x="2135981" y="689256"/>
                  <a:pt x="2152650" y="648775"/>
                </a:cubicBezTo>
                <a:cubicBezTo>
                  <a:pt x="2169319" y="608294"/>
                  <a:pt x="2202656" y="547175"/>
                  <a:pt x="2219325" y="505900"/>
                </a:cubicBezTo>
                <a:cubicBezTo>
                  <a:pt x="2235994" y="464625"/>
                  <a:pt x="2232026" y="424937"/>
                  <a:pt x="2252663" y="401125"/>
                </a:cubicBezTo>
                <a:cubicBezTo>
                  <a:pt x="2273300" y="377313"/>
                  <a:pt x="2303463" y="366994"/>
                  <a:pt x="2343150" y="363025"/>
                </a:cubicBezTo>
                <a:cubicBezTo>
                  <a:pt x="2382838" y="359056"/>
                  <a:pt x="2442369" y="380488"/>
                  <a:pt x="2490788" y="377313"/>
                </a:cubicBezTo>
                <a:cubicBezTo>
                  <a:pt x="2539207" y="374138"/>
                  <a:pt x="2590007" y="369375"/>
                  <a:pt x="2633663" y="343975"/>
                </a:cubicBezTo>
                <a:cubicBezTo>
                  <a:pt x="2677319" y="318575"/>
                  <a:pt x="2718594" y="255075"/>
                  <a:pt x="2752725" y="224913"/>
                </a:cubicBezTo>
                <a:cubicBezTo>
                  <a:pt x="2786856" y="194751"/>
                  <a:pt x="2790031" y="166175"/>
                  <a:pt x="2838450" y="163000"/>
                </a:cubicBezTo>
                <a:cubicBezTo>
                  <a:pt x="2886869" y="159825"/>
                  <a:pt x="3043238" y="205863"/>
                  <a:pt x="3043238" y="205863"/>
                </a:cubicBezTo>
                <a:cubicBezTo>
                  <a:pt x="3105944" y="219357"/>
                  <a:pt x="3155951" y="234438"/>
                  <a:pt x="3214688" y="243963"/>
                </a:cubicBezTo>
                <a:cubicBezTo>
                  <a:pt x="3273426" y="253488"/>
                  <a:pt x="3347244" y="255076"/>
                  <a:pt x="3395663" y="263013"/>
                </a:cubicBezTo>
                <a:cubicBezTo>
                  <a:pt x="3444082" y="270950"/>
                  <a:pt x="3463925" y="288413"/>
                  <a:pt x="3505200" y="291588"/>
                </a:cubicBezTo>
                <a:lnTo>
                  <a:pt x="3643313" y="282063"/>
                </a:lnTo>
                <a:cubicBezTo>
                  <a:pt x="3683794" y="266188"/>
                  <a:pt x="3719513" y="224119"/>
                  <a:pt x="3748088" y="196338"/>
                </a:cubicBezTo>
                <a:cubicBezTo>
                  <a:pt x="3776663" y="168557"/>
                  <a:pt x="3795713" y="141966"/>
                  <a:pt x="3814763" y="115375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785813" y="1066422"/>
            <a:ext cx="290512" cy="24191"/>
          </a:xfrm>
          <a:custGeom>
            <a:avLst/>
            <a:gdLst>
              <a:gd name="connsiteX0" fmla="*/ 0 w 290512"/>
              <a:gd name="connsiteY0" fmla="*/ 24191 h 24191"/>
              <a:gd name="connsiteX1" fmla="*/ 133350 w 290512"/>
              <a:gd name="connsiteY1" fmla="*/ 378 h 24191"/>
              <a:gd name="connsiteX2" fmla="*/ 252412 w 290512"/>
              <a:gd name="connsiteY2" fmla="*/ 9903 h 24191"/>
              <a:gd name="connsiteX3" fmla="*/ 290512 w 290512"/>
              <a:gd name="connsiteY3" fmla="*/ 14666 h 2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512" h="24191">
                <a:moveTo>
                  <a:pt x="0" y="24191"/>
                </a:moveTo>
                <a:cubicBezTo>
                  <a:pt x="45640" y="13475"/>
                  <a:pt x="91281" y="2759"/>
                  <a:pt x="133350" y="378"/>
                </a:cubicBezTo>
                <a:cubicBezTo>
                  <a:pt x="175419" y="-2003"/>
                  <a:pt x="226218" y="7522"/>
                  <a:pt x="252412" y="9903"/>
                </a:cubicBezTo>
                <a:cubicBezTo>
                  <a:pt x="278606" y="12284"/>
                  <a:pt x="284559" y="13475"/>
                  <a:pt x="290512" y="14666"/>
                </a:cubicBezTo>
              </a:path>
            </a:pathLst>
          </a:custGeom>
          <a:solidFill>
            <a:schemeClr val="accent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790575" y="603922"/>
            <a:ext cx="295275" cy="53303"/>
          </a:xfrm>
          <a:custGeom>
            <a:avLst/>
            <a:gdLst>
              <a:gd name="connsiteX0" fmla="*/ 0 w 295275"/>
              <a:gd name="connsiteY0" fmla="*/ 53303 h 53303"/>
              <a:gd name="connsiteX1" fmla="*/ 123825 w 295275"/>
              <a:gd name="connsiteY1" fmla="*/ 10441 h 53303"/>
              <a:gd name="connsiteX2" fmla="*/ 228600 w 295275"/>
              <a:gd name="connsiteY2" fmla="*/ 916 h 53303"/>
              <a:gd name="connsiteX3" fmla="*/ 295275 w 295275"/>
              <a:gd name="connsiteY3" fmla="*/ 916 h 5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53303">
                <a:moveTo>
                  <a:pt x="0" y="53303"/>
                </a:moveTo>
                <a:cubicBezTo>
                  <a:pt x="42862" y="36237"/>
                  <a:pt x="85725" y="19172"/>
                  <a:pt x="123825" y="10441"/>
                </a:cubicBezTo>
                <a:cubicBezTo>
                  <a:pt x="161925" y="1710"/>
                  <a:pt x="200025" y="2503"/>
                  <a:pt x="228600" y="916"/>
                </a:cubicBezTo>
                <a:cubicBezTo>
                  <a:pt x="257175" y="-672"/>
                  <a:pt x="276225" y="122"/>
                  <a:pt x="295275" y="916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99782" y="4992525"/>
            <a:ext cx="43794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Ls</a:t>
            </a:r>
            <a:endParaRPr lang="ru-RU" sz="24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199782" y="4797152"/>
            <a:ext cx="186109" cy="316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66217" y="5517232"/>
            <a:ext cx="336952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35372" y="4653136"/>
            <a:ext cx="412292" cy="461665"/>
          </a:xfrm>
          <a:prstGeom prst="rect">
            <a:avLst/>
          </a:prstGeom>
          <a:solidFill>
            <a:srgbClr val="00FFCC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11636" y="3831431"/>
            <a:ext cx="412292" cy="461665"/>
          </a:xfrm>
          <a:prstGeom prst="rect">
            <a:avLst/>
          </a:prstGeom>
          <a:solidFill>
            <a:srgbClr val="00FFCC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63888" y="2967335"/>
            <a:ext cx="445956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fII</a:t>
            </a:r>
            <a:endParaRPr lang="ru-RU" sz="2400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900840" y="3348375"/>
            <a:ext cx="298942" cy="224641"/>
          </a:xfrm>
          <a:prstGeom prst="line">
            <a:avLst/>
          </a:prstGeom>
          <a:ln w="28575"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51317" y="2751311"/>
            <a:ext cx="67646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g,fII</a:t>
            </a:r>
            <a:endParaRPr lang="ru-RU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863564" y="1628800"/>
            <a:ext cx="657552" cy="461665"/>
          </a:xfrm>
          <a:prstGeom prst="rect">
            <a:avLst/>
          </a:prstGeom>
          <a:solidFill>
            <a:srgbClr val="93FBDB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laIII</a:t>
            </a:r>
            <a:endParaRPr lang="ru-RU" sz="2400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3059832" y="1988840"/>
            <a:ext cx="0" cy="356462"/>
          </a:xfrm>
          <a:prstGeom prst="straightConnector1">
            <a:avLst/>
          </a:prstGeom>
          <a:ln w="28575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58226" y="1545204"/>
            <a:ext cx="75822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g,fIII</a:t>
            </a:r>
            <a:endParaRPr lang="ru-RU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330272" y="663079"/>
            <a:ext cx="67999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mIII</a:t>
            </a:r>
            <a:endParaRPr lang="ru-RU" sz="2400" b="1" dirty="0"/>
          </a:p>
        </p:txBody>
      </p:sp>
      <p:cxnSp>
        <p:nvCxnSpPr>
          <p:cNvPr id="21" name="Прямая со стрелкой 20"/>
          <p:cNvCxnSpPr>
            <a:stCxn id="23" idx="1"/>
          </p:cNvCxnSpPr>
          <p:nvPr/>
        </p:nvCxnSpPr>
        <p:spPr>
          <a:xfrm flipH="1" flipV="1">
            <a:off x="1835696" y="893911"/>
            <a:ext cx="494576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5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548" y="1028286"/>
            <a:ext cx="80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Ледниковые, флювиогляциальные, озерно-ледниковые, ледниково-морские, озерные, аллювиальные, аллювиально-озерные, эоловые, лёссовые, хемогенные, коллювиальные, элювиальные, элювиально-делювиальные, торфяно-болотные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9692" y="77723"/>
            <a:ext cx="554461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Генетические типы четвертичных отложений Западно-Сибирской низменности: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951616"/>
            <a:ext cx="7992888" cy="473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55576" y="2174427"/>
            <a:ext cx="2000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white"/>
                </a:solidFill>
                <a:latin typeface="Arial Narrow" panose="020B0606020202030204" pitchFamily="34" charset="0"/>
              </a:rPr>
              <a:t>Долина р. Обь</a:t>
            </a: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9" y="1951616"/>
            <a:ext cx="8408549" cy="4869160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06"/>
          <a:stretch/>
        </p:blipFill>
        <p:spPr>
          <a:xfrm>
            <a:off x="101012" y="1916386"/>
            <a:ext cx="8996039" cy="4808378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1616"/>
            <a:ext cx="9144000" cy="5070802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4"/>
          <a:stretch/>
        </p:blipFill>
        <p:spPr>
          <a:xfrm>
            <a:off x="27032" y="1937080"/>
            <a:ext cx="9144000" cy="49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96142" y="140625"/>
            <a:ext cx="4607546" cy="6681339"/>
            <a:chOff x="65508" y="-204700"/>
            <a:chExt cx="4607546" cy="6681339"/>
          </a:xfrm>
        </p:grpSpPr>
        <p:pic>
          <p:nvPicPr>
            <p:cNvPr id="2" name="Рисунок 1" descr="Вырезка экрана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2"/>
            <a:stretch/>
          </p:blipFill>
          <p:spPr>
            <a:xfrm>
              <a:off x="96142" y="-204700"/>
              <a:ext cx="4576912" cy="3489684"/>
            </a:xfrm>
            <a:prstGeom prst="rect">
              <a:avLst/>
            </a:prstGeom>
          </p:spPr>
        </p:pic>
        <p:pic>
          <p:nvPicPr>
            <p:cNvPr id="3" name="Рисунок 2" descr="Вырезка экрана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8" y="3140968"/>
              <a:ext cx="4607546" cy="3335671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4932040" y="404664"/>
            <a:ext cx="1755775" cy="589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499992" y="764704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4499992" y="980728"/>
            <a:ext cx="43204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535996" y="2132856"/>
            <a:ext cx="39604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535996" y="2420888"/>
            <a:ext cx="396044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2050" idx="1"/>
          </p:cNvCxnSpPr>
          <p:nvPr/>
        </p:nvCxnSpPr>
        <p:spPr>
          <a:xfrm flipV="1">
            <a:off x="4572000" y="3353571"/>
            <a:ext cx="360040" cy="255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4572000" y="3645024"/>
            <a:ext cx="360040" cy="712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572000" y="4725144"/>
            <a:ext cx="36004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572000" y="5229200"/>
            <a:ext cx="36004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76056" y="5661248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ТРОФИМОВСКИЙ</a:t>
            </a:r>
            <a:endParaRPr lang="ru-RU" sz="105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91240" y="3976515"/>
            <a:ext cx="875561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ЛЕБЕДСКИЙ</a:t>
            </a:r>
            <a:endParaRPr lang="ru-RU" sz="105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08104" y="1734924"/>
            <a:ext cx="109036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МУРУКТИНСКИЙ</a:t>
            </a:r>
            <a:endParaRPr lang="ru-RU" sz="105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932040" y="404664"/>
            <a:ext cx="17384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6839744" y="408139"/>
            <a:ext cx="2304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Современная </a:t>
            </a:r>
          </a:p>
          <a:p>
            <a:r>
              <a:rPr lang="ru-RU" dirty="0" smtClean="0"/>
              <a:t>стратиграфическая схема четвертичной системы Западной Сибири (</a:t>
            </a:r>
            <a:r>
              <a:rPr lang="ru-RU" i="1" dirty="0" smtClean="0"/>
              <a:t>Волкова, Хазина и др., 2009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73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353" y="21492"/>
            <a:ext cx="864096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Medium Cond" panose="020B0606030402020204" pitchFamily="34" charset="0"/>
              </a:rPr>
              <a:t>В </a:t>
            </a:r>
            <a:r>
              <a:rPr lang="ru-RU" dirty="0">
                <a:latin typeface="Franklin Gothic Medium Cond" panose="020B0606030402020204" pitchFamily="34" charset="0"/>
              </a:rPr>
              <a:t>Средней Сибири установлено шесть ледниковых комплексов осадков. </a:t>
            </a:r>
            <a:r>
              <a:rPr lang="ru-RU" dirty="0" smtClean="0">
                <a:latin typeface="Franklin Gothic Medium Cond" panose="020B0606030402020204" pitchFamily="34" charset="0"/>
              </a:rPr>
              <a:t/>
            </a:r>
            <a:br>
              <a:rPr lang="ru-RU" dirty="0" smtClean="0">
                <a:latin typeface="Franklin Gothic Medium Cond" panose="020B0606030402020204" pitchFamily="34" charset="0"/>
              </a:rPr>
            </a:br>
            <a:r>
              <a:rPr lang="ru-RU" dirty="0" smtClean="0">
                <a:latin typeface="Franklin Gothic Medium Cond" panose="020B0606030402020204" pitchFamily="34" charset="0"/>
              </a:rPr>
              <a:t>В ряде районов </a:t>
            </a:r>
            <a:r>
              <a:rPr lang="ru-RU" dirty="0">
                <a:latin typeface="Franklin Gothic Medium Cond" panose="020B0606030402020204" pitchFamily="34" charset="0"/>
              </a:rPr>
              <a:t>каждый ледниковый комплекс имеет трехчленное строение и состоит из двух морен, </a:t>
            </a:r>
            <a:r>
              <a:rPr lang="ru-RU" dirty="0" smtClean="0">
                <a:latin typeface="Franklin Gothic Medium Cond" panose="020B0606030402020204" pitchFamily="34" charset="0"/>
              </a:rPr>
              <a:t>разделенных </a:t>
            </a:r>
            <a:r>
              <a:rPr lang="ru-RU" dirty="0" err="1">
                <a:latin typeface="Franklin Gothic Medium Cond" panose="020B0606030402020204" pitchFamily="34" charset="0"/>
              </a:rPr>
              <a:t>межморенными</a:t>
            </a:r>
            <a:r>
              <a:rPr lang="ru-RU" dirty="0">
                <a:latin typeface="Franklin Gothic Medium Cond" panose="020B0606030402020204" pitchFamily="34" charset="0"/>
              </a:rPr>
              <a:t> толщами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0275" y="980728"/>
            <a:ext cx="9058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atin typeface="Arial Narrow" panose="020B0606020202030204" pitchFamily="34" charset="0"/>
              </a:rPr>
              <a:t>Верхний </a:t>
            </a:r>
            <a:r>
              <a:rPr lang="ru-RU" b="1" cap="all" dirty="0" err="1">
                <a:latin typeface="Arial Narrow" panose="020B0606020202030204" pitchFamily="34" charset="0"/>
              </a:rPr>
              <a:t>эоплейстоцен</a:t>
            </a:r>
            <a:r>
              <a:rPr lang="ru-RU" cap="all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(1,24 – 0,8 млн лет) включает ледниковые, водно-ледниковые,</a:t>
            </a:r>
          </a:p>
          <a:p>
            <a:r>
              <a:rPr lang="ru-RU" dirty="0">
                <a:latin typeface="Arial Narrow" panose="020B0606020202030204" pitchFamily="34" charset="0"/>
              </a:rPr>
              <a:t>озерно-ледниковые, озерные и аллювиальные отложения, имеющие </a:t>
            </a:r>
            <a:r>
              <a:rPr lang="ru-RU" dirty="0" smtClean="0">
                <a:latin typeface="Arial Narrow" panose="020B0606020202030204" pitchFamily="34" charset="0"/>
              </a:rPr>
              <a:t>ограниченное распространение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r>
              <a:rPr lang="ru-RU" dirty="0" smtClean="0">
                <a:latin typeface="Arial Narrow" panose="020B0606020202030204" pitchFamily="34" charset="0"/>
              </a:rPr>
              <a:t>Объединены под названием </a:t>
            </a:r>
            <a:r>
              <a:rPr lang="ru-RU" b="1" dirty="0" err="1" smtClean="0">
                <a:latin typeface="Arial Narrow" panose="020B0606020202030204" pitchFamily="34" charset="0"/>
              </a:rPr>
              <a:t>трофимовский</a:t>
            </a:r>
            <a:r>
              <a:rPr lang="ru-RU" b="1" dirty="0" smtClean="0">
                <a:latin typeface="Arial Narrow" panose="020B0606020202030204" pitchFamily="34" charset="0"/>
              </a:rPr>
              <a:t> горизонт</a:t>
            </a:r>
            <a:r>
              <a:rPr lang="ru-RU" dirty="0" smtClean="0">
                <a:latin typeface="Arial Narrow" panose="020B0606020202030204" pitchFamily="34" charset="0"/>
              </a:rPr>
              <a:t>. Они </a:t>
            </a:r>
            <a:r>
              <a:rPr lang="ru-RU" dirty="0">
                <a:latin typeface="Arial Narrow" panose="020B0606020202030204" pitchFamily="34" charset="0"/>
              </a:rPr>
              <a:t>вскрыты в ряде скважин в </a:t>
            </a:r>
            <a:r>
              <a:rPr lang="ru-RU" dirty="0" err="1">
                <a:latin typeface="Arial Narrow" panose="020B0606020202030204" pitchFamily="34" charset="0"/>
              </a:rPr>
              <a:t>переуглубленных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палеодолинах</a:t>
            </a:r>
            <a:r>
              <a:rPr lang="ru-RU" dirty="0">
                <a:latin typeface="Arial Narrow" panose="020B0606020202030204" pitchFamily="34" charset="0"/>
              </a:rPr>
              <a:t> в </a:t>
            </a:r>
            <a:r>
              <a:rPr lang="ru-RU" dirty="0" smtClean="0">
                <a:latin typeface="Arial Narrow" panose="020B0606020202030204" pitchFamily="34" charset="0"/>
              </a:rPr>
              <a:t>Среднесибирской ледниковой </a:t>
            </a:r>
            <a:r>
              <a:rPr lang="ru-RU" dirty="0">
                <a:latin typeface="Arial Narrow" panose="020B0606020202030204" pitchFamily="34" charset="0"/>
              </a:rPr>
              <a:t>области, в </a:t>
            </a:r>
            <a:r>
              <a:rPr lang="ru-RU" dirty="0" err="1">
                <a:latin typeface="Arial Narrow" panose="020B0606020202030204" pitchFamily="34" charset="0"/>
              </a:rPr>
              <a:t>Приенисейском</a:t>
            </a:r>
            <a:r>
              <a:rPr lang="ru-RU" dirty="0">
                <a:latin typeface="Arial Narrow" panose="020B0606020202030204" pitchFamily="34" charset="0"/>
              </a:rPr>
              <a:t> районе, в бассейне Нижней и Подкаменной Тунгусок. </a:t>
            </a:r>
            <a:r>
              <a:rPr lang="ru-RU" dirty="0" smtClean="0">
                <a:latin typeface="Arial Narrow" panose="020B0606020202030204" pitchFamily="34" charset="0"/>
              </a:rPr>
              <a:t>Отложения </a:t>
            </a:r>
            <a:r>
              <a:rPr lang="ru-RU" dirty="0">
                <a:latin typeface="Arial Narrow" panose="020B0606020202030204" pitchFamily="34" charset="0"/>
              </a:rPr>
              <a:t>залегают под осадками </a:t>
            </a:r>
            <a:r>
              <a:rPr lang="ru-RU" dirty="0" err="1">
                <a:latin typeface="Arial Narrow" panose="020B0606020202030204" pitchFamily="34" charset="0"/>
              </a:rPr>
              <a:t>талагайкинского</a:t>
            </a:r>
            <a:r>
              <a:rPr lang="ru-RU" dirty="0">
                <a:latin typeface="Arial Narrow" panose="020B0606020202030204" pitchFamily="34" charset="0"/>
              </a:rPr>
              <a:t> горизонта, имеющего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ТЛ</a:t>
            </a:r>
            <a:r>
              <a:rPr lang="ru-RU" dirty="0">
                <a:latin typeface="Arial Narrow" panose="020B0606020202030204" pitchFamily="34" charset="0"/>
              </a:rPr>
              <a:t> дату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790±85 тыс. лет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r>
              <a:rPr lang="ru-RU" dirty="0">
                <a:latin typeface="Arial Narrow" panose="020B0606020202030204" pitchFamily="34" charset="0"/>
              </a:rPr>
              <a:t>Осадки представлены валунными суглинками, озерно-ледниковыми глинами и песками. В </a:t>
            </a:r>
            <a:r>
              <a:rPr lang="ru-RU" dirty="0" smtClean="0">
                <a:latin typeface="Arial Narrow" panose="020B0606020202030204" pitchFamily="34" charset="0"/>
              </a:rPr>
              <a:t>некоторых </a:t>
            </a:r>
            <a:r>
              <a:rPr lang="ru-RU" dirty="0">
                <a:latin typeface="Arial Narrow" panose="020B0606020202030204" pitchFamily="34" charset="0"/>
              </a:rPr>
              <a:t>скважинах </a:t>
            </a:r>
            <a:r>
              <a:rPr lang="ru-RU" dirty="0" smtClean="0">
                <a:latin typeface="Arial Narrow" panose="020B0606020202030204" pitchFamily="34" charset="0"/>
              </a:rPr>
              <a:t>толща </a:t>
            </a:r>
            <a:r>
              <a:rPr lang="ru-RU" dirty="0">
                <a:latin typeface="Arial Narrow" panose="020B0606020202030204" pitchFamily="34" charset="0"/>
              </a:rPr>
              <a:t>состоит из двух морен, разделенных водно-ледниковыми </a:t>
            </a:r>
            <a:r>
              <a:rPr lang="ru-RU" dirty="0" smtClean="0">
                <a:latin typeface="Arial Narrow" panose="020B0606020202030204" pitchFamily="34" charset="0"/>
              </a:rPr>
              <a:t>песками, а также представлена аллювием - </a:t>
            </a:r>
            <a:r>
              <a:rPr lang="ru-RU" dirty="0" err="1" smtClean="0">
                <a:latin typeface="Arial Narrow" panose="020B0606020202030204" pitchFamily="34" charset="0"/>
              </a:rPr>
              <a:t>ожелезненными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галечниками и </a:t>
            </a:r>
            <a:r>
              <a:rPr lang="ru-RU" dirty="0" smtClean="0">
                <a:latin typeface="Arial Narrow" panose="020B0606020202030204" pitchFamily="34" charset="0"/>
              </a:rPr>
              <a:t>песками </a:t>
            </a:r>
            <a:r>
              <a:rPr lang="ru-RU" dirty="0" err="1" smtClean="0">
                <a:latin typeface="Arial Narrow" panose="020B0606020202030204" pitchFamily="34" charset="0"/>
              </a:rPr>
              <a:t>трофимовской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свиты </a:t>
            </a:r>
            <a:r>
              <a:rPr lang="ru-RU" dirty="0" smtClean="0">
                <a:latin typeface="Arial Narrow" panose="020B0606020202030204" pitchFamily="34" charset="0"/>
              </a:rPr>
              <a:t>- в </a:t>
            </a:r>
            <a:r>
              <a:rPr lang="ru-RU" dirty="0">
                <a:latin typeface="Arial Narrow" panose="020B0606020202030204" pitchFamily="34" charset="0"/>
              </a:rPr>
              <a:t>дельте р. </a:t>
            </a:r>
            <a:r>
              <a:rPr lang="ru-RU" dirty="0" smtClean="0">
                <a:latin typeface="Arial Narrow" panose="020B0606020202030204" pitchFamily="34" charset="0"/>
              </a:rPr>
              <a:t>Лены.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275" y="3789040"/>
            <a:ext cx="9058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atin typeface="Arial Narrow" panose="020B0606020202030204" pitchFamily="34" charset="0"/>
              </a:rPr>
              <a:t>Нижний неоплейстоцен</a:t>
            </a:r>
            <a:r>
              <a:rPr lang="ru-RU" cap="all" dirty="0" smtClean="0">
                <a:latin typeface="Arial Narrow" panose="020B0606020202030204" pitchFamily="34" charset="0"/>
              </a:rPr>
              <a:t>  </a:t>
            </a:r>
            <a:r>
              <a:rPr lang="ru-RU" dirty="0" smtClean="0">
                <a:latin typeface="Arial Narrow" panose="020B0606020202030204" pitchFamily="34" charset="0"/>
              </a:rPr>
              <a:t>включает </a:t>
            </a:r>
            <a:r>
              <a:rPr lang="ru-RU" dirty="0">
                <a:latin typeface="Arial Narrow" panose="020B0606020202030204" pitchFamily="34" charset="0"/>
              </a:rPr>
              <a:t>два горизонта: </a:t>
            </a:r>
            <a:r>
              <a:rPr lang="ru-RU" b="1" dirty="0" err="1">
                <a:latin typeface="Arial Narrow" panose="020B0606020202030204" pitchFamily="34" charset="0"/>
              </a:rPr>
              <a:t>талагайкинский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i="1" dirty="0">
                <a:latin typeface="Arial Narrow" panose="020B0606020202030204" pitchFamily="34" charset="0"/>
              </a:rPr>
              <a:t>межледниковый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и </a:t>
            </a:r>
            <a:r>
              <a:rPr lang="ru-RU" b="1" dirty="0" err="1" smtClean="0">
                <a:latin typeface="Arial Narrow" panose="020B0606020202030204" pitchFamily="34" charset="0"/>
              </a:rPr>
              <a:t>лебедский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ледниковый. </a:t>
            </a:r>
            <a:r>
              <a:rPr lang="ru-RU" b="1" dirty="0" err="1">
                <a:latin typeface="Arial Narrow" panose="020B0606020202030204" pitchFamily="34" charset="0"/>
              </a:rPr>
              <a:t>Талагайкинский</a:t>
            </a:r>
            <a:r>
              <a:rPr lang="ru-RU" dirty="0">
                <a:latin typeface="Arial Narrow" panose="020B0606020202030204" pitchFamily="34" charset="0"/>
              </a:rPr>
              <a:t> горизонт объединяет морские, прибрежно-морские, </a:t>
            </a:r>
            <a:r>
              <a:rPr lang="ru-RU" dirty="0" smtClean="0">
                <a:latin typeface="Arial Narrow" panose="020B0606020202030204" pitchFamily="34" charset="0"/>
              </a:rPr>
              <a:t>дельтовые </a:t>
            </a:r>
            <a:r>
              <a:rPr lang="ru-RU" dirty="0">
                <a:latin typeface="Arial Narrow" panose="020B0606020202030204" pitchFamily="34" charset="0"/>
              </a:rPr>
              <a:t>отложения с элементами </a:t>
            </a:r>
            <a:r>
              <a:rPr lang="ru-RU" i="1" dirty="0">
                <a:latin typeface="Arial Narrow" panose="020B0606020202030204" pitchFamily="34" charset="0"/>
              </a:rPr>
              <a:t>вилюйской</a:t>
            </a:r>
            <a:r>
              <a:rPr lang="ru-RU" dirty="0">
                <a:latin typeface="Arial Narrow" panose="020B0606020202030204" pitchFamily="34" charset="0"/>
              </a:rPr>
              <a:t> фауны крупных </a:t>
            </a:r>
            <a:r>
              <a:rPr lang="ru-RU" dirty="0" smtClean="0">
                <a:latin typeface="Arial Narrow" panose="020B0606020202030204" pitchFamily="34" charset="0"/>
              </a:rPr>
              <a:t>млекопитающих. Отложения </a:t>
            </a:r>
            <a:r>
              <a:rPr lang="ru-RU" b="1" dirty="0" err="1">
                <a:latin typeface="Arial Narrow" panose="020B0606020202030204" pitchFamily="34" charset="0"/>
              </a:rPr>
              <a:t>лебедского</a:t>
            </a:r>
            <a:r>
              <a:rPr lang="ru-RU" dirty="0">
                <a:latin typeface="Arial Narrow" panose="020B0606020202030204" pitchFamily="34" charset="0"/>
              </a:rPr>
              <a:t> горизонта </a:t>
            </a:r>
            <a:r>
              <a:rPr lang="ru-RU" dirty="0" smtClean="0">
                <a:latin typeface="Arial Narrow" panose="020B0606020202030204" pitchFamily="34" charset="0"/>
              </a:rPr>
              <a:t>имеют ограниченное </a:t>
            </a:r>
            <a:r>
              <a:rPr lang="ru-RU" dirty="0">
                <a:latin typeface="Arial Narrow" panose="020B0606020202030204" pitchFamily="34" charset="0"/>
              </a:rPr>
              <a:t>распространение. </a:t>
            </a:r>
            <a:r>
              <a:rPr lang="ru-RU" dirty="0" smtClean="0">
                <a:latin typeface="Arial Narrow" panose="020B0606020202030204" pitchFamily="34" charset="0"/>
              </a:rPr>
              <a:t>Горизонт </a:t>
            </a:r>
            <a:r>
              <a:rPr lang="ru-RU" dirty="0">
                <a:latin typeface="Arial Narrow" panose="020B0606020202030204" pitchFamily="34" charset="0"/>
              </a:rPr>
              <a:t>представлен </a:t>
            </a:r>
            <a:r>
              <a:rPr lang="ru-RU" dirty="0" smtClean="0">
                <a:latin typeface="Arial Narrow" panose="020B0606020202030204" pitchFamily="34" charset="0"/>
              </a:rPr>
              <a:t>толщей</a:t>
            </a:r>
            <a:r>
              <a:rPr lang="ru-RU" dirty="0">
                <a:latin typeface="Arial Narrow" panose="020B0606020202030204" pitchFamily="34" charset="0"/>
              </a:rPr>
              <a:t>, состоящей из двух </a:t>
            </a:r>
            <a:r>
              <a:rPr lang="ru-RU" dirty="0" smtClean="0">
                <a:latin typeface="Arial Narrow" panose="020B0606020202030204" pitchFamily="34" charset="0"/>
              </a:rPr>
              <a:t>морен, </a:t>
            </a:r>
            <a:r>
              <a:rPr lang="ru-RU" dirty="0">
                <a:latin typeface="Arial Narrow" panose="020B0606020202030204" pitchFamily="34" charset="0"/>
              </a:rPr>
              <a:t>разделенных </a:t>
            </a:r>
            <a:r>
              <a:rPr lang="ru-RU" dirty="0" err="1">
                <a:latin typeface="Arial Narrow" panose="020B0606020202030204" pitchFamily="34" charset="0"/>
              </a:rPr>
              <a:t>межморенными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отложениями </a:t>
            </a:r>
            <a:r>
              <a:rPr lang="ru-RU" dirty="0">
                <a:latin typeface="Arial Narrow" panose="020B0606020202030204" pitchFamily="34" charset="0"/>
              </a:rPr>
              <a:t>– морскими и ледово-морскими слоями с </a:t>
            </a:r>
            <a:r>
              <a:rPr lang="ru-RU" dirty="0" err="1">
                <a:latin typeface="Arial Narrow" panose="020B0606020202030204" pitchFamily="34" charset="0"/>
              </a:rPr>
              <a:t>болгохтохским</a:t>
            </a:r>
            <a:r>
              <a:rPr lang="ru-RU" dirty="0">
                <a:latin typeface="Arial Narrow" panose="020B0606020202030204" pitchFamily="34" charset="0"/>
              </a:rPr>
              <a:t> комплексом фораминифер</a:t>
            </a:r>
            <a:r>
              <a:rPr lang="ru-RU" dirty="0" smtClean="0">
                <a:latin typeface="Arial Narrow" panose="020B0606020202030204" pitchFamily="34" charset="0"/>
              </a:rPr>
              <a:t>. Трехчленное </a:t>
            </a:r>
            <a:r>
              <a:rPr lang="ru-RU" dirty="0">
                <a:latin typeface="Arial Narrow" panose="020B0606020202030204" pitchFamily="34" charset="0"/>
              </a:rPr>
              <a:t>строение горизонта сохраняется в </a:t>
            </a:r>
            <a:r>
              <a:rPr lang="ru-RU" dirty="0" err="1">
                <a:latin typeface="Arial Narrow" panose="020B0606020202030204" pitchFamily="34" charset="0"/>
              </a:rPr>
              <a:t>Приленском</a:t>
            </a:r>
            <a:r>
              <a:rPr lang="ru-RU" dirty="0">
                <a:latin typeface="Arial Narrow" panose="020B0606020202030204" pitchFamily="34" charset="0"/>
              </a:rPr>
              <a:t> районе и в бассейне Нижней </a:t>
            </a:r>
            <a:r>
              <a:rPr lang="ru-RU" dirty="0" smtClean="0">
                <a:latin typeface="Arial Narrow" panose="020B0606020202030204" pitchFamily="34" charset="0"/>
              </a:rPr>
              <a:t>Тунгуски</a:t>
            </a:r>
            <a:r>
              <a:rPr lang="ru-RU" dirty="0">
                <a:latin typeface="Arial Narrow" panose="020B0606020202030204" pitchFamily="34" charset="0"/>
              </a:rPr>
              <a:t>, где мощность осадков достигает 130 м. Из нижней валунной толщи имеется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ТЛ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дата </a:t>
            </a:r>
            <a:r>
              <a:rPr lang="ru-RU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413±52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тыс. лет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r>
              <a:rPr lang="ru-RU" dirty="0" smtClean="0">
                <a:latin typeface="Arial Narrow" panose="020B0606020202030204" pitchFamily="34" charset="0"/>
              </a:rPr>
              <a:t>Спорово-пыльцевые </a:t>
            </a:r>
            <a:r>
              <a:rPr lang="ru-RU" dirty="0">
                <a:latin typeface="Arial Narrow" panose="020B0606020202030204" pitchFamily="34" charset="0"/>
              </a:rPr>
              <a:t>спектры отражают тундровую и </a:t>
            </a:r>
            <a:r>
              <a:rPr lang="ru-RU" dirty="0" err="1">
                <a:latin typeface="Arial Narrow" panose="020B0606020202030204" pitchFamily="34" charset="0"/>
              </a:rPr>
              <a:t>ерниковую</a:t>
            </a:r>
            <a:r>
              <a:rPr lang="ru-RU" dirty="0">
                <a:latin typeface="Arial Narrow" panose="020B0606020202030204" pitchFamily="34" charset="0"/>
              </a:rPr>
              <a:t> растительность.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19730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4325" r="53674" b="34355"/>
          <a:stretch/>
        </p:blipFill>
        <p:spPr>
          <a:xfrm rot="19501497">
            <a:off x="2585114" y="638145"/>
            <a:ext cx="3902935" cy="5636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56376" y="7598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/>
              <a:t>Урал</a:t>
            </a:r>
            <a:endParaRPr lang="ru-RU" b="1" cap="all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9"/>
          <a:stretch/>
        </p:blipFill>
        <p:spPr>
          <a:xfrm rot="5400000">
            <a:off x="4068310" y="1809452"/>
            <a:ext cx="6866136" cy="3247231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7298532" y="3178969"/>
            <a:ext cx="1128712" cy="284127"/>
          </a:xfrm>
          <a:custGeom>
            <a:avLst/>
            <a:gdLst>
              <a:gd name="connsiteX0" fmla="*/ 804863 w 804863"/>
              <a:gd name="connsiteY0" fmla="*/ 0 h 114300"/>
              <a:gd name="connsiteX1" fmla="*/ 747713 w 804863"/>
              <a:gd name="connsiteY1" fmla="*/ 26193 h 114300"/>
              <a:gd name="connsiteX2" fmla="*/ 711994 w 804863"/>
              <a:gd name="connsiteY2" fmla="*/ 38100 h 114300"/>
              <a:gd name="connsiteX3" fmla="*/ 635794 w 804863"/>
              <a:gd name="connsiteY3" fmla="*/ 57150 h 114300"/>
              <a:gd name="connsiteX4" fmla="*/ 578644 w 804863"/>
              <a:gd name="connsiteY4" fmla="*/ 61912 h 114300"/>
              <a:gd name="connsiteX5" fmla="*/ 442913 w 804863"/>
              <a:gd name="connsiteY5" fmla="*/ 66675 h 114300"/>
              <a:gd name="connsiteX6" fmla="*/ 400050 w 804863"/>
              <a:gd name="connsiteY6" fmla="*/ 80962 h 114300"/>
              <a:gd name="connsiteX7" fmla="*/ 314325 w 804863"/>
              <a:gd name="connsiteY7" fmla="*/ 59531 h 114300"/>
              <a:gd name="connsiteX8" fmla="*/ 228600 w 804863"/>
              <a:gd name="connsiteY8" fmla="*/ 47625 h 114300"/>
              <a:gd name="connsiteX9" fmla="*/ 176213 w 804863"/>
              <a:gd name="connsiteY9" fmla="*/ 57150 h 114300"/>
              <a:gd name="connsiteX10" fmla="*/ 90488 w 804863"/>
              <a:gd name="connsiteY10" fmla="*/ 92868 h 114300"/>
              <a:gd name="connsiteX11" fmla="*/ 0 w 804863"/>
              <a:gd name="connsiteY11" fmla="*/ 114300 h 114300"/>
              <a:gd name="connsiteX0" fmla="*/ 804863 w 804863"/>
              <a:gd name="connsiteY0" fmla="*/ 36 h 114336"/>
              <a:gd name="connsiteX1" fmla="*/ 747713 w 804863"/>
              <a:gd name="connsiteY1" fmla="*/ 26229 h 114336"/>
              <a:gd name="connsiteX2" fmla="*/ 711994 w 804863"/>
              <a:gd name="connsiteY2" fmla="*/ 38136 h 114336"/>
              <a:gd name="connsiteX3" fmla="*/ 635794 w 804863"/>
              <a:gd name="connsiteY3" fmla="*/ 57186 h 114336"/>
              <a:gd name="connsiteX4" fmla="*/ 578644 w 804863"/>
              <a:gd name="connsiteY4" fmla="*/ 35 h 114336"/>
              <a:gd name="connsiteX5" fmla="*/ 442913 w 804863"/>
              <a:gd name="connsiteY5" fmla="*/ 66711 h 114336"/>
              <a:gd name="connsiteX6" fmla="*/ 400050 w 804863"/>
              <a:gd name="connsiteY6" fmla="*/ 80998 h 114336"/>
              <a:gd name="connsiteX7" fmla="*/ 314325 w 804863"/>
              <a:gd name="connsiteY7" fmla="*/ 59567 h 114336"/>
              <a:gd name="connsiteX8" fmla="*/ 228600 w 804863"/>
              <a:gd name="connsiteY8" fmla="*/ 47661 h 114336"/>
              <a:gd name="connsiteX9" fmla="*/ 176213 w 804863"/>
              <a:gd name="connsiteY9" fmla="*/ 57186 h 114336"/>
              <a:gd name="connsiteX10" fmla="*/ 90488 w 804863"/>
              <a:gd name="connsiteY10" fmla="*/ 92904 h 114336"/>
              <a:gd name="connsiteX11" fmla="*/ 0 w 804863"/>
              <a:gd name="connsiteY11" fmla="*/ 114336 h 114336"/>
              <a:gd name="connsiteX0" fmla="*/ 804863 w 804863"/>
              <a:gd name="connsiteY0" fmla="*/ 119368 h 233668"/>
              <a:gd name="connsiteX1" fmla="*/ 747713 w 804863"/>
              <a:gd name="connsiteY1" fmla="*/ 145561 h 233668"/>
              <a:gd name="connsiteX2" fmla="*/ 711994 w 804863"/>
              <a:gd name="connsiteY2" fmla="*/ 157468 h 233668"/>
              <a:gd name="connsiteX3" fmla="*/ 773906 w 804863"/>
              <a:gd name="connsiteY3" fmla="*/ 305 h 233668"/>
              <a:gd name="connsiteX4" fmla="*/ 578644 w 804863"/>
              <a:gd name="connsiteY4" fmla="*/ 119367 h 233668"/>
              <a:gd name="connsiteX5" fmla="*/ 442913 w 804863"/>
              <a:gd name="connsiteY5" fmla="*/ 186043 h 233668"/>
              <a:gd name="connsiteX6" fmla="*/ 400050 w 804863"/>
              <a:gd name="connsiteY6" fmla="*/ 200330 h 233668"/>
              <a:gd name="connsiteX7" fmla="*/ 314325 w 804863"/>
              <a:gd name="connsiteY7" fmla="*/ 178899 h 233668"/>
              <a:gd name="connsiteX8" fmla="*/ 228600 w 804863"/>
              <a:gd name="connsiteY8" fmla="*/ 166993 h 233668"/>
              <a:gd name="connsiteX9" fmla="*/ 176213 w 804863"/>
              <a:gd name="connsiteY9" fmla="*/ 176518 h 233668"/>
              <a:gd name="connsiteX10" fmla="*/ 90488 w 804863"/>
              <a:gd name="connsiteY10" fmla="*/ 212236 h 233668"/>
              <a:gd name="connsiteX11" fmla="*/ 0 w 804863"/>
              <a:gd name="connsiteY11" fmla="*/ 233668 h 233668"/>
              <a:gd name="connsiteX0" fmla="*/ 804863 w 850471"/>
              <a:gd name="connsiteY0" fmla="*/ 165148 h 279448"/>
              <a:gd name="connsiteX1" fmla="*/ 747713 w 850471"/>
              <a:gd name="connsiteY1" fmla="*/ 191341 h 279448"/>
              <a:gd name="connsiteX2" fmla="*/ 850106 w 850471"/>
              <a:gd name="connsiteY2" fmla="*/ 7986 h 279448"/>
              <a:gd name="connsiteX3" fmla="*/ 773906 w 850471"/>
              <a:gd name="connsiteY3" fmla="*/ 46085 h 279448"/>
              <a:gd name="connsiteX4" fmla="*/ 578644 w 850471"/>
              <a:gd name="connsiteY4" fmla="*/ 165147 h 279448"/>
              <a:gd name="connsiteX5" fmla="*/ 442913 w 850471"/>
              <a:gd name="connsiteY5" fmla="*/ 231823 h 279448"/>
              <a:gd name="connsiteX6" fmla="*/ 400050 w 850471"/>
              <a:gd name="connsiteY6" fmla="*/ 246110 h 279448"/>
              <a:gd name="connsiteX7" fmla="*/ 314325 w 850471"/>
              <a:gd name="connsiteY7" fmla="*/ 224679 h 279448"/>
              <a:gd name="connsiteX8" fmla="*/ 228600 w 850471"/>
              <a:gd name="connsiteY8" fmla="*/ 212773 h 279448"/>
              <a:gd name="connsiteX9" fmla="*/ 176213 w 850471"/>
              <a:gd name="connsiteY9" fmla="*/ 222298 h 279448"/>
              <a:gd name="connsiteX10" fmla="*/ 90488 w 850471"/>
              <a:gd name="connsiteY10" fmla="*/ 258016 h 279448"/>
              <a:gd name="connsiteX11" fmla="*/ 0 w 850471"/>
              <a:gd name="connsiteY11" fmla="*/ 279448 h 279448"/>
              <a:gd name="connsiteX0" fmla="*/ 804863 w 1000465"/>
              <a:gd name="connsiteY0" fmla="*/ 158712 h 273012"/>
              <a:gd name="connsiteX1" fmla="*/ 1000125 w 1000465"/>
              <a:gd name="connsiteY1" fmla="*/ 22980 h 273012"/>
              <a:gd name="connsiteX2" fmla="*/ 850106 w 1000465"/>
              <a:gd name="connsiteY2" fmla="*/ 1550 h 273012"/>
              <a:gd name="connsiteX3" fmla="*/ 773906 w 1000465"/>
              <a:gd name="connsiteY3" fmla="*/ 39649 h 273012"/>
              <a:gd name="connsiteX4" fmla="*/ 578644 w 1000465"/>
              <a:gd name="connsiteY4" fmla="*/ 158711 h 273012"/>
              <a:gd name="connsiteX5" fmla="*/ 442913 w 1000465"/>
              <a:gd name="connsiteY5" fmla="*/ 225387 h 273012"/>
              <a:gd name="connsiteX6" fmla="*/ 400050 w 1000465"/>
              <a:gd name="connsiteY6" fmla="*/ 239674 h 273012"/>
              <a:gd name="connsiteX7" fmla="*/ 314325 w 1000465"/>
              <a:gd name="connsiteY7" fmla="*/ 218243 h 273012"/>
              <a:gd name="connsiteX8" fmla="*/ 228600 w 1000465"/>
              <a:gd name="connsiteY8" fmla="*/ 206337 h 273012"/>
              <a:gd name="connsiteX9" fmla="*/ 176213 w 1000465"/>
              <a:gd name="connsiteY9" fmla="*/ 215862 h 273012"/>
              <a:gd name="connsiteX10" fmla="*/ 90488 w 1000465"/>
              <a:gd name="connsiteY10" fmla="*/ 251580 h 273012"/>
              <a:gd name="connsiteX11" fmla="*/ 0 w 1000465"/>
              <a:gd name="connsiteY11" fmla="*/ 273012 h 273012"/>
              <a:gd name="connsiteX0" fmla="*/ 1100138 w 1100138"/>
              <a:gd name="connsiteY0" fmla="*/ 223 h 271685"/>
              <a:gd name="connsiteX1" fmla="*/ 1000125 w 1100138"/>
              <a:gd name="connsiteY1" fmla="*/ 21653 h 271685"/>
              <a:gd name="connsiteX2" fmla="*/ 850106 w 1100138"/>
              <a:gd name="connsiteY2" fmla="*/ 223 h 271685"/>
              <a:gd name="connsiteX3" fmla="*/ 773906 w 1100138"/>
              <a:gd name="connsiteY3" fmla="*/ 38322 h 271685"/>
              <a:gd name="connsiteX4" fmla="*/ 578644 w 1100138"/>
              <a:gd name="connsiteY4" fmla="*/ 157384 h 271685"/>
              <a:gd name="connsiteX5" fmla="*/ 442913 w 1100138"/>
              <a:gd name="connsiteY5" fmla="*/ 224060 h 271685"/>
              <a:gd name="connsiteX6" fmla="*/ 400050 w 1100138"/>
              <a:gd name="connsiteY6" fmla="*/ 238347 h 271685"/>
              <a:gd name="connsiteX7" fmla="*/ 314325 w 1100138"/>
              <a:gd name="connsiteY7" fmla="*/ 216916 h 271685"/>
              <a:gd name="connsiteX8" fmla="*/ 228600 w 1100138"/>
              <a:gd name="connsiteY8" fmla="*/ 205010 h 271685"/>
              <a:gd name="connsiteX9" fmla="*/ 176213 w 1100138"/>
              <a:gd name="connsiteY9" fmla="*/ 214535 h 271685"/>
              <a:gd name="connsiteX10" fmla="*/ 90488 w 1100138"/>
              <a:gd name="connsiteY10" fmla="*/ 250253 h 271685"/>
              <a:gd name="connsiteX11" fmla="*/ 0 w 1100138"/>
              <a:gd name="connsiteY11" fmla="*/ 271685 h 271685"/>
              <a:gd name="connsiteX0" fmla="*/ 1100138 w 1100138"/>
              <a:gd name="connsiteY0" fmla="*/ 11908 h 283370"/>
              <a:gd name="connsiteX1" fmla="*/ 962025 w 1100138"/>
              <a:gd name="connsiteY1" fmla="*/ 0 h 283370"/>
              <a:gd name="connsiteX2" fmla="*/ 850106 w 1100138"/>
              <a:gd name="connsiteY2" fmla="*/ 11908 h 283370"/>
              <a:gd name="connsiteX3" fmla="*/ 773906 w 1100138"/>
              <a:gd name="connsiteY3" fmla="*/ 50007 h 283370"/>
              <a:gd name="connsiteX4" fmla="*/ 578644 w 1100138"/>
              <a:gd name="connsiteY4" fmla="*/ 169069 h 283370"/>
              <a:gd name="connsiteX5" fmla="*/ 442913 w 1100138"/>
              <a:gd name="connsiteY5" fmla="*/ 235745 h 283370"/>
              <a:gd name="connsiteX6" fmla="*/ 400050 w 1100138"/>
              <a:gd name="connsiteY6" fmla="*/ 250032 h 283370"/>
              <a:gd name="connsiteX7" fmla="*/ 314325 w 1100138"/>
              <a:gd name="connsiteY7" fmla="*/ 228601 h 283370"/>
              <a:gd name="connsiteX8" fmla="*/ 228600 w 1100138"/>
              <a:gd name="connsiteY8" fmla="*/ 216695 h 283370"/>
              <a:gd name="connsiteX9" fmla="*/ 176213 w 1100138"/>
              <a:gd name="connsiteY9" fmla="*/ 226220 h 283370"/>
              <a:gd name="connsiteX10" fmla="*/ 90488 w 1100138"/>
              <a:gd name="connsiteY10" fmla="*/ 261938 h 283370"/>
              <a:gd name="connsiteX11" fmla="*/ 0 w 1100138"/>
              <a:gd name="connsiteY11" fmla="*/ 283370 h 283370"/>
              <a:gd name="connsiteX0" fmla="*/ 1100138 w 1100138"/>
              <a:gd name="connsiteY0" fmla="*/ 11908 h 283370"/>
              <a:gd name="connsiteX1" fmla="*/ 962025 w 1100138"/>
              <a:gd name="connsiteY1" fmla="*/ 0 h 283370"/>
              <a:gd name="connsiteX2" fmla="*/ 850106 w 1100138"/>
              <a:gd name="connsiteY2" fmla="*/ 11908 h 283370"/>
              <a:gd name="connsiteX3" fmla="*/ 773906 w 1100138"/>
              <a:gd name="connsiteY3" fmla="*/ 50007 h 283370"/>
              <a:gd name="connsiteX4" fmla="*/ 573881 w 1100138"/>
              <a:gd name="connsiteY4" fmla="*/ 207169 h 283370"/>
              <a:gd name="connsiteX5" fmla="*/ 442913 w 1100138"/>
              <a:gd name="connsiteY5" fmla="*/ 235745 h 283370"/>
              <a:gd name="connsiteX6" fmla="*/ 400050 w 1100138"/>
              <a:gd name="connsiteY6" fmla="*/ 250032 h 283370"/>
              <a:gd name="connsiteX7" fmla="*/ 314325 w 1100138"/>
              <a:gd name="connsiteY7" fmla="*/ 228601 h 283370"/>
              <a:gd name="connsiteX8" fmla="*/ 228600 w 1100138"/>
              <a:gd name="connsiteY8" fmla="*/ 216695 h 283370"/>
              <a:gd name="connsiteX9" fmla="*/ 176213 w 1100138"/>
              <a:gd name="connsiteY9" fmla="*/ 226220 h 283370"/>
              <a:gd name="connsiteX10" fmla="*/ 90488 w 1100138"/>
              <a:gd name="connsiteY10" fmla="*/ 261938 h 283370"/>
              <a:gd name="connsiteX11" fmla="*/ 0 w 1100138"/>
              <a:gd name="connsiteY11" fmla="*/ 283370 h 283370"/>
              <a:gd name="connsiteX0" fmla="*/ 1114425 w 1114425"/>
              <a:gd name="connsiteY0" fmla="*/ 11908 h 261938"/>
              <a:gd name="connsiteX1" fmla="*/ 976312 w 1114425"/>
              <a:gd name="connsiteY1" fmla="*/ 0 h 261938"/>
              <a:gd name="connsiteX2" fmla="*/ 864393 w 1114425"/>
              <a:gd name="connsiteY2" fmla="*/ 11908 h 261938"/>
              <a:gd name="connsiteX3" fmla="*/ 788193 w 1114425"/>
              <a:gd name="connsiteY3" fmla="*/ 50007 h 261938"/>
              <a:gd name="connsiteX4" fmla="*/ 588168 w 1114425"/>
              <a:gd name="connsiteY4" fmla="*/ 207169 h 261938"/>
              <a:gd name="connsiteX5" fmla="*/ 457200 w 1114425"/>
              <a:gd name="connsiteY5" fmla="*/ 235745 h 261938"/>
              <a:gd name="connsiteX6" fmla="*/ 414337 w 1114425"/>
              <a:gd name="connsiteY6" fmla="*/ 250032 h 261938"/>
              <a:gd name="connsiteX7" fmla="*/ 328612 w 1114425"/>
              <a:gd name="connsiteY7" fmla="*/ 228601 h 261938"/>
              <a:gd name="connsiteX8" fmla="*/ 242887 w 1114425"/>
              <a:gd name="connsiteY8" fmla="*/ 216695 h 261938"/>
              <a:gd name="connsiteX9" fmla="*/ 190500 w 1114425"/>
              <a:gd name="connsiteY9" fmla="*/ 226220 h 261938"/>
              <a:gd name="connsiteX10" fmla="*/ 104775 w 1114425"/>
              <a:gd name="connsiteY10" fmla="*/ 261938 h 261938"/>
              <a:gd name="connsiteX11" fmla="*/ 0 w 1114425"/>
              <a:gd name="connsiteY11" fmla="*/ 226220 h 261938"/>
              <a:gd name="connsiteX0" fmla="*/ 1114425 w 1114425"/>
              <a:gd name="connsiteY0" fmla="*/ 11908 h 250146"/>
              <a:gd name="connsiteX1" fmla="*/ 976312 w 1114425"/>
              <a:gd name="connsiteY1" fmla="*/ 0 h 250146"/>
              <a:gd name="connsiteX2" fmla="*/ 864393 w 1114425"/>
              <a:gd name="connsiteY2" fmla="*/ 11908 h 250146"/>
              <a:gd name="connsiteX3" fmla="*/ 788193 w 1114425"/>
              <a:gd name="connsiteY3" fmla="*/ 50007 h 250146"/>
              <a:gd name="connsiteX4" fmla="*/ 588168 w 1114425"/>
              <a:gd name="connsiteY4" fmla="*/ 207169 h 250146"/>
              <a:gd name="connsiteX5" fmla="*/ 457200 w 1114425"/>
              <a:gd name="connsiteY5" fmla="*/ 235745 h 250146"/>
              <a:gd name="connsiteX6" fmla="*/ 414337 w 1114425"/>
              <a:gd name="connsiteY6" fmla="*/ 250032 h 250146"/>
              <a:gd name="connsiteX7" fmla="*/ 328612 w 1114425"/>
              <a:gd name="connsiteY7" fmla="*/ 228601 h 250146"/>
              <a:gd name="connsiteX8" fmla="*/ 242887 w 1114425"/>
              <a:gd name="connsiteY8" fmla="*/ 216695 h 250146"/>
              <a:gd name="connsiteX9" fmla="*/ 190500 w 1114425"/>
              <a:gd name="connsiteY9" fmla="*/ 226220 h 250146"/>
              <a:gd name="connsiteX10" fmla="*/ 85725 w 1114425"/>
              <a:gd name="connsiteY10" fmla="*/ 233363 h 250146"/>
              <a:gd name="connsiteX11" fmla="*/ 0 w 1114425"/>
              <a:gd name="connsiteY11" fmla="*/ 226220 h 250146"/>
              <a:gd name="connsiteX0" fmla="*/ 1128712 w 1128712"/>
              <a:gd name="connsiteY0" fmla="*/ 11908 h 250146"/>
              <a:gd name="connsiteX1" fmla="*/ 990599 w 1128712"/>
              <a:gd name="connsiteY1" fmla="*/ 0 h 250146"/>
              <a:gd name="connsiteX2" fmla="*/ 878680 w 1128712"/>
              <a:gd name="connsiteY2" fmla="*/ 11908 h 250146"/>
              <a:gd name="connsiteX3" fmla="*/ 802480 w 1128712"/>
              <a:gd name="connsiteY3" fmla="*/ 50007 h 250146"/>
              <a:gd name="connsiteX4" fmla="*/ 602455 w 1128712"/>
              <a:gd name="connsiteY4" fmla="*/ 207169 h 250146"/>
              <a:gd name="connsiteX5" fmla="*/ 471487 w 1128712"/>
              <a:gd name="connsiteY5" fmla="*/ 235745 h 250146"/>
              <a:gd name="connsiteX6" fmla="*/ 428624 w 1128712"/>
              <a:gd name="connsiteY6" fmla="*/ 250032 h 250146"/>
              <a:gd name="connsiteX7" fmla="*/ 342899 w 1128712"/>
              <a:gd name="connsiteY7" fmla="*/ 228601 h 250146"/>
              <a:gd name="connsiteX8" fmla="*/ 257174 w 1128712"/>
              <a:gd name="connsiteY8" fmla="*/ 216695 h 250146"/>
              <a:gd name="connsiteX9" fmla="*/ 204787 w 1128712"/>
              <a:gd name="connsiteY9" fmla="*/ 226220 h 250146"/>
              <a:gd name="connsiteX10" fmla="*/ 100012 w 1128712"/>
              <a:gd name="connsiteY10" fmla="*/ 233363 h 250146"/>
              <a:gd name="connsiteX11" fmla="*/ 0 w 1128712"/>
              <a:gd name="connsiteY11" fmla="*/ 188120 h 250146"/>
              <a:gd name="connsiteX0" fmla="*/ 1128712 w 1128712"/>
              <a:gd name="connsiteY0" fmla="*/ 11908 h 250146"/>
              <a:gd name="connsiteX1" fmla="*/ 990599 w 1128712"/>
              <a:gd name="connsiteY1" fmla="*/ 0 h 250146"/>
              <a:gd name="connsiteX2" fmla="*/ 878680 w 1128712"/>
              <a:gd name="connsiteY2" fmla="*/ 11908 h 250146"/>
              <a:gd name="connsiteX3" fmla="*/ 802480 w 1128712"/>
              <a:gd name="connsiteY3" fmla="*/ 50007 h 250146"/>
              <a:gd name="connsiteX4" fmla="*/ 602455 w 1128712"/>
              <a:gd name="connsiteY4" fmla="*/ 207169 h 250146"/>
              <a:gd name="connsiteX5" fmla="*/ 471487 w 1128712"/>
              <a:gd name="connsiteY5" fmla="*/ 235745 h 250146"/>
              <a:gd name="connsiteX6" fmla="*/ 428624 w 1128712"/>
              <a:gd name="connsiteY6" fmla="*/ 250032 h 250146"/>
              <a:gd name="connsiteX7" fmla="*/ 342899 w 1128712"/>
              <a:gd name="connsiteY7" fmla="*/ 228601 h 250146"/>
              <a:gd name="connsiteX8" fmla="*/ 252412 w 1128712"/>
              <a:gd name="connsiteY8" fmla="*/ 245270 h 250146"/>
              <a:gd name="connsiteX9" fmla="*/ 204787 w 1128712"/>
              <a:gd name="connsiteY9" fmla="*/ 226220 h 250146"/>
              <a:gd name="connsiteX10" fmla="*/ 100012 w 1128712"/>
              <a:gd name="connsiteY10" fmla="*/ 233363 h 250146"/>
              <a:gd name="connsiteX11" fmla="*/ 0 w 1128712"/>
              <a:gd name="connsiteY11" fmla="*/ 188120 h 250146"/>
              <a:gd name="connsiteX0" fmla="*/ 1128712 w 1128712"/>
              <a:gd name="connsiteY0" fmla="*/ 11908 h 250643"/>
              <a:gd name="connsiteX1" fmla="*/ 990599 w 1128712"/>
              <a:gd name="connsiteY1" fmla="*/ 0 h 250643"/>
              <a:gd name="connsiteX2" fmla="*/ 878680 w 1128712"/>
              <a:gd name="connsiteY2" fmla="*/ 11908 h 250643"/>
              <a:gd name="connsiteX3" fmla="*/ 802480 w 1128712"/>
              <a:gd name="connsiteY3" fmla="*/ 50007 h 250643"/>
              <a:gd name="connsiteX4" fmla="*/ 602455 w 1128712"/>
              <a:gd name="connsiteY4" fmla="*/ 207169 h 250643"/>
              <a:gd name="connsiteX5" fmla="*/ 471487 w 1128712"/>
              <a:gd name="connsiteY5" fmla="*/ 235745 h 250643"/>
              <a:gd name="connsiteX6" fmla="*/ 428624 w 1128712"/>
              <a:gd name="connsiteY6" fmla="*/ 250032 h 250643"/>
              <a:gd name="connsiteX7" fmla="*/ 342899 w 1128712"/>
              <a:gd name="connsiteY7" fmla="*/ 228601 h 250643"/>
              <a:gd name="connsiteX8" fmla="*/ 252412 w 1128712"/>
              <a:gd name="connsiteY8" fmla="*/ 245270 h 250643"/>
              <a:gd name="connsiteX9" fmla="*/ 161924 w 1128712"/>
              <a:gd name="connsiteY9" fmla="*/ 250032 h 250643"/>
              <a:gd name="connsiteX10" fmla="*/ 100012 w 1128712"/>
              <a:gd name="connsiteY10" fmla="*/ 233363 h 250643"/>
              <a:gd name="connsiteX11" fmla="*/ 0 w 1128712"/>
              <a:gd name="connsiteY11" fmla="*/ 188120 h 250643"/>
              <a:gd name="connsiteX0" fmla="*/ 1128712 w 1128712"/>
              <a:gd name="connsiteY0" fmla="*/ 11908 h 271492"/>
              <a:gd name="connsiteX1" fmla="*/ 990599 w 1128712"/>
              <a:gd name="connsiteY1" fmla="*/ 0 h 271492"/>
              <a:gd name="connsiteX2" fmla="*/ 878680 w 1128712"/>
              <a:gd name="connsiteY2" fmla="*/ 11908 h 271492"/>
              <a:gd name="connsiteX3" fmla="*/ 802480 w 1128712"/>
              <a:gd name="connsiteY3" fmla="*/ 50007 h 271492"/>
              <a:gd name="connsiteX4" fmla="*/ 602455 w 1128712"/>
              <a:gd name="connsiteY4" fmla="*/ 207169 h 271492"/>
              <a:gd name="connsiteX5" fmla="*/ 471487 w 1128712"/>
              <a:gd name="connsiteY5" fmla="*/ 235745 h 271492"/>
              <a:gd name="connsiteX6" fmla="*/ 428624 w 1128712"/>
              <a:gd name="connsiteY6" fmla="*/ 250032 h 271492"/>
              <a:gd name="connsiteX7" fmla="*/ 342899 w 1128712"/>
              <a:gd name="connsiteY7" fmla="*/ 271464 h 271492"/>
              <a:gd name="connsiteX8" fmla="*/ 252412 w 1128712"/>
              <a:gd name="connsiteY8" fmla="*/ 245270 h 271492"/>
              <a:gd name="connsiteX9" fmla="*/ 161924 w 1128712"/>
              <a:gd name="connsiteY9" fmla="*/ 250032 h 271492"/>
              <a:gd name="connsiteX10" fmla="*/ 100012 w 1128712"/>
              <a:gd name="connsiteY10" fmla="*/ 233363 h 271492"/>
              <a:gd name="connsiteX11" fmla="*/ 0 w 1128712"/>
              <a:gd name="connsiteY11" fmla="*/ 188120 h 271492"/>
              <a:gd name="connsiteX0" fmla="*/ 1128712 w 1128712"/>
              <a:gd name="connsiteY0" fmla="*/ 11908 h 284127"/>
              <a:gd name="connsiteX1" fmla="*/ 990599 w 1128712"/>
              <a:gd name="connsiteY1" fmla="*/ 0 h 284127"/>
              <a:gd name="connsiteX2" fmla="*/ 878680 w 1128712"/>
              <a:gd name="connsiteY2" fmla="*/ 11908 h 284127"/>
              <a:gd name="connsiteX3" fmla="*/ 802480 w 1128712"/>
              <a:gd name="connsiteY3" fmla="*/ 50007 h 284127"/>
              <a:gd name="connsiteX4" fmla="*/ 602455 w 1128712"/>
              <a:gd name="connsiteY4" fmla="*/ 207169 h 284127"/>
              <a:gd name="connsiteX5" fmla="*/ 471487 w 1128712"/>
              <a:gd name="connsiteY5" fmla="*/ 235745 h 284127"/>
              <a:gd name="connsiteX6" fmla="*/ 428624 w 1128712"/>
              <a:gd name="connsiteY6" fmla="*/ 250032 h 284127"/>
              <a:gd name="connsiteX7" fmla="*/ 342899 w 1128712"/>
              <a:gd name="connsiteY7" fmla="*/ 271464 h 284127"/>
              <a:gd name="connsiteX8" fmla="*/ 247649 w 1128712"/>
              <a:gd name="connsiteY8" fmla="*/ 283370 h 284127"/>
              <a:gd name="connsiteX9" fmla="*/ 161924 w 1128712"/>
              <a:gd name="connsiteY9" fmla="*/ 250032 h 284127"/>
              <a:gd name="connsiteX10" fmla="*/ 100012 w 1128712"/>
              <a:gd name="connsiteY10" fmla="*/ 233363 h 284127"/>
              <a:gd name="connsiteX11" fmla="*/ 0 w 1128712"/>
              <a:gd name="connsiteY11" fmla="*/ 188120 h 28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8712" h="284127">
                <a:moveTo>
                  <a:pt x="1128712" y="11908"/>
                </a:moveTo>
                <a:cubicBezTo>
                  <a:pt x="1107876" y="21829"/>
                  <a:pt x="1032271" y="0"/>
                  <a:pt x="990599" y="0"/>
                </a:cubicBezTo>
                <a:cubicBezTo>
                  <a:pt x="948927" y="0"/>
                  <a:pt x="910033" y="3573"/>
                  <a:pt x="878680" y="11908"/>
                </a:cubicBezTo>
                <a:cubicBezTo>
                  <a:pt x="847327" y="20243"/>
                  <a:pt x="848518" y="17464"/>
                  <a:pt x="802480" y="50007"/>
                </a:cubicBezTo>
                <a:cubicBezTo>
                  <a:pt x="756443" y="82551"/>
                  <a:pt x="657621" y="176213"/>
                  <a:pt x="602455" y="207169"/>
                </a:cubicBezTo>
                <a:cubicBezTo>
                  <a:pt x="547289" y="238125"/>
                  <a:pt x="500459" y="228601"/>
                  <a:pt x="471487" y="235745"/>
                </a:cubicBezTo>
                <a:cubicBezTo>
                  <a:pt x="442515" y="242889"/>
                  <a:pt x="450055" y="244079"/>
                  <a:pt x="428624" y="250032"/>
                </a:cubicBezTo>
                <a:cubicBezTo>
                  <a:pt x="407193" y="255985"/>
                  <a:pt x="373061" y="265908"/>
                  <a:pt x="342899" y="271464"/>
                </a:cubicBezTo>
                <a:cubicBezTo>
                  <a:pt x="312737" y="277020"/>
                  <a:pt x="277811" y="286942"/>
                  <a:pt x="247649" y="283370"/>
                </a:cubicBezTo>
                <a:cubicBezTo>
                  <a:pt x="217487" y="279798"/>
                  <a:pt x="186530" y="258366"/>
                  <a:pt x="161924" y="250032"/>
                </a:cubicBezTo>
                <a:cubicBezTo>
                  <a:pt x="137318" y="241698"/>
                  <a:pt x="126999" y="243682"/>
                  <a:pt x="100012" y="233363"/>
                </a:cubicBezTo>
                <a:cubicBezTo>
                  <a:pt x="73025" y="223044"/>
                  <a:pt x="30559" y="182166"/>
                  <a:pt x="0" y="1881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877763" y="6181971"/>
            <a:ext cx="2870702" cy="6093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smtClean="0">
                <a:latin typeface="Arial Narrow" panose="020B0606020202030204" pitchFamily="34" charset="0"/>
              </a:rPr>
              <a:t>Граница максимального оледенения проходит как раз вдоль границы Северного и </a:t>
            </a:r>
            <a:r>
              <a:rPr lang="ru-RU" sz="1400" b="1" dirty="0" err="1" smtClean="0">
                <a:latin typeface="Arial Narrow" panose="020B0606020202030204" pitchFamily="34" charset="0"/>
              </a:rPr>
              <a:t>СреднегоУрала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7763" y="-1"/>
            <a:ext cx="3267639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 Narrow" panose="020B0606020202030204" pitchFamily="34" charset="0"/>
              </a:rPr>
              <a:t>Ледниковая и внеледниковая зоны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44" t="-77" r="25472" b="77"/>
          <a:stretch/>
        </p:blipFill>
        <p:spPr bwMode="auto">
          <a:xfrm>
            <a:off x="-1188640" y="30486"/>
            <a:ext cx="5349041" cy="68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47410" y="30486"/>
            <a:ext cx="2230352" cy="8709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dirty="0" smtClean="0">
                <a:latin typeface="Arial Narrow" panose="020B0606020202030204" pitchFamily="34" charset="0"/>
              </a:rPr>
              <a:t>Схема строения четвертичного чехля Урала и окружающих территорий 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90" y="476672"/>
            <a:ext cx="900055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cap="all" dirty="0">
                <a:solidFill>
                  <a:prstClr val="black"/>
                </a:solidFill>
                <a:latin typeface="Arial Narrow" panose="020B0606020202030204" pitchFamily="34" charset="0"/>
              </a:rPr>
              <a:t>Средний неоплейстоцен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включает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четыре горизонта и соответствует шести (6–11)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МИС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. Абсолютный возраст условно колеблется от 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130 до 400–350 </a:t>
            </a:r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тыс. лет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endParaRPr lang="ru-RU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Тобольский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горизонт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среднего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</a:rPr>
              <a:t>неоплейстоцена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(11–9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МИС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) объединяет морские глины и континентальные аллювиальные и озерные толщи с возрастом по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ТЛ 330±39 тыс. лет.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Ледниковые образования </a:t>
            </a:r>
            <a:r>
              <a:rPr lang="ru-RU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самаровского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горизонта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широко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представлены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на севере Среднесибирской низменности и в Среднесибирской ледниковой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области. Включают одну или две моренные толщи, разделенных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аллювиальными и озерными глинами и песком с торфом мощностью до 20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м, а также делювиально-пролювиальными песками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с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</a:rPr>
              <a:t>Mammuthus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</a:rPr>
              <a:t>chosaricus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</a:rPr>
              <a:t>Alces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</a:rPr>
              <a:t>sp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.,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и лессовидными озерными песками с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ТЛ датой 267 тыс. лет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Спорово-пыльцевые спектры тундры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и лесотундры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 Общая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мощность осадков достигает 50–60 м. Отложения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</a:rPr>
              <a:t>самаровского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ледникового горизонта, при учете ТЛ датировок и остатков млекопитающих следует пока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сопоставлять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только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8 стадией МИС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endParaRPr lang="ru-RU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Ширтинский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горизонт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 в Средней Сибири представлен морскими, ледово-морскими, аллювиальными (V терраса), озерно-аллювиальными отложениями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 </a:t>
            </a:r>
            <a:r>
              <a:rPr lang="ru-RU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ТЛ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датой 176 тыс. </a:t>
            </a:r>
            <a:r>
              <a:rPr lang="ru-RU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лет. О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тложения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условно относятся к стадии 7 МИС.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Тазовский ледниковый горизонт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(стадия 6 МИС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 завершает средний неоплейстоцен.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В ледниковой области Средней Сибири он представлен ледниковой толщей, водно-ледниковым песками, озерно-ледниковыми и озерно-аллювиальными отложениями и </a:t>
            </a:r>
            <a:r>
              <a:rPr lang="ru-RU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нерасчленными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озерными осадками.</a:t>
            </a:r>
          </a:p>
        </p:txBody>
      </p:sp>
    </p:spTree>
    <p:extLst>
      <p:ext uri="{BB962C8B-B14F-4D97-AF65-F5344CB8AC3E}">
        <p14:creationId xmlns:p14="http://schemas.microsoft.com/office/powerpoint/2010/main" val="25345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3704" y="0"/>
            <a:ext cx="90360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atin typeface="Arial Narrow" panose="020B0606020202030204" pitchFamily="34" charset="0"/>
              </a:rPr>
              <a:t>Верхний неоплейстоцен </a:t>
            </a:r>
            <a:r>
              <a:rPr lang="ru-RU" dirty="0" smtClean="0">
                <a:latin typeface="Arial Narrow" panose="020B0606020202030204" pitchFamily="34" charset="0"/>
              </a:rPr>
              <a:t>представлен </a:t>
            </a:r>
            <a:r>
              <a:rPr lang="ru-RU" dirty="0">
                <a:latin typeface="Arial Narrow" panose="020B0606020202030204" pitchFamily="34" charset="0"/>
              </a:rPr>
              <a:t>четырьмя горизонтами – </a:t>
            </a:r>
            <a:r>
              <a:rPr lang="ru-RU" dirty="0" err="1">
                <a:latin typeface="Arial Narrow" panose="020B0606020202030204" pitchFamily="34" charset="0"/>
              </a:rPr>
              <a:t>казанцевским</a:t>
            </a:r>
            <a:r>
              <a:rPr lang="ru-RU" dirty="0" smtClean="0">
                <a:latin typeface="Arial Narrow" panose="020B0606020202030204" pitchFamily="34" charset="0"/>
              </a:rPr>
              <a:t>, </a:t>
            </a:r>
            <a:r>
              <a:rPr lang="ru-RU" dirty="0" err="1" smtClean="0">
                <a:latin typeface="Arial Narrow" panose="020B0606020202030204" pitchFamily="34" charset="0"/>
              </a:rPr>
              <a:t>муруктинским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каргинским</a:t>
            </a:r>
            <a:r>
              <a:rPr lang="ru-RU" dirty="0">
                <a:latin typeface="Arial Narrow" panose="020B0606020202030204" pitchFamily="34" charset="0"/>
              </a:rPr>
              <a:t> и </a:t>
            </a:r>
            <a:r>
              <a:rPr lang="ru-RU" dirty="0" err="1">
                <a:latin typeface="Arial Narrow" panose="020B0606020202030204" pitchFamily="34" charset="0"/>
              </a:rPr>
              <a:t>сартанским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b="1" dirty="0" err="1" smtClean="0">
                <a:latin typeface="Arial Narrow" panose="020B0606020202030204" pitchFamily="34" charset="0"/>
              </a:rPr>
              <a:t>Казанцевский</a:t>
            </a:r>
            <a:r>
              <a:rPr lang="ru-RU" b="1" dirty="0" smtClean="0">
                <a:latin typeface="Arial Narrow" panose="020B0606020202030204" pitchFamily="34" charset="0"/>
              </a:rPr>
              <a:t> </a:t>
            </a:r>
            <a:r>
              <a:rPr lang="ru-RU" b="1" dirty="0">
                <a:latin typeface="Arial Narrow" panose="020B0606020202030204" pitchFamily="34" charset="0"/>
              </a:rPr>
              <a:t>горизонт </a:t>
            </a:r>
            <a:r>
              <a:rPr lang="ru-RU" dirty="0">
                <a:latin typeface="Arial Narrow" panose="020B0606020202030204" pitchFamily="34" charset="0"/>
              </a:rPr>
              <a:t>включает морские, </a:t>
            </a:r>
            <a:r>
              <a:rPr lang="ru-RU" dirty="0" smtClean="0">
                <a:latin typeface="Arial Narrow" panose="020B0606020202030204" pitchFamily="34" charset="0"/>
              </a:rPr>
              <a:t>прибрежно-морские толщи, </a:t>
            </a:r>
            <a:r>
              <a:rPr lang="ru-RU" dirty="0">
                <a:latin typeface="Arial Narrow" panose="020B0606020202030204" pitchFamily="34" charset="0"/>
              </a:rPr>
              <a:t>аллювий IV надпойменной террасы со </a:t>
            </a:r>
            <a:r>
              <a:rPr lang="ru-RU" dirty="0" smtClean="0">
                <a:latin typeface="Arial Narrow" panose="020B0606020202030204" pitchFamily="34" charset="0"/>
              </a:rPr>
              <a:t>спорово-пыльцевыми спектрами еловых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smtClean="0">
                <a:latin typeface="Arial Narrow" panose="020B0606020202030204" pitchFamily="34" charset="0"/>
              </a:rPr>
              <a:t>сосново-лиственничных лесов, озерно-аллювиальные </a:t>
            </a:r>
            <a:r>
              <a:rPr lang="ru-RU" dirty="0">
                <a:latin typeface="Arial Narrow" panose="020B0606020202030204" pitchFamily="34" charset="0"/>
              </a:rPr>
              <a:t>и </a:t>
            </a:r>
            <a:r>
              <a:rPr lang="ru-RU" dirty="0" smtClean="0">
                <a:latin typeface="Arial Narrow" panose="020B0606020202030204" pitchFamily="34" charset="0"/>
              </a:rPr>
              <a:t>коллювиальные отложения. </a:t>
            </a:r>
            <a:r>
              <a:rPr lang="ru-RU" dirty="0">
                <a:latin typeface="Arial Narrow" panose="020B0606020202030204" pitchFamily="34" charset="0"/>
              </a:rPr>
              <a:t>В бассейне Вилюя из озерных суглинков с торфом </a:t>
            </a:r>
            <a:r>
              <a:rPr lang="ru-RU" dirty="0" smtClean="0">
                <a:latin typeface="Arial Narrow" panose="020B0606020202030204" pitchFamily="34" charset="0"/>
              </a:rPr>
              <a:t>получена </a:t>
            </a:r>
            <a:r>
              <a:rPr lang="ru-RU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радиоуглеродная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дата</a:t>
            </a:r>
            <a:r>
              <a:rPr lang="ru-RU" dirty="0">
                <a:latin typeface="Arial Narrow" panose="020B0606020202030204" pitchFamily="34" charset="0"/>
              </a:rPr>
              <a:t> более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50 тыс. лет</a:t>
            </a:r>
            <a:r>
              <a:rPr lang="ru-RU" dirty="0" smtClean="0">
                <a:latin typeface="Arial Narrow" panose="020B0606020202030204" pitchFamily="34" charset="0"/>
              </a:rPr>
              <a:t>. </a:t>
            </a:r>
            <a:r>
              <a:rPr lang="ru-RU" dirty="0">
                <a:latin typeface="Arial Narrow" panose="020B0606020202030204" pitchFamily="34" charset="0"/>
              </a:rPr>
              <a:t>Отложения содержат спектры темнохвойной тайги </a:t>
            </a:r>
            <a:r>
              <a:rPr lang="ru-RU" dirty="0" smtClean="0">
                <a:latin typeface="Arial Narrow" panose="020B0606020202030204" pitchFamily="34" charset="0"/>
              </a:rPr>
              <a:t>и сопоставляются </a:t>
            </a:r>
            <a:r>
              <a:rPr lang="ru-RU" dirty="0">
                <a:latin typeface="Arial Narrow" panose="020B0606020202030204" pitchFamily="34" charset="0"/>
              </a:rPr>
              <a:t>со </a:t>
            </a:r>
            <a:r>
              <a:rPr lang="ru-RU" dirty="0" smtClean="0">
                <a:latin typeface="Arial Narrow" panose="020B0606020202030204" pitchFamily="34" charset="0"/>
              </a:rPr>
              <a:t>МИС </a:t>
            </a:r>
            <a:r>
              <a:rPr lang="ru-RU" b="1" dirty="0" smtClean="0">
                <a:latin typeface="Arial Narrow" panose="020B0606020202030204" pitchFamily="34" charset="0"/>
              </a:rPr>
              <a:t>5е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b="1" dirty="0" err="1" smtClean="0">
                <a:latin typeface="Arial Narrow" panose="020B0606020202030204" pitchFamily="34" charset="0"/>
              </a:rPr>
              <a:t>Муруктинский</a:t>
            </a:r>
            <a:r>
              <a:rPr lang="ru-RU" b="1" dirty="0" smtClean="0">
                <a:latin typeface="Arial Narrow" panose="020B0606020202030204" pitchFamily="34" charset="0"/>
              </a:rPr>
              <a:t> </a:t>
            </a:r>
            <a:r>
              <a:rPr lang="ru-RU" b="1" dirty="0">
                <a:latin typeface="Arial Narrow" panose="020B0606020202030204" pitchFamily="34" charset="0"/>
              </a:rPr>
              <a:t>горизонт </a:t>
            </a:r>
            <a:r>
              <a:rPr lang="ru-RU" dirty="0">
                <a:latin typeface="Arial Narrow" panose="020B0606020202030204" pitchFamily="34" charset="0"/>
              </a:rPr>
              <a:t>представлен ледниковыми </a:t>
            </a:r>
            <a:r>
              <a:rPr lang="ru-RU" dirty="0" smtClean="0">
                <a:latin typeface="Arial Narrow" panose="020B0606020202030204" pitchFamily="34" charset="0"/>
              </a:rPr>
              <a:t>валунными </a:t>
            </a:r>
            <a:r>
              <a:rPr lang="ru-RU" dirty="0">
                <a:latin typeface="Arial Narrow" panose="020B0606020202030204" pitchFamily="34" charset="0"/>
              </a:rPr>
              <a:t>суглинками. На Таймыре и на Северо-Сибирской низменности он имеет трехчленное </a:t>
            </a:r>
            <a:r>
              <a:rPr lang="ru-RU" dirty="0" smtClean="0">
                <a:latin typeface="Arial Narrow" panose="020B0606020202030204" pitchFamily="34" charset="0"/>
              </a:rPr>
              <a:t>строение и </a:t>
            </a:r>
            <a:r>
              <a:rPr lang="ru-RU" dirty="0">
                <a:latin typeface="Arial Narrow" panose="020B0606020202030204" pitchFamily="34" charset="0"/>
              </a:rPr>
              <a:t>состоит из двух </a:t>
            </a:r>
            <a:r>
              <a:rPr lang="ru-RU" dirty="0" smtClean="0">
                <a:latin typeface="Arial Narrow" panose="020B0606020202030204" pitchFamily="34" charset="0"/>
              </a:rPr>
              <a:t>морен и разделяющих их морских </a:t>
            </a:r>
            <a:r>
              <a:rPr lang="ru-RU" dirty="0">
                <a:latin typeface="Arial Narrow" panose="020B0606020202030204" pitchFamily="34" charset="0"/>
              </a:rPr>
              <a:t>и прибрежно-морские </a:t>
            </a:r>
            <a:r>
              <a:rPr lang="ru-RU" dirty="0" smtClean="0">
                <a:latin typeface="Arial Narrow" panose="020B0606020202030204" pitchFamily="34" charset="0"/>
              </a:rPr>
              <a:t>алевритов, и </a:t>
            </a:r>
            <a:r>
              <a:rPr lang="ru-RU" dirty="0" err="1" smtClean="0">
                <a:latin typeface="Arial Narrow" panose="020B0606020202030204" pitchFamily="34" charset="0"/>
              </a:rPr>
              <a:t>камовых</a:t>
            </a:r>
            <a:r>
              <a:rPr lang="ru-RU" dirty="0" smtClean="0">
                <a:latin typeface="Arial Narrow" panose="020B0606020202030204" pitchFamily="34" charset="0"/>
              </a:rPr>
              <a:t> осадков мощностью </a:t>
            </a:r>
            <a:r>
              <a:rPr lang="ru-RU" dirty="0">
                <a:latin typeface="Arial Narrow" panose="020B0606020202030204" pitchFamily="34" charset="0"/>
              </a:rPr>
              <a:t>до 50 </a:t>
            </a:r>
            <a:r>
              <a:rPr lang="ru-RU" dirty="0" smtClean="0">
                <a:latin typeface="Arial Narrow" panose="020B0606020202030204" pitchFamily="34" charset="0"/>
              </a:rPr>
              <a:t>м. В </a:t>
            </a:r>
            <a:r>
              <a:rPr lang="ru-RU" dirty="0" err="1">
                <a:latin typeface="Arial Narrow" panose="020B0606020202030204" pitchFamily="34" charset="0"/>
              </a:rPr>
              <a:t>Приленском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районе </a:t>
            </a:r>
            <a:r>
              <a:rPr lang="ru-RU" dirty="0" err="1" smtClean="0">
                <a:latin typeface="Arial Narrow" panose="020B0606020202030204" pitchFamily="34" charset="0"/>
              </a:rPr>
              <a:t>муруктинская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свита также состоит из двух валунных толщ, разделенных </a:t>
            </a:r>
            <a:r>
              <a:rPr lang="ru-RU" dirty="0" smtClean="0">
                <a:latin typeface="Arial Narrow" panose="020B0606020202030204" pitchFamily="34" charset="0"/>
              </a:rPr>
              <a:t>озерно-ледниковыми слоями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r>
              <a:rPr lang="ru-RU" dirty="0" smtClean="0">
                <a:latin typeface="Arial Narrow" panose="020B0606020202030204" pitchFamily="34" charset="0"/>
              </a:rPr>
              <a:t>Трехчленное </a:t>
            </a:r>
            <a:r>
              <a:rPr lang="ru-RU" dirty="0">
                <a:latin typeface="Arial Narrow" panose="020B0606020202030204" pitchFamily="34" charset="0"/>
              </a:rPr>
              <a:t>строение сохраняется </a:t>
            </a:r>
            <a:r>
              <a:rPr lang="ru-RU" dirty="0" smtClean="0">
                <a:latin typeface="Arial Narrow" panose="020B0606020202030204" pitchFamily="34" charset="0"/>
              </a:rPr>
              <a:t>и в </a:t>
            </a:r>
            <a:r>
              <a:rPr lang="ru-RU" dirty="0">
                <a:latin typeface="Arial Narrow" panose="020B0606020202030204" pitchFamily="34" charset="0"/>
              </a:rPr>
              <a:t>разрезах в бассейне р. Нижняя Тунгуска. В районе р. Подкаменной Тунгуски горизонт </a:t>
            </a:r>
            <a:r>
              <a:rPr lang="ru-RU" dirty="0" smtClean="0">
                <a:latin typeface="Arial Narrow" panose="020B0606020202030204" pitchFamily="34" charset="0"/>
              </a:rPr>
              <a:t>представлен </a:t>
            </a:r>
            <a:r>
              <a:rPr lang="ru-RU" dirty="0" err="1">
                <a:latin typeface="Arial Narrow" panose="020B0606020202030204" pitchFamily="34" charset="0"/>
              </a:rPr>
              <a:t>подпрудно</a:t>
            </a:r>
            <a:r>
              <a:rPr lang="ru-RU" dirty="0">
                <a:latin typeface="Arial Narrow" panose="020B0606020202030204" pitchFamily="34" charset="0"/>
              </a:rPr>
              <a:t>-озерными песками с погребенными почвами. Мощность песков до 40 м. </a:t>
            </a:r>
            <a:r>
              <a:rPr lang="ru-RU" dirty="0" smtClean="0">
                <a:latin typeface="Arial Narrow" panose="020B0606020202030204" pitchFamily="34" charset="0"/>
              </a:rPr>
              <a:t>Учитывая </a:t>
            </a:r>
            <a:r>
              <a:rPr lang="ru-RU" dirty="0">
                <a:latin typeface="Arial Narrow" panose="020B0606020202030204" pitchFamily="34" charset="0"/>
              </a:rPr>
              <a:t>трехчленное строение и радиоуглеродный </a:t>
            </a:r>
            <a:r>
              <a:rPr lang="ru-RU" dirty="0" smtClean="0">
                <a:latin typeface="Arial Narrow" panose="020B0606020202030204" pitchFamily="34" charset="0"/>
              </a:rPr>
              <a:t>возраст более </a:t>
            </a:r>
            <a:r>
              <a:rPr lang="ru-RU" dirty="0">
                <a:latin typeface="Arial Narrow" panose="020B0606020202030204" pitchFamily="34" charset="0"/>
              </a:rPr>
              <a:t>52 тыс. лет</a:t>
            </a:r>
            <a:r>
              <a:rPr lang="ru-RU" dirty="0" smtClean="0">
                <a:latin typeface="Arial Narrow" panose="020B0606020202030204" pitchFamily="34" charset="0"/>
              </a:rPr>
              <a:t>, </a:t>
            </a:r>
            <a:r>
              <a:rPr lang="ru-RU" dirty="0">
                <a:latin typeface="Arial Narrow" panose="020B0606020202030204" pitchFamily="34" charset="0"/>
              </a:rPr>
              <a:t>не исключено, что </a:t>
            </a:r>
            <a:r>
              <a:rPr lang="ru-RU" dirty="0" smtClean="0">
                <a:latin typeface="Arial Narrow" panose="020B0606020202030204" pitchFamily="34" charset="0"/>
              </a:rPr>
              <a:t>осадки </a:t>
            </a:r>
            <a:r>
              <a:rPr lang="ru-RU" dirty="0" err="1" smtClean="0">
                <a:latin typeface="Arial Narrow" panose="020B0606020202030204" pitchFamily="34" charset="0"/>
              </a:rPr>
              <a:t>муруктинского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горизонта </a:t>
            </a:r>
            <a:r>
              <a:rPr lang="ru-RU" dirty="0" smtClean="0">
                <a:latin typeface="Arial Narrow" panose="020B0606020202030204" pitchFamily="34" charset="0"/>
              </a:rPr>
              <a:t>начали </a:t>
            </a:r>
            <a:r>
              <a:rPr lang="ru-RU" dirty="0">
                <a:latin typeface="Arial Narrow" panose="020B0606020202030204" pitchFamily="34" charset="0"/>
              </a:rPr>
              <a:t>отлагаться в </a:t>
            </a:r>
            <a:r>
              <a:rPr lang="ru-RU" dirty="0" smtClean="0">
                <a:latin typeface="Arial Narrow" panose="020B0606020202030204" pitchFamily="34" charset="0"/>
              </a:rPr>
              <a:t>МИС </a:t>
            </a:r>
            <a:r>
              <a:rPr lang="ru-RU" b="1" dirty="0" smtClean="0">
                <a:latin typeface="Arial Narrow" panose="020B0606020202030204" pitchFamily="34" charset="0"/>
              </a:rPr>
              <a:t>5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(</a:t>
            </a:r>
            <a:r>
              <a:rPr lang="ru-RU" i="1" dirty="0" smtClean="0">
                <a:latin typeface="Arial Narrow" panose="020B0606020202030204" pitchFamily="34" charset="0"/>
              </a:rPr>
              <a:t>5д-а</a:t>
            </a:r>
            <a:r>
              <a:rPr lang="ru-RU" dirty="0">
                <a:latin typeface="Arial Narrow" panose="020B0606020202030204" pitchFamily="34" charset="0"/>
              </a:rPr>
              <a:t>) и </a:t>
            </a:r>
            <a:r>
              <a:rPr lang="ru-RU" dirty="0" smtClean="0">
                <a:latin typeface="Arial Narrow" panose="020B0606020202030204" pitchFamily="34" charset="0"/>
              </a:rPr>
              <a:t>продолжали </a:t>
            </a:r>
            <a:r>
              <a:rPr lang="ru-RU" dirty="0" err="1" smtClean="0">
                <a:latin typeface="Arial Narrow" panose="020B0606020202030204" pitchFamily="34" charset="0"/>
              </a:rPr>
              <a:t>формироватьcя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в стадию 4 МИС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439019"/>
            <a:ext cx="9167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Arial Narrow" panose="020B0606020202030204" pitchFamily="34" charset="0"/>
              </a:rPr>
              <a:t>Каргинский</a:t>
            </a:r>
            <a:r>
              <a:rPr lang="ru-RU" b="1" dirty="0" smtClean="0">
                <a:latin typeface="Arial Narrow" panose="020B0606020202030204" pitchFamily="34" charset="0"/>
              </a:rPr>
              <a:t> горизонт представляют </a:t>
            </a:r>
            <a:r>
              <a:rPr lang="ru-RU" dirty="0" smtClean="0">
                <a:latin typeface="Arial Narrow" panose="020B0606020202030204" pitchFamily="34" charset="0"/>
              </a:rPr>
              <a:t>морские</a:t>
            </a:r>
            <a:r>
              <a:rPr lang="ru-RU" dirty="0">
                <a:latin typeface="Arial Narrow" panose="020B0606020202030204" pitchFamily="34" charset="0"/>
              </a:rPr>
              <a:t>, прибрежно-морские слои, а также </a:t>
            </a:r>
            <a:r>
              <a:rPr lang="ru-RU" dirty="0" smtClean="0">
                <a:latin typeface="Arial Narrow" panose="020B0606020202030204" pitchFamily="34" charset="0"/>
              </a:rPr>
              <a:t>аллювий </a:t>
            </a:r>
            <a:r>
              <a:rPr lang="ru-RU" dirty="0">
                <a:latin typeface="Arial Narrow" panose="020B0606020202030204" pitchFamily="34" charset="0"/>
              </a:rPr>
              <a:t>III надпойменной </a:t>
            </a:r>
            <a:r>
              <a:rPr lang="ru-RU" dirty="0" smtClean="0">
                <a:latin typeface="Arial Narrow" panose="020B0606020202030204" pitchFamily="34" charset="0"/>
              </a:rPr>
              <a:t>террасы, возраст </a:t>
            </a:r>
            <a:r>
              <a:rPr lang="ru-RU" dirty="0">
                <a:latin typeface="Arial Narrow" panose="020B0606020202030204" pitchFamily="34" charset="0"/>
              </a:rPr>
              <a:t>отложений колеблется от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45 000</a:t>
            </a:r>
            <a:r>
              <a:rPr lang="ru-RU" dirty="0">
                <a:latin typeface="Arial Narrow" panose="020B0606020202030204" pitchFamily="34" charset="0"/>
              </a:rPr>
              <a:t> до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27 </a:t>
            </a:r>
            <a:r>
              <a:rPr lang="ru-RU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400 </a:t>
            </a:r>
            <a:r>
              <a:rPr lang="ru-RU" dirty="0" smtClean="0">
                <a:latin typeface="Arial Narrow" panose="020B0606020202030204" pitchFamily="34" charset="0"/>
              </a:rPr>
              <a:t>лет</a:t>
            </a:r>
            <a:r>
              <a:rPr lang="ru-RU" dirty="0">
                <a:latin typeface="Arial Narrow" panose="020B0606020202030204" pitchFamily="34" charset="0"/>
              </a:rPr>
              <a:t>. Строение осадков и спорово-пыльцевые характеристики позволяют считать отложения </a:t>
            </a:r>
            <a:r>
              <a:rPr lang="ru-RU" dirty="0" err="1" smtClean="0">
                <a:latin typeface="Arial Narrow" panose="020B0606020202030204" pitchFamily="34" charset="0"/>
              </a:rPr>
              <a:t>мегаинтерстадиальными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r>
              <a:rPr lang="ru-RU" dirty="0" smtClean="0">
                <a:latin typeface="Arial Narrow" panose="020B0606020202030204" pitchFamily="34" charset="0"/>
              </a:rPr>
              <a:t>Палеонтологические </a:t>
            </a:r>
            <a:r>
              <a:rPr lang="ru-RU" dirty="0">
                <a:latin typeface="Arial Narrow" panose="020B0606020202030204" pitchFamily="34" charset="0"/>
              </a:rPr>
              <a:t>данные позволили подтвердить </a:t>
            </a:r>
            <a:r>
              <a:rPr lang="ru-RU" dirty="0" smtClean="0">
                <a:latin typeface="Arial Narrow" panose="020B0606020202030204" pitchFamily="34" charset="0"/>
              </a:rPr>
              <a:t>морской генезис </a:t>
            </a:r>
            <a:r>
              <a:rPr lang="ru-RU" dirty="0" err="1">
                <a:latin typeface="Arial Narrow" panose="020B0606020202030204" pitchFamily="34" charset="0"/>
              </a:rPr>
              <a:t>каргинских</a:t>
            </a:r>
            <a:r>
              <a:rPr lang="ru-RU" dirty="0">
                <a:latin typeface="Arial Narrow" panose="020B0606020202030204" pitchFamily="34" charset="0"/>
              </a:rPr>
              <a:t> осадков и считать их межледниковыми [Гуськов и др., 2008</a:t>
            </a:r>
            <a:r>
              <a:rPr lang="ru-RU" dirty="0" smtClean="0">
                <a:latin typeface="Arial Narrow" panose="020B0606020202030204" pitchFamily="34" charset="0"/>
              </a:rPr>
              <a:t>]. </a:t>
            </a:r>
            <a:r>
              <a:rPr lang="ru-RU" dirty="0" err="1">
                <a:latin typeface="Arial Narrow" panose="020B0606020202030204" pitchFamily="34" charset="0"/>
              </a:rPr>
              <a:t>Каргинский</a:t>
            </a:r>
            <a:r>
              <a:rPr lang="ru-RU" dirty="0">
                <a:latin typeface="Arial Narrow" panose="020B0606020202030204" pitchFamily="34" charset="0"/>
              </a:rPr>
              <a:t> горизонт, по-прежнему</a:t>
            </a:r>
            <a:r>
              <a:rPr lang="ru-RU" dirty="0" smtClean="0">
                <a:latin typeface="Arial Narrow" panose="020B0606020202030204" pitchFamily="34" charset="0"/>
              </a:rPr>
              <a:t>, относится </a:t>
            </a:r>
            <a:r>
              <a:rPr lang="ru-RU" dirty="0">
                <a:latin typeface="Arial Narrow" panose="020B0606020202030204" pitchFamily="34" charset="0"/>
              </a:rPr>
              <a:t>к стадии </a:t>
            </a:r>
            <a:r>
              <a:rPr lang="ru-RU" b="1" dirty="0">
                <a:latin typeface="Arial Narrow" panose="020B0606020202030204" pitchFamily="34" charset="0"/>
              </a:rPr>
              <a:t>3</a:t>
            </a:r>
            <a:r>
              <a:rPr lang="ru-RU" dirty="0">
                <a:latin typeface="Arial Narrow" panose="020B0606020202030204" pitchFamily="34" charset="0"/>
              </a:rPr>
              <a:t> МИС.</a:t>
            </a:r>
          </a:p>
        </p:txBody>
      </p:sp>
    </p:spTree>
    <p:extLst>
      <p:ext uri="{BB962C8B-B14F-4D97-AF65-F5344CB8AC3E}">
        <p14:creationId xmlns:p14="http://schemas.microsoft.com/office/powerpoint/2010/main" val="27561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1"/>
          <p:cNvSpPr txBox="1">
            <a:spLocks noChangeArrowheads="1"/>
          </p:cNvSpPr>
          <p:nvPr/>
        </p:nvSpPr>
        <p:spPr bwMode="auto">
          <a:xfrm>
            <a:off x="3175" y="0"/>
            <a:ext cx="9140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dirty="0" smtClean="0">
                <a:solidFill>
                  <a:srgbClr val="000000"/>
                </a:solidFill>
                <a:latin typeface="Arial Narrow" pitchFamily="34" charset="0"/>
              </a:rPr>
              <a:t>Горизонтально-слоистые озерные отложения </a:t>
            </a:r>
            <a:r>
              <a:rPr lang="ru-RU" altLang="ru-RU" sz="1800" b="1" dirty="0" err="1" smtClean="0">
                <a:solidFill>
                  <a:srgbClr val="000000"/>
                </a:solidFill>
                <a:latin typeface="Arial Narrow" pitchFamily="34" charset="0"/>
              </a:rPr>
              <a:t>казанцевского</a:t>
            </a:r>
            <a:r>
              <a:rPr lang="ru-RU" altLang="ru-RU" sz="1800" dirty="0" smtClean="0">
                <a:solidFill>
                  <a:srgbClr val="000000"/>
                </a:solidFill>
                <a:latin typeface="Arial Narrow" pitchFamily="34" charset="0"/>
              </a:rPr>
              <a:t> горизонта, перекрытые ледниковыми образования </a:t>
            </a:r>
            <a:r>
              <a:rPr lang="ru-RU" altLang="ru-RU" sz="1800" b="1" dirty="0" err="1" smtClean="0">
                <a:solidFill>
                  <a:srgbClr val="000000"/>
                </a:solidFill>
                <a:latin typeface="Arial Narrow" pitchFamily="34" charset="0"/>
              </a:rPr>
              <a:t>муруктинского</a:t>
            </a:r>
            <a:r>
              <a:rPr lang="ru-RU" altLang="ru-RU" sz="1800" dirty="0" smtClean="0">
                <a:solidFill>
                  <a:srgbClr val="000000"/>
                </a:solidFill>
                <a:latin typeface="Arial Narrow" pitchFamily="34" charset="0"/>
              </a:rPr>
              <a:t> горизонта  (берег Моря Лаптевых)</a:t>
            </a:r>
          </a:p>
        </p:txBody>
      </p:sp>
    </p:spTree>
    <p:extLst>
      <p:ext uri="{BB962C8B-B14F-4D97-AF65-F5344CB8AC3E}">
        <p14:creationId xmlns:p14="http://schemas.microsoft.com/office/powerpoint/2010/main" val="173292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2000">
              <a:schemeClr val="accent5">
                <a:lumMod val="20000"/>
                <a:lumOff val="80000"/>
              </a:schemeClr>
            </a:gs>
            <a:gs pos="43000">
              <a:schemeClr val="accent3">
                <a:lumMod val="20000"/>
                <a:lumOff val="80000"/>
              </a:schemeClr>
            </a:gs>
            <a:gs pos="100000">
              <a:srgbClr val="FFFFCC">
                <a:alpha val="42745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9" y="548680"/>
            <a:ext cx="90360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Отложения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последнего,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сартанского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оледенения имеют ограниченное распространение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Моренные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отложения встречены в горах Таймыра, в низовьях Енисея и на севере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Среднесибирской низменности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В низовьях Енисея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сартанский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ледник оставил две ледниковые толщи – в виде морен – стадий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отступания.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Мощность отложений до 130 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Кроме моренных толщ в этих районах широко представлены водно-ледниковые, озерно-ледниковые и аллювиальные отложения – галечники, пески, алевриты (II терраса) и эоловые образования. Возраст отложений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21 800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Только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Приверхоянском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районе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сартанский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горизонт представлен тремя ледниковыми толщами, озерно-ледниковыми и водно-ледниковыми и криогенными образованиями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енерская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свита) с возрастом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28 200–10 500 лет.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19" y="4172887"/>
            <a:ext cx="8891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atin typeface="Arial Narrow" panose="020B0606020202030204" pitchFamily="34" charset="0"/>
              </a:rPr>
              <a:t>Голоцен</a:t>
            </a:r>
            <a:r>
              <a:rPr lang="ru-RU" dirty="0">
                <a:latin typeface="Arial Narrow" panose="020B0606020202030204" pitchFamily="34" charset="0"/>
              </a:rPr>
              <a:t> представлен аллювием первой террасы, низких и высоких пойм, озерными и</a:t>
            </a:r>
          </a:p>
          <a:p>
            <a:r>
              <a:rPr lang="ru-RU" dirty="0">
                <a:latin typeface="Arial Narrow" panose="020B0606020202030204" pitchFamily="34" charset="0"/>
              </a:rPr>
              <a:t>эоловыми осадками, в Приморском районе – морскими и прибрежно-морскими. В </a:t>
            </a:r>
            <a:r>
              <a:rPr lang="ru-RU" dirty="0" err="1" smtClean="0">
                <a:latin typeface="Arial Narrow" panose="020B0606020202030204" pitchFamily="34" charset="0"/>
              </a:rPr>
              <a:t>Приленско</a:t>
            </a:r>
            <a:r>
              <a:rPr lang="ru-RU" dirty="0" smtClean="0">
                <a:latin typeface="Arial Narrow" panose="020B0606020202030204" pitchFamily="34" charset="0"/>
              </a:rPr>
              <a:t>-Вилюйском </a:t>
            </a:r>
            <a:r>
              <a:rPr lang="ru-RU" dirty="0">
                <a:latin typeface="Arial Narrow" panose="020B0606020202030204" pitchFamily="34" charset="0"/>
              </a:rPr>
              <a:t>районе аллювий первой террасы имеет возраст от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12 700 до 6000 </a:t>
            </a:r>
            <a:r>
              <a:rPr lang="ru-RU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лет</a:t>
            </a:r>
            <a:r>
              <a:rPr lang="ru-RU" dirty="0" smtClean="0">
                <a:latin typeface="Arial Narrow" panose="020B0606020202030204" pitchFamily="34" charset="0"/>
              </a:rPr>
              <a:t>. В целом, в  Сибири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отложения </a:t>
            </a:r>
            <a:r>
              <a:rPr lang="ru-RU" dirty="0">
                <a:latin typeface="Arial Narrow" panose="020B0606020202030204" pitchFamily="34" charset="0"/>
              </a:rPr>
              <a:t>голоцена </a:t>
            </a:r>
            <a:r>
              <a:rPr lang="ru-RU" dirty="0" smtClean="0">
                <a:latin typeface="Arial Narrow" panose="020B0606020202030204" pitchFamily="34" charset="0"/>
              </a:rPr>
              <a:t>формировались </a:t>
            </a:r>
            <a:r>
              <a:rPr lang="ru-RU" dirty="0">
                <a:latin typeface="Arial Narrow" panose="020B0606020202030204" pitchFamily="34" charset="0"/>
              </a:rPr>
              <a:t>с </a:t>
            </a:r>
            <a:r>
              <a:rPr lang="ru-RU" dirty="0" err="1">
                <a:latin typeface="Arial Narrow" panose="020B0606020202030204" pitchFamily="34" charset="0"/>
              </a:rPr>
              <a:t>аллереда</a:t>
            </a:r>
            <a:r>
              <a:rPr lang="ru-RU" dirty="0">
                <a:latin typeface="Arial Narrow" panose="020B0606020202030204" pitchFamily="34" charset="0"/>
              </a:rPr>
              <a:t> до современности.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63476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784" y="20200"/>
            <a:ext cx="404803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/>
              <a:t>Байкальская </a:t>
            </a:r>
            <a:r>
              <a:rPr lang="ru-RU" b="1" cap="all" dirty="0" err="1" smtClean="0"/>
              <a:t>рифтовая</a:t>
            </a:r>
            <a:r>
              <a:rPr lang="ru-RU" b="1" cap="all" dirty="0" smtClean="0"/>
              <a:t> система</a:t>
            </a:r>
            <a:endParaRPr lang="ru-RU" b="1" cap="al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09575"/>
            <a:ext cx="81280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2" b="1329"/>
          <a:stretch/>
        </p:blipFill>
        <p:spPr bwMode="auto">
          <a:xfrm>
            <a:off x="0" y="858449"/>
            <a:ext cx="9107487" cy="542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8763" y="188639"/>
            <a:ext cx="678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Franklin Gothic Medium Cond" pitchFamily="34" charset="0"/>
              </a:rPr>
              <a:t>Морфологические профили Байкальской рифтовой зоны</a:t>
            </a:r>
            <a:endParaRPr lang="ru-RU" sz="2400" dirty="0">
              <a:solidFill>
                <a:srgbClr val="000000"/>
              </a:solidFill>
              <a:latin typeface="Franklin Gothic Medium Con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0312" y="6361583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 Narrow" panose="020B0606020202030204" pitchFamily="34" charset="0"/>
              </a:rPr>
              <a:t>А.В. Тевелев, 2012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6" y="274637"/>
            <a:ext cx="89630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01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" r="1"/>
          <a:stretch/>
        </p:blipFill>
        <p:spPr bwMode="auto">
          <a:xfrm>
            <a:off x="-36512" y="28804"/>
            <a:ext cx="8244408" cy="683239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Прямоугольник 4"/>
          <p:cNvSpPr>
            <a:spLocks noChangeArrowheads="1"/>
          </p:cNvSpPr>
          <p:nvPr/>
        </p:nvSpPr>
        <p:spPr bwMode="auto">
          <a:xfrm>
            <a:off x="107504" y="136639"/>
            <a:ext cx="81546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cap="all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Байкальская </a:t>
            </a:r>
            <a:r>
              <a:rPr lang="ru-RU" sz="2000" b="1" cap="all" dirty="0" err="1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рифтовая</a:t>
            </a:r>
            <a:r>
              <a:rPr lang="ru-RU" sz="2000" b="1" cap="all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 </a:t>
            </a:r>
            <a:r>
              <a:rPr 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зона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 </a:t>
            </a:r>
            <a:b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Глубины  (А) и оценка мощности  рифтовых осадков (Б)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8" y="908720"/>
            <a:ext cx="3528392" cy="4253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158" y="5176001"/>
            <a:ext cx="445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(Б)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83968" y="5453000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(А)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48065" y="5380672"/>
            <a:ext cx="397319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Четвертичные отложения п</a:t>
            </a:r>
            <a:r>
              <a:rPr lang="ru-RU" dirty="0" smtClean="0">
                <a:latin typeface="Arial Narrow" panose="020B0606020202030204" pitchFamily="34" charset="0"/>
              </a:rPr>
              <a:t>редставлены озерными, аллювиальными, гляциальными, флювиогляциальными, элювиальными, коллювиальными, делювиальными и болотными типами 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1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03.h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52197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Прямоугольник 2"/>
          <p:cNvSpPr>
            <a:spLocks noChangeArrowheads="1"/>
          </p:cNvSpPr>
          <p:nvPr/>
        </p:nvSpPr>
        <p:spPr bwMode="auto">
          <a:xfrm>
            <a:off x="5327899" y="4581128"/>
            <a:ext cx="37798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Карта-схема ледниковых образований северного Байкала с указанием возрастных датировок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36097" y="366465"/>
            <a:ext cx="356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Ледниковые отложения Байкальской РС</a:t>
            </a:r>
            <a:endParaRPr lang="ru-RU" b="1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7020272" y="1844824"/>
            <a:ext cx="720080" cy="14401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55" b="37035"/>
          <a:stretch/>
        </p:blipFill>
        <p:spPr bwMode="auto">
          <a:xfrm>
            <a:off x="5436097" y="1628800"/>
            <a:ext cx="356737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8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417"/>
            <a:ext cx="5143500" cy="3425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9"/>
          <a:stretch/>
        </p:blipFill>
        <p:spPr>
          <a:xfrm>
            <a:off x="5152098" y="-47846"/>
            <a:ext cx="3991891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" y="3392109"/>
            <a:ext cx="516367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78" y="3645024"/>
            <a:ext cx="3851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Крупно</a:t>
            </a:r>
            <a:r>
              <a:rPr lang="en-US" dirty="0" smtClean="0">
                <a:latin typeface="Arial Narrow" panose="020B0606020202030204" pitchFamily="34" charset="0"/>
              </a:rPr>
              <a:t>-</a:t>
            </a:r>
            <a:r>
              <a:rPr lang="ru-RU" dirty="0" smtClean="0">
                <a:latin typeface="Arial Narrow" panose="020B0606020202030204" pitchFamily="34" charset="0"/>
              </a:rPr>
              <a:t>глыбовые развалы северной части Северного и </a:t>
            </a:r>
            <a:r>
              <a:rPr lang="ru-RU" dirty="0" err="1" smtClean="0">
                <a:latin typeface="Arial Narrow" panose="020B0606020202030204" pitchFamily="34" charset="0"/>
              </a:rPr>
              <a:t>Кичерского</a:t>
            </a:r>
            <a:r>
              <a:rPr lang="ru-RU" dirty="0" smtClean="0">
                <a:latin typeface="Arial Narrow" panose="020B0606020202030204" pitchFamily="34" charset="0"/>
              </a:rPr>
              <a:t> бассейнов – перемытые краевые морены зырянского горного оледенения (вероятно</a:t>
            </a:r>
            <a:r>
              <a:rPr lang="ru-RU" dirty="0">
                <a:latin typeface="Arial Narrow" panose="020B0606020202030204" pitchFamily="34" charset="0"/>
              </a:rPr>
              <a:t>,</a:t>
            </a:r>
            <a:r>
              <a:rPr lang="ru-RU" dirty="0" smtClean="0">
                <a:latin typeface="Arial Narrow" panose="020B0606020202030204" pitchFamily="34" charset="0"/>
              </a:rPr>
              <a:t> его первой – </a:t>
            </a:r>
            <a:r>
              <a:rPr lang="ru-RU" i="1" dirty="0" err="1" smtClean="0">
                <a:latin typeface="Arial Narrow" panose="020B0606020202030204" pitchFamily="34" charset="0"/>
              </a:rPr>
              <a:t>ермаковской</a:t>
            </a:r>
            <a:r>
              <a:rPr lang="ru-RU" dirty="0" smtClean="0">
                <a:latin typeface="Arial Narrow" panose="020B0606020202030204" pitchFamily="34" charset="0"/>
              </a:rPr>
              <a:t>  ныне </a:t>
            </a:r>
            <a:r>
              <a:rPr lang="ru-RU" b="1" dirty="0" err="1" smtClean="0">
                <a:latin typeface="Arial Narrow" panose="020B0606020202030204" pitchFamily="34" charset="0"/>
              </a:rPr>
              <a:t>муруктинской</a:t>
            </a:r>
            <a:r>
              <a:rPr lang="ru-RU" dirty="0" smtClean="0">
                <a:latin typeface="Arial Narrow" panose="020B0606020202030204" pitchFamily="34" charset="0"/>
              </a:rPr>
              <a:t>- стадии)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3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mapa-42-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07"/>
          <a:stretch>
            <a:fillRect/>
          </a:stretch>
        </p:blipFill>
        <p:spPr bwMode="auto">
          <a:xfrm>
            <a:off x="-5932" y="-3736"/>
            <a:ext cx="4577932" cy="686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7184326" y="477474"/>
            <a:ext cx="196554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</a:rPr>
              <a:t>ПОЛЯРНЫЙ УРАЛ </a:t>
            </a:r>
            <a:r>
              <a:rPr lang="ru-RU" sz="1200" b="1" dirty="0" smtClean="0">
                <a:solidFill>
                  <a:prstClr val="black"/>
                </a:solidFill>
              </a:rPr>
              <a:t/>
            </a:r>
            <a:br>
              <a:rPr lang="ru-RU" sz="1200" b="1" dirty="0" smtClean="0">
                <a:solidFill>
                  <a:prstClr val="black"/>
                </a:solidFill>
              </a:rPr>
            </a:br>
            <a:r>
              <a:rPr lang="ru-RU" sz="1200" b="1" dirty="0" smtClean="0">
                <a:solidFill>
                  <a:prstClr val="black"/>
                </a:solidFill>
              </a:rPr>
              <a:t>В </a:t>
            </a:r>
            <a:r>
              <a:rPr lang="ru-RU" sz="1200" b="1" dirty="0">
                <a:solidFill>
                  <a:prstClr val="black"/>
                </a:solidFill>
              </a:rPr>
              <a:t>ИЮНЕ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biLevel thresh="50000"/>
          </a:blip>
          <a:srcRect r="45480"/>
          <a:stretch/>
        </p:blipFill>
        <p:spPr bwMode="auto">
          <a:xfrm rot="-60000">
            <a:off x="4478554" y="309950"/>
            <a:ext cx="2684016" cy="646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8" name="Picture 5" descr="ANd9GcS2oH3F9XbnuEIavzcMEMGUH2hjPJTIHf7jrfwKWAIFlKdz06Z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45" y="928420"/>
            <a:ext cx="2071786" cy="155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biLevel thresh="50000"/>
          </a:blip>
          <a:srcRect l="58967" t="49961" b="6561"/>
          <a:stretch/>
        </p:blipFill>
        <p:spPr bwMode="auto">
          <a:xfrm rot="-60000">
            <a:off x="7163209" y="4758875"/>
            <a:ext cx="1273789" cy="17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biLevel thresh="50000"/>
          </a:blip>
          <a:srcRect l="58967" b="62695"/>
          <a:stretch/>
        </p:blipFill>
        <p:spPr bwMode="auto">
          <a:xfrm rot="-60000">
            <a:off x="7052927" y="2497091"/>
            <a:ext cx="2039397" cy="24329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олилиния 1"/>
          <p:cNvSpPr/>
          <p:nvPr/>
        </p:nvSpPr>
        <p:spPr>
          <a:xfrm>
            <a:off x="1304925" y="5610782"/>
            <a:ext cx="2024061" cy="741861"/>
          </a:xfrm>
          <a:custGeom>
            <a:avLst/>
            <a:gdLst>
              <a:gd name="connsiteX0" fmla="*/ 1466850 w 1466850"/>
              <a:gd name="connsiteY0" fmla="*/ 0 h 652865"/>
              <a:gd name="connsiteX1" fmla="*/ 1397794 w 1466850"/>
              <a:gd name="connsiteY1" fmla="*/ 19050 h 652865"/>
              <a:gd name="connsiteX2" fmla="*/ 1290638 w 1466850"/>
              <a:gd name="connsiteY2" fmla="*/ 85725 h 652865"/>
              <a:gd name="connsiteX3" fmla="*/ 1169194 w 1466850"/>
              <a:gd name="connsiteY3" fmla="*/ 207168 h 652865"/>
              <a:gd name="connsiteX4" fmla="*/ 1085850 w 1466850"/>
              <a:gd name="connsiteY4" fmla="*/ 376237 h 652865"/>
              <a:gd name="connsiteX5" fmla="*/ 683419 w 1466850"/>
              <a:gd name="connsiteY5" fmla="*/ 602456 h 652865"/>
              <a:gd name="connsiteX6" fmla="*/ 230982 w 1466850"/>
              <a:gd name="connsiteY6" fmla="*/ 650081 h 652865"/>
              <a:gd name="connsiteX7" fmla="*/ 0 w 1466850"/>
              <a:gd name="connsiteY7" fmla="*/ 550068 h 652865"/>
              <a:gd name="connsiteX0" fmla="*/ 1466850 w 1466850"/>
              <a:gd name="connsiteY0" fmla="*/ 0 h 717535"/>
              <a:gd name="connsiteX1" fmla="*/ 1397794 w 1466850"/>
              <a:gd name="connsiteY1" fmla="*/ 19050 h 717535"/>
              <a:gd name="connsiteX2" fmla="*/ 1290638 w 1466850"/>
              <a:gd name="connsiteY2" fmla="*/ 85725 h 717535"/>
              <a:gd name="connsiteX3" fmla="*/ 1169194 w 1466850"/>
              <a:gd name="connsiteY3" fmla="*/ 207168 h 717535"/>
              <a:gd name="connsiteX4" fmla="*/ 1085850 w 1466850"/>
              <a:gd name="connsiteY4" fmla="*/ 376237 h 717535"/>
              <a:gd name="connsiteX5" fmla="*/ 683419 w 1466850"/>
              <a:gd name="connsiteY5" fmla="*/ 602456 h 717535"/>
              <a:gd name="connsiteX6" fmla="*/ 200025 w 1466850"/>
              <a:gd name="connsiteY6" fmla="*/ 716756 h 717535"/>
              <a:gd name="connsiteX7" fmla="*/ 0 w 1466850"/>
              <a:gd name="connsiteY7" fmla="*/ 550068 h 717535"/>
              <a:gd name="connsiteX0" fmla="*/ 1543050 w 1543050"/>
              <a:gd name="connsiteY0" fmla="*/ 0 h 721698"/>
              <a:gd name="connsiteX1" fmla="*/ 1473994 w 1543050"/>
              <a:gd name="connsiteY1" fmla="*/ 19050 h 721698"/>
              <a:gd name="connsiteX2" fmla="*/ 1366838 w 1543050"/>
              <a:gd name="connsiteY2" fmla="*/ 85725 h 721698"/>
              <a:gd name="connsiteX3" fmla="*/ 1245394 w 1543050"/>
              <a:gd name="connsiteY3" fmla="*/ 207168 h 721698"/>
              <a:gd name="connsiteX4" fmla="*/ 1162050 w 1543050"/>
              <a:gd name="connsiteY4" fmla="*/ 376237 h 721698"/>
              <a:gd name="connsiteX5" fmla="*/ 759619 w 1543050"/>
              <a:gd name="connsiteY5" fmla="*/ 602456 h 721698"/>
              <a:gd name="connsiteX6" fmla="*/ 276225 w 1543050"/>
              <a:gd name="connsiteY6" fmla="*/ 716756 h 721698"/>
              <a:gd name="connsiteX7" fmla="*/ 0 w 1543050"/>
              <a:gd name="connsiteY7" fmla="*/ 445293 h 721698"/>
              <a:gd name="connsiteX0" fmla="*/ 1543050 w 1543050"/>
              <a:gd name="connsiteY0" fmla="*/ 0 h 721698"/>
              <a:gd name="connsiteX1" fmla="*/ 1473994 w 1543050"/>
              <a:gd name="connsiteY1" fmla="*/ 19050 h 721698"/>
              <a:gd name="connsiteX2" fmla="*/ 1366838 w 1543050"/>
              <a:gd name="connsiteY2" fmla="*/ 85725 h 721698"/>
              <a:gd name="connsiteX3" fmla="*/ 1245394 w 1543050"/>
              <a:gd name="connsiteY3" fmla="*/ 207168 h 721698"/>
              <a:gd name="connsiteX4" fmla="*/ 1162050 w 1543050"/>
              <a:gd name="connsiteY4" fmla="*/ 376237 h 721698"/>
              <a:gd name="connsiteX5" fmla="*/ 759619 w 1543050"/>
              <a:gd name="connsiteY5" fmla="*/ 602456 h 721698"/>
              <a:gd name="connsiteX6" fmla="*/ 276225 w 1543050"/>
              <a:gd name="connsiteY6" fmla="*/ 716756 h 721698"/>
              <a:gd name="connsiteX7" fmla="*/ 0 w 1543050"/>
              <a:gd name="connsiteY7" fmla="*/ 445293 h 721698"/>
              <a:gd name="connsiteX0" fmla="*/ 1700212 w 1700212"/>
              <a:gd name="connsiteY0" fmla="*/ 0 h 717349"/>
              <a:gd name="connsiteX1" fmla="*/ 1631156 w 1700212"/>
              <a:gd name="connsiteY1" fmla="*/ 19050 h 717349"/>
              <a:gd name="connsiteX2" fmla="*/ 1524000 w 1700212"/>
              <a:gd name="connsiteY2" fmla="*/ 85725 h 717349"/>
              <a:gd name="connsiteX3" fmla="*/ 1402556 w 1700212"/>
              <a:gd name="connsiteY3" fmla="*/ 207168 h 717349"/>
              <a:gd name="connsiteX4" fmla="*/ 1319212 w 1700212"/>
              <a:gd name="connsiteY4" fmla="*/ 376237 h 717349"/>
              <a:gd name="connsiteX5" fmla="*/ 916781 w 1700212"/>
              <a:gd name="connsiteY5" fmla="*/ 602456 h 717349"/>
              <a:gd name="connsiteX6" fmla="*/ 433387 w 1700212"/>
              <a:gd name="connsiteY6" fmla="*/ 716756 h 717349"/>
              <a:gd name="connsiteX7" fmla="*/ 0 w 1700212"/>
              <a:gd name="connsiteY7" fmla="*/ 666749 h 717349"/>
              <a:gd name="connsiteX0" fmla="*/ 1700212 w 1700212"/>
              <a:gd name="connsiteY0" fmla="*/ 0 h 717693"/>
              <a:gd name="connsiteX1" fmla="*/ 1631156 w 1700212"/>
              <a:gd name="connsiteY1" fmla="*/ 19050 h 717693"/>
              <a:gd name="connsiteX2" fmla="*/ 1524000 w 1700212"/>
              <a:gd name="connsiteY2" fmla="*/ 85725 h 717693"/>
              <a:gd name="connsiteX3" fmla="*/ 1402556 w 1700212"/>
              <a:gd name="connsiteY3" fmla="*/ 207168 h 717693"/>
              <a:gd name="connsiteX4" fmla="*/ 1319212 w 1700212"/>
              <a:gd name="connsiteY4" fmla="*/ 376237 h 717693"/>
              <a:gd name="connsiteX5" fmla="*/ 916781 w 1700212"/>
              <a:gd name="connsiteY5" fmla="*/ 602456 h 717693"/>
              <a:gd name="connsiteX6" fmla="*/ 433387 w 1700212"/>
              <a:gd name="connsiteY6" fmla="*/ 716756 h 717693"/>
              <a:gd name="connsiteX7" fmla="*/ 119062 w 1700212"/>
              <a:gd name="connsiteY7" fmla="*/ 657225 h 717693"/>
              <a:gd name="connsiteX8" fmla="*/ 0 w 1700212"/>
              <a:gd name="connsiteY8" fmla="*/ 666749 h 717693"/>
              <a:gd name="connsiteX0" fmla="*/ 1700212 w 1700212"/>
              <a:gd name="connsiteY0" fmla="*/ 0 h 724948"/>
              <a:gd name="connsiteX1" fmla="*/ 1631156 w 1700212"/>
              <a:gd name="connsiteY1" fmla="*/ 19050 h 724948"/>
              <a:gd name="connsiteX2" fmla="*/ 1524000 w 1700212"/>
              <a:gd name="connsiteY2" fmla="*/ 85725 h 724948"/>
              <a:gd name="connsiteX3" fmla="*/ 1402556 w 1700212"/>
              <a:gd name="connsiteY3" fmla="*/ 207168 h 724948"/>
              <a:gd name="connsiteX4" fmla="*/ 1319212 w 1700212"/>
              <a:gd name="connsiteY4" fmla="*/ 376237 h 724948"/>
              <a:gd name="connsiteX5" fmla="*/ 916781 w 1700212"/>
              <a:gd name="connsiteY5" fmla="*/ 602456 h 724948"/>
              <a:gd name="connsiteX6" fmla="*/ 433387 w 1700212"/>
              <a:gd name="connsiteY6" fmla="*/ 716756 h 724948"/>
              <a:gd name="connsiteX7" fmla="*/ 228600 w 1700212"/>
              <a:gd name="connsiteY7" fmla="*/ 383381 h 724948"/>
              <a:gd name="connsiteX8" fmla="*/ 0 w 1700212"/>
              <a:gd name="connsiteY8" fmla="*/ 666749 h 724948"/>
              <a:gd name="connsiteX0" fmla="*/ 1700212 w 1700212"/>
              <a:gd name="connsiteY0" fmla="*/ 0 h 721351"/>
              <a:gd name="connsiteX1" fmla="*/ 1631156 w 1700212"/>
              <a:gd name="connsiteY1" fmla="*/ 19050 h 721351"/>
              <a:gd name="connsiteX2" fmla="*/ 1524000 w 1700212"/>
              <a:gd name="connsiteY2" fmla="*/ 85725 h 721351"/>
              <a:gd name="connsiteX3" fmla="*/ 1402556 w 1700212"/>
              <a:gd name="connsiteY3" fmla="*/ 207168 h 721351"/>
              <a:gd name="connsiteX4" fmla="*/ 1319212 w 1700212"/>
              <a:gd name="connsiteY4" fmla="*/ 376237 h 721351"/>
              <a:gd name="connsiteX5" fmla="*/ 916781 w 1700212"/>
              <a:gd name="connsiteY5" fmla="*/ 602456 h 721351"/>
              <a:gd name="connsiteX6" fmla="*/ 433387 w 1700212"/>
              <a:gd name="connsiteY6" fmla="*/ 716756 h 721351"/>
              <a:gd name="connsiteX7" fmla="*/ 190500 w 1700212"/>
              <a:gd name="connsiteY7" fmla="*/ 452437 h 721351"/>
              <a:gd name="connsiteX8" fmla="*/ 0 w 1700212"/>
              <a:gd name="connsiteY8" fmla="*/ 666749 h 721351"/>
              <a:gd name="connsiteX0" fmla="*/ 1700212 w 1700212"/>
              <a:gd name="connsiteY0" fmla="*/ 0 h 721254"/>
              <a:gd name="connsiteX1" fmla="*/ 1631156 w 1700212"/>
              <a:gd name="connsiteY1" fmla="*/ 19050 h 721254"/>
              <a:gd name="connsiteX2" fmla="*/ 1524000 w 1700212"/>
              <a:gd name="connsiteY2" fmla="*/ 85725 h 721254"/>
              <a:gd name="connsiteX3" fmla="*/ 1402556 w 1700212"/>
              <a:gd name="connsiteY3" fmla="*/ 207168 h 721254"/>
              <a:gd name="connsiteX4" fmla="*/ 1200150 w 1700212"/>
              <a:gd name="connsiteY4" fmla="*/ 390524 h 721254"/>
              <a:gd name="connsiteX5" fmla="*/ 916781 w 1700212"/>
              <a:gd name="connsiteY5" fmla="*/ 602456 h 721254"/>
              <a:gd name="connsiteX6" fmla="*/ 433387 w 1700212"/>
              <a:gd name="connsiteY6" fmla="*/ 716756 h 721254"/>
              <a:gd name="connsiteX7" fmla="*/ 190500 w 1700212"/>
              <a:gd name="connsiteY7" fmla="*/ 452437 h 721254"/>
              <a:gd name="connsiteX8" fmla="*/ 0 w 1700212"/>
              <a:gd name="connsiteY8" fmla="*/ 666749 h 721254"/>
              <a:gd name="connsiteX0" fmla="*/ 1819274 w 1819274"/>
              <a:gd name="connsiteY0" fmla="*/ 137513 h 703986"/>
              <a:gd name="connsiteX1" fmla="*/ 1631156 w 1819274"/>
              <a:gd name="connsiteY1" fmla="*/ 1782 h 703986"/>
              <a:gd name="connsiteX2" fmla="*/ 1524000 w 1819274"/>
              <a:gd name="connsiteY2" fmla="*/ 68457 h 703986"/>
              <a:gd name="connsiteX3" fmla="*/ 1402556 w 1819274"/>
              <a:gd name="connsiteY3" fmla="*/ 189900 h 703986"/>
              <a:gd name="connsiteX4" fmla="*/ 1200150 w 1819274"/>
              <a:gd name="connsiteY4" fmla="*/ 373256 h 703986"/>
              <a:gd name="connsiteX5" fmla="*/ 916781 w 1819274"/>
              <a:gd name="connsiteY5" fmla="*/ 585188 h 703986"/>
              <a:gd name="connsiteX6" fmla="*/ 433387 w 1819274"/>
              <a:gd name="connsiteY6" fmla="*/ 699488 h 703986"/>
              <a:gd name="connsiteX7" fmla="*/ 190500 w 1819274"/>
              <a:gd name="connsiteY7" fmla="*/ 435169 h 703986"/>
              <a:gd name="connsiteX8" fmla="*/ 0 w 1819274"/>
              <a:gd name="connsiteY8" fmla="*/ 649481 h 703986"/>
              <a:gd name="connsiteX0" fmla="*/ 1819274 w 1819274"/>
              <a:gd name="connsiteY0" fmla="*/ 137513 h 747377"/>
              <a:gd name="connsiteX1" fmla="*/ 1631156 w 1819274"/>
              <a:gd name="connsiteY1" fmla="*/ 1782 h 747377"/>
              <a:gd name="connsiteX2" fmla="*/ 1524000 w 1819274"/>
              <a:gd name="connsiteY2" fmla="*/ 68457 h 747377"/>
              <a:gd name="connsiteX3" fmla="*/ 1402556 w 1819274"/>
              <a:gd name="connsiteY3" fmla="*/ 189900 h 747377"/>
              <a:gd name="connsiteX4" fmla="*/ 1200150 w 1819274"/>
              <a:gd name="connsiteY4" fmla="*/ 373256 h 747377"/>
              <a:gd name="connsiteX5" fmla="*/ 916781 w 1819274"/>
              <a:gd name="connsiteY5" fmla="*/ 585188 h 747377"/>
              <a:gd name="connsiteX6" fmla="*/ 616743 w 1819274"/>
              <a:gd name="connsiteY6" fmla="*/ 737588 h 747377"/>
              <a:gd name="connsiteX7" fmla="*/ 433387 w 1819274"/>
              <a:gd name="connsiteY7" fmla="*/ 699488 h 747377"/>
              <a:gd name="connsiteX8" fmla="*/ 190500 w 1819274"/>
              <a:gd name="connsiteY8" fmla="*/ 435169 h 747377"/>
              <a:gd name="connsiteX9" fmla="*/ 0 w 1819274"/>
              <a:gd name="connsiteY9" fmla="*/ 649481 h 747377"/>
              <a:gd name="connsiteX0" fmla="*/ 1819274 w 1819274"/>
              <a:gd name="connsiteY0" fmla="*/ 137513 h 747377"/>
              <a:gd name="connsiteX1" fmla="*/ 1631156 w 1819274"/>
              <a:gd name="connsiteY1" fmla="*/ 1782 h 747377"/>
              <a:gd name="connsiteX2" fmla="*/ 1524000 w 1819274"/>
              <a:gd name="connsiteY2" fmla="*/ 68457 h 747377"/>
              <a:gd name="connsiteX3" fmla="*/ 1402556 w 1819274"/>
              <a:gd name="connsiteY3" fmla="*/ 189900 h 747377"/>
              <a:gd name="connsiteX4" fmla="*/ 1162050 w 1819274"/>
              <a:gd name="connsiteY4" fmla="*/ 168468 h 747377"/>
              <a:gd name="connsiteX5" fmla="*/ 916781 w 1819274"/>
              <a:gd name="connsiteY5" fmla="*/ 585188 h 747377"/>
              <a:gd name="connsiteX6" fmla="*/ 616743 w 1819274"/>
              <a:gd name="connsiteY6" fmla="*/ 737588 h 747377"/>
              <a:gd name="connsiteX7" fmla="*/ 433387 w 1819274"/>
              <a:gd name="connsiteY7" fmla="*/ 699488 h 747377"/>
              <a:gd name="connsiteX8" fmla="*/ 190500 w 1819274"/>
              <a:gd name="connsiteY8" fmla="*/ 435169 h 747377"/>
              <a:gd name="connsiteX9" fmla="*/ 0 w 1819274"/>
              <a:gd name="connsiteY9" fmla="*/ 649481 h 747377"/>
              <a:gd name="connsiteX0" fmla="*/ 1819274 w 1819274"/>
              <a:gd name="connsiteY0" fmla="*/ 137320 h 747184"/>
              <a:gd name="connsiteX1" fmla="*/ 1631156 w 1819274"/>
              <a:gd name="connsiteY1" fmla="*/ 1589 h 747184"/>
              <a:gd name="connsiteX2" fmla="*/ 1524000 w 1819274"/>
              <a:gd name="connsiteY2" fmla="*/ 68264 h 747184"/>
              <a:gd name="connsiteX3" fmla="*/ 1426369 w 1819274"/>
              <a:gd name="connsiteY3" fmla="*/ 146845 h 747184"/>
              <a:gd name="connsiteX4" fmla="*/ 1162050 w 1819274"/>
              <a:gd name="connsiteY4" fmla="*/ 168275 h 747184"/>
              <a:gd name="connsiteX5" fmla="*/ 916781 w 1819274"/>
              <a:gd name="connsiteY5" fmla="*/ 584995 h 747184"/>
              <a:gd name="connsiteX6" fmla="*/ 616743 w 1819274"/>
              <a:gd name="connsiteY6" fmla="*/ 737395 h 747184"/>
              <a:gd name="connsiteX7" fmla="*/ 433387 w 1819274"/>
              <a:gd name="connsiteY7" fmla="*/ 699295 h 747184"/>
              <a:gd name="connsiteX8" fmla="*/ 190500 w 1819274"/>
              <a:gd name="connsiteY8" fmla="*/ 434976 h 747184"/>
              <a:gd name="connsiteX9" fmla="*/ 0 w 1819274"/>
              <a:gd name="connsiteY9" fmla="*/ 649288 h 747184"/>
              <a:gd name="connsiteX0" fmla="*/ 1819274 w 1819274"/>
              <a:gd name="connsiteY0" fmla="*/ 140478 h 750342"/>
              <a:gd name="connsiteX1" fmla="*/ 1631156 w 1819274"/>
              <a:gd name="connsiteY1" fmla="*/ 4747 h 750342"/>
              <a:gd name="connsiteX2" fmla="*/ 1633537 w 1819274"/>
              <a:gd name="connsiteY2" fmla="*/ 352409 h 750342"/>
              <a:gd name="connsiteX3" fmla="*/ 1426369 w 1819274"/>
              <a:gd name="connsiteY3" fmla="*/ 150003 h 750342"/>
              <a:gd name="connsiteX4" fmla="*/ 1162050 w 1819274"/>
              <a:gd name="connsiteY4" fmla="*/ 171433 h 750342"/>
              <a:gd name="connsiteX5" fmla="*/ 916781 w 1819274"/>
              <a:gd name="connsiteY5" fmla="*/ 588153 h 750342"/>
              <a:gd name="connsiteX6" fmla="*/ 616743 w 1819274"/>
              <a:gd name="connsiteY6" fmla="*/ 740553 h 750342"/>
              <a:gd name="connsiteX7" fmla="*/ 433387 w 1819274"/>
              <a:gd name="connsiteY7" fmla="*/ 702453 h 750342"/>
              <a:gd name="connsiteX8" fmla="*/ 190500 w 1819274"/>
              <a:gd name="connsiteY8" fmla="*/ 438134 h 750342"/>
              <a:gd name="connsiteX9" fmla="*/ 0 w 1819274"/>
              <a:gd name="connsiteY9" fmla="*/ 652446 h 750342"/>
              <a:gd name="connsiteX0" fmla="*/ 1819274 w 1819274"/>
              <a:gd name="connsiteY0" fmla="*/ 18456 h 628320"/>
              <a:gd name="connsiteX1" fmla="*/ 1764506 w 1819274"/>
              <a:gd name="connsiteY1" fmla="*/ 287537 h 628320"/>
              <a:gd name="connsiteX2" fmla="*/ 1633537 w 1819274"/>
              <a:gd name="connsiteY2" fmla="*/ 230387 h 628320"/>
              <a:gd name="connsiteX3" fmla="*/ 1426369 w 1819274"/>
              <a:gd name="connsiteY3" fmla="*/ 27981 h 628320"/>
              <a:gd name="connsiteX4" fmla="*/ 1162050 w 1819274"/>
              <a:gd name="connsiteY4" fmla="*/ 49411 h 628320"/>
              <a:gd name="connsiteX5" fmla="*/ 916781 w 1819274"/>
              <a:gd name="connsiteY5" fmla="*/ 466131 h 628320"/>
              <a:gd name="connsiteX6" fmla="*/ 616743 w 1819274"/>
              <a:gd name="connsiteY6" fmla="*/ 618531 h 628320"/>
              <a:gd name="connsiteX7" fmla="*/ 433387 w 1819274"/>
              <a:gd name="connsiteY7" fmla="*/ 580431 h 628320"/>
              <a:gd name="connsiteX8" fmla="*/ 190500 w 1819274"/>
              <a:gd name="connsiteY8" fmla="*/ 316112 h 628320"/>
              <a:gd name="connsiteX9" fmla="*/ 0 w 1819274"/>
              <a:gd name="connsiteY9" fmla="*/ 530424 h 628320"/>
              <a:gd name="connsiteX0" fmla="*/ 1819274 w 1819274"/>
              <a:gd name="connsiteY0" fmla="*/ 18456 h 628320"/>
              <a:gd name="connsiteX1" fmla="*/ 1764506 w 1819274"/>
              <a:gd name="connsiteY1" fmla="*/ 287537 h 628320"/>
              <a:gd name="connsiteX2" fmla="*/ 1633537 w 1819274"/>
              <a:gd name="connsiteY2" fmla="*/ 230387 h 628320"/>
              <a:gd name="connsiteX3" fmla="*/ 1426369 w 1819274"/>
              <a:gd name="connsiteY3" fmla="*/ 27981 h 628320"/>
              <a:gd name="connsiteX4" fmla="*/ 1162050 w 1819274"/>
              <a:gd name="connsiteY4" fmla="*/ 49411 h 628320"/>
              <a:gd name="connsiteX5" fmla="*/ 916781 w 1819274"/>
              <a:gd name="connsiteY5" fmla="*/ 466131 h 628320"/>
              <a:gd name="connsiteX6" fmla="*/ 616743 w 1819274"/>
              <a:gd name="connsiteY6" fmla="*/ 618531 h 628320"/>
              <a:gd name="connsiteX7" fmla="*/ 433387 w 1819274"/>
              <a:gd name="connsiteY7" fmla="*/ 580431 h 628320"/>
              <a:gd name="connsiteX8" fmla="*/ 190500 w 1819274"/>
              <a:gd name="connsiteY8" fmla="*/ 316112 h 628320"/>
              <a:gd name="connsiteX9" fmla="*/ 0 w 1819274"/>
              <a:gd name="connsiteY9" fmla="*/ 530424 h 628320"/>
              <a:gd name="connsiteX0" fmla="*/ 1819274 w 1819274"/>
              <a:gd name="connsiteY0" fmla="*/ 18456 h 628320"/>
              <a:gd name="connsiteX1" fmla="*/ 1764506 w 1819274"/>
              <a:gd name="connsiteY1" fmla="*/ 287537 h 628320"/>
              <a:gd name="connsiteX2" fmla="*/ 1633537 w 1819274"/>
              <a:gd name="connsiteY2" fmla="*/ 230387 h 628320"/>
              <a:gd name="connsiteX3" fmla="*/ 1426369 w 1819274"/>
              <a:gd name="connsiteY3" fmla="*/ 27981 h 628320"/>
              <a:gd name="connsiteX4" fmla="*/ 1162050 w 1819274"/>
              <a:gd name="connsiteY4" fmla="*/ 49411 h 628320"/>
              <a:gd name="connsiteX5" fmla="*/ 916781 w 1819274"/>
              <a:gd name="connsiteY5" fmla="*/ 466131 h 628320"/>
              <a:gd name="connsiteX6" fmla="*/ 616743 w 1819274"/>
              <a:gd name="connsiteY6" fmla="*/ 618531 h 628320"/>
              <a:gd name="connsiteX7" fmla="*/ 433387 w 1819274"/>
              <a:gd name="connsiteY7" fmla="*/ 580431 h 628320"/>
              <a:gd name="connsiteX8" fmla="*/ 190500 w 1819274"/>
              <a:gd name="connsiteY8" fmla="*/ 316112 h 628320"/>
              <a:gd name="connsiteX9" fmla="*/ 0 w 1819274"/>
              <a:gd name="connsiteY9" fmla="*/ 530424 h 628320"/>
              <a:gd name="connsiteX0" fmla="*/ 2062162 w 2062162"/>
              <a:gd name="connsiteY0" fmla="*/ 699494 h 699506"/>
              <a:gd name="connsiteX1" fmla="*/ 1764506 w 2062162"/>
              <a:gd name="connsiteY1" fmla="*/ 287537 h 699506"/>
              <a:gd name="connsiteX2" fmla="*/ 1633537 w 2062162"/>
              <a:gd name="connsiteY2" fmla="*/ 230387 h 699506"/>
              <a:gd name="connsiteX3" fmla="*/ 1426369 w 2062162"/>
              <a:gd name="connsiteY3" fmla="*/ 27981 h 699506"/>
              <a:gd name="connsiteX4" fmla="*/ 1162050 w 2062162"/>
              <a:gd name="connsiteY4" fmla="*/ 49411 h 699506"/>
              <a:gd name="connsiteX5" fmla="*/ 916781 w 2062162"/>
              <a:gd name="connsiteY5" fmla="*/ 466131 h 699506"/>
              <a:gd name="connsiteX6" fmla="*/ 616743 w 2062162"/>
              <a:gd name="connsiteY6" fmla="*/ 618531 h 699506"/>
              <a:gd name="connsiteX7" fmla="*/ 433387 w 2062162"/>
              <a:gd name="connsiteY7" fmla="*/ 580431 h 699506"/>
              <a:gd name="connsiteX8" fmla="*/ 190500 w 2062162"/>
              <a:gd name="connsiteY8" fmla="*/ 316112 h 699506"/>
              <a:gd name="connsiteX9" fmla="*/ 0 w 2062162"/>
              <a:gd name="connsiteY9" fmla="*/ 530424 h 699506"/>
              <a:gd name="connsiteX0" fmla="*/ 2062162 w 2062162"/>
              <a:gd name="connsiteY0" fmla="*/ 699494 h 699513"/>
              <a:gd name="connsiteX1" fmla="*/ 1778793 w 2062162"/>
              <a:gd name="connsiteY1" fmla="*/ 401837 h 699513"/>
              <a:gd name="connsiteX2" fmla="*/ 1633537 w 2062162"/>
              <a:gd name="connsiteY2" fmla="*/ 230387 h 699513"/>
              <a:gd name="connsiteX3" fmla="*/ 1426369 w 2062162"/>
              <a:gd name="connsiteY3" fmla="*/ 27981 h 699513"/>
              <a:gd name="connsiteX4" fmla="*/ 1162050 w 2062162"/>
              <a:gd name="connsiteY4" fmla="*/ 49411 h 699513"/>
              <a:gd name="connsiteX5" fmla="*/ 916781 w 2062162"/>
              <a:gd name="connsiteY5" fmla="*/ 466131 h 699513"/>
              <a:gd name="connsiteX6" fmla="*/ 616743 w 2062162"/>
              <a:gd name="connsiteY6" fmla="*/ 618531 h 699513"/>
              <a:gd name="connsiteX7" fmla="*/ 433387 w 2062162"/>
              <a:gd name="connsiteY7" fmla="*/ 580431 h 699513"/>
              <a:gd name="connsiteX8" fmla="*/ 190500 w 2062162"/>
              <a:gd name="connsiteY8" fmla="*/ 316112 h 699513"/>
              <a:gd name="connsiteX9" fmla="*/ 0 w 2062162"/>
              <a:gd name="connsiteY9" fmla="*/ 530424 h 699513"/>
              <a:gd name="connsiteX0" fmla="*/ 2062162 w 2062162"/>
              <a:gd name="connsiteY0" fmla="*/ 824552 h 824571"/>
              <a:gd name="connsiteX1" fmla="*/ 1778793 w 2062162"/>
              <a:gd name="connsiteY1" fmla="*/ 526895 h 824571"/>
              <a:gd name="connsiteX2" fmla="*/ 1633537 w 2062162"/>
              <a:gd name="connsiteY2" fmla="*/ 355445 h 824571"/>
              <a:gd name="connsiteX3" fmla="*/ 1312069 w 2062162"/>
              <a:gd name="connsiteY3" fmla="*/ 5402 h 824571"/>
              <a:gd name="connsiteX4" fmla="*/ 1162050 w 2062162"/>
              <a:gd name="connsiteY4" fmla="*/ 174469 h 824571"/>
              <a:gd name="connsiteX5" fmla="*/ 916781 w 2062162"/>
              <a:gd name="connsiteY5" fmla="*/ 591189 h 824571"/>
              <a:gd name="connsiteX6" fmla="*/ 616743 w 2062162"/>
              <a:gd name="connsiteY6" fmla="*/ 743589 h 824571"/>
              <a:gd name="connsiteX7" fmla="*/ 433387 w 2062162"/>
              <a:gd name="connsiteY7" fmla="*/ 705489 h 824571"/>
              <a:gd name="connsiteX8" fmla="*/ 190500 w 2062162"/>
              <a:gd name="connsiteY8" fmla="*/ 441170 h 824571"/>
              <a:gd name="connsiteX9" fmla="*/ 0 w 2062162"/>
              <a:gd name="connsiteY9" fmla="*/ 655482 h 824571"/>
              <a:gd name="connsiteX0" fmla="*/ 2062162 w 2062162"/>
              <a:gd name="connsiteY0" fmla="*/ 824552 h 824571"/>
              <a:gd name="connsiteX1" fmla="*/ 1778793 w 2062162"/>
              <a:gd name="connsiteY1" fmla="*/ 526895 h 824571"/>
              <a:gd name="connsiteX2" fmla="*/ 1671637 w 2062162"/>
              <a:gd name="connsiteY2" fmla="*/ 355445 h 824571"/>
              <a:gd name="connsiteX3" fmla="*/ 1312069 w 2062162"/>
              <a:gd name="connsiteY3" fmla="*/ 5402 h 824571"/>
              <a:gd name="connsiteX4" fmla="*/ 1162050 w 2062162"/>
              <a:gd name="connsiteY4" fmla="*/ 174469 h 824571"/>
              <a:gd name="connsiteX5" fmla="*/ 916781 w 2062162"/>
              <a:gd name="connsiteY5" fmla="*/ 591189 h 824571"/>
              <a:gd name="connsiteX6" fmla="*/ 616743 w 2062162"/>
              <a:gd name="connsiteY6" fmla="*/ 743589 h 824571"/>
              <a:gd name="connsiteX7" fmla="*/ 433387 w 2062162"/>
              <a:gd name="connsiteY7" fmla="*/ 705489 h 824571"/>
              <a:gd name="connsiteX8" fmla="*/ 190500 w 2062162"/>
              <a:gd name="connsiteY8" fmla="*/ 441170 h 824571"/>
              <a:gd name="connsiteX9" fmla="*/ 0 w 2062162"/>
              <a:gd name="connsiteY9" fmla="*/ 655482 h 824571"/>
              <a:gd name="connsiteX0" fmla="*/ 2062162 w 2062162"/>
              <a:gd name="connsiteY0" fmla="*/ 824552 h 824574"/>
              <a:gd name="connsiteX1" fmla="*/ 1864518 w 2062162"/>
              <a:gd name="connsiteY1" fmla="*/ 564995 h 824574"/>
              <a:gd name="connsiteX2" fmla="*/ 1671637 w 2062162"/>
              <a:gd name="connsiteY2" fmla="*/ 355445 h 824574"/>
              <a:gd name="connsiteX3" fmla="*/ 1312069 w 2062162"/>
              <a:gd name="connsiteY3" fmla="*/ 5402 h 824574"/>
              <a:gd name="connsiteX4" fmla="*/ 1162050 w 2062162"/>
              <a:gd name="connsiteY4" fmla="*/ 174469 h 824574"/>
              <a:gd name="connsiteX5" fmla="*/ 916781 w 2062162"/>
              <a:gd name="connsiteY5" fmla="*/ 591189 h 824574"/>
              <a:gd name="connsiteX6" fmla="*/ 616743 w 2062162"/>
              <a:gd name="connsiteY6" fmla="*/ 743589 h 824574"/>
              <a:gd name="connsiteX7" fmla="*/ 433387 w 2062162"/>
              <a:gd name="connsiteY7" fmla="*/ 705489 h 824574"/>
              <a:gd name="connsiteX8" fmla="*/ 190500 w 2062162"/>
              <a:gd name="connsiteY8" fmla="*/ 441170 h 824574"/>
              <a:gd name="connsiteX9" fmla="*/ 0 w 2062162"/>
              <a:gd name="connsiteY9" fmla="*/ 655482 h 824574"/>
              <a:gd name="connsiteX0" fmla="*/ 2062162 w 2062162"/>
              <a:gd name="connsiteY0" fmla="*/ 824552 h 824574"/>
              <a:gd name="connsiteX1" fmla="*/ 1864518 w 2062162"/>
              <a:gd name="connsiteY1" fmla="*/ 564995 h 824574"/>
              <a:gd name="connsiteX2" fmla="*/ 1671637 w 2062162"/>
              <a:gd name="connsiteY2" fmla="*/ 355445 h 824574"/>
              <a:gd name="connsiteX3" fmla="*/ 1312069 w 2062162"/>
              <a:gd name="connsiteY3" fmla="*/ 5402 h 824574"/>
              <a:gd name="connsiteX4" fmla="*/ 1162050 w 2062162"/>
              <a:gd name="connsiteY4" fmla="*/ 174469 h 824574"/>
              <a:gd name="connsiteX5" fmla="*/ 916781 w 2062162"/>
              <a:gd name="connsiteY5" fmla="*/ 591189 h 824574"/>
              <a:gd name="connsiteX6" fmla="*/ 616743 w 2062162"/>
              <a:gd name="connsiteY6" fmla="*/ 743589 h 824574"/>
              <a:gd name="connsiteX7" fmla="*/ 466724 w 2062162"/>
              <a:gd name="connsiteY7" fmla="*/ 672152 h 824574"/>
              <a:gd name="connsiteX8" fmla="*/ 190500 w 2062162"/>
              <a:gd name="connsiteY8" fmla="*/ 441170 h 824574"/>
              <a:gd name="connsiteX9" fmla="*/ 0 w 2062162"/>
              <a:gd name="connsiteY9" fmla="*/ 655482 h 824574"/>
              <a:gd name="connsiteX0" fmla="*/ 2062162 w 2062162"/>
              <a:gd name="connsiteY0" fmla="*/ 824552 h 824574"/>
              <a:gd name="connsiteX1" fmla="*/ 1864518 w 2062162"/>
              <a:gd name="connsiteY1" fmla="*/ 564995 h 824574"/>
              <a:gd name="connsiteX2" fmla="*/ 1671637 w 2062162"/>
              <a:gd name="connsiteY2" fmla="*/ 355445 h 824574"/>
              <a:gd name="connsiteX3" fmla="*/ 1312069 w 2062162"/>
              <a:gd name="connsiteY3" fmla="*/ 5402 h 824574"/>
              <a:gd name="connsiteX4" fmla="*/ 1162050 w 2062162"/>
              <a:gd name="connsiteY4" fmla="*/ 174469 h 824574"/>
              <a:gd name="connsiteX5" fmla="*/ 916781 w 2062162"/>
              <a:gd name="connsiteY5" fmla="*/ 591189 h 824574"/>
              <a:gd name="connsiteX6" fmla="*/ 819149 w 2062162"/>
              <a:gd name="connsiteY6" fmla="*/ 612619 h 824574"/>
              <a:gd name="connsiteX7" fmla="*/ 616743 w 2062162"/>
              <a:gd name="connsiteY7" fmla="*/ 743589 h 824574"/>
              <a:gd name="connsiteX8" fmla="*/ 466724 w 2062162"/>
              <a:gd name="connsiteY8" fmla="*/ 672152 h 824574"/>
              <a:gd name="connsiteX9" fmla="*/ 190500 w 2062162"/>
              <a:gd name="connsiteY9" fmla="*/ 441170 h 824574"/>
              <a:gd name="connsiteX10" fmla="*/ 0 w 2062162"/>
              <a:gd name="connsiteY10" fmla="*/ 655482 h 824574"/>
              <a:gd name="connsiteX0" fmla="*/ 2062162 w 2062162"/>
              <a:gd name="connsiteY0" fmla="*/ 824343 h 824365"/>
              <a:gd name="connsiteX1" fmla="*/ 1864518 w 2062162"/>
              <a:gd name="connsiteY1" fmla="*/ 564786 h 824365"/>
              <a:gd name="connsiteX2" fmla="*/ 1671637 w 2062162"/>
              <a:gd name="connsiteY2" fmla="*/ 355236 h 824365"/>
              <a:gd name="connsiteX3" fmla="*/ 1312069 w 2062162"/>
              <a:gd name="connsiteY3" fmla="*/ 5193 h 824365"/>
              <a:gd name="connsiteX4" fmla="*/ 1162050 w 2062162"/>
              <a:gd name="connsiteY4" fmla="*/ 174260 h 824365"/>
              <a:gd name="connsiteX5" fmla="*/ 907256 w 2062162"/>
              <a:gd name="connsiteY5" fmla="*/ 557642 h 824365"/>
              <a:gd name="connsiteX6" fmla="*/ 819149 w 2062162"/>
              <a:gd name="connsiteY6" fmla="*/ 612410 h 824365"/>
              <a:gd name="connsiteX7" fmla="*/ 616743 w 2062162"/>
              <a:gd name="connsiteY7" fmla="*/ 743380 h 824365"/>
              <a:gd name="connsiteX8" fmla="*/ 466724 w 2062162"/>
              <a:gd name="connsiteY8" fmla="*/ 671943 h 824365"/>
              <a:gd name="connsiteX9" fmla="*/ 190500 w 2062162"/>
              <a:gd name="connsiteY9" fmla="*/ 440961 h 824365"/>
              <a:gd name="connsiteX10" fmla="*/ 0 w 2062162"/>
              <a:gd name="connsiteY10" fmla="*/ 655273 h 824365"/>
              <a:gd name="connsiteX0" fmla="*/ 2062162 w 2062162"/>
              <a:gd name="connsiteY0" fmla="*/ 822096 h 822118"/>
              <a:gd name="connsiteX1" fmla="*/ 1864518 w 2062162"/>
              <a:gd name="connsiteY1" fmla="*/ 562539 h 822118"/>
              <a:gd name="connsiteX2" fmla="*/ 1671637 w 2062162"/>
              <a:gd name="connsiteY2" fmla="*/ 352989 h 822118"/>
              <a:gd name="connsiteX3" fmla="*/ 1514474 w 2062162"/>
              <a:gd name="connsiteY3" fmla="*/ 86288 h 822118"/>
              <a:gd name="connsiteX4" fmla="*/ 1312069 w 2062162"/>
              <a:gd name="connsiteY4" fmla="*/ 2946 h 822118"/>
              <a:gd name="connsiteX5" fmla="*/ 1162050 w 2062162"/>
              <a:gd name="connsiteY5" fmla="*/ 172013 h 822118"/>
              <a:gd name="connsiteX6" fmla="*/ 907256 w 2062162"/>
              <a:gd name="connsiteY6" fmla="*/ 555395 h 822118"/>
              <a:gd name="connsiteX7" fmla="*/ 819149 w 2062162"/>
              <a:gd name="connsiteY7" fmla="*/ 610163 h 822118"/>
              <a:gd name="connsiteX8" fmla="*/ 616743 w 2062162"/>
              <a:gd name="connsiteY8" fmla="*/ 741133 h 822118"/>
              <a:gd name="connsiteX9" fmla="*/ 466724 w 2062162"/>
              <a:gd name="connsiteY9" fmla="*/ 669696 h 822118"/>
              <a:gd name="connsiteX10" fmla="*/ 190500 w 2062162"/>
              <a:gd name="connsiteY10" fmla="*/ 438714 h 822118"/>
              <a:gd name="connsiteX11" fmla="*/ 0 w 2062162"/>
              <a:gd name="connsiteY11" fmla="*/ 653026 h 822118"/>
              <a:gd name="connsiteX0" fmla="*/ 2062162 w 2062162"/>
              <a:gd name="connsiteY0" fmla="*/ 820978 h 821000"/>
              <a:gd name="connsiteX1" fmla="*/ 1864518 w 2062162"/>
              <a:gd name="connsiteY1" fmla="*/ 561421 h 821000"/>
              <a:gd name="connsiteX2" fmla="*/ 1671637 w 2062162"/>
              <a:gd name="connsiteY2" fmla="*/ 351871 h 821000"/>
              <a:gd name="connsiteX3" fmla="*/ 1585912 w 2062162"/>
              <a:gd name="connsiteY3" fmla="*/ 108982 h 821000"/>
              <a:gd name="connsiteX4" fmla="*/ 1514474 w 2062162"/>
              <a:gd name="connsiteY4" fmla="*/ 85170 h 821000"/>
              <a:gd name="connsiteX5" fmla="*/ 1312069 w 2062162"/>
              <a:gd name="connsiteY5" fmla="*/ 1828 h 821000"/>
              <a:gd name="connsiteX6" fmla="*/ 1162050 w 2062162"/>
              <a:gd name="connsiteY6" fmla="*/ 170895 h 821000"/>
              <a:gd name="connsiteX7" fmla="*/ 907256 w 2062162"/>
              <a:gd name="connsiteY7" fmla="*/ 554277 h 821000"/>
              <a:gd name="connsiteX8" fmla="*/ 819149 w 2062162"/>
              <a:gd name="connsiteY8" fmla="*/ 609045 h 821000"/>
              <a:gd name="connsiteX9" fmla="*/ 616743 w 2062162"/>
              <a:gd name="connsiteY9" fmla="*/ 740015 h 821000"/>
              <a:gd name="connsiteX10" fmla="*/ 466724 w 2062162"/>
              <a:gd name="connsiteY10" fmla="*/ 668578 h 821000"/>
              <a:gd name="connsiteX11" fmla="*/ 190500 w 2062162"/>
              <a:gd name="connsiteY11" fmla="*/ 437596 h 821000"/>
              <a:gd name="connsiteX12" fmla="*/ 0 w 2062162"/>
              <a:gd name="connsiteY12" fmla="*/ 651908 h 821000"/>
              <a:gd name="connsiteX0" fmla="*/ 2062162 w 2062162"/>
              <a:gd name="connsiteY0" fmla="*/ 820978 h 821003"/>
              <a:gd name="connsiteX1" fmla="*/ 1864518 w 2062162"/>
              <a:gd name="connsiteY1" fmla="*/ 561421 h 821003"/>
              <a:gd name="connsiteX2" fmla="*/ 1804987 w 2062162"/>
              <a:gd name="connsiteY2" fmla="*/ 247096 h 821003"/>
              <a:gd name="connsiteX3" fmla="*/ 1585912 w 2062162"/>
              <a:gd name="connsiteY3" fmla="*/ 108982 h 821003"/>
              <a:gd name="connsiteX4" fmla="*/ 1514474 w 2062162"/>
              <a:gd name="connsiteY4" fmla="*/ 85170 h 821003"/>
              <a:gd name="connsiteX5" fmla="*/ 1312069 w 2062162"/>
              <a:gd name="connsiteY5" fmla="*/ 1828 h 821003"/>
              <a:gd name="connsiteX6" fmla="*/ 1162050 w 2062162"/>
              <a:gd name="connsiteY6" fmla="*/ 170895 h 821003"/>
              <a:gd name="connsiteX7" fmla="*/ 907256 w 2062162"/>
              <a:gd name="connsiteY7" fmla="*/ 554277 h 821003"/>
              <a:gd name="connsiteX8" fmla="*/ 819149 w 2062162"/>
              <a:gd name="connsiteY8" fmla="*/ 609045 h 821003"/>
              <a:gd name="connsiteX9" fmla="*/ 616743 w 2062162"/>
              <a:gd name="connsiteY9" fmla="*/ 740015 h 821003"/>
              <a:gd name="connsiteX10" fmla="*/ 466724 w 2062162"/>
              <a:gd name="connsiteY10" fmla="*/ 668578 h 821003"/>
              <a:gd name="connsiteX11" fmla="*/ 190500 w 2062162"/>
              <a:gd name="connsiteY11" fmla="*/ 437596 h 821003"/>
              <a:gd name="connsiteX12" fmla="*/ 0 w 2062162"/>
              <a:gd name="connsiteY12" fmla="*/ 651908 h 821003"/>
              <a:gd name="connsiteX0" fmla="*/ 2062162 w 2062162"/>
              <a:gd name="connsiteY0" fmla="*/ 820978 h 821004"/>
              <a:gd name="connsiteX1" fmla="*/ 1864518 w 2062162"/>
              <a:gd name="connsiteY1" fmla="*/ 561421 h 821004"/>
              <a:gd name="connsiteX2" fmla="*/ 1838324 w 2062162"/>
              <a:gd name="connsiteY2" fmla="*/ 189946 h 821004"/>
              <a:gd name="connsiteX3" fmla="*/ 1585912 w 2062162"/>
              <a:gd name="connsiteY3" fmla="*/ 108982 h 821004"/>
              <a:gd name="connsiteX4" fmla="*/ 1514474 w 2062162"/>
              <a:gd name="connsiteY4" fmla="*/ 85170 h 821004"/>
              <a:gd name="connsiteX5" fmla="*/ 1312069 w 2062162"/>
              <a:gd name="connsiteY5" fmla="*/ 1828 h 821004"/>
              <a:gd name="connsiteX6" fmla="*/ 1162050 w 2062162"/>
              <a:gd name="connsiteY6" fmla="*/ 170895 h 821004"/>
              <a:gd name="connsiteX7" fmla="*/ 907256 w 2062162"/>
              <a:gd name="connsiteY7" fmla="*/ 554277 h 821004"/>
              <a:gd name="connsiteX8" fmla="*/ 819149 w 2062162"/>
              <a:gd name="connsiteY8" fmla="*/ 609045 h 821004"/>
              <a:gd name="connsiteX9" fmla="*/ 616743 w 2062162"/>
              <a:gd name="connsiteY9" fmla="*/ 740015 h 821004"/>
              <a:gd name="connsiteX10" fmla="*/ 466724 w 2062162"/>
              <a:gd name="connsiteY10" fmla="*/ 668578 h 821004"/>
              <a:gd name="connsiteX11" fmla="*/ 190500 w 2062162"/>
              <a:gd name="connsiteY11" fmla="*/ 437596 h 821004"/>
              <a:gd name="connsiteX12" fmla="*/ 0 w 2062162"/>
              <a:gd name="connsiteY12" fmla="*/ 651908 h 821004"/>
              <a:gd name="connsiteX0" fmla="*/ 2066924 w 2066924"/>
              <a:gd name="connsiteY0" fmla="*/ 820978 h 821004"/>
              <a:gd name="connsiteX1" fmla="*/ 1864518 w 2066924"/>
              <a:gd name="connsiteY1" fmla="*/ 561421 h 821004"/>
              <a:gd name="connsiteX2" fmla="*/ 1838324 w 2066924"/>
              <a:gd name="connsiteY2" fmla="*/ 189946 h 821004"/>
              <a:gd name="connsiteX3" fmla="*/ 1585912 w 2066924"/>
              <a:gd name="connsiteY3" fmla="*/ 108982 h 821004"/>
              <a:gd name="connsiteX4" fmla="*/ 1514474 w 2066924"/>
              <a:gd name="connsiteY4" fmla="*/ 85170 h 821004"/>
              <a:gd name="connsiteX5" fmla="*/ 1312069 w 2066924"/>
              <a:gd name="connsiteY5" fmla="*/ 1828 h 821004"/>
              <a:gd name="connsiteX6" fmla="*/ 1162050 w 2066924"/>
              <a:gd name="connsiteY6" fmla="*/ 170895 h 821004"/>
              <a:gd name="connsiteX7" fmla="*/ 907256 w 2066924"/>
              <a:gd name="connsiteY7" fmla="*/ 554277 h 821004"/>
              <a:gd name="connsiteX8" fmla="*/ 819149 w 2066924"/>
              <a:gd name="connsiteY8" fmla="*/ 609045 h 821004"/>
              <a:gd name="connsiteX9" fmla="*/ 616743 w 2066924"/>
              <a:gd name="connsiteY9" fmla="*/ 740015 h 821004"/>
              <a:gd name="connsiteX10" fmla="*/ 466724 w 2066924"/>
              <a:gd name="connsiteY10" fmla="*/ 668578 h 821004"/>
              <a:gd name="connsiteX11" fmla="*/ 190500 w 2066924"/>
              <a:gd name="connsiteY11" fmla="*/ 437596 h 821004"/>
              <a:gd name="connsiteX12" fmla="*/ 0 w 2066924"/>
              <a:gd name="connsiteY12" fmla="*/ 651908 h 821004"/>
              <a:gd name="connsiteX0" fmla="*/ 2066924 w 2066924"/>
              <a:gd name="connsiteY0" fmla="*/ 820978 h 821004"/>
              <a:gd name="connsiteX1" fmla="*/ 1864518 w 2066924"/>
              <a:gd name="connsiteY1" fmla="*/ 561421 h 821004"/>
              <a:gd name="connsiteX2" fmla="*/ 1838324 w 2066924"/>
              <a:gd name="connsiteY2" fmla="*/ 189946 h 821004"/>
              <a:gd name="connsiteX3" fmla="*/ 1585912 w 2066924"/>
              <a:gd name="connsiteY3" fmla="*/ 108982 h 821004"/>
              <a:gd name="connsiteX4" fmla="*/ 1514474 w 2066924"/>
              <a:gd name="connsiteY4" fmla="*/ 85170 h 821004"/>
              <a:gd name="connsiteX5" fmla="*/ 1312069 w 2066924"/>
              <a:gd name="connsiteY5" fmla="*/ 1828 h 821004"/>
              <a:gd name="connsiteX6" fmla="*/ 1162050 w 2066924"/>
              <a:gd name="connsiteY6" fmla="*/ 170895 h 821004"/>
              <a:gd name="connsiteX7" fmla="*/ 907256 w 2066924"/>
              <a:gd name="connsiteY7" fmla="*/ 554277 h 821004"/>
              <a:gd name="connsiteX8" fmla="*/ 819149 w 2066924"/>
              <a:gd name="connsiteY8" fmla="*/ 609045 h 821004"/>
              <a:gd name="connsiteX9" fmla="*/ 616743 w 2066924"/>
              <a:gd name="connsiteY9" fmla="*/ 740015 h 821004"/>
              <a:gd name="connsiteX10" fmla="*/ 466724 w 2066924"/>
              <a:gd name="connsiteY10" fmla="*/ 668578 h 821004"/>
              <a:gd name="connsiteX11" fmla="*/ 190500 w 2066924"/>
              <a:gd name="connsiteY11" fmla="*/ 437596 h 821004"/>
              <a:gd name="connsiteX12" fmla="*/ 0 w 2066924"/>
              <a:gd name="connsiteY12" fmla="*/ 651908 h 821004"/>
              <a:gd name="connsiteX0" fmla="*/ 2066924 w 2066924"/>
              <a:gd name="connsiteY0" fmla="*/ 820978 h 821004"/>
              <a:gd name="connsiteX1" fmla="*/ 1864518 w 2066924"/>
              <a:gd name="connsiteY1" fmla="*/ 561421 h 821004"/>
              <a:gd name="connsiteX2" fmla="*/ 1838324 w 2066924"/>
              <a:gd name="connsiteY2" fmla="*/ 189946 h 821004"/>
              <a:gd name="connsiteX3" fmla="*/ 1585912 w 2066924"/>
              <a:gd name="connsiteY3" fmla="*/ 108982 h 821004"/>
              <a:gd name="connsiteX4" fmla="*/ 1514474 w 2066924"/>
              <a:gd name="connsiteY4" fmla="*/ 85170 h 821004"/>
              <a:gd name="connsiteX5" fmla="*/ 1312069 w 2066924"/>
              <a:gd name="connsiteY5" fmla="*/ 1828 h 821004"/>
              <a:gd name="connsiteX6" fmla="*/ 1162050 w 2066924"/>
              <a:gd name="connsiteY6" fmla="*/ 170895 h 821004"/>
              <a:gd name="connsiteX7" fmla="*/ 907256 w 2066924"/>
              <a:gd name="connsiteY7" fmla="*/ 554277 h 821004"/>
              <a:gd name="connsiteX8" fmla="*/ 819149 w 2066924"/>
              <a:gd name="connsiteY8" fmla="*/ 609045 h 821004"/>
              <a:gd name="connsiteX9" fmla="*/ 616743 w 2066924"/>
              <a:gd name="connsiteY9" fmla="*/ 740015 h 821004"/>
              <a:gd name="connsiteX10" fmla="*/ 466724 w 2066924"/>
              <a:gd name="connsiteY10" fmla="*/ 668578 h 821004"/>
              <a:gd name="connsiteX11" fmla="*/ 190500 w 2066924"/>
              <a:gd name="connsiteY11" fmla="*/ 437596 h 821004"/>
              <a:gd name="connsiteX12" fmla="*/ 0 w 2066924"/>
              <a:gd name="connsiteY12" fmla="*/ 651908 h 821004"/>
              <a:gd name="connsiteX0" fmla="*/ 2066924 w 2066924"/>
              <a:gd name="connsiteY0" fmla="*/ 820978 h 820988"/>
              <a:gd name="connsiteX1" fmla="*/ 1916905 w 2066924"/>
              <a:gd name="connsiteY1" fmla="*/ 323296 h 820988"/>
              <a:gd name="connsiteX2" fmla="*/ 1838324 w 2066924"/>
              <a:gd name="connsiteY2" fmla="*/ 189946 h 820988"/>
              <a:gd name="connsiteX3" fmla="*/ 1585912 w 2066924"/>
              <a:gd name="connsiteY3" fmla="*/ 108982 h 820988"/>
              <a:gd name="connsiteX4" fmla="*/ 1514474 w 2066924"/>
              <a:gd name="connsiteY4" fmla="*/ 85170 h 820988"/>
              <a:gd name="connsiteX5" fmla="*/ 1312069 w 2066924"/>
              <a:gd name="connsiteY5" fmla="*/ 1828 h 820988"/>
              <a:gd name="connsiteX6" fmla="*/ 1162050 w 2066924"/>
              <a:gd name="connsiteY6" fmla="*/ 170895 h 820988"/>
              <a:gd name="connsiteX7" fmla="*/ 907256 w 2066924"/>
              <a:gd name="connsiteY7" fmla="*/ 554277 h 820988"/>
              <a:gd name="connsiteX8" fmla="*/ 819149 w 2066924"/>
              <a:gd name="connsiteY8" fmla="*/ 609045 h 820988"/>
              <a:gd name="connsiteX9" fmla="*/ 616743 w 2066924"/>
              <a:gd name="connsiteY9" fmla="*/ 740015 h 820988"/>
              <a:gd name="connsiteX10" fmla="*/ 466724 w 2066924"/>
              <a:gd name="connsiteY10" fmla="*/ 668578 h 820988"/>
              <a:gd name="connsiteX11" fmla="*/ 190500 w 2066924"/>
              <a:gd name="connsiteY11" fmla="*/ 437596 h 820988"/>
              <a:gd name="connsiteX12" fmla="*/ 0 w 2066924"/>
              <a:gd name="connsiteY12" fmla="*/ 651908 h 820988"/>
              <a:gd name="connsiteX0" fmla="*/ 2066924 w 2066924"/>
              <a:gd name="connsiteY0" fmla="*/ 820978 h 820989"/>
              <a:gd name="connsiteX1" fmla="*/ 1916905 w 2066924"/>
              <a:gd name="connsiteY1" fmla="*/ 323296 h 820989"/>
              <a:gd name="connsiteX2" fmla="*/ 1838324 w 2066924"/>
              <a:gd name="connsiteY2" fmla="*/ 189946 h 820989"/>
              <a:gd name="connsiteX3" fmla="*/ 1585912 w 2066924"/>
              <a:gd name="connsiteY3" fmla="*/ 108982 h 820989"/>
              <a:gd name="connsiteX4" fmla="*/ 1514474 w 2066924"/>
              <a:gd name="connsiteY4" fmla="*/ 85170 h 820989"/>
              <a:gd name="connsiteX5" fmla="*/ 1312069 w 2066924"/>
              <a:gd name="connsiteY5" fmla="*/ 1828 h 820989"/>
              <a:gd name="connsiteX6" fmla="*/ 1162050 w 2066924"/>
              <a:gd name="connsiteY6" fmla="*/ 170895 h 820989"/>
              <a:gd name="connsiteX7" fmla="*/ 907256 w 2066924"/>
              <a:gd name="connsiteY7" fmla="*/ 554277 h 820989"/>
              <a:gd name="connsiteX8" fmla="*/ 819149 w 2066924"/>
              <a:gd name="connsiteY8" fmla="*/ 609045 h 820989"/>
              <a:gd name="connsiteX9" fmla="*/ 616743 w 2066924"/>
              <a:gd name="connsiteY9" fmla="*/ 740015 h 820989"/>
              <a:gd name="connsiteX10" fmla="*/ 466724 w 2066924"/>
              <a:gd name="connsiteY10" fmla="*/ 668578 h 820989"/>
              <a:gd name="connsiteX11" fmla="*/ 190500 w 2066924"/>
              <a:gd name="connsiteY11" fmla="*/ 437596 h 820989"/>
              <a:gd name="connsiteX12" fmla="*/ 0 w 2066924"/>
              <a:gd name="connsiteY12" fmla="*/ 651908 h 820989"/>
              <a:gd name="connsiteX0" fmla="*/ 2024061 w 2024061"/>
              <a:gd name="connsiteY0" fmla="*/ 254240 h 741861"/>
              <a:gd name="connsiteX1" fmla="*/ 1916905 w 2024061"/>
              <a:gd name="connsiteY1" fmla="*/ 323296 h 741861"/>
              <a:gd name="connsiteX2" fmla="*/ 1838324 w 2024061"/>
              <a:gd name="connsiteY2" fmla="*/ 189946 h 741861"/>
              <a:gd name="connsiteX3" fmla="*/ 1585912 w 2024061"/>
              <a:gd name="connsiteY3" fmla="*/ 108982 h 741861"/>
              <a:gd name="connsiteX4" fmla="*/ 1514474 w 2024061"/>
              <a:gd name="connsiteY4" fmla="*/ 85170 h 741861"/>
              <a:gd name="connsiteX5" fmla="*/ 1312069 w 2024061"/>
              <a:gd name="connsiteY5" fmla="*/ 1828 h 741861"/>
              <a:gd name="connsiteX6" fmla="*/ 1162050 w 2024061"/>
              <a:gd name="connsiteY6" fmla="*/ 170895 h 741861"/>
              <a:gd name="connsiteX7" fmla="*/ 907256 w 2024061"/>
              <a:gd name="connsiteY7" fmla="*/ 554277 h 741861"/>
              <a:gd name="connsiteX8" fmla="*/ 819149 w 2024061"/>
              <a:gd name="connsiteY8" fmla="*/ 609045 h 741861"/>
              <a:gd name="connsiteX9" fmla="*/ 616743 w 2024061"/>
              <a:gd name="connsiteY9" fmla="*/ 740015 h 741861"/>
              <a:gd name="connsiteX10" fmla="*/ 466724 w 2024061"/>
              <a:gd name="connsiteY10" fmla="*/ 668578 h 741861"/>
              <a:gd name="connsiteX11" fmla="*/ 190500 w 2024061"/>
              <a:gd name="connsiteY11" fmla="*/ 437596 h 741861"/>
              <a:gd name="connsiteX12" fmla="*/ 0 w 2024061"/>
              <a:gd name="connsiteY12" fmla="*/ 651908 h 741861"/>
              <a:gd name="connsiteX0" fmla="*/ 2024061 w 2024061"/>
              <a:gd name="connsiteY0" fmla="*/ 254240 h 741861"/>
              <a:gd name="connsiteX1" fmla="*/ 1935955 w 2024061"/>
              <a:gd name="connsiteY1" fmla="*/ 223283 h 741861"/>
              <a:gd name="connsiteX2" fmla="*/ 1838324 w 2024061"/>
              <a:gd name="connsiteY2" fmla="*/ 189946 h 741861"/>
              <a:gd name="connsiteX3" fmla="*/ 1585912 w 2024061"/>
              <a:gd name="connsiteY3" fmla="*/ 108982 h 741861"/>
              <a:gd name="connsiteX4" fmla="*/ 1514474 w 2024061"/>
              <a:gd name="connsiteY4" fmla="*/ 85170 h 741861"/>
              <a:gd name="connsiteX5" fmla="*/ 1312069 w 2024061"/>
              <a:gd name="connsiteY5" fmla="*/ 1828 h 741861"/>
              <a:gd name="connsiteX6" fmla="*/ 1162050 w 2024061"/>
              <a:gd name="connsiteY6" fmla="*/ 170895 h 741861"/>
              <a:gd name="connsiteX7" fmla="*/ 907256 w 2024061"/>
              <a:gd name="connsiteY7" fmla="*/ 554277 h 741861"/>
              <a:gd name="connsiteX8" fmla="*/ 819149 w 2024061"/>
              <a:gd name="connsiteY8" fmla="*/ 609045 h 741861"/>
              <a:gd name="connsiteX9" fmla="*/ 616743 w 2024061"/>
              <a:gd name="connsiteY9" fmla="*/ 740015 h 741861"/>
              <a:gd name="connsiteX10" fmla="*/ 466724 w 2024061"/>
              <a:gd name="connsiteY10" fmla="*/ 668578 h 741861"/>
              <a:gd name="connsiteX11" fmla="*/ 190500 w 2024061"/>
              <a:gd name="connsiteY11" fmla="*/ 437596 h 741861"/>
              <a:gd name="connsiteX12" fmla="*/ 0 w 2024061"/>
              <a:gd name="connsiteY12" fmla="*/ 651908 h 74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4061" h="741861">
                <a:moveTo>
                  <a:pt x="2024061" y="254240"/>
                </a:moveTo>
                <a:cubicBezTo>
                  <a:pt x="2004217" y="256621"/>
                  <a:pt x="1966911" y="233999"/>
                  <a:pt x="1935955" y="223283"/>
                </a:cubicBezTo>
                <a:cubicBezTo>
                  <a:pt x="1904999" y="212567"/>
                  <a:pt x="1896664" y="208996"/>
                  <a:pt x="1838324" y="189946"/>
                </a:cubicBezTo>
                <a:cubicBezTo>
                  <a:pt x="1779984" y="170896"/>
                  <a:pt x="1612106" y="153432"/>
                  <a:pt x="1585912" y="108982"/>
                </a:cubicBezTo>
                <a:cubicBezTo>
                  <a:pt x="1559718" y="64532"/>
                  <a:pt x="1554558" y="109379"/>
                  <a:pt x="1514474" y="85170"/>
                </a:cubicBezTo>
                <a:cubicBezTo>
                  <a:pt x="1474390" y="60961"/>
                  <a:pt x="1370806" y="-12460"/>
                  <a:pt x="1312069" y="1828"/>
                </a:cubicBezTo>
                <a:cubicBezTo>
                  <a:pt x="1253332" y="16116"/>
                  <a:pt x="1229519" y="78820"/>
                  <a:pt x="1162050" y="170895"/>
                </a:cubicBezTo>
                <a:cubicBezTo>
                  <a:pt x="1094581" y="262970"/>
                  <a:pt x="964406" y="481252"/>
                  <a:pt x="907256" y="554277"/>
                </a:cubicBezTo>
                <a:cubicBezTo>
                  <a:pt x="850106" y="627302"/>
                  <a:pt x="869155" y="583645"/>
                  <a:pt x="819149" y="609045"/>
                </a:cubicBezTo>
                <a:cubicBezTo>
                  <a:pt x="769143" y="634445"/>
                  <a:pt x="675480" y="730093"/>
                  <a:pt x="616743" y="740015"/>
                </a:cubicBezTo>
                <a:cubicBezTo>
                  <a:pt x="558006" y="749937"/>
                  <a:pt x="537764" y="718981"/>
                  <a:pt x="466724" y="668578"/>
                </a:cubicBezTo>
                <a:cubicBezTo>
                  <a:pt x="395684" y="618175"/>
                  <a:pt x="262731" y="445930"/>
                  <a:pt x="190500" y="437596"/>
                </a:cubicBezTo>
                <a:cubicBezTo>
                  <a:pt x="118269" y="429262"/>
                  <a:pt x="19844" y="650321"/>
                  <a:pt x="0" y="65190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1030"/>
            <a:ext cx="1800200" cy="6421334"/>
          </a:xfrm>
          <a:prstGeom prst="rect">
            <a:avLst/>
          </a:prstGeom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572000" y="15809"/>
            <a:ext cx="301415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prstClr val="black"/>
                </a:solidFill>
                <a:cs typeface="Arial" charset="0"/>
              </a:rPr>
              <a:t>Ледниковая </a:t>
            </a:r>
            <a:r>
              <a:rPr lang="ru-RU" sz="2400" i="1" dirty="0" smtClean="0">
                <a:solidFill>
                  <a:prstClr val="black"/>
                </a:solidFill>
                <a:cs typeface="Arial" charset="0"/>
              </a:rPr>
              <a:t>Область</a:t>
            </a:r>
            <a:endParaRPr lang="ru-RU" sz="2400" i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987824" y="5644425"/>
            <a:ext cx="3091255" cy="88831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73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8" b="2074"/>
          <a:stretch/>
        </p:blipFill>
        <p:spPr bwMode="auto">
          <a:xfrm>
            <a:off x="1287869" y="5589240"/>
            <a:ext cx="7754100" cy="122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53437" y="0"/>
            <a:ext cx="1944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Озерные </a:t>
            </a:r>
          </a:p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отложения </a:t>
            </a:r>
          </a:p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оз. Байкал</a:t>
            </a:r>
          </a:p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по данным подводного бурения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0" y="18558"/>
            <a:ext cx="122555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271495" y="1268760"/>
            <a:ext cx="1368881" cy="37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1400" b="1" dirty="0">
                <a:latin typeface="Arial Narrow" panose="020B0606020202030204" pitchFamily="34" charset="0"/>
                <a:cs typeface="Times New Roman" pitchFamily="18" charset="0"/>
              </a:rPr>
              <a:t>Записи непрерывных разрезов осадков озера Байкал</a:t>
            </a:r>
            <a:r>
              <a:rPr lang="ru-RU" altLang="ru-RU" sz="1400" dirty="0">
                <a:latin typeface="Arial Narrow" panose="020B0606020202030204" pitchFamily="34" charset="0"/>
                <a:cs typeface="Times New Roman" pitchFamily="18" charset="0"/>
              </a:rPr>
              <a:t> – изменения содержания биогенного кремня (увеличение в теплое время)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1400" dirty="0">
                <a:latin typeface="Arial Narrow" panose="020B0606020202030204" pitchFamily="34" charset="0"/>
                <a:cs typeface="Times New Roman" pitchFamily="18" charset="0"/>
              </a:rPr>
              <a:t>Радиолярии, диатомеи, </a:t>
            </a:r>
            <a:r>
              <a:rPr lang="ru-RU" altLang="ru-RU" sz="1400" dirty="0" err="1">
                <a:latin typeface="Arial Narrow" panose="020B0606020202030204" pitchFamily="34" charset="0"/>
                <a:cs typeface="Times New Roman" pitchFamily="18" charset="0"/>
              </a:rPr>
              <a:t>фитолиты</a:t>
            </a:r>
            <a:endParaRPr lang="ru-RU" altLang="ru-RU" sz="1400" dirty="0"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4053" y="1286282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724" y="21328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218" y="32621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19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4"/>
          <a:stretch/>
        </p:blipFill>
        <p:spPr bwMode="auto">
          <a:xfrm>
            <a:off x="2843808" y="21913"/>
            <a:ext cx="4320480" cy="564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68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2445" r="20060" b="5162"/>
          <a:stretch/>
        </p:blipFill>
        <p:spPr bwMode="auto">
          <a:xfrm rot="5400000">
            <a:off x="2320285" y="-1291879"/>
            <a:ext cx="4472313" cy="910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81" y="188638"/>
            <a:ext cx="912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Корреляция содержания биогенных кремнезема и углерода в разрезах  озерных илов </a:t>
            </a:r>
          </a:p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оз. Байкал с морскими изотопными стадиями </a:t>
            </a:r>
            <a:r>
              <a:rPr lang="ru-RU" i="1" dirty="0" smtClean="0">
                <a:latin typeface="Arial Narrow" panose="020B0606020202030204" pitchFamily="34" charset="0"/>
              </a:rPr>
              <a:t>(по Прокопенко, Карабанову, Кузьмину и др., 2003)</a:t>
            </a:r>
            <a:endParaRPr lang="ru-RU" i="1" dirty="0">
              <a:latin typeface="Arial Narrow" panose="020B0606020202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9" t="2445" b="5162"/>
          <a:stretch/>
        </p:blipFill>
        <p:spPr bwMode="auto">
          <a:xfrm rot="5400000">
            <a:off x="3903989" y="1613242"/>
            <a:ext cx="1296144" cy="910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14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1519"/>
            <a:ext cx="7584758" cy="62998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2920" y="0"/>
            <a:ext cx="916692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Franklin Gothic Medium Cond" panose="020B0606030402020204" pitchFamily="34" charset="0"/>
              </a:rPr>
              <a:t>Структурно-геологические модели четвертичного развития Байкальской рифтовой зоны</a:t>
            </a:r>
            <a:endParaRPr lang="ru-RU" sz="2000" b="1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3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75982"/>
            <a:ext cx="353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Флювиогляциальные образования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8184" y="692696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Cambria" panose="02040503050406030204" pitchFamily="18" charset="0"/>
              </a:rPr>
              <a:t>Приморский хребет</a:t>
            </a:r>
            <a:endParaRPr lang="ru-RU" b="1" i="1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14" y="141277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Канал выноса кварцитов из ловушек севернее Приморского хребта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4476" y="5332566"/>
            <a:ext cx="611738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Развалы кварцитов – остатки флювиогляциального конуса выноса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792586" y="1013988"/>
            <a:ext cx="3322622" cy="983216"/>
          </a:xfrm>
          <a:custGeom>
            <a:avLst/>
            <a:gdLst>
              <a:gd name="connsiteX0" fmla="*/ 0 w 3322622"/>
              <a:gd name="connsiteY0" fmla="*/ 0 h 983216"/>
              <a:gd name="connsiteX1" fmla="*/ 325925 w 3322622"/>
              <a:gd name="connsiteY1" fmla="*/ 108642 h 983216"/>
              <a:gd name="connsiteX2" fmla="*/ 615636 w 3322622"/>
              <a:gd name="connsiteY2" fmla="*/ 172016 h 983216"/>
              <a:gd name="connsiteX3" fmla="*/ 1023042 w 3322622"/>
              <a:gd name="connsiteY3" fmla="*/ 344032 h 983216"/>
              <a:gd name="connsiteX4" fmla="*/ 1312753 w 3322622"/>
              <a:gd name="connsiteY4" fmla="*/ 561315 h 983216"/>
              <a:gd name="connsiteX5" fmla="*/ 1475715 w 3322622"/>
              <a:gd name="connsiteY5" fmla="*/ 760491 h 983216"/>
              <a:gd name="connsiteX6" fmla="*/ 1593410 w 3322622"/>
              <a:gd name="connsiteY6" fmla="*/ 887240 h 983216"/>
              <a:gd name="connsiteX7" fmla="*/ 1919335 w 3322622"/>
              <a:gd name="connsiteY7" fmla="*/ 977774 h 983216"/>
              <a:gd name="connsiteX8" fmla="*/ 2009869 w 3322622"/>
              <a:gd name="connsiteY8" fmla="*/ 724277 h 983216"/>
              <a:gd name="connsiteX9" fmla="*/ 2163778 w 3322622"/>
              <a:gd name="connsiteY9" fmla="*/ 525101 h 983216"/>
              <a:gd name="connsiteX10" fmla="*/ 2390115 w 3322622"/>
              <a:gd name="connsiteY10" fmla="*/ 325925 h 983216"/>
              <a:gd name="connsiteX11" fmla="*/ 2860895 w 3322622"/>
              <a:gd name="connsiteY11" fmla="*/ 208230 h 983216"/>
              <a:gd name="connsiteX12" fmla="*/ 3322622 w 3322622"/>
              <a:gd name="connsiteY12" fmla="*/ 117695 h 98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22622" h="983216">
                <a:moveTo>
                  <a:pt x="0" y="0"/>
                </a:moveTo>
                <a:cubicBezTo>
                  <a:pt x="111659" y="39986"/>
                  <a:pt x="223319" y="79973"/>
                  <a:pt x="325925" y="108642"/>
                </a:cubicBezTo>
                <a:cubicBezTo>
                  <a:pt x="428531" y="137311"/>
                  <a:pt x="499450" y="132784"/>
                  <a:pt x="615636" y="172016"/>
                </a:cubicBezTo>
                <a:cubicBezTo>
                  <a:pt x="731822" y="211248"/>
                  <a:pt x="906856" y="279149"/>
                  <a:pt x="1023042" y="344032"/>
                </a:cubicBezTo>
                <a:cubicBezTo>
                  <a:pt x="1139228" y="408915"/>
                  <a:pt x="1237308" y="491905"/>
                  <a:pt x="1312753" y="561315"/>
                </a:cubicBezTo>
                <a:cubicBezTo>
                  <a:pt x="1388198" y="630725"/>
                  <a:pt x="1428939" y="706170"/>
                  <a:pt x="1475715" y="760491"/>
                </a:cubicBezTo>
                <a:cubicBezTo>
                  <a:pt x="1522491" y="814812"/>
                  <a:pt x="1519473" y="851026"/>
                  <a:pt x="1593410" y="887240"/>
                </a:cubicBezTo>
                <a:cubicBezTo>
                  <a:pt x="1667347" y="923454"/>
                  <a:pt x="1849925" y="1004935"/>
                  <a:pt x="1919335" y="977774"/>
                </a:cubicBezTo>
                <a:cubicBezTo>
                  <a:pt x="1988745" y="950614"/>
                  <a:pt x="1969129" y="799722"/>
                  <a:pt x="2009869" y="724277"/>
                </a:cubicBezTo>
                <a:cubicBezTo>
                  <a:pt x="2050609" y="648832"/>
                  <a:pt x="2100404" y="591493"/>
                  <a:pt x="2163778" y="525101"/>
                </a:cubicBezTo>
                <a:cubicBezTo>
                  <a:pt x="2227152" y="458709"/>
                  <a:pt x="2273929" y="378737"/>
                  <a:pt x="2390115" y="325925"/>
                </a:cubicBezTo>
                <a:cubicBezTo>
                  <a:pt x="2506301" y="273113"/>
                  <a:pt x="2705477" y="242935"/>
                  <a:pt x="2860895" y="208230"/>
                </a:cubicBezTo>
                <a:cubicBezTo>
                  <a:pt x="3016313" y="173525"/>
                  <a:pt x="3169467" y="145610"/>
                  <a:pt x="3322622" y="117695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8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79" y="-10142"/>
            <a:ext cx="9149476" cy="387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6" y="908720"/>
            <a:ext cx="4309203" cy="280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2672" y="11397"/>
            <a:ext cx="655865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Флювиогляциальные (</a:t>
            </a:r>
            <a:r>
              <a:rPr lang="ru-RU" dirty="0" err="1" smtClean="0"/>
              <a:t>фладовые</a:t>
            </a:r>
            <a:r>
              <a:rPr lang="ru-RU" dirty="0" smtClean="0"/>
              <a:t>) образования Чарской впадины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" y="4077072"/>
            <a:ext cx="4714875" cy="2667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4"/>
            <a:ext cx="4161778" cy="274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44148" y="3733745"/>
            <a:ext cx="229261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Arial Narrow" panose="020B0606020202030204" pitchFamily="34" charset="0"/>
              </a:rPr>
              <a:t>Фото:</a:t>
            </a:r>
            <a:r>
              <a:rPr lang="ru-RU" dirty="0" smtClean="0">
                <a:latin typeface="Arial Narrow" panose="020B0606020202030204" pitchFamily="34" charset="0"/>
              </a:rPr>
              <a:t> Сергей </a:t>
            </a:r>
            <a:r>
              <a:rPr lang="ru-RU" dirty="0" err="1" smtClean="0">
                <a:latin typeface="Arial Narrow" panose="020B0606020202030204" pitchFamily="34" charset="0"/>
              </a:rPr>
              <a:t>Фрейман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63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8" b="19051"/>
          <a:stretch/>
        </p:blipFill>
        <p:spPr bwMode="auto">
          <a:xfrm>
            <a:off x="0" y="476672"/>
            <a:ext cx="2328234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8234" y="908720"/>
            <a:ext cx="2429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Современные отложения Байкала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1 - песчаные; </a:t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2 – крупноалевритовые; </a:t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3 – тонкоалевритовые; </a:t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4 – </a:t>
            </a:r>
            <a:r>
              <a:rPr lang="ru-RU" dirty="0" err="1" smtClean="0">
                <a:latin typeface="Arial Narrow" panose="020B0606020202030204" pitchFamily="34" charset="0"/>
              </a:rPr>
              <a:t>пелитовые</a:t>
            </a:r>
            <a:r>
              <a:rPr lang="ru-RU" dirty="0" smtClean="0">
                <a:latin typeface="Arial Narrow" panose="020B0606020202030204" pitchFamily="34" charset="0"/>
              </a:rPr>
              <a:t> илы.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88640"/>
            <a:ext cx="2114681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Озерные отложения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0"/>
          <a:stretch/>
        </p:blipFill>
        <p:spPr bwMode="auto">
          <a:xfrm>
            <a:off x="4571999" y="4083112"/>
            <a:ext cx="4575175" cy="27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3436781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Песчаные отложения Байкальского пляжа </a:t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(Бухта </a:t>
            </a:r>
            <a:r>
              <a:rPr lang="ru-RU" dirty="0" err="1" smtClean="0">
                <a:latin typeface="Arial Narrow" panose="020B0606020202030204" pitchFamily="34" charset="0"/>
              </a:rPr>
              <a:t>Ая</a:t>
            </a:r>
            <a:r>
              <a:rPr lang="ru-RU" dirty="0" smtClean="0">
                <a:latin typeface="Arial Narrow" panose="020B0606020202030204" pitchFamily="34" charset="0"/>
              </a:rPr>
              <a:t>) 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44624"/>
            <a:ext cx="439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Галечные отложения Байкальского пляжа (Бухта </a:t>
            </a:r>
            <a:r>
              <a:rPr lang="ru-RU" dirty="0" err="1" smtClean="0"/>
              <a:t>Орсо</a:t>
            </a:r>
            <a:r>
              <a:rPr lang="ru-RU" dirty="0" smtClean="0"/>
              <a:t>) 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/>
          <a:stretch/>
        </p:blipFill>
        <p:spPr bwMode="auto">
          <a:xfrm>
            <a:off x="4546577" y="668247"/>
            <a:ext cx="4587347" cy="272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0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nga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81" y="153600"/>
            <a:ext cx="3579812" cy="27400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0156"/>
            <a:ext cx="3617913" cy="27447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1879096" y="5046"/>
            <a:ext cx="863600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  <a:latin typeface="Arial Narrow" pitchFamily="34" charset="0"/>
              </a:rPr>
              <a:t>Байкал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8172896" y="2476698"/>
            <a:ext cx="8636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Байкал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 b="21545"/>
          <a:stretch/>
        </p:blipFill>
        <p:spPr bwMode="auto">
          <a:xfrm>
            <a:off x="1763688" y="3068960"/>
            <a:ext cx="7256232" cy="341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206431"/>
            <a:ext cx="1757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Аллювиальные образования</a:t>
            </a:r>
          </a:p>
          <a:p>
            <a:pPr algn="ctr"/>
            <a:endParaRPr lang="ru-RU" b="1" dirty="0" smtClean="0"/>
          </a:p>
          <a:p>
            <a:pPr algn="ctr"/>
            <a:r>
              <a:rPr lang="ru-RU" dirty="0" err="1" smtClean="0"/>
              <a:t>Манзурский</a:t>
            </a:r>
            <a:r>
              <a:rPr lang="ru-RU" dirty="0" smtClean="0"/>
              <a:t> аллювий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11434" r="27182" b="4681"/>
          <a:stretch/>
        </p:blipFill>
        <p:spPr>
          <a:xfrm>
            <a:off x="144613" y="1988840"/>
            <a:ext cx="1468471" cy="1955837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3" name="Стрелка вниз 2"/>
          <p:cNvSpPr/>
          <p:nvPr/>
        </p:nvSpPr>
        <p:spPr>
          <a:xfrm>
            <a:off x="783362" y="2600908"/>
            <a:ext cx="144016" cy="50405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12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8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Палеодолина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на Ольхоне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Среднеплейстоценовый аллювий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14" y="5085184"/>
            <a:ext cx="1831089" cy="1772816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5868144" y="2708920"/>
            <a:ext cx="2304256" cy="360040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1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72" y="0"/>
            <a:ext cx="5259049" cy="682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2" y="1786627"/>
            <a:ext cx="3524267" cy="32068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1267" y="3689707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Arial Narrow" panose="020B0606020202030204" pitchFamily="34" charset="0"/>
              </a:rPr>
              <a:t>Кабанск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071267" y="4005064"/>
            <a:ext cx="12446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08832" y="4405335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Посольское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08833" y="4248413"/>
            <a:ext cx="12446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2728" y="334372"/>
            <a:ext cx="3130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Продольный и поперечный разрезы через дельту Селенги</a:t>
            </a:r>
          </a:p>
          <a:p>
            <a:pPr algn="ctr"/>
            <a:r>
              <a:rPr lang="ru-RU" i="1" dirty="0" smtClean="0">
                <a:latin typeface="Arial Narrow" panose="020B0606020202030204" pitchFamily="34" charset="0"/>
              </a:rPr>
              <a:t>(Замараев, Самсонов, 1959)</a:t>
            </a:r>
            <a:endParaRPr lang="ru-RU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i="1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Внеледниковая </a:t>
            </a:r>
            <a:r>
              <a:rPr lang="ru-RU" sz="2400" b="1" i="1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Область</a:t>
            </a:r>
            <a:endParaRPr lang="ru-RU" sz="2400" b="1" i="1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ЮЖНЫЙ УРАЛ</a:t>
            </a:r>
          </a:p>
        </p:txBody>
      </p:sp>
      <p:pic>
        <p:nvPicPr>
          <p:cNvPr id="36867" name="Picture 9" descr="Ural"/>
          <p:cNvPicPr>
            <a:picLocks noChangeAspect="1" noChangeArrowheads="1"/>
          </p:cNvPicPr>
          <p:nvPr/>
        </p:nvPicPr>
        <p:blipFill rotWithShape="1"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r="11105"/>
          <a:stretch/>
        </p:blipFill>
        <p:spPr bwMode="auto">
          <a:xfrm>
            <a:off x="74943" y="1389349"/>
            <a:ext cx="4170286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89349"/>
            <a:ext cx="4455418" cy="494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0017" y="1000304"/>
            <a:ext cx="238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Рельеф Южного Урала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075808" y="1000304"/>
            <a:ext cx="371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Новейшая тектоника Южного Урала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17" y="2428045"/>
            <a:ext cx="2845495" cy="30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178942" y="1282634"/>
            <a:ext cx="6818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N-40-VI</a:t>
            </a:r>
            <a:endParaRPr lang="ru-RU" altLang="ru-RU" sz="1200" b="1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92" y="1461661"/>
            <a:ext cx="746731" cy="8152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90491"/>
            <a:ext cx="765437" cy="835633"/>
          </a:xfrm>
          <a:prstGeom prst="rect">
            <a:avLst/>
          </a:prstGeom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90295" y="1975576"/>
            <a:ext cx="6818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N-40-XI</a:t>
            </a:r>
            <a:endParaRPr lang="ru-RU" altLang="ru-RU" sz="1200" b="1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02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5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4859338" y="207963"/>
            <a:ext cx="42830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prstClr val="black"/>
                </a:solidFill>
              </a:rPr>
              <a:t>Карта четвертичных образований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prstClr val="black"/>
                </a:solidFill>
              </a:rPr>
              <a:t>центральной части </a:t>
            </a:r>
            <a:br>
              <a:rPr lang="ru-RU" b="1">
                <a:solidFill>
                  <a:prstClr val="black"/>
                </a:solidFill>
              </a:rPr>
            </a:br>
            <a:r>
              <a:rPr lang="ru-RU" b="1">
                <a:solidFill>
                  <a:prstClr val="black"/>
                </a:solidFill>
              </a:rPr>
              <a:t>Урало-Тобольского плато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5867400" y="1273175"/>
            <a:ext cx="2289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Comic Sans MS" pitchFamily="66" charset="0"/>
              </a:rPr>
              <a:t>Масштаб 1:500 000</a:t>
            </a: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4911725" y="2295525"/>
            <a:ext cx="41624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 Narrow" pitchFamily="34" charset="0"/>
              </a:rPr>
              <a:t>Генерализована по данным двух съемочных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 Narrow" pitchFamily="34" charset="0"/>
              </a:rPr>
              <a:t>листов масштаба 1 : 200 000 </a:t>
            </a:r>
            <a:endParaRPr lang="en-US">
              <a:solidFill>
                <a:prstClr val="black"/>
              </a:solidFill>
              <a:latin typeface="Arial Narrow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 Narrow" pitchFamily="34" charset="0"/>
              </a:rPr>
              <a:t>северная половина -</a:t>
            </a:r>
            <a:r>
              <a:rPr lang="en-US">
                <a:solidFill>
                  <a:prstClr val="black"/>
                </a:solidFill>
                <a:latin typeface="Arial Narrow" pitchFamily="34" charset="0"/>
              </a:rPr>
              <a:t> N-41-XIX (</a:t>
            </a:r>
            <a:r>
              <a:rPr lang="ru-RU">
                <a:solidFill>
                  <a:prstClr val="black"/>
                </a:solidFill>
                <a:latin typeface="Arial Narrow" pitchFamily="34" charset="0"/>
              </a:rPr>
              <a:t>Чесма</a:t>
            </a:r>
            <a:r>
              <a:rPr lang="en-US">
                <a:solidFill>
                  <a:prstClr val="black"/>
                </a:solidFill>
                <a:latin typeface="Arial Narrow" pitchFamily="34" charset="0"/>
              </a:rPr>
              <a:t>)</a:t>
            </a:r>
            <a:r>
              <a:rPr lang="ru-RU">
                <a:solidFill>
                  <a:prstClr val="black"/>
                </a:solidFill>
                <a:latin typeface="Arial Narrow" pitchFamily="34" charset="0"/>
              </a:rPr>
              <a:t>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 Narrow" pitchFamily="34" charset="0"/>
              </a:rPr>
              <a:t>южная половина</a:t>
            </a:r>
            <a:r>
              <a:rPr lang="en-US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ru-RU">
                <a:solidFill>
                  <a:prstClr val="black"/>
                </a:solidFill>
                <a:latin typeface="Arial Narrow" pitchFamily="34" charset="0"/>
              </a:rPr>
              <a:t> -  </a:t>
            </a:r>
            <a:r>
              <a:rPr lang="en-US">
                <a:solidFill>
                  <a:prstClr val="black"/>
                </a:solidFill>
                <a:latin typeface="Arial Narrow" pitchFamily="34" charset="0"/>
              </a:rPr>
              <a:t>N-41-XXV (</a:t>
            </a:r>
            <a:r>
              <a:rPr lang="ru-RU">
                <a:solidFill>
                  <a:prstClr val="black"/>
                </a:solidFill>
                <a:latin typeface="Arial Narrow" pitchFamily="34" charset="0"/>
              </a:rPr>
              <a:t>Карталы</a:t>
            </a:r>
            <a:r>
              <a:rPr lang="en-US">
                <a:solidFill>
                  <a:prstClr val="black"/>
                </a:solidFill>
                <a:latin typeface="Arial Narrow" pitchFamily="34" charset="0"/>
              </a:rPr>
              <a:t>)</a:t>
            </a:r>
            <a:r>
              <a:rPr lang="ru-RU">
                <a:solidFill>
                  <a:prstClr val="black"/>
                </a:solidFill>
                <a:latin typeface="Arial Narrow" pitchFamily="34" charset="0"/>
              </a:rPr>
              <a:t>  </a:t>
            </a:r>
          </a:p>
        </p:txBody>
      </p:sp>
      <p:pic>
        <p:nvPicPr>
          <p:cNvPr id="38918" name="Picture 9" descr="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65550"/>
            <a:ext cx="381635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5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7563"/>
            <a:ext cx="6084888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0" y="0"/>
            <a:ext cx="64436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omic Sans MS" pitchFamily="66" charset="0"/>
              </a:rPr>
              <a:t>Принципиальная схема </a:t>
            </a:r>
            <a:r>
              <a:rPr lang="ru-RU" b="1" dirty="0" smtClean="0">
                <a:solidFill>
                  <a:prstClr val="black"/>
                </a:solidFill>
                <a:latin typeface="Comic Sans MS" pitchFamily="66" charset="0"/>
              </a:rPr>
              <a:t>корреляции четвертичных </a:t>
            </a:r>
            <a:r>
              <a:rPr lang="ru-RU" b="1" dirty="0">
                <a:solidFill>
                  <a:prstClr val="black"/>
                </a:solidFill>
                <a:latin typeface="Comic Sans MS" pitchFamily="66" charset="0"/>
              </a:rPr>
              <a:t>толщ восточного склона Южного Урала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6372225" y="0"/>
            <a:ext cx="2771775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</a:rPr>
              <a:t>Отложения </a:t>
            </a:r>
            <a:r>
              <a:rPr lang="ru-RU" sz="1400" b="1" dirty="0" err="1" smtClean="0">
                <a:solidFill>
                  <a:prstClr val="black"/>
                </a:solidFill>
              </a:rPr>
              <a:t>четвертичноговозраста</a:t>
            </a:r>
            <a:r>
              <a:rPr lang="ru-RU" sz="1400" b="1" dirty="0" smtClean="0">
                <a:solidFill>
                  <a:prstClr val="black"/>
                </a:solidFill>
              </a:rPr>
              <a:t> </a:t>
            </a:r>
            <a:r>
              <a:rPr lang="ru-RU" sz="1400" b="1" dirty="0">
                <a:solidFill>
                  <a:prstClr val="black"/>
                </a:solidFill>
              </a:rPr>
              <a:t>Восточно-Уральского плато включают: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элювиальные, </a:t>
            </a:r>
            <a:r>
              <a:rPr lang="ru-RU" sz="1600" b="1" dirty="0" err="1">
                <a:solidFill>
                  <a:prstClr val="black"/>
                </a:solidFill>
                <a:latin typeface="Arial Narrow" pitchFamily="34" charset="0"/>
              </a:rPr>
              <a:t>элювиально</a:t>
            </a:r>
            <a:r>
              <a:rPr lang="en-US" sz="1600" b="1" dirty="0">
                <a:solidFill>
                  <a:prstClr val="black"/>
                </a:solidFill>
                <a:latin typeface="Arial Narrow" pitchFamily="34" charset="0"/>
              </a:rPr>
              <a:t>-</a:t>
            </a: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делювиальные и более сложные полигенетические образования, формирующие чехлы поверхностей выравнивания; 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аллювиальные, аллювиально-делювиальные и аллювиально-озерные образования, слагающие надпойменные и пойменные террасы рек района, а также толщи основания четвертичного чехла;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делювиальные и </a:t>
            </a:r>
            <a:r>
              <a:rPr lang="ru-RU" sz="1600" b="1" dirty="0" err="1">
                <a:solidFill>
                  <a:prstClr val="black"/>
                </a:solidFill>
                <a:latin typeface="Arial Narrow" pitchFamily="34" charset="0"/>
              </a:rPr>
              <a:t>десерпционные</a:t>
            </a: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 образования, покрывающие склоны речных долин и склоны более высоких водораздельных поверхностей; 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озерные, болотные и смешанные образования нижних элементов рельефа;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itchFamily="2" charset="2"/>
              <a:buChar char="v"/>
            </a:pPr>
            <a:r>
              <a:rPr lang="ru-RU" sz="1600" b="1" dirty="0">
                <a:solidFill>
                  <a:prstClr val="black"/>
                </a:solidFill>
                <a:latin typeface="Arial Narrow" pitchFamily="34" charset="0"/>
              </a:rPr>
              <a:t>техногенные образования;</a:t>
            </a:r>
          </a:p>
        </p:txBody>
      </p:sp>
    </p:spTree>
    <p:extLst>
      <p:ext uri="{BB962C8B-B14F-4D97-AF65-F5344CB8AC3E}">
        <p14:creationId xmlns:p14="http://schemas.microsoft.com/office/powerpoint/2010/main" val="40618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/>
          <a:stretch/>
        </p:blipFill>
        <p:spPr>
          <a:xfrm>
            <a:off x="35496" y="807229"/>
            <a:ext cx="2592288" cy="586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07" y="48110"/>
            <a:ext cx="89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Озерно-аллювиальные образования </a:t>
            </a:r>
            <a:r>
              <a:rPr lang="ru-RU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палеоплейстоцена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(долина реки Ай, Старая пристань) </a:t>
            </a: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7873" y="39537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17108</a:t>
            </a:r>
            <a:endParaRPr lang="ru-RU" i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42"/>
          <a:stretch/>
        </p:blipFill>
        <p:spPr bwMode="auto">
          <a:xfrm>
            <a:off x="3126406" y="3309210"/>
            <a:ext cx="720000" cy="85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920" y="4501191"/>
            <a:ext cx="720000" cy="76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920" y="2420888"/>
            <a:ext cx="720000" cy="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54435"/>
            <a:ext cx="3576798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06" y="1581216"/>
            <a:ext cx="720000" cy="73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61" y="41009"/>
            <a:ext cx="3672408" cy="3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11046"/>
            <a:ext cx="3709784" cy="409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42"/>
          <a:stretch/>
        </p:blipFill>
        <p:spPr bwMode="auto">
          <a:xfrm>
            <a:off x="1610761" y="1410403"/>
            <a:ext cx="3753327" cy="447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18138"/>
            <a:ext cx="3672408" cy="391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75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21"/>
          <a:stretch/>
        </p:blipFill>
        <p:spPr>
          <a:xfrm>
            <a:off x="161140" y="1124744"/>
            <a:ext cx="8892480" cy="1154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679" y="3515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Спорово-пыльцевые спектры озерно-аллювиальных отложений основания </a:t>
            </a:r>
          </a:p>
          <a:p>
            <a:pPr algn="ctr"/>
            <a:r>
              <a:rPr lang="ru-RU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Айлинской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поверхности  выравнивания (</a:t>
            </a:r>
            <a:r>
              <a:rPr lang="ru-RU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палеоплейстоцен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).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Долина   р. Ай, северный склон Южного Урала</a:t>
            </a: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/>
          <a:stretch/>
        </p:blipFill>
        <p:spPr bwMode="auto">
          <a:xfrm>
            <a:off x="979714" y="2200275"/>
            <a:ext cx="8038874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54898" y="4941168"/>
            <a:ext cx="8048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В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палинокомплексах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пород разреза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17108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 обнаружена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пыльца реликтовых форм хвойных и теплолюбивых третичных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экзотов (</a:t>
            </a:r>
            <a:r>
              <a:rPr lang="ru-RU" dirty="0">
                <a:solidFill>
                  <a:prstClr val="black"/>
                </a:solidFill>
              </a:rPr>
              <a:t>ель секции </a:t>
            </a:r>
            <a:r>
              <a:rPr lang="en-US" dirty="0" err="1">
                <a:solidFill>
                  <a:prstClr val="black"/>
                </a:solidFill>
              </a:rPr>
              <a:t>Omorica</a:t>
            </a:r>
            <a:r>
              <a:rPr lang="ru-RU" dirty="0">
                <a:solidFill>
                  <a:prstClr val="black"/>
                </a:solidFill>
              </a:rPr>
              <a:t>, тсуга, секвойя, </a:t>
            </a:r>
            <a:r>
              <a:rPr lang="ru-RU" dirty="0" smtClean="0">
                <a:solidFill>
                  <a:prstClr val="black"/>
                </a:solidFill>
              </a:rPr>
              <a:t>другие кипарисовые и пр.).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Набор флоры сопоставляется с </a:t>
            </a:r>
            <a:r>
              <a:rPr lang="ru-RU" i="1" dirty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тургайским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 комплексом и датируется 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средним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акчагылом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 –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в современной шкале </a:t>
            </a:r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  <a:cs typeface="Times New Roman"/>
              </a:rPr>
              <a:t>началом четвертичного времени (2.6 млн лет)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1" r="9273"/>
          <a:stretch/>
        </p:blipFill>
        <p:spPr bwMode="auto">
          <a:xfrm>
            <a:off x="28918" y="2476569"/>
            <a:ext cx="870674" cy="296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8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3220</Words>
  <Application>Microsoft Office PowerPoint</Application>
  <PresentationFormat>Экран (4:3)</PresentationFormat>
  <Paragraphs>239</Paragraphs>
  <Slides>48</Slides>
  <Notes>19</Notes>
  <HiddenSlides>2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48</vt:i4>
      </vt:variant>
    </vt:vector>
  </HeadingPairs>
  <TitlesOfParts>
    <vt:vector size="56" baseType="lpstr">
      <vt:lpstr>1_Тема Office</vt:lpstr>
      <vt:lpstr>2_Тема Office</vt:lpstr>
      <vt:lpstr>4_Тема Office</vt:lpstr>
      <vt:lpstr>5_Тема Office</vt:lpstr>
      <vt:lpstr>1_Оформление по умолчанию</vt:lpstr>
      <vt:lpstr>Оформление по умолчанию</vt:lpstr>
      <vt:lpstr>7_Тема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Типичные деформации среднечетвертичных образований Урало-Тобольского плато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Arc. Tevelev</dc:creator>
  <cp:lastModifiedBy>Alex</cp:lastModifiedBy>
  <cp:revision>151</cp:revision>
  <dcterms:created xsi:type="dcterms:W3CDTF">2013-04-10T13:14:06Z</dcterms:created>
  <dcterms:modified xsi:type="dcterms:W3CDTF">2020-03-19T10:08:12Z</dcterms:modified>
</cp:coreProperties>
</file>