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sldIdLst>
    <p:sldId id="256" r:id="rId3"/>
    <p:sldId id="259" r:id="rId4"/>
    <p:sldId id="289" r:id="rId5"/>
    <p:sldId id="296" r:id="rId6"/>
    <p:sldId id="290" r:id="rId7"/>
    <p:sldId id="291" r:id="rId8"/>
    <p:sldId id="292" r:id="rId9"/>
    <p:sldId id="297" r:id="rId10"/>
    <p:sldId id="298" r:id="rId11"/>
    <p:sldId id="293" r:id="rId12"/>
    <p:sldId id="294" r:id="rId13"/>
    <p:sldId id="269" r:id="rId14"/>
    <p:sldId id="261" r:id="rId15"/>
    <p:sldId id="260" r:id="rId16"/>
    <p:sldId id="264" r:id="rId17"/>
    <p:sldId id="263" r:id="rId18"/>
    <p:sldId id="265" r:id="rId19"/>
    <p:sldId id="266" r:id="rId20"/>
    <p:sldId id="268" r:id="rId21"/>
    <p:sldId id="267" r:id="rId22"/>
    <p:sldId id="262" r:id="rId23"/>
    <p:sldId id="271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9277" autoAdjust="0"/>
  </p:normalViewPr>
  <p:slideViewPr>
    <p:cSldViewPr>
      <p:cViewPr varScale="1">
        <p:scale>
          <a:sx n="103" d="100"/>
          <a:sy n="103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="" xmlns:p14="http://schemas.microsoft.com/office/powerpoint/2010/main" val="2544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089C-EF8F-4FA8-AFE7-C4305A30C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0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91196551_6da7111c35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299695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spc="100" dirty="0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Правовые основы, экономика и организация </a:t>
            </a:r>
            <a:r>
              <a:rPr lang="ru-RU" sz="4200" spc="100" dirty="0" err="1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геолого-разведочных</a:t>
            </a:r>
            <a:r>
              <a:rPr lang="ru-RU" sz="4200" spc="100" dirty="0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 </a:t>
            </a:r>
            <a:r>
              <a:rPr lang="ru-RU" sz="4200" spc="100" dirty="0" smtClean="0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работ</a:t>
            </a:r>
          </a:p>
          <a:p>
            <a:pPr algn="ctr"/>
            <a:r>
              <a:rPr lang="ru-RU" sz="4000" spc="100" dirty="0" smtClean="0">
                <a:solidFill>
                  <a:schemeClr val="tx1">
                    <a:alpha val="88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(ПРОЕКТИРОВАНИЕ)</a:t>
            </a:r>
            <a:endParaRPr lang="en-US" sz="4000" spc="100" dirty="0">
              <a:solidFill>
                <a:schemeClr val="tx1">
                  <a:alpha val="88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73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3.1.3</a:t>
            </a:r>
            <a:r>
              <a:rPr lang="ru-RU" sz="2000" dirty="0" smtClean="0">
                <a:latin typeface="Arial Narrow" pitchFamily="34" charset="0"/>
              </a:rPr>
              <a:t>. Уточненные и вновь выявленные закономерности размещения полезных ископаемых, факторы и критерии их прогнозирования. Локализованные перспективные площади. Уточненные прогнозные ресурсы полезных ископаемых категории </a:t>
            </a:r>
            <a:r>
              <a:rPr lang="ru-RU" sz="2000" dirty="0" err="1" smtClean="0">
                <a:latin typeface="Arial Narrow" pitchFamily="34" charset="0"/>
              </a:rPr>
              <a:t>Р</a:t>
            </a:r>
            <a:r>
              <a:rPr lang="ru-RU" sz="2000" baseline="-25000" dirty="0" err="1" smtClean="0">
                <a:latin typeface="Arial Narrow" pitchFamily="34" charset="0"/>
              </a:rPr>
              <a:t>3</a:t>
            </a:r>
            <a:r>
              <a:rPr lang="ru-RU" sz="2000" dirty="0" smtClean="0">
                <a:latin typeface="Arial Narrow" pitchFamily="34" charset="0"/>
              </a:rPr>
              <a:t> с паспортами учета перспективных объектов (согласно п. 2.1.3).</a:t>
            </a:r>
          </a:p>
          <a:p>
            <a:r>
              <a:rPr lang="ru-RU" sz="2000" b="1" i="1" dirty="0" smtClean="0">
                <a:latin typeface="Arial Narrow" pitchFamily="34" charset="0"/>
              </a:rPr>
              <a:t>3.2. Форма и содержание отчетной документации: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3.2.1. Форма, содержание и сроки представления отчетной документации определяются условиями Контракта на выполнение работ.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2428868"/>
            <a:ext cx="607159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Далее следует перечень конкретных отчетов</a:t>
            </a:r>
          </a:p>
          <a:p>
            <a:pPr algn="ctr"/>
            <a:r>
              <a:rPr lang="ru-RU" dirty="0" smtClean="0"/>
              <a:t>и их содержания (</a:t>
            </a:r>
            <a:r>
              <a:rPr lang="ru-RU" dirty="0" err="1" smtClean="0"/>
              <a:t>текст+графика</a:t>
            </a:r>
            <a:r>
              <a:rPr lang="ru-RU" dirty="0" smtClean="0"/>
              <a:t>), времени и условий сдачи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756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3.2.5. </a:t>
            </a:r>
            <a:r>
              <a:rPr lang="ru-RU" sz="2000" b="1" dirty="0" smtClean="0">
                <a:latin typeface="Arial Narrow" pitchFamily="34" charset="0"/>
              </a:rPr>
              <a:t>Все первичные материалы </a:t>
            </a:r>
            <a:r>
              <a:rPr lang="ru-RU" sz="2000" dirty="0" smtClean="0">
                <a:latin typeface="Arial Narrow" pitchFamily="34" charset="0"/>
              </a:rPr>
              <a:t>по результатам полевых работ и заключения по лабораторно-аналитическим исследованиям, шлифы, коллекция типовых образцов горных пород и руд передаются по акту Заказчику вместе с геологическим отчетом о результатах работ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r>
              <a:rPr lang="ru-RU" sz="2000" b="1" i="1" dirty="0" smtClean="0">
                <a:latin typeface="Arial Narrow" pitchFamily="34" charset="0"/>
              </a:rPr>
              <a:t>3.3. Апробация отчетных материалов: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Подготовленный к изданию комплект Госгеолкарты-200/2 и прогнозные ресурсы апробируются в НРС </a:t>
            </a:r>
            <a:r>
              <a:rPr lang="ru-RU" sz="2000" dirty="0" err="1" smtClean="0">
                <a:latin typeface="Arial Narrow" pitchFamily="34" charset="0"/>
              </a:rPr>
              <a:t>Роснедра</a:t>
            </a:r>
            <a:r>
              <a:rPr lang="ru-RU" sz="2000" dirty="0" smtClean="0">
                <a:latin typeface="Arial Narrow" pitchFamily="34" charset="0"/>
              </a:rPr>
              <a:t>. Передача материалов на апробацию осуществляется подрядчиком до </a:t>
            </a:r>
            <a:r>
              <a:rPr lang="ru-RU" sz="2000" b="1" dirty="0" smtClean="0">
                <a:latin typeface="Arial Narrow" pitchFamily="34" charset="0"/>
              </a:rPr>
              <a:t>15 октября 2019 года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429264"/>
            <a:ext cx="498893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Далее следует текст </a:t>
            </a:r>
            <a:r>
              <a:rPr lang="ru-RU" dirty="0" err="1" smtClean="0"/>
              <a:t>Геолзадания</a:t>
            </a:r>
            <a:r>
              <a:rPr lang="ru-RU" dirty="0" smtClean="0"/>
              <a:t> на текущий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 Narrow" pitchFamily="34" charset="0"/>
              </a:rPr>
              <a:t>3.4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  <a:r>
              <a:rPr lang="ru-RU" sz="2000" i="1" dirty="0" smtClean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Arial Narrow" pitchFamily="34" charset="0"/>
              </a:rPr>
              <a:t>Приемка отчетных материалов.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Подрядчик представляет на рассмотрение в </a:t>
            </a: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 квартальные информационные геологические отчеты, годовой и окончательный геологический отчет.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Окончательный геологический отчет о результатах работ представляется Заказчику с протоколом рассмотрения материалов на </a:t>
            </a:r>
            <a:r>
              <a:rPr lang="ru-RU" sz="2000" dirty="0" err="1" smtClean="0">
                <a:latin typeface="Arial Narrow" pitchFamily="34" charset="0"/>
              </a:rPr>
              <a:t>НТС</a:t>
            </a:r>
            <a:r>
              <a:rPr lang="ru-RU" sz="2000" dirty="0" smtClean="0">
                <a:latin typeface="Arial Narrow" pitchFamily="34" charset="0"/>
              </a:rPr>
              <a:t> организации подрядчика и протоколом апробации комплекта </a:t>
            </a:r>
            <a:r>
              <a:rPr lang="ru-RU" sz="2000" dirty="0" err="1" smtClean="0">
                <a:latin typeface="Arial Narrow" pitchFamily="34" charset="0"/>
              </a:rPr>
              <a:t>Госгеолкарты-200</a:t>
            </a:r>
            <a:r>
              <a:rPr lang="ru-RU" sz="2000" dirty="0" smtClean="0">
                <a:latin typeface="Arial Narrow" pitchFamily="34" charset="0"/>
              </a:rPr>
              <a:t>/2 и прогнозных ресурсов на </a:t>
            </a:r>
            <a:r>
              <a:rPr lang="ru-RU" sz="2000" dirty="0" err="1" smtClean="0">
                <a:latin typeface="Arial Narrow" pitchFamily="34" charset="0"/>
              </a:rPr>
              <a:t>НРС</a:t>
            </a:r>
            <a:r>
              <a:rPr lang="ru-RU" sz="20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Роснедра</a:t>
            </a:r>
            <a:r>
              <a:rPr lang="ru-RU" sz="2000" dirty="0" smtClean="0">
                <a:latin typeface="Arial Narrow" pitchFamily="34" charset="0"/>
              </a:rPr>
              <a:t>. </a:t>
            </a:r>
          </a:p>
          <a:p>
            <a:r>
              <a:rPr lang="ru-RU" sz="2000" dirty="0" smtClean="0">
                <a:latin typeface="Arial Narrow" pitchFamily="34" charset="0"/>
              </a:rPr>
              <a:t>Отчетные материалы рассматриваются и принимаются Ученым советом </a:t>
            </a: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 и поступают на хранение в фонды </a:t>
            </a: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».</a:t>
            </a:r>
          </a:p>
          <a:p>
            <a:r>
              <a:rPr lang="ru-RU" sz="2000" b="1" i="1" dirty="0" smtClean="0">
                <a:latin typeface="Arial Narrow" pitchFamily="34" charset="0"/>
              </a:rPr>
              <a:t>3.5. Рассылка отчетных материалов.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Отчетные материалы представляются в </a:t>
            </a: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».</a:t>
            </a:r>
          </a:p>
          <a:p>
            <a:r>
              <a:rPr lang="ru-RU" sz="2000" b="1" i="1" dirty="0" smtClean="0">
                <a:latin typeface="Arial Narrow" pitchFamily="34" charset="0"/>
              </a:rPr>
              <a:t>3.6. Сроки проведения работ: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Начало работ: 	</a:t>
            </a:r>
            <a:r>
              <a:rPr lang="ru-RU" sz="2000" dirty="0" err="1" smtClean="0">
                <a:latin typeface="Arial Narrow" pitchFamily="34" charset="0"/>
              </a:rPr>
              <a:t>I</a:t>
            </a:r>
            <a:r>
              <a:rPr lang="en-US" sz="2000" dirty="0" smtClean="0">
                <a:latin typeface="Arial Narrow" pitchFamily="34" charset="0"/>
              </a:rPr>
              <a:t>I</a:t>
            </a:r>
            <a:r>
              <a:rPr lang="ru-RU" sz="2000" dirty="0" smtClean="0">
                <a:latin typeface="Arial Narrow" pitchFamily="34" charset="0"/>
              </a:rPr>
              <a:t> квартал 2018 г.</a:t>
            </a:r>
          </a:p>
          <a:p>
            <a:r>
              <a:rPr lang="ru-RU" sz="2000" dirty="0" smtClean="0">
                <a:latin typeface="Arial Narrow" pitchFamily="34" charset="0"/>
              </a:rPr>
              <a:t>Окончание работ: 	 </a:t>
            </a:r>
            <a:r>
              <a:rPr lang="ru-RU" sz="2000" dirty="0" err="1" smtClean="0">
                <a:latin typeface="Arial Narrow" pitchFamily="34" charset="0"/>
              </a:rPr>
              <a:t>IV</a:t>
            </a:r>
            <a:r>
              <a:rPr lang="ru-RU" sz="2000" dirty="0" smtClean="0">
                <a:latin typeface="Arial Narrow" pitchFamily="34" charset="0"/>
              </a:rPr>
              <a:t> квартал 2019 г.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6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Impact" panose="020B0806030902050204" pitchFamily="34" charset="0"/>
              </a:rPr>
              <a:t>Проектирование геолого-съемочных работ</a:t>
            </a:r>
            <a:endParaRPr lang="ru-RU" sz="26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"Правила подготовки проектной документации на проведение геологического изучения недр и разведки месторождений полезных ископаемых по видам полезных ископаемых", утверждено 14.06.2016 г. приказом </a:t>
            </a:r>
            <a:r>
              <a:rPr lang="ru-RU" sz="2000" dirty="0" err="1" smtClean="0">
                <a:latin typeface="Arial Narrow" panose="020B0606020202030204" pitchFamily="34" charset="0"/>
              </a:rPr>
              <a:t>МПР</a:t>
            </a:r>
            <a:r>
              <a:rPr lang="ru-RU" sz="2000" dirty="0" smtClean="0">
                <a:latin typeface="Arial Narrow" panose="020B0606020202030204" pitchFamily="34" charset="0"/>
              </a:rPr>
              <a:t> России № 352.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Эти правила обязательны </a:t>
            </a:r>
            <a:r>
              <a:rPr lang="ru-RU" sz="2000" dirty="0">
                <a:latin typeface="Arial Narrow" panose="020B0606020202030204" pitchFamily="34" charset="0"/>
              </a:rPr>
              <a:t>для всех организаций, </a:t>
            </a:r>
            <a:r>
              <a:rPr lang="ru-RU" sz="2000" dirty="0" smtClean="0">
                <a:latin typeface="Arial Narrow" panose="020B0606020202030204" pitchFamily="34" charset="0"/>
              </a:rPr>
              <a:t>осуществляющих </a:t>
            </a:r>
            <a:r>
              <a:rPr lang="ru-RU" sz="2000" dirty="0">
                <a:latin typeface="Arial Narrow" panose="020B0606020202030204" pitchFamily="34" charset="0"/>
              </a:rPr>
              <a:t>геологоразведочные </a:t>
            </a:r>
            <a:r>
              <a:rPr lang="ru-RU" sz="2000" dirty="0" smtClean="0">
                <a:latin typeface="Arial Narrow" panose="020B0606020202030204" pitchFamily="34" charset="0"/>
              </a:rPr>
              <a:t>работы на </a:t>
            </a:r>
            <a:r>
              <a:rPr lang="ru-RU" sz="2000" dirty="0">
                <a:latin typeface="Arial Narrow" panose="020B0606020202030204" pitchFamily="34" charset="0"/>
              </a:rPr>
              <a:t>территории </a:t>
            </a:r>
            <a:r>
              <a:rPr lang="ru-RU" sz="2000" dirty="0" smtClean="0">
                <a:latin typeface="Arial Narrow" panose="020B0606020202030204" pitchFamily="34" charset="0"/>
              </a:rPr>
              <a:t>РФ. Проектно-сметная </a:t>
            </a:r>
            <a:r>
              <a:rPr lang="ru-RU" sz="2000" dirty="0">
                <a:latin typeface="Arial Narrow" panose="020B0606020202030204" pitchFamily="34" charset="0"/>
              </a:rPr>
              <a:t>документация (</a:t>
            </a:r>
            <a:r>
              <a:rPr lang="ru-RU" sz="2000" b="1" dirty="0" err="1">
                <a:latin typeface="Arial Narrow" panose="020B0606020202030204" pitchFamily="34" charset="0"/>
              </a:rPr>
              <a:t>ПСД</a:t>
            </a:r>
            <a:r>
              <a:rPr lang="ru-RU" sz="2000" dirty="0">
                <a:latin typeface="Arial Narrow" panose="020B0606020202030204" pitchFamily="34" charset="0"/>
              </a:rPr>
              <a:t>) разрабатывается </a:t>
            </a:r>
            <a:r>
              <a:rPr lang="ru-RU" sz="2000" dirty="0" smtClean="0">
                <a:latin typeface="Arial Narrow" panose="020B0606020202030204" pitchFamily="34" charset="0"/>
              </a:rPr>
              <a:t>организацией-исполнителем в строгом соответствии с </a:t>
            </a:r>
            <a:r>
              <a:rPr lang="ru-RU" sz="2000" b="1" i="1" dirty="0" smtClean="0">
                <a:latin typeface="Arial Narrow" panose="020B0606020202030204" pitchFamily="34" charset="0"/>
              </a:rPr>
              <a:t>геологическим заданием</a:t>
            </a:r>
            <a:r>
              <a:rPr lang="ru-RU" sz="2000" dirty="0" smtClean="0">
                <a:latin typeface="Arial Narrow" panose="020B0606020202030204" pitchFamily="34" charset="0"/>
              </a:rPr>
              <a:t>, входящим </a:t>
            </a:r>
            <a:r>
              <a:rPr lang="ru-RU" sz="2000" dirty="0">
                <a:latin typeface="Arial Narrow" panose="020B0606020202030204" pitchFamily="34" charset="0"/>
              </a:rPr>
              <a:t>в состав конкурсного пакета </a:t>
            </a:r>
            <a:r>
              <a:rPr lang="ru-RU" sz="2000" dirty="0" smtClean="0">
                <a:latin typeface="Arial Narrow" panose="020B0606020202030204" pitchFamily="34" charset="0"/>
              </a:rPr>
              <a:t>документов!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Назначение </a:t>
            </a:r>
            <a:r>
              <a:rPr lang="ru-RU" sz="2000" dirty="0">
                <a:latin typeface="Arial Narrow" panose="020B0606020202030204" pitchFamily="34" charset="0"/>
              </a:rPr>
              <a:t>проекта </a:t>
            </a:r>
            <a:r>
              <a:rPr lang="ru-RU" sz="2000" dirty="0" smtClean="0">
                <a:latin typeface="Arial Narrow" panose="020B0606020202030204" pitchFamily="34" charset="0"/>
              </a:rPr>
              <a:t>– определение </a:t>
            </a:r>
            <a:r>
              <a:rPr lang="ru-RU" sz="2000" dirty="0">
                <a:latin typeface="Arial Narrow" panose="020B0606020202030204" pitchFamily="34" charset="0"/>
              </a:rPr>
              <a:t>методики, техники, технологии и организации работ, которые необходимо осуществить для выполнения геологического задания, а также обоснование исходных данных для расчета сметной стоимости работ.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Проект должен учитывать комплексность проведения работ и охрану недр и окружающей природной сферы.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b="1" dirty="0" smtClean="0">
                <a:latin typeface="Arial Narrow" panose="020B0606020202030204" pitchFamily="34" charset="0"/>
              </a:rPr>
              <a:t>ПСД</a:t>
            </a:r>
            <a:r>
              <a:rPr lang="ru-RU" sz="2000" dirty="0" smtClean="0">
                <a:latin typeface="Arial Narrow" panose="020B0606020202030204" pitchFamily="34" charset="0"/>
              </a:rPr>
              <a:t> входят: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– геолого-методическая часть,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– производственно-техническая часть,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– смета.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000636"/>
            <a:ext cx="492922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Составленная ПСД проходит государственную экспертизу, после чего она рассматривается на НТС организации Заказчика.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После </a:t>
            </a:r>
            <a:r>
              <a:rPr lang="ru-RU" b="1" dirty="0" smtClean="0">
                <a:latin typeface="Arial Narrow" panose="020B0606020202030204" pitchFamily="34" charset="0"/>
              </a:rPr>
              <a:t>внесения дополнений и изменений ПСД утверждается </a:t>
            </a:r>
            <a:r>
              <a:rPr lang="ru-RU" b="1" dirty="0" smtClean="0">
                <a:latin typeface="Arial Narrow" panose="020B0606020202030204" pitchFamily="34" charset="0"/>
              </a:rPr>
              <a:t>руководителем </a:t>
            </a:r>
            <a:r>
              <a:rPr lang="ru-RU" b="1" dirty="0" smtClean="0">
                <a:latin typeface="Arial Narrow" panose="020B0606020202030204" pitchFamily="34" charset="0"/>
              </a:rPr>
              <a:t>организации Заказчика.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679425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Геологическое задание </a:t>
            </a:r>
            <a:r>
              <a:rPr lang="ru-RU" sz="2000" dirty="0" smtClean="0">
                <a:latin typeface="Arial Narrow" panose="020B0606020202030204" pitchFamily="34" charset="0"/>
              </a:rPr>
              <a:t>– </a:t>
            </a:r>
            <a:r>
              <a:rPr lang="ru-RU" sz="2000" i="1" dirty="0" smtClean="0">
                <a:latin typeface="Arial Narrow" panose="020B0606020202030204" pitchFamily="34" charset="0"/>
              </a:rPr>
              <a:t>разрабатывается с участием предполагаемого исполнителя, согласовывается с ФАН ("</a:t>
            </a:r>
            <a:r>
              <a:rPr lang="ru-RU" sz="2000" i="1" dirty="0" err="1" smtClean="0">
                <a:latin typeface="Arial Narrow" panose="020B0606020202030204" pitchFamily="34" charset="0"/>
              </a:rPr>
              <a:t>Роснедра</a:t>
            </a:r>
            <a:r>
              <a:rPr lang="ru-RU" sz="2000" i="1" dirty="0" smtClean="0">
                <a:latin typeface="Arial Narrow" panose="020B0606020202030204" pitchFamily="34" charset="0"/>
              </a:rPr>
              <a:t>"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Географо-экономическая характеристика района работ и условия их проведения </a:t>
            </a:r>
            <a:r>
              <a:rPr lang="ru-RU" sz="2000" dirty="0" smtClean="0">
                <a:latin typeface="Arial Narrow" panose="020B0606020202030204" pitchFamily="34" charset="0"/>
              </a:rPr>
              <a:t>– </a:t>
            </a:r>
            <a:r>
              <a:rPr lang="ru-RU" sz="2000" i="1" dirty="0" smtClean="0">
                <a:latin typeface="Arial Narrow" panose="020B0606020202030204" pitchFamily="34" charset="0"/>
              </a:rPr>
              <a:t>своеобразный </a:t>
            </a:r>
            <a:r>
              <a:rPr lang="ru-RU" sz="2000" i="1" dirty="0" err="1" smtClean="0">
                <a:latin typeface="Arial Narrow" panose="020B0606020202030204" pitchFamily="34" charset="0"/>
              </a:rPr>
              <a:t>ФГО</a:t>
            </a:r>
            <a:r>
              <a:rPr lang="ru-RU" sz="2000" i="1" dirty="0" smtClean="0">
                <a:latin typeface="Arial Narrow" panose="020B0606020202030204" pitchFamily="34" charset="0"/>
              </a:rPr>
              <a:t> с полной характеристикой территории по условиям проведения работ: обнаженность, проходимость и пр.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Обзор</a:t>
            </a:r>
            <a:r>
              <a:rPr lang="ru-RU" sz="2000" b="1" dirty="0">
                <a:latin typeface="Arial Narrow" panose="020B0606020202030204" pitchFamily="34" charset="0"/>
              </a:rPr>
              <a:t>, анализ и оценка ранее проведенных </a:t>
            </a:r>
            <a:r>
              <a:rPr lang="ru-RU" sz="2000" b="1" dirty="0" smtClean="0">
                <a:latin typeface="Arial Narrow" panose="020B0606020202030204" pitchFamily="34" charset="0"/>
              </a:rPr>
              <a:t>исследований </a:t>
            </a:r>
            <a:r>
              <a:rPr lang="ru-RU" sz="2000" dirty="0" smtClean="0">
                <a:latin typeface="Arial Narrow" panose="020B0606020202030204" pitchFamily="34" charset="0"/>
              </a:rPr>
              <a:t>– </a:t>
            </a:r>
            <a:r>
              <a:rPr lang="ru-RU" sz="2000" i="1" dirty="0" smtClean="0">
                <a:latin typeface="Arial Narrow" panose="020B0606020202030204" pitchFamily="34" charset="0"/>
              </a:rPr>
              <a:t>собираются и анализируются сведения по всем работам, проведенным после появления </a:t>
            </a:r>
            <a:r>
              <a:rPr lang="ru-RU" sz="2000" i="1" dirty="0" err="1" smtClean="0">
                <a:latin typeface="Arial Narrow" panose="020B0606020202030204" pitchFamily="34" charset="0"/>
              </a:rPr>
              <a:t>Госгеолкарты</a:t>
            </a:r>
            <a:r>
              <a:rPr lang="ru-RU" sz="2000" i="1" dirty="0" smtClean="0">
                <a:latin typeface="Arial Narrow" panose="020B0606020202030204" pitchFamily="34" charset="0"/>
              </a:rPr>
              <a:t> первого издания (</a:t>
            </a:r>
            <a:r>
              <a:rPr lang="ru-RU" sz="2000" i="1" dirty="0" err="1" smtClean="0">
                <a:latin typeface="Arial Narrow" panose="020B0606020202030204" pitchFamily="34" charset="0"/>
              </a:rPr>
              <a:t>Госгеолкаты-200</a:t>
            </a:r>
            <a:r>
              <a:rPr lang="ru-RU" sz="2000" i="1" dirty="0" smtClean="0">
                <a:latin typeface="Arial Narrow" panose="020B0606020202030204" pitchFamily="34" charset="0"/>
              </a:rPr>
              <a:t>/1)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latin typeface="Arial Narrow" panose="020B0606020202030204" pitchFamily="34" charset="0"/>
              </a:rPr>
              <a:t>Геологическая, </a:t>
            </a:r>
            <a:r>
              <a:rPr lang="ru-RU" sz="2000" b="1" dirty="0" smtClean="0">
                <a:latin typeface="Arial Narrow" panose="020B0606020202030204" pitchFamily="34" charset="0"/>
              </a:rPr>
              <a:t>геофизическая, </a:t>
            </a:r>
            <a:r>
              <a:rPr lang="ru-RU" sz="2000" b="1" dirty="0">
                <a:latin typeface="Arial Narrow" panose="020B0606020202030204" pitchFamily="34" charset="0"/>
              </a:rPr>
              <a:t>геохимическая </a:t>
            </a:r>
            <a:r>
              <a:rPr lang="ru-RU" sz="2000" b="1" dirty="0" smtClean="0">
                <a:latin typeface="Arial Narrow" panose="020B0606020202030204" pitchFamily="34" charset="0"/>
              </a:rPr>
              <a:t>и гидрогеологическая характеристика </a:t>
            </a:r>
            <a:r>
              <a:rPr lang="ru-RU" sz="2000" b="1" dirty="0">
                <a:latin typeface="Arial Narrow" panose="020B0606020202030204" pitchFamily="34" charset="0"/>
              </a:rPr>
              <a:t>объекта </a:t>
            </a:r>
            <a:r>
              <a:rPr lang="ru-RU" sz="2000" b="1" dirty="0" smtClean="0">
                <a:latin typeface="Arial Narrow" panose="020B0606020202030204" pitchFamily="34" charset="0"/>
              </a:rPr>
              <a:t>работ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ru-RU" sz="2000" i="1" dirty="0" smtClean="0">
                <a:latin typeface="Arial Narrow" panose="020B0606020202030204" pitchFamily="34" charset="0"/>
              </a:rPr>
              <a:t>фактически краткий геологический очерк со всеми необходимыми главами; </a:t>
            </a:r>
            <a:r>
              <a:rPr lang="ru-RU" sz="2000" b="1" i="1" dirty="0" smtClean="0">
                <a:latin typeface="Arial Narrow" panose="020B0606020202030204" pitchFamily="34" charset="0"/>
              </a:rPr>
              <a:t>особо – о нерешенных проблемах!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latin typeface="Arial Narrow" panose="020B0606020202030204" pitchFamily="34" charset="0"/>
              </a:rPr>
              <a:t>Методика проектируемых работ и подсчет ожидаемого прироста прогнозных ресурсов полезных </a:t>
            </a:r>
            <a:r>
              <a:rPr lang="ru-RU" sz="2000" b="1" dirty="0" smtClean="0">
                <a:latin typeface="Arial Narrow" panose="020B0606020202030204" pitchFamily="34" charset="0"/>
              </a:rPr>
              <a:t>ископаемых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ru-RU" sz="2000" i="1" dirty="0" smtClean="0">
                <a:latin typeface="Arial Narrow" panose="020B0606020202030204" pitchFamily="34" charset="0"/>
              </a:rPr>
              <a:t>обоснование методов и объемов работ, необходимых для выполнения </a:t>
            </a:r>
            <a:r>
              <a:rPr lang="ru-RU" sz="2000" i="1" dirty="0" err="1" smtClean="0">
                <a:latin typeface="Arial Narrow" panose="020B0606020202030204" pitchFamily="34" charset="0"/>
              </a:rPr>
              <a:t>Геолзадания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latin typeface="Arial Narrow" panose="020B0606020202030204" pitchFamily="34" charset="0"/>
              </a:rPr>
              <a:t>Охрана недр и окружающей природной среды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latin typeface="Arial Narrow" panose="020B0606020202030204" pitchFamily="34" charset="0"/>
              </a:rPr>
              <a:t>Охрана труда и техника </a:t>
            </a:r>
            <a:r>
              <a:rPr lang="ru-RU" sz="2000" b="1" dirty="0" smtClean="0">
                <a:latin typeface="Arial Narrow" panose="020B0606020202030204" pitchFamily="34" charset="0"/>
              </a:rPr>
              <a:t>безопасности </a:t>
            </a:r>
            <a:r>
              <a:rPr lang="ru-RU" sz="2000" dirty="0" smtClean="0">
                <a:latin typeface="Arial Narrow" panose="020B0606020202030204" pitchFamily="34" charset="0"/>
              </a:rPr>
              <a:t>(</a:t>
            </a:r>
            <a:r>
              <a:rPr lang="ru-RU" sz="2000" i="1" dirty="0" smtClean="0">
                <a:latin typeface="Arial Narrow" panose="020B0606020202030204" pitchFamily="34" charset="0"/>
              </a:rPr>
              <a:t>последнее по списку, но главное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i="1" dirty="0" smtClean="0">
                <a:latin typeface="Arial Narrow" panose="020B0606020202030204" pitchFamily="34" charset="0"/>
              </a:rPr>
              <a:t>поскольку "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геологии нет места подвигу!</a:t>
            </a:r>
            <a:r>
              <a:rPr lang="ru-RU" sz="2000" i="1" dirty="0" smtClean="0">
                <a:latin typeface="Arial Narrow" panose="020B0606020202030204" pitchFamily="34" charset="0"/>
              </a:rPr>
              <a:t>"</a:t>
            </a:r>
            <a:r>
              <a:rPr lang="ru-RU" sz="2000" dirty="0" smtClean="0">
                <a:latin typeface="Arial Narrow" panose="020B0606020202030204" pitchFamily="34" charset="0"/>
              </a:rPr>
              <a:t>).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методической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геолого-методической) части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786454"/>
            <a:ext cx="770485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По идее основные методические принципы </a:t>
            </a:r>
            <a:r>
              <a:rPr lang="ru-RU" b="1" dirty="0" smtClean="0">
                <a:latin typeface="Arial Narrow" panose="020B0606020202030204" pitchFamily="34" charset="0"/>
              </a:rPr>
              <a:t>работ </a:t>
            </a:r>
            <a:r>
              <a:rPr lang="ru-RU" b="1" dirty="0" smtClean="0">
                <a:latin typeface="Arial Narrow" panose="020B0606020202030204" pitchFamily="34" charset="0"/>
              </a:rPr>
              <a:t>разрабатываются 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во </a:t>
            </a:r>
            <a:r>
              <a:rPr lang="ru-RU" b="1" dirty="0" err="1" smtClean="0">
                <a:latin typeface="Arial Narrow" panose="020B0606020202030204" pitchFamily="34" charset="0"/>
              </a:rPr>
              <a:t>ВСЕГЕИ</a:t>
            </a:r>
            <a:r>
              <a:rPr lang="ru-RU" b="1" dirty="0" smtClean="0">
                <a:latin typeface="Arial Narrow" panose="020B0606020202030204" pitchFamily="34" charset="0"/>
              </a:rPr>
              <a:t> и фиксируются в виде "Методических указаний".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На деле оказывается, что всем управляет экспертиза!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02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 к методической части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860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</a:rPr>
              <a:t>Обзорная карта района работ с реками, дорогами, базой партии, контурами площади работ и пр.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</a:rPr>
              <a:t>Картограммы геологической, геофизической и геохимической изученности.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</a:rPr>
              <a:t>Карта фактического материала по работам предшественников</a:t>
            </a:r>
            <a:r>
              <a:rPr lang="ru-RU" sz="2200" dirty="0" smtClean="0">
                <a:latin typeface="Arial Narrow" panose="020B0606020202030204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Arial Narrow" panose="020B0606020202030204" pitchFamily="34" charset="0"/>
              </a:rPr>
              <a:t>Карта </a:t>
            </a:r>
            <a:r>
              <a:rPr lang="ru-RU" sz="2200" dirty="0" err="1">
                <a:latin typeface="Arial Narrow" panose="020B0606020202030204" pitchFamily="34" charset="0"/>
              </a:rPr>
              <a:t>неувязанных</a:t>
            </a:r>
            <a:r>
              <a:rPr lang="ru-RU" sz="2200" dirty="0">
                <a:latin typeface="Arial Narrow" panose="020B0606020202030204" pitchFamily="34" charset="0"/>
              </a:rPr>
              <a:t> геологических карт предшественников.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 Narrow" panose="020B0606020202030204" pitchFamily="34" charset="0"/>
              </a:rPr>
              <a:t>Опорная легенда, увязанная с Легендой серии листов.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>
                <a:latin typeface="Arial Narrow" panose="020B0606020202030204" pitchFamily="34" charset="0"/>
              </a:rPr>
              <a:t>Предварительные </a:t>
            </a:r>
            <a:r>
              <a:rPr lang="ru-RU" sz="2200" dirty="0">
                <a:latin typeface="Arial Narrow" panose="020B0606020202030204" pitchFamily="34" charset="0"/>
              </a:rPr>
              <a:t>карты (карты-гипотезы):</a:t>
            </a:r>
          </a:p>
          <a:p>
            <a:pPr marL="457200" indent="-457200"/>
            <a:r>
              <a:rPr lang="ru-RU" sz="2200" dirty="0" smtClean="0">
                <a:latin typeface="Arial Narrow" panose="020B0606020202030204" pitchFamily="34" charset="0"/>
              </a:rPr>
              <a:t>	а</a:t>
            </a:r>
            <a:r>
              <a:rPr lang="ru-RU" sz="2200" dirty="0">
                <a:latin typeface="Arial Narrow" panose="020B0606020202030204" pitchFamily="34" charset="0"/>
              </a:rPr>
              <a:t>) геологическая со стратиграфической колонкой и разрезом;</a:t>
            </a:r>
          </a:p>
          <a:p>
            <a:pPr marL="457200" indent="-457200"/>
            <a:r>
              <a:rPr lang="ru-RU" sz="2200" dirty="0" smtClean="0">
                <a:latin typeface="Arial Narrow" panose="020B0606020202030204" pitchFamily="34" charset="0"/>
              </a:rPr>
              <a:t>	б</a:t>
            </a:r>
            <a:r>
              <a:rPr lang="ru-RU" sz="2200" dirty="0">
                <a:latin typeface="Arial Narrow" panose="020B0606020202030204" pitchFamily="34" charset="0"/>
              </a:rPr>
              <a:t>) полезных ископаемых и закономерностей их размещения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ru-RU" sz="2200" dirty="0">
                <a:latin typeface="Arial Narrow" panose="020B0606020202030204" pitchFamily="34" charset="0"/>
              </a:rPr>
              <a:t>Схема размещения проектных объектов работ (опорные и поисковые участки, буровые скважины, </a:t>
            </a:r>
            <a:r>
              <a:rPr lang="ru-RU" sz="2200" dirty="0" smtClean="0">
                <a:latin typeface="Arial Narrow" panose="020B0606020202030204" pitchFamily="34" charset="0"/>
              </a:rPr>
              <a:t>маршруты) </a:t>
            </a:r>
            <a:r>
              <a:rPr lang="ru-RU" sz="2200" dirty="0">
                <a:latin typeface="Arial Narrow" panose="020B0606020202030204" pitchFamily="34" charset="0"/>
              </a:rPr>
              <a:t>и наиболее важных объектов предшественников (опорные разрезы, стратотипы, </a:t>
            </a:r>
            <a:r>
              <a:rPr lang="ru-RU" sz="2200" dirty="0" err="1">
                <a:latin typeface="Arial Narrow" panose="020B0606020202030204" pitchFamily="34" charset="0"/>
              </a:rPr>
              <a:t>петротипы</a:t>
            </a:r>
            <a:r>
              <a:rPr lang="ru-RU" sz="2200" dirty="0">
                <a:latin typeface="Arial Narrow" panose="020B0606020202030204" pitchFamily="34" charset="0"/>
              </a:rPr>
              <a:t> и пр</a:t>
            </a:r>
            <a:r>
              <a:rPr lang="ru-RU" sz="2200" dirty="0" smtClean="0">
                <a:latin typeface="Arial Narrow" panose="020B0606020202030204" pitchFamily="34" charset="0"/>
              </a:rPr>
              <a:t>.).</a:t>
            </a:r>
          </a:p>
          <a:p>
            <a:pPr marL="457200" lvl="0" indent="-457200">
              <a:buFont typeface="+mj-lt"/>
              <a:buAutoNum type="arabicPeriod" startAt="7"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 startAt="7"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 startAt="7"/>
            </a:pPr>
            <a:endParaRPr lang="ru-RU" sz="2200" dirty="0" smtClean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 startAt="7"/>
            </a:pPr>
            <a:r>
              <a:rPr lang="ru-RU" sz="2200" dirty="0" smtClean="0">
                <a:latin typeface="Arial Narrow" panose="020B0606020202030204" pitchFamily="34" charset="0"/>
              </a:rPr>
              <a:t>Схема транспортировки.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 startAt="7"/>
            </a:pPr>
            <a:r>
              <a:rPr lang="ru-RU" sz="2200" dirty="0">
                <a:latin typeface="Arial Narrow" panose="020B0606020202030204" pitchFamily="34" charset="0"/>
              </a:rPr>
              <a:t>Индивидуальные или типовые геолого-технические проектные разрезы </a:t>
            </a:r>
            <a:r>
              <a:rPr lang="ru-RU" sz="2200" dirty="0" smtClean="0">
                <a:latin typeface="Arial Narrow" panose="020B0606020202030204" pitchFamily="34" charset="0"/>
              </a:rPr>
              <a:t>горных выработок, скважин.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7372"/>
            <a:ext cx="91440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Нынешняя экспертиза требует заранее </a:t>
            </a:r>
            <a:r>
              <a:rPr lang="ru-RU" b="1" dirty="0" smtClean="0">
                <a:latin typeface="Arial Narrow" panose="020B0606020202030204" pitchFamily="34" charset="0"/>
              </a:rPr>
              <a:t>расписать </a:t>
            </a:r>
            <a:r>
              <a:rPr lang="ru-RU" b="1" dirty="0" smtClean="0">
                <a:latin typeface="Arial Narrow" panose="020B0606020202030204" pitchFamily="34" charset="0"/>
              </a:rPr>
              <a:t>не только </a:t>
            </a:r>
            <a:r>
              <a:rPr lang="ru-RU" b="1" dirty="0" smtClean="0">
                <a:latin typeface="Arial Narrow" panose="020B0606020202030204" pitchFamily="34" charset="0"/>
              </a:rPr>
              <a:t>будущие </a:t>
            </a:r>
            <a:r>
              <a:rPr lang="ru-RU" b="1" dirty="0" smtClean="0">
                <a:latin typeface="Arial Narrow" panose="020B0606020202030204" pitchFamily="34" charset="0"/>
              </a:rPr>
              <a:t>скважины </a:t>
            </a:r>
            <a:r>
              <a:rPr lang="ru-RU" b="1" dirty="0" smtClean="0">
                <a:latin typeface="Arial Narrow" panose="020B0606020202030204" pitchFamily="34" charset="0"/>
              </a:rPr>
              <a:t>и </a:t>
            </a:r>
            <a:r>
              <a:rPr lang="ru-RU" b="1" dirty="0" smtClean="0">
                <a:latin typeface="Arial Narrow" panose="020B0606020202030204" pitchFamily="34" charset="0"/>
              </a:rPr>
              <a:t>горные выработки, но и </a:t>
            </a:r>
            <a:r>
              <a:rPr lang="ru-RU" b="1" dirty="0" smtClean="0">
                <a:latin typeface="Arial Narrow" panose="020B0606020202030204" pitchFamily="34" charset="0"/>
              </a:rPr>
              <a:t>маршруты, причем не </a:t>
            </a:r>
            <a:r>
              <a:rPr lang="ru-RU" b="1" dirty="0" smtClean="0">
                <a:latin typeface="Arial Narrow" panose="020B0606020202030204" pitchFamily="34" charset="0"/>
              </a:rPr>
              <a:t>только поштучно</a:t>
            </a:r>
            <a:r>
              <a:rPr lang="ru-RU" b="1" dirty="0" smtClean="0">
                <a:latin typeface="Arial Narrow" panose="020B0606020202030204" pitchFamily="34" charset="0"/>
              </a:rPr>
              <a:t>, но каждую маршрутную точку! Определить какие образцы и пробы вы там возьмете и на какой анализ!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238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34" y="44624"/>
            <a:ext cx="3927202" cy="676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02" y="26212"/>
            <a:ext cx="3185812" cy="67871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5373216"/>
            <a:ext cx="1835696" cy="79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Картограмма геологической изученности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3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" y="45376"/>
            <a:ext cx="3850807" cy="676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21" y="45376"/>
            <a:ext cx="4715235" cy="676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6296" y="5602014"/>
            <a:ext cx="1835696" cy="79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Картограмма геофизической изученности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89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94204"/>
            <a:ext cx="5580112" cy="6719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8000" y="94204"/>
            <a:ext cx="3219429" cy="33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8000" y="3356992"/>
            <a:ext cx="3455269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72" y="5030992"/>
            <a:ext cx="1573400" cy="79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Картограмма поисковой изученности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1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" y="44624"/>
            <a:ext cx="5808046" cy="67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0032" y="3717032"/>
            <a:ext cx="2160240" cy="79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latin typeface="Arial Narrow" panose="020B0606020202030204" pitchFamily="34" charset="0"/>
              </a:rPr>
              <a:t>Карта </a:t>
            </a:r>
            <a:r>
              <a:rPr lang="ru-RU" b="1" dirty="0" err="1">
                <a:latin typeface="Arial Narrow" panose="020B0606020202030204" pitchFamily="34" charset="0"/>
              </a:rPr>
              <a:t>неувязанных</a:t>
            </a:r>
            <a:r>
              <a:rPr lang="ru-RU" b="1" dirty="0">
                <a:latin typeface="Arial Narrow" panose="020B0606020202030204" pitchFamily="34" charset="0"/>
              </a:rPr>
              <a:t> геологических карт </a:t>
            </a:r>
            <a:r>
              <a:rPr lang="ru-RU" b="1" dirty="0" smtClean="0">
                <a:latin typeface="Arial Narrow" panose="020B0606020202030204" pitchFamily="34" charset="0"/>
              </a:rPr>
              <a:t>предшественников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81206"/>
            <a:ext cx="32758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indent="0">
              <a:lnSpc>
                <a:spcPct val="85000"/>
              </a:lnSpc>
              <a:buFont typeface="+mj-lt"/>
              <a:buNone/>
              <a:defRPr sz="22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Составление карты </a:t>
            </a:r>
            <a:r>
              <a:rPr lang="ru-RU" dirty="0" err="1"/>
              <a:t>неувязанных</a:t>
            </a:r>
            <a:r>
              <a:rPr lang="ru-RU" dirty="0"/>
              <a:t> геологических карт предшественников необходимо для выявления противоречий и постановки геологических </a:t>
            </a:r>
            <a:r>
              <a:rPr lang="ru-RU" dirty="0" smtClean="0"/>
              <a:t>задач.</a:t>
            </a:r>
          </a:p>
          <a:p>
            <a:r>
              <a:rPr lang="ru-RU" dirty="0" smtClean="0"/>
              <a:t>Неувязки бывают:</a:t>
            </a:r>
          </a:p>
          <a:p>
            <a:r>
              <a:rPr lang="ru-RU" dirty="0" smtClean="0"/>
              <a:t>– по контурам;</a:t>
            </a:r>
          </a:p>
          <a:p>
            <a:r>
              <a:rPr lang="ru-RU" dirty="0" smtClean="0"/>
              <a:t>– по возрасту;</a:t>
            </a:r>
          </a:p>
          <a:p>
            <a:r>
              <a:rPr lang="ru-RU" dirty="0" smtClean="0"/>
              <a:t>– по расчлененности и пр.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8655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376"/>
            <a:ext cx="4395404" cy="67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4581128"/>
            <a:ext cx="2232248" cy="563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Опорная легенда геологической карты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4916" y="81206"/>
            <a:ext cx="410154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indent="0">
              <a:lnSpc>
                <a:spcPct val="85000"/>
              </a:lnSpc>
              <a:buFont typeface="+mj-lt"/>
              <a:buNone/>
              <a:defRPr sz="22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Опорная легенда составляется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базе </a:t>
            </a:r>
            <a:r>
              <a:rPr lang="ru-RU" b="1" dirty="0"/>
              <a:t>Серийной легенды </a:t>
            </a:r>
            <a:endParaRPr lang="ru-RU" b="1" dirty="0" smtClean="0"/>
          </a:p>
          <a:p>
            <a:r>
              <a:rPr lang="ru-RU" dirty="0" smtClean="0"/>
              <a:t>(</a:t>
            </a:r>
            <a:r>
              <a:rPr lang="ru-RU" dirty="0"/>
              <a:t>она разработана для каждой серии листов) и может быть дополнена </a:t>
            </a:r>
            <a:endParaRPr lang="ru-RU" dirty="0" smtClean="0"/>
          </a:p>
          <a:p>
            <a:r>
              <a:rPr lang="ru-RU" dirty="0" smtClean="0"/>
              <a:t>новыми </a:t>
            </a:r>
            <a:r>
              <a:rPr lang="ru-RU" dirty="0"/>
              <a:t>подразделениями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результатам анализа работ </a:t>
            </a:r>
            <a:r>
              <a:rPr lang="ru-RU" dirty="0" smtClean="0"/>
              <a:t>предшественников и своих работ на соседних площадях.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542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6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Impact" panose="020B0806030902050204" pitchFamily="34" charset="0"/>
              </a:rPr>
              <a:t>Современное состояние конкурсных отборов</a:t>
            </a:r>
            <a:endParaRPr lang="ru-RU" sz="26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" y="62068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По закону все </a:t>
            </a:r>
            <a:r>
              <a:rPr lang="ru-RU" sz="2000" dirty="0" err="1" smtClean="0">
                <a:latin typeface="Arial Narrow" panose="020B0606020202030204" pitchFamily="34" charset="0"/>
              </a:rPr>
              <a:t>геологосъемочные</a:t>
            </a:r>
            <a:r>
              <a:rPr lang="ru-RU" sz="2000" dirty="0" smtClean="0">
                <a:latin typeface="Arial Narrow" panose="020B0606020202030204" pitchFamily="34" charset="0"/>
              </a:rPr>
              <a:t> работы выполняются за счёт Госбюджета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и </a:t>
            </a:r>
            <a:r>
              <a:rPr lang="ru-RU" sz="2000" dirty="0" smtClean="0">
                <a:latin typeface="Arial Narrow" panose="020B0606020202030204" pitchFamily="34" charset="0"/>
              </a:rPr>
              <a:t>только теми организациями, которые выиграли тендер на проведение этих работ.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С 2016 года </a:t>
            </a:r>
            <a:r>
              <a:rPr lang="ru-RU" sz="2000" dirty="0" smtClean="0">
                <a:latin typeface="Arial Narrow" panose="020B0606020202030204" pitchFamily="34" charset="0"/>
              </a:rPr>
              <a:t>по новому законодательству «единственным заказчиком» является ВСЕГЕИ. Им приходится собирать </a:t>
            </a:r>
            <a:r>
              <a:rPr lang="ru-RU" sz="2000" dirty="0" smtClean="0">
                <a:latin typeface="Arial Narrow" panose="020B0606020202030204" pitchFamily="34" charset="0"/>
              </a:rPr>
              <a:t>серию общих проектов </a:t>
            </a:r>
            <a:r>
              <a:rPr lang="ru-RU" sz="2000" dirty="0" smtClean="0">
                <a:latin typeface="Arial Narrow" panose="020B0606020202030204" pitchFamily="34" charset="0"/>
              </a:rPr>
              <a:t>на ВСЕ работы по РФ.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Для этого ВСЕГЕИ объявляет серию конкурсов, которые, вероятно, выиграют предполагаемые исполнители. Конкретные проекты составят исполнители работ. Геологические задания согласовываются с будущими исполнителями и </a:t>
            </a:r>
            <a:r>
              <a:rPr lang="ru-RU" sz="2000" dirty="0" err="1" smtClean="0">
                <a:latin typeface="Arial Narrow" panose="020B0606020202030204" pitchFamily="34" charset="0"/>
              </a:rPr>
              <a:t>Роснедра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Первичная </a:t>
            </a:r>
            <a:r>
              <a:rPr lang="ru-RU" sz="2000" dirty="0" smtClean="0">
                <a:latin typeface="Arial Narrow" panose="020B0606020202030204" pitchFamily="34" charset="0"/>
              </a:rPr>
              <a:t>конкурсная стоимость работ определяется </a:t>
            </a:r>
            <a:r>
              <a:rPr lang="ru-RU" sz="2000" b="1" i="1" dirty="0" smtClean="0">
                <a:latin typeface="Arial Narrow" panose="020B0606020202030204" pitchFamily="34" charset="0"/>
              </a:rPr>
              <a:t>хитрым способом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У многочисленных исполнителей запрашивается цена (и ее обоснование!),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за которую они могли бы выполнить те или иные работы. Из этих цен определяется </a:t>
            </a:r>
            <a:r>
              <a:rPr lang="ru-RU" sz="2000" b="1" dirty="0" smtClean="0">
                <a:latin typeface="Arial Narrow" panose="020B0606020202030204" pitchFamily="34" charset="0"/>
              </a:rPr>
              <a:t>средняя</a:t>
            </a:r>
            <a:r>
              <a:rPr lang="ru-RU" sz="2000" dirty="0" smtClean="0">
                <a:latin typeface="Arial Narrow" panose="020B0606020202030204" pitchFamily="34" charset="0"/>
              </a:rPr>
              <a:t>, она и предлагается в конкурсах в качестве </a:t>
            </a:r>
            <a:r>
              <a:rPr lang="ru-RU" sz="2000" b="1" dirty="0" smtClean="0">
                <a:latin typeface="Arial Narrow" panose="020B0606020202030204" pitchFamily="34" charset="0"/>
              </a:rPr>
              <a:t>предельной</a:t>
            </a:r>
            <a:r>
              <a:rPr lang="ru-RU" sz="2000" dirty="0" smtClean="0">
                <a:latin typeface="Arial Narrow" panose="020B0606020202030204" pitchFamily="34" charset="0"/>
              </a:rPr>
              <a:t>. При </a:t>
            </a:r>
            <a:r>
              <a:rPr lang="ru-RU" sz="2000" dirty="0" smtClean="0">
                <a:latin typeface="Arial Narrow" panose="020B0606020202030204" pitchFamily="34" charset="0"/>
              </a:rPr>
              <a:t>этом ВСЕГЕИ отчисляет себе часть средств, а также берет на себя выполнение почти всех аналитических работ. </a:t>
            </a:r>
            <a:r>
              <a:rPr lang="ru-RU" sz="2000" b="1" dirty="0" smtClean="0">
                <a:latin typeface="Arial Narrow" panose="020B0606020202030204" pitchFamily="34" charset="0"/>
              </a:rPr>
              <a:t>То </a:t>
            </a:r>
            <a:r>
              <a:rPr lang="ru-RU" sz="2000" b="1" dirty="0" smtClean="0">
                <a:latin typeface="Arial Narrow" panose="020B0606020202030204" pitchFamily="34" charset="0"/>
              </a:rPr>
              <a:t>есть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ВСЕГЕИ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практически </a:t>
            </a:r>
            <a:r>
              <a:rPr lang="ru-RU" sz="2000" b="1" dirty="0" smtClean="0">
                <a:latin typeface="Arial Narrow" panose="020B0606020202030204" pitchFamily="34" charset="0"/>
              </a:rPr>
              <a:t>стало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монополистом</a:t>
            </a:r>
            <a:r>
              <a:rPr lang="ru-RU" sz="2000" b="1" dirty="0" smtClean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91440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NB!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Работы по объекту приходится разбивать на два контракта, поскольку современное законодательство запрещает </a:t>
            </a:r>
            <a:r>
              <a:rPr lang="ru-RU" sz="2000" dirty="0" err="1" smtClean="0">
                <a:latin typeface="Arial Narrow" pitchFamily="34" charset="0"/>
              </a:rPr>
              <a:t>Госкотракты</a:t>
            </a:r>
            <a:r>
              <a:rPr lang="ru-RU" sz="2000" dirty="0" smtClean="0">
                <a:latin typeface="Arial Narrow" pitchFamily="34" charset="0"/>
              </a:rPr>
              <a:t> длительностью более 3 лет!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1. 2 года на "Обоснование необходимости проведения ГДП-200" 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(практически – составление полного проекта работ)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2. 3 года "Проведение ГДП-200 и подготовка к изданию Госгеолкарты-200/2"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962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" y="45376"/>
            <a:ext cx="6768000" cy="67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88224" y="5301208"/>
            <a:ext cx="2160240" cy="79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latin typeface="Arial Narrow" panose="020B0606020202030204" pitchFamily="34" charset="0"/>
              </a:rPr>
              <a:t>Предварительная геологическая карта (карта-гипотеза)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81206"/>
            <a:ext cx="2339752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Карта-гипотеза составляется путем обобщения материалов предшественников с использованием Серийной легенды. Это основа для проведения работ по ГПД-200, то есть для составления Госгеолкарты-200.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3857628"/>
            <a:ext cx="2178480" cy="92675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Составляется в варианте ГИС!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Зачем?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05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Производственно-техническая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4008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В производственно-технической части определяются </a:t>
            </a:r>
            <a:r>
              <a:rPr lang="ru-RU" sz="2000" b="1" i="1" dirty="0" smtClean="0">
                <a:latin typeface="Arial Narrow" panose="020B0606020202030204" pitchFamily="34" charset="0"/>
              </a:rPr>
              <a:t>затраты времени </a:t>
            </a:r>
            <a:r>
              <a:rPr lang="ru-RU" sz="2000" dirty="0" smtClean="0">
                <a:latin typeface="Arial Narrow" panose="020B0606020202030204" pitchFamily="34" charset="0"/>
              </a:rPr>
              <a:t>на производство каждого вида работ в зависимости от условий их проведения.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Для работ, предусмотренных ССН (сборник сметных норм), затраты определяются по нормам ССН, для остальных – прямым сметно-финансовым расчетом (СФР).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ССН разработаны в ВИЭМС в 1991–96 гг., то есть 20-25 лет назад.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Всего разработано </a:t>
            </a:r>
            <a:r>
              <a:rPr lang="ru-RU" sz="2000" b="1" dirty="0" smtClean="0">
                <a:latin typeface="Arial Narrow" panose="020B0606020202030204" pitchFamily="34" charset="0"/>
              </a:rPr>
              <a:t>11 выпусков </a:t>
            </a:r>
            <a:r>
              <a:rPr lang="ru-RU" sz="2000" dirty="0" smtClean="0">
                <a:latin typeface="Arial Narrow" panose="020B0606020202030204" pitchFamily="34" charset="0"/>
              </a:rPr>
              <a:t>по разным видам работ: от полевых до лабораторных и строительства временных зданий и сооружений.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1</a:t>
            </a:r>
            <a:r>
              <a:rPr lang="ru-RU" sz="2000" b="1" dirty="0">
                <a:latin typeface="Arial Narrow" panose="020B0606020202030204" pitchFamily="34" charset="0"/>
              </a:rPr>
              <a:t>. Организация работ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2</a:t>
            </a:r>
            <a:r>
              <a:rPr lang="ru-RU" sz="2000" b="1" dirty="0">
                <a:latin typeface="Arial Narrow" panose="020B0606020202030204" pitchFamily="34" charset="0"/>
              </a:rPr>
              <a:t>. Условия проведения работ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2.1. Сложность геологического строения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2.2. Степень изученности территории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2.3. Сложность комплексного дешифрирования МАКС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2.4. Сложность геохимического строения местности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i="1" dirty="0">
                <a:latin typeface="Arial Narrow" panose="020B0606020202030204" pitchFamily="34" charset="0"/>
              </a:rPr>
              <a:t>2.4. Финансовые показатели организации-исполнителя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3… Далее по очереди все виды работ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786058"/>
            <a:ext cx="571500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Последствия печальны. С момента составления прошло 20-25 лет, экономическая и технологическая ситуации изменились кардинально, а нормы остались.</a:t>
            </a:r>
          </a:p>
        </p:txBody>
      </p:sp>
    </p:spTree>
    <p:extLst>
      <p:ext uri="{BB962C8B-B14F-4D97-AF65-F5344CB8AC3E}">
        <p14:creationId xmlns="" xmlns:p14="http://schemas.microsoft.com/office/powerpoint/2010/main" val="3551365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17" y="1484784"/>
            <a:ext cx="90775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81206"/>
            <a:ext cx="58681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Категория сложности дешифрирования МАКС определяется исходя сразу из нескольких факторов по балльной системе.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53012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hickThin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Чем больше баллов,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тем выше стоимость!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29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81206"/>
            <a:ext cx="6300192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Категория сложности геологического </a:t>
            </a:r>
            <a:r>
              <a:rPr lang="ru-RU" dirty="0" smtClean="0"/>
              <a:t>изучения объектов </a:t>
            </a:r>
            <a:r>
              <a:rPr lang="ru-RU" dirty="0" smtClean="0"/>
              <a:t>определяется исходя стандартного описания по балльной системе.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219266"/>
            <a:ext cx="9022704" cy="41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0784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1206"/>
            <a:ext cx="9144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Категория проходимости местности определяется исходя стандартного описания по балльной системе. Описания очень сложные и подробные, часто очень близкие, плохо различимые в разных категориях, что дает большой простор для спекуляций.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0654"/>
            <a:ext cx="9144000" cy="530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4440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1206"/>
            <a:ext cx="914400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Категория проходимости местности определяется исходя стандартного описания по балльной системе. Описания очень сложные и подробные, часто очень близкие и противоречивые, плохо различимые в разных категориях, что дает большой простор для спекуляций.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18" y="1572425"/>
            <a:ext cx="9050750" cy="416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0616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1206"/>
            <a:ext cx="914400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В </a:t>
            </a:r>
            <a:r>
              <a:rPr lang="ru-RU" b="1" dirty="0" smtClean="0"/>
              <a:t>ССН</a:t>
            </a:r>
            <a:r>
              <a:rPr lang="ru-RU" dirty="0" smtClean="0"/>
              <a:t> присутствуют нормы на </a:t>
            </a:r>
            <a:r>
              <a:rPr lang="ru-RU" dirty="0" smtClean="0"/>
              <a:t>виды работ, </a:t>
            </a:r>
            <a:r>
              <a:rPr lang="ru-RU" dirty="0" smtClean="0"/>
              <a:t>которые давно уже никто не выполняет при </a:t>
            </a:r>
            <a:r>
              <a:rPr lang="ru-RU" dirty="0" smtClean="0"/>
              <a:t>геологической съемке и ГДП, </a:t>
            </a:r>
            <a:r>
              <a:rPr lang="ru-RU" dirty="0" smtClean="0"/>
              <a:t>поскольку для их выполнения давно уже используют компьютеры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052736"/>
            <a:ext cx="9036496" cy="498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86" y="6093296"/>
            <a:ext cx="914400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И так до 6 категории. 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Правда, карту изначально всё-таки надо рисовать от руки!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595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03" y="1628800"/>
            <a:ext cx="9089571" cy="31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85184"/>
            <a:ext cx="914400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 algn="ctr">
              <a:lnSpc>
                <a:spcPct val="85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Все необходимые знаки уже </a:t>
            </a:r>
            <a:r>
              <a:rPr lang="ru-RU" b="1" i="1" dirty="0" smtClean="0">
                <a:solidFill>
                  <a:srgbClr val="C00000"/>
                </a:solidFill>
              </a:rPr>
              <a:t>есть в </a:t>
            </a:r>
            <a:r>
              <a:rPr lang="ru-RU" b="1" i="1" dirty="0" smtClean="0">
                <a:solidFill>
                  <a:srgbClr val="C00000"/>
                </a:solidFill>
              </a:rPr>
              <a:t>ЭБЗ!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1206"/>
            <a:ext cx="914400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В </a:t>
            </a:r>
            <a:r>
              <a:rPr lang="ru-RU" b="1" dirty="0" smtClean="0"/>
              <a:t>ССН</a:t>
            </a:r>
            <a:r>
              <a:rPr lang="ru-RU" dirty="0" smtClean="0"/>
              <a:t> присутствуют нормы на </a:t>
            </a:r>
            <a:r>
              <a:rPr lang="ru-RU" dirty="0" smtClean="0"/>
              <a:t>виды работ, </a:t>
            </a:r>
            <a:r>
              <a:rPr lang="ru-RU" dirty="0" smtClean="0"/>
              <a:t>которые давно уже никто не выполняет при </a:t>
            </a:r>
            <a:r>
              <a:rPr lang="ru-RU" dirty="0" smtClean="0"/>
              <a:t>геологической съемке и ГДП, </a:t>
            </a:r>
            <a:r>
              <a:rPr lang="ru-RU" dirty="0" smtClean="0"/>
              <a:t>поскольку для их выполнения давно уже используют компьютеры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1319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" y="1550654"/>
            <a:ext cx="9036496" cy="28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85184"/>
            <a:ext cx="914400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 algn="ctr">
              <a:lnSpc>
                <a:spcPct val="85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Существуют текстовые и графические редакторы!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1206"/>
            <a:ext cx="914400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В </a:t>
            </a:r>
            <a:r>
              <a:rPr lang="ru-RU" b="1" dirty="0" smtClean="0"/>
              <a:t>ССН</a:t>
            </a:r>
            <a:r>
              <a:rPr lang="ru-RU" dirty="0" smtClean="0"/>
              <a:t> присутствуют нормы на </a:t>
            </a:r>
            <a:r>
              <a:rPr lang="ru-RU" dirty="0" smtClean="0"/>
              <a:t>виды работ, </a:t>
            </a:r>
            <a:r>
              <a:rPr lang="ru-RU" dirty="0" smtClean="0"/>
              <a:t>которые давно уже никто не выполняет при </a:t>
            </a:r>
            <a:r>
              <a:rPr lang="ru-RU" dirty="0" smtClean="0"/>
              <a:t>геологической съемке и ГДП, </a:t>
            </a:r>
            <a:r>
              <a:rPr lang="ru-RU" dirty="0" smtClean="0"/>
              <a:t>поскольку для их выполнения давно уже используют компьютеры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064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68760"/>
            <a:ext cx="911813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206"/>
            <a:ext cx="914400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lvl="0" indent="-457200">
              <a:buFont typeface="+mj-lt"/>
              <a:buAutoNum type="arabicPeriod"/>
              <a:defRPr sz="2200">
                <a:latin typeface="Arial Narrow" panose="020B0606020202030204" pitchFamily="34" charset="0"/>
              </a:defRPr>
            </a:lvl1pPr>
          </a:lstStyle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В </a:t>
            </a:r>
            <a:r>
              <a:rPr lang="ru-RU" b="1" dirty="0" smtClean="0"/>
              <a:t>ССН</a:t>
            </a:r>
            <a:r>
              <a:rPr lang="ru-RU" dirty="0" smtClean="0"/>
              <a:t> присутствуют нормы на </a:t>
            </a:r>
            <a:r>
              <a:rPr lang="ru-RU" dirty="0" smtClean="0"/>
              <a:t>виды работ, </a:t>
            </a:r>
            <a:r>
              <a:rPr lang="ru-RU" dirty="0" smtClean="0"/>
              <a:t>которые давно уже никто не выполняет при </a:t>
            </a:r>
            <a:r>
              <a:rPr lang="ru-RU" dirty="0" smtClean="0"/>
              <a:t>геологической съемке и ГДП, </a:t>
            </a:r>
            <a:r>
              <a:rPr lang="ru-RU" dirty="0" smtClean="0"/>
              <a:t>поскольку для их выполнения давно уже используют компьютеры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286388"/>
            <a:ext cx="3571900" cy="4286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358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2918"/>
            <a:ext cx="9144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 smtClean="0"/>
              <a:t>ФЕДЕРАЛЬНОЕ </a:t>
            </a:r>
            <a:r>
              <a:rPr lang="ru-RU" sz="2000" dirty="0" smtClean="0">
                <a:latin typeface="Arial Narrow" pitchFamily="34" charset="0"/>
              </a:rPr>
              <a:t>АГЕНТСТВО ПО </a:t>
            </a:r>
            <a:r>
              <a:rPr lang="ru-RU" sz="2000" dirty="0" err="1" smtClean="0">
                <a:latin typeface="Arial Narrow" pitchFamily="34" charset="0"/>
              </a:rPr>
              <a:t>НЕДРОПОЛЬЗОВАНИЮ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Федеральное государственное бюджетное учреждение</a:t>
            </a: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«Всероссийский научно-исследовательский геологический институт</a:t>
            </a: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им. А.П. Карпинского</a:t>
            </a:r>
            <a:r>
              <a:rPr lang="ru-RU" sz="2000" dirty="0" smtClean="0"/>
              <a:t>» (</a:t>
            </a:r>
            <a:r>
              <a:rPr lang="ru-RU" sz="2000" dirty="0" err="1" smtClean="0"/>
              <a:t>ФГБУ</a:t>
            </a:r>
            <a:r>
              <a:rPr lang="ru-RU" sz="2000" dirty="0" smtClean="0"/>
              <a:t> «</a:t>
            </a:r>
            <a:r>
              <a:rPr lang="ru-RU" sz="2000" dirty="0" err="1" smtClean="0"/>
              <a:t>ВСЕГЕИ</a:t>
            </a:r>
            <a:r>
              <a:rPr lang="ru-RU" sz="2000" dirty="0" smtClean="0"/>
              <a:t>»)</a:t>
            </a:r>
          </a:p>
          <a:p>
            <a:pPr>
              <a:lnSpc>
                <a:spcPct val="85000"/>
              </a:lnSpc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r">
              <a:lnSpc>
                <a:spcPct val="85000"/>
              </a:lnSpc>
            </a:pPr>
            <a:r>
              <a:rPr lang="ru-RU" sz="2000" b="1" dirty="0" smtClean="0"/>
              <a:t> «</a:t>
            </a:r>
            <a:r>
              <a:rPr lang="ru-RU" sz="2000" b="1" dirty="0" smtClean="0">
                <a:latin typeface="Arial Narrow" pitchFamily="34" charset="0"/>
              </a:rPr>
              <a:t>УТВЕРЖДАЮ»</a:t>
            </a:r>
            <a:endParaRPr lang="ru-RU" sz="2000" dirty="0" smtClean="0">
              <a:latin typeface="Arial Narrow" pitchFamily="34" charset="0"/>
            </a:endParaRPr>
          </a:p>
          <a:p>
            <a:pPr algn="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Генеральный директор</a:t>
            </a:r>
          </a:p>
          <a:p>
            <a:pPr algn="r">
              <a:lnSpc>
                <a:spcPct val="85000"/>
              </a:lnSpc>
            </a:pP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</a:t>
            </a:r>
          </a:p>
          <a:p>
            <a:pPr algn="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 </a:t>
            </a:r>
          </a:p>
          <a:p>
            <a:pPr algn="r">
              <a:lnSpc>
                <a:spcPct val="85000"/>
              </a:lnSpc>
            </a:pPr>
            <a:r>
              <a:rPr lang="ru-RU" sz="2000" dirty="0" err="1" smtClean="0">
                <a:latin typeface="Arial Narrow" pitchFamily="34" charset="0"/>
              </a:rPr>
              <a:t>__________________О.В</a:t>
            </a:r>
            <a:r>
              <a:rPr lang="ru-RU" sz="2000" dirty="0" smtClean="0">
                <a:latin typeface="Arial Narrow" pitchFamily="34" charset="0"/>
              </a:rPr>
              <a:t>. Петров</a:t>
            </a:r>
          </a:p>
          <a:p>
            <a:pPr algn="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«____»__________ 2018</a:t>
            </a:r>
            <a:r>
              <a:rPr lang="ru-RU" sz="2000" dirty="0" smtClean="0">
                <a:latin typeface="Arial Narrow" pitchFamily="34" charset="0"/>
              </a:rPr>
              <a:t> г.</a:t>
            </a:r>
          </a:p>
          <a:p>
            <a:pPr>
              <a:lnSpc>
                <a:spcPct val="85000"/>
              </a:lnSpc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latin typeface="Arial Narrow" pitchFamily="34" charset="0"/>
              </a:rPr>
              <a:t>ТЕХНИЧЕСКОЕ (ГЕОЛОГИЧЕСКОЕ) ЗАДАНИЕ 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на выполнение работ</a:t>
            </a: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latin typeface="Arial Narrow" pitchFamily="34" charset="0"/>
              </a:rPr>
              <a:t>«Выполнение геолого-съемочных работ в пределах листа 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b="1" dirty="0" smtClean="0">
                <a:latin typeface="Arial Narrow" pitchFamily="34" charset="0"/>
              </a:rPr>
              <a:t>N</a:t>
            </a:r>
            <a:r>
              <a:rPr lang="ru-RU" sz="2000" b="1" dirty="0" smtClean="0">
                <a:latin typeface="Arial Narrow" pitchFamily="34" charset="0"/>
              </a:rPr>
              <a:t>-40-</a:t>
            </a:r>
            <a:r>
              <a:rPr lang="en-US" sz="2000" b="1" dirty="0" smtClean="0">
                <a:latin typeface="Arial Narrow" pitchFamily="34" charset="0"/>
              </a:rPr>
              <a:t>XI</a:t>
            </a:r>
            <a:r>
              <a:rPr lang="ru-RU" sz="2000" b="1" dirty="0" smtClean="0">
                <a:latin typeface="Arial Narrow" pitchFamily="34" charset="0"/>
              </a:rPr>
              <a:t> (Бакальская площадь)»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dirty="0" smtClean="0">
                <a:latin typeface="Arial Narrow" pitchFamily="34" charset="0"/>
              </a:rPr>
              <a:t>в составе объекта </a:t>
            </a:r>
            <a:r>
              <a:rPr lang="ru-RU" sz="2000" dirty="0" err="1" smtClean="0">
                <a:latin typeface="Arial Narrow" pitchFamily="34" charset="0"/>
              </a:rPr>
              <a:t>ФГБУ</a:t>
            </a:r>
            <a:r>
              <a:rPr lang="ru-RU" sz="2000" dirty="0" smtClean="0">
                <a:latin typeface="Arial Narrow" pitchFamily="34" charset="0"/>
              </a:rPr>
              <a:t> «</a:t>
            </a:r>
            <a:r>
              <a:rPr lang="ru-RU" sz="2000" dirty="0" err="1" smtClean="0">
                <a:latin typeface="Arial Narrow" pitchFamily="34" charset="0"/>
              </a:rPr>
              <a:t>ВСЕГЕИ</a:t>
            </a:r>
            <a:r>
              <a:rPr lang="ru-RU" sz="2000" dirty="0" smtClean="0">
                <a:latin typeface="Arial Narrow" pitchFamily="34" charset="0"/>
              </a:rPr>
              <a:t>»</a:t>
            </a: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latin typeface="Arial Narrow" pitchFamily="34" charset="0"/>
              </a:rPr>
              <a:t>«Проведение в 2018-2020 годах региональных геолого-съемочных работ масштаба 1:200 000 на группу листов в пределах Уральского и Приволжского ФО</a:t>
            </a:r>
            <a:r>
              <a:rPr lang="ru-RU" sz="2000" b="1" dirty="0" smtClean="0">
                <a:latin typeface="Arial Narrow" pitchFamily="34" charset="0"/>
              </a:rPr>
              <a:t>»</a:t>
            </a:r>
            <a:endParaRPr lang="ru-RU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0"/>
            <a:ext cx="7836938" cy="46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000" y="4654826"/>
            <a:ext cx="7812000" cy="6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7529" y="3849149"/>
            <a:ext cx="7790935" cy="29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7164288" y="3356992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4005064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68344" y="4509120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135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2383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8. </a:t>
            </a:r>
            <a:r>
              <a:rPr lang="ru-RU" sz="2000" b="1" dirty="0" err="1">
                <a:latin typeface="Arial Narrow" panose="020B0606020202030204" pitchFamily="34" charset="0"/>
              </a:rPr>
              <a:t>Переинтерпретация</a:t>
            </a:r>
            <a:r>
              <a:rPr lang="ru-RU" sz="2000" b="1" dirty="0">
                <a:latin typeface="Arial Narrow" panose="020B0606020202030204" pitchFamily="34" charset="0"/>
              </a:rPr>
              <a:t> ретроспективных материалов 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и составление предварительных карт и схем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Работа выполняется геологом </a:t>
            </a:r>
            <a:r>
              <a:rPr lang="ru-RU" sz="2000" dirty="0" smtClean="0">
                <a:latin typeface="Arial Narrow" panose="020B0606020202030204" pitchFamily="34" charset="0"/>
              </a:rPr>
              <a:t>1 </a:t>
            </a:r>
            <a:r>
              <a:rPr lang="ru-RU" sz="2000" dirty="0">
                <a:latin typeface="Arial Narrow" panose="020B0606020202030204" pitchFamily="34" charset="0"/>
              </a:rPr>
              <a:t>категории. Содержание всех работ по составлению предварительных карт и схем </a:t>
            </a:r>
            <a:r>
              <a:rPr lang="ru-RU" sz="2000" dirty="0" err="1" smtClean="0">
                <a:latin typeface="Arial Narrow" panose="020B0606020202030204" pitchFamily="34" charset="0"/>
              </a:rPr>
              <a:t>переинтерпретации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материалов предшественников соответствует ССН в. 1, ч. 2, п. 39. Затраты труда начальника партии – 0,04 чел.-смен для каждой карты и схемы (п. 51).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8.1. </a:t>
            </a:r>
            <a:r>
              <a:rPr lang="ru-RU" sz="2000" i="1" dirty="0">
                <a:latin typeface="Arial Narrow" panose="020B0606020202030204" pitchFamily="34" charset="0"/>
              </a:rPr>
              <a:t>Макет предварительной геологической карты </a:t>
            </a:r>
            <a:r>
              <a:rPr lang="ru-RU" sz="2000" dirty="0">
                <a:latin typeface="Arial Narrow" panose="020B0606020202030204" pitchFamily="34" charset="0"/>
              </a:rPr>
              <a:t>масштаба 1:200 000 по данным проведенных на площади </a:t>
            </a:r>
            <a:r>
              <a:rPr lang="ru-RU" sz="2000" dirty="0" err="1">
                <a:latin typeface="Arial Narrow" panose="020B0606020202030204" pitchFamily="34" charset="0"/>
              </a:rPr>
              <a:t>геологосъемочных</a:t>
            </a:r>
            <a:r>
              <a:rPr lang="ru-RU" sz="2000" dirty="0">
                <a:latin typeface="Arial Narrow" panose="020B0606020202030204" pitchFamily="34" charset="0"/>
              </a:rPr>
              <a:t> работ. Нормы длительности и затраты труда </a:t>
            </a:r>
            <a:r>
              <a:rPr lang="ru-RU" sz="2000" dirty="0" smtClean="0">
                <a:latin typeface="Arial Narrow" panose="020B0606020202030204" pitchFamily="34" charset="0"/>
              </a:rPr>
              <a:t>согласно </a:t>
            </a:r>
            <a:r>
              <a:rPr lang="ru-RU" sz="2000" dirty="0">
                <a:latin typeface="Arial Narrow" panose="020B0606020202030204" pitchFamily="34" charset="0"/>
              </a:rPr>
              <a:t>ССН в. 1, ч. 2, т. 15, 19, стр. 3, гр. 8 – </a:t>
            </a:r>
            <a:r>
              <a:rPr lang="ru-RU" sz="2000" b="1" dirty="0">
                <a:latin typeface="Arial Narrow" panose="020B0606020202030204" pitchFamily="34" charset="0"/>
              </a:rPr>
              <a:t>13,36 чел.-смен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8.2. </a:t>
            </a:r>
            <a:r>
              <a:rPr lang="ru-RU" sz="2000" i="1" dirty="0">
                <a:latin typeface="Arial Narrow" panose="020B0606020202030204" pitchFamily="34" charset="0"/>
              </a:rPr>
              <a:t>Макет предварительной карты четвертичных образований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масштаба </a:t>
            </a:r>
            <a:r>
              <a:rPr lang="ru-RU" sz="2000" dirty="0">
                <a:latin typeface="Arial Narrow" panose="020B0606020202030204" pitchFamily="34" charset="0"/>
              </a:rPr>
              <a:t>1:200 000 по данным проведенных на площади </a:t>
            </a:r>
            <a:r>
              <a:rPr lang="ru-RU" sz="2000" dirty="0" smtClean="0">
                <a:latin typeface="Arial Narrow" panose="020B0606020202030204" pitchFamily="34" charset="0"/>
              </a:rPr>
              <a:t>работ</a:t>
            </a:r>
            <a:r>
              <a:rPr lang="ru-RU" sz="2000" dirty="0">
                <a:latin typeface="Arial Narrow" panose="020B0606020202030204" pitchFamily="34" charset="0"/>
              </a:rPr>
              <a:t>. Нормы длительности и затраты труда </a:t>
            </a:r>
            <a:r>
              <a:rPr lang="ru-RU" sz="2000" dirty="0" smtClean="0">
                <a:latin typeface="Arial Narrow" panose="020B0606020202030204" pitchFamily="34" charset="0"/>
              </a:rPr>
              <a:t>согласно </a:t>
            </a:r>
            <a:r>
              <a:rPr lang="ru-RU" sz="2000" dirty="0">
                <a:latin typeface="Arial Narrow" panose="020B0606020202030204" pitchFamily="34" charset="0"/>
              </a:rPr>
              <a:t>ССН в. 1, ч. 2, т. 15, 20, стр. 3, гр. 5 – </a:t>
            </a:r>
            <a:r>
              <a:rPr lang="ru-RU" sz="2000" b="1" dirty="0">
                <a:latin typeface="Arial Narrow" panose="020B0606020202030204" pitchFamily="34" charset="0"/>
              </a:rPr>
              <a:t>7,20 чел.-смен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8.3. </a:t>
            </a:r>
            <a:r>
              <a:rPr lang="ru-RU" sz="2000" i="1" dirty="0">
                <a:latin typeface="Arial Narrow" panose="020B0606020202030204" pitchFamily="34" charset="0"/>
              </a:rPr>
              <a:t>Макет предварительной карты полезных ископаемых</a:t>
            </a:r>
            <a:r>
              <a:rPr lang="ru-RU" sz="2000" dirty="0">
                <a:latin typeface="Arial Narrow" panose="020B0606020202030204" pitchFamily="34" charset="0"/>
              </a:rPr>
              <a:t> с элементами закономерностей размещения и прогноза полезных ископаемых. Для составления этой карты можно воспользоваться нормами затраты труда составят согласно Дополнениям … к ССН-2, 1996, в. 1, ч. 2, т. 4, стр. 6, гр. 4 – </a:t>
            </a:r>
            <a:r>
              <a:rPr lang="ru-RU" sz="2000" b="1" dirty="0">
                <a:latin typeface="Arial Narrow" panose="020B0606020202030204" pitchFamily="34" charset="0"/>
              </a:rPr>
              <a:t>8,14 чел.-смен</a:t>
            </a:r>
            <a:r>
              <a:rPr lang="ru-RU" sz="2000" dirty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8.4. </a:t>
            </a:r>
            <a:r>
              <a:rPr lang="ru-RU" sz="2000" i="1" dirty="0">
                <a:latin typeface="Arial Narrow" panose="020B0606020202030204" pitchFamily="34" charset="0"/>
              </a:rPr>
              <a:t>Макет схемы интерпретации геолого-геофизических материалов</a:t>
            </a:r>
            <a:r>
              <a:rPr lang="ru-RU" sz="2000" dirty="0">
                <a:latin typeface="Arial Narrow" panose="020B0606020202030204" pitchFamily="34" charset="0"/>
              </a:rPr>
              <a:t>. Нормы длительности и затраты труда составят согласно ССН в.1, ч.2, т.51, 52, </a:t>
            </a:r>
            <a:r>
              <a:rPr lang="ru-RU" sz="2000" dirty="0" err="1">
                <a:latin typeface="Arial Narrow" panose="020B0606020202030204" pitchFamily="34" charset="0"/>
              </a:rPr>
              <a:t>пп</a:t>
            </a:r>
            <a:r>
              <a:rPr lang="ru-RU" sz="2000" dirty="0">
                <a:latin typeface="Arial Narrow" panose="020B0606020202030204" pitchFamily="34" charset="0"/>
              </a:rPr>
              <a:t>. 66, 70, стр. 3, гр. 7 – </a:t>
            </a:r>
            <a:r>
              <a:rPr lang="ru-RU" sz="2000" b="1" dirty="0">
                <a:latin typeface="Arial Narrow" panose="020B0606020202030204" pitchFamily="34" charset="0"/>
              </a:rPr>
              <a:t>2,06 чел.-смен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Общие затраты труда геолога 1 категории – </a:t>
            </a:r>
            <a:r>
              <a:rPr lang="ru-RU" sz="2000" b="1" dirty="0" smtClean="0">
                <a:latin typeface="Arial Narrow" panose="020B0606020202030204" pitchFamily="34" charset="0"/>
              </a:rPr>
              <a:t>30,76 </a:t>
            </a:r>
            <a:r>
              <a:rPr lang="ru-RU" sz="2000" b="1" dirty="0" err="1" smtClean="0">
                <a:latin typeface="Arial Narrow" panose="020B0606020202030204" pitchFamily="34" charset="0"/>
              </a:rPr>
              <a:t>чел.-смен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Общие </a:t>
            </a:r>
            <a:r>
              <a:rPr lang="ru-RU" sz="2000" dirty="0">
                <a:latin typeface="Arial Narrow" panose="020B0606020202030204" pitchFamily="34" charset="0"/>
              </a:rPr>
              <a:t>затраты труда начальника партии – </a:t>
            </a:r>
            <a:r>
              <a:rPr lang="ru-RU" sz="2000" b="1" dirty="0">
                <a:latin typeface="Arial Narrow" panose="020B0606020202030204" pitchFamily="34" charset="0"/>
              </a:rPr>
              <a:t>0,16 чел.-</a:t>
            </a:r>
            <a:r>
              <a:rPr lang="ru-RU" sz="2000" b="1" dirty="0" smtClean="0">
                <a:latin typeface="Arial Narrow" panose="020B0606020202030204" pitchFamily="34" charset="0"/>
              </a:rPr>
              <a:t>смен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330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расчета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573" y="3714752"/>
            <a:ext cx="283603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Как будто это в 2 раза проще!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4597" y="4929198"/>
            <a:ext cx="3116559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Зависит от количества объектов!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857892"/>
            <a:ext cx="187583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Без комментариев!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908000"/>
            <a:ext cx="4984057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Обычно основную работу и делает начальник партии!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4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Сметно-финансовый расчет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" y="462087"/>
            <a:ext cx="9144000" cy="616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«</a:t>
            </a:r>
            <a:r>
              <a:rPr lang="ru-RU" sz="2200" dirty="0">
                <a:latin typeface="Arial Narrow" panose="020B0606020202030204" pitchFamily="34" charset="0"/>
              </a:rPr>
              <a:t>Сводный расчет сметной стоимости ГРР» – ведомость, в которой выражены в денежной </a:t>
            </a:r>
            <a:r>
              <a:rPr lang="ru-RU" sz="2200" dirty="0" smtClean="0">
                <a:latin typeface="Arial Narrow" panose="020B0606020202030204" pitchFamily="34" charset="0"/>
              </a:rPr>
              <a:t>форме и систематизированы все </a:t>
            </a:r>
            <a:r>
              <a:rPr lang="ru-RU" sz="2200" dirty="0">
                <a:latin typeface="Arial Narrow" panose="020B0606020202030204" pitchFamily="34" charset="0"/>
              </a:rPr>
              <a:t>затраты на производство ГРР:</a:t>
            </a:r>
          </a:p>
          <a:p>
            <a:pPr lvl="0">
              <a:lnSpc>
                <a:spcPct val="85000"/>
              </a:lnSpc>
            </a:pPr>
            <a:endParaRPr lang="ru-RU" sz="1200" b="1" dirty="0" smtClean="0">
              <a:latin typeface="Arial Narrow" panose="020B0606020202030204" pitchFamily="34" charset="0"/>
            </a:endParaRPr>
          </a:p>
          <a:p>
            <a:pPr lvl="0">
              <a:lnSpc>
                <a:spcPct val="85000"/>
              </a:lnSpc>
            </a:pPr>
            <a:r>
              <a:rPr lang="en-US" sz="2200" b="1" dirty="0" smtClean="0">
                <a:latin typeface="Arial Narrow" panose="020B0606020202030204" pitchFamily="34" charset="0"/>
              </a:rPr>
              <a:t>I</a:t>
            </a:r>
            <a:r>
              <a:rPr lang="ru-RU" sz="2200" b="1" dirty="0" smtClean="0">
                <a:latin typeface="Arial Narrow" panose="020B0606020202030204" pitchFamily="34" charset="0"/>
              </a:rPr>
              <a:t>. Собственно </a:t>
            </a:r>
            <a:r>
              <a:rPr lang="ru-RU" sz="2200" b="1" dirty="0">
                <a:latin typeface="Arial Narrow" panose="020B0606020202030204" pitchFamily="34" charset="0"/>
              </a:rPr>
              <a:t>геологоразведочные работы: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1. Подготовительный </a:t>
            </a:r>
            <a:r>
              <a:rPr lang="ru-RU" sz="2200" dirty="0">
                <a:latin typeface="Arial Narrow" panose="020B0606020202030204" pitchFamily="34" charset="0"/>
              </a:rPr>
              <a:t>период и проектирование.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2. Полевые </a:t>
            </a:r>
            <a:r>
              <a:rPr lang="ru-RU" sz="2200" dirty="0">
                <a:latin typeface="Arial Narrow" panose="020B0606020202030204" pitchFamily="34" charset="0"/>
              </a:rPr>
              <a:t>работы (по видам, методам и способам).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3. Организация </a:t>
            </a:r>
            <a:r>
              <a:rPr lang="ru-RU" sz="2200" dirty="0">
                <a:latin typeface="Arial Narrow" panose="020B0606020202030204" pitchFamily="34" charset="0"/>
              </a:rPr>
              <a:t>полевых работ.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4. Ликвидация </a:t>
            </a:r>
            <a:r>
              <a:rPr lang="ru-RU" sz="2200" dirty="0">
                <a:latin typeface="Arial Narrow" panose="020B0606020202030204" pitchFamily="34" charset="0"/>
              </a:rPr>
              <a:t>полевых работ.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5. Лабораторные </a:t>
            </a:r>
            <a:r>
              <a:rPr lang="ru-RU" sz="2200" dirty="0">
                <a:latin typeface="Arial Narrow" panose="020B0606020202030204" pitchFamily="34" charset="0"/>
              </a:rPr>
              <a:t>и технологические исследования.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6. Камеральные </a:t>
            </a:r>
            <a:r>
              <a:rPr lang="ru-RU" sz="2200" dirty="0">
                <a:latin typeface="Arial Narrow" panose="020B0606020202030204" pitchFamily="34" charset="0"/>
              </a:rPr>
              <a:t>и издательские работы.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7. Тематические </a:t>
            </a:r>
            <a:r>
              <a:rPr lang="ru-RU" sz="2200" dirty="0">
                <a:latin typeface="Arial Narrow" panose="020B0606020202030204" pitchFamily="34" charset="0"/>
              </a:rPr>
              <a:t>(опытно-методические) и картосоставительские работы.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8. Консультации</a:t>
            </a:r>
            <a:r>
              <a:rPr lang="ru-RU" sz="2200" dirty="0">
                <a:latin typeface="Arial Narrow" panose="020B0606020202030204" pitchFamily="34" charset="0"/>
              </a:rPr>
              <a:t>, экспертизы, рецензии.</a:t>
            </a:r>
          </a:p>
          <a:p>
            <a:pPr>
              <a:lnSpc>
                <a:spcPct val="85000"/>
              </a:lnSpc>
            </a:pPr>
            <a:r>
              <a:rPr lang="ru-RU" sz="1200" dirty="0">
                <a:latin typeface="Arial Narrow" panose="020B0606020202030204" pitchFamily="34" charset="0"/>
              </a:rPr>
              <a:t> </a:t>
            </a:r>
          </a:p>
          <a:p>
            <a:pPr lvl="0">
              <a:lnSpc>
                <a:spcPct val="85000"/>
              </a:lnSpc>
            </a:pPr>
            <a:r>
              <a:rPr lang="en-US" sz="2200" b="1" dirty="0" smtClean="0">
                <a:latin typeface="Arial Narrow" panose="020B0606020202030204" pitchFamily="34" charset="0"/>
              </a:rPr>
              <a:t>II</a:t>
            </a:r>
            <a:r>
              <a:rPr lang="ru-RU" sz="2200" b="1" dirty="0" smtClean="0">
                <a:latin typeface="Arial Narrow" panose="020B0606020202030204" pitchFamily="34" charset="0"/>
              </a:rPr>
              <a:t>. Сопутствующие </a:t>
            </a:r>
            <a:r>
              <a:rPr lang="ru-RU" sz="2200" b="1" dirty="0">
                <a:latin typeface="Arial Narrow" panose="020B0606020202030204" pitchFamily="34" charset="0"/>
              </a:rPr>
              <a:t>работы и </a:t>
            </a:r>
            <a:r>
              <a:rPr lang="ru-RU" sz="2200" b="1" dirty="0" smtClean="0">
                <a:latin typeface="Arial Narrow" panose="020B0606020202030204" pitchFamily="34" charset="0"/>
              </a:rPr>
              <a:t>затраты:</a:t>
            </a:r>
            <a:endParaRPr lang="ru-RU" sz="2200" b="1" dirty="0">
              <a:latin typeface="Arial Narrow" panose="020B0606020202030204" pitchFamily="34" charset="0"/>
            </a:endParaRP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1. Строительство </a:t>
            </a:r>
            <a:r>
              <a:rPr lang="ru-RU" sz="2200" dirty="0">
                <a:latin typeface="Arial Narrow" panose="020B0606020202030204" pitchFamily="34" charset="0"/>
              </a:rPr>
              <a:t>временных зданий и сооружений.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2. Транспортировка </a:t>
            </a:r>
            <a:r>
              <a:rPr lang="ru-RU" sz="2200" dirty="0">
                <a:latin typeface="Arial Narrow" panose="020B0606020202030204" pitchFamily="34" charset="0"/>
              </a:rPr>
              <a:t>грузов и персонала партий и экспедиций.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3. Охрана </a:t>
            </a:r>
            <a:r>
              <a:rPr lang="ru-RU" sz="2200" dirty="0">
                <a:latin typeface="Arial Narrow" panose="020B0606020202030204" pitchFamily="34" charset="0"/>
              </a:rPr>
              <a:t>недр и окружающей природной среды.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4. Производственные </a:t>
            </a:r>
            <a:r>
              <a:rPr lang="ru-RU" sz="2200" dirty="0">
                <a:latin typeface="Arial Narrow" panose="020B0606020202030204" pitchFamily="34" charset="0"/>
              </a:rPr>
              <a:t>командировки.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5. Полевое </a:t>
            </a:r>
            <a:r>
              <a:rPr lang="ru-RU" sz="2200" dirty="0">
                <a:latin typeface="Arial Narrow" panose="020B0606020202030204" pitchFamily="34" charset="0"/>
              </a:rPr>
              <a:t>довольствие.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6. Премии</a:t>
            </a:r>
            <a:r>
              <a:rPr lang="ru-RU" sz="2200" dirty="0">
                <a:latin typeface="Arial Narrow" panose="020B0606020202030204" pitchFamily="34" charset="0"/>
              </a:rPr>
              <a:t>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7. Доплаты</a:t>
            </a:r>
            <a:r>
              <a:rPr lang="ru-RU" sz="2200" dirty="0">
                <a:latin typeface="Arial Narrow" panose="020B0606020202030204" pitchFamily="34" charset="0"/>
              </a:rPr>
              <a:t>.</a:t>
            </a:r>
          </a:p>
          <a:p>
            <a:pPr lvl="0">
              <a:lnSpc>
                <a:spcPct val="85000"/>
              </a:lnSpc>
            </a:pPr>
            <a:r>
              <a:rPr lang="ru-RU" sz="2200" dirty="0" smtClean="0">
                <a:latin typeface="Arial Narrow" panose="020B0606020202030204" pitchFamily="34" charset="0"/>
              </a:rPr>
              <a:t>8. Резерв.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720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714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 Narrow" panose="020B0606020202030204" pitchFamily="34" charset="0"/>
              </a:rPr>
              <a:t>Расчет стоимости работ проводится на основе выпусков СНОР, «Сборников </a:t>
            </a:r>
            <a:r>
              <a:rPr lang="ru-RU" sz="2200" dirty="0">
                <a:latin typeface="Arial Narrow" panose="020B0606020202030204" pitchFamily="34" charset="0"/>
              </a:rPr>
              <a:t>норм основных расходов</a:t>
            </a:r>
            <a:r>
              <a:rPr lang="ru-RU" sz="2200" dirty="0" smtClean="0">
                <a:latin typeface="Arial Narrow" panose="020B0606020202030204" pitchFamily="34" charset="0"/>
              </a:rPr>
              <a:t>», которые сопровождают каждый выпуск ССН. Фактически – это расценки на основные виды работ, и они не меняются уже 20-25 лет. Коэффициенты применяются только к размеру заработной платы.</a:t>
            </a:r>
          </a:p>
          <a:p>
            <a:endParaRPr lang="ru-RU" sz="2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В последние годы нормы основных расходов предписано разрабатывать в организациях-исполнителях. Это муторное занятие, поэтому чаще всего ограничиваются фразой: "</a:t>
            </a:r>
            <a:r>
              <a:rPr lang="ru-RU" sz="22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основе опыта проведения аналогичных работ</a:t>
            </a:r>
            <a:r>
              <a:rPr lang="ru-RU" sz="2200" dirty="0" smtClean="0">
                <a:latin typeface="Arial Narrow" panose="020B0606020202030204" pitchFamily="34" charset="0"/>
              </a:rPr>
              <a:t>"!</a:t>
            </a:r>
          </a:p>
          <a:p>
            <a:r>
              <a:rPr lang="ru-RU" sz="2200" b="1" dirty="0" smtClean="0">
                <a:latin typeface="Arial Narrow" panose="020B0606020202030204" pitchFamily="34" charset="0"/>
              </a:rPr>
              <a:t>Правда, это только для видов работ, не учтённых в </a:t>
            </a:r>
            <a:r>
              <a:rPr lang="ru-RU" sz="2200" b="1" dirty="0" err="1" smtClean="0">
                <a:latin typeface="Arial Narrow" panose="020B0606020202030204" pitchFamily="34" charset="0"/>
              </a:rPr>
              <a:t>СНОРах</a:t>
            </a:r>
            <a:r>
              <a:rPr lang="ru-RU" sz="2200" b="1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22833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" y="980729"/>
            <a:ext cx="9088969" cy="504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345359"/>
            <a:ext cx="572593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30,2%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595097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32114"/>
            <a:ext cx="9144000" cy="51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7293429" y="2634343"/>
            <a:ext cx="631371" cy="2808514"/>
          </a:xfrm>
          <a:custGeom>
            <a:avLst/>
            <a:gdLst>
              <a:gd name="connsiteX0" fmla="*/ 0 w 631371"/>
              <a:gd name="connsiteY0" fmla="*/ 2808514 h 2808514"/>
              <a:gd name="connsiteX1" fmla="*/ 163285 w 631371"/>
              <a:gd name="connsiteY1" fmla="*/ 2667000 h 2808514"/>
              <a:gd name="connsiteX2" fmla="*/ 631371 w 631371"/>
              <a:gd name="connsiteY2" fmla="*/ 838200 h 2808514"/>
              <a:gd name="connsiteX3" fmla="*/ 195942 w 631371"/>
              <a:gd name="connsiteY3" fmla="*/ 10886 h 2808514"/>
              <a:gd name="connsiteX4" fmla="*/ 10885 w 631371"/>
              <a:gd name="connsiteY4" fmla="*/ 0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71" h="2808514">
                <a:moveTo>
                  <a:pt x="0" y="2808514"/>
                </a:moveTo>
                <a:lnTo>
                  <a:pt x="163285" y="2667000"/>
                </a:lnTo>
                <a:lnTo>
                  <a:pt x="631371" y="838200"/>
                </a:lnTo>
                <a:lnTo>
                  <a:pt x="195942" y="10886"/>
                </a:lnTo>
                <a:lnTo>
                  <a:pt x="10885" y="0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308304" y="2780928"/>
            <a:ext cx="631371" cy="3024336"/>
          </a:xfrm>
          <a:custGeom>
            <a:avLst/>
            <a:gdLst>
              <a:gd name="connsiteX0" fmla="*/ 0 w 631371"/>
              <a:gd name="connsiteY0" fmla="*/ 2808514 h 2808514"/>
              <a:gd name="connsiteX1" fmla="*/ 163285 w 631371"/>
              <a:gd name="connsiteY1" fmla="*/ 2667000 h 2808514"/>
              <a:gd name="connsiteX2" fmla="*/ 631371 w 631371"/>
              <a:gd name="connsiteY2" fmla="*/ 838200 h 2808514"/>
              <a:gd name="connsiteX3" fmla="*/ 195942 w 631371"/>
              <a:gd name="connsiteY3" fmla="*/ 10886 h 2808514"/>
              <a:gd name="connsiteX4" fmla="*/ 10885 w 631371"/>
              <a:gd name="connsiteY4" fmla="*/ 0 h 28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71" h="2808514">
                <a:moveTo>
                  <a:pt x="0" y="2808514"/>
                </a:moveTo>
                <a:lnTo>
                  <a:pt x="163285" y="2667000"/>
                </a:lnTo>
                <a:lnTo>
                  <a:pt x="631371" y="838200"/>
                </a:lnTo>
                <a:lnTo>
                  <a:pt x="195942" y="10886"/>
                </a:lnTo>
                <a:lnTo>
                  <a:pt x="10885" y="0"/>
                </a:lnTo>
              </a:path>
            </a:pathLst>
          </a:custGeom>
          <a:noFill/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72264" y="41433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7=6/5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4500570"/>
            <a:ext cx="571504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357686" y="5429264"/>
            <a:ext cx="1785950" cy="1071570"/>
          </a:xfrm>
          <a:custGeom>
            <a:avLst/>
            <a:gdLst>
              <a:gd name="connsiteX0" fmla="*/ 0 w 631371"/>
              <a:gd name="connsiteY0" fmla="*/ 2808514 h 2808514"/>
              <a:gd name="connsiteX1" fmla="*/ 163285 w 631371"/>
              <a:gd name="connsiteY1" fmla="*/ 2667000 h 2808514"/>
              <a:gd name="connsiteX2" fmla="*/ 631371 w 631371"/>
              <a:gd name="connsiteY2" fmla="*/ 838200 h 2808514"/>
              <a:gd name="connsiteX3" fmla="*/ 195942 w 631371"/>
              <a:gd name="connsiteY3" fmla="*/ 10886 h 2808514"/>
              <a:gd name="connsiteX4" fmla="*/ 10885 w 631371"/>
              <a:gd name="connsiteY4" fmla="*/ 0 h 2808514"/>
              <a:gd name="connsiteX0" fmla="*/ 714380 w 1345751"/>
              <a:gd name="connsiteY0" fmla="*/ 2808514 h 2808514"/>
              <a:gd name="connsiteX1" fmla="*/ 0 w 1345751"/>
              <a:gd name="connsiteY1" fmla="*/ 2379910 h 2808514"/>
              <a:gd name="connsiteX2" fmla="*/ 877665 w 1345751"/>
              <a:gd name="connsiteY2" fmla="*/ 2667000 h 2808514"/>
              <a:gd name="connsiteX3" fmla="*/ 1345751 w 1345751"/>
              <a:gd name="connsiteY3" fmla="*/ 838200 h 2808514"/>
              <a:gd name="connsiteX4" fmla="*/ 910322 w 1345751"/>
              <a:gd name="connsiteY4" fmla="*/ 10886 h 2808514"/>
              <a:gd name="connsiteX5" fmla="*/ 725265 w 1345751"/>
              <a:gd name="connsiteY5" fmla="*/ 0 h 2808514"/>
              <a:gd name="connsiteX0" fmla="*/ 0 w 1345751"/>
              <a:gd name="connsiteY0" fmla="*/ 2379910 h 2667000"/>
              <a:gd name="connsiteX1" fmla="*/ 877665 w 1345751"/>
              <a:gd name="connsiteY1" fmla="*/ 2667000 h 2667000"/>
              <a:gd name="connsiteX2" fmla="*/ 1345751 w 1345751"/>
              <a:gd name="connsiteY2" fmla="*/ 838200 h 2667000"/>
              <a:gd name="connsiteX3" fmla="*/ 910322 w 1345751"/>
              <a:gd name="connsiteY3" fmla="*/ 10886 h 2667000"/>
              <a:gd name="connsiteX4" fmla="*/ 725265 w 1345751"/>
              <a:gd name="connsiteY4" fmla="*/ 0 h 2667000"/>
              <a:gd name="connsiteX0" fmla="*/ 0 w 1500198"/>
              <a:gd name="connsiteY0" fmla="*/ 2379910 h 2667000"/>
              <a:gd name="connsiteX1" fmla="*/ 877665 w 1500198"/>
              <a:gd name="connsiteY1" fmla="*/ 2667000 h 2667000"/>
              <a:gd name="connsiteX2" fmla="*/ 1500198 w 1500198"/>
              <a:gd name="connsiteY2" fmla="*/ 2308472 h 2667000"/>
              <a:gd name="connsiteX3" fmla="*/ 910322 w 1500198"/>
              <a:gd name="connsiteY3" fmla="*/ 10886 h 2667000"/>
              <a:gd name="connsiteX4" fmla="*/ 725265 w 1500198"/>
              <a:gd name="connsiteY4" fmla="*/ 0 h 2667000"/>
              <a:gd name="connsiteX0" fmla="*/ 0 w 1500198"/>
              <a:gd name="connsiteY0" fmla="*/ 2379910 h 2667000"/>
              <a:gd name="connsiteX1" fmla="*/ 877665 w 1500198"/>
              <a:gd name="connsiteY1" fmla="*/ 2667000 h 2667000"/>
              <a:gd name="connsiteX2" fmla="*/ 1500198 w 1500198"/>
              <a:gd name="connsiteY2" fmla="*/ 2308472 h 2667000"/>
              <a:gd name="connsiteX3" fmla="*/ 1500197 w 1500198"/>
              <a:gd name="connsiteY3" fmla="*/ 1594092 h 2667000"/>
              <a:gd name="connsiteX4" fmla="*/ 725265 w 1500198"/>
              <a:gd name="connsiteY4" fmla="*/ 0 h 2667000"/>
              <a:gd name="connsiteX0" fmla="*/ 0 w 1785949"/>
              <a:gd name="connsiteY0" fmla="*/ 1000132 h 1287222"/>
              <a:gd name="connsiteX1" fmla="*/ 877665 w 1785949"/>
              <a:gd name="connsiteY1" fmla="*/ 1287222 h 1287222"/>
              <a:gd name="connsiteX2" fmla="*/ 1500198 w 1785949"/>
              <a:gd name="connsiteY2" fmla="*/ 928694 h 1287222"/>
              <a:gd name="connsiteX3" fmla="*/ 1500197 w 1785949"/>
              <a:gd name="connsiteY3" fmla="*/ 214314 h 1287222"/>
              <a:gd name="connsiteX4" fmla="*/ 1785949 w 1785949"/>
              <a:gd name="connsiteY4" fmla="*/ 0 h 1287222"/>
              <a:gd name="connsiteX0" fmla="*/ 0 w 1785949"/>
              <a:gd name="connsiteY0" fmla="*/ 1000132 h 1000132"/>
              <a:gd name="connsiteX1" fmla="*/ 1500198 w 1785949"/>
              <a:gd name="connsiteY1" fmla="*/ 928694 h 1000132"/>
              <a:gd name="connsiteX2" fmla="*/ 1500197 w 1785949"/>
              <a:gd name="connsiteY2" fmla="*/ 214314 h 1000132"/>
              <a:gd name="connsiteX3" fmla="*/ 1785949 w 1785949"/>
              <a:gd name="connsiteY3" fmla="*/ 0 h 1000132"/>
              <a:gd name="connsiteX0" fmla="*/ 0 w 1785949"/>
              <a:gd name="connsiteY0" fmla="*/ 1000132 h 1071570"/>
              <a:gd name="connsiteX1" fmla="*/ 1500197 w 1785949"/>
              <a:gd name="connsiteY1" fmla="*/ 1071570 h 1071570"/>
              <a:gd name="connsiteX2" fmla="*/ 1500197 w 1785949"/>
              <a:gd name="connsiteY2" fmla="*/ 214314 h 1071570"/>
              <a:gd name="connsiteX3" fmla="*/ 1785949 w 1785949"/>
              <a:gd name="connsiteY3" fmla="*/ 0 h 1071570"/>
              <a:gd name="connsiteX0" fmla="*/ 1 w 1785950"/>
              <a:gd name="connsiteY0" fmla="*/ 1000132 h 1071570"/>
              <a:gd name="connsiteX1" fmla="*/ 0 w 1785950"/>
              <a:gd name="connsiteY1" fmla="*/ 1071570 h 1071570"/>
              <a:gd name="connsiteX2" fmla="*/ 1500198 w 1785950"/>
              <a:gd name="connsiteY2" fmla="*/ 1071570 h 1071570"/>
              <a:gd name="connsiteX3" fmla="*/ 1500198 w 1785950"/>
              <a:gd name="connsiteY3" fmla="*/ 214314 h 1071570"/>
              <a:gd name="connsiteX4" fmla="*/ 1785950 w 1785950"/>
              <a:gd name="connsiteY4" fmla="*/ 0 h 1071570"/>
              <a:gd name="connsiteX0" fmla="*/ 0 w 1785950"/>
              <a:gd name="connsiteY0" fmla="*/ 1071570 h 1071570"/>
              <a:gd name="connsiteX1" fmla="*/ 1500198 w 1785950"/>
              <a:gd name="connsiteY1" fmla="*/ 1071570 h 1071570"/>
              <a:gd name="connsiteX2" fmla="*/ 1500198 w 1785950"/>
              <a:gd name="connsiteY2" fmla="*/ 214314 h 1071570"/>
              <a:gd name="connsiteX3" fmla="*/ 1785950 w 1785950"/>
              <a:gd name="connsiteY3" fmla="*/ 0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50" h="1071570">
                <a:moveTo>
                  <a:pt x="0" y="1071570"/>
                </a:moveTo>
                <a:lnTo>
                  <a:pt x="1500198" y="1071570"/>
                </a:lnTo>
                <a:lnTo>
                  <a:pt x="1500198" y="214314"/>
                </a:lnTo>
                <a:lnTo>
                  <a:pt x="1785950" y="0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505" y="6140255"/>
            <a:ext cx="37861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Цены необходимо подтверждать чеками или ссылками на </a:t>
            </a:r>
            <a:r>
              <a:rPr lang="ru-RU" dirty="0" err="1" smtClean="0">
                <a:latin typeface="Arial Narrow" pitchFamily="34" charset="0"/>
              </a:rPr>
              <a:t>интернет-магазины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20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" y="836712"/>
            <a:ext cx="916673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5429223" y="3861017"/>
            <a:ext cx="1785950" cy="1071570"/>
          </a:xfrm>
          <a:custGeom>
            <a:avLst/>
            <a:gdLst>
              <a:gd name="connsiteX0" fmla="*/ 0 w 631371"/>
              <a:gd name="connsiteY0" fmla="*/ 2808514 h 2808514"/>
              <a:gd name="connsiteX1" fmla="*/ 163285 w 631371"/>
              <a:gd name="connsiteY1" fmla="*/ 2667000 h 2808514"/>
              <a:gd name="connsiteX2" fmla="*/ 631371 w 631371"/>
              <a:gd name="connsiteY2" fmla="*/ 838200 h 2808514"/>
              <a:gd name="connsiteX3" fmla="*/ 195942 w 631371"/>
              <a:gd name="connsiteY3" fmla="*/ 10886 h 2808514"/>
              <a:gd name="connsiteX4" fmla="*/ 10885 w 631371"/>
              <a:gd name="connsiteY4" fmla="*/ 0 h 2808514"/>
              <a:gd name="connsiteX0" fmla="*/ 714380 w 1345751"/>
              <a:gd name="connsiteY0" fmla="*/ 2808514 h 2808514"/>
              <a:gd name="connsiteX1" fmla="*/ 0 w 1345751"/>
              <a:gd name="connsiteY1" fmla="*/ 2379910 h 2808514"/>
              <a:gd name="connsiteX2" fmla="*/ 877665 w 1345751"/>
              <a:gd name="connsiteY2" fmla="*/ 2667000 h 2808514"/>
              <a:gd name="connsiteX3" fmla="*/ 1345751 w 1345751"/>
              <a:gd name="connsiteY3" fmla="*/ 838200 h 2808514"/>
              <a:gd name="connsiteX4" fmla="*/ 910322 w 1345751"/>
              <a:gd name="connsiteY4" fmla="*/ 10886 h 2808514"/>
              <a:gd name="connsiteX5" fmla="*/ 725265 w 1345751"/>
              <a:gd name="connsiteY5" fmla="*/ 0 h 2808514"/>
              <a:gd name="connsiteX0" fmla="*/ 0 w 1345751"/>
              <a:gd name="connsiteY0" fmla="*/ 2379910 h 2667000"/>
              <a:gd name="connsiteX1" fmla="*/ 877665 w 1345751"/>
              <a:gd name="connsiteY1" fmla="*/ 2667000 h 2667000"/>
              <a:gd name="connsiteX2" fmla="*/ 1345751 w 1345751"/>
              <a:gd name="connsiteY2" fmla="*/ 838200 h 2667000"/>
              <a:gd name="connsiteX3" fmla="*/ 910322 w 1345751"/>
              <a:gd name="connsiteY3" fmla="*/ 10886 h 2667000"/>
              <a:gd name="connsiteX4" fmla="*/ 725265 w 1345751"/>
              <a:gd name="connsiteY4" fmla="*/ 0 h 2667000"/>
              <a:gd name="connsiteX0" fmla="*/ 0 w 1500198"/>
              <a:gd name="connsiteY0" fmla="*/ 2379910 h 2667000"/>
              <a:gd name="connsiteX1" fmla="*/ 877665 w 1500198"/>
              <a:gd name="connsiteY1" fmla="*/ 2667000 h 2667000"/>
              <a:gd name="connsiteX2" fmla="*/ 1500198 w 1500198"/>
              <a:gd name="connsiteY2" fmla="*/ 2308472 h 2667000"/>
              <a:gd name="connsiteX3" fmla="*/ 910322 w 1500198"/>
              <a:gd name="connsiteY3" fmla="*/ 10886 h 2667000"/>
              <a:gd name="connsiteX4" fmla="*/ 725265 w 1500198"/>
              <a:gd name="connsiteY4" fmla="*/ 0 h 2667000"/>
              <a:gd name="connsiteX0" fmla="*/ 0 w 1500198"/>
              <a:gd name="connsiteY0" fmla="*/ 2379910 h 2667000"/>
              <a:gd name="connsiteX1" fmla="*/ 877665 w 1500198"/>
              <a:gd name="connsiteY1" fmla="*/ 2667000 h 2667000"/>
              <a:gd name="connsiteX2" fmla="*/ 1500198 w 1500198"/>
              <a:gd name="connsiteY2" fmla="*/ 2308472 h 2667000"/>
              <a:gd name="connsiteX3" fmla="*/ 1500197 w 1500198"/>
              <a:gd name="connsiteY3" fmla="*/ 1594092 h 2667000"/>
              <a:gd name="connsiteX4" fmla="*/ 725265 w 1500198"/>
              <a:gd name="connsiteY4" fmla="*/ 0 h 2667000"/>
              <a:gd name="connsiteX0" fmla="*/ 0 w 1785949"/>
              <a:gd name="connsiteY0" fmla="*/ 1000132 h 1287222"/>
              <a:gd name="connsiteX1" fmla="*/ 877665 w 1785949"/>
              <a:gd name="connsiteY1" fmla="*/ 1287222 h 1287222"/>
              <a:gd name="connsiteX2" fmla="*/ 1500198 w 1785949"/>
              <a:gd name="connsiteY2" fmla="*/ 928694 h 1287222"/>
              <a:gd name="connsiteX3" fmla="*/ 1500197 w 1785949"/>
              <a:gd name="connsiteY3" fmla="*/ 214314 h 1287222"/>
              <a:gd name="connsiteX4" fmla="*/ 1785949 w 1785949"/>
              <a:gd name="connsiteY4" fmla="*/ 0 h 1287222"/>
              <a:gd name="connsiteX0" fmla="*/ 0 w 1785949"/>
              <a:gd name="connsiteY0" fmla="*/ 1000132 h 1000132"/>
              <a:gd name="connsiteX1" fmla="*/ 1500198 w 1785949"/>
              <a:gd name="connsiteY1" fmla="*/ 928694 h 1000132"/>
              <a:gd name="connsiteX2" fmla="*/ 1500197 w 1785949"/>
              <a:gd name="connsiteY2" fmla="*/ 214314 h 1000132"/>
              <a:gd name="connsiteX3" fmla="*/ 1785949 w 1785949"/>
              <a:gd name="connsiteY3" fmla="*/ 0 h 1000132"/>
              <a:gd name="connsiteX0" fmla="*/ 0 w 1785949"/>
              <a:gd name="connsiteY0" fmla="*/ 1000132 h 1071570"/>
              <a:gd name="connsiteX1" fmla="*/ 1500197 w 1785949"/>
              <a:gd name="connsiteY1" fmla="*/ 1071570 h 1071570"/>
              <a:gd name="connsiteX2" fmla="*/ 1500197 w 1785949"/>
              <a:gd name="connsiteY2" fmla="*/ 214314 h 1071570"/>
              <a:gd name="connsiteX3" fmla="*/ 1785949 w 1785949"/>
              <a:gd name="connsiteY3" fmla="*/ 0 h 1071570"/>
              <a:gd name="connsiteX0" fmla="*/ 1 w 1785950"/>
              <a:gd name="connsiteY0" fmla="*/ 1000132 h 1071570"/>
              <a:gd name="connsiteX1" fmla="*/ 0 w 1785950"/>
              <a:gd name="connsiteY1" fmla="*/ 1071570 h 1071570"/>
              <a:gd name="connsiteX2" fmla="*/ 1500198 w 1785950"/>
              <a:gd name="connsiteY2" fmla="*/ 1071570 h 1071570"/>
              <a:gd name="connsiteX3" fmla="*/ 1500198 w 1785950"/>
              <a:gd name="connsiteY3" fmla="*/ 214314 h 1071570"/>
              <a:gd name="connsiteX4" fmla="*/ 1785950 w 1785950"/>
              <a:gd name="connsiteY4" fmla="*/ 0 h 1071570"/>
              <a:gd name="connsiteX0" fmla="*/ 0 w 1785950"/>
              <a:gd name="connsiteY0" fmla="*/ 1071570 h 1071570"/>
              <a:gd name="connsiteX1" fmla="*/ 1500198 w 1785950"/>
              <a:gd name="connsiteY1" fmla="*/ 1071570 h 1071570"/>
              <a:gd name="connsiteX2" fmla="*/ 1500198 w 1785950"/>
              <a:gd name="connsiteY2" fmla="*/ 214314 h 1071570"/>
              <a:gd name="connsiteX3" fmla="*/ 1785950 w 1785950"/>
              <a:gd name="connsiteY3" fmla="*/ 0 h 107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50" h="1071570">
                <a:moveTo>
                  <a:pt x="0" y="1071570"/>
                </a:moveTo>
                <a:lnTo>
                  <a:pt x="1500198" y="1071570"/>
                </a:lnTo>
                <a:lnTo>
                  <a:pt x="1500198" y="214314"/>
                </a:lnTo>
                <a:lnTo>
                  <a:pt x="1785950" y="0"/>
                </a:ln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43042" y="4572008"/>
            <a:ext cx="378618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Цены необходимо подтверждать чеками или ссылками на </a:t>
            </a:r>
            <a:r>
              <a:rPr lang="ru-RU" dirty="0" err="1" smtClean="0">
                <a:latin typeface="Arial Narrow" pitchFamily="34" charset="0"/>
              </a:rPr>
              <a:t>интернет-магазины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37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Общий сметно-финансовый расчет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06211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465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Rot="1" noChangeArrowheads="1"/>
          </p:cNvSpPr>
          <p:nvPr/>
        </p:nvSpPr>
        <p:spPr bwMode="auto">
          <a:xfrm>
            <a:off x="0" y="44450"/>
            <a:ext cx="9144000" cy="863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Соотношение стоимости работы геолога с молотком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и рабочего с кайлом и лопатой (проект 2004 г.)</a:t>
            </a:r>
            <a:endParaRPr lang="ru-RU" sz="3000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2" cstate="print"/>
          <a:srcRect r="21263" b="16795"/>
          <a:stretch>
            <a:fillRect/>
          </a:stretch>
        </p:blipFill>
        <p:spPr bwMode="auto">
          <a:xfrm>
            <a:off x="0" y="946150"/>
            <a:ext cx="9144000" cy="543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Основание </a:t>
            </a:r>
            <a:r>
              <a:rPr lang="ru-RU" sz="2000" b="1" dirty="0" smtClean="0">
                <a:latin typeface="Arial Narrow" pitchFamily="34" charset="0"/>
              </a:rPr>
              <a:t>проведения работ: </a:t>
            </a:r>
            <a:r>
              <a:rPr lang="ru-RU" sz="2000" dirty="0" smtClean="0">
                <a:latin typeface="Arial Narrow" pitchFamily="34" charset="0"/>
              </a:rPr>
              <a:t>Государственное задание Федерального агентства по </a:t>
            </a:r>
            <a:r>
              <a:rPr lang="ru-RU" sz="2000" dirty="0" err="1" smtClean="0">
                <a:latin typeface="Arial Narrow" pitchFamily="34" charset="0"/>
              </a:rPr>
              <a:t>недропользованию</a:t>
            </a:r>
            <a:r>
              <a:rPr lang="ru-RU" sz="2000" dirty="0" smtClean="0">
                <a:latin typeface="Arial Narrow" pitchFamily="34" charset="0"/>
              </a:rPr>
              <a:t> от 11.01.2018 № 049-00009-18-00. Перечень объектов региональных геолого-геофизических и геолого-съемочных работ по геологическому изучению недр и воспроизводству минерально-сырьевой базы, финансируемых за счет субсидии на финансовое обеспечение выполнения государственных заданий Федерального агентства по </a:t>
            </a:r>
            <a:r>
              <a:rPr lang="ru-RU" sz="2000" dirty="0" err="1" smtClean="0">
                <a:latin typeface="Arial Narrow" pitchFamily="34" charset="0"/>
              </a:rPr>
              <a:t>недропользованию</a:t>
            </a:r>
            <a:r>
              <a:rPr lang="ru-RU" sz="2000" dirty="0" smtClean="0">
                <a:latin typeface="Arial Narrow" pitchFamily="34" charset="0"/>
              </a:rPr>
              <a:t> на 2018 год и на плановый период 2019 и 2020 годов, утвержденного приказом Федерального агентства по </a:t>
            </a:r>
            <a:r>
              <a:rPr lang="ru-RU" sz="2000" dirty="0" err="1" smtClean="0">
                <a:latin typeface="Arial Narrow" pitchFamily="34" charset="0"/>
              </a:rPr>
              <a:t>недропользованию</a:t>
            </a:r>
            <a:r>
              <a:rPr lang="ru-RU" sz="2000" dirty="0" smtClean="0">
                <a:latin typeface="Arial Narrow" pitchFamily="34" charset="0"/>
              </a:rPr>
              <a:t> от 25.12.2017 № 587.</a:t>
            </a:r>
          </a:p>
          <a:p>
            <a:r>
              <a:rPr lang="ru-RU" sz="2000" b="1" dirty="0" smtClean="0">
                <a:latin typeface="Arial Narrow" pitchFamily="34" charset="0"/>
              </a:rPr>
              <a:t>Источник финансирования: </a:t>
            </a:r>
            <a:r>
              <a:rPr lang="ru-RU" sz="2000" dirty="0" smtClean="0">
                <a:latin typeface="Arial Narrow" pitchFamily="34" charset="0"/>
              </a:rPr>
              <a:t>Федеральный бюджет Российской </a:t>
            </a:r>
            <a:r>
              <a:rPr lang="ru-RU" sz="2000" dirty="0" smtClean="0">
                <a:latin typeface="Arial Narrow" pitchFamily="34" charset="0"/>
              </a:rPr>
              <a:t>Федерации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Подрядчик</a:t>
            </a:r>
            <a:r>
              <a:rPr lang="ru-RU" sz="2000" b="1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Arial Narrow" pitchFamily="34" charset="0"/>
              </a:rPr>
              <a:t>определяется по результатам отрытого конкурса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57496"/>
            <a:ext cx="914400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NB!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В конкурсный пакет входит масса документов, а кроме того, </a:t>
            </a:r>
            <a:r>
              <a:rPr lang="ru-RU" sz="2000" dirty="0" smtClean="0">
                <a:latin typeface="Arial Narrow" pitchFamily="34" charset="0"/>
              </a:rPr>
              <a:t>претендент </a:t>
            </a:r>
            <a:r>
              <a:rPr lang="ru-RU" sz="2000" dirty="0" smtClean="0">
                <a:latin typeface="Arial Narrow" pitchFamily="34" charset="0"/>
              </a:rPr>
              <a:t>(Исполнитель) вносит на счет Заказчика "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страховочный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взнос</a:t>
            </a:r>
            <a:r>
              <a:rPr lang="ru-RU" sz="2000" dirty="0" smtClean="0">
                <a:latin typeface="Arial Narrow" pitchFamily="34" charset="0"/>
              </a:rPr>
              <a:t>" </a:t>
            </a:r>
            <a:r>
              <a:rPr lang="ru-RU" sz="2000" dirty="0" smtClean="0">
                <a:latin typeface="Arial Narrow" pitchFamily="34" charset="0"/>
              </a:rPr>
              <a:t>от </a:t>
            </a:r>
            <a:r>
              <a:rPr lang="ru-RU" sz="2000" dirty="0" smtClean="0">
                <a:latin typeface="Arial Narrow" pitchFamily="34" charset="0"/>
              </a:rPr>
              <a:t>10 до 30% стоимости контракта!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Или предоставляет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банковскую гарантию </a:t>
            </a:r>
            <a:r>
              <a:rPr lang="ru-RU" sz="2000" dirty="0" smtClean="0">
                <a:latin typeface="Arial Narrow" pitchFamily="34" charset="0"/>
              </a:rPr>
              <a:t>(под % банка)!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Деньги возвращаются на счет Исполнителя </a:t>
            </a:r>
            <a:r>
              <a:rPr lang="ru-RU" sz="2000" dirty="0" smtClean="0">
                <a:latin typeface="Arial Narrow" pitchFamily="34" charset="0"/>
              </a:rPr>
              <a:t>только после </a:t>
            </a:r>
            <a:r>
              <a:rPr lang="ru-RU" sz="2000" dirty="0" smtClean="0">
                <a:latin typeface="Arial Narrow" pitchFamily="34" charset="0"/>
              </a:rPr>
              <a:t>защиты отчета!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0570"/>
            <a:ext cx="91440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NB!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Исполнитель, выигравший конкурс, получает аванс в размере </a:t>
            </a:r>
            <a:r>
              <a:rPr lang="ru-RU" sz="2000" dirty="0" smtClean="0">
                <a:latin typeface="Arial Narrow" pitchFamily="34" charset="0"/>
              </a:rPr>
              <a:t>30</a:t>
            </a:r>
            <a:r>
              <a:rPr lang="ru-RU" sz="2000" dirty="0" smtClean="0">
                <a:latin typeface="Arial Narrow" pitchFamily="34" charset="0"/>
              </a:rPr>
              <a:t>% стоимости контракта 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на </a:t>
            </a:r>
            <a:r>
              <a:rPr lang="ru-RU" sz="2000" dirty="0" smtClean="0">
                <a:latin typeface="Arial Narrow" pitchFamily="34" charset="0"/>
              </a:rPr>
              <a:t>текущий год, который, правда, </a:t>
            </a:r>
            <a:r>
              <a:rPr lang="ru-RU" sz="2000" dirty="0" smtClean="0">
                <a:latin typeface="Arial Narrow" pitchFamily="34" charset="0"/>
              </a:rPr>
              <a:t>должен </a:t>
            </a:r>
            <a:r>
              <a:rPr lang="ru-RU" sz="2000" dirty="0" smtClean="0">
                <a:latin typeface="Arial Narrow" pitchFamily="34" charset="0"/>
              </a:rPr>
              <a:t>будет </a:t>
            </a:r>
            <a:r>
              <a:rPr lang="ru-RU" sz="2000" b="1" dirty="0" smtClean="0">
                <a:latin typeface="Arial Narrow" pitchFamily="34" charset="0"/>
              </a:rPr>
              <a:t>вернуть в виде </a:t>
            </a:r>
            <a:r>
              <a:rPr lang="ru-RU" sz="2000" b="1" dirty="0" err="1" smtClean="0">
                <a:latin typeface="Arial Narrow" pitchFamily="34" charset="0"/>
              </a:rPr>
              <a:t>актировки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за </a:t>
            </a:r>
            <a:r>
              <a:rPr lang="ru-RU" sz="2000" dirty="0" smtClean="0">
                <a:latin typeface="Arial Narrow" pitchFamily="34" charset="0"/>
              </a:rPr>
              <a:t>первый же квартал</a:t>
            </a:r>
            <a:r>
              <a:rPr lang="ru-RU" sz="2000" dirty="0" smtClean="0">
                <a:latin typeface="Arial Narrow" pitchFamily="34" charset="0"/>
              </a:rPr>
              <a:t>, то </a:t>
            </a:r>
            <a:r>
              <a:rPr lang="ru-RU" sz="2000" dirty="0" smtClean="0">
                <a:latin typeface="Arial Narrow" pitchFamily="34" charset="0"/>
              </a:rPr>
              <a:t>есть в первый квартал надо выполнить 30% объёма работ</a:t>
            </a:r>
            <a:r>
              <a:rPr lang="ru-RU" sz="2000" dirty="0" smtClean="0">
                <a:latin typeface="Arial Narrow" pitchFamily="34" charset="0"/>
              </a:rPr>
              <a:t>!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А полевые работы (</a:t>
            </a:r>
            <a:r>
              <a:rPr lang="ru-RU" sz="2000" dirty="0" smtClean="0">
                <a:latin typeface="Arial Narrow" pitchFamily="34" charset="0"/>
              </a:rPr>
              <a:t>2 и 3 кварталы) организовывать </a:t>
            </a:r>
            <a:r>
              <a:rPr lang="ru-RU" sz="2000" dirty="0" smtClean="0">
                <a:latin typeface="Arial Narrow" pitchFamily="34" charset="0"/>
              </a:rPr>
              <a:t>практически за </a:t>
            </a:r>
            <a:r>
              <a:rPr lang="ru-RU" sz="2000" dirty="0" smtClean="0">
                <a:latin typeface="Arial Narrow" pitchFamily="34" charset="0"/>
              </a:rPr>
              <a:t>свой </a:t>
            </a:r>
            <a:r>
              <a:rPr lang="ru-RU" sz="2000" dirty="0" smtClean="0">
                <a:latin typeface="Arial Narrow" pitchFamily="34" charset="0"/>
              </a:rPr>
              <a:t>счёт.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Да еще с </a:t>
            </a:r>
            <a:r>
              <a:rPr lang="ru-RU" sz="2000" dirty="0" smtClean="0">
                <a:latin typeface="Arial Narrow" pitchFamily="34" charset="0"/>
              </a:rPr>
              <a:t>висящим обязательством перед банком.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print"/>
          <a:srcRect r="12521" b="25194"/>
          <a:stretch>
            <a:fillRect/>
          </a:stretch>
        </p:blipFill>
        <p:spPr bwMode="auto">
          <a:xfrm>
            <a:off x="0" y="109538"/>
            <a:ext cx="9144000" cy="439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6917" name="Rectangle 5"/>
          <p:cNvSpPr>
            <a:spLocks noRot="1" noChangeArrowheads="1"/>
          </p:cNvSpPr>
          <p:nvPr/>
        </p:nvSpPr>
        <p:spPr bwMode="auto">
          <a:xfrm>
            <a:off x="0" y="4652963"/>
            <a:ext cx="9144000" cy="156966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Подсчитали?!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22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км маршрутов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геолога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 коллектором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по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дочетвертичным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образованиям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стоят строительства 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одного туалета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очка и 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одной помойной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ямы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!!! 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А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при изучении четвертичных образований та же цена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уже у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25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км маршрутов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1. Целевое назначение работ, пространственные границы объекта, основные оценочные параметры.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b="1" i="1" dirty="0" smtClean="0">
                <a:latin typeface="Arial Narrow" pitchFamily="34" charset="0"/>
              </a:rPr>
              <a:t>1.1. Целевое назначение работ:</a:t>
            </a:r>
            <a:r>
              <a:rPr lang="ru-RU" sz="2000" dirty="0" smtClean="0">
                <a:latin typeface="Arial Narrow" pitchFamily="34" charset="0"/>
              </a:rPr>
              <a:t> Создание Государственных геологических карт масштаба 1:200</a:t>
            </a:r>
            <a:r>
              <a:rPr lang="en-US" sz="2000" dirty="0" smtClean="0">
                <a:latin typeface="Arial Narrow" pitchFamily="34" charset="0"/>
              </a:rPr>
              <a:t> </a:t>
            </a:r>
            <a:r>
              <a:rPr lang="ru-RU" sz="2000" dirty="0" smtClean="0">
                <a:latin typeface="Arial Narrow" pitchFamily="34" charset="0"/>
              </a:rPr>
              <a:t>000 для решения различных народнохозяйственных задач: планирования геологоразведочных работ, экологических мероприятий, рационального природопользования, оценки перспектив территорий на железо, алюминий, благородные металлы и другие полезные ископаемые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b="1" i="1" dirty="0" smtClean="0">
                <a:latin typeface="Arial Narrow" pitchFamily="34" charset="0"/>
              </a:rPr>
              <a:t>1.2. Пространственные границы объекта: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Территория Российской Федерации в пределах </a:t>
            </a:r>
            <a:r>
              <a:rPr lang="ru-RU" sz="2000" b="1" dirty="0" smtClean="0">
                <a:latin typeface="Arial Narrow" pitchFamily="34" charset="0"/>
              </a:rPr>
              <a:t>Уральского и Приволжского </a:t>
            </a:r>
            <a:r>
              <a:rPr lang="ru-RU" sz="2000" b="1" dirty="0" err="1" smtClean="0">
                <a:latin typeface="Arial Narrow" pitchFamily="34" charset="0"/>
              </a:rPr>
              <a:t>ФО</a:t>
            </a:r>
            <a:r>
              <a:rPr lang="ru-RU" sz="2000" dirty="0" smtClean="0">
                <a:latin typeface="Arial Narrow" pitchFamily="34" charset="0"/>
              </a:rPr>
              <a:t>: Челябинская область и Республика Башкортостан – лист </a:t>
            </a:r>
            <a:r>
              <a:rPr lang="en-US" sz="2000" dirty="0" smtClean="0">
                <a:latin typeface="Arial Narrow" pitchFamily="34" charset="0"/>
              </a:rPr>
              <a:t>N</a:t>
            </a:r>
            <a:r>
              <a:rPr lang="ru-RU" sz="2000" dirty="0" smtClean="0">
                <a:latin typeface="Arial Narrow" pitchFamily="34" charset="0"/>
              </a:rPr>
              <a:t>-40-</a:t>
            </a:r>
            <a:r>
              <a:rPr lang="en-US" sz="2000" dirty="0" smtClean="0">
                <a:latin typeface="Arial Narrow" pitchFamily="34" charset="0"/>
              </a:rPr>
              <a:t>XI</a:t>
            </a:r>
            <a:r>
              <a:rPr lang="ru-RU" sz="2000" dirty="0" smtClean="0">
                <a:latin typeface="Arial Narrow" pitchFamily="34" charset="0"/>
              </a:rPr>
              <a:t> (Бакальская площадь) – 4749,5 </a:t>
            </a:r>
            <a:r>
              <a:rPr lang="ru-RU" sz="2000" dirty="0" err="1" smtClean="0">
                <a:latin typeface="Arial Narrow" pitchFamily="34" charset="0"/>
              </a:rPr>
              <a:t>км</a:t>
            </a:r>
            <a:r>
              <a:rPr lang="ru-RU" sz="2000" baseline="30000" dirty="0" err="1" smtClean="0">
                <a:latin typeface="Arial Narrow" pitchFamily="34" charset="0"/>
              </a:rPr>
              <a:t>2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r>
              <a:rPr lang="ru-RU" sz="2000" dirty="0" smtClean="0">
                <a:latin typeface="Arial Narrow" pitchFamily="34" charset="0"/>
              </a:rPr>
              <a:t>Глубина геологического изучения определяется глубиной пробуренных скважин и возможностями геолого-геофизических методов исследований.</a:t>
            </a:r>
          </a:p>
          <a:p>
            <a:r>
              <a:rPr lang="ru-RU" sz="2000" b="1" i="1" dirty="0" smtClean="0">
                <a:latin typeface="Arial Narrow" pitchFamily="34" charset="0"/>
              </a:rPr>
              <a:t>1.3. Основные оценочные параметры: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Полнота и качество конечной продукции должны соответствовать требованиям следующих нормативных документов, используемых по соответствующим направлениям геологического задания: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5572140"/>
            <a:ext cx="65763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Далее следует ссылка на 22 нормативных документа </a:t>
            </a:r>
          </a:p>
          <a:p>
            <a:pPr algn="ctr"/>
            <a:r>
              <a:rPr lang="ru-RU" dirty="0" smtClean="0"/>
              <a:t>от "</a:t>
            </a:r>
            <a:r>
              <a:rPr lang="ru-RU" b="1" dirty="0" smtClean="0"/>
              <a:t>Правил подготовки проектов и смет</a:t>
            </a:r>
            <a:r>
              <a:rPr lang="ru-RU" dirty="0" smtClean="0"/>
              <a:t>" до </a:t>
            </a:r>
            <a:r>
              <a:rPr lang="ru-RU" b="1" dirty="0" err="1" smtClean="0"/>
              <a:t>ГОСТа</a:t>
            </a:r>
            <a:r>
              <a:rPr lang="ru-RU" b="1" dirty="0" smtClean="0"/>
              <a:t> </a:t>
            </a:r>
            <a:r>
              <a:rPr lang="ru-RU" b="1" dirty="0" err="1" smtClean="0"/>
              <a:t>Р</a:t>
            </a:r>
            <a:r>
              <a:rPr lang="ru-RU" b="1" dirty="0" smtClean="0"/>
              <a:t> 53579–2009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2. Геологические задачи. Последовательность и основные методы их решения: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b="1" i="1" dirty="0" smtClean="0">
                <a:latin typeface="Arial Narrow" pitchFamily="34" charset="0"/>
              </a:rPr>
              <a:t>2.1. Основные геологические задачи:</a:t>
            </a:r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2.1.1. Составление и подготовка к изданию комплекта Государственной геологической карты масштаба 1:200 000 листа </a:t>
            </a:r>
            <a:r>
              <a:rPr lang="en-US" dirty="0" smtClean="0">
                <a:latin typeface="Arial Narrow" pitchFamily="34" charset="0"/>
              </a:rPr>
              <a:t>N</a:t>
            </a:r>
            <a:r>
              <a:rPr lang="ru-RU" dirty="0" smtClean="0">
                <a:latin typeface="Arial Narrow" pitchFamily="34" charset="0"/>
              </a:rPr>
              <a:t>-40-</a:t>
            </a:r>
            <a:r>
              <a:rPr lang="en-US" dirty="0" smtClean="0">
                <a:latin typeface="Arial Narrow" pitchFamily="34" charset="0"/>
              </a:rPr>
              <a:t>XI</a:t>
            </a:r>
            <a:r>
              <a:rPr lang="ru-RU" dirty="0" smtClean="0">
                <a:latin typeface="Arial Narrow" pitchFamily="34" charset="0"/>
              </a:rPr>
              <a:t> (Бакальская площадь) с цифровой моделью (в формате ГИС) и объяснительной запиской, в составе:</a:t>
            </a:r>
          </a:p>
          <a:p>
            <a:r>
              <a:rPr lang="ru-RU" dirty="0" smtClean="0">
                <a:latin typeface="Arial Narrow" pitchFamily="34" charset="0"/>
              </a:rPr>
              <a:t>– геологическая </a:t>
            </a:r>
            <a:r>
              <a:rPr lang="ru-RU" dirty="0" err="1" smtClean="0">
                <a:latin typeface="Arial Narrow" pitchFamily="34" charset="0"/>
              </a:rPr>
              <a:t>дочетвертичных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образований (</a:t>
            </a:r>
            <a:r>
              <a:rPr lang="ru-RU" b="1" dirty="0" smtClean="0">
                <a:latin typeface="Arial Narrow" pitchFamily="34" charset="0"/>
              </a:rPr>
              <a:t>ГК-200</a:t>
            </a:r>
            <a:r>
              <a:rPr lang="ru-RU" dirty="0" smtClean="0">
                <a:latin typeface="Arial Narrow" pitchFamily="34" charset="0"/>
              </a:rPr>
              <a:t>);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– четвертичных образований </a:t>
            </a:r>
            <a:r>
              <a:rPr lang="en-US" dirty="0" smtClean="0">
                <a:latin typeface="Arial Narrow" pitchFamily="34" charset="0"/>
              </a:rPr>
              <a:t>(</a:t>
            </a:r>
            <a:r>
              <a:rPr lang="ru-RU" b="1" dirty="0" smtClean="0">
                <a:latin typeface="Arial Narrow" pitchFamily="34" charset="0"/>
              </a:rPr>
              <a:t>КЧО</a:t>
            </a:r>
            <a:r>
              <a:rPr lang="en-US" b="1" dirty="0" smtClean="0">
                <a:latin typeface="Arial Narrow" pitchFamily="34" charset="0"/>
              </a:rPr>
              <a:t>-200</a:t>
            </a:r>
            <a:r>
              <a:rPr lang="en-US" dirty="0" smtClean="0">
                <a:latin typeface="Arial Narrow" pitchFamily="34" charset="0"/>
              </a:rPr>
              <a:t>)</a:t>
            </a:r>
            <a:r>
              <a:rPr lang="ru-RU" dirty="0" smtClean="0">
                <a:latin typeface="Arial Narrow" pitchFamily="34" charset="0"/>
              </a:rPr>
              <a:t>;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– полезных </a:t>
            </a:r>
            <a:r>
              <a:rPr lang="ru-RU" dirty="0" smtClean="0">
                <a:latin typeface="Arial Narrow" pitchFamily="34" charset="0"/>
              </a:rPr>
              <a:t>ископаемых и закономерностей их </a:t>
            </a:r>
            <a:r>
              <a:rPr lang="ru-RU" dirty="0" smtClean="0">
                <a:latin typeface="Arial Narrow" pitchFamily="34" charset="0"/>
              </a:rPr>
              <a:t>размещения (</a:t>
            </a:r>
            <a:r>
              <a:rPr lang="ru-RU" b="1" dirty="0" smtClean="0">
                <a:latin typeface="Arial Narrow" pitchFamily="34" charset="0"/>
              </a:rPr>
              <a:t>КПИ-200</a:t>
            </a:r>
            <a:r>
              <a:rPr lang="ru-RU" dirty="0" smtClean="0">
                <a:latin typeface="Arial Narrow" pitchFamily="34" charset="0"/>
              </a:rPr>
              <a:t>).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852936"/>
            <a:ext cx="483350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Далее следует серия конкретных задач</a:t>
            </a:r>
          </a:p>
          <a:p>
            <a:pPr algn="ctr"/>
            <a:r>
              <a:rPr lang="ru-RU" dirty="0" smtClean="0"/>
              <a:t>по изучению различных стратонов и плутонов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610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2.2. Последовательность решения геологических задач:</a:t>
            </a:r>
            <a:r>
              <a:rPr lang="ru-RU" i="1" dirty="0" smtClean="0"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Поставленные задачи решаются последовательно путем выполнения подготовительных, полевых, лабораторных и камеральных работ с использованием современных компьютерных технологий, лабораторно-аналитических методов и технологий в соответствии с действующими нормативно-методическими документами.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28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 Narrow" pitchFamily="34" charset="0"/>
              </a:rPr>
              <a:t>2.3. Основные методы решения геологических задач:</a:t>
            </a:r>
          </a:p>
          <a:p>
            <a:r>
              <a:rPr lang="ru-RU" sz="2000" dirty="0" smtClean="0">
                <a:latin typeface="Arial Narrow" pitchFamily="34" charset="0"/>
              </a:rPr>
              <a:t>2.3.1. </a:t>
            </a:r>
            <a:r>
              <a:rPr lang="ru-RU" sz="2000" b="1" dirty="0" smtClean="0">
                <a:latin typeface="Arial Narrow" pitchFamily="34" charset="0"/>
              </a:rPr>
              <a:t>Составление </a:t>
            </a:r>
            <a:r>
              <a:rPr lang="ru-RU" sz="2000" b="1" dirty="0" smtClean="0">
                <a:latin typeface="Arial Narrow" pitchFamily="34" charset="0"/>
              </a:rPr>
              <a:t>и утверждение </a:t>
            </a:r>
            <a:r>
              <a:rPr lang="ru-RU" sz="2000" dirty="0" smtClean="0">
                <a:latin typeface="Arial Narrow" pitchFamily="34" charset="0"/>
              </a:rPr>
              <a:t>в установленном порядке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проектной документации </a:t>
            </a:r>
            <a:r>
              <a:rPr lang="ru-RU" sz="2000" dirty="0" smtClean="0">
                <a:latin typeface="Arial Narrow" pitchFamily="34" charset="0"/>
              </a:rPr>
              <a:t>на выполнение работ по объекту.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9289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2.3.2. </a:t>
            </a:r>
            <a:r>
              <a:rPr lang="ru-RU" sz="2000" b="1" dirty="0" smtClean="0">
                <a:latin typeface="Arial Narrow" pitchFamily="34" charset="0"/>
              </a:rPr>
              <a:t>Сбор </a:t>
            </a:r>
            <a:r>
              <a:rPr lang="ru-RU" sz="2000" b="1" dirty="0" smtClean="0">
                <a:latin typeface="Arial Narrow" pitchFamily="34" charset="0"/>
              </a:rPr>
              <a:t>(дополнительный сбор), анализ и систематизация </a:t>
            </a:r>
            <a:r>
              <a:rPr lang="ru-RU" sz="2000" dirty="0" smtClean="0">
                <a:latin typeface="Arial Narrow" pitchFamily="34" charset="0"/>
              </a:rPr>
              <a:t>опубликованных и фондовых материалов. </a:t>
            </a: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914400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NB!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Все геолого-съемочные работы должны производиться 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только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по утвержденным проектам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Однако обычно </a:t>
            </a:r>
            <a:r>
              <a:rPr lang="ru-RU" sz="2000" dirty="0" smtClean="0">
                <a:latin typeface="Arial Narrow" pitchFamily="34" charset="0"/>
              </a:rPr>
              <a:t>проекты утверждаются </a:t>
            </a:r>
            <a:r>
              <a:rPr lang="ru-RU" sz="2000" dirty="0" smtClean="0">
                <a:latin typeface="Arial Narrow" pitchFamily="34" charset="0"/>
              </a:rPr>
              <a:t>примерно к </a:t>
            </a:r>
            <a:r>
              <a:rPr lang="ru-RU" sz="2000" dirty="0" smtClean="0">
                <a:latin typeface="Arial Narrow" pitchFamily="34" charset="0"/>
              </a:rPr>
              <a:t>октябрю месяцу, </a:t>
            </a:r>
            <a:endParaRPr lang="ru-RU" sz="20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так </a:t>
            </a:r>
            <a:r>
              <a:rPr lang="ru-RU" sz="2000" dirty="0" smtClean="0">
                <a:latin typeface="Arial Narrow" pitchFamily="34" charset="0"/>
              </a:rPr>
              <a:t>что работы проводят вслепую, </a:t>
            </a:r>
            <a:r>
              <a:rPr lang="ru-RU" sz="2000" dirty="0" smtClean="0">
                <a:latin typeface="Arial Narrow" pitchFamily="34" charset="0"/>
              </a:rPr>
              <a:t>причем с </a:t>
            </a:r>
            <a:r>
              <a:rPr lang="ru-RU" sz="2000" dirty="0" smtClean="0">
                <a:latin typeface="Arial Narrow" pitchFamily="34" charset="0"/>
              </a:rPr>
              <a:t>запасом (а вдруг увеличат объемы?).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6567"/>
            <a:ext cx="9144000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latin typeface="Arial Narrow" pitchFamily="34" charset="0"/>
              </a:rPr>
              <a:t>NB!</a:t>
            </a:r>
            <a:endParaRPr lang="ru-RU" sz="2000" b="1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Вся открытая информация предоставляется фондами бесплатно!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Особая проблема </a:t>
            </a:r>
            <a:r>
              <a:rPr lang="ru-RU" sz="2000" dirty="0" smtClean="0">
                <a:latin typeface="Arial Narrow" pitchFamily="34" charset="0"/>
              </a:rPr>
              <a:t>– получение и использование информации ограниченного доступа (главным образом, геологических карт масштаба 1:50 000).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Согласование с министерством обороны занимает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около месяца </a:t>
            </a:r>
            <a:r>
              <a:rPr lang="ru-RU" sz="2000" dirty="0" smtClean="0">
                <a:latin typeface="Arial Narrow" pitchFamily="34" charset="0"/>
              </a:rPr>
              <a:t>при предоставлении лицензии на </a:t>
            </a:r>
            <a:r>
              <a:rPr lang="ru-RU" sz="2000" dirty="0" smtClean="0">
                <a:latin typeface="Arial Narrow" pitchFamily="34" charset="0"/>
              </a:rPr>
              <a:t>работу с закрытыми материалами и </a:t>
            </a:r>
            <a:r>
              <a:rPr lang="ru-RU" sz="2000" dirty="0" err="1" smtClean="0">
                <a:latin typeface="Arial Narrow" pitchFamily="34" charset="0"/>
              </a:rPr>
              <a:t>Госконтракта</a:t>
            </a:r>
            <a:r>
              <a:rPr lang="ru-RU" sz="2000" dirty="0" smtClean="0">
                <a:latin typeface="Arial Narrow" pitchFamily="34" charset="0"/>
              </a:rPr>
              <a:t>.</a:t>
            </a:r>
            <a:r>
              <a:rPr lang="ru-RU" sz="2000" dirty="0" smtClean="0"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Arial Narrow" pitchFamily="34" charset="0"/>
              </a:rPr>
              <a:t>А проект ВСЕГЕИ требуют предоставить через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неделю</a:t>
            </a:r>
            <a:r>
              <a:rPr lang="ru-RU" sz="2000" dirty="0" smtClean="0">
                <a:latin typeface="Arial Narrow" pitchFamily="34" charset="0"/>
              </a:rPr>
              <a:t> после подписания контракта!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277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2.3.3. </a:t>
            </a:r>
            <a:r>
              <a:rPr lang="ru-RU" sz="2000" b="1" dirty="0" smtClean="0">
                <a:latin typeface="Arial Narrow" pitchFamily="34" charset="0"/>
              </a:rPr>
              <a:t>Дешифрирование МАКС</a:t>
            </a:r>
            <a:r>
              <a:rPr lang="ru-RU" sz="2000" dirty="0" smtClean="0">
                <a:latin typeface="Arial Narrow" pitchFamily="34" charset="0"/>
              </a:rPr>
              <a:t>, составление схем дешифрирования. </a:t>
            </a:r>
          </a:p>
          <a:p>
            <a:r>
              <a:rPr lang="ru-RU" sz="2000" dirty="0" smtClean="0">
                <a:latin typeface="Arial Narrow" pitchFamily="34" charset="0"/>
              </a:rPr>
              <a:t>2.3.4. </a:t>
            </a:r>
            <a:r>
              <a:rPr lang="ru-RU" sz="2000" b="1" dirty="0" smtClean="0">
                <a:latin typeface="Arial Narrow" pitchFamily="34" charset="0"/>
              </a:rPr>
              <a:t>Комплексная интерпретация </a:t>
            </a:r>
            <a:r>
              <a:rPr lang="ru-RU" sz="2000" dirty="0" smtClean="0">
                <a:latin typeface="Arial Narrow" pitchFamily="34" charset="0"/>
              </a:rPr>
              <a:t>геологических, геохимических, геофизических и дистанционных материалов. </a:t>
            </a:r>
          </a:p>
          <a:p>
            <a:r>
              <a:rPr lang="ru-RU" sz="2000" dirty="0" smtClean="0">
                <a:latin typeface="Arial Narrow" pitchFamily="34" charset="0"/>
              </a:rPr>
              <a:t>2.3.5. </a:t>
            </a:r>
            <a:r>
              <a:rPr lang="ru-RU" sz="2000" b="1" dirty="0" smtClean="0">
                <a:latin typeface="Arial Narrow" pitchFamily="34" charset="0"/>
              </a:rPr>
              <a:t>Формирование (пополнение) цифровых архивов первичных геологических данных.</a:t>
            </a:r>
            <a:r>
              <a:rPr lang="ru-RU" sz="2000" dirty="0" smtClean="0">
                <a:latin typeface="Arial Narrow" pitchFamily="34" charset="0"/>
              </a:rPr>
              <a:t> </a:t>
            </a:r>
          </a:p>
          <a:p>
            <a:r>
              <a:rPr lang="ru-RU" sz="2000" dirty="0" smtClean="0">
                <a:latin typeface="Arial Narrow" pitchFamily="34" charset="0"/>
              </a:rPr>
              <a:t>2.3.6. </a:t>
            </a:r>
            <a:r>
              <a:rPr lang="ru-RU" sz="2000" b="1" dirty="0" smtClean="0">
                <a:latin typeface="Arial Narrow" pitchFamily="34" charset="0"/>
              </a:rPr>
              <a:t>Разработка</a:t>
            </a:r>
            <a:r>
              <a:rPr lang="ru-RU" sz="2000" dirty="0" smtClean="0">
                <a:latin typeface="Arial Narrow" pitchFamily="34" charset="0"/>
              </a:rPr>
              <a:t> и уточнение </a:t>
            </a:r>
            <a:r>
              <a:rPr lang="ru-RU" sz="2000" b="1" dirty="0" smtClean="0">
                <a:latin typeface="Arial Narrow" pitchFamily="34" charset="0"/>
              </a:rPr>
              <a:t>легенд карт </a:t>
            </a:r>
            <a:r>
              <a:rPr lang="ru-RU" sz="2000" dirty="0" smtClean="0">
                <a:latin typeface="Arial Narrow" pitchFamily="34" charset="0"/>
              </a:rPr>
              <a:t>комплекта ГК-200/2. </a:t>
            </a:r>
          </a:p>
          <a:p>
            <a:r>
              <a:rPr lang="ru-RU" sz="2000" dirty="0" smtClean="0">
                <a:latin typeface="Arial Narrow" pitchFamily="34" charset="0"/>
              </a:rPr>
              <a:t>2.3.7. </a:t>
            </a:r>
            <a:r>
              <a:rPr lang="ru-RU" sz="2000" dirty="0" smtClean="0">
                <a:latin typeface="Arial Narrow" pitchFamily="34" charset="0"/>
              </a:rPr>
              <a:t>Актуализация, уточнение и дополнение </a:t>
            </a:r>
            <a:r>
              <a:rPr lang="ru-RU" sz="2000" b="1" dirty="0" smtClean="0">
                <a:latin typeface="Arial Narrow" pitchFamily="34" charset="0"/>
              </a:rPr>
              <a:t>авторского варианта комплекта Госгеолкарты-200/2</a:t>
            </a:r>
            <a:r>
              <a:rPr lang="ru-RU" sz="2000" dirty="0" smtClean="0">
                <a:latin typeface="Arial Narrow" pitchFamily="34" charset="0"/>
              </a:rPr>
              <a:t> и схем (элементов) </a:t>
            </a:r>
            <a:r>
              <a:rPr lang="ru-RU" sz="2000" dirty="0" err="1" smtClean="0">
                <a:latin typeface="Arial Narrow" pitchFamily="34" charset="0"/>
              </a:rPr>
              <a:t>зарамочного</a:t>
            </a:r>
            <a:r>
              <a:rPr lang="ru-RU" sz="2000" dirty="0" smtClean="0">
                <a:latin typeface="Arial Narrow" pitchFamily="34" charset="0"/>
              </a:rPr>
              <a:t> оформления.</a:t>
            </a:r>
          </a:p>
          <a:p>
            <a:r>
              <a:rPr lang="ru-RU" sz="2000" dirty="0" smtClean="0">
                <a:latin typeface="Arial Narrow" pitchFamily="34" charset="0"/>
              </a:rPr>
              <a:t>2.3.8. </a:t>
            </a:r>
            <a:r>
              <a:rPr lang="ru-RU" sz="2000" b="1" dirty="0" smtClean="0">
                <a:latin typeface="Arial Narrow" pitchFamily="34" charset="0"/>
              </a:rPr>
              <a:t>Полевые </a:t>
            </a:r>
            <a:r>
              <a:rPr lang="ru-RU" sz="2000" b="1" dirty="0" smtClean="0">
                <a:latin typeface="Arial Narrow" pitchFamily="34" charset="0"/>
              </a:rPr>
              <a:t>работы</a:t>
            </a:r>
            <a:r>
              <a:rPr lang="ru-RU" sz="2000" dirty="0" smtClean="0">
                <a:latin typeface="Arial Narrow" pitchFamily="34" charset="0"/>
              </a:rPr>
              <a:t>,</a:t>
            </a:r>
            <a:r>
              <a:rPr lang="x-none" sz="2000" smtClean="0">
                <a:latin typeface="Arial Narrow" pitchFamily="34" charset="0"/>
              </a:rPr>
              <a:t> включающие геологические маршруты, </a:t>
            </a:r>
            <a:r>
              <a:rPr lang="ru-RU" sz="2000" dirty="0" err="1" smtClean="0">
                <a:latin typeface="Arial Narrow" pitchFamily="34" charset="0"/>
              </a:rPr>
              <a:t>детализационные</a:t>
            </a:r>
            <a:r>
              <a:rPr lang="ru-RU" sz="2000" dirty="0" smtClean="0">
                <a:latin typeface="Arial Narrow" pitchFamily="34" charset="0"/>
              </a:rPr>
              <a:t> геологические маршруты на опорных участках, специализированные геологические исследования, </a:t>
            </a:r>
            <a:r>
              <a:rPr lang="x-none" sz="2000" smtClean="0">
                <a:latin typeface="Arial Narrow" pitchFamily="34" charset="0"/>
              </a:rPr>
              <a:t>изучение </a:t>
            </a:r>
            <a:r>
              <a:rPr lang="ru-RU" sz="2000" dirty="0" smtClean="0">
                <a:latin typeface="Arial Narrow" pitchFamily="34" charset="0"/>
              </a:rPr>
              <a:t>опорных разрезов, горные работы, различные виды </a:t>
            </a:r>
            <a:r>
              <a:rPr lang="ru-RU" sz="2000" dirty="0" smtClean="0">
                <a:latin typeface="Arial Narrow" pitchFamily="34" charset="0"/>
              </a:rPr>
              <a:t>опробования, бурение, горные работы (проходка канав и шурфов).</a:t>
            </a:r>
          </a:p>
          <a:p>
            <a:r>
              <a:rPr lang="ru-RU" sz="2000" dirty="0" smtClean="0">
                <a:latin typeface="Arial Narrow" pitchFamily="34" charset="0"/>
              </a:rPr>
              <a:t>2.3.9. </a:t>
            </a:r>
            <a:r>
              <a:rPr lang="ru-RU" sz="2000" b="1" dirty="0" smtClean="0">
                <a:latin typeface="Arial Narrow" pitchFamily="34" charset="0"/>
              </a:rPr>
              <a:t>Лабораторно-аналитические исследования</a:t>
            </a:r>
            <a:r>
              <a:rPr lang="ru-RU" sz="2000" dirty="0" smtClean="0">
                <a:latin typeface="Arial Narrow" pitchFamily="34" charset="0"/>
              </a:rPr>
              <a:t>. </a:t>
            </a:r>
          </a:p>
          <a:p>
            <a:r>
              <a:rPr lang="ru-RU" sz="2000" dirty="0" smtClean="0">
                <a:latin typeface="Arial Narrow" pitchFamily="34" charset="0"/>
              </a:rPr>
              <a:t>2.3.10. </a:t>
            </a:r>
            <a:r>
              <a:rPr lang="ru-RU" sz="2000" b="1" dirty="0" smtClean="0">
                <a:latin typeface="Arial Narrow" pitchFamily="34" charset="0"/>
              </a:rPr>
              <a:t>Обработка материалов </a:t>
            </a:r>
            <a:r>
              <a:rPr lang="ru-RU" sz="2000" dirty="0" smtClean="0">
                <a:latin typeface="Arial Narrow" pitchFamily="34" charset="0"/>
              </a:rPr>
              <a:t>полевых работ, аналитических данных, пополнение баз данных. Уточнение возраста, объема, внутреннего строения и состава стратифицированных и нестратифицированных подразделений. Уточнение границ известных и вновь выявленных </a:t>
            </a:r>
            <a:r>
              <a:rPr lang="ru-RU" sz="2000" dirty="0" err="1" smtClean="0">
                <a:latin typeface="Arial Narrow" pitchFamily="34" charset="0"/>
              </a:rPr>
              <a:t>минерагенических</a:t>
            </a:r>
            <a:r>
              <a:rPr lang="ru-RU" sz="2000" dirty="0" smtClean="0">
                <a:latin typeface="Arial Narrow" pitchFamily="34" charset="0"/>
              </a:rPr>
              <a:t> таксонов, перспективных на обнаружение месторождений полезных ископаемых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2.3.11. </a:t>
            </a:r>
            <a:r>
              <a:rPr lang="ru-RU" sz="2000" b="1" dirty="0" smtClean="0">
                <a:latin typeface="Arial Narrow" pitchFamily="34" charset="0"/>
              </a:rPr>
              <a:t>Составление </a:t>
            </a:r>
            <a:r>
              <a:rPr lang="ru-RU" sz="2000" b="1" dirty="0" smtClean="0">
                <a:latin typeface="Arial Narrow" pitchFamily="34" charset="0"/>
              </a:rPr>
              <a:t>и подготовка к изданию комплекта карт Госгеолкарты-200/2 с цифровой моделью и объяснительной запиской.</a:t>
            </a:r>
          </a:p>
          <a:p>
            <a:r>
              <a:rPr lang="ru-RU" sz="2000" dirty="0" smtClean="0">
                <a:latin typeface="Arial Narrow" pitchFamily="34" charset="0"/>
              </a:rPr>
              <a:t>2.3.12. </a:t>
            </a:r>
            <a:r>
              <a:rPr lang="ru-RU" sz="2000" b="1" dirty="0" smtClean="0">
                <a:latin typeface="Arial Narrow" pitchFamily="34" charset="0"/>
              </a:rPr>
              <a:t>Уточнение </a:t>
            </a:r>
            <a:r>
              <a:rPr lang="ru-RU" sz="2000" b="1" dirty="0" smtClean="0">
                <a:latin typeface="Arial Narrow" pitchFamily="34" charset="0"/>
              </a:rPr>
              <a:t>оценки прогнозных ресурсов категории Р</a:t>
            </a:r>
            <a:r>
              <a:rPr lang="ru-RU" sz="2000" b="1" baseline="-25000" dirty="0" smtClean="0">
                <a:latin typeface="Arial Narrow" pitchFamily="34" charset="0"/>
              </a:rPr>
              <a:t>3</a:t>
            </a:r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и рекомендаций на постановку поисковых работ; составление (актуализация) паспортов учета перспективных объектов.</a:t>
            </a:r>
          </a:p>
          <a:p>
            <a:r>
              <a:rPr lang="ru-RU" sz="2000" dirty="0" smtClean="0">
                <a:latin typeface="Arial Narrow" pitchFamily="34" charset="0"/>
              </a:rPr>
              <a:t>2.3.13. </a:t>
            </a:r>
            <a:r>
              <a:rPr lang="ru-RU" sz="2000" dirty="0" smtClean="0">
                <a:latin typeface="Arial Narrow" pitchFamily="34" charset="0"/>
              </a:rPr>
              <a:t>Редактирование </a:t>
            </a:r>
            <a:r>
              <a:rPr lang="ru-RU" sz="2000" dirty="0" smtClean="0">
                <a:latin typeface="Arial Narrow" pitchFamily="34" charset="0"/>
              </a:rPr>
              <a:t>и рецензирование комплекта Госгеолкарты-200/2.</a:t>
            </a:r>
          </a:p>
          <a:p>
            <a:r>
              <a:rPr lang="ru-RU" sz="2000" dirty="0" smtClean="0">
                <a:latin typeface="Arial Narrow" pitchFamily="34" charset="0"/>
              </a:rPr>
              <a:t>2.3.14. </a:t>
            </a:r>
            <a:r>
              <a:rPr lang="ru-RU" sz="2000" dirty="0" smtClean="0">
                <a:latin typeface="Arial Narrow" pitchFamily="34" charset="0"/>
              </a:rPr>
              <a:t>Составление </a:t>
            </a:r>
            <a:r>
              <a:rPr lang="ru-RU" sz="2000" dirty="0" smtClean="0">
                <a:latin typeface="Arial Narrow" pitchFamily="34" charset="0"/>
              </a:rPr>
              <a:t>информационных отчетов и окончательного геологического отчета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3</a:t>
            </a:r>
            <a:r>
              <a:rPr lang="ru-RU" sz="2000" b="1" dirty="0" smtClean="0">
                <a:latin typeface="Arial Narrow" pitchFamily="34" charset="0"/>
              </a:rPr>
              <a:t>. Ожидаемые результаты (с указанием форм отчетной документации), порядок апробации материалов, сроки проведения работ, рассылка (тиражирование) отчетных материалов: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b="1" i="1" dirty="0" smtClean="0">
                <a:latin typeface="Arial Narrow" pitchFamily="34" charset="0"/>
              </a:rPr>
              <a:t>3.1. Ожидаемые результаты работ:</a:t>
            </a:r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3.1.1. Подготовленный к изданию комплект Государственной геологической карты масштаба 1:200 000 листа </a:t>
            </a:r>
            <a:r>
              <a:rPr lang="en-US" sz="2000" dirty="0" smtClean="0">
                <a:latin typeface="Arial Narrow" pitchFamily="34" charset="0"/>
              </a:rPr>
              <a:t>N</a:t>
            </a:r>
            <a:r>
              <a:rPr lang="ru-RU" sz="2000" dirty="0" smtClean="0">
                <a:latin typeface="Arial Narrow" pitchFamily="34" charset="0"/>
              </a:rPr>
              <a:t>-40-</a:t>
            </a:r>
            <a:r>
              <a:rPr lang="en-US" sz="2000" dirty="0" smtClean="0">
                <a:latin typeface="Arial Narrow" pitchFamily="34" charset="0"/>
              </a:rPr>
              <a:t>XI</a:t>
            </a:r>
            <a:r>
              <a:rPr lang="ru-RU" sz="2000" dirty="0" smtClean="0">
                <a:latin typeface="Arial Narrow" pitchFamily="34" charset="0"/>
              </a:rPr>
              <a:t> (</a:t>
            </a:r>
            <a:r>
              <a:rPr lang="ru-RU" sz="2000" dirty="0" err="1" smtClean="0">
                <a:latin typeface="Arial Narrow" pitchFamily="34" charset="0"/>
              </a:rPr>
              <a:t>Бакальская</a:t>
            </a:r>
            <a:r>
              <a:rPr lang="ru-RU" sz="2000" dirty="0" smtClean="0">
                <a:latin typeface="Arial Narrow" pitchFamily="34" charset="0"/>
              </a:rPr>
              <a:t> площадь) с цифровой моделью (в формате ГИС) и объяснительной запиской (согласно п. 2.1.1).</a:t>
            </a:r>
          </a:p>
          <a:p>
            <a:r>
              <a:rPr lang="ru-RU" sz="2000" dirty="0" smtClean="0">
                <a:latin typeface="Arial Narrow" pitchFamily="34" charset="0"/>
              </a:rPr>
              <a:t>3.1.2. Уточненные данные о возрасте, составе, формационной принадлежности, тектонической позиции, границах и площадях развития картографируемых подразделений, отображенные на картах и схемах комплекта и в тексте объяснительной </a:t>
            </a:r>
            <a:r>
              <a:rPr lang="ru-RU" sz="2000" dirty="0" smtClean="0">
                <a:latin typeface="Arial Narrow" pitchFamily="34" charset="0"/>
              </a:rPr>
              <a:t>записки.</a:t>
            </a:r>
            <a:endParaRPr lang="ru-RU" sz="20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C5D470-2163-48C0-8D39-02C4EA79D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Рисунок с отраженной подписью</Template>
  <TotalTime>0</TotalTime>
  <Words>2363</Words>
  <Application>Microsoft Office PowerPoint</Application>
  <PresentationFormat>Экран (4:3)</PresentationFormat>
  <Paragraphs>257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3_Office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2016-01-10T11:01:21Z</dcterms:created>
  <dcterms:modified xsi:type="dcterms:W3CDTF">2019-04-16T09:51:57Z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