
<file path=[Content_Types].xml><?xml version="1.0" encoding="utf-8"?>
<Types xmlns="http://schemas.openxmlformats.org/package/2006/content-types">
  <Default Extension="tmp" ContentType="image/png"/>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6"/>
  </p:notesMasterIdLst>
  <p:sldIdLst>
    <p:sldId id="284" r:id="rId4"/>
    <p:sldId id="258" r:id="rId5"/>
    <p:sldId id="281" r:id="rId6"/>
    <p:sldId id="285" r:id="rId7"/>
    <p:sldId id="286" r:id="rId8"/>
    <p:sldId id="287" r:id="rId9"/>
    <p:sldId id="288" r:id="rId10"/>
    <p:sldId id="289" r:id="rId11"/>
    <p:sldId id="314" r:id="rId12"/>
    <p:sldId id="290" r:id="rId13"/>
    <p:sldId id="291" r:id="rId14"/>
    <p:sldId id="292" r:id="rId15"/>
    <p:sldId id="293" r:id="rId16"/>
    <p:sldId id="294" r:id="rId17"/>
    <p:sldId id="295" r:id="rId18"/>
    <p:sldId id="296" r:id="rId19"/>
    <p:sldId id="297" r:id="rId20"/>
    <p:sldId id="298" r:id="rId21"/>
    <p:sldId id="299" r:id="rId22"/>
    <p:sldId id="300" r:id="rId23"/>
    <p:sldId id="301" r:id="rId24"/>
    <p:sldId id="302" r:id="rId25"/>
    <p:sldId id="259" r:id="rId26"/>
    <p:sldId id="260" r:id="rId27"/>
    <p:sldId id="310" r:id="rId28"/>
    <p:sldId id="311" r:id="rId29"/>
    <p:sldId id="265" r:id="rId30"/>
    <p:sldId id="262" r:id="rId31"/>
    <p:sldId id="313" r:id="rId32"/>
    <p:sldId id="263" r:id="rId33"/>
    <p:sldId id="264" r:id="rId34"/>
    <p:sldId id="315" r:id="rId35"/>
    <p:sldId id="266" r:id="rId36"/>
    <p:sldId id="267" r:id="rId37"/>
    <p:sldId id="268" r:id="rId38"/>
    <p:sldId id="269" r:id="rId39"/>
    <p:sldId id="270" r:id="rId40"/>
    <p:sldId id="309" r:id="rId41"/>
    <p:sldId id="308" r:id="rId42"/>
    <p:sldId id="271" r:id="rId43"/>
    <p:sldId id="272" r:id="rId44"/>
    <p:sldId id="273" r:id="rId45"/>
    <p:sldId id="274" r:id="rId46"/>
    <p:sldId id="275" r:id="rId47"/>
    <p:sldId id="276" r:id="rId48"/>
    <p:sldId id="277" r:id="rId49"/>
    <p:sldId id="278" r:id="rId50"/>
    <p:sldId id="279" r:id="rId51"/>
    <p:sldId id="303" r:id="rId52"/>
    <p:sldId id="304" r:id="rId53"/>
    <p:sldId id="307" r:id="rId54"/>
    <p:sldId id="306" r:id="rId5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2051" autoAdjust="0"/>
  </p:normalViewPr>
  <p:slideViewPr>
    <p:cSldViewPr showGuides="1">
      <p:cViewPr varScale="1">
        <p:scale>
          <a:sx n="74" d="100"/>
          <a:sy n="74" d="100"/>
        </p:scale>
        <p:origin x="-1860"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7E5052-982C-40AC-8F98-3246C4CF7F29}" type="datetimeFigureOut">
              <a:rPr lang="ru-RU" smtClean="0"/>
              <a:t>19.03.2020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B10AB0-983B-4317-80E7-BE3C79EF7920}" type="slidenum">
              <a:rPr lang="ru-RU" smtClean="0"/>
              <a:t>‹#›</a:t>
            </a:fld>
            <a:endParaRPr lang="ru-RU"/>
          </a:p>
        </p:txBody>
      </p:sp>
    </p:spTree>
    <p:extLst>
      <p:ext uri="{BB962C8B-B14F-4D97-AF65-F5344CB8AC3E}">
        <p14:creationId xmlns:p14="http://schemas.microsoft.com/office/powerpoint/2010/main" val="2656546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mtClean="0">
                <a:latin typeface="Times New Roman" pitchFamily="18" charset="0"/>
                <a:cs typeface="Times New Roman" pitchFamily="18" charset="0"/>
              </a:rPr>
              <a:t>Важнейшей геоморфологической особенностью большинства речных долин является их террасированность.  Поперечный профиль долины имеет ступенчатое строение, и включает обширные субгоризонтальные площадки и сочленяющие их крутые склоны. Количество террас равнинных рек ограничивается первыми единицами (например, для Москва-реки выделяют 4-5 террас), а в горных долинах террасы считаются десятками. </a:t>
            </a:r>
          </a:p>
          <a:p>
            <a:pPr eaLnBrk="1" hangingPunct="1">
              <a:spcBef>
                <a:spcPct val="0"/>
              </a:spcBef>
            </a:pPr>
            <a:endParaRPr lang="ru-RU" smtClean="0"/>
          </a:p>
        </p:txBody>
      </p:sp>
      <p:sp>
        <p:nvSpPr>
          <p:cNvPr id="49156"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7AB51AC-54B4-43DF-B27B-3B9C62E2B80D}" type="slidenum">
              <a:rPr lang="ru-RU">
                <a:solidFill>
                  <a:prstClr val="black"/>
                </a:solidFill>
              </a:rPr>
              <a:pPr>
                <a:defRPr/>
              </a:pPr>
              <a:t>4</a:t>
            </a:fld>
            <a:endParaRPr lang="ru-RU">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9D0B282-7841-462B-A652-FDF108CA91F1}" type="slidenum">
              <a:rPr lang="ru-RU">
                <a:solidFill>
                  <a:prstClr val="black"/>
                </a:solidFill>
              </a:rPr>
              <a:pPr>
                <a:defRPr/>
              </a:pPr>
              <a:t>27</a:t>
            </a:fld>
            <a:endParaRPr lang="ru-RU">
              <a:solidFill>
                <a:prstClr val="black"/>
              </a:solidFill>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smtClean="0">
                <a:latin typeface="Arial" charset="0"/>
              </a:rPr>
              <a:t>Как </a:t>
            </a:r>
            <a:r>
              <a:rPr lang="en-US" smtClean="0">
                <a:latin typeface="Arial" charset="0"/>
              </a:rPr>
              <a:t>правило, центральное положение в долине занимают разрезы с чрезвычайным развитием песчано-гравийных  (русловых) разностей с отчетливой косой слоистостью, иногда они включают целые банки раковин пресноводных моллюсков. По опорному обнажению в долине Камышлы-Аята аллювий этого типа мы называем фацией </a:t>
            </a:r>
            <a:r>
              <a:rPr lang="en-US" b="1" smtClean="0">
                <a:latin typeface="Arial" charset="0"/>
              </a:rPr>
              <a:t>камышлы</a:t>
            </a:r>
            <a:r>
              <a:rPr lang="en-US" smtClean="0">
                <a:latin typeface="Arial" charset="0"/>
              </a:rPr>
              <a:t>. Обычно это полноразвитые разрезы, состоящие из нескольких (6-8 и более) пачек, причем нижние пачки как правило грубообломочные и залегающие неравномерно наклонно, подобно тальвеговым горизонтам горного аллювия. </a:t>
            </a:r>
            <a:r>
              <a:rPr lang="ru-RU" smtClean="0">
                <a:latin typeface="Arial" charset="0"/>
              </a:rPr>
              <a:t>Разрезы составляют полный аллювиальный цикл, включающий тальвеговую, базальную, констративную и заключительную перстративную фазы.</a:t>
            </a:r>
          </a:p>
          <a:p>
            <a:pPr eaLnBrk="1" hangingPunct="1">
              <a:spcBef>
                <a:spcPct val="0"/>
              </a:spcBef>
            </a:pPr>
            <a:endParaRPr lang="ru-RU"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47EF3BF-BEF1-449A-9338-9DF0251379C0}" type="slidenum">
              <a:rPr lang="ru-RU">
                <a:solidFill>
                  <a:prstClr val="black"/>
                </a:solidFill>
              </a:rPr>
              <a:pPr>
                <a:defRPr/>
              </a:pPr>
              <a:t>31</a:t>
            </a:fld>
            <a:endParaRPr lang="ru-RU">
              <a:solidFill>
                <a:prstClr val="black"/>
              </a:solidFill>
            </a:endParaRPr>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dirty="0" smtClean="0">
                <a:latin typeface="Arial" charset="0"/>
              </a:rPr>
              <a:t>Помимо структурной, вертикальной изменчивости, образования </a:t>
            </a:r>
            <a:r>
              <a:rPr lang="ru-RU" dirty="0" err="1" smtClean="0">
                <a:latin typeface="Arial" charset="0"/>
              </a:rPr>
              <a:t>камышловской</a:t>
            </a:r>
            <a:r>
              <a:rPr lang="ru-RU" dirty="0" smtClean="0">
                <a:latin typeface="Arial" charset="0"/>
              </a:rPr>
              <a:t> террасы резко дифференцированы </a:t>
            </a:r>
            <a:r>
              <a:rPr lang="ru-RU" dirty="0" err="1" smtClean="0">
                <a:latin typeface="Arial" charset="0"/>
              </a:rPr>
              <a:t>фациально</a:t>
            </a:r>
            <a:r>
              <a:rPr lang="ru-RU" dirty="0" smtClean="0">
                <a:latin typeface="Arial" charset="0"/>
              </a:rPr>
              <a:t>. Состав и облик аллювиальных разрезов прямо отражает условия из формирования. Наиболее показательны пять фаций </a:t>
            </a:r>
            <a:r>
              <a:rPr lang="ru-RU" dirty="0" err="1" smtClean="0">
                <a:latin typeface="Arial" charset="0"/>
              </a:rPr>
              <a:t>камышловского</a:t>
            </a:r>
            <a:r>
              <a:rPr lang="ru-RU" dirty="0" smtClean="0">
                <a:latin typeface="Arial" charset="0"/>
              </a:rPr>
              <a:t> аллювия, которые показаны на рисунке</a:t>
            </a:r>
          </a:p>
          <a:p>
            <a:pPr eaLnBrk="1" hangingPunct="1">
              <a:spcBef>
                <a:spcPct val="0"/>
              </a:spcBef>
            </a:pPr>
            <a:r>
              <a:rPr lang="ru-RU" dirty="0" smtClean="0">
                <a:latin typeface="Arial" charset="0"/>
              </a:rPr>
              <a:t>Устойчивые породные ассоциации, образующиеся в определенных природных</a:t>
            </a:r>
            <a:r>
              <a:rPr lang="ru-RU" baseline="0" dirty="0" smtClean="0">
                <a:latin typeface="Arial" charset="0"/>
              </a:rPr>
              <a:t> условиях</a:t>
            </a:r>
            <a:r>
              <a:rPr lang="ru-RU" dirty="0" smtClean="0">
                <a:latin typeface="Arial" charset="0"/>
              </a:rPr>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4FC9DA9-03D1-4EC2-B00C-DA05AEBBDBD6}" type="slidenum">
              <a:rPr lang="ru-RU">
                <a:solidFill>
                  <a:prstClr val="black"/>
                </a:solidFill>
              </a:rPr>
              <a:pPr>
                <a:defRPr/>
              </a:pPr>
              <a:t>33</a:t>
            </a:fld>
            <a:endParaRPr lang="ru-RU">
              <a:solidFill>
                <a:prstClr val="black"/>
              </a:solidFill>
            </a:endParaRPr>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latin typeface="Arial" charset="0"/>
              </a:rPr>
              <a:t>Еще</a:t>
            </a:r>
            <a:r>
              <a:rPr lang="en-US" dirty="0" smtClean="0">
                <a:latin typeface="Arial" charset="0"/>
              </a:rPr>
              <a:t> </a:t>
            </a:r>
            <a:r>
              <a:rPr lang="en-US" dirty="0" err="1" smtClean="0">
                <a:latin typeface="Arial" charset="0"/>
              </a:rPr>
              <a:t>одну</a:t>
            </a:r>
            <a:r>
              <a:rPr lang="en-US" dirty="0" smtClean="0">
                <a:latin typeface="Arial" charset="0"/>
              </a:rPr>
              <a:t>, </a:t>
            </a:r>
            <a:r>
              <a:rPr lang="en-US" dirty="0" err="1" smtClean="0">
                <a:latin typeface="Arial" charset="0"/>
              </a:rPr>
              <a:t>менее</a:t>
            </a:r>
            <a:r>
              <a:rPr lang="en-US" dirty="0" smtClean="0">
                <a:latin typeface="Arial" charset="0"/>
              </a:rPr>
              <a:t> </a:t>
            </a:r>
            <a:r>
              <a:rPr lang="en-US" dirty="0" err="1" smtClean="0">
                <a:latin typeface="Arial" charset="0"/>
              </a:rPr>
              <a:t>распространенную</a:t>
            </a:r>
            <a:r>
              <a:rPr lang="en-US" dirty="0" smtClean="0">
                <a:latin typeface="Arial" charset="0"/>
              </a:rPr>
              <a:t>, </a:t>
            </a:r>
            <a:r>
              <a:rPr lang="en-US" dirty="0" err="1" smtClean="0">
                <a:latin typeface="Arial" charset="0"/>
              </a:rPr>
              <a:t>фацию</a:t>
            </a:r>
            <a:r>
              <a:rPr lang="en-US" dirty="0" smtClean="0">
                <a:latin typeface="Arial" charset="0"/>
              </a:rPr>
              <a:t> </a:t>
            </a:r>
            <a:r>
              <a:rPr lang="en-US" dirty="0" err="1" smtClean="0">
                <a:latin typeface="Arial" charset="0"/>
              </a:rPr>
              <a:t>стрелецко-ханмейского</a:t>
            </a:r>
            <a:r>
              <a:rPr lang="en-US" dirty="0" smtClean="0">
                <a:latin typeface="Arial" charset="0"/>
              </a:rPr>
              <a:t> </a:t>
            </a:r>
            <a:r>
              <a:rPr lang="en-US" dirty="0" err="1" smtClean="0">
                <a:latin typeface="Arial" charset="0"/>
              </a:rPr>
              <a:t>аллювия</a:t>
            </a:r>
            <a:r>
              <a:rPr lang="en-US" dirty="0" smtClean="0">
                <a:latin typeface="Arial" charset="0"/>
              </a:rPr>
              <a:t> </a:t>
            </a:r>
            <a:r>
              <a:rPr lang="en-US" dirty="0" err="1" smtClean="0">
                <a:latin typeface="Arial" charset="0"/>
              </a:rPr>
              <a:t>представляют</a:t>
            </a:r>
            <a:r>
              <a:rPr lang="en-US" dirty="0" smtClean="0">
                <a:latin typeface="Arial" charset="0"/>
              </a:rPr>
              <a:t> </a:t>
            </a:r>
            <a:r>
              <a:rPr lang="en-US" dirty="0" err="1" smtClean="0">
                <a:latin typeface="Arial" charset="0"/>
              </a:rPr>
              <a:t>так</a:t>
            </a:r>
            <a:r>
              <a:rPr lang="en-US" dirty="0" smtClean="0">
                <a:latin typeface="Arial" charset="0"/>
              </a:rPr>
              <a:t> </a:t>
            </a:r>
            <a:r>
              <a:rPr lang="en-US" dirty="0" err="1" smtClean="0">
                <a:latin typeface="Arial" charset="0"/>
              </a:rPr>
              <a:t>называемые</a:t>
            </a:r>
            <a:r>
              <a:rPr lang="en-US" dirty="0" smtClean="0">
                <a:latin typeface="Arial" charset="0"/>
              </a:rPr>
              <a:t> «</a:t>
            </a:r>
            <a:r>
              <a:rPr lang="en-US" dirty="0" err="1" smtClean="0">
                <a:latin typeface="Arial" charset="0"/>
              </a:rPr>
              <a:t>темные</a:t>
            </a:r>
            <a:r>
              <a:rPr lang="en-US" dirty="0" smtClean="0">
                <a:latin typeface="Arial" charset="0"/>
              </a:rPr>
              <a:t>» </a:t>
            </a:r>
            <a:r>
              <a:rPr lang="en-US" dirty="0" err="1" smtClean="0">
                <a:latin typeface="Arial" charset="0"/>
              </a:rPr>
              <a:t>разрезы</a:t>
            </a:r>
            <a:r>
              <a:rPr lang="en-US" dirty="0" smtClean="0">
                <a:latin typeface="Arial" charset="0"/>
              </a:rPr>
              <a:t>  -  </a:t>
            </a:r>
            <a:r>
              <a:rPr lang="en-US" dirty="0" err="1" smtClean="0">
                <a:latin typeface="Arial" charset="0"/>
              </a:rPr>
              <a:t>буровато-серые</a:t>
            </a:r>
            <a:r>
              <a:rPr lang="en-US" dirty="0" smtClean="0">
                <a:latin typeface="Arial" charset="0"/>
              </a:rPr>
              <a:t> </a:t>
            </a:r>
            <a:r>
              <a:rPr lang="en-US" dirty="0" err="1" smtClean="0">
                <a:latin typeface="Arial" charset="0"/>
              </a:rPr>
              <a:t>толщи</a:t>
            </a:r>
            <a:r>
              <a:rPr lang="en-US" dirty="0" smtClean="0">
                <a:latin typeface="Arial" charset="0"/>
              </a:rPr>
              <a:t> </a:t>
            </a:r>
            <a:r>
              <a:rPr lang="en-US" dirty="0" err="1" smtClean="0">
                <a:latin typeface="Arial" charset="0"/>
              </a:rPr>
              <a:t>суглинков</a:t>
            </a:r>
            <a:r>
              <a:rPr lang="en-US" dirty="0" smtClean="0">
                <a:latin typeface="Arial" charset="0"/>
              </a:rPr>
              <a:t>, </a:t>
            </a:r>
            <a:r>
              <a:rPr lang="en-US" dirty="0" err="1" smtClean="0">
                <a:latin typeface="Arial" charset="0"/>
              </a:rPr>
              <a:t>глин</a:t>
            </a:r>
            <a:r>
              <a:rPr lang="en-US" dirty="0" smtClean="0">
                <a:latin typeface="Arial" charset="0"/>
              </a:rPr>
              <a:t>, </a:t>
            </a:r>
            <a:r>
              <a:rPr lang="en-US" dirty="0" err="1" smtClean="0">
                <a:latin typeface="Arial" charset="0"/>
              </a:rPr>
              <a:t>супесей</a:t>
            </a:r>
            <a:r>
              <a:rPr lang="en-US" dirty="0" smtClean="0">
                <a:latin typeface="Arial" charset="0"/>
              </a:rPr>
              <a:t> и </a:t>
            </a:r>
            <a:r>
              <a:rPr lang="en-US" dirty="0" err="1" smtClean="0">
                <a:latin typeface="Arial" charset="0"/>
              </a:rPr>
              <a:t>алевритов</a:t>
            </a:r>
            <a:r>
              <a:rPr lang="en-US" dirty="0" smtClean="0">
                <a:latin typeface="Arial" charset="0"/>
              </a:rPr>
              <a:t>, </a:t>
            </a:r>
            <a:r>
              <a:rPr lang="en-US" dirty="0" err="1" smtClean="0">
                <a:latin typeface="Arial" charset="0"/>
              </a:rPr>
              <a:t>распространенные</a:t>
            </a:r>
            <a:r>
              <a:rPr lang="en-US" dirty="0" smtClean="0">
                <a:latin typeface="Arial" charset="0"/>
              </a:rPr>
              <a:t> в </a:t>
            </a:r>
            <a:r>
              <a:rPr lang="en-US" dirty="0" err="1" smtClean="0">
                <a:latin typeface="Arial" charset="0"/>
              </a:rPr>
              <a:t>долинах</a:t>
            </a:r>
            <a:r>
              <a:rPr lang="en-US" dirty="0" smtClean="0">
                <a:latin typeface="Arial" charset="0"/>
              </a:rPr>
              <a:t> </a:t>
            </a:r>
            <a:r>
              <a:rPr lang="ru-RU" dirty="0" smtClean="0">
                <a:latin typeface="Arial" charset="0"/>
              </a:rPr>
              <a:t>большинства водотоков</a:t>
            </a:r>
            <a:r>
              <a:rPr lang="en-US" dirty="0" smtClean="0">
                <a:latin typeface="Arial" charset="0"/>
              </a:rPr>
              <a:t>. </a:t>
            </a:r>
            <a:r>
              <a:rPr lang="ru-RU" dirty="0" smtClean="0">
                <a:latin typeface="Arial" charset="0"/>
              </a:rPr>
              <a:t>Образования </a:t>
            </a:r>
            <a:r>
              <a:rPr lang="ru-RU" dirty="0" err="1" smtClean="0">
                <a:latin typeface="Arial" charset="0"/>
              </a:rPr>
              <a:t>Куросанской</a:t>
            </a:r>
            <a:r>
              <a:rPr lang="ru-RU" dirty="0" smtClean="0">
                <a:latin typeface="Arial" charset="0"/>
              </a:rPr>
              <a:t> фации сочетают черты </a:t>
            </a:r>
            <a:r>
              <a:rPr lang="en-US" dirty="0" err="1" smtClean="0">
                <a:latin typeface="Arial" charset="0"/>
              </a:rPr>
              <a:t>болотн</a:t>
            </a:r>
            <a:r>
              <a:rPr lang="ru-RU" dirty="0" err="1" smtClean="0">
                <a:latin typeface="Arial" charset="0"/>
              </a:rPr>
              <a:t>ых</a:t>
            </a:r>
            <a:r>
              <a:rPr lang="ru-RU" dirty="0" smtClean="0">
                <a:latin typeface="Arial" charset="0"/>
              </a:rPr>
              <a:t>, </a:t>
            </a:r>
            <a:r>
              <a:rPr lang="en-US" dirty="0" err="1" smtClean="0">
                <a:latin typeface="Arial" charset="0"/>
              </a:rPr>
              <a:t>озерн</a:t>
            </a:r>
            <a:r>
              <a:rPr lang="ru-RU" dirty="0" err="1" smtClean="0">
                <a:latin typeface="Arial" charset="0"/>
              </a:rPr>
              <a:t>ых</a:t>
            </a:r>
            <a:r>
              <a:rPr lang="ru-RU" dirty="0" smtClean="0">
                <a:latin typeface="Arial" charset="0"/>
              </a:rPr>
              <a:t> и </a:t>
            </a:r>
            <a:r>
              <a:rPr lang="en-US" dirty="0" err="1" smtClean="0">
                <a:latin typeface="Arial" charset="0"/>
              </a:rPr>
              <a:t>аллювиальны</a:t>
            </a:r>
            <a:r>
              <a:rPr lang="ru-RU" dirty="0" smtClean="0">
                <a:latin typeface="Arial" charset="0"/>
              </a:rPr>
              <a:t>х</a:t>
            </a:r>
            <a:r>
              <a:rPr lang="en-US" dirty="0" smtClean="0">
                <a:latin typeface="Arial" charset="0"/>
              </a:rPr>
              <a:t> </a:t>
            </a:r>
            <a:r>
              <a:rPr lang="ru-RU" dirty="0" smtClean="0">
                <a:latin typeface="Arial" charset="0"/>
              </a:rPr>
              <a:t>типов, и являются </a:t>
            </a:r>
            <a:r>
              <a:rPr lang="ru-RU" dirty="0" err="1" smtClean="0">
                <a:latin typeface="Arial" charset="0"/>
              </a:rPr>
              <a:t>старичными</a:t>
            </a:r>
            <a:r>
              <a:rPr lang="ru-RU" dirty="0" smtClean="0">
                <a:latin typeface="Arial" charset="0"/>
              </a:rPr>
              <a:t>. С</a:t>
            </a:r>
            <a:r>
              <a:rPr lang="en-US" dirty="0" err="1" smtClean="0">
                <a:latin typeface="Arial" charset="0"/>
              </a:rPr>
              <a:t>труктурно</a:t>
            </a:r>
            <a:r>
              <a:rPr lang="en-US" dirty="0" smtClean="0">
                <a:latin typeface="Arial" charset="0"/>
              </a:rPr>
              <a:t> </a:t>
            </a:r>
            <a:r>
              <a:rPr lang="ru-RU" dirty="0" smtClean="0">
                <a:latin typeface="Arial" charset="0"/>
              </a:rPr>
              <a:t>они </a:t>
            </a:r>
            <a:r>
              <a:rPr lang="en-US" dirty="0" err="1" smtClean="0">
                <a:latin typeface="Arial" charset="0"/>
              </a:rPr>
              <a:t>схожи</a:t>
            </a:r>
            <a:r>
              <a:rPr lang="en-US" dirty="0" smtClean="0">
                <a:latin typeface="Arial" charset="0"/>
              </a:rPr>
              <a:t> </a:t>
            </a:r>
            <a:r>
              <a:rPr lang="en-US" dirty="0" err="1" smtClean="0">
                <a:latin typeface="Arial" charset="0"/>
              </a:rPr>
              <a:t>друг</a:t>
            </a:r>
            <a:r>
              <a:rPr lang="en-US" dirty="0" smtClean="0">
                <a:latin typeface="Arial" charset="0"/>
              </a:rPr>
              <a:t> с </a:t>
            </a:r>
            <a:r>
              <a:rPr lang="en-US" dirty="0" err="1" smtClean="0">
                <a:latin typeface="Arial" charset="0"/>
              </a:rPr>
              <a:t>другом</a:t>
            </a:r>
            <a:r>
              <a:rPr lang="en-US" dirty="0" smtClean="0">
                <a:latin typeface="Arial" charset="0"/>
              </a:rPr>
              <a:t> </a:t>
            </a:r>
            <a:r>
              <a:rPr lang="en-US" dirty="0" err="1" smtClean="0">
                <a:latin typeface="Arial" charset="0"/>
              </a:rPr>
              <a:t>даже</a:t>
            </a:r>
            <a:r>
              <a:rPr lang="en-US" dirty="0" smtClean="0">
                <a:latin typeface="Arial" charset="0"/>
              </a:rPr>
              <a:t> в </a:t>
            </a:r>
            <a:r>
              <a:rPr lang="en-US" dirty="0" err="1" smtClean="0">
                <a:latin typeface="Arial" charset="0"/>
              </a:rPr>
              <a:t>отдаленных</a:t>
            </a:r>
            <a:r>
              <a:rPr lang="en-US" dirty="0" smtClean="0">
                <a:latin typeface="Arial" charset="0"/>
              </a:rPr>
              <a:t> </a:t>
            </a:r>
            <a:r>
              <a:rPr lang="en-US" dirty="0" err="1" smtClean="0">
                <a:latin typeface="Arial" charset="0"/>
              </a:rPr>
              <a:t>разрезах</a:t>
            </a:r>
            <a:r>
              <a:rPr lang="en-US" dirty="0" smtClean="0">
                <a:latin typeface="Arial" charset="0"/>
              </a:rPr>
              <a:t>.</a:t>
            </a:r>
            <a:r>
              <a:rPr lang="ru-RU" dirty="0" smtClean="0">
                <a:latin typeface="Arial" charset="0"/>
              </a:rPr>
              <a:t> Это видно из сопоставления фотографии и колонки двух разных </a:t>
            </a:r>
            <a:r>
              <a:rPr lang="ru-RU" dirty="0" err="1" smtClean="0">
                <a:latin typeface="Arial" charset="0"/>
              </a:rPr>
              <a:t>раэрезов</a:t>
            </a:r>
            <a:r>
              <a:rPr lang="ru-RU" dirty="0" smtClean="0">
                <a:latin typeface="Arial" charset="0"/>
              </a:rPr>
              <a:t> </a:t>
            </a:r>
            <a:r>
              <a:rPr lang="ru-RU" dirty="0" err="1" smtClean="0">
                <a:latin typeface="Arial" charset="0"/>
              </a:rPr>
              <a:t>куросанского</a:t>
            </a:r>
            <a:r>
              <a:rPr lang="ru-RU" dirty="0" smtClean="0">
                <a:latin typeface="Arial" charset="0"/>
              </a:rPr>
              <a:t> аллювия</a:t>
            </a:r>
            <a:r>
              <a:rPr lang="en-US" dirty="0" smtClean="0">
                <a:latin typeface="Arial" charset="0"/>
              </a:rPr>
              <a:t> </a:t>
            </a:r>
            <a:endParaRPr lang="ru-RU" dirty="0"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A927956-EC1F-45D7-9812-8B4DFDED5687}" type="slidenum">
              <a:rPr lang="ru-RU">
                <a:solidFill>
                  <a:prstClr val="black"/>
                </a:solidFill>
              </a:rPr>
              <a:pPr>
                <a:defRPr/>
              </a:pPr>
              <a:t>34</a:t>
            </a:fld>
            <a:endParaRPr lang="ru-RU">
              <a:solidFill>
                <a:prstClr val="black"/>
              </a:solidFill>
            </a:endParaRPr>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smtClean="0">
                <a:latin typeface="Arial" charset="0"/>
              </a:rPr>
              <a:t>Третьей</a:t>
            </a:r>
            <a:r>
              <a:rPr lang="en-US" smtClean="0">
                <a:latin typeface="Arial" charset="0"/>
              </a:rPr>
              <a:t> очень устойчивой фацией аллювия, слагающего камышловскую террасу, является переслаивание серых глин и глинистых песков, послойно и пятнисто обохренных, и имеющих от этого очень своеобразный "мармеладный" облик. </a:t>
            </a:r>
            <a:r>
              <a:rPr lang="ru-RU" smtClean="0">
                <a:latin typeface="Arial" charset="0"/>
              </a:rPr>
              <a:t>Это </a:t>
            </a:r>
            <a:r>
              <a:rPr lang="en-US" b="1" smtClean="0">
                <a:latin typeface="Arial" charset="0"/>
              </a:rPr>
              <a:t>тогузакск</a:t>
            </a:r>
            <a:r>
              <a:rPr lang="ru-RU" b="1" smtClean="0">
                <a:latin typeface="Arial" charset="0"/>
              </a:rPr>
              <a:t>ая</a:t>
            </a:r>
            <a:r>
              <a:rPr lang="en-US" smtClean="0">
                <a:latin typeface="Arial" charset="0"/>
              </a:rPr>
              <a:t> фаци</a:t>
            </a:r>
            <a:r>
              <a:rPr lang="ru-RU" smtClean="0">
                <a:latin typeface="Arial" charset="0"/>
              </a:rPr>
              <a:t>я</a:t>
            </a:r>
            <a:r>
              <a:rPr lang="en-US" smtClean="0">
                <a:latin typeface="Arial" charset="0"/>
              </a:rPr>
              <a:t> аллювия</a:t>
            </a:r>
            <a:r>
              <a:rPr lang="ru-RU" smtClean="0">
                <a:latin typeface="Arial" charset="0"/>
              </a:rPr>
              <a:t> формировалась в частных долинных впадинах в условиях постоянного подтопления. В нормальном случае </a:t>
            </a:r>
            <a:r>
              <a:rPr lang="ru-RU" i="1" smtClean="0">
                <a:latin typeface="Arial" charset="0"/>
              </a:rPr>
              <a:t>тогузакские</a:t>
            </a:r>
            <a:r>
              <a:rPr lang="ru-RU" smtClean="0">
                <a:latin typeface="Arial" charset="0"/>
              </a:rPr>
              <a:t> породы параллельно-слоистые – это как бы отложения </a:t>
            </a:r>
            <a:r>
              <a:rPr lang="ru-RU" i="1" smtClean="0">
                <a:latin typeface="Arial" charset="0"/>
              </a:rPr>
              <a:t>пойменных</a:t>
            </a:r>
            <a:r>
              <a:rPr lang="ru-RU" smtClean="0">
                <a:latin typeface="Arial" charset="0"/>
              </a:rPr>
              <a:t> старичных озер и западин, в отличии от пород фации камышлы, образующихся в </a:t>
            </a:r>
            <a:r>
              <a:rPr lang="ru-RU" i="1" smtClean="0">
                <a:latin typeface="Arial" charset="0"/>
              </a:rPr>
              <a:t>русловых</a:t>
            </a:r>
            <a:r>
              <a:rPr lang="ru-RU" smtClean="0">
                <a:latin typeface="Arial" charset="0"/>
              </a:rPr>
              <a:t> бочагах и котловинах.</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D40E797-11FC-4E77-B92F-3318A69F0AF1}" type="slidenum">
              <a:rPr lang="ru-RU" smtClean="0">
                <a:solidFill>
                  <a:prstClr val="black"/>
                </a:solidFill>
              </a:rPr>
              <a:pPr/>
              <a:t>37</a:t>
            </a:fld>
            <a:endParaRPr lang="ru-RU">
              <a:solidFill>
                <a:prstClr val="black"/>
              </a:solidFill>
            </a:endParaRPr>
          </a:p>
        </p:txBody>
      </p:sp>
    </p:spTree>
    <p:extLst>
      <p:ext uri="{BB962C8B-B14F-4D97-AF65-F5344CB8AC3E}">
        <p14:creationId xmlns:p14="http://schemas.microsoft.com/office/powerpoint/2010/main" val="864189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D86BA08-E40A-4FC1-BA56-EEA409E7F976}" type="slidenum">
              <a:rPr lang="ru-RU" smtClean="0">
                <a:solidFill>
                  <a:prstClr val="black"/>
                </a:solidFill>
              </a:rPr>
              <a:pPr/>
              <a:t>41</a:t>
            </a:fld>
            <a:endParaRPr lang="ru-RU">
              <a:solidFill>
                <a:prstClr val="black"/>
              </a:solidFill>
            </a:endParaRPr>
          </a:p>
        </p:txBody>
      </p:sp>
    </p:spTree>
    <p:extLst>
      <p:ext uri="{BB962C8B-B14F-4D97-AF65-F5344CB8AC3E}">
        <p14:creationId xmlns:p14="http://schemas.microsoft.com/office/powerpoint/2010/main" val="131782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ru-RU" smtClean="0"/>
              <a:t>Здесь наряду с потоковыми грубообломочными и песчаными фациями с перекрестной косой слоистостью,  развиваются разномасштабные гравитационные фации разного типа, выраженные слоями с градационной текстурой, диамиктитами, микроконусами выноса, обвально-осыпными и оползневыми структурами, и пр. Толщи часто выглядят </a:t>
            </a:r>
            <a:r>
              <a:rPr lang="ru-RU" b="1" i="1" smtClean="0"/>
              <a:t>сильно помятыми</a:t>
            </a:r>
            <a:r>
              <a:rPr lang="ru-RU" smtClean="0"/>
              <a:t>, и во многих случаях в них реально обнаруживаются деформационные структуры. Такой тип аллювия в четвертично-геологогических исследованиях обычно сопоставляют с </a:t>
            </a:r>
            <a:r>
              <a:rPr lang="ru-RU" b="1" i="1" smtClean="0"/>
              <a:t>тальвеговым</a:t>
            </a:r>
            <a:r>
              <a:rPr lang="ru-RU" b="1" smtClean="0"/>
              <a:t> </a:t>
            </a:r>
            <a:r>
              <a:rPr lang="ru-RU" smtClean="0"/>
              <a:t>– или, что то же самое, </a:t>
            </a:r>
            <a:r>
              <a:rPr lang="ru-RU" b="1" i="1" smtClean="0"/>
              <a:t>инстративным</a:t>
            </a:r>
            <a:r>
              <a:rPr lang="ru-RU" smtClean="0"/>
              <a:t> аллювием.</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C4D3611-CFF9-46C8-8608-EB4F85D3D313}" type="slidenum">
              <a:rPr lang="ru-RU">
                <a:solidFill>
                  <a:prstClr val="black"/>
                </a:solidFill>
              </a:rPr>
              <a:pPr>
                <a:defRPr/>
              </a:pPr>
              <a:t>5</a:t>
            </a:fld>
            <a:endParaRPr lang="ru-RU">
              <a:solidFill>
                <a:prstClr val="black"/>
              </a:solidFill>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smtClean="0">
                <a:latin typeface="Times New Roman" pitchFamily="18" charset="0"/>
                <a:cs typeface="Times New Roman" pitchFamily="18" charset="0"/>
              </a:rPr>
              <a:t>Террасы образуются постепенно, одна за одной, при неравномерном врезании речного потока. Каждая терраса первоначально была пойменной равниной, а затем рек врезалась в нище и относительное поднятие этой равнины выводило ее из облсти паводковой седиментации. Образовывалась новая пойма, а старая превращалась в террасу.</a:t>
            </a:r>
            <a:endParaRPr lang="ru-RU" smtClean="0">
              <a:latin typeface="Arial" charset="0"/>
            </a:endParaRPr>
          </a:p>
          <a:p>
            <a:pPr eaLnBrk="1" hangingPunct="1">
              <a:spcBef>
                <a:spcPct val="0"/>
              </a:spcBef>
            </a:pPr>
            <a:endParaRPr lang="ru-RU"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err="1" smtClean="0"/>
              <a:t>Террассированность</a:t>
            </a:r>
            <a:r>
              <a:rPr lang="ru-RU" dirty="0" smtClean="0"/>
              <a:t> долины заключается в том, что ее поперечный профиль имеет ступенчатое строение, и включает обширные </a:t>
            </a:r>
            <a:r>
              <a:rPr lang="ru-RU" dirty="0" err="1" smtClean="0"/>
              <a:t>субгоризонтальные</a:t>
            </a:r>
            <a:r>
              <a:rPr lang="ru-RU" dirty="0" smtClean="0"/>
              <a:t> площадки и сочленяющие их крутые уступы. Количество террас равнинных рек ограничивается первыми единицами (например, для Москва-реки выделяют 4-5 террас), а в горных долинах террасы считаются десятками. </a:t>
            </a:r>
          </a:p>
          <a:p>
            <a:r>
              <a:rPr lang="ru-RU" dirty="0" smtClean="0"/>
              <a:t> Предполагается, что террасы образуются постепенно, одна за одной, при неравномерном врезании речного потока. Каждая терраса первоначально была пойменной равниной, а затем река врезалась в днище долины, и относительное поднятие этой равнины выводило ее из области паводковой седиментации. Образовывалась новая пойма, а старая превращалась в террасу. Понятно поэтому, что чем выше терраса – тем она старше, и это касается и геоморфологического возраста террасы, и возраста ее аллювиального чехла.</a:t>
            </a:r>
          </a:p>
          <a:p>
            <a:r>
              <a:rPr lang="ru-RU" dirty="0" smtClean="0"/>
              <a:t>Также предполагается, что главными игроками на поле аллювиальной седиментации выступают глобальные климатические и тектонические факторы, и это причина того, что на огромных территориях с однородными климатическими и тектоническими воздействиями строение аллювиального чехла оказывается также однородным. </a:t>
            </a:r>
            <a:endParaRPr lang="ru-RU" dirty="0"/>
          </a:p>
        </p:txBody>
      </p:sp>
      <p:sp>
        <p:nvSpPr>
          <p:cNvPr id="4" name="Номер слайда 3"/>
          <p:cNvSpPr>
            <a:spLocks noGrp="1"/>
          </p:cNvSpPr>
          <p:nvPr>
            <p:ph type="sldNum" sz="quarter" idx="10"/>
          </p:nvPr>
        </p:nvSpPr>
        <p:spPr/>
        <p:txBody>
          <a:bodyPr/>
          <a:lstStyle/>
          <a:p>
            <a:fld id="{DECF345D-1356-4AF7-B7AE-C6EC3D00084A}" type="slidenum">
              <a:rPr lang="ru-RU" smtClean="0">
                <a:solidFill>
                  <a:prstClr val="black"/>
                </a:solidFill>
              </a:rPr>
              <a:pPr/>
              <a:t>6</a:t>
            </a:fld>
            <a:endParaRPr lang="ru-RU">
              <a:solidFill>
                <a:prstClr val="black"/>
              </a:solidFill>
            </a:endParaRPr>
          </a:p>
        </p:txBody>
      </p:sp>
    </p:spTree>
    <p:extLst>
      <p:ext uri="{BB962C8B-B14F-4D97-AF65-F5344CB8AC3E}">
        <p14:creationId xmlns:p14="http://schemas.microsoft.com/office/powerpoint/2010/main" val="991031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mtClean="0">
                <a:latin typeface="Times New Roman" pitchFamily="18" charset="0"/>
                <a:cs typeface="Times New Roman" pitchFamily="18" charset="0"/>
              </a:rPr>
              <a:t>В строении террасы выделяются несколько характерных элементов – это склон террасы, тыловой шов, площадка террасы, ее бровка и уступ – он же склон следующей вниз террасы. Различают пойменные террасы,  которые заливаются сильными паводками, и надпойменные террасы, которые окончательно выведены из зоны паводковых наводнений. Считается, что аллювий надпойменных террас – это образование полного осадочного цикла,  а пойменный аллювий – неполного, ему еще предстоит накапливаться и видоизменяться. </a:t>
            </a:r>
            <a:endParaRPr lang="ru-R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dirty="0" smtClean="0">
                <a:ea typeface="Times New Roman"/>
                <a:cs typeface="Times New Roman"/>
              </a:rPr>
              <a:t>Как работают эти климатические и тектонические факторы?</a:t>
            </a:r>
            <a:r>
              <a:rPr lang="ru-RU" sz="1200" dirty="0" smtClean="0">
                <a:solidFill>
                  <a:prstClr val="black"/>
                </a:solidFill>
                <a:latin typeface="Cambria" pitchFamily="18" charset="0"/>
              </a:rPr>
              <a:t> </a:t>
            </a:r>
            <a:r>
              <a:rPr lang="en-US" sz="1200" dirty="0" smtClean="0">
                <a:solidFill>
                  <a:prstClr val="black"/>
                </a:solidFill>
                <a:latin typeface="Cambria" pitchFamily="18" charset="0"/>
              </a:rPr>
              <a:t> </a:t>
            </a:r>
            <a:r>
              <a:rPr lang="ru-RU" sz="1200" dirty="0" smtClean="0">
                <a:solidFill>
                  <a:prstClr val="black"/>
                </a:solidFill>
                <a:latin typeface="Cambria" pitchFamily="18" charset="0"/>
              </a:rPr>
              <a:t>Что</a:t>
            </a:r>
            <a:r>
              <a:rPr lang="ru-RU" sz="1200" baseline="0" dirty="0" smtClean="0">
                <a:solidFill>
                  <a:prstClr val="black"/>
                </a:solidFill>
                <a:latin typeface="Cambria" pitchFamily="18" charset="0"/>
              </a:rPr>
              <a:t> является непосредственной </a:t>
            </a:r>
            <a:r>
              <a:rPr lang="ru-RU" sz="1200" dirty="0" smtClean="0">
                <a:solidFill>
                  <a:prstClr val="black"/>
                </a:solidFill>
                <a:latin typeface="Cambria" pitchFamily="18" charset="0"/>
              </a:rPr>
              <a:t>причиной террасирования?</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solidFill>
                  <a:prstClr val="black"/>
                </a:solidFill>
                <a:latin typeface="Cambria" pitchFamily="18" charset="0"/>
              </a:rPr>
              <a:t>Из множества причин главные показаны на слайде.</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solidFill>
                  <a:prstClr val="black"/>
                </a:solidFill>
                <a:latin typeface="Cambria" pitchFamily="18" charset="0"/>
              </a:rPr>
              <a:t>Это - …</a:t>
            </a:r>
          </a:p>
          <a:p>
            <a:endParaRPr lang="ru-RU" b="0" dirty="0"/>
          </a:p>
        </p:txBody>
      </p:sp>
      <p:sp>
        <p:nvSpPr>
          <p:cNvPr id="4" name="Номер слайда 3"/>
          <p:cNvSpPr>
            <a:spLocks noGrp="1"/>
          </p:cNvSpPr>
          <p:nvPr>
            <p:ph type="sldNum" sz="quarter" idx="10"/>
          </p:nvPr>
        </p:nvSpPr>
        <p:spPr/>
        <p:txBody>
          <a:bodyPr/>
          <a:lstStyle/>
          <a:p>
            <a:fld id="{DECF345D-1356-4AF7-B7AE-C6EC3D00084A}" type="slidenum">
              <a:rPr lang="ru-RU" smtClean="0">
                <a:solidFill>
                  <a:prstClr val="black"/>
                </a:solidFill>
              </a:rPr>
              <a:pPr/>
              <a:t>16</a:t>
            </a:fld>
            <a:endParaRPr lang="ru-RU">
              <a:solidFill>
                <a:prstClr val="black"/>
              </a:solidFill>
            </a:endParaRPr>
          </a:p>
        </p:txBody>
      </p:sp>
    </p:spTree>
    <p:extLst>
      <p:ext uri="{BB962C8B-B14F-4D97-AF65-F5344CB8AC3E}">
        <p14:creationId xmlns:p14="http://schemas.microsoft.com/office/powerpoint/2010/main" val="2299857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solidFill>
                  <a:prstClr val="black"/>
                </a:solidFill>
                <a:latin typeface="Arial Narrow" pitchFamily="34" charset="0"/>
              </a:rPr>
              <a:t>2. Изменение водности, осадочной нагрузки и конфигурации русловой системы </a:t>
            </a:r>
          </a:p>
          <a:p>
            <a:r>
              <a:rPr lang="ru-RU" sz="1200" dirty="0" smtClean="0">
                <a:solidFill>
                  <a:prstClr val="black"/>
                </a:solidFill>
                <a:latin typeface="Mistral" pitchFamily="66" charset="0"/>
              </a:rPr>
              <a:t>А. В связи с изменением тектонической позиции </a:t>
            </a:r>
          </a:p>
          <a:p>
            <a:r>
              <a:rPr lang="ru-RU" sz="1200" dirty="0" smtClean="0">
                <a:solidFill>
                  <a:prstClr val="black"/>
                </a:solidFill>
                <a:latin typeface="Mistral" pitchFamily="66" charset="0"/>
              </a:rPr>
              <a:t>Б. В связи с приемом притоков</a:t>
            </a:r>
          </a:p>
          <a:p>
            <a:r>
              <a:rPr lang="ru-RU" dirty="0" smtClean="0"/>
              <a:t> В первом случае конфигурация и профиль долины контролируются независимыми от потока факторами, причем факторами активными, которые невозможно сгладить или отменить. Пока поднятие </a:t>
            </a:r>
            <a:r>
              <a:rPr lang="ru-RU" dirty="0" err="1" smtClean="0"/>
              <a:t>Кызымчек</a:t>
            </a:r>
            <a:r>
              <a:rPr lang="ru-RU" dirty="0" smtClean="0"/>
              <a:t> надвигается на </a:t>
            </a:r>
            <a:r>
              <a:rPr lang="ru-RU" dirty="0" err="1" smtClean="0"/>
              <a:t>Пянджскую</a:t>
            </a:r>
            <a:r>
              <a:rPr lang="ru-RU" dirty="0" smtClean="0"/>
              <a:t> и </a:t>
            </a:r>
            <a:r>
              <a:rPr lang="ru-RU" dirty="0" err="1" smtClean="0"/>
              <a:t>Кундузскую</a:t>
            </a:r>
            <a:r>
              <a:rPr lang="ru-RU" baseline="0" dirty="0" smtClean="0"/>
              <a:t> впадину</a:t>
            </a:r>
            <a:r>
              <a:rPr lang="ru-RU" dirty="0" smtClean="0"/>
              <a:t>, поднятие</a:t>
            </a:r>
            <a:r>
              <a:rPr lang="ru-RU" baseline="0" dirty="0" smtClean="0"/>
              <a:t> </a:t>
            </a:r>
            <a:r>
              <a:rPr lang="ru-RU" baseline="0" dirty="0" err="1" smtClean="0"/>
              <a:t>Ходжаказиан</a:t>
            </a:r>
            <a:r>
              <a:rPr lang="ru-RU" baseline="0" dirty="0" smtClean="0"/>
              <a:t> выдавливается вверх, а Западный </a:t>
            </a:r>
            <a:r>
              <a:rPr lang="ru-RU" baseline="0" dirty="0" err="1" smtClean="0"/>
              <a:t>пулл-апарт</a:t>
            </a:r>
            <a:r>
              <a:rPr lang="ru-RU" baseline="0" dirty="0" smtClean="0"/>
              <a:t> расширяется, во впадинах всегда будут </a:t>
            </a:r>
            <a:r>
              <a:rPr lang="ru-RU" baseline="0" dirty="0" err="1" smtClean="0"/>
              <a:t>меандрирующие</a:t>
            </a:r>
            <a:r>
              <a:rPr lang="ru-RU" baseline="0" dirty="0" smtClean="0"/>
              <a:t> и сплетенные русловые системы и относительно слабые уклоны, а в местах прорыва поднятий – линейные русла и </a:t>
            </a:r>
            <a:r>
              <a:rPr lang="ru-RU" baseline="0" dirty="0" err="1" smtClean="0"/>
              <a:t>высокоградиентные</a:t>
            </a:r>
            <a:r>
              <a:rPr lang="ru-RU" baseline="0" dirty="0" smtClean="0"/>
              <a:t> профили. </a:t>
            </a:r>
            <a:endParaRPr lang="ru-RU" dirty="0" smtClean="0"/>
          </a:p>
          <a:p>
            <a:endParaRPr lang="ru-RU" dirty="0" smtClean="0"/>
          </a:p>
          <a:p>
            <a:r>
              <a:rPr lang="ru-RU" dirty="0" smtClean="0"/>
              <a:t>Во втором случае, пока притоки будут работать и вносить в русло значительный объем материала, линейный участок </a:t>
            </a:r>
            <a:r>
              <a:rPr lang="ru-RU" dirty="0" err="1" smtClean="0"/>
              <a:t>Цангпо</a:t>
            </a:r>
            <a:r>
              <a:rPr lang="ru-RU" dirty="0" smtClean="0"/>
              <a:t> с долиной типа</a:t>
            </a:r>
            <a:r>
              <a:rPr lang="ru-RU" baseline="0" dirty="0" smtClean="0"/>
              <a:t> </a:t>
            </a:r>
            <a:r>
              <a:rPr lang="ru-RU" baseline="0" dirty="0" err="1" smtClean="0"/>
              <a:t>раффл</a:t>
            </a:r>
            <a:r>
              <a:rPr lang="ru-RU" baseline="0" dirty="0" smtClean="0"/>
              <a:t> – пул (стремнина – плёс) будет меняться после поворота на сплетенную русловую систему с более крутым продольным профилем.</a:t>
            </a:r>
            <a:endParaRPr lang="ru-RU" dirty="0"/>
          </a:p>
        </p:txBody>
      </p:sp>
      <p:sp>
        <p:nvSpPr>
          <p:cNvPr id="4" name="Номер слайда 3"/>
          <p:cNvSpPr>
            <a:spLocks noGrp="1"/>
          </p:cNvSpPr>
          <p:nvPr>
            <p:ph type="sldNum" sz="quarter" idx="10"/>
          </p:nvPr>
        </p:nvSpPr>
        <p:spPr/>
        <p:txBody>
          <a:bodyPr/>
          <a:lstStyle/>
          <a:p>
            <a:fld id="{DECF345D-1356-4AF7-B7AE-C6EC3D00084A}" type="slidenum">
              <a:rPr lang="ru-RU" smtClean="0">
                <a:solidFill>
                  <a:prstClr val="black"/>
                </a:solidFill>
              </a:rPr>
              <a:pPr/>
              <a:t>19</a:t>
            </a:fld>
            <a:endParaRPr lang="ru-RU">
              <a:solidFill>
                <a:prstClr val="black"/>
              </a:solidFill>
            </a:endParaRPr>
          </a:p>
        </p:txBody>
      </p:sp>
    </p:spTree>
    <p:extLst>
      <p:ext uri="{BB962C8B-B14F-4D97-AF65-F5344CB8AC3E}">
        <p14:creationId xmlns:p14="http://schemas.microsoft.com/office/powerpoint/2010/main" val="3055837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ECF345D-1356-4AF7-B7AE-C6EC3D00084A}" type="slidenum">
              <a:rPr lang="ru-RU" smtClean="0">
                <a:solidFill>
                  <a:prstClr val="black"/>
                </a:solidFill>
              </a:rPr>
              <a:pPr/>
              <a:t>20</a:t>
            </a:fld>
            <a:endParaRPr lang="ru-RU">
              <a:solidFill>
                <a:prstClr val="black"/>
              </a:solidFill>
            </a:endParaRPr>
          </a:p>
        </p:txBody>
      </p:sp>
    </p:spTree>
    <p:extLst>
      <p:ext uri="{BB962C8B-B14F-4D97-AF65-F5344CB8AC3E}">
        <p14:creationId xmlns:p14="http://schemas.microsoft.com/office/powerpoint/2010/main" val="246020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latin typeface="Arial Narrow" panose="020B0606020202030204" pitchFamily="34" charset="0"/>
              </a:rPr>
              <a:t>В аллювиальный цикл включаются осадки, отложенные от момента зарождения долины, отмечаемого формированием врезанного русла реки, до ее отмирания. Этот момент фиксируется выведением аллювиальных комплексов в рельеф  и формирование новой долины, врезанной в эти комплексы. Рабочая гипотеза состоит в том, что в умеренном климатическом поясе очередной цикл врезания начинается в эпоху быстрого </a:t>
            </a:r>
            <a:r>
              <a:rPr lang="ru-RU" b="1" dirty="0" smtClean="0">
                <a:latin typeface="Arial Narrow" panose="020B0606020202030204" pitchFamily="34" charset="0"/>
              </a:rPr>
              <a:t>потепления</a:t>
            </a:r>
            <a:r>
              <a:rPr lang="ru-RU" dirty="0" smtClean="0">
                <a:latin typeface="Arial Narrow" panose="020B0606020202030204" pitchFamily="34" charset="0"/>
              </a:rPr>
              <a:t> </a:t>
            </a:r>
            <a:r>
              <a:rPr lang="ru-RU" b="1" dirty="0" smtClean="0">
                <a:latin typeface="Arial Narrow" panose="020B0606020202030204" pitchFamily="34" charset="0"/>
              </a:rPr>
              <a:t>(вплоть до оптимума)</a:t>
            </a:r>
            <a:r>
              <a:rPr lang="ru-RU" dirty="0" smtClean="0">
                <a:latin typeface="Arial Narrow" panose="020B0606020202030204" pitchFamily="34" charset="0"/>
              </a:rPr>
              <a:t>, когда из тающих ледников начинает высвобождаться большое количество воды, а базисы эрозии остаются еще низкими из-за связывания воды в ледниковых покровах. Последовательное приспособление речной системы к этому климатическому </a:t>
            </a:r>
            <a:r>
              <a:rPr lang="ru-RU" dirty="0" err="1" smtClean="0">
                <a:latin typeface="Arial Narrow" panose="020B0606020202030204" pitchFamily="34" charset="0"/>
              </a:rPr>
              <a:t>импакту</a:t>
            </a:r>
            <a:r>
              <a:rPr lang="ru-RU" dirty="0" smtClean="0">
                <a:latin typeface="Arial Narrow" panose="020B0606020202030204" pitchFamily="34" charset="0"/>
              </a:rPr>
              <a:t> задает гидрологические и морфологические рамки долинной седиментации.</a:t>
            </a:r>
            <a:endParaRPr lang="ru-RU" dirty="0"/>
          </a:p>
        </p:txBody>
      </p:sp>
      <p:sp>
        <p:nvSpPr>
          <p:cNvPr id="4" name="Номер слайда 3"/>
          <p:cNvSpPr>
            <a:spLocks noGrp="1"/>
          </p:cNvSpPr>
          <p:nvPr>
            <p:ph type="sldNum" sz="quarter" idx="10"/>
          </p:nvPr>
        </p:nvSpPr>
        <p:spPr/>
        <p:txBody>
          <a:bodyPr/>
          <a:lstStyle/>
          <a:p>
            <a:fld id="{B96115D2-E932-47C7-83F1-854DC25BE6AB}" type="slidenum">
              <a:rPr lang="ru-RU" smtClean="0">
                <a:solidFill>
                  <a:prstClr val="black"/>
                </a:solidFill>
              </a:rPr>
              <a:pPr/>
              <a:t>25</a:t>
            </a:fld>
            <a:endParaRPr lang="ru-RU">
              <a:solidFill>
                <a:prstClr val="black"/>
              </a:solidFill>
            </a:endParaRPr>
          </a:p>
        </p:txBody>
      </p:sp>
    </p:spTree>
    <p:extLst>
      <p:ext uri="{BB962C8B-B14F-4D97-AF65-F5344CB8AC3E}">
        <p14:creationId xmlns:p14="http://schemas.microsoft.com/office/powerpoint/2010/main" val="2419888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Предполагается, что первоначальные врезы имеют клиновидную форму, и заполняются грубым материалом со спутанно-слоистой или даже массивной структурой. Потом ситуация с водностью и высотой базисов эрозии уравновешивается, в долине начинается боковая эрозия и образуется широкий, но тонкий нижний слой, сложенный песком и галькой, перекрывающий как породы первоначального вреза, так и более древние породы. Далее начинается главный и наиболее вариативный этап развития долины, когда над горизонтально-слоистой базальной толщей надстраивается довольно мощный комплекс осадков, который включает и русловые, и </a:t>
            </a:r>
            <a:r>
              <a:rPr lang="ru-RU" sz="1200" kern="1200" dirty="0" err="1" smtClean="0">
                <a:solidFill>
                  <a:schemeClr val="tx1"/>
                </a:solidFill>
                <a:effectLst/>
                <a:latin typeface="+mn-lt"/>
                <a:ea typeface="+mn-ea"/>
                <a:cs typeface="+mn-cs"/>
              </a:rPr>
              <a:t>старичные</a:t>
            </a:r>
            <a:r>
              <a:rPr lang="ru-RU" sz="1200" kern="1200" dirty="0" smtClean="0">
                <a:solidFill>
                  <a:schemeClr val="tx1"/>
                </a:solidFill>
                <a:effectLst/>
                <a:latin typeface="+mn-lt"/>
                <a:ea typeface="+mn-ea"/>
                <a:cs typeface="+mn-cs"/>
              </a:rPr>
              <a:t>, и пойменные фации, многократно чередующиеся в разрезе и часто имеющие корытообразную структуру. Чтобы наслоить такую многоэтажную постройку, необходимо изменять условия осадконакопления – или постоянно прогибать долину, либо постоянно увеличивать водность потока. Драйвером этих изменений являются заметные климатические колебания, контролирующие эволюцию долины в период от оптимума межледниковья до последующего похолодания и выстраивающих собственную лестницу микро-террас. В это финальное похолодание, которое обычно сопровождается осушением, водность рек уменьшается, и они начинают накапливать самый верхний, покровный горизонт более тонких пород, обычно представленных алевритами</a:t>
            </a:r>
            <a:endParaRPr lang="ru-RU" dirty="0"/>
          </a:p>
        </p:txBody>
      </p:sp>
      <p:sp>
        <p:nvSpPr>
          <p:cNvPr id="4" name="Номер слайда 3"/>
          <p:cNvSpPr>
            <a:spLocks noGrp="1"/>
          </p:cNvSpPr>
          <p:nvPr>
            <p:ph type="sldNum" sz="quarter" idx="10"/>
          </p:nvPr>
        </p:nvSpPr>
        <p:spPr/>
        <p:txBody>
          <a:bodyPr/>
          <a:lstStyle/>
          <a:p>
            <a:fld id="{A7DA201D-B7FB-4FC4-A6B9-0E63690E7FCD}" type="slidenum">
              <a:rPr lang="ru-RU" smtClean="0">
                <a:solidFill>
                  <a:prstClr val="black"/>
                </a:solidFill>
              </a:rPr>
              <a:pPr/>
              <a:t>26</a:t>
            </a:fld>
            <a:endParaRPr lang="ru-RU">
              <a:solidFill>
                <a:prstClr val="black"/>
              </a:solidFill>
            </a:endParaRPr>
          </a:p>
        </p:txBody>
      </p:sp>
    </p:spTree>
    <p:extLst>
      <p:ext uri="{BB962C8B-B14F-4D97-AF65-F5344CB8AC3E}">
        <p14:creationId xmlns:p14="http://schemas.microsoft.com/office/powerpoint/2010/main" val="2879668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D72203E-03D6-488E-9704-D40F5A5FC4B2}" type="datetimeFigureOut">
              <a:rPr lang="ru-RU" smtClean="0"/>
              <a:t>19.03.2020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7AA13B5-589B-4DA7-A2D5-197796B8A2F6}" type="slidenum">
              <a:rPr lang="ru-RU" smtClean="0"/>
              <a:t>‹#›</a:t>
            </a:fld>
            <a:endParaRPr lang="ru-RU"/>
          </a:p>
        </p:txBody>
      </p:sp>
    </p:spTree>
    <p:extLst>
      <p:ext uri="{BB962C8B-B14F-4D97-AF65-F5344CB8AC3E}">
        <p14:creationId xmlns:p14="http://schemas.microsoft.com/office/powerpoint/2010/main" val="524840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D72203E-03D6-488E-9704-D40F5A5FC4B2}" type="datetimeFigureOut">
              <a:rPr lang="ru-RU" smtClean="0"/>
              <a:t>19.03.2020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7AA13B5-589B-4DA7-A2D5-197796B8A2F6}" type="slidenum">
              <a:rPr lang="ru-RU" smtClean="0"/>
              <a:t>‹#›</a:t>
            </a:fld>
            <a:endParaRPr lang="ru-RU"/>
          </a:p>
        </p:txBody>
      </p:sp>
    </p:spTree>
    <p:extLst>
      <p:ext uri="{BB962C8B-B14F-4D97-AF65-F5344CB8AC3E}">
        <p14:creationId xmlns:p14="http://schemas.microsoft.com/office/powerpoint/2010/main" val="4260965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D72203E-03D6-488E-9704-D40F5A5FC4B2}" type="datetimeFigureOut">
              <a:rPr lang="ru-RU" smtClean="0"/>
              <a:t>19.03.2020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7AA13B5-589B-4DA7-A2D5-197796B8A2F6}" type="slidenum">
              <a:rPr lang="ru-RU" smtClean="0"/>
              <a:t>‹#›</a:t>
            </a:fld>
            <a:endParaRPr lang="ru-RU"/>
          </a:p>
        </p:txBody>
      </p:sp>
    </p:spTree>
    <p:extLst>
      <p:ext uri="{BB962C8B-B14F-4D97-AF65-F5344CB8AC3E}">
        <p14:creationId xmlns:p14="http://schemas.microsoft.com/office/powerpoint/2010/main" val="125017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0824965A-43BF-4362-B013-EFB3C3FA3B95}" type="datetimeFigureOut">
              <a:rPr lang="ru-RU">
                <a:solidFill>
                  <a:prstClr val="black">
                    <a:tint val="75000"/>
                  </a:prstClr>
                </a:solidFill>
              </a:rPr>
              <a:pPr>
                <a:def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CB877C50-B884-4D68-8E92-AB26F261564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308314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C8223E1-6198-4C7A-918C-749DCEB9455C}" type="datetimeFigureOut">
              <a:rPr lang="ru-RU">
                <a:solidFill>
                  <a:prstClr val="black">
                    <a:tint val="75000"/>
                  </a:prstClr>
                </a:solidFill>
              </a:rPr>
              <a:pPr>
                <a:def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AC08C20C-F86B-4580-8F7A-2A761EF0D28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83041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9346B878-F90A-4C08-A6FB-CFD60FF2EF72}" type="datetimeFigureOut">
              <a:rPr lang="ru-RU">
                <a:solidFill>
                  <a:prstClr val="black">
                    <a:tint val="75000"/>
                  </a:prstClr>
                </a:solidFill>
              </a:rPr>
              <a:pPr>
                <a:def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C6A87F8-7009-4195-9C39-A61437B51D8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487004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6175F521-C912-4768-9A6E-526A513875B7}" type="datetimeFigureOut">
              <a:rPr lang="ru-RU">
                <a:solidFill>
                  <a:prstClr val="black">
                    <a:tint val="75000"/>
                  </a:prstClr>
                </a:solidFill>
              </a:rPr>
              <a:pPr>
                <a:defRPr/>
              </a:pPr>
              <a:t>19.03.2020</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969126DB-556C-4B7B-B22F-1914FA5A24DA}"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724671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196162BF-6D3E-42D8-B35C-9BABF0C7C32B}" type="datetimeFigureOut">
              <a:rPr lang="ru-RU">
                <a:solidFill>
                  <a:prstClr val="black">
                    <a:tint val="75000"/>
                  </a:prstClr>
                </a:solidFill>
              </a:rPr>
              <a:pPr>
                <a:defRPr/>
              </a:pPr>
              <a:t>19.03.2020</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0DFCD3AB-A218-4994-B6BA-79C0DF8C31C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70789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125B265C-D6C8-4C88-8B1F-6BC863301E00}" type="datetimeFigureOut">
              <a:rPr lang="ru-RU">
                <a:solidFill>
                  <a:prstClr val="black">
                    <a:tint val="75000"/>
                  </a:prstClr>
                </a:solidFill>
              </a:rPr>
              <a:pPr>
                <a:defRPr/>
              </a:pPr>
              <a:t>19.03.2020</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EF7EFEB3-E3FA-4D9C-9167-13FF504DEC4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819292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F38523F6-C5E6-4B7D-9D4D-DB9F072AEF3D}" type="datetimeFigureOut">
              <a:rPr lang="ru-RU">
                <a:solidFill>
                  <a:prstClr val="black">
                    <a:tint val="75000"/>
                  </a:prstClr>
                </a:solidFill>
              </a:rPr>
              <a:pPr>
                <a:defRPr/>
              </a:pPr>
              <a:t>19.03.2020</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6136C60C-832D-4AD8-8FA5-68F0F7C4850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009038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24333D25-A16F-4954-94DF-3AAF6CDC94A0}" type="datetimeFigureOut">
              <a:rPr lang="ru-RU">
                <a:solidFill>
                  <a:prstClr val="black">
                    <a:tint val="75000"/>
                  </a:prstClr>
                </a:solidFill>
              </a:rPr>
              <a:pPr>
                <a:defRPr/>
              </a:pPr>
              <a:t>19.03.2020</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ABB5B515-7B72-44E8-871E-E1257FB718F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513873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D72203E-03D6-488E-9704-D40F5A5FC4B2}" type="datetimeFigureOut">
              <a:rPr lang="ru-RU" smtClean="0"/>
              <a:t>19.03.2020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7AA13B5-589B-4DA7-A2D5-197796B8A2F6}" type="slidenum">
              <a:rPr lang="ru-RU" smtClean="0"/>
              <a:t>‹#›</a:t>
            </a:fld>
            <a:endParaRPr lang="ru-RU"/>
          </a:p>
        </p:txBody>
      </p:sp>
    </p:spTree>
    <p:extLst>
      <p:ext uri="{BB962C8B-B14F-4D97-AF65-F5344CB8AC3E}">
        <p14:creationId xmlns:p14="http://schemas.microsoft.com/office/powerpoint/2010/main" val="2759057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7B74B228-868D-486E-AC16-631D1889C2BD}" type="datetimeFigureOut">
              <a:rPr lang="ru-RU">
                <a:solidFill>
                  <a:prstClr val="black">
                    <a:tint val="75000"/>
                  </a:prstClr>
                </a:solidFill>
              </a:rPr>
              <a:pPr>
                <a:defRPr/>
              </a:pPr>
              <a:t>19.03.2020</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032D3F6E-D012-4FD8-90E9-33D46DF0E0F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5934610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F764C00-7002-4D33-B3E5-4B32E0787BCF}" type="datetimeFigureOut">
              <a:rPr lang="ru-RU">
                <a:solidFill>
                  <a:prstClr val="black">
                    <a:tint val="75000"/>
                  </a:prstClr>
                </a:solidFill>
              </a:rPr>
              <a:pPr>
                <a:def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656CEB23-7314-44E7-8C4C-4DB483D1A81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171361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0526386-50B5-49A8-BE66-2245A3BE29EA}" type="datetimeFigureOut">
              <a:rPr lang="ru-RU">
                <a:solidFill>
                  <a:prstClr val="black">
                    <a:tint val="75000"/>
                  </a:prstClr>
                </a:solidFill>
              </a:rPr>
              <a:pPr>
                <a:def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CA7CAEEE-BA72-483E-A27A-BA3BE919FE8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374693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ru-RU"/>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25C2394-5187-4DDB-9BBF-483C3101BA79}" type="slidenum">
              <a:rPr lang="ru-RU"/>
              <a:pPr>
                <a:defRPr/>
              </a:pPr>
              <a:t>‹#›</a:t>
            </a:fld>
            <a:endParaRPr lang="ru-RU"/>
          </a:p>
        </p:txBody>
      </p:sp>
    </p:spTree>
    <p:extLst>
      <p:ext uri="{BB962C8B-B14F-4D97-AF65-F5344CB8AC3E}">
        <p14:creationId xmlns:p14="http://schemas.microsoft.com/office/powerpoint/2010/main" val="78027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ru-RU"/>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B0F1CC07-B12C-4787-95B1-7F71709975DC}" type="slidenum">
              <a:rPr lang="ru-RU"/>
              <a:pPr>
                <a:defRPr/>
              </a:pPr>
              <a:t>‹#›</a:t>
            </a:fld>
            <a:endParaRPr lang="ru-RU"/>
          </a:p>
        </p:txBody>
      </p:sp>
    </p:spTree>
    <p:extLst>
      <p:ext uri="{BB962C8B-B14F-4D97-AF65-F5344CB8AC3E}">
        <p14:creationId xmlns:p14="http://schemas.microsoft.com/office/powerpoint/2010/main" val="41848907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ru-RU"/>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14354C9-ED3C-48BB-AE07-D6C018370CDC}" type="slidenum">
              <a:rPr lang="ru-RU"/>
              <a:pPr>
                <a:defRPr/>
              </a:pPr>
              <a:t>‹#›</a:t>
            </a:fld>
            <a:endParaRPr lang="ru-RU"/>
          </a:p>
        </p:txBody>
      </p:sp>
    </p:spTree>
    <p:extLst>
      <p:ext uri="{BB962C8B-B14F-4D97-AF65-F5344CB8AC3E}">
        <p14:creationId xmlns:p14="http://schemas.microsoft.com/office/powerpoint/2010/main" val="6011200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ru-RU"/>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ru-RU"/>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6B0D02C4-6577-4BA7-A2BE-14DCC4E3CC5C}" type="slidenum">
              <a:rPr lang="ru-RU"/>
              <a:pPr>
                <a:defRPr/>
              </a:pPr>
              <a:t>‹#›</a:t>
            </a:fld>
            <a:endParaRPr lang="ru-RU"/>
          </a:p>
        </p:txBody>
      </p:sp>
    </p:spTree>
    <p:extLst>
      <p:ext uri="{BB962C8B-B14F-4D97-AF65-F5344CB8AC3E}">
        <p14:creationId xmlns:p14="http://schemas.microsoft.com/office/powerpoint/2010/main" val="344434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a:defRPr>
                <a:latin typeface="Arial" charset="0"/>
              </a:defRPr>
            </a:lvl1pPr>
          </a:lstStyle>
          <a:p>
            <a:pPr>
              <a:defRPr/>
            </a:pPr>
            <a:endParaRPr lang="ru-RU"/>
          </a:p>
        </p:txBody>
      </p:sp>
      <p:sp>
        <p:nvSpPr>
          <p:cNvPr id="8" name="Rectangle 5"/>
          <p:cNvSpPr>
            <a:spLocks noGrp="1" noChangeArrowheads="1"/>
          </p:cNvSpPr>
          <p:nvPr>
            <p:ph type="ftr" sz="quarter" idx="11"/>
          </p:nvPr>
        </p:nvSpPr>
        <p:spPr/>
        <p:txBody>
          <a:bodyPr/>
          <a:lstStyle>
            <a:lvl1pPr>
              <a:defRPr>
                <a:latin typeface="Arial" charset="0"/>
              </a:defRPr>
            </a:lvl1pPr>
          </a:lstStyle>
          <a:p>
            <a:pPr>
              <a:defRPr/>
            </a:pPr>
            <a:endParaRPr lang="ru-RU"/>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D3E23705-0F71-48DD-B0A8-F86891D1AE4A}" type="slidenum">
              <a:rPr lang="ru-RU"/>
              <a:pPr>
                <a:defRPr/>
              </a:pPr>
              <a:t>‹#›</a:t>
            </a:fld>
            <a:endParaRPr lang="ru-RU"/>
          </a:p>
        </p:txBody>
      </p:sp>
    </p:spTree>
    <p:extLst>
      <p:ext uri="{BB962C8B-B14F-4D97-AF65-F5344CB8AC3E}">
        <p14:creationId xmlns:p14="http://schemas.microsoft.com/office/powerpoint/2010/main" val="25288545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a:defRPr>
                <a:latin typeface="Arial" charset="0"/>
              </a:defRPr>
            </a:lvl1pPr>
          </a:lstStyle>
          <a:p>
            <a:pPr>
              <a:defRPr/>
            </a:pPr>
            <a:endParaRPr lang="ru-RU"/>
          </a:p>
        </p:txBody>
      </p:sp>
      <p:sp>
        <p:nvSpPr>
          <p:cNvPr id="4" name="Rectangle 5"/>
          <p:cNvSpPr>
            <a:spLocks noGrp="1" noChangeArrowheads="1"/>
          </p:cNvSpPr>
          <p:nvPr>
            <p:ph type="ftr" sz="quarter" idx="11"/>
          </p:nvPr>
        </p:nvSpPr>
        <p:spPr/>
        <p:txBody>
          <a:bodyPr/>
          <a:lstStyle>
            <a:lvl1pPr>
              <a:defRPr>
                <a:latin typeface="Arial" charset="0"/>
              </a:defRPr>
            </a:lvl1pPr>
          </a:lstStyle>
          <a:p>
            <a:pPr>
              <a:defRPr/>
            </a:pPr>
            <a:endParaRPr lang="ru-RU"/>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F14735A-632B-45CE-B895-891A6D8CBB5A}" type="slidenum">
              <a:rPr lang="ru-RU"/>
              <a:pPr>
                <a:defRPr/>
              </a:pPr>
              <a:t>‹#›</a:t>
            </a:fld>
            <a:endParaRPr lang="ru-RU"/>
          </a:p>
        </p:txBody>
      </p:sp>
    </p:spTree>
    <p:extLst>
      <p:ext uri="{BB962C8B-B14F-4D97-AF65-F5344CB8AC3E}">
        <p14:creationId xmlns:p14="http://schemas.microsoft.com/office/powerpoint/2010/main" val="21863475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ru-RU"/>
          </a:p>
        </p:txBody>
      </p:sp>
      <p:sp>
        <p:nvSpPr>
          <p:cNvPr id="3" name="Rectangle 5"/>
          <p:cNvSpPr>
            <a:spLocks noGrp="1" noChangeArrowheads="1"/>
          </p:cNvSpPr>
          <p:nvPr>
            <p:ph type="ftr" sz="quarter" idx="11"/>
          </p:nvPr>
        </p:nvSpPr>
        <p:spPr/>
        <p:txBody>
          <a:bodyPr/>
          <a:lstStyle>
            <a:lvl1pPr>
              <a:defRPr>
                <a:latin typeface="Arial" charset="0"/>
              </a:defRPr>
            </a:lvl1pPr>
          </a:lstStyle>
          <a:p>
            <a:pPr>
              <a:defRPr/>
            </a:pPr>
            <a:endParaRPr lang="ru-RU"/>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40DCB182-A962-434A-A9B2-54D40F466CC2}" type="slidenum">
              <a:rPr lang="ru-RU"/>
              <a:pPr>
                <a:defRPr/>
              </a:pPr>
              <a:t>‹#›</a:t>
            </a:fld>
            <a:endParaRPr lang="ru-RU"/>
          </a:p>
        </p:txBody>
      </p:sp>
    </p:spTree>
    <p:extLst>
      <p:ext uri="{BB962C8B-B14F-4D97-AF65-F5344CB8AC3E}">
        <p14:creationId xmlns:p14="http://schemas.microsoft.com/office/powerpoint/2010/main" val="51155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D72203E-03D6-488E-9704-D40F5A5FC4B2}" type="datetimeFigureOut">
              <a:rPr lang="ru-RU" smtClean="0"/>
              <a:t>19.03.2020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7AA13B5-589B-4DA7-A2D5-197796B8A2F6}" type="slidenum">
              <a:rPr lang="ru-RU" smtClean="0"/>
              <a:t>‹#›</a:t>
            </a:fld>
            <a:endParaRPr lang="ru-RU"/>
          </a:p>
        </p:txBody>
      </p:sp>
    </p:spTree>
    <p:extLst>
      <p:ext uri="{BB962C8B-B14F-4D97-AF65-F5344CB8AC3E}">
        <p14:creationId xmlns:p14="http://schemas.microsoft.com/office/powerpoint/2010/main" val="11876804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ru-RU"/>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ru-RU"/>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0EDA831-A161-467E-BE3B-792CF3F41AC9}" type="slidenum">
              <a:rPr lang="ru-RU"/>
              <a:pPr>
                <a:defRPr/>
              </a:pPr>
              <a:t>‹#›</a:t>
            </a:fld>
            <a:endParaRPr lang="ru-RU"/>
          </a:p>
        </p:txBody>
      </p:sp>
    </p:spTree>
    <p:extLst>
      <p:ext uri="{BB962C8B-B14F-4D97-AF65-F5344CB8AC3E}">
        <p14:creationId xmlns:p14="http://schemas.microsoft.com/office/powerpoint/2010/main" val="36178208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ru-RU"/>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ru-RU"/>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D19FDCD-0C21-4C2D-90E3-EC2EA3D0821B}" type="slidenum">
              <a:rPr lang="ru-RU"/>
              <a:pPr>
                <a:defRPr/>
              </a:pPr>
              <a:t>‹#›</a:t>
            </a:fld>
            <a:endParaRPr lang="ru-RU"/>
          </a:p>
        </p:txBody>
      </p:sp>
    </p:spTree>
    <p:extLst>
      <p:ext uri="{BB962C8B-B14F-4D97-AF65-F5344CB8AC3E}">
        <p14:creationId xmlns:p14="http://schemas.microsoft.com/office/powerpoint/2010/main" val="19172320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ru-RU"/>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C170655-202A-4A4D-A552-54315B0D717D}" type="slidenum">
              <a:rPr lang="ru-RU"/>
              <a:pPr>
                <a:defRPr/>
              </a:pPr>
              <a:t>‹#›</a:t>
            </a:fld>
            <a:endParaRPr lang="ru-RU"/>
          </a:p>
        </p:txBody>
      </p:sp>
    </p:spTree>
    <p:extLst>
      <p:ext uri="{BB962C8B-B14F-4D97-AF65-F5344CB8AC3E}">
        <p14:creationId xmlns:p14="http://schemas.microsoft.com/office/powerpoint/2010/main" val="5618481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ru-RU"/>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B8DA574A-1C9A-4DD4-B4B3-A0BC686E4709}" type="slidenum">
              <a:rPr lang="ru-RU"/>
              <a:pPr>
                <a:defRPr/>
              </a:pPr>
              <a:t>‹#›</a:t>
            </a:fld>
            <a:endParaRPr lang="ru-RU"/>
          </a:p>
        </p:txBody>
      </p:sp>
    </p:spTree>
    <p:extLst>
      <p:ext uri="{BB962C8B-B14F-4D97-AF65-F5344CB8AC3E}">
        <p14:creationId xmlns:p14="http://schemas.microsoft.com/office/powerpoint/2010/main" val="827593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p:txBody>
          <a:bodyPr/>
          <a:lstStyle>
            <a:lvl1pPr>
              <a:defRPr>
                <a:latin typeface="Arial" charset="0"/>
              </a:defRPr>
            </a:lvl1pPr>
          </a:lstStyle>
          <a:p>
            <a:pPr>
              <a:defRPr/>
            </a:pPr>
            <a:endParaRPr lang="ru-RU"/>
          </a:p>
        </p:txBody>
      </p:sp>
      <p:sp>
        <p:nvSpPr>
          <p:cNvPr id="4" name="Rectangle 5"/>
          <p:cNvSpPr>
            <a:spLocks noGrp="1" noChangeArrowheads="1"/>
          </p:cNvSpPr>
          <p:nvPr>
            <p:ph type="ftr" sz="quarter" idx="11"/>
          </p:nvPr>
        </p:nvSpPr>
        <p:spPr/>
        <p:txBody>
          <a:bodyPr/>
          <a:lstStyle>
            <a:lvl1pPr>
              <a:defRPr>
                <a:latin typeface="Arial" charset="0"/>
              </a:defRPr>
            </a:lvl1pPr>
          </a:lstStyle>
          <a:p>
            <a:pPr>
              <a:defRPr/>
            </a:pPr>
            <a:endParaRPr lang="ru-RU"/>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D4663D3-31A4-4B6D-97B7-606B9493D43D}" type="slidenum">
              <a:rPr lang="ru-RU"/>
              <a:pPr>
                <a:defRPr/>
              </a:pPr>
              <a:t>‹#›</a:t>
            </a:fld>
            <a:endParaRPr lang="ru-RU"/>
          </a:p>
        </p:txBody>
      </p:sp>
    </p:spTree>
    <p:extLst>
      <p:ext uri="{BB962C8B-B14F-4D97-AF65-F5344CB8AC3E}">
        <p14:creationId xmlns:p14="http://schemas.microsoft.com/office/powerpoint/2010/main" val="2118959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D72203E-03D6-488E-9704-D40F5A5FC4B2}" type="datetimeFigureOut">
              <a:rPr lang="ru-RU" smtClean="0"/>
              <a:t>19.03.2020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7AA13B5-589B-4DA7-A2D5-197796B8A2F6}" type="slidenum">
              <a:rPr lang="ru-RU" smtClean="0"/>
              <a:t>‹#›</a:t>
            </a:fld>
            <a:endParaRPr lang="ru-RU"/>
          </a:p>
        </p:txBody>
      </p:sp>
    </p:spTree>
    <p:extLst>
      <p:ext uri="{BB962C8B-B14F-4D97-AF65-F5344CB8AC3E}">
        <p14:creationId xmlns:p14="http://schemas.microsoft.com/office/powerpoint/2010/main" val="1968923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D72203E-03D6-488E-9704-D40F5A5FC4B2}" type="datetimeFigureOut">
              <a:rPr lang="ru-RU" smtClean="0"/>
              <a:t>19.03.2020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7AA13B5-589B-4DA7-A2D5-197796B8A2F6}" type="slidenum">
              <a:rPr lang="ru-RU" smtClean="0"/>
              <a:t>‹#›</a:t>
            </a:fld>
            <a:endParaRPr lang="ru-RU"/>
          </a:p>
        </p:txBody>
      </p:sp>
    </p:spTree>
    <p:extLst>
      <p:ext uri="{BB962C8B-B14F-4D97-AF65-F5344CB8AC3E}">
        <p14:creationId xmlns:p14="http://schemas.microsoft.com/office/powerpoint/2010/main" val="2702892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D72203E-03D6-488E-9704-D40F5A5FC4B2}" type="datetimeFigureOut">
              <a:rPr lang="ru-RU" smtClean="0"/>
              <a:t>19.03.2020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7AA13B5-589B-4DA7-A2D5-197796B8A2F6}" type="slidenum">
              <a:rPr lang="ru-RU" smtClean="0"/>
              <a:t>‹#›</a:t>
            </a:fld>
            <a:endParaRPr lang="ru-RU"/>
          </a:p>
        </p:txBody>
      </p:sp>
    </p:spTree>
    <p:extLst>
      <p:ext uri="{BB962C8B-B14F-4D97-AF65-F5344CB8AC3E}">
        <p14:creationId xmlns:p14="http://schemas.microsoft.com/office/powerpoint/2010/main" val="3152223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D72203E-03D6-488E-9704-D40F5A5FC4B2}" type="datetimeFigureOut">
              <a:rPr lang="ru-RU" smtClean="0"/>
              <a:t>19.03.2020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7AA13B5-589B-4DA7-A2D5-197796B8A2F6}" type="slidenum">
              <a:rPr lang="ru-RU" smtClean="0"/>
              <a:t>‹#›</a:t>
            </a:fld>
            <a:endParaRPr lang="ru-RU"/>
          </a:p>
        </p:txBody>
      </p:sp>
    </p:spTree>
    <p:extLst>
      <p:ext uri="{BB962C8B-B14F-4D97-AF65-F5344CB8AC3E}">
        <p14:creationId xmlns:p14="http://schemas.microsoft.com/office/powerpoint/2010/main" val="874301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D72203E-03D6-488E-9704-D40F5A5FC4B2}" type="datetimeFigureOut">
              <a:rPr lang="ru-RU" smtClean="0"/>
              <a:t>19.03.2020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7AA13B5-589B-4DA7-A2D5-197796B8A2F6}" type="slidenum">
              <a:rPr lang="ru-RU" smtClean="0"/>
              <a:t>‹#›</a:t>
            </a:fld>
            <a:endParaRPr lang="ru-RU"/>
          </a:p>
        </p:txBody>
      </p:sp>
    </p:spTree>
    <p:extLst>
      <p:ext uri="{BB962C8B-B14F-4D97-AF65-F5344CB8AC3E}">
        <p14:creationId xmlns:p14="http://schemas.microsoft.com/office/powerpoint/2010/main" val="2083402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D72203E-03D6-488E-9704-D40F5A5FC4B2}" type="datetimeFigureOut">
              <a:rPr lang="ru-RU" smtClean="0"/>
              <a:t>19.03.2020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7AA13B5-589B-4DA7-A2D5-197796B8A2F6}" type="slidenum">
              <a:rPr lang="ru-RU" smtClean="0"/>
              <a:t>‹#›</a:t>
            </a:fld>
            <a:endParaRPr lang="ru-RU"/>
          </a:p>
        </p:txBody>
      </p:sp>
    </p:spTree>
    <p:extLst>
      <p:ext uri="{BB962C8B-B14F-4D97-AF65-F5344CB8AC3E}">
        <p14:creationId xmlns:p14="http://schemas.microsoft.com/office/powerpoint/2010/main" val="3722300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72203E-03D6-488E-9704-D40F5A5FC4B2}" type="datetimeFigureOut">
              <a:rPr lang="ru-RU" smtClean="0"/>
              <a:t>19.03.2020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A13B5-589B-4DA7-A2D5-197796B8A2F6}" type="slidenum">
              <a:rPr lang="ru-RU" smtClean="0"/>
              <a:t>‹#›</a:t>
            </a:fld>
            <a:endParaRPr lang="ru-RU"/>
          </a:p>
        </p:txBody>
      </p:sp>
    </p:spTree>
    <p:extLst>
      <p:ext uri="{BB962C8B-B14F-4D97-AF65-F5344CB8AC3E}">
        <p14:creationId xmlns:p14="http://schemas.microsoft.com/office/powerpoint/2010/main" val="28069856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BFB03B5-C5F3-4154-9E99-F437F0808661}" type="datetimeFigureOut">
              <a:rPr lang="ru-RU">
                <a:solidFill>
                  <a:prstClr val="black">
                    <a:tint val="75000"/>
                  </a:prstClr>
                </a:solidFill>
              </a:rPr>
              <a:pPr>
                <a:defRPr/>
              </a:pPr>
              <a:t>19.03.2020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BCC4825-5B10-4633-BBB6-DDDE4936303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905650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a:defRPr>
            </a:lvl1pPr>
          </a:lstStyle>
          <a:p>
            <a:pPr fontAlgn="base">
              <a:spcBef>
                <a:spcPct val="0"/>
              </a:spcBef>
              <a:spcAft>
                <a:spcPct val="0"/>
              </a:spcAft>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defRPr>
            </a:lvl1pPr>
          </a:lstStyle>
          <a:p>
            <a:pPr fontAlgn="base">
              <a:spcBef>
                <a:spcPct val="0"/>
              </a:spcBef>
              <a:spcAft>
                <a:spcPct val="0"/>
              </a:spcAft>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a:defRPr>
            </a:lvl1pPr>
          </a:lstStyle>
          <a:p>
            <a:pPr fontAlgn="base">
              <a:spcBef>
                <a:spcPct val="0"/>
              </a:spcBef>
              <a:spcAft>
                <a:spcPct val="0"/>
              </a:spcAft>
              <a:defRPr/>
            </a:pPr>
            <a:fld id="{88108ECE-4C31-441E-AA97-5F4309A733AC}" type="slidenum">
              <a:rPr lang="ru-RU"/>
              <a:pPr fontAlgn="base">
                <a:spcBef>
                  <a:spcPct val="0"/>
                </a:spcBef>
                <a:spcAft>
                  <a:spcPct val="0"/>
                </a:spcAft>
                <a:defRPr/>
              </a:pPr>
              <a:t>‹#›</a:t>
            </a:fld>
            <a:endParaRPr lang="ru-RU"/>
          </a:p>
        </p:txBody>
      </p:sp>
    </p:spTree>
    <p:extLst>
      <p:ext uri="{BB962C8B-B14F-4D97-AF65-F5344CB8AC3E}">
        <p14:creationId xmlns:p14="http://schemas.microsoft.com/office/powerpoint/2010/main" val="12462470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mp"/><Relationship Id="rId13" Type="http://schemas.microsoft.com/office/2007/relationships/hdphoto" Target="../media/hdphoto2.wdp"/><Relationship Id="rId3" Type="http://schemas.openxmlformats.org/officeDocument/2006/relationships/image" Target="../media/image2.tmp"/><Relationship Id="rId7" Type="http://schemas.openxmlformats.org/officeDocument/2006/relationships/image" Target="../media/image6.tmp"/><Relationship Id="rId12" Type="http://schemas.openxmlformats.org/officeDocument/2006/relationships/image" Target="../media/image10.png"/><Relationship Id="rId2" Type="http://schemas.openxmlformats.org/officeDocument/2006/relationships/image" Target="../media/image1.tmp"/><Relationship Id="rId1" Type="http://schemas.openxmlformats.org/officeDocument/2006/relationships/slideLayout" Target="../slideLayouts/slideLayout7.xml"/><Relationship Id="rId6" Type="http://schemas.openxmlformats.org/officeDocument/2006/relationships/image" Target="../media/image5.tmp"/><Relationship Id="rId11" Type="http://schemas.microsoft.com/office/2007/relationships/hdphoto" Target="../media/hdphoto1.wdp"/><Relationship Id="rId5" Type="http://schemas.openxmlformats.org/officeDocument/2006/relationships/image" Target="../media/image4.tmp"/><Relationship Id="rId10" Type="http://schemas.openxmlformats.org/officeDocument/2006/relationships/image" Target="../media/image9.png"/><Relationship Id="rId4" Type="http://schemas.openxmlformats.org/officeDocument/2006/relationships/image" Target="../media/image3.tmp"/><Relationship Id="rId9" Type="http://schemas.openxmlformats.org/officeDocument/2006/relationships/image" Target="../media/image8.tmp"/></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tmp"/><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tm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6.png"/><Relationship Id="rId7"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7.jpe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png"/><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63.jpeg"/><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65.tmp"/><Relationship Id="rId7" Type="http://schemas.openxmlformats.org/officeDocument/2006/relationships/image" Target="../media/image69.tm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8.tmp"/><Relationship Id="rId5" Type="http://schemas.openxmlformats.org/officeDocument/2006/relationships/image" Target="../media/image67.tmp"/><Relationship Id="rId4" Type="http://schemas.openxmlformats.org/officeDocument/2006/relationships/image" Target="../media/image66.tmp"/></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71.tmp"/><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3.png"/><Relationship Id="rId2" Type="http://schemas.openxmlformats.org/officeDocument/2006/relationships/image" Target="../media/image20.tiff"/><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wmf"/><Relationship Id="rId4" Type="http://schemas.microsoft.com/office/2007/relationships/hdphoto" Target="../media/hdphoto11.wdp"/></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png"/><Relationship Id="rId7" Type="http://schemas.microsoft.com/office/2007/relationships/hdphoto" Target="../media/hdphoto12.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microsoft.com/office/2007/relationships/hdphoto" Target="../media/hdphoto14.wdp"/></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91.jpeg"/><Relationship Id="rId4" Type="http://schemas.microsoft.com/office/2007/relationships/hdphoto" Target="../media/hdphoto15.wdp"/></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jpg"/><Relationship Id="rId7" Type="http://schemas.openxmlformats.org/officeDocument/2006/relationships/image" Target="../media/image21.w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tiff"/><Relationship Id="rId5" Type="http://schemas.microsoft.com/office/2007/relationships/hdphoto" Target="../media/hdphoto3.wdp"/><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93.jpe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96.jpeg"/><Relationship Id="rId4" Type="http://schemas.microsoft.com/office/2007/relationships/hdphoto" Target="../media/hdphoto17.wdp"/></Relationships>
</file>

<file path=ppt/slides/_rels/slide4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7.xml"/><Relationship Id="rId4" Type="http://schemas.openxmlformats.org/officeDocument/2006/relationships/image" Target="../media/image102.emf"/></Relationships>
</file>

<file path=ppt/slides/_rels/slide45.xml.rels><?xml version="1.0" encoding="UTF-8" standalone="yes"?>
<Relationships xmlns="http://schemas.openxmlformats.org/package/2006/relationships"><Relationship Id="rId3" Type="http://schemas.openxmlformats.org/officeDocument/2006/relationships/image" Target="../media/image104.tmp"/><Relationship Id="rId2" Type="http://schemas.openxmlformats.org/officeDocument/2006/relationships/image" Target="../media/image103.tmp"/><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5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08.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5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8" Type="http://schemas.microsoft.com/office/2007/relationships/hdphoto" Target="../media/hdphoto21.wdp"/><Relationship Id="rId13" Type="http://schemas.openxmlformats.org/officeDocument/2006/relationships/image" Target="../media/image116.png"/><Relationship Id="rId3" Type="http://schemas.openxmlformats.org/officeDocument/2006/relationships/image" Target="../media/image111.jpeg"/><Relationship Id="rId7" Type="http://schemas.openxmlformats.org/officeDocument/2006/relationships/image" Target="../media/image113.png"/><Relationship Id="rId12" Type="http://schemas.microsoft.com/office/2007/relationships/hdphoto" Target="../media/hdphoto23.wdp"/><Relationship Id="rId17" Type="http://schemas.microsoft.com/office/2007/relationships/hdphoto" Target="../media/hdphoto25.wdp"/><Relationship Id="rId2" Type="http://schemas.openxmlformats.org/officeDocument/2006/relationships/notesSlide" Target="../notesSlides/notesSlide16.xml"/><Relationship Id="rId16" Type="http://schemas.openxmlformats.org/officeDocument/2006/relationships/image" Target="../media/image118.png"/><Relationship Id="rId1" Type="http://schemas.openxmlformats.org/officeDocument/2006/relationships/slideLayout" Target="../slideLayouts/slideLayout18.xml"/><Relationship Id="rId6" Type="http://schemas.microsoft.com/office/2007/relationships/hdphoto" Target="../media/hdphoto20.wdp"/><Relationship Id="rId11" Type="http://schemas.openxmlformats.org/officeDocument/2006/relationships/image" Target="../media/image115.jpeg"/><Relationship Id="rId5" Type="http://schemas.openxmlformats.org/officeDocument/2006/relationships/image" Target="../media/image112.png"/><Relationship Id="rId15" Type="http://schemas.microsoft.com/office/2007/relationships/hdphoto" Target="../media/hdphoto24.wdp"/><Relationship Id="rId10" Type="http://schemas.microsoft.com/office/2007/relationships/hdphoto" Target="../media/hdphoto22.wdp"/><Relationship Id="rId4" Type="http://schemas.microsoft.com/office/2007/relationships/hdphoto" Target="../media/hdphoto19.wdp"/><Relationship Id="rId9" Type="http://schemas.openxmlformats.org/officeDocument/2006/relationships/image" Target="../media/image114.png"/><Relationship Id="rId14" Type="http://schemas.openxmlformats.org/officeDocument/2006/relationships/image" Target="../media/image117.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pic>
        <p:nvPicPr>
          <p:cNvPr id="2" name="Рисунок 1" descr="Вырезка экрана"/>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9512" y="483415"/>
            <a:ext cx="2748346" cy="1486107"/>
          </a:xfrm>
          <a:prstGeom prst="rect">
            <a:avLst/>
          </a:prstGeom>
        </p:spPr>
      </p:pic>
      <p:pic>
        <p:nvPicPr>
          <p:cNvPr id="4" name="Рисунок 3" descr="Вырезка экрана"/>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79512" y="2119525"/>
            <a:ext cx="2748346" cy="1324384"/>
          </a:xfrm>
          <a:prstGeom prst="rect">
            <a:avLst/>
          </a:prstGeom>
        </p:spPr>
      </p:pic>
      <p:pic>
        <p:nvPicPr>
          <p:cNvPr id="6" name="Рисунок 5" descr="Вырезка экрана"/>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12310" y="3651767"/>
            <a:ext cx="2748345" cy="1344082"/>
          </a:xfrm>
          <a:prstGeom prst="rect">
            <a:avLst/>
          </a:prstGeom>
        </p:spPr>
      </p:pic>
      <p:pic>
        <p:nvPicPr>
          <p:cNvPr id="7" name="Рисунок 6" descr="Вырезка экрана"/>
          <p:cNvPicPr>
            <a:picLocks noChangeAspect="1"/>
          </p:cNvPicPr>
          <p:nvPr/>
        </p:nvPicPr>
        <p:blipFill>
          <a:blip r:embed="rId5">
            <a:duotone>
              <a:prstClr val="black"/>
              <a:schemeClr val="accent3">
                <a:lumMod val="40000"/>
                <a:lumOff val="60000"/>
                <a:tint val="45000"/>
                <a:satMod val="400000"/>
              </a:schemeClr>
            </a:duotone>
            <a:extLst>
              <a:ext uri="{28A0092B-C50C-407E-A947-70E740481C1C}">
                <a14:useLocalDpi xmlns:a14="http://schemas.microsoft.com/office/drawing/2010/main" val="0"/>
              </a:ext>
            </a:extLst>
          </a:blip>
          <a:stretch>
            <a:fillRect/>
          </a:stretch>
        </p:blipFill>
        <p:spPr>
          <a:xfrm>
            <a:off x="180653" y="5202981"/>
            <a:ext cx="2748346" cy="1322363"/>
          </a:xfrm>
          <a:prstGeom prst="rect">
            <a:avLst/>
          </a:prstGeom>
        </p:spPr>
      </p:pic>
      <p:pic>
        <p:nvPicPr>
          <p:cNvPr id="9" name="Рисунок 8" descr="Вырезка экрана"/>
          <p:cNvPicPr>
            <a:picLocks noChangeAspect="1"/>
          </p:cNvPicPr>
          <p:nvPr/>
        </p:nvPicPr>
        <p:blipFill>
          <a:blip r:embed="rId6">
            <a:duotone>
              <a:prstClr val="black"/>
              <a:schemeClr val="accent3">
                <a:lumMod val="40000"/>
                <a:lumOff val="60000"/>
                <a:tint val="45000"/>
                <a:satMod val="400000"/>
              </a:schemeClr>
            </a:duotone>
            <a:extLst>
              <a:ext uri="{28A0092B-C50C-407E-A947-70E740481C1C}">
                <a14:useLocalDpi xmlns:a14="http://schemas.microsoft.com/office/drawing/2010/main" val="0"/>
              </a:ext>
            </a:extLst>
          </a:blip>
          <a:stretch>
            <a:fillRect/>
          </a:stretch>
        </p:blipFill>
        <p:spPr>
          <a:xfrm>
            <a:off x="3131840" y="2119525"/>
            <a:ext cx="2748985" cy="1400762"/>
          </a:xfrm>
          <a:prstGeom prst="rect">
            <a:avLst/>
          </a:prstGeom>
        </p:spPr>
      </p:pic>
      <p:pic>
        <p:nvPicPr>
          <p:cNvPr id="10" name="Рисунок 9" descr="Вырезка экрана"/>
          <p:cNvPicPr>
            <a:picLocks noChangeAspect="1"/>
          </p:cNvPicPr>
          <p:nvPr/>
        </p:nvPicPr>
        <p:blipFill>
          <a:blip r:embed="rId7">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132479" y="3638718"/>
            <a:ext cx="2748346" cy="1297140"/>
          </a:xfrm>
          <a:prstGeom prst="rect">
            <a:avLst/>
          </a:prstGeom>
        </p:spPr>
      </p:pic>
      <p:pic>
        <p:nvPicPr>
          <p:cNvPr id="12" name="Рисунок 11" descr="Вырезка экрана"/>
          <p:cNvPicPr>
            <a:picLocks noChangeAspect="1"/>
          </p:cNvPicPr>
          <p:nvPr/>
        </p:nvPicPr>
        <p:blipFill>
          <a:blip r:embed="rId8">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132479" y="5206072"/>
            <a:ext cx="2748346" cy="1316180"/>
          </a:xfrm>
          <a:prstGeom prst="rect">
            <a:avLst/>
          </a:prstGeom>
        </p:spPr>
      </p:pic>
      <p:pic>
        <p:nvPicPr>
          <p:cNvPr id="13" name="Рисунок 12" descr="Вырезка экрана"/>
          <p:cNvPicPr>
            <a:picLocks noChangeAspect="1"/>
          </p:cNvPicPr>
          <p:nvPr/>
        </p:nvPicPr>
        <p:blipFill>
          <a:blip r:embed="rId9">
            <a:duotone>
              <a:prstClr val="black"/>
              <a:schemeClr val="accent3">
                <a:lumMod val="40000"/>
                <a:lumOff val="60000"/>
                <a:tint val="45000"/>
                <a:satMod val="400000"/>
              </a:schemeClr>
            </a:duotone>
            <a:extLst>
              <a:ext uri="{28A0092B-C50C-407E-A947-70E740481C1C}">
                <a14:useLocalDpi xmlns:a14="http://schemas.microsoft.com/office/drawing/2010/main" val="0"/>
              </a:ext>
            </a:extLst>
          </a:blip>
          <a:stretch>
            <a:fillRect/>
          </a:stretch>
        </p:blipFill>
        <p:spPr>
          <a:xfrm>
            <a:off x="6084168" y="2119524"/>
            <a:ext cx="2747707" cy="1441503"/>
          </a:xfrm>
          <a:prstGeom prst="rect">
            <a:avLst/>
          </a:prstGeom>
        </p:spPr>
      </p:pic>
      <p:pic>
        <p:nvPicPr>
          <p:cNvPr id="14" name="Рисунок 13" descr="Вырезка экрана"/>
          <p:cNvPicPr>
            <a:picLocks noChangeAspect="1"/>
          </p:cNvPicPr>
          <p:nvPr/>
        </p:nvPicPr>
        <p:blipFill>
          <a:blip r:embed="rId10">
            <a:duotone>
              <a:prstClr val="black"/>
              <a:schemeClr val="accent5">
                <a:tint val="45000"/>
                <a:satMod val="400000"/>
              </a:schemeClr>
            </a:duotone>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tretch>
            <a:fillRect/>
          </a:stretch>
        </p:blipFill>
        <p:spPr>
          <a:xfrm>
            <a:off x="6084168" y="3715034"/>
            <a:ext cx="2747707" cy="1326479"/>
          </a:xfrm>
          <a:prstGeom prst="rect">
            <a:avLst/>
          </a:prstGeom>
        </p:spPr>
      </p:pic>
      <p:pic>
        <p:nvPicPr>
          <p:cNvPr id="15" name="Рисунок 14" descr="Вырезка экрана"/>
          <p:cNvPicPr>
            <a:picLocks noChangeAspect="1"/>
          </p:cNvPicPr>
          <p:nvPr/>
        </p:nvPicPr>
        <p:blipFill>
          <a:blip r:embed="rId12">
            <a:duotone>
              <a:prstClr val="black"/>
              <a:schemeClr val="accent5">
                <a:tint val="45000"/>
                <a:satMod val="400000"/>
              </a:schemeClr>
            </a:duotone>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tretch>
            <a:fillRect/>
          </a:stretch>
        </p:blipFill>
        <p:spPr>
          <a:xfrm>
            <a:off x="6084168" y="5189028"/>
            <a:ext cx="2747707" cy="1336316"/>
          </a:xfrm>
          <a:prstGeom prst="rect">
            <a:avLst/>
          </a:prstGeom>
        </p:spPr>
      </p:pic>
      <p:sp>
        <p:nvSpPr>
          <p:cNvPr id="16" name="Прямоугольник 15"/>
          <p:cNvSpPr/>
          <p:nvPr/>
        </p:nvSpPr>
        <p:spPr>
          <a:xfrm>
            <a:off x="3751171" y="199653"/>
            <a:ext cx="4320480" cy="781752"/>
          </a:xfrm>
          <a:prstGeom prst="rect">
            <a:avLst/>
          </a:prstGeom>
        </p:spPr>
        <p:txBody>
          <a:bodyPr wrap="square">
            <a:spAutoFit/>
          </a:bodyPr>
          <a:lstStyle/>
          <a:p>
            <a:pPr algn="ctr" fontAlgn="base">
              <a:lnSpc>
                <a:spcPct val="70000"/>
              </a:lnSpc>
              <a:spcBef>
                <a:spcPct val="0"/>
              </a:spcBef>
            </a:pPr>
            <a:r>
              <a:rPr lang="ru-RU" sz="2400" cap="all" dirty="0" smtClean="0">
                <a:solidFill>
                  <a:prstClr val="black"/>
                </a:solidFill>
                <a:latin typeface="Franklin Gothic Medium" pitchFamily="34" charset="0"/>
                <a:ea typeface="Times New Roman"/>
                <a:cs typeface="Arial" charset="0"/>
              </a:rPr>
              <a:t>модели </a:t>
            </a:r>
          </a:p>
          <a:p>
            <a:pPr algn="ctr" fontAlgn="base">
              <a:lnSpc>
                <a:spcPct val="70000"/>
              </a:lnSpc>
              <a:spcBef>
                <a:spcPct val="0"/>
              </a:spcBef>
            </a:pPr>
            <a:r>
              <a:rPr lang="ru-RU" sz="2000" b="1" dirty="0" smtClean="0">
                <a:solidFill>
                  <a:prstClr val="black"/>
                </a:solidFill>
                <a:latin typeface="Arial Narrow" panose="020B0606020202030204" pitchFamily="34" charset="0"/>
                <a:ea typeface="Times New Roman"/>
                <a:cs typeface="Arial" charset="0"/>
              </a:rPr>
              <a:t>эволюции речных систем и образования аллювия</a:t>
            </a:r>
            <a:endParaRPr lang="ru-RU" sz="2000" b="1" dirty="0">
              <a:solidFill>
                <a:prstClr val="black"/>
              </a:solidFill>
              <a:latin typeface="Arial Narrow" panose="020B0606020202030204" pitchFamily="34" charset="0"/>
              <a:ea typeface="Times New Roman"/>
              <a:cs typeface="Arial" charset="0"/>
            </a:endParaRPr>
          </a:p>
        </p:txBody>
      </p:sp>
      <p:sp>
        <p:nvSpPr>
          <p:cNvPr id="5" name="TextBox 4"/>
          <p:cNvSpPr txBox="1"/>
          <p:nvPr/>
        </p:nvSpPr>
        <p:spPr>
          <a:xfrm>
            <a:off x="179512" y="381"/>
            <a:ext cx="1196161" cy="369332"/>
          </a:xfrm>
          <a:prstGeom prst="rect">
            <a:avLst/>
          </a:prstGeom>
          <a:noFill/>
        </p:spPr>
        <p:txBody>
          <a:bodyPr wrap="none" rtlCol="0">
            <a:spAutoFit/>
          </a:bodyPr>
          <a:lstStyle/>
          <a:p>
            <a:r>
              <a:rPr lang="ru-RU" b="1" smtClean="0"/>
              <a:t>лекция 11</a:t>
            </a:r>
            <a:endParaRPr lang="ru-RU" b="1" dirty="0"/>
          </a:p>
        </p:txBody>
      </p:sp>
      <p:sp>
        <p:nvSpPr>
          <p:cNvPr id="3" name="TextBox 2"/>
          <p:cNvSpPr txBox="1"/>
          <p:nvPr/>
        </p:nvSpPr>
        <p:spPr>
          <a:xfrm>
            <a:off x="5431585" y="1691516"/>
            <a:ext cx="3400290" cy="369332"/>
          </a:xfrm>
          <a:prstGeom prst="rect">
            <a:avLst/>
          </a:prstGeom>
          <a:solidFill>
            <a:schemeClr val="tx2">
              <a:lumMod val="20000"/>
              <a:lumOff val="80000"/>
            </a:schemeClr>
          </a:solidFill>
        </p:spPr>
        <p:txBody>
          <a:bodyPr wrap="none" rtlCol="0">
            <a:spAutoFit/>
          </a:bodyPr>
          <a:lstStyle/>
          <a:p>
            <a:r>
              <a:rPr lang="ru-RU" b="1" dirty="0" smtClean="0">
                <a:latin typeface="Monotype Corsiva" panose="03010101010201010101" pitchFamily="66" charset="0"/>
              </a:rPr>
              <a:t>Морфология + </a:t>
            </a:r>
            <a:r>
              <a:rPr lang="ru-RU" b="1" dirty="0" err="1" smtClean="0">
                <a:latin typeface="Monotype Corsiva" panose="03010101010201010101" pitchFamily="66" charset="0"/>
              </a:rPr>
              <a:t>Осадки+Структура</a:t>
            </a:r>
            <a:r>
              <a:rPr lang="ru-RU" b="1" dirty="0" smtClean="0">
                <a:latin typeface="Monotype Corsiva" panose="03010101010201010101" pitchFamily="66" charset="0"/>
              </a:rPr>
              <a:t> </a:t>
            </a:r>
            <a:endParaRPr lang="ru-RU" b="1" dirty="0">
              <a:latin typeface="Monotype Corsiva" panose="03010101010201010101" pitchFamily="66" charset="0"/>
            </a:endParaRPr>
          </a:p>
        </p:txBody>
      </p:sp>
    </p:spTree>
    <p:extLst>
      <p:ext uri="{BB962C8B-B14F-4D97-AF65-F5344CB8AC3E}">
        <p14:creationId xmlns:p14="http://schemas.microsoft.com/office/powerpoint/2010/main" val="28754257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404664"/>
            <a:ext cx="8101898" cy="1692771"/>
          </a:xfrm>
          <a:prstGeom prst="rect">
            <a:avLst/>
          </a:prstGeom>
          <a:solidFill>
            <a:schemeClr val="accent5">
              <a:lumMod val="20000"/>
              <a:lumOff val="80000"/>
            </a:schemeClr>
          </a:solidFill>
        </p:spPr>
        <p:txBody>
          <a:bodyPr wrap="none" rtlCol="0">
            <a:spAutoFit/>
          </a:bodyPr>
          <a:lstStyle/>
          <a:p>
            <a:pPr fontAlgn="base">
              <a:spcBef>
                <a:spcPct val="0"/>
              </a:spcBef>
              <a:spcAft>
                <a:spcPct val="0"/>
              </a:spcAft>
            </a:pPr>
            <a:r>
              <a:rPr lang="ru-RU" sz="2400" dirty="0" smtClean="0">
                <a:solidFill>
                  <a:prstClr val="black"/>
                </a:solidFill>
                <a:latin typeface="Franklin Gothic Medium Cond" pitchFamily="34" charset="0"/>
                <a:cs typeface="Arial" charset="0"/>
              </a:rPr>
              <a:t>Типы террас по соотношению разновозрастных аллювиальных толщ</a:t>
            </a:r>
          </a:p>
          <a:p>
            <a:pPr marL="342900" indent="-342900" fontAlgn="base">
              <a:spcBef>
                <a:spcPct val="0"/>
              </a:spcBef>
              <a:spcAft>
                <a:spcPct val="0"/>
              </a:spcAft>
              <a:buFontTx/>
              <a:buAutoNum type="arabicPeriod"/>
            </a:pPr>
            <a:r>
              <a:rPr lang="ru-RU" sz="2000" dirty="0" smtClean="0">
                <a:solidFill>
                  <a:prstClr val="black"/>
                </a:solidFill>
                <a:latin typeface="Franklin Gothic Medium Cond" panose="020B0606030402020204" pitchFamily="34" charset="0"/>
                <a:cs typeface="Arial" charset="0"/>
              </a:rPr>
              <a:t>Аккумулятивные вложенные</a:t>
            </a:r>
          </a:p>
          <a:p>
            <a:pPr marL="342900" indent="-342900" fontAlgn="base">
              <a:spcBef>
                <a:spcPct val="0"/>
              </a:spcBef>
              <a:spcAft>
                <a:spcPct val="0"/>
              </a:spcAft>
              <a:buFontTx/>
              <a:buAutoNum type="arabicPeriod"/>
            </a:pPr>
            <a:r>
              <a:rPr lang="ru-RU" sz="2000" dirty="0" smtClean="0">
                <a:solidFill>
                  <a:prstClr val="black"/>
                </a:solidFill>
                <a:latin typeface="Franklin Gothic Medium Cond" panose="020B0606030402020204" pitchFamily="34" charset="0"/>
                <a:cs typeface="Arial" charset="0"/>
              </a:rPr>
              <a:t>Эрозионно-аккумулятивные прислоненные</a:t>
            </a:r>
          </a:p>
          <a:p>
            <a:pPr marL="342900" indent="-342900" fontAlgn="base">
              <a:spcBef>
                <a:spcPct val="0"/>
              </a:spcBef>
              <a:spcAft>
                <a:spcPct val="0"/>
              </a:spcAft>
              <a:buFontTx/>
              <a:buAutoNum type="arabicPeriod"/>
            </a:pPr>
            <a:r>
              <a:rPr lang="ru-RU" sz="2000" dirty="0" smtClean="0">
                <a:solidFill>
                  <a:prstClr val="black"/>
                </a:solidFill>
                <a:latin typeface="Franklin Gothic Medium Cond" panose="020B0606030402020204" pitchFamily="34" charset="0"/>
                <a:cs typeface="Arial" charset="0"/>
              </a:rPr>
              <a:t>Эрозионно-аккумулятивные цокольные</a:t>
            </a:r>
          </a:p>
          <a:p>
            <a:pPr marL="342900" indent="-342900" fontAlgn="base">
              <a:spcBef>
                <a:spcPct val="0"/>
              </a:spcBef>
              <a:spcAft>
                <a:spcPct val="0"/>
              </a:spcAft>
              <a:buFontTx/>
              <a:buAutoNum type="arabicPeriod"/>
            </a:pPr>
            <a:r>
              <a:rPr lang="ru-RU" sz="2000" dirty="0" smtClean="0">
                <a:solidFill>
                  <a:prstClr val="black"/>
                </a:solidFill>
                <a:latin typeface="Franklin Gothic Medium Cond" panose="020B0606030402020204" pitchFamily="34" charset="0"/>
                <a:cs typeface="Arial" charset="0"/>
              </a:rPr>
              <a:t>Эрозионные</a:t>
            </a:r>
            <a:endParaRPr lang="ru-RU" sz="2000" dirty="0">
              <a:solidFill>
                <a:prstClr val="black"/>
              </a:solidFill>
              <a:latin typeface="Franklin Gothic Medium Cond" panose="020B0606030402020204" pitchFamily="34" charset="0"/>
              <a:cs typeface="Arial" charset="0"/>
            </a:endParaRPr>
          </a:p>
        </p:txBody>
      </p:sp>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r="4685" b="23978"/>
          <a:stretch/>
        </p:blipFill>
        <p:spPr>
          <a:xfrm>
            <a:off x="86456" y="3933056"/>
            <a:ext cx="9022048" cy="1842792"/>
          </a:xfrm>
          <a:prstGeom prst="rect">
            <a:avLst/>
          </a:prstGeom>
        </p:spPr>
      </p:pic>
      <p:sp>
        <p:nvSpPr>
          <p:cNvPr id="4" name="Прямоугольник 3"/>
          <p:cNvSpPr/>
          <p:nvPr/>
        </p:nvSpPr>
        <p:spPr>
          <a:xfrm>
            <a:off x="179512" y="3729271"/>
            <a:ext cx="1883208" cy="646331"/>
          </a:xfrm>
          <a:prstGeom prst="rect">
            <a:avLst/>
          </a:prstGeom>
        </p:spPr>
        <p:txBody>
          <a:bodyPr wrap="none">
            <a:spAutoFit/>
          </a:bodyPr>
          <a:lstStyle/>
          <a:p>
            <a:r>
              <a:rPr lang="ru-RU" dirty="0"/>
              <a:t>Аккумулятивные </a:t>
            </a:r>
            <a:endParaRPr lang="ru-RU" dirty="0" smtClean="0"/>
          </a:p>
          <a:p>
            <a:pPr algn="ctr"/>
            <a:r>
              <a:rPr lang="ru-RU" dirty="0" smtClean="0"/>
              <a:t>вложенные</a:t>
            </a:r>
            <a:endParaRPr lang="ru-RU" dirty="0"/>
          </a:p>
        </p:txBody>
      </p:sp>
      <p:sp>
        <p:nvSpPr>
          <p:cNvPr id="6" name="Прямоугольник 5"/>
          <p:cNvSpPr/>
          <p:nvPr/>
        </p:nvSpPr>
        <p:spPr>
          <a:xfrm>
            <a:off x="2279186" y="3590771"/>
            <a:ext cx="1860766" cy="923330"/>
          </a:xfrm>
          <a:prstGeom prst="rect">
            <a:avLst/>
          </a:prstGeom>
        </p:spPr>
        <p:txBody>
          <a:bodyPr wrap="none">
            <a:spAutoFit/>
          </a:bodyPr>
          <a:lstStyle/>
          <a:p>
            <a:pPr algn="ctr"/>
            <a:r>
              <a:rPr lang="ru-RU" dirty="0" smtClean="0"/>
              <a:t>Эрозионно-</a:t>
            </a:r>
          </a:p>
          <a:p>
            <a:pPr algn="ctr"/>
            <a:r>
              <a:rPr lang="ru-RU" dirty="0" smtClean="0"/>
              <a:t>аккумулятивные </a:t>
            </a:r>
          </a:p>
          <a:p>
            <a:pPr algn="ctr"/>
            <a:r>
              <a:rPr lang="ru-RU" dirty="0" smtClean="0"/>
              <a:t>прислоненные</a:t>
            </a:r>
            <a:endParaRPr lang="ru-RU" dirty="0"/>
          </a:p>
        </p:txBody>
      </p:sp>
      <p:sp>
        <p:nvSpPr>
          <p:cNvPr id="7" name="Прямоугольник 6"/>
          <p:cNvSpPr/>
          <p:nvPr/>
        </p:nvSpPr>
        <p:spPr>
          <a:xfrm>
            <a:off x="4644008" y="3590771"/>
            <a:ext cx="1860766" cy="923330"/>
          </a:xfrm>
          <a:prstGeom prst="rect">
            <a:avLst/>
          </a:prstGeom>
        </p:spPr>
        <p:txBody>
          <a:bodyPr wrap="none">
            <a:spAutoFit/>
          </a:bodyPr>
          <a:lstStyle/>
          <a:p>
            <a:pPr algn="ctr"/>
            <a:r>
              <a:rPr lang="ru-RU" dirty="0" smtClean="0"/>
              <a:t>Эрозионно-</a:t>
            </a:r>
          </a:p>
          <a:p>
            <a:pPr algn="ctr"/>
            <a:r>
              <a:rPr lang="ru-RU" dirty="0" smtClean="0"/>
              <a:t>аккумулятивные </a:t>
            </a:r>
          </a:p>
          <a:p>
            <a:pPr algn="ctr"/>
            <a:r>
              <a:rPr lang="ru-RU" dirty="0" smtClean="0"/>
              <a:t>цокольные</a:t>
            </a:r>
            <a:endParaRPr lang="ru-RU" dirty="0"/>
          </a:p>
        </p:txBody>
      </p:sp>
      <p:sp>
        <p:nvSpPr>
          <p:cNvPr id="8" name="Прямоугольник 7"/>
          <p:cNvSpPr/>
          <p:nvPr/>
        </p:nvSpPr>
        <p:spPr>
          <a:xfrm>
            <a:off x="7332692" y="3867770"/>
            <a:ext cx="1415772" cy="369332"/>
          </a:xfrm>
          <a:prstGeom prst="rect">
            <a:avLst/>
          </a:prstGeom>
        </p:spPr>
        <p:txBody>
          <a:bodyPr wrap="none">
            <a:spAutoFit/>
          </a:bodyPr>
          <a:lstStyle/>
          <a:p>
            <a:r>
              <a:rPr lang="ru-RU" dirty="0"/>
              <a:t>Эрозионные</a:t>
            </a:r>
          </a:p>
        </p:txBody>
      </p:sp>
      <p:cxnSp>
        <p:nvCxnSpPr>
          <p:cNvPr id="10" name="Прямая со стрелкой 9"/>
          <p:cNvCxnSpPr/>
          <p:nvPr/>
        </p:nvCxnSpPr>
        <p:spPr>
          <a:xfrm>
            <a:off x="1619672" y="4725144"/>
            <a:ext cx="0" cy="57606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271183" y="4437112"/>
            <a:ext cx="636521" cy="369332"/>
          </a:xfrm>
          <a:prstGeom prst="rect">
            <a:avLst/>
          </a:prstGeom>
          <a:noFill/>
        </p:spPr>
        <p:txBody>
          <a:bodyPr wrap="none" rtlCol="0">
            <a:spAutoFit/>
          </a:bodyPr>
          <a:lstStyle/>
          <a:p>
            <a:r>
              <a:rPr lang="ru-RU" i="1" dirty="0" smtClean="0">
                <a:solidFill>
                  <a:schemeClr val="tx2">
                    <a:lumMod val="60000"/>
                    <a:lumOff val="40000"/>
                  </a:schemeClr>
                </a:solidFill>
              </a:rPr>
              <a:t>река</a:t>
            </a:r>
            <a:endParaRPr lang="ru-RU" i="1" dirty="0">
              <a:solidFill>
                <a:schemeClr val="tx2">
                  <a:lumMod val="60000"/>
                  <a:lumOff val="40000"/>
                </a:schemeClr>
              </a:solidFill>
            </a:endParaRPr>
          </a:p>
        </p:txBody>
      </p:sp>
      <p:cxnSp>
        <p:nvCxnSpPr>
          <p:cNvPr id="14" name="Прямая со стрелкой 13"/>
          <p:cNvCxnSpPr/>
          <p:nvPr/>
        </p:nvCxnSpPr>
        <p:spPr>
          <a:xfrm>
            <a:off x="4026164" y="4725144"/>
            <a:ext cx="0" cy="57606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677675" y="4437112"/>
            <a:ext cx="636521" cy="369332"/>
          </a:xfrm>
          <a:prstGeom prst="rect">
            <a:avLst/>
          </a:prstGeom>
          <a:noFill/>
        </p:spPr>
        <p:txBody>
          <a:bodyPr wrap="none" rtlCol="0">
            <a:spAutoFit/>
          </a:bodyPr>
          <a:lstStyle/>
          <a:p>
            <a:r>
              <a:rPr lang="ru-RU" i="1" dirty="0" smtClean="0">
                <a:solidFill>
                  <a:schemeClr val="tx2">
                    <a:lumMod val="60000"/>
                    <a:lumOff val="40000"/>
                  </a:schemeClr>
                </a:solidFill>
              </a:rPr>
              <a:t>река</a:t>
            </a:r>
            <a:endParaRPr lang="ru-RU" i="1" dirty="0">
              <a:solidFill>
                <a:schemeClr val="tx2">
                  <a:lumMod val="60000"/>
                  <a:lumOff val="40000"/>
                </a:schemeClr>
              </a:solidFill>
            </a:endParaRPr>
          </a:p>
        </p:txBody>
      </p:sp>
      <p:cxnSp>
        <p:nvCxnSpPr>
          <p:cNvPr id="16" name="Прямая со стрелкой 15"/>
          <p:cNvCxnSpPr/>
          <p:nvPr/>
        </p:nvCxnSpPr>
        <p:spPr>
          <a:xfrm>
            <a:off x="6474545" y="4725144"/>
            <a:ext cx="0" cy="57606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126056" y="4437112"/>
            <a:ext cx="636521" cy="369332"/>
          </a:xfrm>
          <a:prstGeom prst="rect">
            <a:avLst/>
          </a:prstGeom>
          <a:noFill/>
        </p:spPr>
        <p:txBody>
          <a:bodyPr wrap="none" rtlCol="0">
            <a:spAutoFit/>
          </a:bodyPr>
          <a:lstStyle/>
          <a:p>
            <a:r>
              <a:rPr lang="ru-RU" i="1" dirty="0" smtClean="0">
                <a:solidFill>
                  <a:schemeClr val="tx2">
                    <a:lumMod val="60000"/>
                    <a:lumOff val="40000"/>
                  </a:schemeClr>
                </a:solidFill>
              </a:rPr>
              <a:t>река</a:t>
            </a:r>
            <a:endParaRPr lang="ru-RU" i="1" dirty="0">
              <a:solidFill>
                <a:schemeClr val="tx2">
                  <a:lumMod val="60000"/>
                  <a:lumOff val="40000"/>
                </a:schemeClr>
              </a:solidFill>
            </a:endParaRPr>
          </a:p>
        </p:txBody>
      </p:sp>
      <p:cxnSp>
        <p:nvCxnSpPr>
          <p:cNvPr id="18" name="Прямая со стрелкой 17"/>
          <p:cNvCxnSpPr/>
          <p:nvPr/>
        </p:nvCxnSpPr>
        <p:spPr>
          <a:xfrm>
            <a:off x="8922926" y="4725144"/>
            <a:ext cx="0" cy="57606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574437" y="4437112"/>
            <a:ext cx="636521" cy="369332"/>
          </a:xfrm>
          <a:prstGeom prst="rect">
            <a:avLst/>
          </a:prstGeom>
          <a:noFill/>
        </p:spPr>
        <p:txBody>
          <a:bodyPr wrap="none" rtlCol="0">
            <a:spAutoFit/>
          </a:bodyPr>
          <a:lstStyle/>
          <a:p>
            <a:r>
              <a:rPr lang="ru-RU" i="1" dirty="0" smtClean="0">
                <a:solidFill>
                  <a:schemeClr val="tx2">
                    <a:lumMod val="60000"/>
                    <a:lumOff val="40000"/>
                  </a:schemeClr>
                </a:solidFill>
              </a:rPr>
              <a:t>река</a:t>
            </a:r>
            <a:endParaRPr lang="ru-RU" i="1" dirty="0">
              <a:solidFill>
                <a:schemeClr val="tx2">
                  <a:lumMod val="60000"/>
                  <a:lumOff val="40000"/>
                </a:schemeClr>
              </a:solidFill>
            </a:endParaRPr>
          </a:p>
        </p:txBody>
      </p:sp>
    </p:spTree>
    <p:extLst>
      <p:ext uri="{BB962C8B-B14F-4D97-AF65-F5344CB8AC3E}">
        <p14:creationId xmlns:p14="http://schemas.microsoft.com/office/powerpoint/2010/main" val="14176454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836712"/>
            <a:ext cx="7600508" cy="58644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755576" y="190381"/>
            <a:ext cx="7600508" cy="646331"/>
          </a:xfrm>
          <a:prstGeom prst="rect">
            <a:avLst/>
          </a:prstGeom>
          <a:solidFill>
            <a:schemeClr val="accent5">
              <a:lumMod val="20000"/>
              <a:lumOff val="80000"/>
            </a:schemeClr>
          </a:solidFill>
          <a:ln>
            <a:solidFill>
              <a:schemeClr val="accent1"/>
            </a:solidFill>
          </a:ln>
        </p:spPr>
        <p:txBody>
          <a:bodyPr wrap="square" rtlCol="0">
            <a:spAutoFit/>
          </a:bodyPr>
          <a:lstStyle/>
          <a:p>
            <a:pPr algn="ctr"/>
            <a:r>
              <a:rPr lang="ru-RU" dirty="0" smtClean="0"/>
              <a:t>Строение речной долины с двумя пойменными и двумя надпойменными террасами</a:t>
            </a:r>
            <a:endParaRPr lang="ru-RU" dirty="0"/>
          </a:p>
        </p:txBody>
      </p:sp>
    </p:spTree>
    <p:extLst>
      <p:ext uri="{BB962C8B-B14F-4D97-AF65-F5344CB8AC3E}">
        <p14:creationId xmlns:p14="http://schemas.microsoft.com/office/powerpoint/2010/main" val="36336240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10683"/>
            <a:ext cx="8496944" cy="4247317"/>
          </a:xfrm>
          <a:prstGeom prst="rect">
            <a:avLst/>
          </a:prstGeom>
        </p:spPr>
        <p:txBody>
          <a:bodyPr wrap="square">
            <a:spAutoFit/>
          </a:bodyPr>
          <a:lstStyle/>
          <a:p>
            <a:pPr indent="431800" algn="just">
              <a:spcAft>
                <a:spcPts val="0"/>
              </a:spcAft>
            </a:pPr>
            <a:r>
              <a:rPr lang="ru-RU" b="1" i="1" dirty="0">
                <a:latin typeface="Times New Roman"/>
                <a:ea typeface="Times New Roman"/>
                <a:cs typeface="Times New Roman"/>
              </a:rPr>
              <a:t>Площадка террасы </a:t>
            </a:r>
            <a:r>
              <a:rPr lang="ru-RU" b="1" i="1" dirty="0" smtClean="0">
                <a:latin typeface="Times New Roman"/>
                <a:ea typeface="Times New Roman"/>
                <a:cs typeface="Times New Roman"/>
              </a:rPr>
              <a:t>(</a:t>
            </a:r>
            <a:r>
              <a:rPr lang="ru-RU" b="1" i="1" dirty="0" err="1" smtClean="0">
                <a:latin typeface="Times New Roman"/>
                <a:ea typeface="Times New Roman"/>
                <a:cs typeface="Times New Roman"/>
              </a:rPr>
              <a:t>пл</a:t>
            </a:r>
            <a:r>
              <a:rPr lang="ru-RU" b="1" i="1" dirty="0" smtClean="0">
                <a:latin typeface="Times New Roman"/>
                <a:ea typeface="Times New Roman"/>
                <a:cs typeface="Times New Roman"/>
              </a:rPr>
              <a:t>). </a:t>
            </a:r>
            <a:r>
              <a:rPr lang="ru-RU" dirty="0" smtClean="0">
                <a:latin typeface="Times New Roman"/>
                <a:ea typeface="Times New Roman"/>
                <a:cs typeface="Times New Roman"/>
                <a:sym typeface="Symbol"/>
              </a:rPr>
              <a:t>О</a:t>
            </a:r>
            <a:r>
              <a:rPr lang="ru-RU" dirty="0" smtClean="0">
                <a:latin typeface="Times New Roman"/>
                <a:ea typeface="Times New Roman"/>
                <a:cs typeface="Times New Roman"/>
              </a:rPr>
              <a:t>тносительно </a:t>
            </a:r>
            <a:r>
              <a:rPr lang="ru-RU" dirty="0">
                <a:latin typeface="Times New Roman"/>
                <a:ea typeface="Times New Roman"/>
                <a:cs typeface="Times New Roman"/>
              </a:rPr>
              <a:t>плоская </a:t>
            </a:r>
            <a:r>
              <a:rPr lang="ru-RU" dirty="0" err="1">
                <a:latin typeface="Times New Roman"/>
                <a:ea typeface="Times New Roman"/>
                <a:cs typeface="Times New Roman"/>
              </a:rPr>
              <a:t>субгоризонтальная</a:t>
            </a:r>
            <a:r>
              <a:rPr lang="ru-RU" dirty="0">
                <a:latin typeface="Times New Roman"/>
                <a:ea typeface="Times New Roman"/>
                <a:cs typeface="Times New Roman"/>
              </a:rPr>
              <a:t> поверхность, первоначально сложенная верхними элементами аллювиального чехла, и сглаженная затем локальными процессами, которые в целом формируют </a:t>
            </a:r>
            <a:r>
              <a:rPr lang="ru-RU" i="1" dirty="0">
                <a:latin typeface="Times New Roman"/>
                <a:ea typeface="Times New Roman"/>
                <a:cs typeface="Times New Roman"/>
              </a:rPr>
              <a:t>структуры выравнивания</a:t>
            </a:r>
            <a:r>
              <a:rPr lang="ru-RU" dirty="0">
                <a:latin typeface="Times New Roman"/>
                <a:ea typeface="Times New Roman"/>
                <a:cs typeface="Times New Roman"/>
              </a:rPr>
              <a:t>. Породы верхней части террасы не является, очевидно, аллювиальным, но именно они ответственны за  гладкость площадки террасы. </a:t>
            </a:r>
          </a:p>
          <a:p>
            <a:pPr indent="431800" algn="just">
              <a:spcAft>
                <a:spcPts val="0"/>
              </a:spcAft>
            </a:pPr>
            <a:r>
              <a:rPr lang="ru-RU" b="1" i="1" dirty="0">
                <a:latin typeface="Times New Roman"/>
                <a:ea typeface="Times New Roman"/>
                <a:cs typeface="Times New Roman"/>
              </a:rPr>
              <a:t>Склон </a:t>
            </a:r>
            <a:r>
              <a:rPr lang="ru-RU" b="1" i="1" dirty="0" smtClean="0">
                <a:latin typeface="Times New Roman"/>
                <a:ea typeface="Times New Roman"/>
                <a:cs typeface="Times New Roman"/>
              </a:rPr>
              <a:t>террасы</a:t>
            </a:r>
            <a:r>
              <a:rPr lang="en-US" b="1" i="1" dirty="0" smtClean="0">
                <a:latin typeface="Times New Roman"/>
                <a:ea typeface="Times New Roman"/>
                <a:cs typeface="Times New Roman"/>
              </a:rPr>
              <a:t> (</a:t>
            </a:r>
            <a:r>
              <a:rPr lang="ru-RU" b="1" i="1" dirty="0" err="1" smtClean="0">
                <a:latin typeface="Times New Roman"/>
                <a:ea typeface="Times New Roman"/>
                <a:cs typeface="Times New Roman"/>
              </a:rPr>
              <a:t>ск</a:t>
            </a:r>
            <a:r>
              <a:rPr lang="en-US" b="1" i="1" dirty="0" smtClean="0">
                <a:latin typeface="Times New Roman"/>
                <a:ea typeface="Times New Roman"/>
                <a:cs typeface="Times New Roman"/>
              </a:rPr>
              <a:t>)</a:t>
            </a:r>
            <a:r>
              <a:rPr lang="ru-RU" b="1" dirty="0" smtClean="0">
                <a:latin typeface="Times New Roman"/>
                <a:ea typeface="Times New Roman"/>
                <a:cs typeface="Times New Roman"/>
              </a:rPr>
              <a:t>. </a:t>
            </a:r>
            <a:r>
              <a:rPr lang="ru-RU" dirty="0">
                <a:latin typeface="Times New Roman"/>
                <a:ea typeface="Times New Roman"/>
                <a:cs typeface="Times New Roman"/>
              </a:rPr>
              <a:t>Наклонная поверхность, к которой прислонена площадка террасы и аллювиальное тело этой террасы. Ниже поверхности площадки склон является границей между аллювием и более древними породами, в которые врезалась река во время образования аллювия. Выше площадки этот склон, если он не слишком крутой, покрыт чехлом склоновых образований, первоначально синхронных террасовому аллювию. Обычно склон террасы и ее площадка морфологически разделены четким </a:t>
            </a:r>
            <a:r>
              <a:rPr lang="ru-RU" i="1" dirty="0">
                <a:latin typeface="Times New Roman"/>
                <a:ea typeface="Times New Roman"/>
                <a:cs typeface="Times New Roman"/>
              </a:rPr>
              <a:t>тыловым швом</a:t>
            </a:r>
            <a:r>
              <a:rPr lang="ru-RU" dirty="0">
                <a:latin typeface="Times New Roman"/>
                <a:ea typeface="Times New Roman"/>
                <a:cs typeface="Times New Roman"/>
              </a:rPr>
              <a:t>; в других случаях, эта граница может быть завалена не аллювиальными породами (обычно делювиальными), которые сглаживают границу террасы и склона до образования единой вогнутой поверхности.</a:t>
            </a:r>
            <a:endParaRPr lang="ru-RU" dirty="0">
              <a:effectLst/>
              <a:latin typeface="Times New Roman"/>
              <a:ea typeface="Times New Roman"/>
              <a:cs typeface="Times New Roman"/>
            </a:endParaRPr>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t="32545" b="27796"/>
          <a:stretch/>
        </p:blipFill>
        <p:spPr>
          <a:xfrm>
            <a:off x="374689" y="68429"/>
            <a:ext cx="8394621" cy="2569010"/>
          </a:xfrm>
          <a:prstGeom prst="rect">
            <a:avLst/>
          </a:prstGeom>
        </p:spPr>
      </p:pic>
    </p:spTree>
    <p:extLst>
      <p:ext uri="{BB962C8B-B14F-4D97-AF65-F5344CB8AC3E}">
        <p14:creationId xmlns:p14="http://schemas.microsoft.com/office/powerpoint/2010/main" val="25369591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t="32545" b="27796"/>
          <a:stretch/>
        </p:blipFill>
        <p:spPr>
          <a:xfrm>
            <a:off x="374689" y="68429"/>
            <a:ext cx="8394621" cy="2569010"/>
          </a:xfrm>
          <a:prstGeom prst="rect">
            <a:avLst/>
          </a:prstGeom>
        </p:spPr>
      </p:pic>
      <p:sp>
        <p:nvSpPr>
          <p:cNvPr id="5" name="Прямоугольник 4"/>
          <p:cNvSpPr/>
          <p:nvPr/>
        </p:nvSpPr>
        <p:spPr>
          <a:xfrm>
            <a:off x="90534" y="2595307"/>
            <a:ext cx="8933519" cy="4247317"/>
          </a:xfrm>
          <a:prstGeom prst="rect">
            <a:avLst/>
          </a:prstGeom>
        </p:spPr>
        <p:txBody>
          <a:bodyPr wrap="square">
            <a:spAutoFit/>
          </a:bodyPr>
          <a:lstStyle/>
          <a:p>
            <a:pPr indent="431800" algn="just">
              <a:spcAft>
                <a:spcPts val="0"/>
              </a:spcAft>
            </a:pPr>
            <a:r>
              <a:rPr lang="ru-RU" b="1" i="1" dirty="0">
                <a:latin typeface="Times New Roman"/>
                <a:ea typeface="Times New Roman"/>
                <a:cs typeface="Times New Roman"/>
              </a:rPr>
              <a:t>Уступ </a:t>
            </a:r>
            <a:r>
              <a:rPr lang="ru-RU" b="1" i="1" dirty="0" smtClean="0">
                <a:latin typeface="Times New Roman"/>
                <a:ea typeface="Times New Roman"/>
                <a:cs typeface="Times New Roman"/>
              </a:rPr>
              <a:t>террасы </a:t>
            </a:r>
            <a:r>
              <a:rPr lang="ru-RU" i="1" dirty="0" smtClean="0">
                <a:latin typeface="Times New Roman"/>
                <a:ea typeface="Times New Roman"/>
                <a:cs typeface="Times New Roman"/>
              </a:rPr>
              <a:t>(ус) </a:t>
            </a:r>
            <a:r>
              <a:rPr lang="ru-RU" dirty="0">
                <a:latin typeface="Times New Roman"/>
                <a:ea typeface="Times New Roman"/>
                <a:cs typeface="Times New Roman"/>
                <a:sym typeface="Symbol"/>
              </a:rPr>
              <a:t></a:t>
            </a:r>
            <a:r>
              <a:rPr lang="ru-RU" dirty="0">
                <a:latin typeface="Times New Roman"/>
                <a:ea typeface="Times New Roman"/>
                <a:cs typeface="Times New Roman"/>
              </a:rPr>
              <a:t> наклонная поверхность, вдоль которой </a:t>
            </a:r>
            <a:r>
              <a:rPr lang="ru-RU" dirty="0" err="1">
                <a:latin typeface="Times New Roman"/>
                <a:ea typeface="Times New Roman"/>
                <a:cs typeface="Times New Roman"/>
              </a:rPr>
              <a:t>врезáлась</a:t>
            </a:r>
            <a:r>
              <a:rPr lang="ru-RU" dirty="0">
                <a:latin typeface="Times New Roman"/>
                <a:ea typeface="Times New Roman"/>
                <a:cs typeface="Times New Roman"/>
              </a:rPr>
              <a:t> река при образования террасовой площадки, и которая сочленяет площадку с последующей террасой или современной поймой. Уступ каждой вышерасположенной террасы является склоном для нижерасположенной. Площадка террасы и ее уступ отделены </a:t>
            </a:r>
            <a:r>
              <a:rPr lang="ru-RU" i="1" dirty="0">
                <a:latin typeface="Times New Roman"/>
                <a:ea typeface="Times New Roman"/>
                <a:cs typeface="Times New Roman"/>
              </a:rPr>
              <a:t>бровкой</a:t>
            </a:r>
            <a:r>
              <a:rPr lang="ru-RU" dirty="0">
                <a:latin typeface="Times New Roman"/>
                <a:ea typeface="Times New Roman"/>
                <a:cs typeface="Times New Roman"/>
              </a:rPr>
              <a:t> террасы, высота которой над урезом воды является важной характеристикой террасы. </a:t>
            </a:r>
            <a:r>
              <a:rPr lang="ru-RU" dirty="0" smtClean="0">
                <a:latin typeface="Times New Roman"/>
                <a:ea typeface="Times New Roman"/>
                <a:cs typeface="Times New Roman"/>
              </a:rPr>
              <a:t>Уступы</a:t>
            </a:r>
            <a:r>
              <a:rPr lang="ru-RU" dirty="0">
                <a:latin typeface="Times New Roman"/>
                <a:ea typeface="Times New Roman"/>
                <a:cs typeface="Times New Roman"/>
              </a:rPr>
              <a:t>, образованные при современном подмыве рекой тела террасы более или менее вертикальны, хорошо обнажены и являются бесценным источником информации о строении террасового аллювия. </a:t>
            </a:r>
          </a:p>
          <a:p>
            <a:pPr indent="431800" algn="just">
              <a:spcAft>
                <a:spcPts val="0"/>
              </a:spcAft>
            </a:pPr>
            <a:r>
              <a:rPr lang="ru-RU" b="1" i="1" dirty="0">
                <a:latin typeface="Times New Roman"/>
                <a:ea typeface="Times New Roman"/>
                <a:cs typeface="Times New Roman"/>
              </a:rPr>
              <a:t>Днище террасы</a:t>
            </a:r>
            <a:r>
              <a:rPr lang="ru-RU" b="1" dirty="0">
                <a:latin typeface="Times New Roman"/>
                <a:ea typeface="Times New Roman"/>
                <a:cs typeface="Times New Roman"/>
              </a:rPr>
              <a:t> </a:t>
            </a:r>
            <a:r>
              <a:rPr lang="ru-RU" dirty="0">
                <a:latin typeface="Times New Roman"/>
                <a:ea typeface="Times New Roman"/>
                <a:cs typeface="Times New Roman"/>
              </a:rPr>
              <a:t>– эрозионная поверхность, отделяющая аллювиальное тело террасы от подстилающих пород. Только в редких случаях это граница выражена в долинном рельефе. Как правило, днище имеет неровную – волнистую или даже пилообразную форму.  Неровности днища заполнены своим комплексом выравнивания, включающим как потоковые фации, так и застойные и даже элювиальные. </a:t>
            </a:r>
            <a:endParaRPr lang="ru-RU" dirty="0" smtClean="0">
              <a:latin typeface="Times New Roman"/>
              <a:ea typeface="Times New Roman"/>
              <a:cs typeface="Times New Roman"/>
            </a:endParaRPr>
          </a:p>
          <a:p>
            <a:pPr indent="431800" algn="just">
              <a:spcAft>
                <a:spcPts val="0"/>
              </a:spcAft>
            </a:pPr>
            <a:r>
              <a:rPr lang="ru-RU" dirty="0" smtClean="0">
                <a:latin typeface="Arial Narrow" panose="020B0606020202030204" pitchFamily="34" charset="0"/>
                <a:ea typeface="Times New Roman"/>
                <a:cs typeface="Times New Roman"/>
              </a:rPr>
              <a:t>Все </a:t>
            </a:r>
            <a:r>
              <a:rPr lang="ru-RU" dirty="0">
                <a:latin typeface="Arial Narrow" panose="020B0606020202030204" pitchFamily="34" charset="0"/>
                <a:ea typeface="Times New Roman"/>
                <a:cs typeface="Times New Roman"/>
              </a:rPr>
              <a:t>террасы морфологически похожи друг на друга, и ритмичность их расположения в долине </a:t>
            </a:r>
            <a:r>
              <a:rPr lang="ru-RU" dirty="0" smtClean="0">
                <a:latin typeface="Arial Narrow" panose="020B0606020202030204" pitchFamily="34" charset="0"/>
                <a:ea typeface="Times New Roman"/>
                <a:cs typeface="Times New Roman"/>
              </a:rPr>
              <a:t>предполагает периодичность </a:t>
            </a:r>
            <a:r>
              <a:rPr lang="ru-RU" dirty="0">
                <a:latin typeface="Arial Narrow" panose="020B0606020202030204" pitchFamily="34" charset="0"/>
                <a:ea typeface="Times New Roman"/>
                <a:cs typeface="Times New Roman"/>
              </a:rPr>
              <a:t>процессов, которые создают </a:t>
            </a:r>
            <a:r>
              <a:rPr lang="ru-RU" dirty="0" smtClean="0">
                <a:latin typeface="Arial Narrow" panose="020B0606020202030204" pitchFamily="34" charset="0"/>
                <a:ea typeface="Times New Roman"/>
                <a:cs typeface="Times New Roman"/>
              </a:rPr>
              <a:t>террасы.</a:t>
            </a:r>
            <a:endParaRPr lang="ru-RU" dirty="0">
              <a:effectLst/>
              <a:latin typeface="Arial Narrow" panose="020B0606020202030204" pitchFamily="34" charset="0"/>
              <a:ea typeface="Times New Roman"/>
              <a:cs typeface="Times New Roman"/>
            </a:endParaRPr>
          </a:p>
        </p:txBody>
      </p:sp>
    </p:spTree>
    <p:extLst>
      <p:ext uri="{BB962C8B-B14F-4D97-AF65-F5344CB8AC3E}">
        <p14:creationId xmlns:p14="http://schemas.microsoft.com/office/powerpoint/2010/main" val="4008081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3275" y="1196752"/>
            <a:ext cx="4104456" cy="4524315"/>
          </a:xfrm>
          <a:prstGeom prst="rect">
            <a:avLst/>
          </a:prstGeom>
        </p:spPr>
        <p:txBody>
          <a:bodyPr wrap="square">
            <a:spAutoFit/>
          </a:bodyPr>
          <a:lstStyle/>
          <a:p>
            <a:r>
              <a:rPr lang="ru-RU" b="1" dirty="0">
                <a:solidFill>
                  <a:prstClr val="black"/>
                </a:solidFill>
                <a:latin typeface="Arial Narrow" panose="020B0606020202030204" pitchFamily="34" charset="0"/>
              </a:rPr>
              <a:t>Террасовый</a:t>
            </a:r>
            <a:r>
              <a:rPr lang="ru-RU" dirty="0">
                <a:solidFill>
                  <a:prstClr val="black"/>
                </a:solidFill>
                <a:latin typeface="Arial Narrow" panose="020B0606020202030204" pitchFamily="34" charset="0"/>
              </a:rPr>
              <a:t> аллювий – набор отложений, выполняющих тело террасы и образованных в период, когда площадь данной террасы была частью пойменно-русловой равнины. Состав и структура </a:t>
            </a:r>
            <a:endParaRPr lang="ru-RU" dirty="0" smtClean="0">
              <a:solidFill>
                <a:prstClr val="black"/>
              </a:solidFill>
              <a:latin typeface="Arial Narrow" panose="020B0606020202030204" pitchFamily="34" charset="0"/>
            </a:endParaRPr>
          </a:p>
          <a:p>
            <a:r>
              <a:rPr lang="ru-RU" dirty="0" smtClean="0">
                <a:solidFill>
                  <a:prstClr val="black"/>
                </a:solidFill>
                <a:latin typeface="Arial Narrow" panose="020B0606020202030204" pitchFamily="34" charset="0"/>
              </a:rPr>
              <a:t>этих </a:t>
            </a:r>
            <a:r>
              <a:rPr lang="ru-RU" dirty="0">
                <a:solidFill>
                  <a:prstClr val="black"/>
                </a:solidFill>
                <a:latin typeface="Arial Narrow" panose="020B0606020202030204" pitchFamily="34" charset="0"/>
              </a:rPr>
              <a:t>отложений контролируются седиментационными обстановками в аллювиальной </a:t>
            </a:r>
            <a:r>
              <a:rPr lang="ru-RU" dirty="0" smtClean="0">
                <a:solidFill>
                  <a:prstClr val="black"/>
                </a:solidFill>
                <a:latin typeface="Arial Narrow" panose="020B0606020202030204" pitchFamily="34" charset="0"/>
              </a:rPr>
              <a:t> системе</a:t>
            </a:r>
            <a:r>
              <a:rPr lang="ru-RU" dirty="0">
                <a:solidFill>
                  <a:prstClr val="black"/>
                </a:solidFill>
                <a:latin typeface="Arial Narrow" panose="020B0606020202030204" pitchFamily="34" charset="0"/>
              </a:rPr>
              <a:t>, которые зависят от множества факторов. </a:t>
            </a:r>
            <a:endParaRPr lang="ru-RU" dirty="0" smtClean="0">
              <a:solidFill>
                <a:prstClr val="black"/>
              </a:solidFill>
              <a:latin typeface="Arial Narrow" panose="020B0606020202030204" pitchFamily="34" charset="0"/>
            </a:endParaRPr>
          </a:p>
          <a:p>
            <a:endParaRPr lang="ru-RU" dirty="0">
              <a:solidFill>
                <a:prstClr val="black"/>
              </a:solidFill>
              <a:latin typeface="Arial Narrow" panose="020B0606020202030204" pitchFamily="34" charset="0"/>
            </a:endParaRPr>
          </a:p>
          <a:p>
            <a:r>
              <a:rPr lang="ru-RU" dirty="0" smtClean="0">
                <a:solidFill>
                  <a:prstClr val="black"/>
                </a:solidFill>
                <a:latin typeface="Arial Narrow" panose="020B0606020202030204" pitchFamily="34" charset="0"/>
              </a:rPr>
              <a:t>Типизация </a:t>
            </a:r>
            <a:r>
              <a:rPr lang="ru-RU" dirty="0">
                <a:solidFill>
                  <a:prstClr val="black"/>
                </a:solidFill>
                <a:latin typeface="Arial Narrow" panose="020B0606020202030204" pitchFamily="34" charset="0"/>
              </a:rPr>
              <a:t>этих обстановок производится </a:t>
            </a:r>
            <a:endParaRPr lang="ru-RU" dirty="0" smtClean="0">
              <a:solidFill>
                <a:prstClr val="black"/>
              </a:solidFill>
              <a:latin typeface="Arial Narrow" panose="020B0606020202030204" pitchFamily="34" charset="0"/>
            </a:endParaRPr>
          </a:p>
          <a:p>
            <a:r>
              <a:rPr lang="ru-RU" dirty="0" smtClean="0">
                <a:solidFill>
                  <a:prstClr val="black"/>
                </a:solidFill>
                <a:latin typeface="Arial Narrow" panose="020B0606020202030204" pitchFamily="34" charset="0"/>
              </a:rPr>
              <a:t>по </a:t>
            </a:r>
            <a:r>
              <a:rPr lang="ru-RU" dirty="0">
                <a:solidFill>
                  <a:prstClr val="black"/>
                </a:solidFill>
                <a:latin typeface="Arial Narrow" panose="020B0606020202030204" pitchFamily="34" charset="0"/>
              </a:rPr>
              <a:t>разным основаниям в рамках различных моделей эволюции </a:t>
            </a:r>
            <a:r>
              <a:rPr lang="ru-RU" dirty="0" err="1">
                <a:solidFill>
                  <a:prstClr val="black"/>
                </a:solidFill>
                <a:latin typeface="Arial Narrow" panose="020B0606020202030204" pitchFamily="34" charset="0"/>
              </a:rPr>
              <a:t>флювиальной</a:t>
            </a:r>
            <a:r>
              <a:rPr lang="ru-RU" dirty="0">
                <a:solidFill>
                  <a:prstClr val="black"/>
                </a:solidFill>
                <a:latin typeface="Arial Narrow" panose="020B0606020202030204" pitchFamily="34" charset="0"/>
              </a:rPr>
              <a:t> системы, и соответственно, в качестве доминирующих рассматриваются различных факторы ее развития.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768" y="134494"/>
            <a:ext cx="3114096" cy="630210"/>
          </a:xfrm>
          <a:prstGeom prst="rect">
            <a:avLst/>
          </a:prstGeom>
          <a:solidFill>
            <a:schemeClr val="accent3">
              <a:lumMod val="40000"/>
              <a:lumOff val="60000"/>
            </a:schemeClr>
          </a:solidFill>
          <a:ln>
            <a:noFill/>
          </a:ln>
          <a:effectLst/>
        </p:spPr>
      </p:pic>
      <p:pic>
        <p:nvPicPr>
          <p:cNvPr id="6" name="Picture 4"/>
          <p:cNvPicPr preferRelativeResize="0">
            <a:picLocks noChangeArrowheads="1"/>
          </p:cNvPicPr>
          <p:nvPr/>
        </p:nvPicPr>
        <p:blipFill>
          <a:blip r:embed="rId3">
            <a:lum bright="6000" contrast="12000"/>
            <a:extLst>
              <a:ext uri="{28A0092B-C50C-407E-A947-70E740481C1C}">
                <a14:useLocalDpi xmlns:a14="http://schemas.microsoft.com/office/drawing/2010/main" val="0"/>
              </a:ext>
            </a:extLst>
          </a:blip>
          <a:srcRect t="2800"/>
          <a:stretch>
            <a:fillRect/>
          </a:stretch>
        </p:blipFill>
        <p:spPr bwMode="auto">
          <a:xfrm>
            <a:off x="5436096" y="0"/>
            <a:ext cx="2520280" cy="6388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9194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51355"/>
            <a:ext cx="3663182" cy="369332"/>
          </a:xfrm>
          <a:prstGeom prst="rect">
            <a:avLst/>
          </a:prstGeom>
          <a:solidFill>
            <a:schemeClr val="accent5">
              <a:lumMod val="20000"/>
              <a:lumOff val="80000"/>
            </a:schemeClr>
          </a:solidFill>
        </p:spPr>
        <p:txBody>
          <a:bodyPr wrap="none" rtlCol="0">
            <a:spAutoFit/>
          </a:bodyPr>
          <a:lstStyle/>
          <a:p>
            <a:r>
              <a:rPr lang="ru-RU" b="1" cap="all" dirty="0" smtClean="0">
                <a:solidFill>
                  <a:prstClr val="black"/>
                </a:solidFill>
                <a:latin typeface="Arial Unicode MS" panose="020B0604020202020204" pitchFamily="34" charset="-128"/>
                <a:ea typeface="Arial Unicode MS" panose="020B0604020202020204" pitchFamily="34" charset="-128"/>
                <a:cs typeface="Arial Unicode MS" panose="020B0604020202020204" pitchFamily="34" charset="-128"/>
              </a:rPr>
              <a:t>Причины террасирования</a:t>
            </a:r>
            <a:endParaRPr lang="ru-RU" b="1" cap="all" dirty="0">
              <a:solidFill>
                <a:prstClr val="blac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TextBox 2"/>
          <p:cNvSpPr txBox="1"/>
          <p:nvPr/>
        </p:nvSpPr>
        <p:spPr>
          <a:xfrm>
            <a:off x="251520" y="476672"/>
            <a:ext cx="8539445" cy="369332"/>
          </a:xfrm>
          <a:prstGeom prst="rect">
            <a:avLst/>
          </a:prstGeom>
          <a:solidFill>
            <a:schemeClr val="bg1"/>
          </a:solidFill>
        </p:spPr>
        <p:txBody>
          <a:bodyPr wrap="square" rtlCol="0">
            <a:spAutoFit/>
          </a:bodyPr>
          <a:lstStyle/>
          <a:p>
            <a:r>
              <a:rPr lang="ru-RU" i="1" dirty="0" smtClean="0">
                <a:solidFill>
                  <a:prstClr val="black"/>
                </a:solidFill>
                <a:latin typeface="Cambria" panose="02040503050406030204" pitchFamily="18" charset="0"/>
              </a:rPr>
              <a:t>При любых причинах террасирования изменяется продольный профиль долины</a:t>
            </a:r>
            <a:endParaRPr lang="ru-RU" i="1" dirty="0">
              <a:solidFill>
                <a:prstClr val="black"/>
              </a:solidFill>
              <a:latin typeface="Cambria" panose="02040503050406030204" pitchFamily="18" charset="0"/>
            </a:endParaRPr>
          </a:p>
        </p:txBody>
      </p:sp>
      <p:pic>
        <p:nvPicPr>
          <p:cNvPr id="8" name="Рисунок 7"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401" y="1196752"/>
            <a:ext cx="4993919" cy="2448272"/>
          </a:xfrm>
          <a:prstGeom prst="rect">
            <a:avLst/>
          </a:prstGeom>
        </p:spPr>
      </p:pic>
      <p:sp>
        <p:nvSpPr>
          <p:cNvPr id="4" name="TextBox 3"/>
          <p:cNvSpPr txBox="1"/>
          <p:nvPr/>
        </p:nvSpPr>
        <p:spPr>
          <a:xfrm>
            <a:off x="1913387" y="1394192"/>
            <a:ext cx="1116011" cy="369332"/>
          </a:xfrm>
          <a:prstGeom prst="rect">
            <a:avLst/>
          </a:prstGeom>
          <a:solidFill>
            <a:schemeClr val="accent3">
              <a:lumMod val="60000"/>
              <a:lumOff val="40000"/>
            </a:schemeClr>
          </a:solidFill>
        </p:spPr>
        <p:txBody>
          <a:bodyPr wrap="none" rtlCol="0">
            <a:spAutoFit/>
          </a:bodyPr>
          <a:lstStyle/>
          <a:p>
            <a:r>
              <a:rPr lang="ru-RU" dirty="0" smtClean="0">
                <a:solidFill>
                  <a:prstClr val="black"/>
                </a:solidFill>
              </a:rPr>
              <a:t>р. Енисей</a:t>
            </a:r>
            <a:endParaRPr lang="ru-RU" dirty="0">
              <a:solidFill>
                <a:prstClr val="black"/>
              </a:solidFil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1639" y="871878"/>
            <a:ext cx="3491334" cy="2499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7270287" y="1390946"/>
            <a:ext cx="1096006" cy="369332"/>
          </a:xfrm>
          <a:prstGeom prst="rect">
            <a:avLst/>
          </a:prstGeom>
          <a:solidFill>
            <a:schemeClr val="accent3">
              <a:lumMod val="60000"/>
              <a:lumOff val="40000"/>
            </a:schemeClr>
          </a:solidFill>
        </p:spPr>
        <p:txBody>
          <a:bodyPr wrap="none" rtlCol="0">
            <a:spAutoFit/>
          </a:bodyPr>
          <a:lstStyle/>
          <a:p>
            <a:r>
              <a:rPr lang="ru-RU" dirty="0" smtClean="0">
                <a:solidFill>
                  <a:prstClr val="black"/>
                </a:solidFill>
              </a:rPr>
              <a:t>р. Ангара</a:t>
            </a:r>
            <a:endParaRPr lang="ru-RU" dirty="0">
              <a:solidFill>
                <a:prstClr val="black"/>
              </a:solidFill>
            </a:endParaRPr>
          </a:p>
        </p:txBody>
      </p:sp>
      <p:pic>
        <p:nvPicPr>
          <p:cNvPr id="14" name="Рисунок 13" descr="Вырезка экрана"/>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59" y="4802758"/>
            <a:ext cx="4798866" cy="1955093"/>
          </a:xfrm>
          <a:prstGeom prst="rect">
            <a:avLst/>
          </a:prstGeom>
        </p:spPr>
      </p:pic>
      <p:sp>
        <p:nvSpPr>
          <p:cNvPr id="15" name="TextBox 14"/>
          <p:cNvSpPr txBox="1"/>
          <p:nvPr/>
        </p:nvSpPr>
        <p:spPr>
          <a:xfrm>
            <a:off x="1807685" y="4931331"/>
            <a:ext cx="966675" cy="369332"/>
          </a:xfrm>
          <a:prstGeom prst="rect">
            <a:avLst/>
          </a:prstGeom>
          <a:solidFill>
            <a:schemeClr val="accent3">
              <a:lumMod val="60000"/>
              <a:lumOff val="40000"/>
            </a:schemeClr>
          </a:solidFill>
        </p:spPr>
        <p:txBody>
          <a:bodyPr wrap="none" rtlCol="0">
            <a:spAutoFit/>
          </a:bodyPr>
          <a:lstStyle/>
          <a:p>
            <a:r>
              <a:rPr lang="ru-RU" dirty="0" smtClean="0">
                <a:solidFill>
                  <a:prstClr val="black"/>
                </a:solidFill>
              </a:rPr>
              <a:t>р. Волга</a:t>
            </a:r>
            <a:endParaRPr lang="ru-RU" dirty="0">
              <a:solidFill>
                <a:prstClr val="black"/>
              </a:solidFill>
            </a:endParaRPr>
          </a:p>
        </p:txBody>
      </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896" y="3717032"/>
            <a:ext cx="5258721" cy="1834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876256" y="3965187"/>
            <a:ext cx="907621" cy="369332"/>
          </a:xfrm>
          <a:prstGeom prst="rect">
            <a:avLst/>
          </a:prstGeom>
          <a:solidFill>
            <a:schemeClr val="accent3">
              <a:lumMod val="40000"/>
              <a:lumOff val="60000"/>
            </a:schemeClr>
          </a:solidFill>
        </p:spPr>
        <p:txBody>
          <a:bodyPr wrap="none" rtlCol="0">
            <a:spAutoFit/>
          </a:bodyPr>
          <a:lstStyle/>
          <a:p>
            <a:r>
              <a:rPr lang="ru-RU" dirty="0" smtClean="0">
                <a:solidFill>
                  <a:prstClr val="black"/>
                </a:solidFill>
              </a:rPr>
              <a:t>р. Лена</a:t>
            </a:r>
            <a:endParaRPr lang="ru-RU" dirty="0">
              <a:solidFill>
                <a:prstClr val="black"/>
              </a:solidFill>
            </a:endParaRPr>
          </a:p>
        </p:txBody>
      </p:sp>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2649" y="5661248"/>
            <a:ext cx="4510297" cy="1196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424757" y="0"/>
            <a:ext cx="3697551" cy="369332"/>
          </a:xfrm>
          <a:prstGeom prst="rect">
            <a:avLst/>
          </a:prstGeom>
          <a:noFill/>
        </p:spPr>
        <p:txBody>
          <a:bodyPr wrap="none" rtlCol="0">
            <a:spAutoFit/>
          </a:bodyPr>
          <a:lstStyle/>
          <a:p>
            <a:r>
              <a:rPr lang="ru-RU" dirty="0" smtClean="0"/>
              <a:t>Модель циклоиды - брахистохроны</a:t>
            </a:r>
            <a:endParaRPr lang="ru-RU" dirty="0"/>
          </a:p>
        </p:txBody>
      </p:sp>
    </p:spTree>
    <p:extLst>
      <p:ext uri="{BB962C8B-B14F-4D97-AF65-F5344CB8AC3E}">
        <p14:creationId xmlns:p14="http://schemas.microsoft.com/office/powerpoint/2010/main" val="34544057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3825861" cy="394147"/>
          </a:xfrm>
          <a:prstGeom prst="rect">
            <a:avLst/>
          </a:prstGeom>
        </p:spPr>
        <p:txBody>
          <a:bodyPr wrap="square">
            <a:spAutoFit/>
          </a:bodyPr>
          <a:lstStyle/>
          <a:p>
            <a:pPr algn="just">
              <a:lnSpc>
                <a:spcPct val="120000"/>
              </a:lnSpc>
            </a:pPr>
            <a:r>
              <a:rPr lang="ru-RU" dirty="0" smtClean="0">
                <a:solidFill>
                  <a:prstClr val="black"/>
                </a:solidFill>
                <a:latin typeface="Cambria" pitchFamily="18" charset="0"/>
              </a:rPr>
              <a:t>Причины террасирования</a:t>
            </a:r>
            <a:endParaRPr lang="ru-RU" dirty="0">
              <a:solidFill>
                <a:prstClr val="black"/>
              </a:solidFill>
              <a:latin typeface="Cambria" pitchFamily="18" charset="0"/>
            </a:endParaRPr>
          </a:p>
        </p:txBody>
      </p:sp>
      <p:sp>
        <p:nvSpPr>
          <p:cNvPr id="4" name="Прямоугольник 3"/>
          <p:cNvSpPr/>
          <p:nvPr/>
        </p:nvSpPr>
        <p:spPr>
          <a:xfrm>
            <a:off x="783738" y="1536158"/>
            <a:ext cx="7604686" cy="4989186"/>
          </a:xfrm>
          <a:prstGeom prst="rect">
            <a:avLst/>
          </a:prstGeom>
        </p:spPr>
        <p:txBody>
          <a:bodyPr wrap="square">
            <a:spAutoFit/>
          </a:bodyPr>
          <a:lstStyle/>
          <a:p>
            <a:pPr>
              <a:lnSpc>
                <a:spcPct val="150000"/>
              </a:lnSpc>
            </a:pPr>
            <a:r>
              <a:rPr lang="ru-RU" sz="2400" dirty="0" smtClean="0">
                <a:solidFill>
                  <a:prstClr val="black"/>
                </a:solidFill>
                <a:latin typeface="Times New Roman" pitchFamily="18" charset="0"/>
                <a:cs typeface="Times New Roman" pitchFamily="18" charset="0"/>
              </a:rPr>
              <a:t>1. Тектоническое </a:t>
            </a:r>
            <a:r>
              <a:rPr lang="ru-RU" sz="2400" dirty="0">
                <a:solidFill>
                  <a:prstClr val="black"/>
                </a:solidFill>
                <a:latin typeface="Times New Roman" pitchFamily="18" charset="0"/>
                <a:cs typeface="Times New Roman" pitchFamily="18" charset="0"/>
              </a:rPr>
              <a:t>поднятие дренажных </a:t>
            </a:r>
            <a:r>
              <a:rPr lang="ru-RU" sz="2400" dirty="0" smtClean="0">
                <a:solidFill>
                  <a:prstClr val="black"/>
                </a:solidFill>
                <a:latin typeface="Times New Roman" pitchFamily="18" charset="0"/>
                <a:cs typeface="Times New Roman" pitchFamily="18" charset="0"/>
              </a:rPr>
              <a:t>бассейнов</a:t>
            </a:r>
          </a:p>
          <a:p>
            <a:pPr indent="-342900">
              <a:lnSpc>
                <a:spcPct val="150000"/>
              </a:lnSpc>
              <a:buFontTx/>
              <a:buAutoNum type="arabicPeriod" startAt="2"/>
            </a:pPr>
            <a:r>
              <a:rPr lang="ru-RU" sz="2400" dirty="0">
                <a:solidFill>
                  <a:prstClr val="black"/>
                </a:solidFill>
                <a:latin typeface="Times New Roman" pitchFamily="18" charset="0"/>
                <a:cs typeface="Times New Roman" pitchFamily="18" charset="0"/>
              </a:rPr>
              <a:t>Климатические изменения </a:t>
            </a:r>
          </a:p>
          <a:p>
            <a:pPr>
              <a:lnSpc>
                <a:spcPct val="150000"/>
              </a:lnSpc>
            </a:pPr>
            <a:r>
              <a:rPr lang="ru-RU" dirty="0">
                <a:solidFill>
                  <a:prstClr val="black"/>
                </a:solidFill>
              </a:rPr>
              <a:t> </a:t>
            </a:r>
            <a:r>
              <a:rPr lang="ru-RU" dirty="0" smtClean="0">
                <a:solidFill>
                  <a:prstClr val="black"/>
                </a:solidFill>
              </a:rPr>
              <a:t>      </a:t>
            </a:r>
            <a:r>
              <a:rPr lang="ru-RU" sz="2000" b="1" dirty="0" smtClean="0">
                <a:solidFill>
                  <a:prstClr val="black"/>
                </a:solidFill>
              </a:rPr>
              <a:t>Изменения влажности </a:t>
            </a:r>
          </a:p>
          <a:p>
            <a:pPr>
              <a:lnSpc>
                <a:spcPct val="150000"/>
              </a:lnSpc>
            </a:pPr>
            <a:r>
              <a:rPr lang="ru-RU" sz="2000" b="1" dirty="0">
                <a:solidFill>
                  <a:prstClr val="black"/>
                </a:solidFill>
              </a:rPr>
              <a:t> </a:t>
            </a:r>
            <a:r>
              <a:rPr lang="ru-RU" sz="2000" b="1" dirty="0" smtClean="0">
                <a:solidFill>
                  <a:prstClr val="black"/>
                </a:solidFill>
              </a:rPr>
              <a:t>      Изменение температурного режима</a:t>
            </a:r>
          </a:p>
          <a:p>
            <a:pPr marL="342900" indent="-342900">
              <a:lnSpc>
                <a:spcPct val="150000"/>
              </a:lnSpc>
              <a:buFontTx/>
              <a:buAutoNum type="arabicPeriod" startAt="3"/>
            </a:pPr>
            <a:r>
              <a:rPr lang="ru-RU" sz="2400" dirty="0">
                <a:solidFill>
                  <a:prstClr val="black"/>
                </a:solidFill>
                <a:latin typeface="Times New Roman" pitchFamily="18" charset="0"/>
                <a:cs typeface="Times New Roman" pitchFamily="18" charset="0"/>
              </a:rPr>
              <a:t>Комплексные</a:t>
            </a:r>
            <a:r>
              <a:rPr lang="ru-RU" dirty="0" smtClean="0">
                <a:solidFill>
                  <a:prstClr val="black"/>
                </a:solidFill>
              </a:rPr>
              <a:t> </a:t>
            </a:r>
          </a:p>
          <a:p>
            <a:pPr>
              <a:lnSpc>
                <a:spcPct val="150000"/>
              </a:lnSpc>
            </a:pPr>
            <a:r>
              <a:rPr lang="ru-RU" dirty="0">
                <a:solidFill>
                  <a:prstClr val="black"/>
                </a:solidFill>
              </a:rPr>
              <a:t> </a:t>
            </a:r>
            <a:r>
              <a:rPr lang="ru-RU" dirty="0" smtClean="0">
                <a:solidFill>
                  <a:prstClr val="black"/>
                </a:solidFill>
              </a:rPr>
              <a:t>      </a:t>
            </a:r>
            <a:r>
              <a:rPr lang="ru-RU" sz="2000" b="1" dirty="0" smtClean="0">
                <a:solidFill>
                  <a:prstClr val="black"/>
                </a:solidFill>
              </a:rPr>
              <a:t>Изменение уровня приемного бассейна  (базиса эрозии</a:t>
            </a:r>
            <a:r>
              <a:rPr lang="ru-RU" b="1" dirty="0" smtClean="0">
                <a:solidFill>
                  <a:prstClr val="black"/>
                </a:solidFill>
              </a:rPr>
              <a:t>)</a:t>
            </a:r>
            <a:r>
              <a:rPr lang="ru-RU" dirty="0" smtClean="0">
                <a:solidFill>
                  <a:prstClr val="black"/>
                </a:solidFill>
              </a:rPr>
              <a:t> </a:t>
            </a:r>
          </a:p>
          <a:p>
            <a:pPr>
              <a:lnSpc>
                <a:spcPct val="150000"/>
              </a:lnSpc>
            </a:pPr>
            <a:r>
              <a:rPr lang="ru-RU" sz="2400" dirty="0" smtClean="0">
                <a:solidFill>
                  <a:prstClr val="black"/>
                </a:solidFill>
                <a:latin typeface="Times New Roman" pitchFamily="18" charset="0"/>
                <a:cs typeface="Times New Roman" pitchFamily="18" charset="0"/>
              </a:rPr>
              <a:t>4. </a:t>
            </a:r>
            <a:r>
              <a:rPr lang="ru-RU" sz="2400" dirty="0">
                <a:solidFill>
                  <a:prstClr val="black"/>
                </a:solidFill>
                <a:latin typeface="Times New Roman" pitchFamily="18" charset="0"/>
                <a:ea typeface="Times New Roman"/>
                <a:cs typeface="Times New Roman" pitchFamily="18" charset="0"/>
              </a:rPr>
              <a:t>Изменение осадочной загрузки потоков </a:t>
            </a:r>
            <a:endParaRPr lang="ru-RU" sz="2400" dirty="0" smtClean="0">
              <a:solidFill>
                <a:prstClr val="black"/>
              </a:solidFill>
              <a:latin typeface="Times New Roman" pitchFamily="18" charset="0"/>
              <a:ea typeface="Times New Roman"/>
              <a:cs typeface="Times New Roman" pitchFamily="18" charset="0"/>
            </a:endParaRPr>
          </a:p>
          <a:p>
            <a:pPr>
              <a:lnSpc>
                <a:spcPct val="150000"/>
              </a:lnSpc>
            </a:pPr>
            <a:r>
              <a:rPr lang="ru-RU" dirty="0" smtClean="0">
                <a:solidFill>
                  <a:prstClr val="black"/>
                </a:solidFill>
                <a:ea typeface="Times New Roman"/>
                <a:cs typeface="Times New Roman"/>
              </a:rPr>
              <a:t>       </a:t>
            </a:r>
            <a:r>
              <a:rPr lang="ru-RU" sz="2000" b="1" dirty="0" smtClean="0">
                <a:solidFill>
                  <a:prstClr val="black"/>
                </a:solidFill>
                <a:ea typeface="Times New Roman"/>
                <a:cs typeface="Times New Roman"/>
              </a:rPr>
              <a:t>При </a:t>
            </a:r>
            <a:r>
              <a:rPr lang="ru-RU" sz="2000" b="1" dirty="0">
                <a:solidFill>
                  <a:prstClr val="black"/>
                </a:solidFill>
                <a:ea typeface="Times New Roman"/>
                <a:cs typeface="Times New Roman"/>
              </a:rPr>
              <a:t>приеме притоков</a:t>
            </a:r>
            <a:r>
              <a:rPr lang="ru-RU" dirty="0">
                <a:solidFill>
                  <a:prstClr val="black"/>
                </a:solidFill>
                <a:ea typeface="Times New Roman"/>
                <a:cs typeface="Times New Roman"/>
              </a:rPr>
              <a:t> </a:t>
            </a:r>
            <a:endParaRPr lang="ru-RU" dirty="0" smtClean="0">
              <a:solidFill>
                <a:prstClr val="black"/>
              </a:solidFill>
              <a:ea typeface="Times New Roman"/>
              <a:cs typeface="Times New Roman"/>
            </a:endParaRPr>
          </a:p>
          <a:p>
            <a:pPr>
              <a:lnSpc>
                <a:spcPct val="150000"/>
              </a:lnSpc>
            </a:pPr>
            <a:r>
              <a:rPr lang="ru-RU" sz="2000" b="1" dirty="0" smtClean="0">
                <a:solidFill>
                  <a:prstClr val="black"/>
                </a:solidFill>
                <a:ea typeface="Times New Roman"/>
                <a:cs typeface="Times New Roman"/>
              </a:rPr>
              <a:t>      Из-за </a:t>
            </a:r>
            <a:r>
              <a:rPr lang="ru-RU" sz="2000" b="1" dirty="0">
                <a:solidFill>
                  <a:prstClr val="black"/>
                </a:solidFill>
                <a:ea typeface="Times New Roman"/>
                <a:cs typeface="Times New Roman"/>
              </a:rPr>
              <a:t>изменения геоморфологического окружения</a:t>
            </a:r>
            <a:endParaRPr lang="ru-RU" sz="2000" b="1" dirty="0" smtClean="0">
              <a:solidFill>
                <a:prstClr val="black"/>
              </a:solidFill>
            </a:endParaRPr>
          </a:p>
          <a:p>
            <a:pPr>
              <a:lnSpc>
                <a:spcPct val="150000"/>
              </a:lnSpc>
            </a:pPr>
            <a:r>
              <a:rPr lang="ru-RU" dirty="0">
                <a:solidFill>
                  <a:prstClr val="black"/>
                </a:solidFill>
              </a:rPr>
              <a:t> </a:t>
            </a:r>
            <a:r>
              <a:rPr lang="ru-RU" dirty="0" smtClean="0">
                <a:solidFill>
                  <a:prstClr val="black"/>
                </a:solidFill>
              </a:rPr>
              <a:t>        </a:t>
            </a:r>
            <a:endParaRPr lang="ru-RU" dirty="0">
              <a:solidFill>
                <a:prstClr val="black"/>
              </a:solidFill>
            </a:endParaRPr>
          </a:p>
        </p:txBody>
      </p:sp>
      <p:sp>
        <p:nvSpPr>
          <p:cNvPr id="2" name="TextBox 1"/>
          <p:cNvSpPr txBox="1"/>
          <p:nvPr/>
        </p:nvSpPr>
        <p:spPr>
          <a:xfrm>
            <a:off x="1288192" y="827420"/>
            <a:ext cx="5876096" cy="369332"/>
          </a:xfrm>
          <a:prstGeom prst="rect">
            <a:avLst/>
          </a:prstGeom>
          <a:solidFill>
            <a:schemeClr val="accent5">
              <a:lumMod val="20000"/>
              <a:lumOff val="80000"/>
            </a:schemeClr>
          </a:solidFill>
        </p:spPr>
        <p:txBody>
          <a:bodyPr wrap="none" rtlCol="0">
            <a:spAutoFit/>
          </a:bodyPr>
          <a:lstStyle/>
          <a:p>
            <a:r>
              <a:rPr lang="ru-RU" dirty="0" smtClean="0">
                <a:solidFill>
                  <a:prstClr val="black"/>
                </a:solidFill>
              </a:rPr>
              <a:t>Какие процессы контролируют продольные профили рек?</a:t>
            </a:r>
            <a:endParaRPr lang="ru-RU" dirty="0">
              <a:solidFill>
                <a:prstClr val="black"/>
              </a:solidFill>
            </a:endParaRPr>
          </a:p>
        </p:txBody>
      </p:sp>
    </p:spTree>
    <p:extLst>
      <p:ext uri="{BB962C8B-B14F-4D97-AF65-F5344CB8AC3E}">
        <p14:creationId xmlns:p14="http://schemas.microsoft.com/office/powerpoint/2010/main" val="9589511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8266" y="908720"/>
            <a:ext cx="5403295" cy="5500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79512" y="489506"/>
            <a:ext cx="2915816" cy="5078313"/>
          </a:xfrm>
          <a:prstGeom prst="rect">
            <a:avLst/>
          </a:prstGeom>
        </p:spPr>
        <p:txBody>
          <a:bodyPr wrap="square">
            <a:spAutoFit/>
          </a:bodyPr>
          <a:lstStyle/>
          <a:p>
            <a:r>
              <a:rPr lang="ru-RU" b="1" dirty="0">
                <a:solidFill>
                  <a:prstClr val="black"/>
                </a:solidFill>
                <a:latin typeface="Times New Roman"/>
                <a:ea typeface="Times New Roman"/>
                <a:cs typeface="Times New Roman"/>
              </a:rPr>
              <a:t>Расчетные кривые </a:t>
            </a:r>
            <a:r>
              <a:rPr lang="ru-RU" dirty="0">
                <a:solidFill>
                  <a:prstClr val="black"/>
                </a:solidFill>
                <a:latin typeface="Times New Roman"/>
                <a:ea typeface="Times New Roman"/>
                <a:cs typeface="Times New Roman"/>
              </a:rPr>
              <a:t>изменения продольного профиля долин в связи с </a:t>
            </a:r>
            <a:r>
              <a:rPr lang="ru-RU" dirty="0" smtClean="0">
                <a:solidFill>
                  <a:prstClr val="black"/>
                </a:solidFill>
                <a:latin typeface="Times New Roman"/>
                <a:ea typeface="Times New Roman"/>
                <a:cs typeface="Times New Roman"/>
              </a:rPr>
              <a:t>тектоническими воздействиями</a:t>
            </a:r>
            <a:r>
              <a:rPr lang="ru-RU" dirty="0">
                <a:solidFill>
                  <a:prstClr val="black"/>
                </a:solidFill>
                <a:latin typeface="Times New Roman"/>
                <a:ea typeface="Times New Roman"/>
                <a:cs typeface="Times New Roman"/>
              </a:rPr>
              <a:t>. </a:t>
            </a:r>
            <a:endParaRPr lang="ru-RU" dirty="0" smtClean="0">
              <a:solidFill>
                <a:prstClr val="black"/>
              </a:solidFill>
              <a:latin typeface="Times New Roman"/>
              <a:ea typeface="Times New Roman"/>
              <a:cs typeface="Times New Roman"/>
            </a:endParaRPr>
          </a:p>
          <a:p>
            <a:r>
              <a:rPr lang="ru-RU" dirty="0" smtClean="0">
                <a:solidFill>
                  <a:prstClr val="black"/>
                </a:solidFill>
                <a:latin typeface="Times New Roman"/>
                <a:ea typeface="Times New Roman"/>
                <a:cs typeface="Times New Roman"/>
              </a:rPr>
              <a:t>По </a:t>
            </a:r>
            <a:r>
              <a:rPr lang="ru-RU" dirty="0">
                <a:solidFill>
                  <a:prstClr val="black"/>
                </a:solidFill>
                <a:latin typeface="Times New Roman"/>
                <a:ea typeface="Times New Roman"/>
                <a:cs typeface="Times New Roman"/>
              </a:rPr>
              <a:t>Н.Н. </a:t>
            </a:r>
            <a:r>
              <a:rPr lang="ru-RU" dirty="0" err="1" smtClean="0">
                <a:solidFill>
                  <a:prstClr val="black"/>
                </a:solidFill>
                <a:latin typeface="Times New Roman"/>
                <a:ea typeface="Times New Roman"/>
                <a:cs typeface="Times New Roman"/>
              </a:rPr>
              <a:t>Маккавееву</a:t>
            </a:r>
            <a:r>
              <a:rPr lang="ru-RU" dirty="0" smtClean="0">
                <a:solidFill>
                  <a:prstClr val="black"/>
                </a:solidFill>
                <a:latin typeface="Times New Roman"/>
                <a:ea typeface="Times New Roman"/>
                <a:cs typeface="Times New Roman"/>
              </a:rPr>
              <a:t> </a:t>
            </a:r>
            <a:r>
              <a:rPr lang="ru-RU" dirty="0">
                <a:solidFill>
                  <a:prstClr val="black"/>
                </a:solidFill>
                <a:latin typeface="Times New Roman"/>
                <a:ea typeface="Times New Roman"/>
                <a:cs typeface="Times New Roman"/>
              </a:rPr>
              <a:t>[2003], с изменениями. </a:t>
            </a:r>
            <a:endParaRPr lang="ru-RU" dirty="0" smtClean="0">
              <a:solidFill>
                <a:prstClr val="black"/>
              </a:solidFill>
              <a:latin typeface="Times New Roman"/>
              <a:ea typeface="Times New Roman"/>
              <a:cs typeface="Times New Roman"/>
            </a:endParaRPr>
          </a:p>
          <a:p>
            <a:endParaRPr lang="ru-RU" dirty="0">
              <a:solidFill>
                <a:prstClr val="black"/>
              </a:solidFill>
              <a:latin typeface="Times New Roman"/>
              <a:ea typeface="Times New Roman"/>
              <a:cs typeface="Times New Roman"/>
            </a:endParaRPr>
          </a:p>
          <a:p>
            <a:r>
              <a:rPr lang="ru-RU" b="1" dirty="0">
                <a:solidFill>
                  <a:prstClr val="black"/>
                </a:solidFill>
                <a:latin typeface="Arial" panose="020B0604020202020204" pitchFamily="34" charset="0"/>
                <a:ea typeface="Times New Roman"/>
                <a:cs typeface="Arial" panose="020B0604020202020204" pitchFamily="34" charset="0"/>
              </a:rPr>
              <a:t>А</a:t>
            </a:r>
            <a:r>
              <a:rPr lang="ru-RU" dirty="0">
                <a:solidFill>
                  <a:prstClr val="black"/>
                </a:solidFill>
                <a:latin typeface="Times New Roman"/>
                <a:ea typeface="Times New Roman"/>
                <a:cs typeface="Times New Roman"/>
              </a:rPr>
              <a:t> – образование серии расходящихся хордовых террас при поднятии дренажного бассейна; </a:t>
            </a:r>
            <a:endParaRPr lang="ru-RU" dirty="0" smtClean="0">
              <a:solidFill>
                <a:prstClr val="black"/>
              </a:solidFill>
              <a:latin typeface="Times New Roman"/>
              <a:ea typeface="Times New Roman"/>
              <a:cs typeface="Times New Roman"/>
            </a:endParaRPr>
          </a:p>
          <a:p>
            <a:r>
              <a:rPr lang="ru-RU" b="1" dirty="0" smtClean="0">
                <a:solidFill>
                  <a:prstClr val="black"/>
                </a:solidFill>
                <a:latin typeface="Arial" panose="020B0604020202020204" pitchFamily="34" charset="0"/>
                <a:ea typeface="Times New Roman"/>
                <a:cs typeface="Arial" panose="020B0604020202020204" pitchFamily="34" charset="0"/>
              </a:rPr>
              <a:t>Б</a:t>
            </a:r>
            <a:r>
              <a:rPr lang="ru-RU" dirty="0" smtClean="0">
                <a:solidFill>
                  <a:prstClr val="black"/>
                </a:solidFill>
                <a:latin typeface="Times New Roman"/>
                <a:ea typeface="Times New Roman"/>
                <a:cs typeface="Times New Roman"/>
              </a:rPr>
              <a:t> </a:t>
            </a:r>
            <a:r>
              <a:rPr lang="ru-RU" dirty="0">
                <a:solidFill>
                  <a:prstClr val="black"/>
                </a:solidFill>
                <a:latin typeface="Times New Roman"/>
                <a:ea typeface="Times New Roman"/>
                <a:cs typeface="Times New Roman"/>
              </a:rPr>
              <a:t>– образовании параллельных террас при снижении уровня приемного бассейна. </a:t>
            </a:r>
            <a:endParaRPr lang="ru-RU" dirty="0" smtClean="0">
              <a:solidFill>
                <a:prstClr val="black"/>
              </a:solidFill>
              <a:latin typeface="Times New Roman"/>
              <a:ea typeface="Times New Roman"/>
              <a:cs typeface="Times New Roman"/>
            </a:endParaRPr>
          </a:p>
          <a:p>
            <a:r>
              <a:rPr lang="ru-RU" b="1" dirty="0" smtClean="0">
                <a:solidFill>
                  <a:prstClr val="black"/>
                </a:solidFill>
                <a:latin typeface="Times New Roman"/>
                <a:ea typeface="Times New Roman"/>
                <a:cs typeface="Times New Roman"/>
              </a:rPr>
              <a:t>1</a:t>
            </a:r>
            <a:r>
              <a:rPr lang="ru-RU" b="1" dirty="0">
                <a:solidFill>
                  <a:prstClr val="black"/>
                </a:solidFill>
                <a:latin typeface="Times New Roman"/>
                <a:ea typeface="Times New Roman"/>
                <a:cs typeface="Times New Roman"/>
              </a:rPr>
              <a:t>, 2, 3</a:t>
            </a:r>
            <a:r>
              <a:rPr lang="ru-RU" dirty="0">
                <a:solidFill>
                  <a:prstClr val="black"/>
                </a:solidFill>
                <a:latin typeface="Times New Roman"/>
                <a:ea typeface="Times New Roman"/>
                <a:cs typeface="Times New Roman"/>
              </a:rPr>
              <a:t> – последовательные стадии процесса.</a:t>
            </a:r>
          </a:p>
        </p:txBody>
      </p:sp>
      <p:sp>
        <p:nvSpPr>
          <p:cNvPr id="5" name="TextBox 4"/>
          <p:cNvSpPr txBox="1"/>
          <p:nvPr/>
        </p:nvSpPr>
        <p:spPr>
          <a:xfrm>
            <a:off x="28421" y="0"/>
            <a:ext cx="2937535" cy="369332"/>
          </a:xfrm>
          <a:prstGeom prst="rect">
            <a:avLst/>
          </a:prstGeom>
          <a:solidFill>
            <a:schemeClr val="accent6">
              <a:lumMod val="20000"/>
              <a:lumOff val="80000"/>
            </a:schemeClr>
          </a:solidFill>
        </p:spPr>
        <p:txBody>
          <a:bodyPr wrap="none" rtlCol="0">
            <a:spAutoFit/>
          </a:bodyPr>
          <a:lstStyle/>
          <a:p>
            <a:r>
              <a:rPr lang="ru-RU" dirty="0" smtClean="0">
                <a:solidFill>
                  <a:prstClr val="black"/>
                </a:solidFill>
                <a:latin typeface="Cambria" pitchFamily="18" charset="0"/>
              </a:rPr>
              <a:t>Причины террасирования</a:t>
            </a:r>
            <a:endParaRPr lang="ru-RU" dirty="0">
              <a:solidFill>
                <a:prstClr val="black"/>
              </a:solidFill>
              <a:latin typeface="Cambria" pitchFamily="18" charset="0"/>
            </a:endParaRPr>
          </a:p>
        </p:txBody>
      </p:sp>
      <p:sp>
        <p:nvSpPr>
          <p:cNvPr id="3" name="TextBox 2"/>
          <p:cNvSpPr txBox="1"/>
          <p:nvPr/>
        </p:nvSpPr>
        <p:spPr>
          <a:xfrm>
            <a:off x="3779912" y="-18661"/>
            <a:ext cx="5106975" cy="923330"/>
          </a:xfrm>
          <a:prstGeom prst="rect">
            <a:avLst/>
          </a:prstGeom>
          <a:solidFill>
            <a:schemeClr val="accent5">
              <a:lumMod val="20000"/>
              <a:lumOff val="80000"/>
            </a:schemeClr>
          </a:solidFill>
        </p:spPr>
        <p:txBody>
          <a:bodyPr wrap="none" rtlCol="0">
            <a:spAutoFit/>
          </a:bodyPr>
          <a:lstStyle/>
          <a:p>
            <a:r>
              <a:rPr lang="ru-RU" dirty="0" smtClean="0">
                <a:solidFill>
                  <a:prstClr val="black"/>
                </a:solidFill>
              </a:rPr>
              <a:t>Изменения относительного уровня базиса эрозии</a:t>
            </a:r>
          </a:p>
          <a:p>
            <a:r>
              <a:rPr lang="ru-RU" b="1" dirty="0" smtClean="0">
                <a:solidFill>
                  <a:prstClr val="black"/>
                </a:solidFill>
                <a:latin typeface="Arial Narrow" panose="020B0606020202030204" pitchFamily="34" charset="0"/>
              </a:rPr>
              <a:t>А</a:t>
            </a:r>
            <a:r>
              <a:rPr lang="ru-RU" dirty="0" smtClean="0">
                <a:solidFill>
                  <a:prstClr val="black"/>
                </a:solidFill>
                <a:latin typeface="Arial Narrow" panose="020B0606020202030204" pitchFamily="34" charset="0"/>
              </a:rPr>
              <a:t> –тектоническое поднятие базиса эрозии</a:t>
            </a:r>
          </a:p>
          <a:p>
            <a:r>
              <a:rPr lang="ru-RU" b="1" dirty="0" smtClean="0">
                <a:solidFill>
                  <a:prstClr val="black"/>
                </a:solidFill>
                <a:latin typeface="Arial Narrow" panose="020B0606020202030204" pitchFamily="34" charset="0"/>
              </a:rPr>
              <a:t>Б</a:t>
            </a:r>
            <a:r>
              <a:rPr lang="ru-RU" dirty="0" smtClean="0">
                <a:solidFill>
                  <a:prstClr val="black"/>
                </a:solidFill>
                <a:latin typeface="Arial Narrow" panose="020B0606020202030204" pitchFamily="34" charset="0"/>
              </a:rPr>
              <a:t> – снижение уровня приемного бассейна</a:t>
            </a:r>
            <a:endParaRPr lang="ru-RU" dirty="0">
              <a:solidFill>
                <a:prstClr val="black"/>
              </a:solidFill>
              <a:latin typeface="Arial Narrow" panose="020B0606020202030204" pitchFamily="34" charset="0"/>
            </a:endParaRPr>
          </a:p>
        </p:txBody>
      </p:sp>
      <p:sp>
        <p:nvSpPr>
          <p:cNvPr id="7" name="TextBox 6"/>
          <p:cNvSpPr txBox="1"/>
          <p:nvPr/>
        </p:nvSpPr>
        <p:spPr>
          <a:xfrm>
            <a:off x="4355976" y="6415338"/>
            <a:ext cx="4164923" cy="369332"/>
          </a:xfrm>
          <a:prstGeom prst="rect">
            <a:avLst/>
          </a:prstGeom>
          <a:solidFill>
            <a:srgbClr val="F4E1AA"/>
          </a:solidFill>
        </p:spPr>
        <p:txBody>
          <a:bodyPr wrap="none" rtlCol="0">
            <a:spAutoFit/>
          </a:bodyPr>
          <a:lstStyle/>
          <a:p>
            <a:r>
              <a:rPr lang="ru-RU" dirty="0" smtClean="0">
                <a:solidFill>
                  <a:prstClr val="black"/>
                </a:solidFill>
                <a:latin typeface="Arial Narrow" pitchFamily="34" charset="0"/>
              </a:rPr>
              <a:t>Какая из показанных террас самая древняя?</a:t>
            </a:r>
            <a:endParaRPr lang="ru-RU" dirty="0">
              <a:solidFill>
                <a:prstClr val="black"/>
              </a:solidFill>
              <a:latin typeface="Arial Narrow" pitchFamily="34" charset="0"/>
            </a:endParaRPr>
          </a:p>
        </p:txBody>
      </p:sp>
      <p:pic>
        <p:nvPicPr>
          <p:cNvPr id="2050" name="Picture 2" descr="http://www.gandex.ru/upl/oboi/gandex.ru-13546_aeafeddca3fdaf64f2080a1a867fa2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23528" y="5823790"/>
            <a:ext cx="1709065" cy="9608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Группа 7"/>
          <p:cNvGrpSpPr/>
          <p:nvPr/>
        </p:nvGrpSpPr>
        <p:grpSpPr>
          <a:xfrm>
            <a:off x="1249378" y="5758004"/>
            <a:ext cx="2378888" cy="796705"/>
            <a:chOff x="1249378" y="5758004"/>
            <a:chExt cx="2378888" cy="796705"/>
          </a:xfrm>
        </p:grpSpPr>
        <p:sp>
          <p:nvSpPr>
            <p:cNvPr id="6" name="Полилиния 5"/>
            <p:cNvSpPr/>
            <p:nvPr/>
          </p:nvSpPr>
          <p:spPr>
            <a:xfrm>
              <a:off x="1249378" y="5758004"/>
              <a:ext cx="2254313" cy="796705"/>
            </a:xfrm>
            <a:custGeom>
              <a:avLst/>
              <a:gdLst>
                <a:gd name="connsiteX0" fmla="*/ 0 w 2254313"/>
                <a:gd name="connsiteY0" fmla="*/ 153909 h 796705"/>
                <a:gd name="connsiteX1" fmla="*/ 45268 w 2254313"/>
                <a:gd name="connsiteY1" fmla="*/ 117695 h 796705"/>
                <a:gd name="connsiteX2" fmla="*/ 144856 w 2254313"/>
                <a:gd name="connsiteY2" fmla="*/ 81481 h 796705"/>
                <a:gd name="connsiteX3" fmla="*/ 253497 w 2254313"/>
                <a:gd name="connsiteY3" fmla="*/ 45267 h 796705"/>
                <a:gd name="connsiteX4" fmla="*/ 353085 w 2254313"/>
                <a:gd name="connsiteY4" fmla="*/ 18107 h 796705"/>
                <a:gd name="connsiteX5" fmla="*/ 633743 w 2254313"/>
                <a:gd name="connsiteY5" fmla="*/ 0 h 796705"/>
                <a:gd name="connsiteX6" fmla="*/ 814812 w 2254313"/>
                <a:gd name="connsiteY6" fmla="*/ 9053 h 796705"/>
                <a:gd name="connsiteX7" fmla="*/ 878186 w 2254313"/>
                <a:gd name="connsiteY7" fmla="*/ 18107 h 796705"/>
                <a:gd name="connsiteX8" fmla="*/ 986828 w 2254313"/>
                <a:gd name="connsiteY8" fmla="*/ 27160 h 796705"/>
                <a:gd name="connsiteX9" fmla="*/ 1050202 w 2254313"/>
                <a:gd name="connsiteY9" fmla="*/ 36214 h 796705"/>
                <a:gd name="connsiteX10" fmla="*/ 1140737 w 2254313"/>
                <a:gd name="connsiteY10" fmla="*/ 45267 h 796705"/>
                <a:gd name="connsiteX11" fmla="*/ 1285592 w 2254313"/>
                <a:gd name="connsiteY11" fmla="*/ 63374 h 796705"/>
                <a:gd name="connsiteX12" fmla="*/ 1611517 w 2254313"/>
                <a:gd name="connsiteY12" fmla="*/ 90535 h 796705"/>
                <a:gd name="connsiteX13" fmla="*/ 1702052 w 2254313"/>
                <a:gd name="connsiteY13" fmla="*/ 108642 h 796705"/>
                <a:gd name="connsiteX14" fmla="*/ 1729212 w 2254313"/>
                <a:gd name="connsiteY14" fmla="*/ 117695 h 796705"/>
                <a:gd name="connsiteX15" fmla="*/ 1928388 w 2254313"/>
                <a:gd name="connsiteY15" fmla="*/ 135802 h 796705"/>
                <a:gd name="connsiteX16" fmla="*/ 2009870 w 2254313"/>
                <a:gd name="connsiteY16" fmla="*/ 162962 h 796705"/>
                <a:gd name="connsiteX17" fmla="*/ 2064190 w 2254313"/>
                <a:gd name="connsiteY17" fmla="*/ 199176 h 796705"/>
                <a:gd name="connsiteX18" fmla="*/ 2100404 w 2254313"/>
                <a:gd name="connsiteY18" fmla="*/ 244444 h 796705"/>
                <a:gd name="connsiteX19" fmla="*/ 2118511 w 2254313"/>
                <a:gd name="connsiteY19" fmla="*/ 271604 h 796705"/>
                <a:gd name="connsiteX20" fmla="*/ 2154725 w 2254313"/>
                <a:gd name="connsiteY20" fmla="*/ 298764 h 796705"/>
                <a:gd name="connsiteX21" fmla="*/ 2190939 w 2254313"/>
                <a:gd name="connsiteY21" fmla="*/ 371192 h 796705"/>
                <a:gd name="connsiteX22" fmla="*/ 2227153 w 2254313"/>
                <a:gd name="connsiteY22" fmla="*/ 434566 h 796705"/>
                <a:gd name="connsiteX23" fmla="*/ 2254313 w 2254313"/>
                <a:gd name="connsiteY23" fmla="*/ 534154 h 796705"/>
                <a:gd name="connsiteX24" fmla="*/ 2245260 w 2254313"/>
                <a:gd name="connsiteY24" fmla="*/ 633743 h 796705"/>
                <a:gd name="connsiteX25" fmla="*/ 2218099 w 2254313"/>
                <a:gd name="connsiteY25" fmla="*/ 669956 h 796705"/>
                <a:gd name="connsiteX26" fmla="*/ 2199992 w 2254313"/>
                <a:gd name="connsiteY26" fmla="*/ 697117 h 796705"/>
                <a:gd name="connsiteX27" fmla="*/ 2118511 w 2254313"/>
                <a:gd name="connsiteY27" fmla="*/ 724277 h 796705"/>
                <a:gd name="connsiteX28" fmla="*/ 2082297 w 2254313"/>
                <a:gd name="connsiteY28" fmla="*/ 742384 h 796705"/>
                <a:gd name="connsiteX29" fmla="*/ 1964602 w 2254313"/>
                <a:gd name="connsiteY29" fmla="*/ 751438 h 796705"/>
                <a:gd name="connsiteX30" fmla="*/ 1910281 w 2254313"/>
                <a:gd name="connsiteY30" fmla="*/ 760491 h 796705"/>
                <a:gd name="connsiteX31" fmla="*/ 1865014 w 2254313"/>
                <a:gd name="connsiteY31" fmla="*/ 778598 h 796705"/>
                <a:gd name="connsiteX32" fmla="*/ 1792586 w 2254313"/>
                <a:gd name="connsiteY32" fmla="*/ 796705 h 796705"/>
                <a:gd name="connsiteX33" fmla="*/ 1457608 w 2254313"/>
                <a:gd name="connsiteY33" fmla="*/ 778598 h 796705"/>
                <a:gd name="connsiteX34" fmla="*/ 1330860 w 2254313"/>
                <a:gd name="connsiteY34" fmla="*/ 760491 h 796705"/>
                <a:gd name="connsiteX35" fmla="*/ 1249378 w 2254313"/>
                <a:gd name="connsiteY35" fmla="*/ 751438 h 796705"/>
                <a:gd name="connsiteX36" fmla="*/ 1176951 w 2254313"/>
                <a:gd name="connsiteY36" fmla="*/ 715224 h 796705"/>
                <a:gd name="connsiteX37" fmla="*/ 1122630 w 2254313"/>
                <a:gd name="connsiteY37" fmla="*/ 697117 h 796705"/>
                <a:gd name="connsiteX38" fmla="*/ 1050202 w 2254313"/>
                <a:gd name="connsiteY38" fmla="*/ 660903 h 796705"/>
                <a:gd name="connsiteX39" fmla="*/ 1032095 w 2254313"/>
                <a:gd name="connsiteY39" fmla="*/ 633743 h 796705"/>
                <a:gd name="connsiteX40" fmla="*/ 1013988 w 2254313"/>
                <a:gd name="connsiteY40" fmla="*/ 579422 h 796705"/>
                <a:gd name="connsiteX41" fmla="*/ 1004935 w 2254313"/>
                <a:gd name="connsiteY41" fmla="*/ 552261 h 796705"/>
                <a:gd name="connsiteX42" fmla="*/ 977774 w 2254313"/>
                <a:gd name="connsiteY42" fmla="*/ 479834 h 796705"/>
                <a:gd name="connsiteX43" fmla="*/ 959668 w 2254313"/>
                <a:gd name="connsiteY43" fmla="*/ 434566 h 796705"/>
                <a:gd name="connsiteX44" fmla="*/ 941561 w 2254313"/>
                <a:gd name="connsiteY44" fmla="*/ 380246 h 796705"/>
                <a:gd name="connsiteX45" fmla="*/ 914400 w 2254313"/>
                <a:gd name="connsiteY45" fmla="*/ 208230 h 796705"/>
                <a:gd name="connsiteX46" fmla="*/ 841972 w 2254313"/>
                <a:gd name="connsiteY46" fmla="*/ 162962 h 796705"/>
                <a:gd name="connsiteX47" fmla="*/ 805759 w 2254313"/>
                <a:gd name="connsiteY47" fmla="*/ 135802 h 796705"/>
                <a:gd name="connsiteX48" fmla="*/ 778598 w 2254313"/>
                <a:gd name="connsiteY48" fmla="*/ 126748 h 796705"/>
                <a:gd name="connsiteX49" fmla="*/ 570369 w 2254313"/>
                <a:gd name="connsiteY49" fmla="*/ 99588 h 796705"/>
                <a:gd name="connsiteX50" fmla="*/ 543208 w 2254313"/>
                <a:gd name="connsiteY50" fmla="*/ 90535 h 796705"/>
                <a:gd name="connsiteX51" fmla="*/ 244444 w 2254313"/>
                <a:gd name="connsiteY51" fmla="*/ 90535 h 796705"/>
                <a:gd name="connsiteX52" fmla="*/ 190123 w 2254313"/>
                <a:gd name="connsiteY52" fmla="*/ 117695 h 796705"/>
                <a:gd name="connsiteX53" fmla="*/ 162963 w 2254313"/>
                <a:gd name="connsiteY53" fmla="*/ 135802 h 796705"/>
                <a:gd name="connsiteX54" fmla="*/ 126749 w 2254313"/>
                <a:gd name="connsiteY54" fmla="*/ 153909 h 796705"/>
                <a:gd name="connsiteX55" fmla="*/ 99588 w 2254313"/>
                <a:gd name="connsiteY55" fmla="*/ 181069 h 79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254313" h="796705">
                  <a:moveTo>
                    <a:pt x="0" y="153909"/>
                  </a:moveTo>
                  <a:cubicBezTo>
                    <a:pt x="15089" y="141838"/>
                    <a:pt x="28698" y="127637"/>
                    <a:pt x="45268" y="117695"/>
                  </a:cubicBezTo>
                  <a:cubicBezTo>
                    <a:pt x="81248" y="96107"/>
                    <a:pt x="106837" y="100490"/>
                    <a:pt x="144856" y="81481"/>
                  </a:cubicBezTo>
                  <a:cubicBezTo>
                    <a:pt x="226517" y="40650"/>
                    <a:pt x="125218" y="88027"/>
                    <a:pt x="253497" y="45267"/>
                  </a:cubicBezTo>
                  <a:cubicBezTo>
                    <a:pt x="285383" y="34638"/>
                    <a:pt x="318959" y="20951"/>
                    <a:pt x="353085" y="18107"/>
                  </a:cubicBezTo>
                  <a:cubicBezTo>
                    <a:pt x="446508" y="10322"/>
                    <a:pt x="633743" y="0"/>
                    <a:pt x="633743" y="0"/>
                  </a:cubicBezTo>
                  <a:cubicBezTo>
                    <a:pt x="694099" y="3018"/>
                    <a:pt x="754545" y="4589"/>
                    <a:pt x="814812" y="9053"/>
                  </a:cubicBezTo>
                  <a:cubicBezTo>
                    <a:pt x="836093" y="10629"/>
                    <a:pt x="856964" y="15873"/>
                    <a:pt x="878186" y="18107"/>
                  </a:cubicBezTo>
                  <a:cubicBezTo>
                    <a:pt x="914326" y="21911"/>
                    <a:pt x="950688" y="23356"/>
                    <a:pt x="986828" y="27160"/>
                  </a:cubicBezTo>
                  <a:cubicBezTo>
                    <a:pt x="1008050" y="29394"/>
                    <a:pt x="1029009" y="33721"/>
                    <a:pt x="1050202" y="36214"/>
                  </a:cubicBezTo>
                  <a:cubicBezTo>
                    <a:pt x="1080323" y="39758"/>
                    <a:pt x="1110616" y="41723"/>
                    <a:pt x="1140737" y="45267"/>
                  </a:cubicBezTo>
                  <a:cubicBezTo>
                    <a:pt x="1232719" y="56088"/>
                    <a:pt x="1180911" y="54651"/>
                    <a:pt x="1285592" y="63374"/>
                  </a:cubicBezTo>
                  <a:cubicBezTo>
                    <a:pt x="1647814" y="93559"/>
                    <a:pt x="1418553" y="69093"/>
                    <a:pt x="1611517" y="90535"/>
                  </a:cubicBezTo>
                  <a:cubicBezTo>
                    <a:pt x="1755856" y="126618"/>
                    <a:pt x="1502215" y="64233"/>
                    <a:pt x="1702052" y="108642"/>
                  </a:cubicBezTo>
                  <a:cubicBezTo>
                    <a:pt x="1711368" y="110712"/>
                    <a:pt x="1719737" y="116558"/>
                    <a:pt x="1729212" y="117695"/>
                  </a:cubicBezTo>
                  <a:cubicBezTo>
                    <a:pt x="1795403" y="125638"/>
                    <a:pt x="1861996" y="129766"/>
                    <a:pt x="1928388" y="135802"/>
                  </a:cubicBezTo>
                  <a:cubicBezTo>
                    <a:pt x="1972644" y="144653"/>
                    <a:pt x="1972387" y="140472"/>
                    <a:pt x="2009870" y="162962"/>
                  </a:cubicBezTo>
                  <a:cubicBezTo>
                    <a:pt x="2028530" y="174158"/>
                    <a:pt x="2064190" y="199176"/>
                    <a:pt x="2064190" y="199176"/>
                  </a:cubicBezTo>
                  <a:cubicBezTo>
                    <a:pt x="2081816" y="252052"/>
                    <a:pt x="2059453" y="203493"/>
                    <a:pt x="2100404" y="244444"/>
                  </a:cubicBezTo>
                  <a:cubicBezTo>
                    <a:pt x="2108098" y="252138"/>
                    <a:pt x="2110817" y="263910"/>
                    <a:pt x="2118511" y="271604"/>
                  </a:cubicBezTo>
                  <a:cubicBezTo>
                    <a:pt x="2129181" y="282273"/>
                    <a:pt x="2142654" y="289711"/>
                    <a:pt x="2154725" y="298764"/>
                  </a:cubicBezTo>
                  <a:cubicBezTo>
                    <a:pt x="2171275" y="348417"/>
                    <a:pt x="2155305" y="307051"/>
                    <a:pt x="2190939" y="371192"/>
                  </a:cubicBezTo>
                  <a:cubicBezTo>
                    <a:pt x="2229230" y="440115"/>
                    <a:pt x="2189210" y="377653"/>
                    <a:pt x="2227153" y="434566"/>
                  </a:cubicBezTo>
                  <a:cubicBezTo>
                    <a:pt x="2247575" y="516252"/>
                    <a:pt x="2237391" y="483385"/>
                    <a:pt x="2254313" y="534154"/>
                  </a:cubicBezTo>
                  <a:cubicBezTo>
                    <a:pt x="2251295" y="567350"/>
                    <a:pt x="2253849" y="601535"/>
                    <a:pt x="2245260" y="633743"/>
                  </a:cubicBezTo>
                  <a:cubicBezTo>
                    <a:pt x="2241372" y="648323"/>
                    <a:pt x="2226869" y="657678"/>
                    <a:pt x="2218099" y="669956"/>
                  </a:cubicBezTo>
                  <a:cubicBezTo>
                    <a:pt x="2211774" y="678810"/>
                    <a:pt x="2208351" y="690151"/>
                    <a:pt x="2199992" y="697117"/>
                  </a:cubicBezTo>
                  <a:cubicBezTo>
                    <a:pt x="2176319" y="716845"/>
                    <a:pt x="2147022" y="718575"/>
                    <a:pt x="2118511" y="724277"/>
                  </a:cubicBezTo>
                  <a:cubicBezTo>
                    <a:pt x="2106440" y="730313"/>
                    <a:pt x="2095588" y="740039"/>
                    <a:pt x="2082297" y="742384"/>
                  </a:cubicBezTo>
                  <a:cubicBezTo>
                    <a:pt x="2043548" y="749222"/>
                    <a:pt x="2003733" y="747319"/>
                    <a:pt x="1964602" y="751438"/>
                  </a:cubicBezTo>
                  <a:cubicBezTo>
                    <a:pt x="1946346" y="753360"/>
                    <a:pt x="1928388" y="757473"/>
                    <a:pt x="1910281" y="760491"/>
                  </a:cubicBezTo>
                  <a:cubicBezTo>
                    <a:pt x="1895192" y="766527"/>
                    <a:pt x="1880547" y="773819"/>
                    <a:pt x="1865014" y="778598"/>
                  </a:cubicBezTo>
                  <a:cubicBezTo>
                    <a:pt x="1841229" y="785917"/>
                    <a:pt x="1792586" y="796705"/>
                    <a:pt x="1792586" y="796705"/>
                  </a:cubicBezTo>
                  <a:cubicBezTo>
                    <a:pt x="1635404" y="790155"/>
                    <a:pt x="1593618" y="790962"/>
                    <a:pt x="1457608" y="778598"/>
                  </a:cubicBezTo>
                  <a:cubicBezTo>
                    <a:pt x="1257666" y="760422"/>
                    <a:pt x="1461016" y="779085"/>
                    <a:pt x="1330860" y="760491"/>
                  </a:cubicBezTo>
                  <a:cubicBezTo>
                    <a:pt x="1303807" y="756626"/>
                    <a:pt x="1276539" y="754456"/>
                    <a:pt x="1249378" y="751438"/>
                  </a:cubicBezTo>
                  <a:cubicBezTo>
                    <a:pt x="1225236" y="739367"/>
                    <a:pt x="1202558" y="723760"/>
                    <a:pt x="1176951" y="715224"/>
                  </a:cubicBezTo>
                  <a:cubicBezTo>
                    <a:pt x="1158844" y="709188"/>
                    <a:pt x="1140006" y="705015"/>
                    <a:pt x="1122630" y="697117"/>
                  </a:cubicBezTo>
                  <a:cubicBezTo>
                    <a:pt x="1005052" y="643671"/>
                    <a:pt x="1128836" y="687112"/>
                    <a:pt x="1050202" y="660903"/>
                  </a:cubicBezTo>
                  <a:cubicBezTo>
                    <a:pt x="1044166" y="651850"/>
                    <a:pt x="1036514" y="643686"/>
                    <a:pt x="1032095" y="633743"/>
                  </a:cubicBezTo>
                  <a:cubicBezTo>
                    <a:pt x="1024343" y="616302"/>
                    <a:pt x="1020024" y="597529"/>
                    <a:pt x="1013988" y="579422"/>
                  </a:cubicBezTo>
                  <a:cubicBezTo>
                    <a:pt x="1010970" y="570368"/>
                    <a:pt x="1009203" y="560797"/>
                    <a:pt x="1004935" y="552261"/>
                  </a:cubicBezTo>
                  <a:cubicBezTo>
                    <a:pt x="967898" y="478186"/>
                    <a:pt x="1002424" y="553785"/>
                    <a:pt x="977774" y="479834"/>
                  </a:cubicBezTo>
                  <a:cubicBezTo>
                    <a:pt x="972635" y="464416"/>
                    <a:pt x="965222" y="449839"/>
                    <a:pt x="959668" y="434566"/>
                  </a:cubicBezTo>
                  <a:cubicBezTo>
                    <a:pt x="953146" y="416629"/>
                    <a:pt x="941561" y="380246"/>
                    <a:pt x="941561" y="380246"/>
                  </a:cubicBezTo>
                  <a:cubicBezTo>
                    <a:pt x="937373" y="346744"/>
                    <a:pt x="924308" y="231348"/>
                    <a:pt x="914400" y="208230"/>
                  </a:cubicBezTo>
                  <a:cubicBezTo>
                    <a:pt x="906893" y="190714"/>
                    <a:pt x="856349" y="171948"/>
                    <a:pt x="841972" y="162962"/>
                  </a:cubicBezTo>
                  <a:cubicBezTo>
                    <a:pt x="829177" y="154965"/>
                    <a:pt x="818860" y="143288"/>
                    <a:pt x="805759" y="135802"/>
                  </a:cubicBezTo>
                  <a:cubicBezTo>
                    <a:pt x="797473" y="131067"/>
                    <a:pt x="787739" y="129490"/>
                    <a:pt x="778598" y="126748"/>
                  </a:cubicBezTo>
                  <a:cubicBezTo>
                    <a:pt x="675320" y="95765"/>
                    <a:pt x="722587" y="109102"/>
                    <a:pt x="570369" y="99588"/>
                  </a:cubicBezTo>
                  <a:cubicBezTo>
                    <a:pt x="561315" y="96570"/>
                    <a:pt x="552668" y="91796"/>
                    <a:pt x="543208" y="90535"/>
                  </a:cubicBezTo>
                  <a:cubicBezTo>
                    <a:pt x="418824" y="73950"/>
                    <a:pt x="387960" y="83701"/>
                    <a:pt x="244444" y="90535"/>
                  </a:cubicBezTo>
                  <a:cubicBezTo>
                    <a:pt x="166598" y="142431"/>
                    <a:pt x="265094" y="80209"/>
                    <a:pt x="190123" y="117695"/>
                  </a:cubicBezTo>
                  <a:cubicBezTo>
                    <a:pt x="180391" y="122561"/>
                    <a:pt x="172410" y="130404"/>
                    <a:pt x="162963" y="135802"/>
                  </a:cubicBezTo>
                  <a:cubicBezTo>
                    <a:pt x="151245" y="142498"/>
                    <a:pt x="138820" y="147873"/>
                    <a:pt x="126749" y="153909"/>
                  </a:cubicBezTo>
                  <a:cubicBezTo>
                    <a:pt x="115786" y="186795"/>
                    <a:pt x="127238" y="181069"/>
                    <a:pt x="99588" y="181069"/>
                  </a:cubicBezTo>
                </a:path>
              </a:pathLst>
            </a:cu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TextBox 3"/>
            <p:cNvSpPr txBox="1"/>
            <p:nvPr/>
          </p:nvSpPr>
          <p:spPr>
            <a:xfrm>
              <a:off x="2195736" y="5899338"/>
              <a:ext cx="1432530" cy="553998"/>
            </a:xfrm>
            <a:prstGeom prst="rect">
              <a:avLst/>
            </a:prstGeom>
            <a:noFill/>
          </p:spPr>
          <p:txBody>
            <a:bodyPr wrap="square" rtlCol="0">
              <a:spAutoFit/>
            </a:bodyPr>
            <a:lstStyle/>
            <a:p>
              <a:r>
                <a:rPr lang="ru-RU" sz="1000" b="1" dirty="0" smtClean="0">
                  <a:solidFill>
                    <a:prstClr val="black"/>
                  </a:solidFill>
                  <a:latin typeface="Arial Narrow" panose="020B0606020202030204" pitchFamily="34" charset="0"/>
                </a:rPr>
                <a:t>По-моему, у этого </a:t>
              </a:r>
            </a:p>
            <a:p>
              <a:r>
                <a:rPr lang="ru-RU" sz="1000" b="1" dirty="0" smtClean="0">
                  <a:solidFill>
                    <a:prstClr val="black"/>
                  </a:solidFill>
                  <a:latin typeface="Arial Narrow" panose="020B0606020202030204" pitchFamily="34" charset="0"/>
                </a:rPr>
                <a:t>профиля возрастные изменения !</a:t>
              </a:r>
              <a:endParaRPr lang="ru-RU" sz="1000" b="1" dirty="0">
                <a:solidFill>
                  <a:prstClr val="black"/>
                </a:solidFill>
                <a:latin typeface="Arial Narrow" panose="020B0606020202030204" pitchFamily="34" charset="0"/>
              </a:endParaRPr>
            </a:p>
          </p:txBody>
        </p:sp>
      </p:grpSp>
    </p:spTree>
    <p:extLst>
      <p:ext uri="{BB962C8B-B14F-4D97-AF65-F5344CB8AC3E}">
        <p14:creationId xmlns:p14="http://schemas.microsoft.com/office/powerpoint/2010/main" val="37245216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957" y="135007"/>
            <a:ext cx="6363478" cy="3837334"/>
          </a:xfrm>
          <a:prstGeom prst="rect">
            <a:avLst/>
          </a:prstGeom>
        </p:spPr>
      </p:pic>
      <p:sp>
        <p:nvSpPr>
          <p:cNvPr id="3" name="Прямоугольник 2"/>
          <p:cNvSpPr/>
          <p:nvPr/>
        </p:nvSpPr>
        <p:spPr>
          <a:xfrm>
            <a:off x="467544" y="4725144"/>
            <a:ext cx="8424936" cy="2031325"/>
          </a:xfrm>
          <a:prstGeom prst="rect">
            <a:avLst/>
          </a:prstGeom>
        </p:spPr>
        <p:txBody>
          <a:bodyPr wrap="square">
            <a:spAutoFit/>
          </a:bodyPr>
          <a:lstStyle/>
          <a:p>
            <a:pPr algn="just"/>
            <a:r>
              <a:rPr lang="ru-RU" dirty="0">
                <a:solidFill>
                  <a:prstClr val="black"/>
                </a:solidFill>
                <a:latin typeface="Arial Narrow" pitchFamily="34" charset="0"/>
              </a:rPr>
              <a:t>При похолодании, если даже не принимать в расчет влияние ледников, одно лишь изменение климата, особенно если оно сопровождается уменьшением зимних осадков, должно вызывать в нижних звеньях гидрографической сети аккумуляцию. При этом особенно значительной мощности аккумуляция должна достигаться в долинах больших рек, транспортирующая способность которых становится недостаточной для выноса материала, поставляемого другими гидрографическими звеньями, несмотря на вполне вероятное уменьшение годовых объемов этого материала. </a:t>
            </a:r>
          </a:p>
        </p:txBody>
      </p:sp>
      <p:cxnSp>
        <p:nvCxnSpPr>
          <p:cNvPr id="5" name="Прямая соединительная линия 4"/>
          <p:cNvCxnSpPr/>
          <p:nvPr/>
        </p:nvCxnSpPr>
        <p:spPr>
          <a:xfrm flipV="1">
            <a:off x="323528" y="4149080"/>
            <a:ext cx="8640960" cy="7200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727594" y="6416754"/>
            <a:ext cx="2236894" cy="369332"/>
          </a:xfrm>
          <a:prstGeom prst="rect">
            <a:avLst/>
          </a:prstGeom>
          <a:noFill/>
        </p:spPr>
        <p:txBody>
          <a:bodyPr wrap="none" rtlCol="0">
            <a:spAutoFit/>
          </a:bodyPr>
          <a:lstStyle/>
          <a:p>
            <a:r>
              <a:rPr lang="ru-RU" dirty="0" smtClean="0">
                <a:solidFill>
                  <a:prstClr val="black"/>
                </a:solidFill>
              </a:rPr>
              <a:t>(По </a:t>
            </a:r>
            <a:r>
              <a:rPr lang="ru-RU" dirty="0" err="1" smtClean="0">
                <a:solidFill>
                  <a:prstClr val="black"/>
                </a:solidFill>
              </a:rPr>
              <a:t>Н.И.Маккавееву</a:t>
            </a:r>
            <a:r>
              <a:rPr lang="ru-RU" dirty="0" smtClean="0">
                <a:solidFill>
                  <a:prstClr val="black"/>
                </a:solidFill>
              </a:rPr>
              <a:t>)</a:t>
            </a:r>
            <a:endParaRPr lang="ru-RU" dirty="0">
              <a:solidFill>
                <a:prstClr val="black"/>
              </a:solidFill>
            </a:endParaRPr>
          </a:p>
        </p:txBody>
      </p:sp>
      <p:sp>
        <p:nvSpPr>
          <p:cNvPr id="7" name="TextBox 6"/>
          <p:cNvSpPr txBox="1"/>
          <p:nvPr/>
        </p:nvSpPr>
        <p:spPr>
          <a:xfrm>
            <a:off x="5938283" y="137335"/>
            <a:ext cx="3072572" cy="369332"/>
          </a:xfrm>
          <a:prstGeom prst="rect">
            <a:avLst/>
          </a:prstGeom>
          <a:solidFill>
            <a:srgbClr val="F4E1AA"/>
          </a:solidFill>
        </p:spPr>
        <p:txBody>
          <a:bodyPr wrap="none" rtlCol="0">
            <a:spAutoFit/>
          </a:bodyPr>
          <a:lstStyle/>
          <a:p>
            <a:r>
              <a:rPr lang="ru-RU" dirty="0" smtClean="0">
                <a:solidFill>
                  <a:prstClr val="black"/>
                </a:solidFill>
              </a:rPr>
              <a:t>2. Климатические изменения</a:t>
            </a:r>
            <a:endParaRPr lang="ru-RU" dirty="0">
              <a:solidFill>
                <a:prstClr val="black"/>
              </a:solidFill>
            </a:endParaRPr>
          </a:p>
        </p:txBody>
      </p:sp>
      <p:sp>
        <p:nvSpPr>
          <p:cNvPr id="8" name="TextBox 7"/>
          <p:cNvSpPr txBox="1"/>
          <p:nvPr/>
        </p:nvSpPr>
        <p:spPr>
          <a:xfrm>
            <a:off x="539552" y="2780928"/>
            <a:ext cx="1261179" cy="369332"/>
          </a:xfrm>
          <a:prstGeom prst="rect">
            <a:avLst/>
          </a:prstGeom>
          <a:solidFill>
            <a:srgbClr val="F4E1AA"/>
          </a:solidFill>
        </p:spPr>
        <p:txBody>
          <a:bodyPr wrap="none" rtlCol="0">
            <a:spAutoFit/>
          </a:bodyPr>
          <a:lstStyle/>
          <a:p>
            <a:r>
              <a:rPr lang="ru-RU" dirty="0" smtClean="0">
                <a:solidFill>
                  <a:prstClr val="black"/>
                </a:solidFill>
              </a:rPr>
              <a:t>Влажность</a:t>
            </a:r>
            <a:endParaRPr lang="ru-RU" dirty="0">
              <a:solidFill>
                <a:prstClr val="black"/>
              </a:solidFill>
            </a:endParaRPr>
          </a:p>
        </p:txBody>
      </p:sp>
      <p:sp>
        <p:nvSpPr>
          <p:cNvPr id="9" name="TextBox 8"/>
          <p:cNvSpPr txBox="1"/>
          <p:nvPr/>
        </p:nvSpPr>
        <p:spPr>
          <a:xfrm>
            <a:off x="109169" y="4355812"/>
            <a:ext cx="1439497" cy="369332"/>
          </a:xfrm>
          <a:prstGeom prst="rect">
            <a:avLst/>
          </a:prstGeom>
          <a:solidFill>
            <a:srgbClr val="F4E1AA"/>
          </a:solidFill>
        </p:spPr>
        <p:txBody>
          <a:bodyPr wrap="none" rtlCol="0">
            <a:spAutoFit/>
          </a:bodyPr>
          <a:lstStyle/>
          <a:p>
            <a:r>
              <a:rPr lang="ru-RU" dirty="0" smtClean="0">
                <a:solidFill>
                  <a:prstClr val="black"/>
                </a:solidFill>
              </a:rPr>
              <a:t>Температура</a:t>
            </a:r>
            <a:endParaRPr lang="ru-RU" dirty="0">
              <a:solidFill>
                <a:prstClr val="black"/>
              </a:solidFill>
            </a:endParaRPr>
          </a:p>
        </p:txBody>
      </p:sp>
    </p:spTree>
    <p:extLst>
      <p:ext uri="{BB962C8B-B14F-4D97-AF65-F5344CB8AC3E}">
        <p14:creationId xmlns:p14="http://schemas.microsoft.com/office/powerpoint/2010/main" val="795725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9678" y="188640"/>
            <a:ext cx="8620794" cy="1107996"/>
          </a:xfrm>
          <a:prstGeom prst="rect">
            <a:avLst/>
          </a:prstGeom>
          <a:solidFill>
            <a:srgbClr val="F4E1AA"/>
          </a:solidFill>
        </p:spPr>
        <p:txBody>
          <a:bodyPr wrap="square">
            <a:spAutoFit/>
          </a:bodyPr>
          <a:lstStyle/>
          <a:p>
            <a:r>
              <a:rPr lang="ru-RU" dirty="0" smtClean="0">
                <a:solidFill>
                  <a:prstClr val="black"/>
                </a:solidFill>
                <a:latin typeface="Arial Narrow" pitchFamily="34" charset="0"/>
              </a:rPr>
              <a:t>Изменение водности, осадочной нагрузки и конфигурации русловой системы </a:t>
            </a:r>
          </a:p>
          <a:p>
            <a:r>
              <a:rPr lang="ru-RU" sz="2400" dirty="0" smtClean="0">
                <a:solidFill>
                  <a:prstClr val="black"/>
                </a:solidFill>
                <a:latin typeface="Mistral" pitchFamily="66" charset="0"/>
              </a:rPr>
              <a:t>А. В связи с изменением тектонической позиции </a:t>
            </a:r>
          </a:p>
          <a:p>
            <a:r>
              <a:rPr lang="ru-RU" sz="2400" dirty="0" smtClean="0">
                <a:solidFill>
                  <a:prstClr val="black"/>
                </a:solidFill>
                <a:latin typeface="Mistral" pitchFamily="66" charset="0"/>
              </a:rPr>
              <a:t>Б. В связи с приемом притоков</a:t>
            </a:r>
            <a:endParaRPr lang="ru-RU" sz="2400" dirty="0">
              <a:solidFill>
                <a:prstClr val="black"/>
              </a:solidFill>
              <a:latin typeface="Mistral" pitchFamily="66" charset="0"/>
            </a:endParaRPr>
          </a:p>
        </p:txBody>
      </p:sp>
      <p:pic>
        <p:nvPicPr>
          <p:cNvPr id="5" name="Рисунок 4" descr="Вырезка экрана"/>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829696" y="1618921"/>
            <a:ext cx="3990776" cy="3679084"/>
          </a:xfrm>
          <a:prstGeom prst="rect">
            <a:avLst/>
          </a:prstGeom>
        </p:spPr>
      </p:pic>
      <p:sp>
        <p:nvSpPr>
          <p:cNvPr id="6" name="TextBox 5"/>
          <p:cNvSpPr txBox="1"/>
          <p:nvPr/>
        </p:nvSpPr>
        <p:spPr>
          <a:xfrm>
            <a:off x="35496" y="5491667"/>
            <a:ext cx="4284949" cy="1249701"/>
          </a:xfrm>
          <a:prstGeom prst="rect">
            <a:avLst/>
          </a:prstGeom>
          <a:noFill/>
        </p:spPr>
        <p:txBody>
          <a:bodyPr wrap="square" rtlCol="0">
            <a:spAutoFit/>
          </a:bodyPr>
          <a:lstStyle/>
          <a:p>
            <a:pPr>
              <a:lnSpc>
                <a:spcPts val="1800"/>
              </a:lnSpc>
            </a:pPr>
            <a:r>
              <a:rPr lang="ru-RU" dirty="0" smtClean="0">
                <a:solidFill>
                  <a:prstClr val="black"/>
                </a:solidFill>
              </a:rPr>
              <a:t>Изменение водности и конфигурации реки Пяндж из-за изменения  тектонических обстановок вдоль долины. Чередование линейных, </a:t>
            </a:r>
            <a:r>
              <a:rPr lang="ru-RU" dirty="0" err="1" smtClean="0">
                <a:solidFill>
                  <a:prstClr val="black"/>
                </a:solidFill>
              </a:rPr>
              <a:t>меандрирующих</a:t>
            </a:r>
            <a:r>
              <a:rPr lang="ru-RU" dirty="0" smtClean="0">
                <a:solidFill>
                  <a:prstClr val="black"/>
                </a:solidFill>
              </a:rPr>
              <a:t> и сплетенных систем</a:t>
            </a:r>
            <a:endParaRPr lang="ru-RU" dirty="0">
              <a:solidFill>
                <a:prstClr val="black"/>
              </a:solidFill>
            </a:endParaRPr>
          </a:p>
        </p:txBody>
      </p:sp>
      <p:sp>
        <p:nvSpPr>
          <p:cNvPr id="7" name="TextBox 6"/>
          <p:cNvSpPr txBox="1"/>
          <p:nvPr/>
        </p:nvSpPr>
        <p:spPr>
          <a:xfrm>
            <a:off x="4572000" y="5445224"/>
            <a:ext cx="4572000" cy="1200329"/>
          </a:xfrm>
          <a:prstGeom prst="rect">
            <a:avLst/>
          </a:prstGeom>
          <a:noFill/>
        </p:spPr>
        <p:txBody>
          <a:bodyPr wrap="square" rtlCol="0">
            <a:spAutoFit/>
          </a:bodyPr>
          <a:lstStyle/>
          <a:p>
            <a:r>
              <a:rPr lang="ru-RU" dirty="0" smtClean="0">
                <a:solidFill>
                  <a:prstClr val="black"/>
                </a:solidFill>
              </a:rPr>
              <a:t>Изменение конфигурации и осадочной загрузки реки </a:t>
            </a:r>
            <a:r>
              <a:rPr lang="ru-RU" dirty="0" err="1" smtClean="0">
                <a:solidFill>
                  <a:prstClr val="black"/>
                </a:solidFill>
              </a:rPr>
              <a:t>Цангпо</a:t>
            </a:r>
            <a:r>
              <a:rPr lang="ru-RU" dirty="0" smtClean="0">
                <a:solidFill>
                  <a:prstClr val="black"/>
                </a:solidFill>
              </a:rPr>
              <a:t> после приема двух крупных южных притоков. Линейная русловая система меняется на сплетенную</a:t>
            </a:r>
            <a:endParaRPr lang="ru-RU" dirty="0">
              <a:solidFill>
                <a:prstClr val="black"/>
              </a:solidFill>
            </a:endParaRPr>
          </a:p>
        </p:txBody>
      </p:sp>
      <p:sp>
        <p:nvSpPr>
          <p:cNvPr id="8" name="Полилиния 7"/>
          <p:cNvSpPr/>
          <p:nvPr/>
        </p:nvSpPr>
        <p:spPr>
          <a:xfrm>
            <a:off x="7905750" y="2333625"/>
            <a:ext cx="457200" cy="733425"/>
          </a:xfrm>
          <a:custGeom>
            <a:avLst/>
            <a:gdLst>
              <a:gd name="connsiteX0" fmla="*/ 0 w 457200"/>
              <a:gd name="connsiteY0" fmla="*/ 733425 h 733425"/>
              <a:gd name="connsiteX1" fmla="*/ 114300 w 457200"/>
              <a:gd name="connsiteY1" fmla="*/ 333375 h 733425"/>
              <a:gd name="connsiteX2" fmla="*/ 457200 w 457200"/>
              <a:gd name="connsiteY2" fmla="*/ 0 h 733425"/>
              <a:gd name="connsiteX3" fmla="*/ 457200 w 457200"/>
              <a:gd name="connsiteY3" fmla="*/ 0 h 733425"/>
            </a:gdLst>
            <a:ahLst/>
            <a:cxnLst>
              <a:cxn ang="0">
                <a:pos x="connsiteX0" y="connsiteY0"/>
              </a:cxn>
              <a:cxn ang="0">
                <a:pos x="connsiteX1" y="connsiteY1"/>
              </a:cxn>
              <a:cxn ang="0">
                <a:pos x="connsiteX2" y="connsiteY2"/>
              </a:cxn>
              <a:cxn ang="0">
                <a:pos x="connsiteX3" y="connsiteY3"/>
              </a:cxn>
            </a:cxnLst>
            <a:rect l="l" t="t" r="r" b="b"/>
            <a:pathLst>
              <a:path w="457200" h="733425">
                <a:moveTo>
                  <a:pt x="0" y="733425"/>
                </a:moveTo>
                <a:cubicBezTo>
                  <a:pt x="19050" y="594518"/>
                  <a:pt x="38100" y="455612"/>
                  <a:pt x="114300" y="333375"/>
                </a:cubicBezTo>
                <a:cubicBezTo>
                  <a:pt x="190500" y="211137"/>
                  <a:pt x="457200" y="0"/>
                  <a:pt x="457200" y="0"/>
                </a:cubicBezTo>
                <a:lnTo>
                  <a:pt x="457200" y="0"/>
                </a:lnTo>
              </a:path>
            </a:pathLst>
          </a:custGeom>
          <a:noFill/>
          <a:ln>
            <a:solidFill>
              <a:schemeClr val="bg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9" name="Полилиния 8"/>
          <p:cNvSpPr/>
          <p:nvPr/>
        </p:nvSpPr>
        <p:spPr>
          <a:xfrm>
            <a:off x="1352550" y="2832855"/>
            <a:ext cx="1095375" cy="291345"/>
          </a:xfrm>
          <a:custGeom>
            <a:avLst/>
            <a:gdLst>
              <a:gd name="connsiteX0" fmla="*/ 1095375 w 1095375"/>
              <a:gd name="connsiteY0" fmla="*/ 129420 h 291345"/>
              <a:gd name="connsiteX1" fmla="*/ 647700 w 1095375"/>
              <a:gd name="connsiteY1" fmla="*/ 5595 h 291345"/>
              <a:gd name="connsiteX2" fmla="*/ 0 w 1095375"/>
              <a:gd name="connsiteY2" fmla="*/ 291345 h 291345"/>
              <a:gd name="connsiteX3" fmla="*/ 0 w 1095375"/>
              <a:gd name="connsiteY3" fmla="*/ 291345 h 291345"/>
            </a:gdLst>
            <a:ahLst/>
            <a:cxnLst>
              <a:cxn ang="0">
                <a:pos x="connsiteX0" y="connsiteY0"/>
              </a:cxn>
              <a:cxn ang="0">
                <a:pos x="connsiteX1" y="connsiteY1"/>
              </a:cxn>
              <a:cxn ang="0">
                <a:pos x="connsiteX2" y="connsiteY2"/>
              </a:cxn>
              <a:cxn ang="0">
                <a:pos x="connsiteX3" y="connsiteY3"/>
              </a:cxn>
            </a:cxnLst>
            <a:rect l="l" t="t" r="r" b="b"/>
            <a:pathLst>
              <a:path w="1095375" h="291345">
                <a:moveTo>
                  <a:pt x="1095375" y="129420"/>
                </a:moveTo>
                <a:cubicBezTo>
                  <a:pt x="962818" y="54014"/>
                  <a:pt x="830262" y="-21392"/>
                  <a:pt x="647700" y="5595"/>
                </a:cubicBezTo>
                <a:cubicBezTo>
                  <a:pt x="465138" y="32582"/>
                  <a:pt x="0" y="291345"/>
                  <a:pt x="0" y="291345"/>
                </a:cubicBezTo>
                <a:lnTo>
                  <a:pt x="0" y="291345"/>
                </a:lnTo>
              </a:path>
            </a:pathLst>
          </a:custGeom>
          <a:noFill/>
          <a:ln>
            <a:solidFill>
              <a:schemeClr val="bg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4" name="Рисунок 3"/>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99678" y="1618921"/>
            <a:ext cx="4120767" cy="3754295"/>
          </a:xfrm>
          <a:prstGeom prst="rect">
            <a:avLst/>
          </a:prstGeom>
        </p:spPr>
      </p:pic>
      <p:sp>
        <p:nvSpPr>
          <p:cNvPr id="14" name="TextBox 13"/>
          <p:cNvSpPr txBox="1"/>
          <p:nvPr/>
        </p:nvSpPr>
        <p:spPr>
          <a:xfrm>
            <a:off x="8362950" y="4649836"/>
            <a:ext cx="356188" cy="461665"/>
          </a:xfrm>
          <a:prstGeom prst="rect">
            <a:avLst/>
          </a:prstGeom>
          <a:noFill/>
        </p:spPr>
        <p:txBody>
          <a:bodyPr wrap="none" rtlCol="0">
            <a:spAutoFit/>
          </a:bodyPr>
          <a:lstStyle/>
          <a:p>
            <a:r>
              <a:rPr lang="ru-RU" sz="2400" b="1" dirty="0" smtClean="0">
                <a:solidFill>
                  <a:prstClr val="white"/>
                </a:solidFill>
              </a:rPr>
              <a:t>Б</a:t>
            </a:r>
            <a:endParaRPr lang="ru-RU" sz="2400" b="1" dirty="0">
              <a:solidFill>
                <a:prstClr val="white"/>
              </a:solidFill>
            </a:endParaRPr>
          </a:p>
        </p:txBody>
      </p:sp>
      <p:pic>
        <p:nvPicPr>
          <p:cNvPr id="15" name="Рисунок 14"/>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1208" y="1560575"/>
            <a:ext cx="4159237" cy="3789345"/>
          </a:xfrm>
          <a:prstGeom prst="rect">
            <a:avLst/>
          </a:prstGeom>
        </p:spPr>
      </p:pic>
      <p:sp>
        <p:nvSpPr>
          <p:cNvPr id="16" name="TextBox 15"/>
          <p:cNvSpPr txBox="1"/>
          <p:nvPr/>
        </p:nvSpPr>
        <p:spPr>
          <a:xfrm>
            <a:off x="644193" y="4649836"/>
            <a:ext cx="370614" cy="461665"/>
          </a:xfrm>
          <a:prstGeom prst="rect">
            <a:avLst/>
          </a:prstGeom>
          <a:noFill/>
        </p:spPr>
        <p:txBody>
          <a:bodyPr wrap="none" rtlCol="0">
            <a:spAutoFit/>
          </a:bodyPr>
          <a:lstStyle/>
          <a:p>
            <a:r>
              <a:rPr lang="ru-RU" sz="2400" b="1" dirty="0" smtClean="0">
                <a:solidFill>
                  <a:prstClr val="black"/>
                </a:solidFill>
              </a:rPr>
              <a:t>А</a:t>
            </a:r>
            <a:endParaRPr lang="ru-RU" sz="2400" b="1" dirty="0">
              <a:solidFill>
                <a:prstClr val="black"/>
              </a:solidFill>
            </a:endParaRPr>
          </a:p>
        </p:txBody>
      </p:sp>
      <p:sp>
        <p:nvSpPr>
          <p:cNvPr id="17" name="Полилиния 16"/>
          <p:cNvSpPr/>
          <p:nvPr/>
        </p:nvSpPr>
        <p:spPr>
          <a:xfrm>
            <a:off x="2362200" y="3055742"/>
            <a:ext cx="266700" cy="449458"/>
          </a:xfrm>
          <a:custGeom>
            <a:avLst/>
            <a:gdLst>
              <a:gd name="connsiteX0" fmla="*/ 266700 w 266700"/>
              <a:gd name="connsiteY0" fmla="*/ 1783 h 449458"/>
              <a:gd name="connsiteX1" fmla="*/ 66675 w 266700"/>
              <a:gd name="connsiteY1" fmla="*/ 68458 h 449458"/>
              <a:gd name="connsiteX2" fmla="*/ 0 w 266700"/>
              <a:gd name="connsiteY2" fmla="*/ 449458 h 449458"/>
              <a:gd name="connsiteX3" fmla="*/ 0 w 266700"/>
              <a:gd name="connsiteY3" fmla="*/ 449458 h 449458"/>
            </a:gdLst>
            <a:ahLst/>
            <a:cxnLst>
              <a:cxn ang="0">
                <a:pos x="connsiteX0" y="connsiteY0"/>
              </a:cxn>
              <a:cxn ang="0">
                <a:pos x="connsiteX1" y="connsiteY1"/>
              </a:cxn>
              <a:cxn ang="0">
                <a:pos x="connsiteX2" y="connsiteY2"/>
              </a:cxn>
              <a:cxn ang="0">
                <a:pos x="connsiteX3" y="connsiteY3"/>
              </a:cxn>
            </a:cxnLst>
            <a:rect l="l" t="t" r="r" b="b"/>
            <a:pathLst>
              <a:path w="266700" h="449458">
                <a:moveTo>
                  <a:pt x="266700" y="1783"/>
                </a:moveTo>
                <a:cubicBezTo>
                  <a:pt x="188912" y="-2186"/>
                  <a:pt x="111125" y="-6155"/>
                  <a:pt x="66675" y="68458"/>
                </a:cubicBezTo>
                <a:cubicBezTo>
                  <a:pt x="22225" y="143071"/>
                  <a:pt x="0" y="449458"/>
                  <a:pt x="0" y="449458"/>
                </a:cubicBezTo>
                <a:lnTo>
                  <a:pt x="0" y="449458"/>
                </a:ln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 name="TextBox 17"/>
          <p:cNvSpPr txBox="1"/>
          <p:nvPr/>
        </p:nvSpPr>
        <p:spPr>
          <a:xfrm rot="649694">
            <a:off x="2535163" y="3162112"/>
            <a:ext cx="904415" cy="369332"/>
          </a:xfrm>
          <a:prstGeom prst="rect">
            <a:avLst/>
          </a:prstGeom>
          <a:noFill/>
        </p:spPr>
        <p:txBody>
          <a:bodyPr wrap="none" rtlCol="0">
            <a:spAutoFit/>
          </a:bodyPr>
          <a:lstStyle/>
          <a:p>
            <a:r>
              <a:rPr lang="ru-RU" i="1" dirty="0" smtClean="0">
                <a:solidFill>
                  <a:prstClr val="black"/>
                </a:solidFill>
                <a:latin typeface="Times New Roman" pitchFamily="18" charset="0"/>
                <a:cs typeface="Times New Roman" pitchFamily="18" charset="0"/>
              </a:rPr>
              <a:t>Пяндж</a:t>
            </a:r>
            <a:endParaRPr lang="ru-RU" i="1" dirty="0">
              <a:solidFill>
                <a:prstClr val="black"/>
              </a:solidFill>
              <a:latin typeface="Times New Roman" pitchFamily="18" charset="0"/>
              <a:cs typeface="Times New Roman" pitchFamily="18" charset="0"/>
            </a:endParaRPr>
          </a:p>
        </p:txBody>
      </p:sp>
      <p:sp>
        <p:nvSpPr>
          <p:cNvPr id="19" name="TextBox 18"/>
          <p:cNvSpPr txBox="1"/>
          <p:nvPr/>
        </p:nvSpPr>
        <p:spPr>
          <a:xfrm rot="17360934">
            <a:off x="1657152" y="1844817"/>
            <a:ext cx="734496" cy="369332"/>
          </a:xfrm>
          <a:prstGeom prst="rect">
            <a:avLst/>
          </a:prstGeom>
          <a:noFill/>
        </p:spPr>
        <p:txBody>
          <a:bodyPr wrap="none" rtlCol="0">
            <a:spAutoFit/>
          </a:bodyPr>
          <a:lstStyle/>
          <a:p>
            <a:r>
              <a:rPr lang="ru-RU" i="1" dirty="0" smtClean="0">
                <a:solidFill>
                  <a:prstClr val="black"/>
                </a:solidFill>
                <a:latin typeface="Times New Roman" pitchFamily="18" charset="0"/>
                <a:cs typeface="Times New Roman" pitchFamily="18" charset="0"/>
              </a:rPr>
              <a:t>Вахш</a:t>
            </a:r>
            <a:endParaRPr lang="ru-RU" i="1" dirty="0">
              <a:solidFill>
                <a:prstClr val="black"/>
              </a:solidFill>
              <a:latin typeface="Times New Roman" pitchFamily="18" charset="0"/>
              <a:cs typeface="Times New Roman" pitchFamily="18" charset="0"/>
            </a:endParaRPr>
          </a:p>
        </p:txBody>
      </p:sp>
      <p:sp>
        <p:nvSpPr>
          <p:cNvPr id="20" name="TextBox 19"/>
          <p:cNvSpPr txBox="1"/>
          <p:nvPr/>
        </p:nvSpPr>
        <p:spPr>
          <a:xfrm rot="16437127">
            <a:off x="2260155" y="2252506"/>
            <a:ext cx="1202573" cy="369332"/>
          </a:xfrm>
          <a:prstGeom prst="rect">
            <a:avLst/>
          </a:prstGeom>
          <a:noFill/>
        </p:spPr>
        <p:txBody>
          <a:bodyPr wrap="none" rtlCol="0">
            <a:spAutoFit/>
          </a:bodyPr>
          <a:lstStyle/>
          <a:p>
            <a:r>
              <a:rPr lang="ru-RU" dirty="0" err="1" smtClean="0">
                <a:solidFill>
                  <a:prstClr val="black"/>
                </a:solidFill>
              </a:rPr>
              <a:t>Кызымчек</a:t>
            </a:r>
            <a:endParaRPr lang="ru-RU" dirty="0">
              <a:solidFill>
                <a:prstClr val="black"/>
              </a:solidFill>
            </a:endParaRPr>
          </a:p>
        </p:txBody>
      </p:sp>
      <p:sp>
        <p:nvSpPr>
          <p:cNvPr id="21" name="TextBox 20"/>
          <p:cNvSpPr txBox="1"/>
          <p:nvPr/>
        </p:nvSpPr>
        <p:spPr>
          <a:xfrm rot="17991718">
            <a:off x="2336474" y="4059630"/>
            <a:ext cx="776366" cy="338554"/>
          </a:xfrm>
          <a:prstGeom prst="rect">
            <a:avLst/>
          </a:prstGeom>
          <a:noFill/>
        </p:spPr>
        <p:txBody>
          <a:bodyPr wrap="none" rtlCol="0">
            <a:spAutoFit/>
          </a:bodyPr>
          <a:lstStyle/>
          <a:p>
            <a:r>
              <a:rPr lang="ru-RU" sz="1600" i="1" dirty="0" err="1" smtClean="0">
                <a:solidFill>
                  <a:prstClr val="black"/>
                </a:solidFill>
                <a:latin typeface="Times New Roman" pitchFamily="18" charset="0"/>
                <a:cs typeface="Times New Roman" pitchFamily="18" charset="0"/>
              </a:rPr>
              <a:t>Кундуз</a:t>
            </a:r>
            <a:endParaRPr lang="ru-RU" sz="1600" i="1" dirty="0">
              <a:solidFill>
                <a:prstClr val="black"/>
              </a:solidFill>
              <a:latin typeface="Times New Roman" pitchFamily="18" charset="0"/>
              <a:cs typeface="Times New Roman" pitchFamily="18" charset="0"/>
            </a:endParaRPr>
          </a:p>
        </p:txBody>
      </p:sp>
      <p:sp>
        <p:nvSpPr>
          <p:cNvPr id="22" name="TextBox 21"/>
          <p:cNvSpPr txBox="1"/>
          <p:nvPr/>
        </p:nvSpPr>
        <p:spPr>
          <a:xfrm rot="3151705">
            <a:off x="5453006" y="2914563"/>
            <a:ext cx="936475" cy="369332"/>
          </a:xfrm>
          <a:prstGeom prst="rect">
            <a:avLst/>
          </a:prstGeom>
          <a:noFill/>
        </p:spPr>
        <p:txBody>
          <a:bodyPr wrap="none" rtlCol="0">
            <a:spAutoFit/>
          </a:bodyPr>
          <a:lstStyle/>
          <a:p>
            <a:r>
              <a:rPr lang="ru-RU" b="1" i="1" dirty="0" err="1" smtClean="0">
                <a:solidFill>
                  <a:prstClr val="white"/>
                </a:solidFill>
                <a:latin typeface="Times New Roman" pitchFamily="18" charset="0"/>
                <a:cs typeface="Times New Roman" pitchFamily="18" charset="0"/>
              </a:rPr>
              <a:t>Цангпо</a:t>
            </a:r>
            <a:endParaRPr lang="ru-RU" b="1" i="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3895392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4690361" y="-5016"/>
            <a:ext cx="4320480" cy="1200329"/>
          </a:xfrm>
          <a:prstGeom prst="rect">
            <a:avLst/>
          </a:prstGeom>
        </p:spPr>
        <p:txBody>
          <a:bodyPr wrap="square">
            <a:spAutoFit/>
          </a:bodyPr>
          <a:lstStyle/>
          <a:p>
            <a:pPr algn="ctr" fontAlgn="base">
              <a:spcBef>
                <a:spcPct val="0"/>
              </a:spcBef>
            </a:pPr>
            <a:r>
              <a:rPr lang="ru-RU" sz="2400" cap="all" dirty="0" smtClean="0">
                <a:solidFill>
                  <a:prstClr val="black"/>
                </a:solidFill>
                <a:latin typeface="Franklin Gothic Medium" pitchFamily="34" charset="0"/>
                <a:ea typeface="Times New Roman"/>
                <a:cs typeface="Arial" charset="0"/>
              </a:rPr>
              <a:t>модели </a:t>
            </a:r>
          </a:p>
          <a:p>
            <a:pPr algn="ctr" fontAlgn="base">
              <a:spcBef>
                <a:spcPct val="0"/>
              </a:spcBef>
            </a:pPr>
            <a:r>
              <a:rPr lang="ru-RU" sz="2400" dirty="0">
                <a:solidFill>
                  <a:prstClr val="black"/>
                </a:solidFill>
                <a:latin typeface="Franklin Gothic Medium" pitchFamily="34" charset="0"/>
                <a:ea typeface="Times New Roman"/>
                <a:cs typeface="Arial" charset="0"/>
              </a:rPr>
              <a:t>эволюции речных </a:t>
            </a:r>
            <a:r>
              <a:rPr lang="ru-RU" sz="2400" dirty="0" smtClean="0">
                <a:solidFill>
                  <a:prstClr val="black"/>
                </a:solidFill>
                <a:latin typeface="Franklin Gothic Medium" pitchFamily="34" charset="0"/>
                <a:ea typeface="Times New Roman"/>
                <a:cs typeface="Arial" charset="0"/>
              </a:rPr>
              <a:t>систем и образования аллювия</a:t>
            </a:r>
            <a:endParaRPr lang="ru-RU" sz="2400" dirty="0">
              <a:solidFill>
                <a:prstClr val="black"/>
              </a:solidFill>
              <a:latin typeface="Franklin Gothic Medium" pitchFamily="34" charset="0"/>
              <a:ea typeface="Times New Roman"/>
              <a:cs typeface="Arial"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673557" cy="6858000"/>
          </a:xfrm>
          <a:prstGeom prst="rect">
            <a:avLst/>
          </a:prstGeom>
        </p:spPr>
      </p:pic>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90" t="26395" r="1190" b="16738"/>
          <a:stretch/>
        </p:blipFill>
        <p:spPr bwMode="auto">
          <a:xfrm>
            <a:off x="3491880" y="5758825"/>
            <a:ext cx="2957762" cy="838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6515732" y="6156012"/>
            <a:ext cx="2310120" cy="369332"/>
          </a:xfrm>
          <a:prstGeom prst="rect">
            <a:avLst/>
          </a:prstGeom>
        </p:spPr>
        <p:txBody>
          <a:bodyPr wrap="none">
            <a:spAutoFit/>
          </a:bodyPr>
          <a:lstStyle/>
          <a:p>
            <a:r>
              <a:rPr lang="ru-RU" b="1" dirty="0"/>
              <a:t>Теплый влажный лес</a:t>
            </a:r>
          </a:p>
        </p:txBody>
      </p:sp>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516" b="27198"/>
          <a:stretch/>
        </p:blipFill>
        <p:spPr bwMode="auto">
          <a:xfrm>
            <a:off x="3491880" y="4663099"/>
            <a:ext cx="2959200" cy="926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p:cNvSpPr/>
          <p:nvPr/>
        </p:nvSpPr>
        <p:spPr>
          <a:xfrm>
            <a:off x="6515732" y="5157192"/>
            <a:ext cx="1916550" cy="369332"/>
          </a:xfrm>
          <a:prstGeom prst="rect">
            <a:avLst/>
          </a:prstGeom>
        </p:spPr>
        <p:txBody>
          <a:bodyPr wrap="none">
            <a:spAutoFit/>
          </a:bodyPr>
          <a:lstStyle/>
          <a:p>
            <a:r>
              <a:rPr lang="ru-RU" b="1" dirty="0"/>
              <a:t>Теплая лесостепь</a:t>
            </a:r>
          </a:p>
        </p:txBody>
      </p:sp>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b="37993"/>
          <a:stretch/>
        </p:blipFill>
        <p:spPr bwMode="auto">
          <a:xfrm>
            <a:off x="3491880" y="3654987"/>
            <a:ext cx="2959200" cy="926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6515732" y="4149080"/>
            <a:ext cx="1340560" cy="369332"/>
          </a:xfrm>
          <a:prstGeom prst="rect">
            <a:avLst/>
          </a:prstGeom>
        </p:spPr>
        <p:txBody>
          <a:bodyPr wrap="none">
            <a:spAutoFit/>
          </a:bodyPr>
          <a:lstStyle/>
          <a:p>
            <a:r>
              <a:rPr lang="ru-RU" b="1" dirty="0"/>
              <a:t>Сухая степь</a:t>
            </a:r>
          </a:p>
        </p:txBody>
      </p:sp>
      <p:pic>
        <p:nvPicPr>
          <p:cNvPr id="102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23253" b="31766"/>
          <a:stretch/>
        </p:blipFill>
        <p:spPr bwMode="auto">
          <a:xfrm>
            <a:off x="3491880" y="2636912"/>
            <a:ext cx="2959200" cy="88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Прямоугольник 11"/>
          <p:cNvSpPr/>
          <p:nvPr/>
        </p:nvSpPr>
        <p:spPr>
          <a:xfrm>
            <a:off x="6515732" y="3140968"/>
            <a:ext cx="2397644" cy="369332"/>
          </a:xfrm>
          <a:prstGeom prst="rect">
            <a:avLst/>
          </a:prstGeom>
        </p:spPr>
        <p:txBody>
          <a:bodyPr wrap="none">
            <a:spAutoFit/>
          </a:bodyPr>
          <a:lstStyle/>
          <a:p>
            <a:r>
              <a:rPr lang="ru-RU" b="1" dirty="0"/>
              <a:t>Сухая </a:t>
            </a:r>
            <a:r>
              <a:rPr lang="ru-RU" b="1" dirty="0" smtClean="0"/>
              <a:t>холодная  </a:t>
            </a:r>
            <a:r>
              <a:rPr lang="ru-RU" b="1" dirty="0"/>
              <a:t>степь</a:t>
            </a:r>
          </a:p>
        </p:txBody>
      </p:sp>
      <p:pic>
        <p:nvPicPr>
          <p:cNvPr id="1030"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t="-3472" b="35561"/>
          <a:stretch/>
        </p:blipFill>
        <p:spPr bwMode="auto">
          <a:xfrm>
            <a:off x="3491880" y="1484784"/>
            <a:ext cx="2959200" cy="1013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6515732" y="2195572"/>
            <a:ext cx="1361848" cy="369332"/>
          </a:xfrm>
          <a:prstGeom prst="rect">
            <a:avLst/>
          </a:prstGeom>
        </p:spPr>
        <p:txBody>
          <a:bodyPr wrap="none">
            <a:spAutoFit/>
          </a:bodyPr>
          <a:lstStyle/>
          <a:p>
            <a:r>
              <a:rPr lang="ru-RU" b="1" dirty="0"/>
              <a:t>Лесотундра</a:t>
            </a:r>
          </a:p>
        </p:txBody>
      </p:sp>
      <p:sp>
        <p:nvSpPr>
          <p:cNvPr id="7" name="Прямоугольник 6"/>
          <p:cNvSpPr/>
          <p:nvPr/>
        </p:nvSpPr>
        <p:spPr>
          <a:xfrm>
            <a:off x="5347005" y="1175824"/>
            <a:ext cx="3029997" cy="369332"/>
          </a:xfrm>
          <a:prstGeom prst="rect">
            <a:avLst/>
          </a:prstGeom>
          <a:solidFill>
            <a:schemeClr val="accent3">
              <a:lumMod val="20000"/>
              <a:lumOff val="80000"/>
            </a:schemeClr>
          </a:solidFill>
        </p:spPr>
        <p:txBody>
          <a:bodyPr wrap="none">
            <a:spAutoFit/>
          </a:bodyPr>
          <a:lstStyle/>
          <a:p>
            <a:pPr lvl="0" algn="ctr"/>
            <a:r>
              <a:rPr lang="ru-RU" dirty="0" smtClean="0">
                <a:solidFill>
                  <a:prstClr val="black"/>
                </a:solidFill>
                <a:latin typeface="Monotype Corsiva" panose="03010101010201010101" pitchFamily="66" charset="0"/>
              </a:rPr>
              <a:t>Осадки + Структура + Экология</a:t>
            </a:r>
            <a:endParaRPr lang="ru-RU" dirty="0">
              <a:solidFill>
                <a:prstClr val="black"/>
              </a:solidFill>
              <a:latin typeface="Monotype Corsiva" panose="03010101010201010101" pitchFamily="66" charset="0"/>
            </a:endParaRPr>
          </a:p>
        </p:txBody>
      </p:sp>
    </p:spTree>
    <p:extLst>
      <p:ext uri="{BB962C8B-B14F-4D97-AF65-F5344CB8AC3E}">
        <p14:creationId xmlns:p14="http://schemas.microsoft.com/office/powerpoint/2010/main" val="1838193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653"/>
          <a:stretch/>
        </p:blipFill>
        <p:spPr bwMode="auto">
          <a:xfrm>
            <a:off x="2302" y="836712"/>
            <a:ext cx="9097955"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59691" y="3861048"/>
            <a:ext cx="8856984" cy="2585323"/>
          </a:xfrm>
          <a:prstGeom prst="rect">
            <a:avLst/>
          </a:prstGeom>
        </p:spPr>
        <p:txBody>
          <a:bodyPr wrap="square">
            <a:spAutoFit/>
          </a:bodyPr>
          <a:lstStyle/>
          <a:p>
            <a:pPr algn="just"/>
            <a:r>
              <a:rPr lang="ru-RU" dirty="0">
                <a:solidFill>
                  <a:srgbClr val="000000"/>
                </a:solidFill>
                <a:latin typeface="Times New Roman"/>
              </a:rPr>
              <a:t>На рисунке показан продольный профиль р. </a:t>
            </a:r>
            <a:r>
              <a:rPr lang="ru-RU" dirty="0" err="1">
                <a:solidFill>
                  <a:srgbClr val="000000"/>
                </a:solidFill>
                <a:latin typeface="Times New Roman"/>
              </a:rPr>
              <a:t>Арун</a:t>
            </a:r>
            <a:r>
              <a:rPr lang="ru-RU" dirty="0">
                <a:solidFill>
                  <a:srgbClr val="000000"/>
                </a:solidFill>
                <a:latin typeface="Times New Roman"/>
              </a:rPr>
              <a:t>, начинающейся на относительно низком </a:t>
            </a:r>
            <a:r>
              <a:rPr lang="ru-RU" dirty="0" err="1">
                <a:solidFill>
                  <a:srgbClr val="000000"/>
                </a:solidFill>
                <a:latin typeface="Times New Roman"/>
              </a:rPr>
              <a:t>непало</a:t>
            </a:r>
            <a:r>
              <a:rPr lang="ru-RU" dirty="0">
                <a:solidFill>
                  <a:srgbClr val="000000"/>
                </a:solidFill>
                <a:latin typeface="Times New Roman"/>
              </a:rPr>
              <a:t>-тибетском водоразделе и затем пересекающей Гималаи. Пунктиром соединены вершины прилегающих гор. Профиль, как видим, имеет выпуклую форму, и это связано с тем, что на участке от 160 до 280 мили река проходит мимо высочайших гор Гималаев, которые снабжают ее наиболее крупным обломочным материалом.  Сглаживание крутого участка продольного профиля невозможно, пока не уменьшится разница между высотами прилегающих гор в среднем и нижнем течении, т.е. пока горные потоки не уменьшат своего падения и расхода крупнообломочного материала, загромождающего в настоящее время русло </a:t>
            </a:r>
            <a:r>
              <a:rPr lang="ru-RU" dirty="0" err="1" smtClean="0">
                <a:solidFill>
                  <a:srgbClr val="000000"/>
                </a:solidFill>
                <a:latin typeface="Times New Roman"/>
              </a:rPr>
              <a:t>Аруна</a:t>
            </a:r>
            <a:r>
              <a:rPr lang="ru-RU" dirty="0" smtClean="0">
                <a:solidFill>
                  <a:srgbClr val="000000"/>
                </a:solidFill>
                <a:latin typeface="Times New Roman"/>
              </a:rPr>
              <a:t> (</a:t>
            </a:r>
            <a:r>
              <a:rPr lang="ru-RU" dirty="0">
                <a:solidFill>
                  <a:srgbClr val="000000"/>
                </a:solidFill>
                <a:latin typeface="Times New Roman"/>
              </a:rPr>
              <a:t>по Н.И. </a:t>
            </a:r>
            <a:r>
              <a:rPr lang="ru-RU" dirty="0" err="1">
                <a:solidFill>
                  <a:srgbClr val="000000"/>
                </a:solidFill>
                <a:latin typeface="Times New Roman"/>
              </a:rPr>
              <a:t>Маккавееву</a:t>
            </a:r>
            <a:r>
              <a:rPr lang="ru-RU" dirty="0">
                <a:solidFill>
                  <a:srgbClr val="000000"/>
                </a:solidFill>
                <a:latin typeface="Times New Roman"/>
              </a:rPr>
              <a:t>, 1975) </a:t>
            </a:r>
          </a:p>
        </p:txBody>
      </p:sp>
      <p:sp>
        <p:nvSpPr>
          <p:cNvPr id="4" name="Прямоугольник 3"/>
          <p:cNvSpPr/>
          <p:nvPr/>
        </p:nvSpPr>
        <p:spPr>
          <a:xfrm>
            <a:off x="111113" y="57398"/>
            <a:ext cx="8889379" cy="646331"/>
          </a:xfrm>
          <a:prstGeom prst="rect">
            <a:avLst/>
          </a:prstGeom>
          <a:solidFill>
            <a:srgbClr val="F4E1AA"/>
          </a:solidFill>
        </p:spPr>
        <p:txBody>
          <a:bodyPr wrap="square">
            <a:spAutoFit/>
          </a:bodyPr>
          <a:lstStyle/>
          <a:p>
            <a:pPr algn="ctr"/>
            <a:r>
              <a:rPr lang="ru-RU" dirty="0" smtClean="0">
                <a:solidFill>
                  <a:prstClr val="black"/>
                </a:solidFill>
                <a:latin typeface="Arial Narrow" pitchFamily="34" charset="0"/>
              </a:rPr>
              <a:t>3. Изменение осадочной загрузки </a:t>
            </a:r>
            <a:r>
              <a:rPr lang="ru-RU" dirty="0">
                <a:solidFill>
                  <a:prstClr val="black"/>
                </a:solidFill>
                <a:latin typeface="Arial Narrow" pitchFamily="34" charset="0"/>
              </a:rPr>
              <a:t>потоков при приеме притоков и из-за изменения геоморфологического окружения  </a:t>
            </a:r>
          </a:p>
        </p:txBody>
      </p:sp>
    </p:spTree>
    <p:extLst>
      <p:ext uri="{BB962C8B-B14F-4D97-AF65-F5344CB8AC3E}">
        <p14:creationId xmlns:p14="http://schemas.microsoft.com/office/powerpoint/2010/main" val="37011737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331095"/>
            <a:ext cx="9036496" cy="1169551"/>
          </a:xfrm>
          <a:prstGeom prst="rect">
            <a:avLst/>
          </a:prstGeom>
        </p:spPr>
        <p:txBody>
          <a:bodyPr wrap="square">
            <a:spAutoFit/>
          </a:bodyPr>
          <a:lstStyle/>
          <a:p>
            <a:pPr indent="431800" algn="just"/>
            <a:r>
              <a:rPr lang="ru-RU" sz="1400" dirty="0" smtClean="0">
                <a:solidFill>
                  <a:prstClr val="black"/>
                </a:solidFill>
                <a:latin typeface="Times New Roman"/>
                <a:ea typeface="Times New Roman"/>
                <a:cs typeface="Times New Roman"/>
              </a:rPr>
              <a:t>Не </a:t>
            </a:r>
            <a:r>
              <a:rPr lang="ru-RU" sz="1400" dirty="0">
                <a:solidFill>
                  <a:prstClr val="black"/>
                </a:solidFill>
                <a:latin typeface="Times New Roman"/>
                <a:ea typeface="Times New Roman"/>
                <a:cs typeface="Times New Roman"/>
              </a:rPr>
              <a:t>слишком частым, но очень выразительным способом полной перестройки речной долины является перехват ее верховий. При перехвате меняется морфология обеих долин, но в большей степени перестраивается обезглавленная речная </a:t>
            </a:r>
            <a:r>
              <a:rPr lang="ru-RU" sz="1400" dirty="0" smtClean="0">
                <a:solidFill>
                  <a:prstClr val="black"/>
                </a:solidFill>
                <a:latin typeface="Times New Roman"/>
                <a:ea typeface="Times New Roman"/>
                <a:cs typeface="Times New Roman"/>
              </a:rPr>
              <a:t>система. </a:t>
            </a:r>
            <a:r>
              <a:rPr lang="ru-RU" sz="1400" dirty="0">
                <a:solidFill>
                  <a:prstClr val="black"/>
                </a:solidFill>
                <a:latin typeface="Times New Roman"/>
                <a:ea typeface="Times New Roman"/>
                <a:cs typeface="Times New Roman"/>
              </a:rPr>
              <a:t>Ниже точки перехвата начинается интенсивное врезание реки, выстраивающей свой новый продольный профиль, а выносимый отсюда материал отлагается и переполняет нижние части долины, образуя молодые аллювиальные террасы.  </a:t>
            </a:r>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74" t="3020" r="23110" b="4201"/>
          <a:stretch/>
        </p:blipFill>
        <p:spPr bwMode="auto">
          <a:xfrm>
            <a:off x="244443" y="1429429"/>
            <a:ext cx="5119645" cy="5383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1" y="2251441"/>
            <a:ext cx="2232249" cy="3956926"/>
          </a:xfrm>
          <a:prstGeom prst="rect">
            <a:avLst/>
          </a:prstGeom>
        </p:spPr>
      </p:pic>
      <p:sp>
        <p:nvSpPr>
          <p:cNvPr id="8" name="TextBox 7"/>
          <p:cNvSpPr txBox="1"/>
          <p:nvPr/>
        </p:nvSpPr>
        <p:spPr>
          <a:xfrm>
            <a:off x="5940151" y="1605110"/>
            <a:ext cx="1872208" cy="646331"/>
          </a:xfrm>
          <a:prstGeom prst="rect">
            <a:avLst/>
          </a:prstGeom>
          <a:solidFill>
            <a:schemeClr val="accent5">
              <a:lumMod val="20000"/>
              <a:lumOff val="80000"/>
            </a:schemeClr>
          </a:solidFill>
        </p:spPr>
        <p:txBody>
          <a:bodyPr wrap="square" rtlCol="0">
            <a:spAutoFit/>
          </a:bodyPr>
          <a:lstStyle/>
          <a:p>
            <a:pPr algn="ctr"/>
            <a:r>
              <a:rPr lang="ru-RU" dirty="0" smtClean="0">
                <a:solidFill>
                  <a:prstClr val="black"/>
                </a:solidFill>
              </a:rPr>
              <a:t>Схема речного перехвата</a:t>
            </a:r>
            <a:endParaRPr lang="ru-RU" dirty="0">
              <a:solidFill>
                <a:prstClr val="black"/>
              </a:solidFill>
            </a:endParaRPr>
          </a:p>
        </p:txBody>
      </p:sp>
      <p:sp>
        <p:nvSpPr>
          <p:cNvPr id="9" name="TextBox 8"/>
          <p:cNvSpPr txBox="1"/>
          <p:nvPr/>
        </p:nvSpPr>
        <p:spPr>
          <a:xfrm>
            <a:off x="5940151" y="2484698"/>
            <a:ext cx="317716" cy="369332"/>
          </a:xfrm>
          <a:prstGeom prst="rect">
            <a:avLst/>
          </a:prstGeom>
          <a:noFill/>
        </p:spPr>
        <p:txBody>
          <a:bodyPr wrap="none" rtlCol="0">
            <a:spAutoFit/>
          </a:bodyPr>
          <a:lstStyle/>
          <a:p>
            <a:r>
              <a:rPr lang="ru-RU" dirty="0" smtClean="0">
                <a:solidFill>
                  <a:prstClr val="black"/>
                </a:solidFill>
              </a:rPr>
              <a:t>А</a:t>
            </a:r>
            <a:endParaRPr lang="ru-RU" dirty="0">
              <a:solidFill>
                <a:prstClr val="black"/>
              </a:solidFill>
            </a:endParaRPr>
          </a:p>
        </p:txBody>
      </p:sp>
      <p:sp>
        <p:nvSpPr>
          <p:cNvPr id="11" name="TextBox 10"/>
          <p:cNvSpPr txBox="1"/>
          <p:nvPr/>
        </p:nvSpPr>
        <p:spPr>
          <a:xfrm>
            <a:off x="5940152" y="4643844"/>
            <a:ext cx="317716" cy="369332"/>
          </a:xfrm>
          <a:prstGeom prst="rect">
            <a:avLst/>
          </a:prstGeom>
          <a:noFill/>
        </p:spPr>
        <p:txBody>
          <a:bodyPr wrap="none" rtlCol="0">
            <a:spAutoFit/>
          </a:bodyPr>
          <a:lstStyle/>
          <a:p>
            <a:r>
              <a:rPr lang="ru-RU" dirty="0" smtClean="0">
                <a:solidFill>
                  <a:prstClr val="black"/>
                </a:solidFill>
              </a:rPr>
              <a:t>А</a:t>
            </a:r>
            <a:endParaRPr lang="ru-RU" dirty="0">
              <a:solidFill>
                <a:prstClr val="black"/>
              </a:solidFill>
            </a:endParaRPr>
          </a:p>
        </p:txBody>
      </p:sp>
      <p:sp>
        <p:nvSpPr>
          <p:cNvPr id="10" name="TextBox 9"/>
          <p:cNvSpPr txBox="1"/>
          <p:nvPr/>
        </p:nvSpPr>
        <p:spPr>
          <a:xfrm>
            <a:off x="7056275" y="3356992"/>
            <a:ext cx="308098" cy="369332"/>
          </a:xfrm>
          <a:prstGeom prst="rect">
            <a:avLst/>
          </a:prstGeom>
          <a:noFill/>
        </p:spPr>
        <p:txBody>
          <a:bodyPr wrap="none" rtlCol="0">
            <a:spAutoFit/>
          </a:bodyPr>
          <a:lstStyle/>
          <a:p>
            <a:r>
              <a:rPr lang="ru-RU" dirty="0" smtClean="0">
                <a:solidFill>
                  <a:prstClr val="black"/>
                </a:solidFill>
              </a:rPr>
              <a:t>Б</a:t>
            </a:r>
            <a:endParaRPr lang="ru-RU" dirty="0">
              <a:solidFill>
                <a:prstClr val="black"/>
              </a:solidFill>
            </a:endParaRPr>
          </a:p>
        </p:txBody>
      </p:sp>
      <p:sp>
        <p:nvSpPr>
          <p:cNvPr id="13" name="TextBox 12"/>
          <p:cNvSpPr txBox="1"/>
          <p:nvPr/>
        </p:nvSpPr>
        <p:spPr>
          <a:xfrm>
            <a:off x="7072214" y="5229200"/>
            <a:ext cx="308098" cy="369332"/>
          </a:xfrm>
          <a:prstGeom prst="rect">
            <a:avLst/>
          </a:prstGeom>
          <a:noFill/>
        </p:spPr>
        <p:txBody>
          <a:bodyPr wrap="none" rtlCol="0">
            <a:spAutoFit/>
          </a:bodyPr>
          <a:lstStyle/>
          <a:p>
            <a:r>
              <a:rPr lang="ru-RU" dirty="0" smtClean="0">
                <a:solidFill>
                  <a:prstClr val="black"/>
                </a:solidFill>
              </a:rPr>
              <a:t>Б</a:t>
            </a:r>
            <a:endParaRPr lang="ru-RU" dirty="0">
              <a:solidFill>
                <a:prstClr val="black"/>
              </a:solidFill>
            </a:endParaRPr>
          </a:p>
        </p:txBody>
      </p:sp>
      <p:sp>
        <p:nvSpPr>
          <p:cNvPr id="3" name="Прямоугольник 2"/>
          <p:cNvSpPr/>
          <p:nvPr/>
        </p:nvSpPr>
        <p:spPr>
          <a:xfrm>
            <a:off x="592375" y="0"/>
            <a:ext cx="5868143" cy="369332"/>
          </a:xfrm>
          <a:prstGeom prst="rect">
            <a:avLst/>
          </a:prstGeom>
          <a:solidFill>
            <a:schemeClr val="bg2">
              <a:lumMod val="90000"/>
            </a:schemeClr>
          </a:solidFill>
        </p:spPr>
        <p:txBody>
          <a:bodyPr wrap="square">
            <a:spAutoFit/>
          </a:bodyPr>
          <a:lstStyle/>
          <a:p>
            <a:r>
              <a:rPr lang="ru-RU" i="1" dirty="0">
                <a:solidFill>
                  <a:prstClr val="black"/>
                </a:solidFill>
                <a:latin typeface="Times New Roman"/>
                <a:ea typeface="Times New Roman"/>
                <a:cs typeface="Times New Roman"/>
              </a:rPr>
              <a:t>Долинные перехваты и их влияние на морфологию </a:t>
            </a:r>
            <a:r>
              <a:rPr lang="ru-RU" i="1" dirty="0" smtClean="0">
                <a:solidFill>
                  <a:prstClr val="black"/>
                </a:solidFill>
                <a:latin typeface="Times New Roman"/>
                <a:ea typeface="Times New Roman"/>
                <a:cs typeface="Times New Roman"/>
              </a:rPr>
              <a:t>долины</a:t>
            </a:r>
            <a:endParaRPr lang="ru-RU" dirty="0">
              <a:solidFill>
                <a:prstClr val="black"/>
              </a:solidFill>
            </a:endParaRPr>
          </a:p>
        </p:txBody>
      </p:sp>
    </p:spTree>
    <p:extLst>
      <p:ext uri="{BB962C8B-B14F-4D97-AF65-F5344CB8AC3E}">
        <p14:creationId xmlns:p14="http://schemas.microsoft.com/office/powerpoint/2010/main" val="6430879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08504" cy="464871"/>
          </a:xfrm>
          <a:prstGeom prst="rect">
            <a:avLst/>
          </a:prstGeom>
        </p:spPr>
        <p:txBody>
          <a:bodyPr wrap="square">
            <a:spAutoFit/>
          </a:bodyPr>
          <a:lstStyle/>
          <a:p>
            <a:pPr>
              <a:lnSpc>
                <a:spcPct val="150000"/>
              </a:lnSpc>
            </a:pPr>
            <a:endParaRPr lang="ru-RU" dirty="0">
              <a:solidFill>
                <a:prstClr val="black"/>
              </a:solidFill>
            </a:endParaRPr>
          </a:p>
        </p:txBody>
      </p:sp>
      <p:sp>
        <p:nvSpPr>
          <p:cNvPr id="3" name="TextBox 2"/>
          <p:cNvSpPr txBox="1"/>
          <p:nvPr/>
        </p:nvSpPr>
        <p:spPr>
          <a:xfrm>
            <a:off x="107504" y="47769"/>
            <a:ext cx="6341480" cy="369332"/>
          </a:xfrm>
          <a:prstGeom prst="rect">
            <a:avLst/>
          </a:prstGeom>
          <a:solidFill>
            <a:schemeClr val="bg2">
              <a:lumMod val="90000"/>
            </a:schemeClr>
          </a:solidFill>
        </p:spPr>
        <p:txBody>
          <a:bodyPr wrap="none" rtlCol="0">
            <a:spAutoFit/>
          </a:bodyPr>
          <a:lstStyle/>
          <a:p>
            <a:r>
              <a:rPr lang="ru-RU" dirty="0" smtClean="0">
                <a:solidFill>
                  <a:prstClr val="black"/>
                </a:solidFill>
              </a:rPr>
              <a:t>Цикловые модели развития рельефа, речных долин и аллювия</a:t>
            </a:r>
            <a:endParaRPr lang="ru-RU" dirty="0">
              <a:solidFill>
                <a:prstClr val="black"/>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49" y="1124744"/>
            <a:ext cx="3695147"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417483" y="691872"/>
            <a:ext cx="2063001" cy="369332"/>
          </a:xfrm>
          <a:prstGeom prst="rect">
            <a:avLst/>
          </a:prstGeom>
          <a:solidFill>
            <a:schemeClr val="accent5">
              <a:lumMod val="20000"/>
              <a:lumOff val="80000"/>
            </a:schemeClr>
          </a:solidFill>
        </p:spPr>
        <p:txBody>
          <a:bodyPr wrap="none" rtlCol="0">
            <a:spAutoFit/>
          </a:bodyPr>
          <a:lstStyle/>
          <a:p>
            <a:r>
              <a:rPr lang="ru-RU" b="1" dirty="0" smtClean="0">
                <a:solidFill>
                  <a:prstClr val="black"/>
                </a:solidFill>
              </a:rPr>
              <a:t>Концепция Девиса</a:t>
            </a:r>
            <a:endParaRPr lang="ru-RU" b="1" dirty="0">
              <a:solidFill>
                <a:prstClr val="black"/>
              </a:solidFill>
            </a:endParaRPr>
          </a:p>
        </p:txBody>
      </p:sp>
      <p:sp>
        <p:nvSpPr>
          <p:cNvPr id="5" name="Прямоугольник 4"/>
          <p:cNvSpPr/>
          <p:nvPr/>
        </p:nvSpPr>
        <p:spPr>
          <a:xfrm>
            <a:off x="4562286" y="1117188"/>
            <a:ext cx="4464496" cy="5401479"/>
          </a:xfrm>
          <a:prstGeom prst="rect">
            <a:avLst/>
          </a:prstGeom>
        </p:spPr>
        <p:txBody>
          <a:bodyPr wrap="square">
            <a:spAutoFit/>
          </a:bodyPr>
          <a:lstStyle/>
          <a:p>
            <a:r>
              <a:rPr lang="ru-RU" sz="1500" b="1" dirty="0" smtClean="0">
                <a:solidFill>
                  <a:prstClr val="black"/>
                </a:solidFill>
                <a:latin typeface="Arial Narrow" panose="020B0606020202030204" pitchFamily="34" charset="0"/>
              </a:rPr>
              <a:t>Ц</a:t>
            </a:r>
            <a:r>
              <a:rPr lang="ru-RU" sz="1500" dirty="0" smtClean="0">
                <a:solidFill>
                  <a:prstClr val="black"/>
                </a:solidFill>
                <a:latin typeface="Arial Narrow" panose="020B0606020202030204" pitchFamily="34" charset="0"/>
              </a:rPr>
              <a:t>икловые </a:t>
            </a:r>
            <a:r>
              <a:rPr lang="ru-RU" sz="1500" dirty="0">
                <a:solidFill>
                  <a:prstClr val="black"/>
                </a:solidFill>
                <a:latin typeface="Arial Narrow" panose="020B0606020202030204" pitchFamily="34" charset="0"/>
              </a:rPr>
              <a:t>модели развития рельефа были введены и канонизированы </a:t>
            </a:r>
            <a:r>
              <a:rPr lang="ru-RU" sz="1500" b="1" dirty="0">
                <a:solidFill>
                  <a:prstClr val="black"/>
                </a:solidFill>
                <a:latin typeface="Arial Narrow" panose="020B0606020202030204" pitchFamily="34" charset="0"/>
              </a:rPr>
              <a:t>В.М. Девисом </a:t>
            </a:r>
            <a:r>
              <a:rPr lang="ru-RU" sz="1500" dirty="0">
                <a:solidFill>
                  <a:prstClr val="black"/>
                </a:solidFill>
                <a:latin typeface="Arial Narrow" panose="020B0606020202030204" pitchFamily="34" charset="0"/>
              </a:rPr>
              <a:t>[</a:t>
            </a:r>
            <a:r>
              <a:rPr lang="ru-RU" sz="1500" i="1" dirty="0" err="1">
                <a:solidFill>
                  <a:prstClr val="black"/>
                </a:solidFill>
                <a:latin typeface="Arial Narrow" panose="020B0606020202030204" pitchFamily="34" charset="0"/>
              </a:rPr>
              <a:t>Davis</a:t>
            </a:r>
            <a:r>
              <a:rPr lang="ru-RU" sz="1500" dirty="0">
                <a:solidFill>
                  <a:prstClr val="black"/>
                </a:solidFill>
                <a:latin typeface="Arial Narrow" panose="020B0606020202030204" pitchFamily="34" charset="0"/>
              </a:rPr>
              <a:t>, 1899 и др.]. </a:t>
            </a:r>
            <a:endParaRPr lang="ru-RU" sz="1500" dirty="0" smtClean="0">
              <a:solidFill>
                <a:prstClr val="black"/>
              </a:solidFill>
              <a:latin typeface="Arial Narrow" panose="020B0606020202030204" pitchFamily="34" charset="0"/>
            </a:endParaRPr>
          </a:p>
          <a:p>
            <a:r>
              <a:rPr lang="ru-RU" sz="1500" b="1" dirty="0" smtClean="0">
                <a:solidFill>
                  <a:prstClr val="black"/>
                </a:solidFill>
                <a:latin typeface="Arial Narrow" panose="020B0606020202030204" pitchFamily="34" charset="0"/>
              </a:rPr>
              <a:t>Д</a:t>
            </a:r>
            <a:r>
              <a:rPr lang="ru-RU" sz="1500" dirty="0" smtClean="0">
                <a:solidFill>
                  <a:prstClr val="black"/>
                </a:solidFill>
                <a:latin typeface="Arial Narrow" panose="020B0606020202030204" pitchFamily="34" charset="0"/>
              </a:rPr>
              <a:t>ля </a:t>
            </a:r>
            <a:r>
              <a:rPr lang="ru-RU" sz="1500" dirty="0">
                <a:solidFill>
                  <a:prstClr val="black"/>
                </a:solidFill>
                <a:latin typeface="Arial Narrow" panose="020B0606020202030204" pitchFamily="34" charset="0"/>
              </a:rPr>
              <a:t>многих регионов по всему Миру обнаружено, что их рельеф периодически менялся от крутосклонного эрозионного рельефа до выравненного пологосклонного денудационного или даже плоского равнинного аккумулятивного рельефа, который затем снова сменялся эрозионным. </a:t>
            </a:r>
            <a:endParaRPr lang="ru-RU" sz="1500" dirty="0" smtClean="0">
              <a:solidFill>
                <a:prstClr val="black"/>
              </a:solidFill>
              <a:latin typeface="Arial Narrow" panose="020B0606020202030204" pitchFamily="34" charset="0"/>
            </a:endParaRPr>
          </a:p>
          <a:p>
            <a:r>
              <a:rPr lang="ru-RU" sz="1500" b="1" dirty="0" smtClean="0">
                <a:solidFill>
                  <a:prstClr val="black"/>
                </a:solidFill>
                <a:latin typeface="Arial Narrow" panose="020B0606020202030204" pitchFamily="34" charset="0"/>
              </a:rPr>
              <a:t>М</a:t>
            </a:r>
            <a:r>
              <a:rPr lang="ru-RU" sz="1500" dirty="0" smtClean="0">
                <a:solidFill>
                  <a:prstClr val="black"/>
                </a:solidFill>
                <a:latin typeface="Arial Narrow" panose="020B0606020202030204" pitchFamily="34" charset="0"/>
              </a:rPr>
              <a:t>еняя </a:t>
            </a:r>
            <a:r>
              <a:rPr lang="ru-RU" sz="1500" dirty="0">
                <a:solidFill>
                  <a:prstClr val="black"/>
                </a:solidFill>
                <a:latin typeface="Arial Narrow" panose="020B0606020202030204" pitchFamily="34" charset="0"/>
              </a:rPr>
              <a:t>рельеф, речная сеть проходит те же этапы геоморфологического цикла – от юной эрозионной стадии  до зрелой и старческой. На первом этапе цикла река преимущественно врезается в основание долины (при доминирующей роли попятной эрозии), на втором -  вырабатывает профиль равновесия, откладывает и </a:t>
            </a:r>
            <a:r>
              <a:rPr lang="ru-RU" sz="1500" dirty="0" err="1">
                <a:solidFill>
                  <a:prstClr val="black"/>
                </a:solidFill>
                <a:latin typeface="Arial Narrow" panose="020B0606020202030204" pitchFamily="34" charset="0"/>
              </a:rPr>
              <a:t>переоткладывает</a:t>
            </a:r>
            <a:r>
              <a:rPr lang="ru-RU" sz="1500" dirty="0">
                <a:solidFill>
                  <a:prstClr val="black"/>
                </a:solidFill>
                <a:latin typeface="Arial Narrow" panose="020B0606020202030204" pitchFamily="34" charset="0"/>
              </a:rPr>
              <a:t> аллювий, а на последнем – практически полностью сбрасывает в долине транспортируемый материал. Затем, при относительном понижении базиса эрозии любого характера </a:t>
            </a:r>
            <a:r>
              <a:rPr lang="ru-RU" sz="1500" dirty="0" smtClean="0">
                <a:solidFill>
                  <a:prstClr val="black"/>
                </a:solidFill>
                <a:latin typeface="Arial Narrow" panose="020B0606020202030204" pitchFamily="34" charset="0"/>
              </a:rPr>
              <a:t>цикл </a:t>
            </a:r>
            <a:r>
              <a:rPr lang="ru-RU" sz="1500" dirty="0">
                <a:solidFill>
                  <a:prstClr val="black"/>
                </a:solidFill>
                <a:latin typeface="Arial Narrow" panose="020B0606020202030204" pitchFamily="34" charset="0"/>
              </a:rPr>
              <a:t>повторяется. </a:t>
            </a:r>
            <a:endParaRPr lang="ru-RU" sz="1500" dirty="0" smtClean="0">
              <a:solidFill>
                <a:prstClr val="black"/>
              </a:solidFill>
              <a:latin typeface="Arial Narrow" panose="020B0606020202030204" pitchFamily="34" charset="0"/>
            </a:endParaRPr>
          </a:p>
          <a:p>
            <a:r>
              <a:rPr lang="ru-RU" sz="1500" b="1" dirty="0" smtClean="0">
                <a:solidFill>
                  <a:prstClr val="black"/>
                </a:solidFill>
                <a:latin typeface="Arial Narrow" panose="020B0606020202030204" pitchFamily="34" charset="0"/>
              </a:rPr>
              <a:t>И</a:t>
            </a:r>
            <a:r>
              <a:rPr lang="ru-RU" sz="1500" dirty="0" smtClean="0">
                <a:solidFill>
                  <a:prstClr val="black"/>
                </a:solidFill>
                <a:latin typeface="Arial Narrow" panose="020B0606020202030204" pitchFamily="34" charset="0"/>
              </a:rPr>
              <a:t>з </a:t>
            </a:r>
            <a:r>
              <a:rPr lang="ru-RU" sz="1500" dirty="0">
                <a:solidFill>
                  <a:prstClr val="black"/>
                </a:solidFill>
                <a:latin typeface="Arial Narrow" panose="020B0606020202030204" pitchFamily="34" charset="0"/>
              </a:rPr>
              <a:t>такого подхода вытекают представления о </a:t>
            </a:r>
            <a:r>
              <a:rPr lang="ru-RU" sz="1500" dirty="0" err="1">
                <a:solidFill>
                  <a:prstClr val="black"/>
                </a:solidFill>
                <a:latin typeface="Arial Narrow" panose="020B0606020202030204" pitchFamily="34" charset="0"/>
              </a:rPr>
              <a:t>синфазности</a:t>
            </a:r>
            <a:r>
              <a:rPr lang="ru-RU" sz="1500" dirty="0">
                <a:solidFill>
                  <a:prstClr val="black"/>
                </a:solidFill>
                <a:latin typeface="Arial Narrow" panose="020B0606020202030204" pitchFamily="34" charset="0"/>
              </a:rPr>
              <a:t> </a:t>
            </a:r>
            <a:r>
              <a:rPr lang="ru-RU" sz="1500" dirty="0" err="1">
                <a:solidFill>
                  <a:prstClr val="black"/>
                </a:solidFill>
                <a:latin typeface="Arial Narrow" panose="020B0606020202030204" pitchFamily="34" charset="0"/>
              </a:rPr>
              <a:t>седиментационных</a:t>
            </a:r>
            <a:r>
              <a:rPr lang="ru-RU" sz="1500" dirty="0">
                <a:solidFill>
                  <a:prstClr val="black"/>
                </a:solidFill>
                <a:latin typeface="Arial Narrow" panose="020B0606020202030204" pitchFamily="34" charset="0"/>
              </a:rPr>
              <a:t> обстановок и однородной последовательности циклового аллювия  по всей долине – в том числе и в одновозрастных террасовых комплексах. </a:t>
            </a:r>
          </a:p>
        </p:txBody>
      </p:sp>
      <p:sp>
        <p:nvSpPr>
          <p:cNvPr id="6" name="TextBox 5"/>
          <p:cNvSpPr txBox="1"/>
          <p:nvPr/>
        </p:nvSpPr>
        <p:spPr>
          <a:xfrm>
            <a:off x="865828" y="5984787"/>
            <a:ext cx="1665841" cy="307777"/>
          </a:xfrm>
          <a:prstGeom prst="rect">
            <a:avLst/>
          </a:prstGeom>
          <a:noFill/>
        </p:spPr>
        <p:txBody>
          <a:bodyPr wrap="none" rtlCol="0">
            <a:spAutoFit/>
          </a:bodyPr>
          <a:lstStyle/>
          <a:p>
            <a:r>
              <a:rPr lang="ru-RU" sz="1400" dirty="0" smtClean="0">
                <a:solidFill>
                  <a:prstClr val="black"/>
                </a:solidFill>
                <a:latin typeface="Arial Narrow" panose="020B0606020202030204" pitchFamily="34" charset="0"/>
              </a:rPr>
              <a:t>Рисунок. В.М. Девиса</a:t>
            </a:r>
            <a:endParaRPr lang="ru-RU" sz="140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8357744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3" y="25678"/>
            <a:ext cx="3111749" cy="369332"/>
          </a:xfrm>
          <a:prstGeom prst="rect">
            <a:avLst/>
          </a:prstGeom>
          <a:solidFill>
            <a:schemeClr val="bg2">
              <a:lumMod val="90000"/>
            </a:schemeClr>
          </a:solidFill>
        </p:spPr>
        <p:txBody>
          <a:bodyPr wrap="none" rtlCol="0">
            <a:spAutoFit/>
          </a:bodyPr>
          <a:lstStyle/>
          <a:p>
            <a:r>
              <a:rPr lang="ru-RU" dirty="0">
                <a:solidFill>
                  <a:prstClr val="black"/>
                </a:solidFill>
              </a:rPr>
              <a:t>Динамические фазы аллювия</a:t>
            </a:r>
          </a:p>
        </p:txBody>
      </p:sp>
      <p:sp>
        <p:nvSpPr>
          <p:cNvPr id="3" name="Прямоугольник 2"/>
          <p:cNvSpPr/>
          <p:nvPr/>
        </p:nvSpPr>
        <p:spPr>
          <a:xfrm>
            <a:off x="-24822" y="2132856"/>
            <a:ext cx="9036496" cy="4247317"/>
          </a:xfrm>
          <a:prstGeom prst="rect">
            <a:avLst/>
          </a:prstGeom>
        </p:spPr>
        <p:txBody>
          <a:bodyPr wrap="square">
            <a:spAutoFit/>
          </a:bodyPr>
          <a:lstStyle/>
          <a:p>
            <a:pPr indent="431800" algn="just"/>
            <a:r>
              <a:rPr lang="ru-RU" dirty="0">
                <a:solidFill>
                  <a:prstClr val="black"/>
                </a:solidFill>
                <a:latin typeface="Times New Roman"/>
                <a:ea typeface="Times New Roman"/>
                <a:cs typeface="Times New Roman"/>
              </a:rPr>
              <a:t>В своей классификации он выделил </a:t>
            </a:r>
            <a:r>
              <a:rPr lang="ru-RU" b="1" dirty="0">
                <a:solidFill>
                  <a:prstClr val="black"/>
                </a:solidFill>
                <a:latin typeface="Times New Roman"/>
                <a:ea typeface="Times New Roman"/>
                <a:cs typeface="Times New Roman"/>
              </a:rPr>
              <a:t>аллювиальные динамические фазы </a:t>
            </a:r>
            <a:r>
              <a:rPr lang="ru-RU" i="1" dirty="0">
                <a:solidFill>
                  <a:prstClr val="black"/>
                </a:solidFill>
                <a:latin typeface="Times New Roman"/>
                <a:ea typeface="Times New Roman"/>
                <a:cs typeface="Times New Roman"/>
              </a:rPr>
              <a:t>выстилающих</a:t>
            </a:r>
            <a:r>
              <a:rPr lang="ru-RU" dirty="0">
                <a:solidFill>
                  <a:prstClr val="black"/>
                </a:solidFill>
                <a:latin typeface="Times New Roman"/>
                <a:ea typeface="Times New Roman"/>
                <a:cs typeface="Times New Roman"/>
              </a:rPr>
              <a:t> отложений, представленных </a:t>
            </a:r>
            <a:r>
              <a:rPr lang="ru-RU" dirty="0" err="1">
                <a:solidFill>
                  <a:prstClr val="black"/>
                </a:solidFill>
                <a:latin typeface="Times New Roman"/>
                <a:ea typeface="Times New Roman"/>
                <a:cs typeface="Times New Roman"/>
              </a:rPr>
              <a:t>инстративным</a:t>
            </a:r>
            <a:r>
              <a:rPr lang="ru-RU" dirty="0">
                <a:solidFill>
                  <a:prstClr val="black"/>
                </a:solidFill>
                <a:latin typeface="Times New Roman"/>
                <a:ea typeface="Times New Roman"/>
                <a:cs typeface="Times New Roman"/>
              </a:rPr>
              <a:t> аллювием; </a:t>
            </a:r>
            <a:r>
              <a:rPr lang="ru-RU" i="1" dirty="0">
                <a:solidFill>
                  <a:prstClr val="black"/>
                </a:solidFill>
                <a:latin typeface="Times New Roman"/>
                <a:ea typeface="Times New Roman"/>
                <a:cs typeface="Times New Roman"/>
              </a:rPr>
              <a:t>перестилаемых</a:t>
            </a:r>
            <a:r>
              <a:rPr lang="ru-RU" dirty="0">
                <a:solidFill>
                  <a:prstClr val="black"/>
                </a:solidFill>
                <a:latin typeface="Times New Roman"/>
                <a:ea typeface="Times New Roman"/>
                <a:cs typeface="Times New Roman"/>
              </a:rPr>
              <a:t> отложений, представленных </a:t>
            </a:r>
            <a:r>
              <a:rPr lang="ru-RU" dirty="0" err="1">
                <a:solidFill>
                  <a:prstClr val="black"/>
                </a:solidFill>
                <a:latin typeface="Times New Roman"/>
                <a:ea typeface="Times New Roman"/>
                <a:cs typeface="Times New Roman"/>
              </a:rPr>
              <a:t>перстративным</a:t>
            </a:r>
            <a:r>
              <a:rPr lang="ru-RU" dirty="0">
                <a:solidFill>
                  <a:prstClr val="black"/>
                </a:solidFill>
                <a:latin typeface="Times New Roman"/>
                <a:ea typeface="Times New Roman"/>
                <a:cs typeface="Times New Roman"/>
              </a:rPr>
              <a:t> аллювием; и </a:t>
            </a:r>
            <a:r>
              <a:rPr lang="ru-RU" i="1" dirty="0">
                <a:solidFill>
                  <a:prstClr val="black"/>
                </a:solidFill>
                <a:latin typeface="Times New Roman"/>
                <a:ea typeface="Times New Roman"/>
                <a:cs typeface="Times New Roman"/>
              </a:rPr>
              <a:t>настилаемых</a:t>
            </a:r>
            <a:r>
              <a:rPr lang="ru-RU" dirty="0">
                <a:solidFill>
                  <a:prstClr val="black"/>
                </a:solidFill>
                <a:latin typeface="Times New Roman"/>
                <a:ea typeface="Times New Roman"/>
                <a:cs typeface="Times New Roman"/>
              </a:rPr>
              <a:t> отложений (констративный аллювий). </a:t>
            </a:r>
          </a:p>
          <a:p>
            <a:pPr indent="431800" algn="just"/>
            <a:endParaRPr lang="ru-RU" dirty="0">
              <a:solidFill>
                <a:prstClr val="black"/>
              </a:solidFill>
              <a:latin typeface="Times New Roman"/>
              <a:ea typeface="Times New Roman"/>
              <a:cs typeface="Times New Roman"/>
            </a:endParaRPr>
          </a:p>
          <a:p>
            <a:pPr marL="285750" indent="-285750" algn="just">
              <a:buFontTx/>
              <a:buBlip>
                <a:blip r:embed="rId2"/>
              </a:buBlip>
            </a:pPr>
            <a:r>
              <a:rPr lang="ru-RU" b="1" i="1" dirty="0" err="1">
                <a:solidFill>
                  <a:prstClr val="black"/>
                </a:solidFill>
                <a:latin typeface="Times New Roman"/>
                <a:ea typeface="Times New Roman"/>
                <a:cs typeface="Times New Roman"/>
              </a:rPr>
              <a:t>Инстративный</a:t>
            </a:r>
            <a:r>
              <a:rPr lang="ru-RU" dirty="0">
                <a:solidFill>
                  <a:prstClr val="black"/>
                </a:solidFill>
                <a:latin typeface="Times New Roman"/>
                <a:ea typeface="Times New Roman"/>
                <a:cs typeface="Times New Roman"/>
              </a:rPr>
              <a:t> аллювий выстилает русло потока на участках его врезания.</a:t>
            </a:r>
          </a:p>
          <a:p>
            <a:pPr marL="285750" indent="-285750" algn="just">
              <a:buFontTx/>
              <a:buBlip>
                <a:blip r:embed="rId2"/>
              </a:buBlip>
            </a:pPr>
            <a:r>
              <a:rPr lang="ru-RU" b="1" i="1" dirty="0">
                <a:solidFill>
                  <a:prstClr val="black"/>
                </a:solidFill>
                <a:latin typeface="Times New Roman"/>
                <a:ea typeface="Times New Roman"/>
                <a:cs typeface="Times New Roman"/>
              </a:rPr>
              <a:t>Перстративный</a:t>
            </a:r>
            <a:r>
              <a:rPr lang="ru-RU" dirty="0">
                <a:solidFill>
                  <a:prstClr val="black"/>
                </a:solidFill>
                <a:latin typeface="Times New Roman"/>
                <a:ea typeface="Times New Roman"/>
                <a:cs typeface="Times New Roman"/>
              </a:rPr>
              <a:t> аллювий  - результат  преимущественного перемыва и переотложения материала на участках, где отсутствует глубинная эрозия и аккумуляция, т.е. на участках равновесных. </a:t>
            </a:r>
          </a:p>
          <a:p>
            <a:pPr marL="285750" indent="-285750" algn="just">
              <a:buFontTx/>
              <a:buBlip>
                <a:blip r:embed="rId2"/>
              </a:buBlip>
            </a:pPr>
            <a:r>
              <a:rPr lang="ru-RU" b="1" i="1" dirty="0">
                <a:solidFill>
                  <a:prstClr val="black"/>
                </a:solidFill>
                <a:latin typeface="Times New Roman"/>
                <a:ea typeface="Times New Roman"/>
                <a:cs typeface="Times New Roman"/>
              </a:rPr>
              <a:t>Констративный</a:t>
            </a:r>
            <a:r>
              <a:rPr lang="ru-RU" b="1" dirty="0">
                <a:solidFill>
                  <a:prstClr val="black"/>
                </a:solidFill>
                <a:latin typeface="Times New Roman"/>
                <a:ea typeface="Times New Roman"/>
                <a:cs typeface="Times New Roman"/>
              </a:rPr>
              <a:t> </a:t>
            </a:r>
            <a:r>
              <a:rPr lang="ru-RU" dirty="0">
                <a:solidFill>
                  <a:prstClr val="black"/>
                </a:solidFill>
                <a:latin typeface="Times New Roman"/>
                <a:ea typeface="Times New Roman"/>
                <a:cs typeface="Times New Roman"/>
              </a:rPr>
              <a:t>аллювий накапливается (настилается) на участках аккумуляции, где поток  надстраивает свой продольный профиль до равновесного уровня. </a:t>
            </a:r>
          </a:p>
          <a:p>
            <a:pPr indent="431800" algn="just"/>
            <a:endParaRPr lang="ru-RU" dirty="0">
              <a:solidFill>
                <a:prstClr val="black"/>
              </a:solidFill>
              <a:latin typeface="Times New Roman"/>
              <a:ea typeface="Times New Roman"/>
              <a:cs typeface="Times New Roman"/>
            </a:endParaRPr>
          </a:p>
          <a:p>
            <a:pPr indent="431800" algn="just"/>
            <a:r>
              <a:rPr lang="ru-RU" dirty="0">
                <a:solidFill>
                  <a:prstClr val="black"/>
                </a:solidFill>
                <a:latin typeface="Arial Narrow" panose="020B0606020202030204" pitchFamily="34" charset="0"/>
                <a:ea typeface="Times New Roman"/>
                <a:cs typeface="Times New Roman"/>
              </a:rPr>
              <a:t>Все элементы долины взаимосвязаны и взаимообусловлены, так что выделяются динамически зависимые инстративные, перстративные и констративные поймы, изучение которых и дает ключ к пониманию локальной динамической обстановки. </a:t>
            </a:r>
          </a:p>
        </p:txBody>
      </p:sp>
      <p:sp>
        <p:nvSpPr>
          <p:cNvPr id="4" name="Прямоугольник 3"/>
          <p:cNvSpPr/>
          <p:nvPr/>
        </p:nvSpPr>
        <p:spPr>
          <a:xfrm>
            <a:off x="1331640" y="396429"/>
            <a:ext cx="7581406" cy="1754326"/>
          </a:xfrm>
          <a:prstGeom prst="rect">
            <a:avLst/>
          </a:prstGeom>
        </p:spPr>
        <p:txBody>
          <a:bodyPr wrap="square">
            <a:spAutoFit/>
          </a:bodyPr>
          <a:lstStyle/>
          <a:p>
            <a:pPr indent="431800" algn="just"/>
            <a:r>
              <a:rPr lang="ru-RU" dirty="0">
                <a:solidFill>
                  <a:prstClr val="black"/>
                </a:solidFill>
                <a:latin typeface="Times New Roman"/>
                <a:ea typeface="Times New Roman"/>
                <a:cs typeface="Times New Roman"/>
              </a:rPr>
              <a:t>Представлениям о динамических фазах речных долин и соответствующих им динамических фациях аллювия мы обязаны В.В. Ламакину [1948, 1950], который, изучая в непростых жизненных обстоятельствах реки северной части России, пришел к выводу, что строение аллювиальной толщи на каждом конкретном участке долины в наибольшей степени зависит от локальной динамической обстановки.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515223"/>
            <a:ext cx="1155452" cy="1617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084168" y="32168"/>
            <a:ext cx="2819618" cy="369332"/>
          </a:xfrm>
          <a:prstGeom prst="rect">
            <a:avLst/>
          </a:prstGeom>
          <a:noFill/>
        </p:spPr>
        <p:txBody>
          <a:bodyPr wrap="none" rtlCol="0">
            <a:spAutoFit/>
          </a:bodyPr>
          <a:lstStyle/>
          <a:p>
            <a:r>
              <a:rPr lang="ru-RU" b="1" dirty="0" smtClean="0"/>
              <a:t>Концепция В.В. Ломакина</a:t>
            </a:r>
            <a:endParaRPr lang="ru-RU" b="1" dirty="0"/>
          </a:p>
        </p:txBody>
      </p:sp>
    </p:spTree>
    <p:extLst>
      <p:ext uri="{BB962C8B-B14F-4D97-AF65-F5344CB8AC3E}">
        <p14:creationId xmlns:p14="http://schemas.microsoft.com/office/powerpoint/2010/main" val="40922370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7495" y="44624"/>
            <a:ext cx="6410729" cy="369332"/>
          </a:xfrm>
          <a:prstGeom prst="rect">
            <a:avLst/>
          </a:prstGeom>
          <a:solidFill>
            <a:schemeClr val="bg2">
              <a:lumMod val="90000"/>
            </a:schemeClr>
          </a:solidFill>
        </p:spPr>
        <p:txBody>
          <a:bodyPr wrap="none" rtlCol="0">
            <a:spAutoFit/>
          </a:bodyPr>
          <a:lstStyle/>
          <a:p>
            <a:r>
              <a:rPr lang="ru-RU" dirty="0">
                <a:solidFill>
                  <a:prstClr val="black"/>
                </a:solidFill>
                <a:latin typeface="Arial Narrow" panose="020B0606020202030204" pitchFamily="34" charset="0"/>
              </a:rPr>
              <a:t>Примеры динамических фаций аллювия (в понимании В.В. Ламакина)</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620688"/>
            <a:ext cx="2555206" cy="1918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771800" y="2162605"/>
            <a:ext cx="2527551" cy="369332"/>
          </a:xfrm>
          <a:prstGeom prst="rect">
            <a:avLst/>
          </a:prstGeom>
          <a:solidFill>
            <a:schemeClr val="accent5">
              <a:lumMod val="20000"/>
              <a:lumOff val="80000"/>
            </a:schemeClr>
          </a:solidFill>
        </p:spPr>
        <p:txBody>
          <a:bodyPr wrap="none" rtlCol="0">
            <a:spAutoFit/>
          </a:bodyPr>
          <a:lstStyle/>
          <a:p>
            <a:r>
              <a:rPr lang="ru-RU" dirty="0" err="1">
                <a:solidFill>
                  <a:prstClr val="black"/>
                </a:solidFill>
              </a:rPr>
              <a:t>Инстративный</a:t>
            </a:r>
            <a:r>
              <a:rPr lang="ru-RU" dirty="0">
                <a:solidFill>
                  <a:prstClr val="black"/>
                </a:solidFill>
              </a:rPr>
              <a:t> аллювий</a:t>
            </a:r>
          </a:p>
        </p:txBody>
      </p:sp>
      <p:pic>
        <p:nvPicPr>
          <p:cNvPr id="4099"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79512" y="5085184"/>
            <a:ext cx="2555206" cy="1664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771800" y="6369668"/>
            <a:ext cx="2623667" cy="369332"/>
          </a:xfrm>
          <a:prstGeom prst="rect">
            <a:avLst/>
          </a:prstGeom>
          <a:solidFill>
            <a:schemeClr val="accent5">
              <a:lumMod val="20000"/>
              <a:lumOff val="80000"/>
            </a:schemeClr>
          </a:solidFill>
        </p:spPr>
        <p:txBody>
          <a:bodyPr wrap="none" rtlCol="0">
            <a:spAutoFit/>
          </a:bodyPr>
          <a:lstStyle/>
          <a:p>
            <a:r>
              <a:rPr lang="ru-RU" dirty="0">
                <a:solidFill>
                  <a:prstClr val="black"/>
                </a:solidFill>
              </a:rPr>
              <a:t>Констративный аллювий</a:t>
            </a:r>
          </a:p>
        </p:txBody>
      </p:sp>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3" y="2772952"/>
            <a:ext cx="2555206" cy="1874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786422" y="4278089"/>
            <a:ext cx="2638158" cy="369332"/>
          </a:xfrm>
          <a:prstGeom prst="rect">
            <a:avLst/>
          </a:prstGeom>
          <a:solidFill>
            <a:schemeClr val="accent5">
              <a:lumMod val="20000"/>
              <a:lumOff val="80000"/>
            </a:schemeClr>
          </a:solidFill>
        </p:spPr>
        <p:txBody>
          <a:bodyPr wrap="none" rtlCol="0">
            <a:spAutoFit/>
          </a:bodyPr>
          <a:lstStyle/>
          <a:p>
            <a:r>
              <a:rPr lang="ru-RU" dirty="0">
                <a:solidFill>
                  <a:prstClr val="black"/>
                </a:solidFill>
              </a:rPr>
              <a:t>Перстративный аллювий</a:t>
            </a:r>
          </a:p>
        </p:txBody>
      </p:sp>
      <p:pic>
        <p:nvPicPr>
          <p:cNvPr id="4102" name="Picture 6" descr="http://www.shannontech.com/ParkVision/Redwood/rw-03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467" y="489994"/>
            <a:ext cx="3076600" cy="204906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shannontech.com/ParkVision/Redwood/rw-03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4580" y="2604072"/>
            <a:ext cx="3076599" cy="2049064"/>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4580" y="4725144"/>
            <a:ext cx="3076599" cy="2049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30203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4"/>
          <p:cNvSpPr>
            <a:spLocks noChangeArrowheads="1"/>
          </p:cNvSpPr>
          <p:nvPr/>
        </p:nvSpPr>
        <p:spPr bwMode="auto">
          <a:xfrm rot="16200000">
            <a:off x="3835177" y="3886538"/>
            <a:ext cx="3313112" cy="4000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FF7C80"/>
              </a:gs>
              <a:gs pos="100000">
                <a:srgbClr val="CC66FF"/>
              </a:gs>
            </a:gsLst>
            <a:lin ang="0" scaled="1"/>
          </a:gradFill>
          <a:ln w="9525">
            <a:solidFill>
              <a:sysClr val="windowText" lastClr="000000"/>
            </a:solidFill>
            <a:miter lim="800000"/>
            <a:headEnd/>
            <a:tailEnd/>
          </a:ln>
        </p:spPr>
        <p:txBody>
          <a:bodyPr wrap="none" anchor="ctr"/>
          <a:lstStyle/>
          <a:p>
            <a:pPr fontAlgn="base">
              <a:spcBef>
                <a:spcPct val="0"/>
              </a:spcBef>
              <a:spcAft>
                <a:spcPct val="0"/>
              </a:spcAft>
              <a:defRPr/>
            </a:pPr>
            <a:endParaRPr lang="ru-RU" kern="0" smtClean="0">
              <a:solidFill>
                <a:prstClr val="black"/>
              </a:solidFill>
              <a:latin typeface="Arial" charset="0"/>
              <a:cs typeface="Arial" charset="0"/>
            </a:endParaRPr>
          </a:p>
        </p:txBody>
      </p:sp>
      <p:sp>
        <p:nvSpPr>
          <p:cNvPr id="14" name="Line 17"/>
          <p:cNvSpPr>
            <a:spLocks noChangeShapeType="1"/>
          </p:cNvSpPr>
          <p:nvPr/>
        </p:nvSpPr>
        <p:spPr bwMode="auto">
          <a:xfrm flipV="1">
            <a:off x="4571999" y="935961"/>
            <a:ext cx="1" cy="5886658"/>
          </a:xfrm>
          <a:prstGeom prst="line">
            <a:avLst/>
          </a:prstGeom>
          <a:noFill/>
          <a:ln w="12700">
            <a:solidFill>
              <a:srgbClr val="FF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latin typeface="Arial" charset="0"/>
              <a:cs typeface="Arial" charset="0"/>
            </a:endParaRPr>
          </a:p>
        </p:txBody>
      </p:sp>
      <p:pic>
        <p:nvPicPr>
          <p:cNvPr id="15" name="Picture 27" descr="BAROMET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508" y="1925182"/>
            <a:ext cx="728662"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8" descr="term"/>
          <p:cNvPicPr>
            <a:picLocks noChangeAspect="1" noChangeArrowheads="1"/>
          </p:cNvPicPr>
          <p:nvPr/>
        </p:nvPicPr>
        <p:blipFill>
          <a:blip r:embed="rId4">
            <a:extLst>
              <a:ext uri="{28A0092B-C50C-407E-A947-70E740481C1C}">
                <a14:useLocalDpi xmlns:a14="http://schemas.microsoft.com/office/drawing/2010/main" val="0"/>
              </a:ext>
            </a:extLst>
          </a:blip>
          <a:srcRect l="6067" r="39534"/>
          <a:stretch>
            <a:fillRect/>
          </a:stretch>
        </p:blipFill>
        <p:spPr bwMode="auto">
          <a:xfrm>
            <a:off x="5723508" y="4301669"/>
            <a:ext cx="611187"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9"/>
          <p:cNvSpPr txBox="1">
            <a:spLocks noChangeArrowheads="1"/>
          </p:cNvSpPr>
          <p:nvPr/>
        </p:nvSpPr>
        <p:spPr bwMode="auto">
          <a:xfrm rot="16200000">
            <a:off x="3620070" y="4317545"/>
            <a:ext cx="2784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ru-RU" sz="1400" b="1" i="1">
                <a:solidFill>
                  <a:prstClr val="black"/>
                </a:solidFill>
                <a:latin typeface="Times New Roman" pitchFamily="18" charset="0"/>
                <a:cs typeface="Times New Roman" pitchFamily="18" charset="0"/>
              </a:rPr>
              <a:t>В р е м я  </a:t>
            </a:r>
            <a:r>
              <a:rPr lang="ru-RU" sz="1400" i="1">
                <a:solidFill>
                  <a:prstClr val="black"/>
                </a:solidFill>
                <a:latin typeface="Times New Roman" pitchFamily="18" charset="0"/>
                <a:cs typeface="Times New Roman" pitchFamily="18" charset="0"/>
              </a:rPr>
              <a:t>(один террасовый цикл)</a:t>
            </a:r>
          </a:p>
        </p:txBody>
      </p:sp>
      <p:sp>
        <p:nvSpPr>
          <p:cNvPr id="18" name="Прямоугольник 17"/>
          <p:cNvSpPr/>
          <p:nvPr/>
        </p:nvSpPr>
        <p:spPr>
          <a:xfrm>
            <a:off x="4572001" y="1458064"/>
            <a:ext cx="1772110" cy="5355312"/>
          </a:xfrm>
          <a:prstGeom prst="rect">
            <a:avLst/>
          </a:prstGeom>
        </p:spPr>
        <p:txBody>
          <a:bodyPr wrap="square">
            <a:spAutoFit/>
          </a:bodyPr>
          <a:lstStyle/>
          <a:p>
            <a:pPr fontAlgn="base">
              <a:spcBef>
                <a:spcPct val="50000"/>
              </a:spcBef>
              <a:spcAft>
                <a:spcPct val="0"/>
              </a:spcAft>
            </a:pPr>
            <a:r>
              <a:rPr lang="ru-RU" dirty="0">
                <a:solidFill>
                  <a:srgbClr val="9900CC"/>
                </a:solidFill>
              </a:rPr>
              <a:t>Сухо – </a:t>
            </a:r>
            <a:r>
              <a:rPr lang="ru-RU" dirty="0" smtClean="0">
                <a:solidFill>
                  <a:srgbClr val="9900CC"/>
                </a:solidFill>
              </a:rPr>
              <a:t>холодно</a:t>
            </a:r>
          </a:p>
          <a:p>
            <a:pPr fontAlgn="base">
              <a:spcBef>
                <a:spcPct val="50000"/>
              </a:spcBef>
              <a:spcAft>
                <a:spcPct val="0"/>
              </a:spcAft>
            </a:pPr>
            <a:endParaRPr lang="ru-RU" dirty="0">
              <a:solidFill>
                <a:srgbClr val="9900CC"/>
              </a:solidFill>
            </a:endParaRPr>
          </a:p>
          <a:p>
            <a:pPr fontAlgn="base">
              <a:spcBef>
                <a:spcPct val="50000"/>
              </a:spcBef>
              <a:spcAft>
                <a:spcPct val="0"/>
              </a:spcAft>
            </a:pPr>
            <a:endParaRPr lang="ru-RU" dirty="0" smtClean="0">
              <a:solidFill>
                <a:srgbClr val="9900CC"/>
              </a:solidFill>
            </a:endParaRPr>
          </a:p>
          <a:p>
            <a:pPr fontAlgn="base">
              <a:spcBef>
                <a:spcPct val="50000"/>
              </a:spcBef>
              <a:spcAft>
                <a:spcPct val="0"/>
              </a:spcAft>
            </a:pPr>
            <a:endParaRPr lang="ru-RU" dirty="0">
              <a:solidFill>
                <a:srgbClr val="9900CC"/>
              </a:solidFill>
            </a:endParaRPr>
          </a:p>
          <a:p>
            <a:pPr fontAlgn="base">
              <a:spcBef>
                <a:spcPct val="50000"/>
              </a:spcBef>
              <a:spcAft>
                <a:spcPct val="0"/>
              </a:spcAft>
            </a:pPr>
            <a:endParaRPr lang="ru-RU" dirty="0" smtClean="0">
              <a:solidFill>
                <a:srgbClr val="9900CC"/>
              </a:solidFill>
            </a:endParaRPr>
          </a:p>
          <a:p>
            <a:pPr fontAlgn="base">
              <a:spcBef>
                <a:spcPct val="50000"/>
              </a:spcBef>
              <a:spcAft>
                <a:spcPct val="0"/>
              </a:spcAft>
            </a:pPr>
            <a:endParaRPr lang="ru-RU" dirty="0">
              <a:solidFill>
                <a:srgbClr val="9900CC"/>
              </a:solidFill>
            </a:endParaRPr>
          </a:p>
          <a:p>
            <a:pPr fontAlgn="base">
              <a:spcBef>
                <a:spcPct val="50000"/>
              </a:spcBef>
              <a:spcAft>
                <a:spcPct val="0"/>
              </a:spcAft>
            </a:pPr>
            <a:endParaRPr lang="ru-RU" dirty="0" smtClean="0">
              <a:solidFill>
                <a:srgbClr val="9900CC"/>
              </a:solidFill>
            </a:endParaRPr>
          </a:p>
          <a:p>
            <a:pPr fontAlgn="base">
              <a:spcBef>
                <a:spcPct val="50000"/>
              </a:spcBef>
              <a:spcAft>
                <a:spcPct val="0"/>
              </a:spcAft>
            </a:pPr>
            <a:endParaRPr lang="ru-RU" dirty="0">
              <a:solidFill>
                <a:srgbClr val="9900CC"/>
              </a:solidFill>
            </a:endParaRPr>
          </a:p>
          <a:p>
            <a:pPr fontAlgn="base">
              <a:spcBef>
                <a:spcPct val="50000"/>
              </a:spcBef>
              <a:spcAft>
                <a:spcPct val="0"/>
              </a:spcAft>
            </a:pPr>
            <a:endParaRPr lang="ru-RU" dirty="0" smtClean="0">
              <a:solidFill>
                <a:srgbClr val="9900CC"/>
              </a:solidFill>
            </a:endParaRPr>
          </a:p>
          <a:p>
            <a:pPr fontAlgn="base">
              <a:spcBef>
                <a:spcPct val="50000"/>
              </a:spcBef>
              <a:spcAft>
                <a:spcPct val="0"/>
              </a:spcAft>
            </a:pPr>
            <a:endParaRPr lang="ru-RU" dirty="0">
              <a:solidFill>
                <a:srgbClr val="9900CC"/>
              </a:solidFill>
            </a:endParaRPr>
          </a:p>
          <a:p>
            <a:pPr fontAlgn="base">
              <a:spcBef>
                <a:spcPct val="50000"/>
              </a:spcBef>
              <a:spcAft>
                <a:spcPct val="0"/>
              </a:spcAft>
            </a:pPr>
            <a:endParaRPr lang="ru-RU" dirty="0" smtClean="0">
              <a:solidFill>
                <a:srgbClr val="9900CC"/>
              </a:solidFill>
            </a:endParaRPr>
          </a:p>
          <a:p>
            <a:pPr fontAlgn="base">
              <a:spcBef>
                <a:spcPct val="50000"/>
              </a:spcBef>
              <a:spcAft>
                <a:spcPct val="0"/>
              </a:spcAft>
            </a:pPr>
            <a:endParaRPr lang="ru-RU" dirty="0">
              <a:solidFill>
                <a:srgbClr val="9900CC"/>
              </a:solidFill>
            </a:endParaRPr>
          </a:p>
          <a:p>
            <a:pPr fontAlgn="base">
              <a:spcBef>
                <a:spcPct val="50000"/>
              </a:spcBef>
              <a:spcAft>
                <a:spcPct val="0"/>
              </a:spcAft>
            </a:pPr>
            <a:r>
              <a:rPr lang="ru-RU" dirty="0">
                <a:solidFill>
                  <a:srgbClr val="FF0066"/>
                </a:solidFill>
              </a:rPr>
              <a:t>Влажно –тепло</a:t>
            </a:r>
          </a:p>
        </p:txBody>
      </p:sp>
      <p:sp>
        <p:nvSpPr>
          <p:cNvPr id="19" name="Прямоугольник 18"/>
          <p:cNvSpPr/>
          <p:nvPr/>
        </p:nvSpPr>
        <p:spPr>
          <a:xfrm>
            <a:off x="827584" y="40303"/>
            <a:ext cx="7272808" cy="738664"/>
          </a:xfrm>
          <a:prstGeom prst="rect">
            <a:avLst/>
          </a:prstGeom>
        </p:spPr>
        <p:txBody>
          <a:bodyPr wrap="square">
            <a:spAutoFit/>
          </a:bodyPr>
          <a:lstStyle/>
          <a:p>
            <a:pPr indent="450215" algn="ctr"/>
            <a:r>
              <a:rPr lang="ru-RU" sz="2400" dirty="0" smtClean="0">
                <a:solidFill>
                  <a:prstClr val="black"/>
                </a:solidFill>
                <a:latin typeface="Times New Roman"/>
                <a:ea typeface="Calibri"/>
              </a:rPr>
              <a:t>Речная седиментация </a:t>
            </a:r>
            <a:endParaRPr lang="ru-RU" sz="2400" dirty="0">
              <a:solidFill>
                <a:prstClr val="black"/>
              </a:solidFill>
              <a:latin typeface="Times New Roman"/>
              <a:ea typeface="Calibri"/>
            </a:endParaRPr>
          </a:p>
          <a:p>
            <a:pPr indent="450215" algn="ctr"/>
            <a:r>
              <a:rPr lang="ru-RU" b="1" dirty="0" smtClean="0">
                <a:solidFill>
                  <a:prstClr val="black"/>
                </a:solidFill>
                <a:latin typeface="Arial Narrow" panose="020B0606020202030204" pitchFamily="34" charset="0"/>
                <a:ea typeface="Calibri"/>
              </a:rPr>
              <a:t>Климатический аллювиальный цикл</a:t>
            </a:r>
            <a:endParaRPr lang="ru-RU" sz="2400" dirty="0">
              <a:solidFill>
                <a:prstClr val="black"/>
              </a:solidFill>
              <a:latin typeface="Times New Roman"/>
              <a:ea typeface="Calibri"/>
            </a:endParaRPr>
          </a:p>
        </p:txBody>
      </p:sp>
      <p:cxnSp>
        <p:nvCxnSpPr>
          <p:cNvPr id="21" name="Прямая соединительная линия 20"/>
          <p:cNvCxnSpPr/>
          <p:nvPr/>
        </p:nvCxnSpPr>
        <p:spPr>
          <a:xfrm>
            <a:off x="467544" y="891751"/>
            <a:ext cx="8352928"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Прямоугольник 5"/>
          <p:cNvSpPr/>
          <p:nvPr/>
        </p:nvSpPr>
        <p:spPr>
          <a:xfrm>
            <a:off x="64619" y="1127030"/>
            <a:ext cx="4391980" cy="5355312"/>
          </a:xfrm>
          <a:prstGeom prst="rect">
            <a:avLst/>
          </a:prstGeom>
        </p:spPr>
        <p:txBody>
          <a:bodyPr wrap="square">
            <a:spAutoFit/>
          </a:bodyPr>
          <a:lstStyle/>
          <a:p>
            <a:pPr algn="just"/>
            <a:r>
              <a:rPr lang="ru-RU" dirty="0">
                <a:solidFill>
                  <a:prstClr val="black"/>
                </a:solidFill>
                <a:latin typeface="Arial Narrow" panose="020B0606020202030204" pitchFamily="34" charset="0"/>
              </a:rPr>
              <a:t>В аллювиальный цикл включаются осадки, отложенные от момента зарождения долины, отмечаемого формированием врезанного русла реки, до ее отмирания. Этот момент фиксируется выведением аллювиальных комплексов в рельеф  и формирование новой долины, врезанной в эти комплексы. Рабочая гипотеза состоит в том, что в умеренном климатическом поясе очередной цикл врезания начинается в эпоху быстрого </a:t>
            </a:r>
            <a:r>
              <a:rPr lang="ru-RU" b="1" dirty="0">
                <a:solidFill>
                  <a:prstClr val="black"/>
                </a:solidFill>
                <a:latin typeface="Arial Narrow" panose="020B0606020202030204" pitchFamily="34" charset="0"/>
              </a:rPr>
              <a:t>потепления</a:t>
            </a:r>
            <a:r>
              <a:rPr lang="ru-RU" dirty="0">
                <a:solidFill>
                  <a:prstClr val="black"/>
                </a:solidFill>
                <a:latin typeface="Arial Narrow" panose="020B0606020202030204" pitchFamily="34" charset="0"/>
              </a:rPr>
              <a:t> </a:t>
            </a:r>
            <a:r>
              <a:rPr lang="ru-RU" b="1" dirty="0">
                <a:solidFill>
                  <a:prstClr val="black"/>
                </a:solidFill>
                <a:latin typeface="Arial Narrow" panose="020B0606020202030204" pitchFamily="34" charset="0"/>
              </a:rPr>
              <a:t>(вплоть до оптимума)</a:t>
            </a:r>
            <a:r>
              <a:rPr lang="ru-RU" dirty="0">
                <a:solidFill>
                  <a:prstClr val="black"/>
                </a:solidFill>
                <a:latin typeface="Arial Narrow" panose="020B0606020202030204" pitchFamily="34" charset="0"/>
              </a:rPr>
              <a:t>, когда из тающих ледников начинает высвобождаться большое количество воды, а базисы эрозии остаются еще низкими из-за связывания воды в ледниковых покровах. Последовательное приспособление речной системы к этому климатическому </a:t>
            </a:r>
            <a:r>
              <a:rPr lang="ru-RU" dirty="0" err="1">
                <a:solidFill>
                  <a:prstClr val="black"/>
                </a:solidFill>
                <a:latin typeface="Arial Narrow" panose="020B0606020202030204" pitchFamily="34" charset="0"/>
              </a:rPr>
              <a:t>импакту</a:t>
            </a:r>
            <a:r>
              <a:rPr lang="ru-RU" dirty="0">
                <a:solidFill>
                  <a:prstClr val="black"/>
                </a:solidFill>
                <a:latin typeface="Arial Narrow" panose="020B0606020202030204" pitchFamily="34" charset="0"/>
              </a:rPr>
              <a:t> задает гидрологические и морфологические рамки долинной седиментации. </a:t>
            </a:r>
          </a:p>
        </p:txBody>
      </p:sp>
      <p:sp>
        <p:nvSpPr>
          <p:cNvPr id="22" name="TextBox 21"/>
          <p:cNvSpPr txBox="1"/>
          <p:nvPr/>
        </p:nvSpPr>
        <p:spPr>
          <a:xfrm>
            <a:off x="6522964" y="3077707"/>
            <a:ext cx="2472543" cy="923330"/>
          </a:xfrm>
          <a:prstGeom prst="rect">
            <a:avLst/>
          </a:prstGeom>
          <a:noFill/>
        </p:spPr>
        <p:txBody>
          <a:bodyPr wrap="square" rtlCol="0">
            <a:spAutoFit/>
          </a:bodyPr>
          <a:lstStyle/>
          <a:p>
            <a:pPr algn="ctr"/>
            <a:r>
              <a:rPr lang="ru-RU" dirty="0" smtClean="0">
                <a:solidFill>
                  <a:prstClr val="black"/>
                </a:solidFill>
                <a:latin typeface="Arial Narrow" panose="020B0606020202030204" pitchFamily="34" charset="0"/>
              </a:rPr>
              <a:t>Лестницы аллювиальных </a:t>
            </a:r>
          </a:p>
          <a:p>
            <a:pPr algn="ctr"/>
            <a:r>
              <a:rPr lang="ru-RU" dirty="0" smtClean="0">
                <a:solidFill>
                  <a:prstClr val="black"/>
                </a:solidFill>
                <a:latin typeface="Arial Narrow" panose="020B0606020202030204" pitchFamily="34" charset="0"/>
              </a:rPr>
              <a:t>террас в долинах рек </a:t>
            </a:r>
            <a:br>
              <a:rPr lang="ru-RU" dirty="0" smtClean="0">
                <a:solidFill>
                  <a:prstClr val="black"/>
                </a:solidFill>
                <a:latin typeface="Arial Narrow" panose="020B0606020202030204" pitchFamily="34" charset="0"/>
              </a:rPr>
            </a:br>
            <a:r>
              <a:rPr lang="ru-RU" dirty="0" err="1" smtClean="0">
                <a:solidFill>
                  <a:prstClr val="black"/>
                </a:solidFill>
                <a:latin typeface="Arial Narrow" panose="020B0606020202030204" pitchFamily="34" charset="0"/>
              </a:rPr>
              <a:t>Бран</a:t>
            </a:r>
            <a:r>
              <a:rPr lang="ru-RU" dirty="0" smtClean="0">
                <a:solidFill>
                  <a:prstClr val="black"/>
                </a:solidFill>
                <a:latin typeface="Arial Narrow" panose="020B0606020202030204" pitchFamily="34" charset="0"/>
              </a:rPr>
              <a:t> и </a:t>
            </a:r>
            <a:r>
              <a:rPr lang="ru-RU" dirty="0" err="1" smtClean="0">
                <a:solidFill>
                  <a:prstClr val="black"/>
                </a:solidFill>
                <a:latin typeface="Arial Narrow" panose="020B0606020202030204" pitchFamily="34" charset="0"/>
              </a:rPr>
              <a:t>Снейк</a:t>
            </a:r>
            <a:r>
              <a:rPr lang="ru-RU" dirty="0" smtClean="0">
                <a:solidFill>
                  <a:prstClr val="black"/>
                </a:solidFill>
                <a:latin typeface="Arial Narrow" panose="020B0606020202030204" pitchFamily="34" charset="0"/>
              </a:rPr>
              <a:t> Ривер</a:t>
            </a:r>
            <a:endParaRPr lang="ru-RU" dirty="0">
              <a:solidFill>
                <a:prstClr val="black"/>
              </a:solidFill>
              <a:latin typeface="Arial Narrow" panose="020B0606020202030204" pitchFamily="34" charset="0"/>
            </a:endParaRPr>
          </a:p>
        </p:txBody>
      </p:sp>
      <p:pic>
        <p:nvPicPr>
          <p:cNvPr id="23" name="Рисунок 22"/>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t="13535" r="28302" b="9342"/>
          <a:stretch/>
        </p:blipFill>
        <p:spPr>
          <a:xfrm>
            <a:off x="6522964" y="935961"/>
            <a:ext cx="2472543" cy="1994701"/>
          </a:xfrm>
          <a:prstGeom prst="rect">
            <a:avLst/>
          </a:prstGeom>
        </p:spPr>
      </p:pic>
      <p:sp>
        <p:nvSpPr>
          <p:cNvPr id="2" name="Полилиния 1"/>
          <p:cNvSpPr/>
          <p:nvPr/>
        </p:nvSpPr>
        <p:spPr>
          <a:xfrm>
            <a:off x="4465468" y="3790765"/>
            <a:ext cx="985421" cy="2565647"/>
          </a:xfrm>
          <a:custGeom>
            <a:avLst/>
            <a:gdLst>
              <a:gd name="connsiteX0" fmla="*/ 0 w 985421"/>
              <a:gd name="connsiteY0" fmla="*/ 0 h 2565647"/>
              <a:gd name="connsiteX1" fmla="*/ 230819 w 985421"/>
              <a:gd name="connsiteY1" fmla="*/ 878889 h 2565647"/>
              <a:gd name="connsiteX2" fmla="*/ 337351 w 985421"/>
              <a:gd name="connsiteY2" fmla="*/ 2041864 h 2565647"/>
              <a:gd name="connsiteX3" fmla="*/ 630315 w 985421"/>
              <a:gd name="connsiteY3" fmla="*/ 2388093 h 2565647"/>
              <a:gd name="connsiteX4" fmla="*/ 985421 w 985421"/>
              <a:gd name="connsiteY4" fmla="*/ 2565647 h 2565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421" h="2565647">
                <a:moveTo>
                  <a:pt x="0" y="0"/>
                </a:moveTo>
                <a:cubicBezTo>
                  <a:pt x="87297" y="269289"/>
                  <a:pt x="174594" y="538578"/>
                  <a:pt x="230819" y="878889"/>
                </a:cubicBezTo>
                <a:cubicBezTo>
                  <a:pt x="287044" y="1219200"/>
                  <a:pt x="270768" y="1790330"/>
                  <a:pt x="337351" y="2041864"/>
                </a:cubicBezTo>
                <a:cubicBezTo>
                  <a:pt x="403934" y="2293398"/>
                  <a:pt x="522303" y="2300796"/>
                  <a:pt x="630315" y="2388093"/>
                </a:cubicBezTo>
                <a:cubicBezTo>
                  <a:pt x="738327" y="2475390"/>
                  <a:pt x="861874" y="2520518"/>
                  <a:pt x="985421" y="2565647"/>
                </a:cubicBezTo>
              </a:path>
            </a:pathLst>
          </a:custGeom>
          <a:noFill/>
          <a:ln>
            <a:solidFill>
              <a:schemeClr val="accent6">
                <a:lumMod val="75000"/>
              </a:schemeClr>
            </a:solidFill>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 name="Line 17"/>
          <p:cNvSpPr>
            <a:spLocks noChangeShapeType="1"/>
          </p:cNvSpPr>
          <p:nvPr/>
        </p:nvSpPr>
        <p:spPr bwMode="auto">
          <a:xfrm flipV="1">
            <a:off x="6444208" y="935961"/>
            <a:ext cx="0" cy="5877366"/>
          </a:xfrm>
          <a:prstGeom prst="line">
            <a:avLst/>
          </a:prstGeom>
          <a:noFill/>
          <a:ln w="19050">
            <a:solidFill>
              <a:srgbClr val="FF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latin typeface="Arial" charset="0"/>
              <a:cs typeface="Arial" charset="0"/>
            </a:endParaRP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2964" y="4149178"/>
            <a:ext cx="2448233" cy="2592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8236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descr="Вырезка экрана"/>
          <p:cNvPicPr>
            <a:picLocks noChangeAspect="1"/>
          </p:cNvPicPr>
          <p:nvPr/>
        </p:nvPicPr>
        <p:blipFill rotWithShape="1">
          <a:blip r:embed="rId3">
            <a:extLst>
              <a:ext uri="{28A0092B-C50C-407E-A947-70E740481C1C}">
                <a14:useLocalDpi xmlns:a14="http://schemas.microsoft.com/office/drawing/2010/main" val="0"/>
              </a:ext>
            </a:extLst>
          </a:blip>
          <a:srcRect l="26114"/>
          <a:stretch/>
        </p:blipFill>
        <p:spPr>
          <a:xfrm>
            <a:off x="4424137" y="252372"/>
            <a:ext cx="2020071" cy="6201641"/>
          </a:xfrm>
          <a:prstGeom prst="rect">
            <a:avLst/>
          </a:prstGeom>
        </p:spPr>
      </p:pic>
      <p:cxnSp>
        <p:nvCxnSpPr>
          <p:cNvPr id="23" name="Соединительная линия уступом 22"/>
          <p:cNvCxnSpPr/>
          <p:nvPr/>
        </p:nvCxnSpPr>
        <p:spPr>
          <a:xfrm flipV="1">
            <a:off x="251520" y="4745392"/>
            <a:ext cx="4392488" cy="572782"/>
          </a:xfrm>
          <a:prstGeom prst="bentConnector3">
            <a:avLst>
              <a:gd name="adj1" fmla="val 78177"/>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30" name="Соединительная линия уступом 29"/>
          <p:cNvCxnSpPr/>
          <p:nvPr/>
        </p:nvCxnSpPr>
        <p:spPr>
          <a:xfrm>
            <a:off x="251520" y="3523169"/>
            <a:ext cx="4248472" cy="780303"/>
          </a:xfrm>
          <a:prstGeom prst="bentConnector3">
            <a:avLst>
              <a:gd name="adj1" fmla="val 80654"/>
            </a:avLst>
          </a:prstGeom>
          <a:ln w="28575">
            <a:solidFill>
              <a:schemeClr val="accent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5" name="Соединительная линия уступом 34"/>
          <p:cNvCxnSpPr/>
          <p:nvPr/>
        </p:nvCxnSpPr>
        <p:spPr>
          <a:xfrm>
            <a:off x="251520" y="1700808"/>
            <a:ext cx="4248472" cy="12700"/>
          </a:xfrm>
          <a:prstGeom prst="bentConnector3">
            <a:avLst>
              <a:gd name="adj1" fmla="val 81741"/>
            </a:avLst>
          </a:prstGeom>
          <a:ln w="28575">
            <a:solidFill>
              <a:schemeClr val="accent5">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07504" y="-1309"/>
            <a:ext cx="2954655" cy="646331"/>
          </a:xfrm>
          <a:prstGeom prst="rect">
            <a:avLst/>
          </a:prstGeom>
          <a:noFill/>
        </p:spPr>
        <p:txBody>
          <a:bodyPr wrap="none" rtlCol="0">
            <a:spAutoFit/>
          </a:bodyPr>
          <a:lstStyle/>
          <a:p>
            <a:r>
              <a:rPr lang="ru-RU" b="1" dirty="0" smtClean="0">
                <a:solidFill>
                  <a:prstClr val="black"/>
                </a:solidFill>
              </a:rPr>
              <a:t>Перстративный</a:t>
            </a:r>
            <a:r>
              <a:rPr lang="en-US" b="1" dirty="0" smtClean="0">
                <a:solidFill>
                  <a:prstClr val="black"/>
                </a:solidFill>
              </a:rPr>
              <a:t> (</a:t>
            </a:r>
            <a:r>
              <a:rPr lang="en-US" b="1" dirty="0" err="1" smtClean="0">
                <a:solidFill>
                  <a:prstClr val="black"/>
                </a:solidFill>
              </a:rPr>
              <a:t>ps</a:t>
            </a:r>
            <a:r>
              <a:rPr lang="en-US" b="1" dirty="0" smtClean="0">
                <a:solidFill>
                  <a:prstClr val="black"/>
                </a:solidFill>
              </a:rPr>
              <a:t>)</a:t>
            </a:r>
            <a:r>
              <a:rPr lang="ru-RU" b="1" dirty="0" smtClean="0">
                <a:solidFill>
                  <a:prstClr val="black"/>
                </a:solidFill>
              </a:rPr>
              <a:t/>
            </a:r>
            <a:br>
              <a:rPr lang="ru-RU" b="1" dirty="0" smtClean="0">
                <a:solidFill>
                  <a:prstClr val="black"/>
                </a:solidFill>
              </a:rPr>
            </a:br>
            <a:r>
              <a:rPr lang="ru-RU" dirty="0" smtClean="0">
                <a:solidFill>
                  <a:prstClr val="black"/>
                </a:solidFill>
              </a:rPr>
              <a:t>Выравнивание  поймы	</a:t>
            </a:r>
          </a:p>
        </p:txBody>
      </p:sp>
      <p:sp>
        <p:nvSpPr>
          <p:cNvPr id="47" name="TextBox 46"/>
          <p:cNvSpPr txBox="1"/>
          <p:nvPr/>
        </p:nvSpPr>
        <p:spPr>
          <a:xfrm>
            <a:off x="114348" y="1707158"/>
            <a:ext cx="2120260" cy="646331"/>
          </a:xfrm>
          <a:prstGeom prst="rect">
            <a:avLst/>
          </a:prstGeom>
          <a:noFill/>
        </p:spPr>
        <p:txBody>
          <a:bodyPr wrap="none" rtlCol="0">
            <a:spAutoFit/>
          </a:bodyPr>
          <a:lstStyle/>
          <a:p>
            <a:r>
              <a:rPr lang="ru-RU" b="1" dirty="0" smtClean="0">
                <a:solidFill>
                  <a:prstClr val="black"/>
                </a:solidFill>
              </a:rPr>
              <a:t>Констративный</a:t>
            </a:r>
            <a:r>
              <a:rPr lang="en-US" b="1" dirty="0" smtClean="0">
                <a:solidFill>
                  <a:prstClr val="black"/>
                </a:solidFill>
              </a:rPr>
              <a:t> (</a:t>
            </a:r>
            <a:r>
              <a:rPr lang="en-US" b="1" dirty="0" err="1" smtClean="0">
                <a:solidFill>
                  <a:prstClr val="black"/>
                </a:solidFill>
              </a:rPr>
              <a:t>cs</a:t>
            </a:r>
            <a:r>
              <a:rPr lang="en-US" b="1" dirty="0" smtClean="0">
                <a:solidFill>
                  <a:prstClr val="black"/>
                </a:solidFill>
              </a:rPr>
              <a:t>)</a:t>
            </a:r>
            <a:endParaRPr lang="ru-RU" b="1" dirty="0" smtClean="0">
              <a:solidFill>
                <a:prstClr val="black"/>
              </a:solidFill>
            </a:endParaRPr>
          </a:p>
          <a:p>
            <a:r>
              <a:rPr lang="ru-RU" dirty="0" smtClean="0">
                <a:solidFill>
                  <a:prstClr val="black"/>
                </a:solidFill>
              </a:rPr>
              <a:t>Наслаивание</a:t>
            </a:r>
          </a:p>
        </p:txBody>
      </p:sp>
      <p:sp>
        <p:nvSpPr>
          <p:cNvPr id="20" name="TextBox 19"/>
          <p:cNvSpPr txBox="1"/>
          <p:nvPr/>
        </p:nvSpPr>
        <p:spPr>
          <a:xfrm>
            <a:off x="-6962" y="6483894"/>
            <a:ext cx="418704" cy="369332"/>
          </a:xfrm>
          <a:prstGeom prst="rect">
            <a:avLst/>
          </a:prstGeom>
          <a:noFill/>
        </p:spPr>
        <p:txBody>
          <a:bodyPr wrap="none" rtlCol="0">
            <a:spAutoFit/>
          </a:bodyPr>
          <a:lstStyle/>
          <a:p>
            <a:r>
              <a:rPr lang="ru-RU" b="1" dirty="0" smtClean="0">
                <a:solidFill>
                  <a:prstClr val="black"/>
                </a:solidFill>
              </a:rPr>
              <a:t>17</a:t>
            </a:r>
            <a:endParaRPr lang="ru-RU" b="1" dirty="0">
              <a:solidFill>
                <a:prstClr val="black"/>
              </a:solidFill>
            </a:endParaRPr>
          </a:p>
        </p:txBody>
      </p:sp>
      <p:sp>
        <p:nvSpPr>
          <p:cNvPr id="25" name="Прямоугольник 24"/>
          <p:cNvSpPr/>
          <p:nvPr/>
        </p:nvSpPr>
        <p:spPr>
          <a:xfrm>
            <a:off x="3275856" y="6431685"/>
            <a:ext cx="4185254" cy="461665"/>
          </a:xfrm>
          <a:prstGeom prst="rect">
            <a:avLst/>
          </a:prstGeom>
          <a:solidFill>
            <a:schemeClr val="bg1"/>
          </a:solidFill>
        </p:spPr>
        <p:txBody>
          <a:bodyPr wrap="square">
            <a:spAutoFit/>
          </a:bodyPr>
          <a:lstStyle/>
          <a:p>
            <a:pPr algn="ctr"/>
            <a:r>
              <a:rPr lang="ru-RU" sz="1200" b="1" dirty="0" smtClean="0">
                <a:solidFill>
                  <a:prstClr val="black"/>
                </a:solidFill>
                <a:latin typeface="Arial Narrow" panose="020B0606020202030204" pitchFamily="34" charset="0"/>
              </a:rPr>
              <a:t>Последовательность пачек полного разреза террасового  аллювия (вторая терраса Камышлы-</a:t>
            </a:r>
            <a:r>
              <a:rPr lang="ru-RU" sz="1200" b="1" dirty="0" err="1" smtClean="0">
                <a:solidFill>
                  <a:prstClr val="black"/>
                </a:solidFill>
                <a:latin typeface="Arial Narrow" panose="020B0606020202030204" pitchFamily="34" charset="0"/>
              </a:rPr>
              <a:t>Аята</a:t>
            </a:r>
            <a:r>
              <a:rPr lang="ru-RU" sz="1200" b="1" dirty="0" smtClean="0">
                <a:solidFill>
                  <a:prstClr val="black"/>
                </a:solidFill>
                <a:latin typeface="Arial Narrow" panose="020B0606020202030204" pitchFamily="34" charset="0"/>
              </a:rPr>
              <a:t>, Ю. Урал)</a:t>
            </a:r>
            <a:endParaRPr lang="ru-RU" sz="1200" b="1" dirty="0">
              <a:solidFill>
                <a:prstClr val="black"/>
              </a:solidFill>
              <a:latin typeface="Arial Narrow" panose="020B0606020202030204" pitchFamily="34" charset="0"/>
            </a:endParaRPr>
          </a:p>
        </p:txBody>
      </p:sp>
      <p:pic>
        <p:nvPicPr>
          <p:cNvPr id="5" name="Рисунок 4" descr="Вырезка экрана"/>
          <p:cNvPicPr>
            <a:picLocks noChangeAspect="1"/>
          </p:cNvPicPr>
          <p:nvPr/>
        </p:nvPicPr>
        <p:blipFill rotWithShape="1">
          <a:blip r:embed="rId4">
            <a:extLst>
              <a:ext uri="{28A0092B-C50C-407E-A947-70E740481C1C}">
                <a14:useLocalDpi xmlns:a14="http://schemas.microsoft.com/office/drawing/2010/main" val="0"/>
              </a:ext>
            </a:extLst>
          </a:blip>
          <a:srcRect t="20162"/>
          <a:stretch/>
        </p:blipFill>
        <p:spPr>
          <a:xfrm>
            <a:off x="17481" y="537730"/>
            <a:ext cx="3644171" cy="979499"/>
          </a:xfrm>
          <a:prstGeom prst="rect">
            <a:avLst/>
          </a:prstGeom>
        </p:spPr>
      </p:pic>
      <p:pic>
        <p:nvPicPr>
          <p:cNvPr id="7" name="Рисунок 6" descr="Вырезка экрана"/>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2" y="2330335"/>
            <a:ext cx="3668614" cy="955178"/>
          </a:xfrm>
          <a:prstGeom prst="rect">
            <a:avLst/>
          </a:prstGeom>
        </p:spPr>
      </p:pic>
      <p:pic>
        <p:nvPicPr>
          <p:cNvPr id="9" name="Рисунок 8" descr="Вырезка экрана"/>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81" y="3933056"/>
            <a:ext cx="3644170" cy="997736"/>
          </a:xfrm>
          <a:prstGeom prst="rect">
            <a:avLst/>
          </a:prstGeom>
        </p:spPr>
      </p:pic>
      <p:pic>
        <p:nvPicPr>
          <p:cNvPr id="10" name="Рисунок 9" descr="Вырезка экрана"/>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86" y="5631950"/>
            <a:ext cx="3673237" cy="830211"/>
          </a:xfrm>
          <a:prstGeom prst="rect">
            <a:avLst/>
          </a:prstGeom>
        </p:spPr>
      </p:pic>
      <p:sp>
        <p:nvSpPr>
          <p:cNvPr id="17" name="Полилиния 16"/>
          <p:cNvSpPr/>
          <p:nvPr/>
        </p:nvSpPr>
        <p:spPr>
          <a:xfrm>
            <a:off x="6676860" y="976376"/>
            <a:ext cx="2183054" cy="5037453"/>
          </a:xfrm>
          <a:custGeom>
            <a:avLst/>
            <a:gdLst>
              <a:gd name="connsiteX0" fmla="*/ 1321805 w 3021807"/>
              <a:gd name="connsiteY0" fmla="*/ 5857592 h 5857592"/>
              <a:gd name="connsiteX1" fmla="*/ 1883120 w 3021807"/>
              <a:gd name="connsiteY1" fmla="*/ 5404919 h 5857592"/>
              <a:gd name="connsiteX2" fmla="*/ 2390114 w 3021807"/>
              <a:gd name="connsiteY2" fmla="*/ 4888871 h 5857592"/>
              <a:gd name="connsiteX3" fmla="*/ 2879002 w 3021807"/>
              <a:gd name="connsiteY3" fmla="*/ 4345663 h 5857592"/>
              <a:gd name="connsiteX4" fmla="*/ 2996697 w 3021807"/>
              <a:gd name="connsiteY4" fmla="*/ 3811509 h 5857592"/>
              <a:gd name="connsiteX5" fmla="*/ 2462542 w 3021807"/>
              <a:gd name="connsiteY5" fmla="*/ 3440317 h 5857592"/>
              <a:gd name="connsiteX6" fmla="*/ 1421394 w 3021807"/>
              <a:gd name="connsiteY6" fmla="*/ 3078178 h 5857592"/>
              <a:gd name="connsiteX7" fmla="*/ 1511928 w 3021807"/>
              <a:gd name="connsiteY7" fmla="*/ 2761307 h 5857592"/>
              <a:gd name="connsiteX8" fmla="*/ 2064190 w 3021807"/>
              <a:gd name="connsiteY8" fmla="*/ 2381061 h 5857592"/>
              <a:gd name="connsiteX9" fmla="*/ 660903 w 3021807"/>
              <a:gd name="connsiteY9" fmla="*/ 1702051 h 5857592"/>
              <a:gd name="connsiteX10" fmla="*/ 452673 w 3021807"/>
              <a:gd name="connsiteY10" fmla="*/ 1575303 h 5857592"/>
              <a:gd name="connsiteX11" fmla="*/ 488887 w 3021807"/>
              <a:gd name="connsiteY11" fmla="*/ 1376127 h 5857592"/>
              <a:gd name="connsiteX12" fmla="*/ 1312752 w 3021807"/>
              <a:gd name="connsiteY12" fmla="*/ 878186 h 5857592"/>
              <a:gd name="connsiteX13" fmla="*/ 0 w 3021807"/>
              <a:gd name="connsiteY13" fmla="*/ 0 h 5857592"/>
              <a:gd name="connsiteX0" fmla="*/ 1668034 w 3368036"/>
              <a:gd name="connsiteY0" fmla="*/ 6017390 h 6017390"/>
              <a:gd name="connsiteX1" fmla="*/ 2229349 w 3368036"/>
              <a:gd name="connsiteY1" fmla="*/ 5564717 h 6017390"/>
              <a:gd name="connsiteX2" fmla="*/ 2736343 w 3368036"/>
              <a:gd name="connsiteY2" fmla="*/ 5048669 h 6017390"/>
              <a:gd name="connsiteX3" fmla="*/ 3225231 w 3368036"/>
              <a:gd name="connsiteY3" fmla="*/ 4505461 h 6017390"/>
              <a:gd name="connsiteX4" fmla="*/ 3342926 w 3368036"/>
              <a:gd name="connsiteY4" fmla="*/ 3971307 h 6017390"/>
              <a:gd name="connsiteX5" fmla="*/ 2808771 w 3368036"/>
              <a:gd name="connsiteY5" fmla="*/ 3600115 h 6017390"/>
              <a:gd name="connsiteX6" fmla="*/ 1767623 w 3368036"/>
              <a:gd name="connsiteY6" fmla="*/ 3237976 h 6017390"/>
              <a:gd name="connsiteX7" fmla="*/ 1858157 w 3368036"/>
              <a:gd name="connsiteY7" fmla="*/ 2921105 h 6017390"/>
              <a:gd name="connsiteX8" fmla="*/ 2410419 w 3368036"/>
              <a:gd name="connsiteY8" fmla="*/ 2540859 h 6017390"/>
              <a:gd name="connsiteX9" fmla="*/ 1007132 w 3368036"/>
              <a:gd name="connsiteY9" fmla="*/ 1861849 h 6017390"/>
              <a:gd name="connsiteX10" fmla="*/ 798902 w 3368036"/>
              <a:gd name="connsiteY10" fmla="*/ 1735101 h 6017390"/>
              <a:gd name="connsiteX11" fmla="*/ 835116 w 3368036"/>
              <a:gd name="connsiteY11" fmla="*/ 1535925 h 6017390"/>
              <a:gd name="connsiteX12" fmla="*/ 1658981 w 3368036"/>
              <a:gd name="connsiteY12" fmla="*/ 1037984 h 6017390"/>
              <a:gd name="connsiteX13" fmla="*/ 0 w 3368036"/>
              <a:gd name="connsiteY13" fmla="*/ 0 h 6017390"/>
              <a:gd name="connsiteX0" fmla="*/ 1067399 w 3368036"/>
              <a:gd name="connsiteY0" fmla="*/ 5515367 h 5578970"/>
              <a:gd name="connsiteX1" fmla="*/ 2229349 w 3368036"/>
              <a:gd name="connsiteY1" fmla="*/ 5564717 h 5578970"/>
              <a:gd name="connsiteX2" fmla="*/ 2736343 w 3368036"/>
              <a:gd name="connsiteY2" fmla="*/ 5048669 h 5578970"/>
              <a:gd name="connsiteX3" fmla="*/ 3225231 w 3368036"/>
              <a:gd name="connsiteY3" fmla="*/ 4505461 h 5578970"/>
              <a:gd name="connsiteX4" fmla="*/ 3342926 w 3368036"/>
              <a:gd name="connsiteY4" fmla="*/ 3971307 h 5578970"/>
              <a:gd name="connsiteX5" fmla="*/ 2808771 w 3368036"/>
              <a:gd name="connsiteY5" fmla="*/ 3600115 h 5578970"/>
              <a:gd name="connsiteX6" fmla="*/ 1767623 w 3368036"/>
              <a:gd name="connsiteY6" fmla="*/ 3237976 h 5578970"/>
              <a:gd name="connsiteX7" fmla="*/ 1858157 w 3368036"/>
              <a:gd name="connsiteY7" fmla="*/ 2921105 h 5578970"/>
              <a:gd name="connsiteX8" fmla="*/ 2410419 w 3368036"/>
              <a:gd name="connsiteY8" fmla="*/ 2540859 h 5578970"/>
              <a:gd name="connsiteX9" fmla="*/ 1007132 w 3368036"/>
              <a:gd name="connsiteY9" fmla="*/ 1861849 h 5578970"/>
              <a:gd name="connsiteX10" fmla="*/ 798902 w 3368036"/>
              <a:gd name="connsiteY10" fmla="*/ 1735101 h 5578970"/>
              <a:gd name="connsiteX11" fmla="*/ 835116 w 3368036"/>
              <a:gd name="connsiteY11" fmla="*/ 1535925 h 5578970"/>
              <a:gd name="connsiteX12" fmla="*/ 1658981 w 3368036"/>
              <a:gd name="connsiteY12" fmla="*/ 1037984 h 5578970"/>
              <a:gd name="connsiteX13" fmla="*/ 0 w 3368036"/>
              <a:gd name="connsiteY13" fmla="*/ 0 h 5578970"/>
              <a:gd name="connsiteX0" fmla="*/ 1067399 w 3368036"/>
              <a:gd name="connsiteY0" fmla="*/ 5515367 h 5515367"/>
              <a:gd name="connsiteX1" fmla="*/ 2103843 w 3368036"/>
              <a:gd name="connsiteY1" fmla="*/ 5215094 h 5515367"/>
              <a:gd name="connsiteX2" fmla="*/ 2736343 w 3368036"/>
              <a:gd name="connsiteY2" fmla="*/ 5048669 h 5515367"/>
              <a:gd name="connsiteX3" fmla="*/ 3225231 w 3368036"/>
              <a:gd name="connsiteY3" fmla="*/ 4505461 h 5515367"/>
              <a:gd name="connsiteX4" fmla="*/ 3342926 w 3368036"/>
              <a:gd name="connsiteY4" fmla="*/ 3971307 h 5515367"/>
              <a:gd name="connsiteX5" fmla="*/ 2808771 w 3368036"/>
              <a:gd name="connsiteY5" fmla="*/ 3600115 h 5515367"/>
              <a:gd name="connsiteX6" fmla="*/ 1767623 w 3368036"/>
              <a:gd name="connsiteY6" fmla="*/ 3237976 h 5515367"/>
              <a:gd name="connsiteX7" fmla="*/ 1858157 w 3368036"/>
              <a:gd name="connsiteY7" fmla="*/ 2921105 h 5515367"/>
              <a:gd name="connsiteX8" fmla="*/ 2410419 w 3368036"/>
              <a:gd name="connsiteY8" fmla="*/ 2540859 h 5515367"/>
              <a:gd name="connsiteX9" fmla="*/ 1007132 w 3368036"/>
              <a:gd name="connsiteY9" fmla="*/ 1861849 h 5515367"/>
              <a:gd name="connsiteX10" fmla="*/ 798902 w 3368036"/>
              <a:gd name="connsiteY10" fmla="*/ 1735101 h 5515367"/>
              <a:gd name="connsiteX11" fmla="*/ 835116 w 3368036"/>
              <a:gd name="connsiteY11" fmla="*/ 1535925 h 5515367"/>
              <a:gd name="connsiteX12" fmla="*/ 1658981 w 3368036"/>
              <a:gd name="connsiteY12" fmla="*/ 1037984 h 5515367"/>
              <a:gd name="connsiteX13" fmla="*/ 0 w 3368036"/>
              <a:gd name="connsiteY13" fmla="*/ 0 h 5515367"/>
              <a:gd name="connsiteX0" fmla="*/ 1067399 w 3367005"/>
              <a:gd name="connsiteY0" fmla="*/ 5515367 h 5515367"/>
              <a:gd name="connsiteX1" fmla="*/ 2103843 w 3367005"/>
              <a:gd name="connsiteY1" fmla="*/ 5215094 h 5515367"/>
              <a:gd name="connsiteX2" fmla="*/ 2781167 w 3367005"/>
              <a:gd name="connsiteY2" fmla="*/ 4851445 h 5515367"/>
              <a:gd name="connsiteX3" fmla="*/ 3225231 w 3367005"/>
              <a:gd name="connsiteY3" fmla="*/ 4505461 h 5515367"/>
              <a:gd name="connsiteX4" fmla="*/ 3342926 w 3367005"/>
              <a:gd name="connsiteY4" fmla="*/ 3971307 h 5515367"/>
              <a:gd name="connsiteX5" fmla="*/ 2808771 w 3367005"/>
              <a:gd name="connsiteY5" fmla="*/ 3600115 h 5515367"/>
              <a:gd name="connsiteX6" fmla="*/ 1767623 w 3367005"/>
              <a:gd name="connsiteY6" fmla="*/ 3237976 h 5515367"/>
              <a:gd name="connsiteX7" fmla="*/ 1858157 w 3367005"/>
              <a:gd name="connsiteY7" fmla="*/ 2921105 h 5515367"/>
              <a:gd name="connsiteX8" fmla="*/ 2410419 w 3367005"/>
              <a:gd name="connsiteY8" fmla="*/ 2540859 h 5515367"/>
              <a:gd name="connsiteX9" fmla="*/ 1007132 w 3367005"/>
              <a:gd name="connsiteY9" fmla="*/ 1861849 h 5515367"/>
              <a:gd name="connsiteX10" fmla="*/ 798902 w 3367005"/>
              <a:gd name="connsiteY10" fmla="*/ 1735101 h 5515367"/>
              <a:gd name="connsiteX11" fmla="*/ 835116 w 3367005"/>
              <a:gd name="connsiteY11" fmla="*/ 1535925 h 5515367"/>
              <a:gd name="connsiteX12" fmla="*/ 1658981 w 3367005"/>
              <a:gd name="connsiteY12" fmla="*/ 1037984 h 5515367"/>
              <a:gd name="connsiteX13" fmla="*/ 0 w 3367005"/>
              <a:gd name="connsiteY13" fmla="*/ 0 h 5515367"/>
              <a:gd name="connsiteX0" fmla="*/ 637093 w 3367005"/>
              <a:gd name="connsiteY0" fmla="*/ 5667767 h 5667767"/>
              <a:gd name="connsiteX1" fmla="*/ 2103843 w 3367005"/>
              <a:gd name="connsiteY1" fmla="*/ 5215094 h 5667767"/>
              <a:gd name="connsiteX2" fmla="*/ 2781167 w 3367005"/>
              <a:gd name="connsiteY2" fmla="*/ 4851445 h 5667767"/>
              <a:gd name="connsiteX3" fmla="*/ 3225231 w 3367005"/>
              <a:gd name="connsiteY3" fmla="*/ 4505461 h 5667767"/>
              <a:gd name="connsiteX4" fmla="*/ 3342926 w 3367005"/>
              <a:gd name="connsiteY4" fmla="*/ 3971307 h 5667767"/>
              <a:gd name="connsiteX5" fmla="*/ 2808771 w 3367005"/>
              <a:gd name="connsiteY5" fmla="*/ 3600115 h 5667767"/>
              <a:gd name="connsiteX6" fmla="*/ 1767623 w 3367005"/>
              <a:gd name="connsiteY6" fmla="*/ 3237976 h 5667767"/>
              <a:gd name="connsiteX7" fmla="*/ 1858157 w 3367005"/>
              <a:gd name="connsiteY7" fmla="*/ 2921105 h 5667767"/>
              <a:gd name="connsiteX8" fmla="*/ 2410419 w 3367005"/>
              <a:gd name="connsiteY8" fmla="*/ 2540859 h 5667767"/>
              <a:gd name="connsiteX9" fmla="*/ 1007132 w 3367005"/>
              <a:gd name="connsiteY9" fmla="*/ 1861849 h 5667767"/>
              <a:gd name="connsiteX10" fmla="*/ 798902 w 3367005"/>
              <a:gd name="connsiteY10" fmla="*/ 1735101 h 5667767"/>
              <a:gd name="connsiteX11" fmla="*/ 835116 w 3367005"/>
              <a:gd name="connsiteY11" fmla="*/ 1535925 h 5667767"/>
              <a:gd name="connsiteX12" fmla="*/ 1658981 w 3367005"/>
              <a:gd name="connsiteY12" fmla="*/ 1037984 h 5667767"/>
              <a:gd name="connsiteX13" fmla="*/ 0 w 3367005"/>
              <a:gd name="connsiteY13" fmla="*/ 0 h 5667767"/>
              <a:gd name="connsiteX0" fmla="*/ 637093 w 3367005"/>
              <a:gd name="connsiteY0" fmla="*/ 5667767 h 5667767"/>
              <a:gd name="connsiteX1" fmla="*/ 2103843 w 3367005"/>
              <a:gd name="connsiteY1" fmla="*/ 5215094 h 5667767"/>
              <a:gd name="connsiteX2" fmla="*/ 2781167 w 3367005"/>
              <a:gd name="connsiteY2" fmla="*/ 4851445 h 5667767"/>
              <a:gd name="connsiteX3" fmla="*/ 3225231 w 3367005"/>
              <a:gd name="connsiteY3" fmla="*/ 4505461 h 5667767"/>
              <a:gd name="connsiteX4" fmla="*/ 3342926 w 3367005"/>
              <a:gd name="connsiteY4" fmla="*/ 3971307 h 5667767"/>
              <a:gd name="connsiteX5" fmla="*/ 2808771 w 3367005"/>
              <a:gd name="connsiteY5" fmla="*/ 3600115 h 5667767"/>
              <a:gd name="connsiteX6" fmla="*/ 1767623 w 3367005"/>
              <a:gd name="connsiteY6" fmla="*/ 3237976 h 5667767"/>
              <a:gd name="connsiteX7" fmla="*/ 1858157 w 3367005"/>
              <a:gd name="connsiteY7" fmla="*/ 2921105 h 5667767"/>
              <a:gd name="connsiteX8" fmla="*/ 2410419 w 3367005"/>
              <a:gd name="connsiteY8" fmla="*/ 2540859 h 5667767"/>
              <a:gd name="connsiteX9" fmla="*/ 1007132 w 3367005"/>
              <a:gd name="connsiteY9" fmla="*/ 1861849 h 5667767"/>
              <a:gd name="connsiteX10" fmla="*/ 798902 w 3367005"/>
              <a:gd name="connsiteY10" fmla="*/ 1735101 h 5667767"/>
              <a:gd name="connsiteX11" fmla="*/ 835116 w 3367005"/>
              <a:gd name="connsiteY11" fmla="*/ 1535925 h 5667767"/>
              <a:gd name="connsiteX12" fmla="*/ 1658981 w 3367005"/>
              <a:gd name="connsiteY12" fmla="*/ 1037984 h 5667767"/>
              <a:gd name="connsiteX13" fmla="*/ 0 w 3367005"/>
              <a:gd name="connsiteY13" fmla="*/ 0 h 5667767"/>
              <a:gd name="connsiteX0" fmla="*/ 637093 w 3367005"/>
              <a:gd name="connsiteY0" fmla="*/ 5667767 h 5667767"/>
              <a:gd name="connsiteX1" fmla="*/ 2103843 w 3367005"/>
              <a:gd name="connsiteY1" fmla="*/ 5116482 h 5667767"/>
              <a:gd name="connsiteX2" fmla="*/ 2781167 w 3367005"/>
              <a:gd name="connsiteY2" fmla="*/ 4851445 h 5667767"/>
              <a:gd name="connsiteX3" fmla="*/ 3225231 w 3367005"/>
              <a:gd name="connsiteY3" fmla="*/ 4505461 h 5667767"/>
              <a:gd name="connsiteX4" fmla="*/ 3342926 w 3367005"/>
              <a:gd name="connsiteY4" fmla="*/ 3971307 h 5667767"/>
              <a:gd name="connsiteX5" fmla="*/ 2808771 w 3367005"/>
              <a:gd name="connsiteY5" fmla="*/ 3600115 h 5667767"/>
              <a:gd name="connsiteX6" fmla="*/ 1767623 w 3367005"/>
              <a:gd name="connsiteY6" fmla="*/ 3237976 h 5667767"/>
              <a:gd name="connsiteX7" fmla="*/ 1858157 w 3367005"/>
              <a:gd name="connsiteY7" fmla="*/ 2921105 h 5667767"/>
              <a:gd name="connsiteX8" fmla="*/ 2410419 w 3367005"/>
              <a:gd name="connsiteY8" fmla="*/ 2540859 h 5667767"/>
              <a:gd name="connsiteX9" fmla="*/ 1007132 w 3367005"/>
              <a:gd name="connsiteY9" fmla="*/ 1861849 h 5667767"/>
              <a:gd name="connsiteX10" fmla="*/ 798902 w 3367005"/>
              <a:gd name="connsiteY10" fmla="*/ 1735101 h 5667767"/>
              <a:gd name="connsiteX11" fmla="*/ 835116 w 3367005"/>
              <a:gd name="connsiteY11" fmla="*/ 1535925 h 5667767"/>
              <a:gd name="connsiteX12" fmla="*/ 1658981 w 3367005"/>
              <a:gd name="connsiteY12" fmla="*/ 1037984 h 5667767"/>
              <a:gd name="connsiteX13" fmla="*/ 0 w 3367005"/>
              <a:gd name="connsiteY13" fmla="*/ 0 h 5667767"/>
              <a:gd name="connsiteX0" fmla="*/ 637093 w 3367005"/>
              <a:gd name="connsiteY0" fmla="*/ 5667767 h 5667767"/>
              <a:gd name="connsiteX1" fmla="*/ 2103843 w 3367005"/>
              <a:gd name="connsiteY1" fmla="*/ 5116482 h 5667767"/>
              <a:gd name="connsiteX2" fmla="*/ 2781167 w 3367005"/>
              <a:gd name="connsiteY2" fmla="*/ 4851445 h 5667767"/>
              <a:gd name="connsiteX3" fmla="*/ 3225231 w 3367005"/>
              <a:gd name="connsiteY3" fmla="*/ 4505461 h 5667767"/>
              <a:gd name="connsiteX4" fmla="*/ 3342926 w 3367005"/>
              <a:gd name="connsiteY4" fmla="*/ 3971307 h 5667767"/>
              <a:gd name="connsiteX5" fmla="*/ 2808771 w 3367005"/>
              <a:gd name="connsiteY5" fmla="*/ 3600115 h 5667767"/>
              <a:gd name="connsiteX6" fmla="*/ 684546 w 3367005"/>
              <a:gd name="connsiteY6" fmla="*/ 3264609 h 5667767"/>
              <a:gd name="connsiteX7" fmla="*/ 1858157 w 3367005"/>
              <a:gd name="connsiteY7" fmla="*/ 2921105 h 5667767"/>
              <a:gd name="connsiteX8" fmla="*/ 2410419 w 3367005"/>
              <a:gd name="connsiteY8" fmla="*/ 2540859 h 5667767"/>
              <a:gd name="connsiteX9" fmla="*/ 1007132 w 3367005"/>
              <a:gd name="connsiteY9" fmla="*/ 1861849 h 5667767"/>
              <a:gd name="connsiteX10" fmla="*/ 798902 w 3367005"/>
              <a:gd name="connsiteY10" fmla="*/ 1735101 h 5667767"/>
              <a:gd name="connsiteX11" fmla="*/ 835116 w 3367005"/>
              <a:gd name="connsiteY11" fmla="*/ 1535925 h 5667767"/>
              <a:gd name="connsiteX12" fmla="*/ 1658981 w 3367005"/>
              <a:gd name="connsiteY12" fmla="*/ 1037984 h 5667767"/>
              <a:gd name="connsiteX13" fmla="*/ 0 w 3367005"/>
              <a:gd name="connsiteY13" fmla="*/ 0 h 5667767"/>
              <a:gd name="connsiteX0" fmla="*/ 637093 w 3367005"/>
              <a:gd name="connsiteY0" fmla="*/ 5667767 h 5667767"/>
              <a:gd name="connsiteX1" fmla="*/ 2103843 w 3367005"/>
              <a:gd name="connsiteY1" fmla="*/ 5116482 h 5667767"/>
              <a:gd name="connsiteX2" fmla="*/ 2781167 w 3367005"/>
              <a:gd name="connsiteY2" fmla="*/ 4851445 h 5667767"/>
              <a:gd name="connsiteX3" fmla="*/ 3225231 w 3367005"/>
              <a:gd name="connsiteY3" fmla="*/ 4505461 h 5667767"/>
              <a:gd name="connsiteX4" fmla="*/ 3342926 w 3367005"/>
              <a:gd name="connsiteY4" fmla="*/ 3971307 h 5667767"/>
              <a:gd name="connsiteX5" fmla="*/ 2808771 w 3367005"/>
              <a:gd name="connsiteY5" fmla="*/ 3600115 h 5667767"/>
              <a:gd name="connsiteX6" fmla="*/ 684546 w 3367005"/>
              <a:gd name="connsiteY6" fmla="*/ 3264609 h 5667767"/>
              <a:gd name="connsiteX7" fmla="*/ 1254474 w 3367005"/>
              <a:gd name="connsiteY7" fmla="*/ 3001004 h 5667767"/>
              <a:gd name="connsiteX8" fmla="*/ 2410419 w 3367005"/>
              <a:gd name="connsiteY8" fmla="*/ 2540859 h 5667767"/>
              <a:gd name="connsiteX9" fmla="*/ 1007132 w 3367005"/>
              <a:gd name="connsiteY9" fmla="*/ 1861849 h 5667767"/>
              <a:gd name="connsiteX10" fmla="*/ 798902 w 3367005"/>
              <a:gd name="connsiteY10" fmla="*/ 1735101 h 5667767"/>
              <a:gd name="connsiteX11" fmla="*/ 835116 w 3367005"/>
              <a:gd name="connsiteY11" fmla="*/ 1535925 h 5667767"/>
              <a:gd name="connsiteX12" fmla="*/ 1658981 w 3367005"/>
              <a:gd name="connsiteY12" fmla="*/ 1037984 h 5667767"/>
              <a:gd name="connsiteX13" fmla="*/ 0 w 3367005"/>
              <a:gd name="connsiteY13" fmla="*/ 0 h 5667767"/>
              <a:gd name="connsiteX0" fmla="*/ 761381 w 3491293"/>
              <a:gd name="connsiteY0" fmla="*/ 5215006 h 5215006"/>
              <a:gd name="connsiteX1" fmla="*/ 2228131 w 3491293"/>
              <a:gd name="connsiteY1" fmla="*/ 4663721 h 5215006"/>
              <a:gd name="connsiteX2" fmla="*/ 2905455 w 3491293"/>
              <a:gd name="connsiteY2" fmla="*/ 4398684 h 5215006"/>
              <a:gd name="connsiteX3" fmla="*/ 3349519 w 3491293"/>
              <a:gd name="connsiteY3" fmla="*/ 4052700 h 5215006"/>
              <a:gd name="connsiteX4" fmla="*/ 3467214 w 3491293"/>
              <a:gd name="connsiteY4" fmla="*/ 3518546 h 5215006"/>
              <a:gd name="connsiteX5" fmla="*/ 2933059 w 3491293"/>
              <a:gd name="connsiteY5" fmla="*/ 3147354 h 5215006"/>
              <a:gd name="connsiteX6" fmla="*/ 808834 w 3491293"/>
              <a:gd name="connsiteY6" fmla="*/ 2811848 h 5215006"/>
              <a:gd name="connsiteX7" fmla="*/ 1378762 w 3491293"/>
              <a:gd name="connsiteY7" fmla="*/ 2548243 h 5215006"/>
              <a:gd name="connsiteX8" fmla="*/ 2534707 w 3491293"/>
              <a:gd name="connsiteY8" fmla="*/ 2088098 h 5215006"/>
              <a:gd name="connsiteX9" fmla="*/ 1131420 w 3491293"/>
              <a:gd name="connsiteY9" fmla="*/ 1409088 h 5215006"/>
              <a:gd name="connsiteX10" fmla="*/ 923190 w 3491293"/>
              <a:gd name="connsiteY10" fmla="*/ 1282340 h 5215006"/>
              <a:gd name="connsiteX11" fmla="*/ 959404 w 3491293"/>
              <a:gd name="connsiteY11" fmla="*/ 1083164 h 5215006"/>
              <a:gd name="connsiteX12" fmla="*/ 1783269 w 3491293"/>
              <a:gd name="connsiteY12" fmla="*/ 585223 h 5215006"/>
              <a:gd name="connsiteX13" fmla="*/ 0 w 3491293"/>
              <a:gd name="connsiteY13" fmla="*/ 0 h 5215006"/>
              <a:gd name="connsiteX0" fmla="*/ 761381 w 3491293"/>
              <a:gd name="connsiteY0" fmla="*/ 5215006 h 5215006"/>
              <a:gd name="connsiteX1" fmla="*/ 2228131 w 3491293"/>
              <a:gd name="connsiteY1" fmla="*/ 4663721 h 5215006"/>
              <a:gd name="connsiteX2" fmla="*/ 2905455 w 3491293"/>
              <a:gd name="connsiteY2" fmla="*/ 4398684 h 5215006"/>
              <a:gd name="connsiteX3" fmla="*/ 3349519 w 3491293"/>
              <a:gd name="connsiteY3" fmla="*/ 4052700 h 5215006"/>
              <a:gd name="connsiteX4" fmla="*/ 3467214 w 3491293"/>
              <a:gd name="connsiteY4" fmla="*/ 3518546 h 5215006"/>
              <a:gd name="connsiteX5" fmla="*/ 2933059 w 3491293"/>
              <a:gd name="connsiteY5" fmla="*/ 3147354 h 5215006"/>
              <a:gd name="connsiteX6" fmla="*/ 808834 w 3491293"/>
              <a:gd name="connsiteY6" fmla="*/ 2811848 h 5215006"/>
              <a:gd name="connsiteX7" fmla="*/ 1378762 w 3491293"/>
              <a:gd name="connsiteY7" fmla="*/ 2548243 h 5215006"/>
              <a:gd name="connsiteX8" fmla="*/ 2534707 w 3491293"/>
              <a:gd name="connsiteY8" fmla="*/ 2088098 h 5215006"/>
              <a:gd name="connsiteX9" fmla="*/ 1131420 w 3491293"/>
              <a:gd name="connsiteY9" fmla="*/ 1409088 h 5215006"/>
              <a:gd name="connsiteX10" fmla="*/ 923190 w 3491293"/>
              <a:gd name="connsiteY10" fmla="*/ 1282340 h 5215006"/>
              <a:gd name="connsiteX11" fmla="*/ 959404 w 3491293"/>
              <a:gd name="connsiteY11" fmla="*/ 1083164 h 5215006"/>
              <a:gd name="connsiteX12" fmla="*/ 1783269 w 3491293"/>
              <a:gd name="connsiteY12" fmla="*/ 585223 h 5215006"/>
              <a:gd name="connsiteX13" fmla="*/ 0 w 3491293"/>
              <a:gd name="connsiteY13" fmla="*/ 0 h 5215006"/>
              <a:gd name="connsiteX0" fmla="*/ 761381 w 3491293"/>
              <a:gd name="connsiteY0" fmla="*/ 5215006 h 5215006"/>
              <a:gd name="connsiteX1" fmla="*/ 2228131 w 3491293"/>
              <a:gd name="connsiteY1" fmla="*/ 4663721 h 5215006"/>
              <a:gd name="connsiteX2" fmla="*/ 2905455 w 3491293"/>
              <a:gd name="connsiteY2" fmla="*/ 4398684 h 5215006"/>
              <a:gd name="connsiteX3" fmla="*/ 3349519 w 3491293"/>
              <a:gd name="connsiteY3" fmla="*/ 4052700 h 5215006"/>
              <a:gd name="connsiteX4" fmla="*/ 3467214 w 3491293"/>
              <a:gd name="connsiteY4" fmla="*/ 3518546 h 5215006"/>
              <a:gd name="connsiteX5" fmla="*/ 2933059 w 3491293"/>
              <a:gd name="connsiteY5" fmla="*/ 3147354 h 5215006"/>
              <a:gd name="connsiteX6" fmla="*/ 808834 w 3491293"/>
              <a:gd name="connsiteY6" fmla="*/ 2811848 h 5215006"/>
              <a:gd name="connsiteX7" fmla="*/ 1378762 w 3491293"/>
              <a:gd name="connsiteY7" fmla="*/ 2548243 h 5215006"/>
              <a:gd name="connsiteX8" fmla="*/ 2534707 w 3491293"/>
              <a:gd name="connsiteY8" fmla="*/ 2088098 h 5215006"/>
              <a:gd name="connsiteX9" fmla="*/ 1131420 w 3491293"/>
              <a:gd name="connsiteY9" fmla="*/ 1409088 h 5215006"/>
              <a:gd name="connsiteX10" fmla="*/ 923190 w 3491293"/>
              <a:gd name="connsiteY10" fmla="*/ 1282340 h 5215006"/>
              <a:gd name="connsiteX11" fmla="*/ 601974 w 3491293"/>
              <a:gd name="connsiteY11" fmla="*/ 1198652 h 5215006"/>
              <a:gd name="connsiteX12" fmla="*/ 959404 w 3491293"/>
              <a:gd name="connsiteY12" fmla="*/ 1083164 h 5215006"/>
              <a:gd name="connsiteX13" fmla="*/ 1783269 w 3491293"/>
              <a:gd name="connsiteY13" fmla="*/ 585223 h 5215006"/>
              <a:gd name="connsiteX14" fmla="*/ 0 w 3491293"/>
              <a:gd name="connsiteY14" fmla="*/ 0 h 5215006"/>
              <a:gd name="connsiteX0" fmla="*/ 761381 w 3491293"/>
              <a:gd name="connsiteY0" fmla="*/ 5215006 h 5215006"/>
              <a:gd name="connsiteX1" fmla="*/ 2228131 w 3491293"/>
              <a:gd name="connsiteY1" fmla="*/ 4663721 h 5215006"/>
              <a:gd name="connsiteX2" fmla="*/ 2905455 w 3491293"/>
              <a:gd name="connsiteY2" fmla="*/ 4398684 h 5215006"/>
              <a:gd name="connsiteX3" fmla="*/ 3349519 w 3491293"/>
              <a:gd name="connsiteY3" fmla="*/ 4052700 h 5215006"/>
              <a:gd name="connsiteX4" fmla="*/ 3467214 w 3491293"/>
              <a:gd name="connsiteY4" fmla="*/ 3518546 h 5215006"/>
              <a:gd name="connsiteX5" fmla="*/ 2933059 w 3491293"/>
              <a:gd name="connsiteY5" fmla="*/ 3147354 h 5215006"/>
              <a:gd name="connsiteX6" fmla="*/ 808834 w 3491293"/>
              <a:gd name="connsiteY6" fmla="*/ 2811848 h 5215006"/>
              <a:gd name="connsiteX7" fmla="*/ 1378762 w 3491293"/>
              <a:gd name="connsiteY7" fmla="*/ 2548243 h 5215006"/>
              <a:gd name="connsiteX8" fmla="*/ 2534707 w 3491293"/>
              <a:gd name="connsiteY8" fmla="*/ 2088098 h 5215006"/>
              <a:gd name="connsiteX9" fmla="*/ 1131420 w 3491293"/>
              <a:gd name="connsiteY9" fmla="*/ 1409088 h 5215006"/>
              <a:gd name="connsiteX10" fmla="*/ 852168 w 3491293"/>
              <a:gd name="connsiteY10" fmla="*/ 1344483 h 5215006"/>
              <a:gd name="connsiteX11" fmla="*/ 601974 w 3491293"/>
              <a:gd name="connsiteY11" fmla="*/ 1198652 h 5215006"/>
              <a:gd name="connsiteX12" fmla="*/ 959404 w 3491293"/>
              <a:gd name="connsiteY12" fmla="*/ 1083164 h 5215006"/>
              <a:gd name="connsiteX13" fmla="*/ 1783269 w 3491293"/>
              <a:gd name="connsiteY13" fmla="*/ 585223 h 5215006"/>
              <a:gd name="connsiteX14" fmla="*/ 0 w 3491293"/>
              <a:gd name="connsiteY14" fmla="*/ 0 h 5215006"/>
              <a:gd name="connsiteX0" fmla="*/ 761381 w 3491293"/>
              <a:gd name="connsiteY0" fmla="*/ 5215006 h 5215006"/>
              <a:gd name="connsiteX1" fmla="*/ 2228131 w 3491293"/>
              <a:gd name="connsiteY1" fmla="*/ 4663721 h 5215006"/>
              <a:gd name="connsiteX2" fmla="*/ 2905455 w 3491293"/>
              <a:gd name="connsiteY2" fmla="*/ 4398684 h 5215006"/>
              <a:gd name="connsiteX3" fmla="*/ 3349519 w 3491293"/>
              <a:gd name="connsiteY3" fmla="*/ 4052700 h 5215006"/>
              <a:gd name="connsiteX4" fmla="*/ 3467214 w 3491293"/>
              <a:gd name="connsiteY4" fmla="*/ 3518546 h 5215006"/>
              <a:gd name="connsiteX5" fmla="*/ 2933059 w 3491293"/>
              <a:gd name="connsiteY5" fmla="*/ 3147354 h 5215006"/>
              <a:gd name="connsiteX6" fmla="*/ 808834 w 3491293"/>
              <a:gd name="connsiteY6" fmla="*/ 2811848 h 5215006"/>
              <a:gd name="connsiteX7" fmla="*/ 1378762 w 3491293"/>
              <a:gd name="connsiteY7" fmla="*/ 2548243 h 5215006"/>
              <a:gd name="connsiteX8" fmla="*/ 2534707 w 3491293"/>
              <a:gd name="connsiteY8" fmla="*/ 2088098 h 5215006"/>
              <a:gd name="connsiteX9" fmla="*/ 1131420 w 3491293"/>
              <a:gd name="connsiteY9" fmla="*/ 1409088 h 5215006"/>
              <a:gd name="connsiteX10" fmla="*/ 852168 w 3491293"/>
              <a:gd name="connsiteY10" fmla="*/ 1344483 h 5215006"/>
              <a:gd name="connsiteX11" fmla="*/ 601974 w 3491293"/>
              <a:gd name="connsiteY11" fmla="*/ 1198652 h 5215006"/>
              <a:gd name="connsiteX12" fmla="*/ 799606 w 3491293"/>
              <a:gd name="connsiteY12" fmla="*/ 1047653 h 5215006"/>
              <a:gd name="connsiteX13" fmla="*/ 1783269 w 3491293"/>
              <a:gd name="connsiteY13" fmla="*/ 585223 h 5215006"/>
              <a:gd name="connsiteX14" fmla="*/ 0 w 3491293"/>
              <a:gd name="connsiteY14" fmla="*/ 0 h 5215006"/>
              <a:gd name="connsiteX0" fmla="*/ 761381 w 3491293"/>
              <a:gd name="connsiteY0" fmla="*/ 5215006 h 5215006"/>
              <a:gd name="connsiteX1" fmla="*/ 2228131 w 3491293"/>
              <a:gd name="connsiteY1" fmla="*/ 4663721 h 5215006"/>
              <a:gd name="connsiteX2" fmla="*/ 2905455 w 3491293"/>
              <a:gd name="connsiteY2" fmla="*/ 4398684 h 5215006"/>
              <a:gd name="connsiteX3" fmla="*/ 3349519 w 3491293"/>
              <a:gd name="connsiteY3" fmla="*/ 4052700 h 5215006"/>
              <a:gd name="connsiteX4" fmla="*/ 3467214 w 3491293"/>
              <a:gd name="connsiteY4" fmla="*/ 3518546 h 5215006"/>
              <a:gd name="connsiteX5" fmla="*/ 2933059 w 3491293"/>
              <a:gd name="connsiteY5" fmla="*/ 3147354 h 5215006"/>
              <a:gd name="connsiteX6" fmla="*/ 808834 w 3491293"/>
              <a:gd name="connsiteY6" fmla="*/ 2811848 h 5215006"/>
              <a:gd name="connsiteX7" fmla="*/ 1307742 w 3491293"/>
              <a:gd name="connsiteY7" fmla="*/ 2494977 h 5215006"/>
              <a:gd name="connsiteX8" fmla="*/ 2534707 w 3491293"/>
              <a:gd name="connsiteY8" fmla="*/ 2088098 h 5215006"/>
              <a:gd name="connsiteX9" fmla="*/ 1131420 w 3491293"/>
              <a:gd name="connsiteY9" fmla="*/ 1409088 h 5215006"/>
              <a:gd name="connsiteX10" fmla="*/ 852168 w 3491293"/>
              <a:gd name="connsiteY10" fmla="*/ 1344483 h 5215006"/>
              <a:gd name="connsiteX11" fmla="*/ 601974 w 3491293"/>
              <a:gd name="connsiteY11" fmla="*/ 1198652 h 5215006"/>
              <a:gd name="connsiteX12" fmla="*/ 799606 w 3491293"/>
              <a:gd name="connsiteY12" fmla="*/ 1047653 h 5215006"/>
              <a:gd name="connsiteX13" fmla="*/ 1783269 w 3491293"/>
              <a:gd name="connsiteY13" fmla="*/ 585223 h 5215006"/>
              <a:gd name="connsiteX14" fmla="*/ 0 w 3491293"/>
              <a:gd name="connsiteY14" fmla="*/ 0 h 5215006"/>
              <a:gd name="connsiteX0" fmla="*/ 1098733 w 3828645"/>
              <a:gd name="connsiteY0" fmla="*/ 5250517 h 5250517"/>
              <a:gd name="connsiteX1" fmla="*/ 2565483 w 3828645"/>
              <a:gd name="connsiteY1" fmla="*/ 4699232 h 5250517"/>
              <a:gd name="connsiteX2" fmla="*/ 3242807 w 3828645"/>
              <a:gd name="connsiteY2" fmla="*/ 4434195 h 5250517"/>
              <a:gd name="connsiteX3" fmla="*/ 3686871 w 3828645"/>
              <a:gd name="connsiteY3" fmla="*/ 4088211 h 5250517"/>
              <a:gd name="connsiteX4" fmla="*/ 3804566 w 3828645"/>
              <a:gd name="connsiteY4" fmla="*/ 3554057 h 5250517"/>
              <a:gd name="connsiteX5" fmla="*/ 3270411 w 3828645"/>
              <a:gd name="connsiteY5" fmla="*/ 3182865 h 5250517"/>
              <a:gd name="connsiteX6" fmla="*/ 1146186 w 3828645"/>
              <a:gd name="connsiteY6" fmla="*/ 2847359 h 5250517"/>
              <a:gd name="connsiteX7" fmla="*/ 1645094 w 3828645"/>
              <a:gd name="connsiteY7" fmla="*/ 2530488 h 5250517"/>
              <a:gd name="connsiteX8" fmla="*/ 2872059 w 3828645"/>
              <a:gd name="connsiteY8" fmla="*/ 2123609 h 5250517"/>
              <a:gd name="connsiteX9" fmla="*/ 1468772 w 3828645"/>
              <a:gd name="connsiteY9" fmla="*/ 1444599 h 5250517"/>
              <a:gd name="connsiteX10" fmla="*/ 1189520 w 3828645"/>
              <a:gd name="connsiteY10" fmla="*/ 1379994 h 5250517"/>
              <a:gd name="connsiteX11" fmla="*/ 939326 w 3828645"/>
              <a:gd name="connsiteY11" fmla="*/ 1234163 h 5250517"/>
              <a:gd name="connsiteX12" fmla="*/ 1136958 w 3828645"/>
              <a:gd name="connsiteY12" fmla="*/ 1083164 h 5250517"/>
              <a:gd name="connsiteX13" fmla="*/ 2120621 w 3828645"/>
              <a:gd name="connsiteY13" fmla="*/ 620734 h 5250517"/>
              <a:gd name="connsiteX14" fmla="*/ 0 w 3828645"/>
              <a:gd name="connsiteY14" fmla="*/ 0 h 5250517"/>
              <a:gd name="connsiteX0" fmla="*/ 1098733 w 3978665"/>
              <a:gd name="connsiteY0" fmla="*/ 5250517 h 5250517"/>
              <a:gd name="connsiteX1" fmla="*/ 2565483 w 3978665"/>
              <a:gd name="connsiteY1" fmla="*/ 4699232 h 5250517"/>
              <a:gd name="connsiteX2" fmla="*/ 3242807 w 3978665"/>
              <a:gd name="connsiteY2" fmla="*/ 4434195 h 5250517"/>
              <a:gd name="connsiteX3" fmla="*/ 3686871 w 3978665"/>
              <a:gd name="connsiteY3" fmla="*/ 4088211 h 5250517"/>
              <a:gd name="connsiteX4" fmla="*/ 3975491 w 3978665"/>
              <a:gd name="connsiteY4" fmla="*/ 3666645 h 5250517"/>
              <a:gd name="connsiteX5" fmla="*/ 3804566 w 3978665"/>
              <a:gd name="connsiteY5" fmla="*/ 3554057 h 5250517"/>
              <a:gd name="connsiteX6" fmla="*/ 3270411 w 3978665"/>
              <a:gd name="connsiteY6" fmla="*/ 3182865 h 5250517"/>
              <a:gd name="connsiteX7" fmla="*/ 1146186 w 3978665"/>
              <a:gd name="connsiteY7" fmla="*/ 2847359 h 5250517"/>
              <a:gd name="connsiteX8" fmla="*/ 1645094 w 3978665"/>
              <a:gd name="connsiteY8" fmla="*/ 2530488 h 5250517"/>
              <a:gd name="connsiteX9" fmla="*/ 2872059 w 3978665"/>
              <a:gd name="connsiteY9" fmla="*/ 2123609 h 5250517"/>
              <a:gd name="connsiteX10" fmla="*/ 1468772 w 3978665"/>
              <a:gd name="connsiteY10" fmla="*/ 1444599 h 5250517"/>
              <a:gd name="connsiteX11" fmla="*/ 1189520 w 3978665"/>
              <a:gd name="connsiteY11" fmla="*/ 1379994 h 5250517"/>
              <a:gd name="connsiteX12" fmla="*/ 939326 w 3978665"/>
              <a:gd name="connsiteY12" fmla="*/ 1234163 h 5250517"/>
              <a:gd name="connsiteX13" fmla="*/ 1136958 w 3978665"/>
              <a:gd name="connsiteY13" fmla="*/ 1083164 h 5250517"/>
              <a:gd name="connsiteX14" fmla="*/ 2120621 w 3978665"/>
              <a:gd name="connsiteY14" fmla="*/ 620734 h 5250517"/>
              <a:gd name="connsiteX15" fmla="*/ 0 w 3978665"/>
              <a:gd name="connsiteY15" fmla="*/ 0 h 5250517"/>
              <a:gd name="connsiteX0" fmla="*/ 1098733 w 4037069"/>
              <a:gd name="connsiteY0" fmla="*/ 5250517 h 5250517"/>
              <a:gd name="connsiteX1" fmla="*/ 2565483 w 4037069"/>
              <a:gd name="connsiteY1" fmla="*/ 4699232 h 5250517"/>
              <a:gd name="connsiteX2" fmla="*/ 3242807 w 4037069"/>
              <a:gd name="connsiteY2" fmla="*/ 4434195 h 5250517"/>
              <a:gd name="connsiteX3" fmla="*/ 3686871 w 4037069"/>
              <a:gd name="connsiteY3" fmla="*/ 4088211 h 5250517"/>
              <a:gd name="connsiteX4" fmla="*/ 3975491 w 4037069"/>
              <a:gd name="connsiteY4" fmla="*/ 3666645 h 5250517"/>
              <a:gd name="connsiteX5" fmla="*/ 3982119 w 4037069"/>
              <a:gd name="connsiteY5" fmla="*/ 3483036 h 5250517"/>
              <a:gd name="connsiteX6" fmla="*/ 3270411 w 4037069"/>
              <a:gd name="connsiteY6" fmla="*/ 3182865 h 5250517"/>
              <a:gd name="connsiteX7" fmla="*/ 1146186 w 4037069"/>
              <a:gd name="connsiteY7" fmla="*/ 2847359 h 5250517"/>
              <a:gd name="connsiteX8" fmla="*/ 1645094 w 4037069"/>
              <a:gd name="connsiteY8" fmla="*/ 2530488 h 5250517"/>
              <a:gd name="connsiteX9" fmla="*/ 2872059 w 4037069"/>
              <a:gd name="connsiteY9" fmla="*/ 2123609 h 5250517"/>
              <a:gd name="connsiteX10" fmla="*/ 1468772 w 4037069"/>
              <a:gd name="connsiteY10" fmla="*/ 1444599 h 5250517"/>
              <a:gd name="connsiteX11" fmla="*/ 1189520 w 4037069"/>
              <a:gd name="connsiteY11" fmla="*/ 1379994 h 5250517"/>
              <a:gd name="connsiteX12" fmla="*/ 939326 w 4037069"/>
              <a:gd name="connsiteY12" fmla="*/ 1234163 h 5250517"/>
              <a:gd name="connsiteX13" fmla="*/ 1136958 w 4037069"/>
              <a:gd name="connsiteY13" fmla="*/ 1083164 h 5250517"/>
              <a:gd name="connsiteX14" fmla="*/ 2120621 w 4037069"/>
              <a:gd name="connsiteY14" fmla="*/ 620734 h 5250517"/>
              <a:gd name="connsiteX15" fmla="*/ 0 w 4037069"/>
              <a:gd name="connsiteY15" fmla="*/ 0 h 5250517"/>
              <a:gd name="connsiteX0" fmla="*/ 1098733 w 4033547"/>
              <a:gd name="connsiteY0" fmla="*/ 5250517 h 5250517"/>
              <a:gd name="connsiteX1" fmla="*/ 2565483 w 4033547"/>
              <a:gd name="connsiteY1" fmla="*/ 4699232 h 5250517"/>
              <a:gd name="connsiteX2" fmla="*/ 3242807 w 4033547"/>
              <a:gd name="connsiteY2" fmla="*/ 4434195 h 5250517"/>
              <a:gd name="connsiteX3" fmla="*/ 3686871 w 4033547"/>
              <a:gd name="connsiteY3" fmla="*/ 4088211 h 5250517"/>
              <a:gd name="connsiteX4" fmla="*/ 4011001 w 4033547"/>
              <a:gd name="connsiteY4" fmla="*/ 3728789 h 5250517"/>
              <a:gd name="connsiteX5" fmla="*/ 3975491 w 4033547"/>
              <a:gd name="connsiteY5" fmla="*/ 3666645 h 5250517"/>
              <a:gd name="connsiteX6" fmla="*/ 3982119 w 4033547"/>
              <a:gd name="connsiteY6" fmla="*/ 3483036 h 5250517"/>
              <a:gd name="connsiteX7" fmla="*/ 3270411 w 4033547"/>
              <a:gd name="connsiteY7" fmla="*/ 3182865 h 5250517"/>
              <a:gd name="connsiteX8" fmla="*/ 1146186 w 4033547"/>
              <a:gd name="connsiteY8" fmla="*/ 2847359 h 5250517"/>
              <a:gd name="connsiteX9" fmla="*/ 1645094 w 4033547"/>
              <a:gd name="connsiteY9" fmla="*/ 2530488 h 5250517"/>
              <a:gd name="connsiteX10" fmla="*/ 2872059 w 4033547"/>
              <a:gd name="connsiteY10" fmla="*/ 2123609 h 5250517"/>
              <a:gd name="connsiteX11" fmla="*/ 1468772 w 4033547"/>
              <a:gd name="connsiteY11" fmla="*/ 1444599 h 5250517"/>
              <a:gd name="connsiteX12" fmla="*/ 1189520 w 4033547"/>
              <a:gd name="connsiteY12" fmla="*/ 1379994 h 5250517"/>
              <a:gd name="connsiteX13" fmla="*/ 939326 w 4033547"/>
              <a:gd name="connsiteY13" fmla="*/ 1234163 h 5250517"/>
              <a:gd name="connsiteX14" fmla="*/ 1136958 w 4033547"/>
              <a:gd name="connsiteY14" fmla="*/ 1083164 h 5250517"/>
              <a:gd name="connsiteX15" fmla="*/ 2120621 w 4033547"/>
              <a:gd name="connsiteY15" fmla="*/ 620734 h 5250517"/>
              <a:gd name="connsiteX16" fmla="*/ 0 w 4033547"/>
              <a:gd name="connsiteY16" fmla="*/ 0 h 5250517"/>
              <a:gd name="connsiteX0" fmla="*/ 1098733 w 4033547"/>
              <a:gd name="connsiteY0" fmla="*/ 5250517 h 5250517"/>
              <a:gd name="connsiteX1" fmla="*/ 2565483 w 4033547"/>
              <a:gd name="connsiteY1" fmla="*/ 4699232 h 5250517"/>
              <a:gd name="connsiteX2" fmla="*/ 3065253 w 4033547"/>
              <a:gd name="connsiteY2" fmla="*/ 4354296 h 5250517"/>
              <a:gd name="connsiteX3" fmla="*/ 3686871 w 4033547"/>
              <a:gd name="connsiteY3" fmla="*/ 4088211 h 5250517"/>
              <a:gd name="connsiteX4" fmla="*/ 4011001 w 4033547"/>
              <a:gd name="connsiteY4" fmla="*/ 3728789 h 5250517"/>
              <a:gd name="connsiteX5" fmla="*/ 3975491 w 4033547"/>
              <a:gd name="connsiteY5" fmla="*/ 3666645 h 5250517"/>
              <a:gd name="connsiteX6" fmla="*/ 3982119 w 4033547"/>
              <a:gd name="connsiteY6" fmla="*/ 3483036 h 5250517"/>
              <a:gd name="connsiteX7" fmla="*/ 3270411 w 4033547"/>
              <a:gd name="connsiteY7" fmla="*/ 3182865 h 5250517"/>
              <a:gd name="connsiteX8" fmla="*/ 1146186 w 4033547"/>
              <a:gd name="connsiteY8" fmla="*/ 2847359 h 5250517"/>
              <a:gd name="connsiteX9" fmla="*/ 1645094 w 4033547"/>
              <a:gd name="connsiteY9" fmla="*/ 2530488 h 5250517"/>
              <a:gd name="connsiteX10" fmla="*/ 2872059 w 4033547"/>
              <a:gd name="connsiteY10" fmla="*/ 2123609 h 5250517"/>
              <a:gd name="connsiteX11" fmla="*/ 1468772 w 4033547"/>
              <a:gd name="connsiteY11" fmla="*/ 1444599 h 5250517"/>
              <a:gd name="connsiteX12" fmla="*/ 1189520 w 4033547"/>
              <a:gd name="connsiteY12" fmla="*/ 1379994 h 5250517"/>
              <a:gd name="connsiteX13" fmla="*/ 939326 w 4033547"/>
              <a:gd name="connsiteY13" fmla="*/ 1234163 h 5250517"/>
              <a:gd name="connsiteX14" fmla="*/ 1136958 w 4033547"/>
              <a:gd name="connsiteY14" fmla="*/ 1083164 h 5250517"/>
              <a:gd name="connsiteX15" fmla="*/ 2120621 w 4033547"/>
              <a:gd name="connsiteY15" fmla="*/ 620734 h 5250517"/>
              <a:gd name="connsiteX16" fmla="*/ 0 w 4033547"/>
              <a:gd name="connsiteY16" fmla="*/ 0 h 5250517"/>
              <a:gd name="connsiteX0" fmla="*/ 1098733 w 4033547"/>
              <a:gd name="connsiteY0" fmla="*/ 5250517 h 5250517"/>
              <a:gd name="connsiteX1" fmla="*/ 2565483 w 4033547"/>
              <a:gd name="connsiteY1" fmla="*/ 4699232 h 5250517"/>
              <a:gd name="connsiteX2" fmla="*/ 3065253 w 4033547"/>
              <a:gd name="connsiteY2" fmla="*/ 4354296 h 5250517"/>
              <a:gd name="connsiteX3" fmla="*/ 3615849 w 4033547"/>
              <a:gd name="connsiteY3" fmla="*/ 3999434 h 5250517"/>
              <a:gd name="connsiteX4" fmla="*/ 4011001 w 4033547"/>
              <a:gd name="connsiteY4" fmla="*/ 3728789 h 5250517"/>
              <a:gd name="connsiteX5" fmla="*/ 3975491 w 4033547"/>
              <a:gd name="connsiteY5" fmla="*/ 3666645 h 5250517"/>
              <a:gd name="connsiteX6" fmla="*/ 3982119 w 4033547"/>
              <a:gd name="connsiteY6" fmla="*/ 3483036 h 5250517"/>
              <a:gd name="connsiteX7" fmla="*/ 3270411 w 4033547"/>
              <a:gd name="connsiteY7" fmla="*/ 3182865 h 5250517"/>
              <a:gd name="connsiteX8" fmla="*/ 1146186 w 4033547"/>
              <a:gd name="connsiteY8" fmla="*/ 2847359 h 5250517"/>
              <a:gd name="connsiteX9" fmla="*/ 1645094 w 4033547"/>
              <a:gd name="connsiteY9" fmla="*/ 2530488 h 5250517"/>
              <a:gd name="connsiteX10" fmla="*/ 2872059 w 4033547"/>
              <a:gd name="connsiteY10" fmla="*/ 2123609 h 5250517"/>
              <a:gd name="connsiteX11" fmla="*/ 1468772 w 4033547"/>
              <a:gd name="connsiteY11" fmla="*/ 1444599 h 5250517"/>
              <a:gd name="connsiteX12" fmla="*/ 1189520 w 4033547"/>
              <a:gd name="connsiteY12" fmla="*/ 1379994 h 5250517"/>
              <a:gd name="connsiteX13" fmla="*/ 939326 w 4033547"/>
              <a:gd name="connsiteY13" fmla="*/ 1234163 h 5250517"/>
              <a:gd name="connsiteX14" fmla="*/ 1136958 w 4033547"/>
              <a:gd name="connsiteY14" fmla="*/ 1083164 h 5250517"/>
              <a:gd name="connsiteX15" fmla="*/ 2120621 w 4033547"/>
              <a:gd name="connsiteY15" fmla="*/ 620734 h 5250517"/>
              <a:gd name="connsiteX16" fmla="*/ 0 w 4033547"/>
              <a:gd name="connsiteY16" fmla="*/ 0 h 5250517"/>
              <a:gd name="connsiteX0" fmla="*/ 1098733 w 4033547"/>
              <a:gd name="connsiteY0" fmla="*/ 5250517 h 5250517"/>
              <a:gd name="connsiteX1" fmla="*/ 2476705 w 4033547"/>
              <a:gd name="connsiteY1" fmla="*/ 4654844 h 5250517"/>
              <a:gd name="connsiteX2" fmla="*/ 3065253 w 4033547"/>
              <a:gd name="connsiteY2" fmla="*/ 4354296 h 5250517"/>
              <a:gd name="connsiteX3" fmla="*/ 3615849 w 4033547"/>
              <a:gd name="connsiteY3" fmla="*/ 3999434 h 5250517"/>
              <a:gd name="connsiteX4" fmla="*/ 4011001 w 4033547"/>
              <a:gd name="connsiteY4" fmla="*/ 3728789 h 5250517"/>
              <a:gd name="connsiteX5" fmla="*/ 3975491 w 4033547"/>
              <a:gd name="connsiteY5" fmla="*/ 3666645 h 5250517"/>
              <a:gd name="connsiteX6" fmla="*/ 3982119 w 4033547"/>
              <a:gd name="connsiteY6" fmla="*/ 3483036 h 5250517"/>
              <a:gd name="connsiteX7" fmla="*/ 3270411 w 4033547"/>
              <a:gd name="connsiteY7" fmla="*/ 3182865 h 5250517"/>
              <a:gd name="connsiteX8" fmla="*/ 1146186 w 4033547"/>
              <a:gd name="connsiteY8" fmla="*/ 2847359 h 5250517"/>
              <a:gd name="connsiteX9" fmla="*/ 1645094 w 4033547"/>
              <a:gd name="connsiteY9" fmla="*/ 2530488 h 5250517"/>
              <a:gd name="connsiteX10" fmla="*/ 2872059 w 4033547"/>
              <a:gd name="connsiteY10" fmla="*/ 2123609 h 5250517"/>
              <a:gd name="connsiteX11" fmla="*/ 1468772 w 4033547"/>
              <a:gd name="connsiteY11" fmla="*/ 1444599 h 5250517"/>
              <a:gd name="connsiteX12" fmla="*/ 1189520 w 4033547"/>
              <a:gd name="connsiteY12" fmla="*/ 1379994 h 5250517"/>
              <a:gd name="connsiteX13" fmla="*/ 939326 w 4033547"/>
              <a:gd name="connsiteY13" fmla="*/ 1234163 h 5250517"/>
              <a:gd name="connsiteX14" fmla="*/ 1136958 w 4033547"/>
              <a:gd name="connsiteY14" fmla="*/ 1083164 h 5250517"/>
              <a:gd name="connsiteX15" fmla="*/ 2120621 w 4033547"/>
              <a:gd name="connsiteY15" fmla="*/ 620734 h 5250517"/>
              <a:gd name="connsiteX16" fmla="*/ 0 w 4033547"/>
              <a:gd name="connsiteY16" fmla="*/ 0 h 5250517"/>
              <a:gd name="connsiteX0" fmla="*/ 1098733 w 4033547"/>
              <a:gd name="connsiteY0" fmla="*/ 5250517 h 5250517"/>
              <a:gd name="connsiteX1" fmla="*/ 2476705 w 4033547"/>
              <a:gd name="connsiteY1" fmla="*/ 4654844 h 5250517"/>
              <a:gd name="connsiteX2" fmla="*/ 3065253 w 4033547"/>
              <a:gd name="connsiteY2" fmla="*/ 4354296 h 5250517"/>
              <a:gd name="connsiteX3" fmla="*/ 3615849 w 4033547"/>
              <a:gd name="connsiteY3" fmla="*/ 3999434 h 5250517"/>
              <a:gd name="connsiteX4" fmla="*/ 4011001 w 4033547"/>
              <a:gd name="connsiteY4" fmla="*/ 3728789 h 5250517"/>
              <a:gd name="connsiteX5" fmla="*/ 3975491 w 4033547"/>
              <a:gd name="connsiteY5" fmla="*/ 3666645 h 5250517"/>
              <a:gd name="connsiteX6" fmla="*/ 3982119 w 4033547"/>
              <a:gd name="connsiteY6" fmla="*/ 3483036 h 5250517"/>
              <a:gd name="connsiteX7" fmla="*/ 3270411 w 4033547"/>
              <a:gd name="connsiteY7" fmla="*/ 3182865 h 5250517"/>
              <a:gd name="connsiteX8" fmla="*/ 1146186 w 4033547"/>
              <a:gd name="connsiteY8" fmla="*/ 2847359 h 5250517"/>
              <a:gd name="connsiteX9" fmla="*/ 1645094 w 4033547"/>
              <a:gd name="connsiteY9" fmla="*/ 2530488 h 5250517"/>
              <a:gd name="connsiteX10" fmla="*/ 2872059 w 4033547"/>
              <a:gd name="connsiteY10" fmla="*/ 2123609 h 5250517"/>
              <a:gd name="connsiteX11" fmla="*/ 1468772 w 4033547"/>
              <a:gd name="connsiteY11" fmla="*/ 1480109 h 5250517"/>
              <a:gd name="connsiteX12" fmla="*/ 1189520 w 4033547"/>
              <a:gd name="connsiteY12" fmla="*/ 1379994 h 5250517"/>
              <a:gd name="connsiteX13" fmla="*/ 939326 w 4033547"/>
              <a:gd name="connsiteY13" fmla="*/ 1234163 h 5250517"/>
              <a:gd name="connsiteX14" fmla="*/ 1136958 w 4033547"/>
              <a:gd name="connsiteY14" fmla="*/ 1083164 h 5250517"/>
              <a:gd name="connsiteX15" fmla="*/ 2120621 w 4033547"/>
              <a:gd name="connsiteY15" fmla="*/ 620734 h 5250517"/>
              <a:gd name="connsiteX16" fmla="*/ 0 w 4033547"/>
              <a:gd name="connsiteY16" fmla="*/ 0 h 5250517"/>
              <a:gd name="connsiteX0" fmla="*/ 1098733 w 4118731"/>
              <a:gd name="connsiteY0" fmla="*/ 5250517 h 5250517"/>
              <a:gd name="connsiteX1" fmla="*/ 2476705 w 4118731"/>
              <a:gd name="connsiteY1" fmla="*/ 4654844 h 5250517"/>
              <a:gd name="connsiteX2" fmla="*/ 3065253 w 4118731"/>
              <a:gd name="connsiteY2" fmla="*/ 4354296 h 5250517"/>
              <a:gd name="connsiteX3" fmla="*/ 3615849 w 4118731"/>
              <a:gd name="connsiteY3" fmla="*/ 3999434 h 5250517"/>
              <a:gd name="connsiteX4" fmla="*/ 4011001 w 4118731"/>
              <a:gd name="connsiteY4" fmla="*/ 3728789 h 5250517"/>
              <a:gd name="connsiteX5" fmla="*/ 4117535 w 4118731"/>
              <a:gd name="connsiteY5" fmla="*/ 3711034 h 5250517"/>
              <a:gd name="connsiteX6" fmla="*/ 3982119 w 4118731"/>
              <a:gd name="connsiteY6" fmla="*/ 3483036 h 5250517"/>
              <a:gd name="connsiteX7" fmla="*/ 3270411 w 4118731"/>
              <a:gd name="connsiteY7" fmla="*/ 3182865 h 5250517"/>
              <a:gd name="connsiteX8" fmla="*/ 1146186 w 4118731"/>
              <a:gd name="connsiteY8" fmla="*/ 2847359 h 5250517"/>
              <a:gd name="connsiteX9" fmla="*/ 1645094 w 4118731"/>
              <a:gd name="connsiteY9" fmla="*/ 2530488 h 5250517"/>
              <a:gd name="connsiteX10" fmla="*/ 2872059 w 4118731"/>
              <a:gd name="connsiteY10" fmla="*/ 2123609 h 5250517"/>
              <a:gd name="connsiteX11" fmla="*/ 1468772 w 4118731"/>
              <a:gd name="connsiteY11" fmla="*/ 1480109 h 5250517"/>
              <a:gd name="connsiteX12" fmla="*/ 1189520 w 4118731"/>
              <a:gd name="connsiteY12" fmla="*/ 1379994 h 5250517"/>
              <a:gd name="connsiteX13" fmla="*/ 939326 w 4118731"/>
              <a:gd name="connsiteY13" fmla="*/ 1234163 h 5250517"/>
              <a:gd name="connsiteX14" fmla="*/ 1136958 w 4118731"/>
              <a:gd name="connsiteY14" fmla="*/ 1083164 h 5250517"/>
              <a:gd name="connsiteX15" fmla="*/ 2120621 w 4118731"/>
              <a:gd name="connsiteY15" fmla="*/ 620734 h 5250517"/>
              <a:gd name="connsiteX16" fmla="*/ 0 w 4118731"/>
              <a:gd name="connsiteY16" fmla="*/ 0 h 5250517"/>
              <a:gd name="connsiteX0" fmla="*/ 1098733 w 4118731"/>
              <a:gd name="connsiteY0" fmla="*/ 5250517 h 5250517"/>
              <a:gd name="connsiteX1" fmla="*/ 2476705 w 4118731"/>
              <a:gd name="connsiteY1" fmla="*/ 4654844 h 5250517"/>
              <a:gd name="connsiteX2" fmla="*/ 2852189 w 4118731"/>
              <a:gd name="connsiteY2" fmla="*/ 4301030 h 5250517"/>
              <a:gd name="connsiteX3" fmla="*/ 3615849 w 4118731"/>
              <a:gd name="connsiteY3" fmla="*/ 3999434 h 5250517"/>
              <a:gd name="connsiteX4" fmla="*/ 4011001 w 4118731"/>
              <a:gd name="connsiteY4" fmla="*/ 3728789 h 5250517"/>
              <a:gd name="connsiteX5" fmla="*/ 4117535 w 4118731"/>
              <a:gd name="connsiteY5" fmla="*/ 3711034 h 5250517"/>
              <a:gd name="connsiteX6" fmla="*/ 3982119 w 4118731"/>
              <a:gd name="connsiteY6" fmla="*/ 3483036 h 5250517"/>
              <a:gd name="connsiteX7" fmla="*/ 3270411 w 4118731"/>
              <a:gd name="connsiteY7" fmla="*/ 3182865 h 5250517"/>
              <a:gd name="connsiteX8" fmla="*/ 1146186 w 4118731"/>
              <a:gd name="connsiteY8" fmla="*/ 2847359 h 5250517"/>
              <a:gd name="connsiteX9" fmla="*/ 1645094 w 4118731"/>
              <a:gd name="connsiteY9" fmla="*/ 2530488 h 5250517"/>
              <a:gd name="connsiteX10" fmla="*/ 2872059 w 4118731"/>
              <a:gd name="connsiteY10" fmla="*/ 2123609 h 5250517"/>
              <a:gd name="connsiteX11" fmla="*/ 1468772 w 4118731"/>
              <a:gd name="connsiteY11" fmla="*/ 1480109 h 5250517"/>
              <a:gd name="connsiteX12" fmla="*/ 1189520 w 4118731"/>
              <a:gd name="connsiteY12" fmla="*/ 1379994 h 5250517"/>
              <a:gd name="connsiteX13" fmla="*/ 939326 w 4118731"/>
              <a:gd name="connsiteY13" fmla="*/ 1234163 h 5250517"/>
              <a:gd name="connsiteX14" fmla="*/ 1136958 w 4118731"/>
              <a:gd name="connsiteY14" fmla="*/ 1083164 h 5250517"/>
              <a:gd name="connsiteX15" fmla="*/ 2120621 w 4118731"/>
              <a:gd name="connsiteY15" fmla="*/ 620734 h 5250517"/>
              <a:gd name="connsiteX16" fmla="*/ 0 w 4118731"/>
              <a:gd name="connsiteY16" fmla="*/ 0 h 5250517"/>
              <a:gd name="connsiteX0" fmla="*/ 1098733 w 4118731"/>
              <a:gd name="connsiteY0" fmla="*/ 5250517 h 5250517"/>
              <a:gd name="connsiteX1" fmla="*/ 2245885 w 4118731"/>
              <a:gd name="connsiteY1" fmla="*/ 4654844 h 5250517"/>
              <a:gd name="connsiteX2" fmla="*/ 2852189 w 4118731"/>
              <a:gd name="connsiteY2" fmla="*/ 4301030 h 5250517"/>
              <a:gd name="connsiteX3" fmla="*/ 3615849 w 4118731"/>
              <a:gd name="connsiteY3" fmla="*/ 3999434 h 5250517"/>
              <a:gd name="connsiteX4" fmla="*/ 4011001 w 4118731"/>
              <a:gd name="connsiteY4" fmla="*/ 3728789 h 5250517"/>
              <a:gd name="connsiteX5" fmla="*/ 4117535 w 4118731"/>
              <a:gd name="connsiteY5" fmla="*/ 3711034 h 5250517"/>
              <a:gd name="connsiteX6" fmla="*/ 3982119 w 4118731"/>
              <a:gd name="connsiteY6" fmla="*/ 3483036 h 5250517"/>
              <a:gd name="connsiteX7" fmla="*/ 3270411 w 4118731"/>
              <a:gd name="connsiteY7" fmla="*/ 3182865 h 5250517"/>
              <a:gd name="connsiteX8" fmla="*/ 1146186 w 4118731"/>
              <a:gd name="connsiteY8" fmla="*/ 2847359 h 5250517"/>
              <a:gd name="connsiteX9" fmla="*/ 1645094 w 4118731"/>
              <a:gd name="connsiteY9" fmla="*/ 2530488 h 5250517"/>
              <a:gd name="connsiteX10" fmla="*/ 2872059 w 4118731"/>
              <a:gd name="connsiteY10" fmla="*/ 2123609 h 5250517"/>
              <a:gd name="connsiteX11" fmla="*/ 1468772 w 4118731"/>
              <a:gd name="connsiteY11" fmla="*/ 1480109 h 5250517"/>
              <a:gd name="connsiteX12" fmla="*/ 1189520 w 4118731"/>
              <a:gd name="connsiteY12" fmla="*/ 1379994 h 5250517"/>
              <a:gd name="connsiteX13" fmla="*/ 939326 w 4118731"/>
              <a:gd name="connsiteY13" fmla="*/ 1234163 h 5250517"/>
              <a:gd name="connsiteX14" fmla="*/ 1136958 w 4118731"/>
              <a:gd name="connsiteY14" fmla="*/ 1083164 h 5250517"/>
              <a:gd name="connsiteX15" fmla="*/ 2120621 w 4118731"/>
              <a:gd name="connsiteY15" fmla="*/ 620734 h 5250517"/>
              <a:gd name="connsiteX16" fmla="*/ 0 w 4118731"/>
              <a:gd name="connsiteY16" fmla="*/ 0 h 5250517"/>
              <a:gd name="connsiteX0" fmla="*/ 938934 w 4118731"/>
              <a:gd name="connsiteY0" fmla="*/ 5037453 h 5037453"/>
              <a:gd name="connsiteX1" fmla="*/ 2245885 w 4118731"/>
              <a:gd name="connsiteY1" fmla="*/ 4654844 h 5037453"/>
              <a:gd name="connsiteX2" fmla="*/ 2852189 w 4118731"/>
              <a:gd name="connsiteY2" fmla="*/ 4301030 h 5037453"/>
              <a:gd name="connsiteX3" fmla="*/ 3615849 w 4118731"/>
              <a:gd name="connsiteY3" fmla="*/ 3999434 h 5037453"/>
              <a:gd name="connsiteX4" fmla="*/ 4011001 w 4118731"/>
              <a:gd name="connsiteY4" fmla="*/ 3728789 h 5037453"/>
              <a:gd name="connsiteX5" fmla="*/ 4117535 w 4118731"/>
              <a:gd name="connsiteY5" fmla="*/ 3711034 h 5037453"/>
              <a:gd name="connsiteX6" fmla="*/ 3982119 w 4118731"/>
              <a:gd name="connsiteY6" fmla="*/ 3483036 h 5037453"/>
              <a:gd name="connsiteX7" fmla="*/ 3270411 w 4118731"/>
              <a:gd name="connsiteY7" fmla="*/ 3182865 h 5037453"/>
              <a:gd name="connsiteX8" fmla="*/ 1146186 w 4118731"/>
              <a:gd name="connsiteY8" fmla="*/ 2847359 h 5037453"/>
              <a:gd name="connsiteX9" fmla="*/ 1645094 w 4118731"/>
              <a:gd name="connsiteY9" fmla="*/ 2530488 h 5037453"/>
              <a:gd name="connsiteX10" fmla="*/ 2872059 w 4118731"/>
              <a:gd name="connsiteY10" fmla="*/ 2123609 h 5037453"/>
              <a:gd name="connsiteX11" fmla="*/ 1468772 w 4118731"/>
              <a:gd name="connsiteY11" fmla="*/ 1480109 h 5037453"/>
              <a:gd name="connsiteX12" fmla="*/ 1189520 w 4118731"/>
              <a:gd name="connsiteY12" fmla="*/ 1379994 h 5037453"/>
              <a:gd name="connsiteX13" fmla="*/ 939326 w 4118731"/>
              <a:gd name="connsiteY13" fmla="*/ 1234163 h 5037453"/>
              <a:gd name="connsiteX14" fmla="*/ 1136958 w 4118731"/>
              <a:gd name="connsiteY14" fmla="*/ 1083164 h 5037453"/>
              <a:gd name="connsiteX15" fmla="*/ 2120621 w 4118731"/>
              <a:gd name="connsiteY15" fmla="*/ 620734 h 5037453"/>
              <a:gd name="connsiteX16" fmla="*/ 0 w 4118731"/>
              <a:gd name="connsiteY16" fmla="*/ 0 h 5037453"/>
              <a:gd name="connsiteX0" fmla="*/ 938934 w 4118731"/>
              <a:gd name="connsiteY0" fmla="*/ 5037453 h 5037453"/>
              <a:gd name="connsiteX1" fmla="*/ 2192619 w 4118731"/>
              <a:gd name="connsiteY1" fmla="*/ 4619334 h 5037453"/>
              <a:gd name="connsiteX2" fmla="*/ 2852189 w 4118731"/>
              <a:gd name="connsiteY2" fmla="*/ 4301030 h 5037453"/>
              <a:gd name="connsiteX3" fmla="*/ 3615849 w 4118731"/>
              <a:gd name="connsiteY3" fmla="*/ 3999434 h 5037453"/>
              <a:gd name="connsiteX4" fmla="*/ 4011001 w 4118731"/>
              <a:gd name="connsiteY4" fmla="*/ 3728789 h 5037453"/>
              <a:gd name="connsiteX5" fmla="*/ 4117535 w 4118731"/>
              <a:gd name="connsiteY5" fmla="*/ 3711034 h 5037453"/>
              <a:gd name="connsiteX6" fmla="*/ 3982119 w 4118731"/>
              <a:gd name="connsiteY6" fmla="*/ 3483036 h 5037453"/>
              <a:gd name="connsiteX7" fmla="*/ 3270411 w 4118731"/>
              <a:gd name="connsiteY7" fmla="*/ 3182865 h 5037453"/>
              <a:gd name="connsiteX8" fmla="*/ 1146186 w 4118731"/>
              <a:gd name="connsiteY8" fmla="*/ 2847359 h 5037453"/>
              <a:gd name="connsiteX9" fmla="*/ 1645094 w 4118731"/>
              <a:gd name="connsiteY9" fmla="*/ 2530488 h 5037453"/>
              <a:gd name="connsiteX10" fmla="*/ 2872059 w 4118731"/>
              <a:gd name="connsiteY10" fmla="*/ 2123609 h 5037453"/>
              <a:gd name="connsiteX11" fmla="*/ 1468772 w 4118731"/>
              <a:gd name="connsiteY11" fmla="*/ 1480109 h 5037453"/>
              <a:gd name="connsiteX12" fmla="*/ 1189520 w 4118731"/>
              <a:gd name="connsiteY12" fmla="*/ 1379994 h 5037453"/>
              <a:gd name="connsiteX13" fmla="*/ 939326 w 4118731"/>
              <a:gd name="connsiteY13" fmla="*/ 1234163 h 5037453"/>
              <a:gd name="connsiteX14" fmla="*/ 1136958 w 4118731"/>
              <a:gd name="connsiteY14" fmla="*/ 1083164 h 5037453"/>
              <a:gd name="connsiteX15" fmla="*/ 2120621 w 4118731"/>
              <a:gd name="connsiteY15" fmla="*/ 620734 h 5037453"/>
              <a:gd name="connsiteX16" fmla="*/ 0 w 4118731"/>
              <a:gd name="connsiteY16" fmla="*/ 0 h 5037453"/>
              <a:gd name="connsiteX0" fmla="*/ 938934 w 4118731"/>
              <a:gd name="connsiteY0" fmla="*/ 5037453 h 5037453"/>
              <a:gd name="connsiteX1" fmla="*/ 2192619 w 4118731"/>
              <a:gd name="connsiteY1" fmla="*/ 4619334 h 5037453"/>
              <a:gd name="connsiteX2" fmla="*/ 2940965 w 4118731"/>
              <a:gd name="connsiteY2" fmla="*/ 4336541 h 5037453"/>
              <a:gd name="connsiteX3" fmla="*/ 3615849 w 4118731"/>
              <a:gd name="connsiteY3" fmla="*/ 3999434 h 5037453"/>
              <a:gd name="connsiteX4" fmla="*/ 4011001 w 4118731"/>
              <a:gd name="connsiteY4" fmla="*/ 3728789 h 5037453"/>
              <a:gd name="connsiteX5" fmla="*/ 4117535 w 4118731"/>
              <a:gd name="connsiteY5" fmla="*/ 3711034 h 5037453"/>
              <a:gd name="connsiteX6" fmla="*/ 3982119 w 4118731"/>
              <a:gd name="connsiteY6" fmla="*/ 3483036 h 5037453"/>
              <a:gd name="connsiteX7" fmla="*/ 3270411 w 4118731"/>
              <a:gd name="connsiteY7" fmla="*/ 3182865 h 5037453"/>
              <a:gd name="connsiteX8" fmla="*/ 1146186 w 4118731"/>
              <a:gd name="connsiteY8" fmla="*/ 2847359 h 5037453"/>
              <a:gd name="connsiteX9" fmla="*/ 1645094 w 4118731"/>
              <a:gd name="connsiteY9" fmla="*/ 2530488 h 5037453"/>
              <a:gd name="connsiteX10" fmla="*/ 2872059 w 4118731"/>
              <a:gd name="connsiteY10" fmla="*/ 2123609 h 5037453"/>
              <a:gd name="connsiteX11" fmla="*/ 1468772 w 4118731"/>
              <a:gd name="connsiteY11" fmla="*/ 1480109 h 5037453"/>
              <a:gd name="connsiteX12" fmla="*/ 1189520 w 4118731"/>
              <a:gd name="connsiteY12" fmla="*/ 1379994 h 5037453"/>
              <a:gd name="connsiteX13" fmla="*/ 939326 w 4118731"/>
              <a:gd name="connsiteY13" fmla="*/ 1234163 h 5037453"/>
              <a:gd name="connsiteX14" fmla="*/ 1136958 w 4118731"/>
              <a:gd name="connsiteY14" fmla="*/ 1083164 h 5037453"/>
              <a:gd name="connsiteX15" fmla="*/ 2120621 w 4118731"/>
              <a:gd name="connsiteY15" fmla="*/ 620734 h 5037453"/>
              <a:gd name="connsiteX16" fmla="*/ 0 w 4118731"/>
              <a:gd name="connsiteY16" fmla="*/ 0 h 5037453"/>
              <a:gd name="connsiteX0" fmla="*/ 938934 w 4118731"/>
              <a:gd name="connsiteY0" fmla="*/ 5037453 h 5037453"/>
              <a:gd name="connsiteX1" fmla="*/ 2192619 w 4118731"/>
              <a:gd name="connsiteY1" fmla="*/ 4619334 h 5037453"/>
              <a:gd name="connsiteX2" fmla="*/ 2940965 w 4118731"/>
              <a:gd name="connsiteY2" fmla="*/ 4336541 h 5037453"/>
              <a:gd name="connsiteX3" fmla="*/ 3615849 w 4118731"/>
              <a:gd name="connsiteY3" fmla="*/ 3999434 h 5037453"/>
              <a:gd name="connsiteX4" fmla="*/ 3993247 w 4118731"/>
              <a:gd name="connsiteY4" fmla="*/ 3826443 h 5037453"/>
              <a:gd name="connsiteX5" fmla="*/ 4011001 w 4118731"/>
              <a:gd name="connsiteY5" fmla="*/ 3728789 h 5037453"/>
              <a:gd name="connsiteX6" fmla="*/ 4117535 w 4118731"/>
              <a:gd name="connsiteY6" fmla="*/ 3711034 h 5037453"/>
              <a:gd name="connsiteX7" fmla="*/ 3982119 w 4118731"/>
              <a:gd name="connsiteY7" fmla="*/ 3483036 h 5037453"/>
              <a:gd name="connsiteX8" fmla="*/ 3270411 w 4118731"/>
              <a:gd name="connsiteY8" fmla="*/ 3182865 h 5037453"/>
              <a:gd name="connsiteX9" fmla="*/ 1146186 w 4118731"/>
              <a:gd name="connsiteY9" fmla="*/ 2847359 h 5037453"/>
              <a:gd name="connsiteX10" fmla="*/ 1645094 w 4118731"/>
              <a:gd name="connsiteY10" fmla="*/ 2530488 h 5037453"/>
              <a:gd name="connsiteX11" fmla="*/ 2872059 w 4118731"/>
              <a:gd name="connsiteY11" fmla="*/ 2123609 h 5037453"/>
              <a:gd name="connsiteX12" fmla="*/ 1468772 w 4118731"/>
              <a:gd name="connsiteY12" fmla="*/ 1480109 h 5037453"/>
              <a:gd name="connsiteX13" fmla="*/ 1189520 w 4118731"/>
              <a:gd name="connsiteY13" fmla="*/ 1379994 h 5037453"/>
              <a:gd name="connsiteX14" fmla="*/ 939326 w 4118731"/>
              <a:gd name="connsiteY14" fmla="*/ 1234163 h 5037453"/>
              <a:gd name="connsiteX15" fmla="*/ 1136958 w 4118731"/>
              <a:gd name="connsiteY15" fmla="*/ 1083164 h 5037453"/>
              <a:gd name="connsiteX16" fmla="*/ 2120621 w 4118731"/>
              <a:gd name="connsiteY16" fmla="*/ 620734 h 5037453"/>
              <a:gd name="connsiteX17" fmla="*/ 0 w 4118731"/>
              <a:gd name="connsiteY17" fmla="*/ 0 h 5037453"/>
              <a:gd name="connsiteX0" fmla="*/ 938934 w 4117593"/>
              <a:gd name="connsiteY0" fmla="*/ 5037453 h 5037453"/>
              <a:gd name="connsiteX1" fmla="*/ 2192619 w 4117593"/>
              <a:gd name="connsiteY1" fmla="*/ 4619334 h 5037453"/>
              <a:gd name="connsiteX2" fmla="*/ 2940965 w 4117593"/>
              <a:gd name="connsiteY2" fmla="*/ 4336541 h 5037453"/>
              <a:gd name="connsiteX3" fmla="*/ 3615849 w 4117593"/>
              <a:gd name="connsiteY3" fmla="*/ 3999434 h 5037453"/>
              <a:gd name="connsiteX4" fmla="*/ 3993247 w 4117593"/>
              <a:gd name="connsiteY4" fmla="*/ 3826443 h 5037453"/>
              <a:gd name="connsiteX5" fmla="*/ 4117535 w 4117593"/>
              <a:gd name="connsiteY5" fmla="*/ 3711034 h 5037453"/>
              <a:gd name="connsiteX6" fmla="*/ 3982119 w 4117593"/>
              <a:gd name="connsiteY6" fmla="*/ 3483036 h 5037453"/>
              <a:gd name="connsiteX7" fmla="*/ 3270411 w 4117593"/>
              <a:gd name="connsiteY7" fmla="*/ 3182865 h 5037453"/>
              <a:gd name="connsiteX8" fmla="*/ 1146186 w 4117593"/>
              <a:gd name="connsiteY8" fmla="*/ 2847359 h 5037453"/>
              <a:gd name="connsiteX9" fmla="*/ 1645094 w 4117593"/>
              <a:gd name="connsiteY9" fmla="*/ 2530488 h 5037453"/>
              <a:gd name="connsiteX10" fmla="*/ 2872059 w 4117593"/>
              <a:gd name="connsiteY10" fmla="*/ 2123609 h 5037453"/>
              <a:gd name="connsiteX11" fmla="*/ 1468772 w 4117593"/>
              <a:gd name="connsiteY11" fmla="*/ 1480109 h 5037453"/>
              <a:gd name="connsiteX12" fmla="*/ 1189520 w 4117593"/>
              <a:gd name="connsiteY12" fmla="*/ 1379994 h 5037453"/>
              <a:gd name="connsiteX13" fmla="*/ 939326 w 4117593"/>
              <a:gd name="connsiteY13" fmla="*/ 1234163 h 5037453"/>
              <a:gd name="connsiteX14" fmla="*/ 1136958 w 4117593"/>
              <a:gd name="connsiteY14" fmla="*/ 1083164 h 5037453"/>
              <a:gd name="connsiteX15" fmla="*/ 2120621 w 4117593"/>
              <a:gd name="connsiteY15" fmla="*/ 620734 h 5037453"/>
              <a:gd name="connsiteX16" fmla="*/ 0 w 4117593"/>
              <a:gd name="connsiteY16" fmla="*/ 0 h 5037453"/>
              <a:gd name="connsiteX0" fmla="*/ 938934 w 4117567"/>
              <a:gd name="connsiteY0" fmla="*/ 5037453 h 5037453"/>
              <a:gd name="connsiteX1" fmla="*/ 2192619 w 4117567"/>
              <a:gd name="connsiteY1" fmla="*/ 4619334 h 5037453"/>
              <a:gd name="connsiteX2" fmla="*/ 2940965 w 4117567"/>
              <a:gd name="connsiteY2" fmla="*/ 4336541 h 5037453"/>
              <a:gd name="connsiteX3" fmla="*/ 3615849 w 4117567"/>
              <a:gd name="connsiteY3" fmla="*/ 3999434 h 5037453"/>
              <a:gd name="connsiteX4" fmla="*/ 3957737 w 4117567"/>
              <a:gd name="connsiteY4" fmla="*/ 3870831 h 5037453"/>
              <a:gd name="connsiteX5" fmla="*/ 4117535 w 4117567"/>
              <a:gd name="connsiteY5" fmla="*/ 3711034 h 5037453"/>
              <a:gd name="connsiteX6" fmla="*/ 3982119 w 4117567"/>
              <a:gd name="connsiteY6" fmla="*/ 3483036 h 5037453"/>
              <a:gd name="connsiteX7" fmla="*/ 3270411 w 4117567"/>
              <a:gd name="connsiteY7" fmla="*/ 3182865 h 5037453"/>
              <a:gd name="connsiteX8" fmla="*/ 1146186 w 4117567"/>
              <a:gd name="connsiteY8" fmla="*/ 2847359 h 5037453"/>
              <a:gd name="connsiteX9" fmla="*/ 1645094 w 4117567"/>
              <a:gd name="connsiteY9" fmla="*/ 2530488 h 5037453"/>
              <a:gd name="connsiteX10" fmla="*/ 2872059 w 4117567"/>
              <a:gd name="connsiteY10" fmla="*/ 2123609 h 5037453"/>
              <a:gd name="connsiteX11" fmla="*/ 1468772 w 4117567"/>
              <a:gd name="connsiteY11" fmla="*/ 1480109 h 5037453"/>
              <a:gd name="connsiteX12" fmla="*/ 1189520 w 4117567"/>
              <a:gd name="connsiteY12" fmla="*/ 1379994 h 5037453"/>
              <a:gd name="connsiteX13" fmla="*/ 939326 w 4117567"/>
              <a:gd name="connsiteY13" fmla="*/ 1234163 h 5037453"/>
              <a:gd name="connsiteX14" fmla="*/ 1136958 w 4117567"/>
              <a:gd name="connsiteY14" fmla="*/ 1083164 h 5037453"/>
              <a:gd name="connsiteX15" fmla="*/ 2120621 w 4117567"/>
              <a:gd name="connsiteY15" fmla="*/ 620734 h 5037453"/>
              <a:gd name="connsiteX16" fmla="*/ 0 w 4117567"/>
              <a:gd name="connsiteY16" fmla="*/ 0 h 5037453"/>
              <a:gd name="connsiteX0" fmla="*/ 938934 w 4117567"/>
              <a:gd name="connsiteY0" fmla="*/ 5037453 h 5037453"/>
              <a:gd name="connsiteX1" fmla="*/ 2192619 w 4117567"/>
              <a:gd name="connsiteY1" fmla="*/ 4619334 h 5037453"/>
              <a:gd name="connsiteX2" fmla="*/ 2940965 w 4117567"/>
              <a:gd name="connsiteY2" fmla="*/ 4336541 h 5037453"/>
              <a:gd name="connsiteX3" fmla="*/ 3615849 w 4117567"/>
              <a:gd name="connsiteY3" fmla="*/ 4070456 h 5037453"/>
              <a:gd name="connsiteX4" fmla="*/ 3957737 w 4117567"/>
              <a:gd name="connsiteY4" fmla="*/ 3870831 h 5037453"/>
              <a:gd name="connsiteX5" fmla="*/ 4117535 w 4117567"/>
              <a:gd name="connsiteY5" fmla="*/ 3711034 h 5037453"/>
              <a:gd name="connsiteX6" fmla="*/ 3982119 w 4117567"/>
              <a:gd name="connsiteY6" fmla="*/ 3483036 h 5037453"/>
              <a:gd name="connsiteX7" fmla="*/ 3270411 w 4117567"/>
              <a:gd name="connsiteY7" fmla="*/ 3182865 h 5037453"/>
              <a:gd name="connsiteX8" fmla="*/ 1146186 w 4117567"/>
              <a:gd name="connsiteY8" fmla="*/ 2847359 h 5037453"/>
              <a:gd name="connsiteX9" fmla="*/ 1645094 w 4117567"/>
              <a:gd name="connsiteY9" fmla="*/ 2530488 h 5037453"/>
              <a:gd name="connsiteX10" fmla="*/ 2872059 w 4117567"/>
              <a:gd name="connsiteY10" fmla="*/ 2123609 h 5037453"/>
              <a:gd name="connsiteX11" fmla="*/ 1468772 w 4117567"/>
              <a:gd name="connsiteY11" fmla="*/ 1480109 h 5037453"/>
              <a:gd name="connsiteX12" fmla="*/ 1189520 w 4117567"/>
              <a:gd name="connsiteY12" fmla="*/ 1379994 h 5037453"/>
              <a:gd name="connsiteX13" fmla="*/ 939326 w 4117567"/>
              <a:gd name="connsiteY13" fmla="*/ 1234163 h 5037453"/>
              <a:gd name="connsiteX14" fmla="*/ 1136958 w 4117567"/>
              <a:gd name="connsiteY14" fmla="*/ 1083164 h 5037453"/>
              <a:gd name="connsiteX15" fmla="*/ 2120621 w 4117567"/>
              <a:gd name="connsiteY15" fmla="*/ 620734 h 5037453"/>
              <a:gd name="connsiteX16" fmla="*/ 0 w 4117567"/>
              <a:gd name="connsiteY16" fmla="*/ 0 h 5037453"/>
              <a:gd name="connsiteX0" fmla="*/ 938934 w 4117567"/>
              <a:gd name="connsiteY0" fmla="*/ 5037453 h 5037453"/>
              <a:gd name="connsiteX1" fmla="*/ 2192619 w 4117567"/>
              <a:gd name="connsiteY1" fmla="*/ 4619334 h 5037453"/>
              <a:gd name="connsiteX2" fmla="*/ 2940965 w 4117567"/>
              <a:gd name="connsiteY2" fmla="*/ 4336541 h 5037453"/>
              <a:gd name="connsiteX3" fmla="*/ 3615849 w 4117567"/>
              <a:gd name="connsiteY3" fmla="*/ 4070456 h 5037453"/>
              <a:gd name="connsiteX4" fmla="*/ 3957737 w 4117567"/>
              <a:gd name="connsiteY4" fmla="*/ 3870831 h 5037453"/>
              <a:gd name="connsiteX5" fmla="*/ 4117535 w 4117567"/>
              <a:gd name="connsiteY5" fmla="*/ 3711034 h 5037453"/>
              <a:gd name="connsiteX6" fmla="*/ 3982119 w 4117567"/>
              <a:gd name="connsiteY6" fmla="*/ 3483036 h 5037453"/>
              <a:gd name="connsiteX7" fmla="*/ 3217145 w 4117567"/>
              <a:gd name="connsiteY7" fmla="*/ 3227253 h 5037453"/>
              <a:gd name="connsiteX8" fmla="*/ 1146186 w 4117567"/>
              <a:gd name="connsiteY8" fmla="*/ 2847359 h 5037453"/>
              <a:gd name="connsiteX9" fmla="*/ 1645094 w 4117567"/>
              <a:gd name="connsiteY9" fmla="*/ 2530488 h 5037453"/>
              <a:gd name="connsiteX10" fmla="*/ 2872059 w 4117567"/>
              <a:gd name="connsiteY10" fmla="*/ 2123609 h 5037453"/>
              <a:gd name="connsiteX11" fmla="*/ 1468772 w 4117567"/>
              <a:gd name="connsiteY11" fmla="*/ 1480109 h 5037453"/>
              <a:gd name="connsiteX12" fmla="*/ 1189520 w 4117567"/>
              <a:gd name="connsiteY12" fmla="*/ 1379994 h 5037453"/>
              <a:gd name="connsiteX13" fmla="*/ 939326 w 4117567"/>
              <a:gd name="connsiteY13" fmla="*/ 1234163 h 5037453"/>
              <a:gd name="connsiteX14" fmla="*/ 1136958 w 4117567"/>
              <a:gd name="connsiteY14" fmla="*/ 1083164 h 5037453"/>
              <a:gd name="connsiteX15" fmla="*/ 2120621 w 4117567"/>
              <a:gd name="connsiteY15" fmla="*/ 620734 h 5037453"/>
              <a:gd name="connsiteX16" fmla="*/ 0 w 4117567"/>
              <a:gd name="connsiteY16" fmla="*/ 0 h 5037453"/>
              <a:gd name="connsiteX0" fmla="*/ 938934 w 4141237"/>
              <a:gd name="connsiteY0" fmla="*/ 5037453 h 5037453"/>
              <a:gd name="connsiteX1" fmla="*/ 2192619 w 4141237"/>
              <a:gd name="connsiteY1" fmla="*/ 4619334 h 5037453"/>
              <a:gd name="connsiteX2" fmla="*/ 2940965 w 4141237"/>
              <a:gd name="connsiteY2" fmla="*/ 4336541 h 5037453"/>
              <a:gd name="connsiteX3" fmla="*/ 3615849 w 4141237"/>
              <a:gd name="connsiteY3" fmla="*/ 4070456 h 5037453"/>
              <a:gd name="connsiteX4" fmla="*/ 3957737 w 4141237"/>
              <a:gd name="connsiteY4" fmla="*/ 3870831 h 5037453"/>
              <a:gd name="connsiteX5" fmla="*/ 4117535 w 4141237"/>
              <a:gd name="connsiteY5" fmla="*/ 3711034 h 5037453"/>
              <a:gd name="connsiteX6" fmla="*/ 4053141 w 4141237"/>
              <a:gd name="connsiteY6" fmla="*/ 3474158 h 5037453"/>
              <a:gd name="connsiteX7" fmla="*/ 3217145 w 4141237"/>
              <a:gd name="connsiteY7" fmla="*/ 3227253 h 5037453"/>
              <a:gd name="connsiteX8" fmla="*/ 1146186 w 4141237"/>
              <a:gd name="connsiteY8" fmla="*/ 2847359 h 5037453"/>
              <a:gd name="connsiteX9" fmla="*/ 1645094 w 4141237"/>
              <a:gd name="connsiteY9" fmla="*/ 2530488 h 5037453"/>
              <a:gd name="connsiteX10" fmla="*/ 2872059 w 4141237"/>
              <a:gd name="connsiteY10" fmla="*/ 2123609 h 5037453"/>
              <a:gd name="connsiteX11" fmla="*/ 1468772 w 4141237"/>
              <a:gd name="connsiteY11" fmla="*/ 1480109 h 5037453"/>
              <a:gd name="connsiteX12" fmla="*/ 1189520 w 4141237"/>
              <a:gd name="connsiteY12" fmla="*/ 1379994 h 5037453"/>
              <a:gd name="connsiteX13" fmla="*/ 939326 w 4141237"/>
              <a:gd name="connsiteY13" fmla="*/ 1234163 h 5037453"/>
              <a:gd name="connsiteX14" fmla="*/ 1136958 w 4141237"/>
              <a:gd name="connsiteY14" fmla="*/ 1083164 h 5037453"/>
              <a:gd name="connsiteX15" fmla="*/ 2120621 w 4141237"/>
              <a:gd name="connsiteY15" fmla="*/ 620734 h 5037453"/>
              <a:gd name="connsiteX16" fmla="*/ 0 w 4141237"/>
              <a:gd name="connsiteY16" fmla="*/ 0 h 5037453"/>
              <a:gd name="connsiteX0" fmla="*/ 938934 w 4224079"/>
              <a:gd name="connsiteY0" fmla="*/ 5037453 h 5037453"/>
              <a:gd name="connsiteX1" fmla="*/ 2192619 w 4224079"/>
              <a:gd name="connsiteY1" fmla="*/ 4619334 h 5037453"/>
              <a:gd name="connsiteX2" fmla="*/ 2940965 w 4224079"/>
              <a:gd name="connsiteY2" fmla="*/ 4336541 h 5037453"/>
              <a:gd name="connsiteX3" fmla="*/ 3615849 w 4224079"/>
              <a:gd name="connsiteY3" fmla="*/ 4070456 h 5037453"/>
              <a:gd name="connsiteX4" fmla="*/ 3957737 w 4224079"/>
              <a:gd name="connsiteY4" fmla="*/ 3870831 h 5037453"/>
              <a:gd name="connsiteX5" fmla="*/ 4224067 w 4224079"/>
              <a:gd name="connsiteY5" fmla="*/ 3702156 h 5037453"/>
              <a:gd name="connsiteX6" fmla="*/ 4053141 w 4224079"/>
              <a:gd name="connsiteY6" fmla="*/ 3474158 h 5037453"/>
              <a:gd name="connsiteX7" fmla="*/ 3217145 w 4224079"/>
              <a:gd name="connsiteY7" fmla="*/ 3227253 h 5037453"/>
              <a:gd name="connsiteX8" fmla="*/ 1146186 w 4224079"/>
              <a:gd name="connsiteY8" fmla="*/ 2847359 h 5037453"/>
              <a:gd name="connsiteX9" fmla="*/ 1645094 w 4224079"/>
              <a:gd name="connsiteY9" fmla="*/ 2530488 h 5037453"/>
              <a:gd name="connsiteX10" fmla="*/ 2872059 w 4224079"/>
              <a:gd name="connsiteY10" fmla="*/ 2123609 h 5037453"/>
              <a:gd name="connsiteX11" fmla="*/ 1468772 w 4224079"/>
              <a:gd name="connsiteY11" fmla="*/ 1480109 h 5037453"/>
              <a:gd name="connsiteX12" fmla="*/ 1189520 w 4224079"/>
              <a:gd name="connsiteY12" fmla="*/ 1379994 h 5037453"/>
              <a:gd name="connsiteX13" fmla="*/ 939326 w 4224079"/>
              <a:gd name="connsiteY13" fmla="*/ 1234163 h 5037453"/>
              <a:gd name="connsiteX14" fmla="*/ 1136958 w 4224079"/>
              <a:gd name="connsiteY14" fmla="*/ 1083164 h 5037453"/>
              <a:gd name="connsiteX15" fmla="*/ 2120621 w 4224079"/>
              <a:gd name="connsiteY15" fmla="*/ 620734 h 5037453"/>
              <a:gd name="connsiteX16" fmla="*/ 0 w 4224079"/>
              <a:gd name="connsiteY16" fmla="*/ 0 h 5037453"/>
              <a:gd name="connsiteX0" fmla="*/ 938934 w 4224083"/>
              <a:gd name="connsiteY0" fmla="*/ 5037453 h 5037453"/>
              <a:gd name="connsiteX1" fmla="*/ 2192619 w 4224083"/>
              <a:gd name="connsiteY1" fmla="*/ 4619334 h 5037453"/>
              <a:gd name="connsiteX2" fmla="*/ 2940965 w 4224083"/>
              <a:gd name="connsiteY2" fmla="*/ 4336541 h 5037453"/>
              <a:gd name="connsiteX3" fmla="*/ 3615849 w 4224083"/>
              <a:gd name="connsiteY3" fmla="*/ 4070456 h 5037453"/>
              <a:gd name="connsiteX4" fmla="*/ 3993247 w 4224083"/>
              <a:gd name="connsiteY4" fmla="*/ 3897464 h 5037453"/>
              <a:gd name="connsiteX5" fmla="*/ 4224067 w 4224083"/>
              <a:gd name="connsiteY5" fmla="*/ 3702156 h 5037453"/>
              <a:gd name="connsiteX6" fmla="*/ 4053141 w 4224083"/>
              <a:gd name="connsiteY6" fmla="*/ 3474158 h 5037453"/>
              <a:gd name="connsiteX7" fmla="*/ 3217145 w 4224083"/>
              <a:gd name="connsiteY7" fmla="*/ 3227253 h 5037453"/>
              <a:gd name="connsiteX8" fmla="*/ 1146186 w 4224083"/>
              <a:gd name="connsiteY8" fmla="*/ 2847359 h 5037453"/>
              <a:gd name="connsiteX9" fmla="*/ 1645094 w 4224083"/>
              <a:gd name="connsiteY9" fmla="*/ 2530488 h 5037453"/>
              <a:gd name="connsiteX10" fmla="*/ 2872059 w 4224083"/>
              <a:gd name="connsiteY10" fmla="*/ 2123609 h 5037453"/>
              <a:gd name="connsiteX11" fmla="*/ 1468772 w 4224083"/>
              <a:gd name="connsiteY11" fmla="*/ 1480109 h 5037453"/>
              <a:gd name="connsiteX12" fmla="*/ 1189520 w 4224083"/>
              <a:gd name="connsiteY12" fmla="*/ 1379994 h 5037453"/>
              <a:gd name="connsiteX13" fmla="*/ 939326 w 4224083"/>
              <a:gd name="connsiteY13" fmla="*/ 1234163 h 5037453"/>
              <a:gd name="connsiteX14" fmla="*/ 1136958 w 4224083"/>
              <a:gd name="connsiteY14" fmla="*/ 1083164 h 5037453"/>
              <a:gd name="connsiteX15" fmla="*/ 2120621 w 4224083"/>
              <a:gd name="connsiteY15" fmla="*/ 620734 h 5037453"/>
              <a:gd name="connsiteX16" fmla="*/ 0 w 4224083"/>
              <a:gd name="connsiteY16" fmla="*/ 0 h 5037453"/>
              <a:gd name="connsiteX0" fmla="*/ 938934 w 4224083"/>
              <a:gd name="connsiteY0" fmla="*/ 5037453 h 5037453"/>
              <a:gd name="connsiteX1" fmla="*/ 2192619 w 4224083"/>
              <a:gd name="connsiteY1" fmla="*/ 4619334 h 5037453"/>
              <a:gd name="connsiteX2" fmla="*/ 2940965 w 4224083"/>
              <a:gd name="connsiteY2" fmla="*/ 4336541 h 5037453"/>
              <a:gd name="connsiteX3" fmla="*/ 3615849 w 4224083"/>
              <a:gd name="connsiteY3" fmla="*/ 4070456 h 5037453"/>
              <a:gd name="connsiteX4" fmla="*/ 3993247 w 4224083"/>
              <a:gd name="connsiteY4" fmla="*/ 3897464 h 5037453"/>
              <a:gd name="connsiteX5" fmla="*/ 4224067 w 4224083"/>
              <a:gd name="connsiteY5" fmla="*/ 3702156 h 5037453"/>
              <a:gd name="connsiteX6" fmla="*/ 4053141 w 4224083"/>
              <a:gd name="connsiteY6" fmla="*/ 3474158 h 5037453"/>
              <a:gd name="connsiteX7" fmla="*/ 3217145 w 4224083"/>
              <a:gd name="connsiteY7" fmla="*/ 3227253 h 5037453"/>
              <a:gd name="connsiteX8" fmla="*/ 1146186 w 4224083"/>
              <a:gd name="connsiteY8" fmla="*/ 2847359 h 5037453"/>
              <a:gd name="connsiteX9" fmla="*/ 1645094 w 4224083"/>
              <a:gd name="connsiteY9" fmla="*/ 2530488 h 5037453"/>
              <a:gd name="connsiteX10" fmla="*/ 3067367 w 4224083"/>
              <a:gd name="connsiteY10" fmla="*/ 2114732 h 5037453"/>
              <a:gd name="connsiteX11" fmla="*/ 1468772 w 4224083"/>
              <a:gd name="connsiteY11" fmla="*/ 1480109 h 5037453"/>
              <a:gd name="connsiteX12" fmla="*/ 1189520 w 4224083"/>
              <a:gd name="connsiteY12" fmla="*/ 1379994 h 5037453"/>
              <a:gd name="connsiteX13" fmla="*/ 939326 w 4224083"/>
              <a:gd name="connsiteY13" fmla="*/ 1234163 h 5037453"/>
              <a:gd name="connsiteX14" fmla="*/ 1136958 w 4224083"/>
              <a:gd name="connsiteY14" fmla="*/ 1083164 h 5037453"/>
              <a:gd name="connsiteX15" fmla="*/ 2120621 w 4224083"/>
              <a:gd name="connsiteY15" fmla="*/ 620734 h 5037453"/>
              <a:gd name="connsiteX16" fmla="*/ 0 w 4224083"/>
              <a:gd name="connsiteY16" fmla="*/ 0 h 5037453"/>
              <a:gd name="connsiteX0" fmla="*/ 938934 w 4224083"/>
              <a:gd name="connsiteY0" fmla="*/ 5037453 h 5037453"/>
              <a:gd name="connsiteX1" fmla="*/ 2192619 w 4224083"/>
              <a:gd name="connsiteY1" fmla="*/ 4619334 h 5037453"/>
              <a:gd name="connsiteX2" fmla="*/ 2940965 w 4224083"/>
              <a:gd name="connsiteY2" fmla="*/ 4336541 h 5037453"/>
              <a:gd name="connsiteX3" fmla="*/ 3615849 w 4224083"/>
              <a:gd name="connsiteY3" fmla="*/ 4070456 h 5037453"/>
              <a:gd name="connsiteX4" fmla="*/ 3993247 w 4224083"/>
              <a:gd name="connsiteY4" fmla="*/ 3897464 h 5037453"/>
              <a:gd name="connsiteX5" fmla="*/ 4224067 w 4224083"/>
              <a:gd name="connsiteY5" fmla="*/ 3702156 h 5037453"/>
              <a:gd name="connsiteX6" fmla="*/ 4053141 w 4224083"/>
              <a:gd name="connsiteY6" fmla="*/ 3474158 h 5037453"/>
              <a:gd name="connsiteX7" fmla="*/ 3217145 w 4224083"/>
              <a:gd name="connsiteY7" fmla="*/ 3227253 h 5037453"/>
              <a:gd name="connsiteX8" fmla="*/ 1146186 w 4224083"/>
              <a:gd name="connsiteY8" fmla="*/ 2847359 h 5037453"/>
              <a:gd name="connsiteX9" fmla="*/ 1645094 w 4224083"/>
              <a:gd name="connsiteY9" fmla="*/ 2530488 h 5037453"/>
              <a:gd name="connsiteX10" fmla="*/ 3067367 w 4224083"/>
              <a:gd name="connsiteY10" fmla="*/ 2114732 h 5037453"/>
              <a:gd name="connsiteX11" fmla="*/ 1468772 w 4224083"/>
              <a:gd name="connsiteY11" fmla="*/ 1480109 h 5037453"/>
              <a:gd name="connsiteX12" fmla="*/ 1189520 w 4224083"/>
              <a:gd name="connsiteY12" fmla="*/ 1379994 h 5037453"/>
              <a:gd name="connsiteX13" fmla="*/ 939326 w 4224083"/>
              <a:gd name="connsiteY13" fmla="*/ 1234163 h 5037453"/>
              <a:gd name="connsiteX14" fmla="*/ 1136958 w 4224083"/>
              <a:gd name="connsiteY14" fmla="*/ 1083164 h 5037453"/>
              <a:gd name="connsiteX15" fmla="*/ 2209399 w 4224083"/>
              <a:gd name="connsiteY15" fmla="*/ 629611 h 5037453"/>
              <a:gd name="connsiteX16" fmla="*/ 0 w 4224083"/>
              <a:gd name="connsiteY16" fmla="*/ 0 h 5037453"/>
              <a:gd name="connsiteX0" fmla="*/ 938934 w 4224083"/>
              <a:gd name="connsiteY0" fmla="*/ 5037453 h 5037453"/>
              <a:gd name="connsiteX1" fmla="*/ 2192619 w 4224083"/>
              <a:gd name="connsiteY1" fmla="*/ 4619334 h 5037453"/>
              <a:gd name="connsiteX2" fmla="*/ 2940965 w 4224083"/>
              <a:gd name="connsiteY2" fmla="*/ 4336541 h 5037453"/>
              <a:gd name="connsiteX3" fmla="*/ 3615849 w 4224083"/>
              <a:gd name="connsiteY3" fmla="*/ 4070456 h 5037453"/>
              <a:gd name="connsiteX4" fmla="*/ 3993247 w 4224083"/>
              <a:gd name="connsiteY4" fmla="*/ 3897464 h 5037453"/>
              <a:gd name="connsiteX5" fmla="*/ 4224067 w 4224083"/>
              <a:gd name="connsiteY5" fmla="*/ 3702156 h 5037453"/>
              <a:gd name="connsiteX6" fmla="*/ 4053141 w 4224083"/>
              <a:gd name="connsiteY6" fmla="*/ 3474158 h 5037453"/>
              <a:gd name="connsiteX7" fmla="*/ 3181635 w 4224083"/>
              <a:gd name="connsiteY7" fmla="*/ 3120721 h 5037453"/>
              <a:gd name="connsiteX8" fmla="*/ 1146186 w 4224083"/>
              <a:gd name="connsiteY8" fmla="*/ 2847359 h 5037453"/>
              <a:gd name="connsiteX9" fmla="*/ 1645094 w 4224083"/>
              <a:gd name="connsiteY9" fmla="*/ 2530488 h 5037453"/>
              <a:gd name="connsiteX10" fmla="*/ 3067367 w 4224083"/>
              <a:gd name="connsiteY10" fmla="*/ 2114732 h 5037453"/>
              <a:gd name="connsiteX11" fmla="*/ 1468772 w 4224083"/>
              <a:gd name="connsiteY11" fmla="*/ 1480109 h 5037453"/>
              <a:gd name="connsiteX12" fmla="*/ 1189520 w 4224083"/>
              <a:gd name="connsiteY12" fmla="*/ 1379994 h 5037453"/>
              <a:gd name="connsiteX13" fmla="*/ 939326 w 4224083"/>
              <a:gd name="connsiteY13" fmla="*/ 1234163 h 5037453"/>
              <a:gd name="connsiteX14" fmla="*/ 1136958 w 4224083"/>
              <a:gd name="connsiteY14" fmla="*/ 1083164 h 5037453"/>
              <a:gd name="connsiteX15" fmla="*/ 2209399 w 4224083"/>
              <a:gd name="connsiteY15" fmla="*/ 629611 h 5037453"/>
              <a:gd name="connsiteX16" fmla="*/ 0 w 4224083"/>
              <a:gd name="connsiteY16" fmla="*/ 0 h 5037453"/>
              <a:gd name="connsiteX0" fmla="*/ 938934 w 4224083"/>
              <a:gd name="connsiteY0" fmla="*/ 5037453 h 5037453"/>
              <a:gd name="connsiteX1" fmla="*/ 2192619 w 4224083"/>
              <a:gd name="connsiteY1" fmla="*/ 4619334 h 5037453"/>
              <a:gd name="connsiteX2" fmla="*/ 2940965 w 4224083"/>
              <a:gd name="connsiteY2" fmla="*/ 4336541 h 5037453"/>
              <a:gd name="connsiteX3" fmla="*/ 3615849 w 4224083"/>
              <a:gd name="connsiteY3" fmla="*/ 4070456 h 5037453"/>
              <a:gd name="connsiteX4" fmla="*/ 3993247 w 4224083"/>
              <a:gd name="connsiteY4" fmla="*/ 3897464 h 5037453"/>
              <a:gd name="connsiteX5" fmla="*/ 4224067 w 4224083"/>
              <a:gd name="connsiteY5" fmla="*/ 3702156 h 5037453"/>
              <a:gd name="connsiteX6" fmla="*/ 4053141 w 4224083"/>
              <a:gd name="connsiteY6" fmla="*/ 3323238 h 5037453"/>
              <a:gd name="connsiteX7" fmla="*/ 3181635 w 4224083"/>
              <a:gd name="connsiteY7" fmla="*/ 3120721 h 5037453"/>
              <a:gd name="connsiteX8" fmla="*/ 1146186 w 4224083"/>
              <a:gd name="connsiteY8" fmla="*/ 2847359 h 5037453"/>
              <a:gd name="connsiteX9" fmla="*/ 1645094 w 4224083"/>
              <a:gd name="connsiteY9" fmla="*/ 2530488 h 5037453"/>
              <a:gd name="connsiteX10" fmla="*/ 3067367 w 4224083"/>
              <a:gd name="connsiteY10" fmla="*/ 2114732 h 5037453"/>
              <a:gd name="connsiteX11" fmla="*/ 1468772 w 4224083"/>
              <a:gd name="connsiteY11" fmla="*/ 1480109 h 5037453"/>
              <a:gd name="connsiteX12" fmla="*/ 1189520 w 4224083"/>
              <a:gd name="connsiteY12" fmla="*/ 1379994 h 5037453"/>
              <a:gd name="connsiteX13" fmla="*/ 939326 w 4224083"/>
              <a:gd name="connsiteY13" fmla="*/ 1234163 h 5037453"/>
              <a:gd name="connsiteX14" fmla="*/ 1136958 w 4224083"/>
              <a:gd name="connsiteY14" fmla="*/ 1083164 h 5037453"/>
              <a:gd name="connsiteX15" fmla="*/ 2209399 w 4224083"/>
              <a:gd name="connsiteY15" fmla="*/ 629611 h 5037453"/>
              <a:gd name="connsiteX16" fmla="*/ 0 w 4224083"/>
              <a:gd name="connsiteY16" fmla="*/ 0 h 5037453"/>
              <a:gd name="connsiteX0" fmla="*/ 938934 w 4224073"/>
              <a:gd name="connsiteY0" fmla="*/ 5037453 h 5037453"/>
              <a:gd name="connsiteX1" fmla="*/ 2192619 w 4224073"/>
              <a:gd name="connsiteY1" fmla="*/ 4619334 h 5037453"/>
              <a:gd name="connsiteX2" fmla="*/ 2940965 w 4224073"/>
              <a:gd name="connsiteY2" fmla="*/ 4336541 h 5037453"/>
              <a:gd name="connsiteX3" fmla="*/ 3615849 w 4224073"/>
              <a:gd name="connsiteY3" fmla="*/ 4070456 h 5037453"/>
              <a:gd name="connsiteX4" fmla="*/ 3726917 w 4224073"/>
              <a:gd name="connsiteY4" fmla="*/ 3861953 h 5037453"/>
              <a:gd name="connsiteX5" fmla="*/ 4224067 w 4224073"/>
              <a:gd name="connsiteY5" fmla="*/ 3702156 h 5037453"/>
              <a:gd name="connsiteX6" fmla="*/ 4053141 w 4224073"/>
              <a:gd name="connsiteY6" fmla="*/ 3323238 h 5037453"/>
              <a:gd name="connsiteX7" fmla="*/ 3181635 w 4224073"/>
              <a:gd name="connsiteY7" fmla="*/ 3120721 h 5037453"/>
              <a:gd name="connsiteX8" fmla="*/ 1146186 w 4224073"/>
              <a:gd name="connsiteY8" fmla="*/ 2847359 h 5037453"/>
              <a:gd name="connsiteX9" fmla="*/ 1645094 w 4224073"/>
              <a:gd name="connsiteY9" fmla="*/ 2530488 h 5037453"/>
              <a:gd name="connsiteX10" fmla="*/ 3067367 w 4224073"/>
              <a:gd name="connsiteY10" fmla="*/ 2114732 h 5037453"/>
              <a:gd name="connsiteX11" fmla="*/ 1468772 w 4224073"/>
              <a:gd name="connsiteY11" fmla="*/ 1480109 h 5037453"/>
              <a:gd name="connsiteX12" fmla="*/ 1189520 w 4224073"/>
              <a:gd name="connsiteY12" fmla="*/ 1379994 h 5037453"/>
              <a:gd name="connsiteX13" fmla="*/ 939326 w 4224073"/>
              <a:gd name="connsiteY13" fmla="*/ 1234163 h 5037453"/>
              <a:gd name="connsiteX14" fmla="*/ 1136958 w 4224073"/>
              <a:gd name="connsiteY14" fmla="*/ 1083164 h 5037453"/>
              <a:gd name="connsiteX15" fmla="*/ 2209399 w 4224073"/>
              <a:gd name="connsiteY15" fmla="*/ 629611 h 5037453"/>
              <a:gd name="connsiteX16" fmla="*/ 0 w 4224073"/>
              <a:gd name="connsiteY16" fmla="*/ 0 h 5037453"/>
              <a:gd name="connsiteX0" fmla="*/ 938934 w 4224073"/>
              <a:gd name="connsiteY0" fmla="*/ 5037453 h 5037453"/>
              <a:gd name="connsiteX1" fmla="*/ 2192619 w 4224073"/>
              <a:gd name="connsiteY1" fmla="*/ 4619334 h 5037453"/>
              <a:gd name="connsiteX2" fmla="*/ 2940965 w 4224073"/>
              <a:gd name="connsiteY2" fmla="*/ 4336541 h 5037453"/>
              <a:gd name="connsiteX3" fmla="*/ 3278497 w 4224073"/>
              <a:gd name="connsiteY3" fmla="*/ 4061579 h 5037453"/>
              <a:gd name="connsiteX4" fmla="*/ 3726917 w 4224073"/>
              <a:gd name="connsiteY4" fmla="*/ 3861953 h 5037453"/>
              <a:gd name="connsiteX5" fmla="*/ 4224067 w 4224073"/>
              <a:gd name="connsiteY5" fmla="*/ 3702156 h 5037453"/>
              <a:gd name="connsiteX6" fmla="*/ 4053141 w 4224073"/>
              <a:gd name="connsiteY6" fmla="*/ 3323238 h 5037453"/>
              <a:gd name="connsiteX7" fmla="*/ 3181635 w 4224073"/>
              <a:gd name="connsiteY7" fmla="*/ 3120721 h 5037453"/>
              <a:gd name="connsiteX8" fmla="*/ 1146186 w 4224073"/>
              <a:gd name="connsiteY8" fmla="*/ 2847359 h 5037453"/>
              <a:gd name="connsiteX9" fmla="*/ 1645094 w 4224073"/>
              <a:gd name="connsiteY9" fmla="*/ 2530488 h 5037453"/>
              <a:gd name="connsiteX10" fmla="*/ 3067367 w 4224073"/>
              <a:gd name="connsiteY10" fmla="*/ 2114732 h 5037453"/>
              <a:gd name="connsiteX11" fmla="*/ 1468772 w 4224073"/>
              <a:gd name="connsiteY11" fmla="*/ 1480109 h 5037453"/>
              <a:gd name="connsiteX12" fmla="*/ 1189520 w 4224073"/>
              <a:gd name="connsiteY12" fmla="*/ 1379994 h 5037453"/>
              <a:gd name="connsiteX13" fmla="*/ 939326 w 4224073"/>
              <a:gd name="connsiteY13" fmla="*/ 1234163 h 5037453"/>
              <a:gd name="connsiteX14" fmla="*/ 1136958 w 4224073"/>
              <a:gd name="connsiteY14" fmla="*/ 1083164 h 5037453"/>
              <a:gd name="connsiteX15" fmla="*/ 2209399 w 4224073"/>
              <a:gd name="connsiteY15" fmla="*/ 629611 h 5037453"/>
              <a:gd name="connsiteX16" fmla="*/ 0 w 4224073"/>
              <a:gd name="connsiteY16" fmla="*/ 0 h 5037453"/>
              <a:gd name="connsiteX0" fmla="*/ 938934 w 4224073"/>
              <a:gd name="connsiteY0" fmla="*/ 5037453 h 5037453"/>
              <a:gd name="connsiteX1" fmla="*/ 2192619 w 4224073"/>
              <a:gd name="connsiteY1" fmla="*/ 4619334 h 5037453"/>
              <a:gd name="connsiteX2" fmla="*/ 2727901 w 4224073"/>
              <a:gd name="connsiteY2" fmla="*/ 4336541 h 5037453"/>
              <a:gd name="connsiteX3" fmla="*/ 3278497 w 4224073"/>
              <a:gd name="connsiteY3" fmla="*/ 4061579 h 5037453"/>
              <a:gd name="connsiteX4" fmla="*/ 3726917 w 4224073"/>
              <a:gd name="connsiteY4" fmla="*/ 3861953 h 5037453"/>
              <a:gd name="connsiteX5" fmla="*/ 4224067 w 4224073"/>
              <a:gd name="connsiteY5" fmla="*/ 3702156 h 5037453"/>
              <a:gd name="connsiteX6" fmla="*/ 4053141 w 4224073"/>
              <a:gd name="connsiteY6" fmla="*/ 3323238 h 5037453"/>
              <a:gd name="connsiteX7" fmla="*/ 3181635 w 4224073"/>
              <a:gd name="connsiteY7" fmla="*/ 3120721 h 5037453"/>
              <a:gd name="connsiteX8" fmla="*/ 1146186 w 4224073"/>
              <a:gd name="connsiteY8" fmla="*/ 2847359 h 5037453"/>
              <a:gd name="connsiteX9" fmla="*/ 1645094 w 4224073"/>
              <a:gd name="connsiteY9" fmla="*/ 2530488 h 5037453"/>
              <a:gd name="connsiteX10" fmla="*/ 3067367 w 4224073"/>
              <a:gd name="connsiteY10" fmla="*/ 2114732 h 5037453"/>
              <a:gd name="connsiteX11" fmla="*/ 1468772 w 4224073"/>
              <a:gd name="connsiteY11" fmla="*/ 1480109 h 5037453"/>
              <a:gd name="connsiteX12" fmla="*/ 1189520 w 4224073"/>
              <a:gd name="connsiteY12" fmla="*/ 1379994 h 5037453"/>
              <a:gd name="connsiteX13" fmla="*/ 939326 w 4224073"/>
              <a:gd name="connsiteY13" fmla="*/ 1234163 h 5037453"/>
              <a:gd name="connsiteX14" fmla="*/ 1136958 w 4224073"/>
              <a:gd name="connsiteY14" fmla="*/ 1083164 h 5037453"/>
              <a:gd name="connsiteX15" fmla="*/ 2209399 w 4224073"/>
              <a:gd name="connsiteY15" fmla="*/ 629611 h 5037453"/>
              <a:gd name="connsiteX16" fmla="*/ 0 w 4224073"/>
              <a:gd name="connsiteY16" fmla="*/ 0 h 5037453"/>
              <a:gd name="connsiteX0" fmla="*/ 938934 w 4224073"/>
              <a:gd name="connsiteY0" fmla="*/ 5037453 h 5037453"/>
              <a:gd name="connsiteX1" fmla="*/ 2086086 w 4224073"/>
              <a:gd name="connsiteY1" fmla="*/ 4610456 h 5037453"/>
              <a:gd name="connsiteX2" fmla="*/ 2727901 w 4224073"/>
              <a:gd name="connsiteY2" fmla="*/ 4336541 h 5037453"/>
              <a:gd name="connsiteX3" fmla="*/ 3278497 w 4224073"/>
              <a:gd name="connsiteY3" fmla="*/ 4061579 h 5037453"/>
              <a:gd name="connsiteX4" fmla="*/ 3726917 w 4224073"/>
              <a:gd name="connsiteY4" fmla="*/ 3861953 h 5037453"/>
              <a:gd name="connsiteX5" fmla="*/ 4224067 w 4224073"/>
              <a:gd name="connsiteY5" fmla="*/ 3702156 h 5037453"/>
              <a:gd name="connsiteX6" fmla="*/ 4053141 w 4224073"/>
              <a:gd name="connsiteY6" fmla="*/ 3323238 h 5037453"/>
              <a:gd name="connsiteX7" fmla="*/ 3181635 w 4224073"/>
              <a:gd name="connsiteY7" fmla="*/ 3120721 h 5037453"/>
              <a:gd name="connsiteX8" fmla="*/ 1146186 w 4224073"/>
              <a:gd name="connsiteY8" fmla="*/ 2847359 h 5037453"/>
              <a:gd name="connsiteX9" fmla="*/ 1645094 w 4224073"/>
              <a:gd name="connsiteY9" fmla="*/ 2530488 h 5037453"/>
              <a:gd name="connsiteX10" fmla="*/ 3067367 w 4224073"/>
              <a:gd name="connsiteY10" fmla="*/ 2114732 h 5037453"/>
              <a:gd name="connsiteX11" fmla="*/ 1468772 w 4224073"/>
              <a:gd name="connsiteY11" fmla="*/ 1480109 h 5037453"/>
              <a:gd name="connsiteX12" fmla="*/ 1189520 w 4224073"/>
              <a:gd name="connsiteY12" fmla="*/ 1379994 h 5037453"/>
              <a:gd name="connsiteX13" fmla="*/ 939326 w 4224073"/>
              <a:gd name="connsiteY13" fmla="*/ 1234163 h 5037453"/>
              <a:gd name="connsiteX14" fmla="*/ 1136958 w 4224073"/>
              <a:gd name="connsiteY14" fmla="*/ 1083164 h 5037453"/>
              <a:gd name="connsiteX15" fmla="*/ 2209399 w 4224073"/>
              <a:gd name="connsiteY15" fmla="*/ 629611 h 5037453"/>
              <a:gd name="connsiteX16" fmla="*/ 0 w 4224073"/>
              <a:gd name="connsiteY16" fmla="*/ 0 h 5037453"/>
              <a:gd name="connsiteX0" fmla="*/ 938934 w 4295093"/>
              <a:gd name="connsiteY0" fmla="*/ 5037453 h 5037453"/>
              <a:gd name="connsiteX1" fmla="*/ 2086086 w 4295093"/>
              <a:gd name="connsiteY1" fmla="*/ 4610456 h 5037453"/>
              <a:gd name="connsiteX2" fmla="*/ 2727901 w 4295093"/>
              <a:gd name="connsiteY2" fmla="*/ 4336541 h 5037453"/>
              <a:gd name="connsiteX3" fmla="*/ 3278497 w 4295093"/>
              <a:gd name="connsiteY3" fmla="*/ 4061579 h 5037453"/>
              <a:gd name="connsiteX4" fmla="*/ 3726917 w 4295093"/>
              <a:gd name="connsiteY4" fmla="*/ 3861953 h 5037453"/>
              <a:gd name="connsiteX5" fmla="*/ 4295089 w 4295093"/>
              <a:gd name="connsiteY5" fmla="*/ 3551235 h 5037453"/>
              <a:gd name="connsiteX6" fmla="*/ 4053141 w 4295093"/>
              <a:gd name="connsiteY6" fmla="*/ 3323238 h 5037453"/>
              <a:gd name="connsiteX7" fmla="*/ 3181635 w 4295093"/>
              <a:gd name="connsiteY7" fmla="*/ 3120721 h 5037453"/>
              <a:gd name="connsiteX8" fmla="*/ 1146186 w 4295093"/>
              <a:gd name="connsiteY8" fmla="*/ 2847359 h 5037453"/>
              <a:gd name="connsiteX9" fmla="*/ 1645094 w 4295093"/>
              <a:gd name="connsiteY9" fmla="*/ 2530488 h 5037453"/>
              <a:gd name="connsiteX10" fmla="*/ 3067367 w 4295093"/>
              <a:gd name="connsiteY10" fmla="*/ 2114732 h 5037453"/>
              <a:gd name="connsiteX11" fmla="*/ 1468772 w 4295093"/>
              <a:gd name="connsiteY11" fmla="*/ 1480109 h 5037453"/>
              <a:gd name="connsiteX12" fmla="*/ 1189520 w 4295093"/>
              <a:gd name="connsiteY12" fmla="*/ 1379994 h 5037453"/>
              <a:gd name="connsiteX13" fmla="*/ 939326 w 4295093"/>
              <a:gd name="connsiteY13" fmla="*/ 1234163 h 5037453"/>
              <a:gd name="connsiteX14" fmla="*/ 1136958 w 4295093"/>
              <a:gd name="connsiteY14" fmla="*/ 1083164 h 5037453"/>
              <a:gd name="connsiteX15" fmla="*/ 2209399 w 4295093"/>
              <a:gd name="connsiteY15" fmla="*/ 629611 h 5037453"/>
              <a:gd name="connsiteX16" fmla="*/ 0 w 4295093"/>
              <a:gd name="connsiteY16" fmla="*/ 0 h 5037453"/>
              <a:gd name="connsiteX0" fmla="*/ 938934 w 4295097"/>
              <a:gd name="connsiteY0" fmla="*/ 5037453 h 5037453"/>
              <a:gd name="connsiteX1" fmla="*/ 2086086 w 4295097"/>
              <a:gd name="connsiteY1" fmla="*/ 4610456 h 5037453"/>
              <a:gd name="connsiteX2" fmla="*/ 2727901 w 4295097"/>
              <a:gd name="connsiteY2" fmla="*/ 4336541 h 5037453"/>
              <a:gd name="connsiteX3" fmla="*/ 3278497 w 4295097"/>
              <a:gd name="connsiteY3" fmla="*/ 4061579 h 5037453"/>
              <a:gd name="connsiteX4" fmla="*/ 3904471 w 4295097"/>
              <a:gd name="connsiteY4" fmla="*/ 3826443 h 5037453"/>
              <a:gd name="connsiteX5" fmla="*/ 4295089 w 4295097"/>
              <a:gd name="connsiteY5" fmla="*/ 3551235 h 5037453"/>
              <a:gd name="connsiteX6" fmla="*/ 4053141 w 4295097"/>
              <a:gd name="connsiteY6" fmla="*/ 3323238 h 5037453"/>
              <a:gd name="connsiteX7" fmla="*/ 3181635 w 4295097"/>
              <a:gd name="connsiteY7" fmla="*/ 3120721 h 5037453"/>
              <a:gd name="connsiteX8" fmla="*/ 1146186 w 4295097"/>
              <a:gd name="connsiteY8" fmla="*/ 2847359 h 5037453"/>
              <a:gd name="connsiteX9" fmla="*/ 1645094 w 4295097"/>
              <a:gd name="connsiteY9" fmla="*/ 2530488 h 5037453"/>
              <a:gd name="connsiteX10" fmla="*/ 3067367 w 4295097"/>
              <a:gd name="connsiteY10" fmla="*/ 2114732 h 5037453"/>
              <a:gd name="connsiteX11" fmla="*/ 1468772 w 4295097"/>
              <a:gd name="connsiteY11" fmla="*/ 1480109 h 5037453"/>
              <a:gd name="connsiteX12" fmla="*/ 1189520 w 4295097"/>
              <a:gd name="connsiteY12" fmla="*/ 1379994 h 5037453"/>
              <a:gd name="connsiteX13" fmla="*/ 939326 w 4295097"/>
              <a:gd name="connsiteY13" fmla="*/ 1234163 h 5037453"/>
              <a:gd name="connsiteX14" fmla="*/ 1136958 w 4295097"/>
              <a:gd name="connsiteY14" fmla="*/ 1083164 h 5037453"/>
              <a:gd name="connsiteX15" fmla="*/ 2209399 w 4295097"/>
              <a:gd name="connsiteY15" fmla="*/ 629611 h 5037453"/>
              <a:gd name="connsiteX16" fmla="*/ 0 w 4295097"/>
              <a:gd name="connsiteY16" fmla="*/ 0 h 5037453"/>
              <a:gd name="connsiteX0" fmla="*/ 938934 w 4295097"/>
              <a:gd name="connsiteY0" fmla="*/ 5037453 h 5037453"/>
              <a:gd name="connsiteX1" fmla="*/ 2086086 w 4295097"/>
              <a:gd name="connsiteY1" fmla="*/ 4610456 h 5037453"/>
              <a:gd name="connsiteX2" fmla="*/ 2727901 w 4295097"/>
              <a:gd name="connsiteY2" fmla="*/ 4336541 h 5037453"/>
              <a:gd name="connsiteX3" fmla="*/ 3331763 w 4295097"/>
              <a:gd name="connsiteY3" fmla="*/ 4114845 h 5037453"/>
              <a:gd name="connsiteX4" fmla="*/ 3904471 w 4295097"/>
              <a:gd name="connsiteY4" fmla="*/ 3826443 h 5037453"/>
              <a:gd name="connsiteX5" fmla="*/ 4295089 w 4295097"/>
              <a:gd name="connsiteY5" fmla="*/ 3551235 h 5037453"/>
              <a:gd name="connsiteX6" fmla="*/ 4053141 w 4295097"/>
              <a:gd name="connsiteY6" fmla="*/ 3323238 h 5037453"/>
              <a:gd name="connsiteX7" fmla="*/ 3181635 w 4295097"/>
              <a:gd name="connsiteY7" fmla="*/ 3120721 h 5037453"/>
              <a:gd name="connsiteX8" fmla="*/ 1146186 w 4295097"/>
              <a:gd name="connsiteY8" fmla="*/ 2847359 h 5037453"/>
              <a:gd name="connsiteX9" fmla="*/ 1645094 w 4295097"/>
              <a:gd name="connsiteY9" fmla="*/ 2530488 h 5037453"/>
              <a:gd name="connsiteX10" fmla="*/ 3067367 w 4295097"/>
              <a:gd name="connsiteY10" fmla="*/ 2114732 h 5037453"/>
              <a:gd name="connsiteX11" fmla="*/ 1468772 w 4295097"/>
              <a:gd name="connsiteY11" fmla="*/ 1480109 h 5037453"/>
              <a:gd name="connsiteX12" fmla="*/ 1189520 w 4295097"/>
              <a:gd name="connsiteY12" fmla="*/ 1379994 h 5037453"/>
              <a:gd name="connsiteX13" fmla="*/ 939326 w 4295097"/>
              <a:gd name="connsiteY13" fmla="*/ 1234163 h 5037453"/>
              <a:gd name="connsiteX14" fmla="*/ 1136958 w 4295097"/>
              <a:gd name="connsiteY14" fmla="*/ 1083164 h 5037453"/>
              <a:gd name="connsiteX15" fmla="*/ 2209399 w 4295097"/>
              <a:gd name="connsiteY15" fmla="*/ 629611 h 5037453"/>
              <a:gd name="connsiteX16" fmla="*/ 0 w 4295097"/>
              <a:gd name="connsiteY16" fmla="*/ 0 h 5037453"/>
              <a:gd name="connsiteX0" fmla="*/ 938934 w 4366115"/>
              <a:gd name="connsiteY0" fmla="*/ 5037453 h 5037453"/>
              <a:gd name="connsiteX1" fmla="*/ 2086086 w 4366115"/>
              <a:gd name="connsiteY1" fmla="*/ 4610456 h 5037453"/>
              <a:gd name="connsiteX2" fmla="*/ 2727901 w 4366115"/>
              <a:gd name="connsiteY2" fmla="*/ 4336541 h 5037453"/>
              <a:gd name="connsiteX3" fmla="*/ 3331763 w 4366115"/>
              <a:gd name="connsiteY3" fmla="*/ 4114845 h 5037453"/>
              <a:gd name="connsiteX4" fmla="*/ 3904471 w 4366115"/>
              <a:gd name="connsiteY4" fmla="*/ 3826443 h 5037453"/>
              <a:gd name="connsiteX5" fmla="*/ 4366109 w 4366115"/>
              <a:gd name="connsiteY5" fmla="*/ 3489091 h 5037453"/>
              <a:gd name="connsiteX6" fmla="*/ 4053141 w 4366115"/>
              <a:gd name="connsiteY6" fmla="*/ 3323238 h 5037453"/>
              <a:gd name="connsiteX7" fmla="*/ 3181635 w 4366115"/>
              <a:gd name="connsiteY7" fmla="*/ 3120721 h 5037453"/>
              <a:gd name="connsiteX8" fmla="*/ 1146186 w 4366115"/>
              <a:gd name="connsiteY8" fmla="*/ 2847359 h 5037453"/>
              <a:gd name="connsiteX9" fmla="*/ 1645094 w 4366115"/>
              <a:gd name="connsiteY9" fmla="*/ 2530488 h 5037453"/>
              <a:gd name="connsiteX10" fmla="*/ 3067367 w 4366115"/>
              <a:gd name="connsiteY10" fmla="*/ 2114732 h 5037453"/>
              <a:gd name="connsiteX11" fmla="*/ 1468772 w 4366115"/>
              <a:gd name="connsiteY11" fmla="*/ 1480109 h 5037453"/>
              <a:gd name="connsiteX12" fmla="*/ 1189520 w 4366115"/>
              <a:gd name="connsiteY12" fmla="*/ 1379994 h 5037453"/>
              <a:gd name="connsiteX13" fmla="*/ 939326 w 4366115"/>
              <a:gd name="connsiteY13" fmla="*/ 1234163 h 5037453"/>
              <a:gd name="connsiteX14" fmla="*/ 1136958 w 4366115"/>
              <a:gd name="connsiteY14" fmla="*/ 1083164 h 5037453"/>
              <a:gd name="connsiteX15" fmla="*/ 2209399 w 4366115"/>
              <a:gd name="connsiteY15" fmla="*/ 629611 h 5037453"/>
              <a:gd name="connsiteX16" fmla="*/ 0 w 4366115"/>
              <a:gd name="connsiteY16" fmla="*/ 0 h 5037453"/>
              <a:gd name="connsiteX0" fmla="*/ 938934 w 4366109"/>
              <a:gd name="connsiteY0" fmla="*/ 5037453 h 5037453"/>
              <a:gd name="connsiteX1" fmla="*/ 2086086 w 4366109"/>
              <a:gd name="connsiteY1" fmla="*/ 4610456 h 5037453"/>
              <a:gd name="connsiteX2" fmla="*/ 2727901 w 4366109"/>
              <a:gd name="connsiteY2" fmla="*/ 4336541 h 5037453"/>
              <a:gd name="connsiteX3" fmla="*/ 3331763 w 4366109"/>
              <a:gd name="connsiteY3" fmla="*/ 4114845 h 5037453"/>
              <a:gd name="connsiteX4" fmla="*/ 3904471 w 4366109"/>
              <a:gd name="connsiteY4" fmla="*/ 3826443 h 5037453"/>
              <a:gd name="connsiteX5" fmla="*/ 4366109 w 4366109"/>
              <a:gd name="connsiteY5" fmla="*/ 3489091 h 5037453"/>
              <a:gd name="connsiteX6" fmla="*/ 4053141 w 4366109"/>
              <a:gd name="connsiteY6" fmla="*/ 3323238 h 5037453"/>
              <a:gd name="connsiteX7" fmla="*/ 3181635 w 4366109"/>
              <a:gd name="connsiteY7" fmla="*/ 3120721 h 5037453"/>
              <a:gd name="connsiteX8" fmla="*/ 1146186 w 4366109"/>
              <a:gd name="connsiteY8" fmla="*/ 2847359 h 5037453"/>
              <a:gd name="connsiteX9" fmla="*/ 1645094 w 4366109"/>
              <a:gd name="connsiteY9" fmla="*/ 2530488 h 5037453"/>
              <a:gd name="connsiteX10" fmla="*/ 3067367 w 4366109"/>
              <a:gd name="connsiteY10" fmla="*/ 2114732 h 5037453"/>
              <a:gd name="connsiteX11" fmla="*/ 1468772 w 4366109"/>
              <a:gd name="connsiteY11" fmla="*/ 1480109 h 5037453"/>
              <a:gd name="connsiteX12" fmla="*/ 1189520 w 4366109"/>
              <a:gd name="connsiteY12" fmla="*/ 1379994 h 5037453"/>
              <a:gd name="connsiteX13" fmla="*/ 939326 w 4366109"/>
              <a:gd name="connsiteY13" fmla="*/ 1234163 h 5037453"/>
              <a:gd name="connsiteX14" fmla="*/ 1136958 w 4366109"/>
              <a:gd name="connsiteY14" fmla="*/ 1083164 h 5037453"/>
              <a:gd name="connsiteX15" fmla="*/ 2209399 w 4366109"/>
              <a:gd name="connsiteY15" fmla="*/ 629611 h 5037453"/>
              <a:gd name="connsiteX16" fmla="*/ 0 w 4366109"/>
              <a:gd name="connsiteY16" fmla="*/ 0 h 5037453"/>
              <a:gd name="connsiteX0" fmla="*/ 938934 w 4366109"/>
              <a:gd name="connsiteY0" fmla="*/ 5037453 h 5037453"/>
              <a:gd name="connsiteX1" fmla="*/ 2086086 w 4366109"/>
              <a:gd name="connsiteY1" fmla="*/ 4610456 h 5037453"/>
              <a:gd name="connsiteX2" fmla="*/ 2727901 w 4366109"/>
              <a:gd name="connsiteY2" fmla="*/ 4336541 h 5037453"/>
              <a:gd name="connsiteX3" fmla="*/ 3331763 w 4366109"/>
              <a:gd name="connsiteY3" fmla="*/ 4114845 h 5037453"/>
              <a:gd name="connsiteX4" fmla="*/ 3904471 w 4366109"/>
              <a:gd name="connsiteY4" fmla="*/ 3826443 h 5037453"/>
              <a:gd name="connsiteX5" fmla="*/ 4366109 w 4366109"/>
              <a:gd name="connsiteY5" fmla="*/ 3489091 h 5037453"/>
              <a:gd name="connsiteX6" fmla="*/ 4053141 w 4366109"/>
              <a:gd name="connsiteY6" fmla="*/ 3323238 h 5037453"/>
              <a:gd name="connsiteX7" fmla="*/ 3092859 w 4366109"/>
              <a:gd name="connsiteY7" fmla="*/ 3165109 h 5037453"/>
              <a:gd name="connsiteX8" fmla="*/ 1146186 w 4366109"/>
              <a:gd name="connsiteY8" fmla="*/ 2847359 h 5037453"/>
              <a:gd name="connsiteX9" fmla="*/ 1645094 w 4366109"/>
              <a:gd name="connsiteY9" fmla="*/ 2530488 h 5037453"/>
              <a:gd name="connsiteX10" fmla="*/ 3067367 w 4366109"/>
              <a:gd name="connsiteY10" fmla="*/ 2114732 h 5037453"/>
              <a:gd name="connsiteX11" fmla="*/ 1468772 w 4366109"/>
              <a:gd name="connsiteY11" fmla="*/ 1480109 h 5037453"/>
              <a:gd name="connsiteX12" fmla="*/ 1189520 w 4366109"/>
              <a:gd name="connsiteY12" fmla="*/ 1379994 h 5037453"/>
              <a:gd name="connsiteX13" fmla="*/ 939326 w 4366109"/>
              <a:gd name="connsiteY13" fmla="*/ 1234163 h 5037453"/>
              <a:gd name="connsiteX14" fmla="*/ 1136958 w 4366109"/>
              <a:gd name="connsiteY14" fmla="*/ 1083164 h 5037453"/>
              <a:gd name="connsiteX15" fmla="*/ 2209399 w 4366109"/>
              <a:gd name="connsiteY15" fmla="*/ 629611 h 5037453"/>
              <a:gd name="connsiteX16" fmla="*/ 0 w 4366109"/>
              <a:gd name="connsiteY16" fmla="*/ 0 h 5037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66109" h="5037453">
                <a:moveTo>
                  <a:pt x="938934" y="5037453"/>
                </a:moveTo>
                <a:cubicBezTo>
                  <a:pt x="1184355" y="4981490"/>
                  <a:pt x="1787925" y="4727275"/>
                  <a:pt x="2086086" y="4610456"/>
                </a:cubicBezTo>
                <a:cubicBezTo>
                  <a:pt x="2384247" y="4493637"/>
                  <a:pt x="2520288" y="4419143"/>
                  <a:pt x="2727901" y="4336541"/>
                </a:cubicBezTo>
                <a:cubicBezTo>
                  <a:pt x="2935514" y="4253939"/>
                  <a:pt x="3135668" y="4199861"/>
                  <a:pt x="3331763" y="4114845"/>
                </a:cubicBezTo>
                <a:cubicBezTo>
                  <a:pt x="3527858" y="4029829"/>
                  <a:pt x="3820857" y="3874510"/>
                  <a:pt x="3904471" y="3826443"/>
                </a:cubicBezTo>
                <a:cubicBezTo>
                  <a:pt x="3988085" y="3778376"/>
                  <a:pt x="4350209" y="3617346"/>
                  <a:pt x="4366109" y="3489091"/>
                </a:cubicBezTo>
                <a:cubicBezTo>
                  <a:pt x="4364254" y="3431857"/>
                  <a:pt x="4265349" y="3377235"/>
                  <a:pt x="4053141" y="3323238"/>
                </a:cubicBezTo>
                <a:cubicBezTo>
                  <a:pt x="3840933" y="3269241"/>
                  <a:pt x="3577351" y="3244422"/>
                  <a:pt x="3092859" y="3165109"/>
                </a:cubicBezTo>
                <a:cubicBezTo>
                  <a:pt x="2608367" y="3085796"/>
                  <a:pt x="1387480" y="2953129"/>
                  <a:pt x="1146186" y="2847359"/>
                </a:cubicBezTo>
                <a:cubicBezTo>
                  <a:pt x="904892" y="2741589"/>
                  <a:pt x="1324897" y="2652593"/>
                  <a:pt x="1645094" y="2530488"/>
                </a:cubicBezTo>
                <a:cubicBezTo>
                  <a:pt x="1965291" y="2408384"/>
                  <a:pt x="3096754" y="2289795"/>
                  <a:pt x="3067367" y="2114732"/>
                </a:cubicBezTo>
                <a:cubicBezTo>
                  <a:pt x="3037980" y="1939669"/>
                  <a:pt x="1781746" y="1602565"/>
                  <a:pt x="1468772" y="1480109"/>
                </a:cubicBezTo>
                <a:cubicBezTo>
                  <a:pt x="1155798" y="1357653"/>
                  <a:pt x="1277761" y="1420985"/>
                  <a:pt x="1189520" y="1379994"/>
                </a:cubicBezTo>
                <a:cubicBezTo>
                  <a:pt x="1101279" y="1339003"/>
                  <a:pt x="933290" y="1267359"/>
                  <a:pt x="939326" y="1234163"/>
                </a:cubicBezTo>
                <a:cubicBezTo>
                  <a:pt x="945362" y="1200967"/>
                  <a:pt x="925279" y="1183923"/>
                  <a:pt x="1136958" y="1083164"/>
                </a:cubicBezTo>
                <a:cubicBezTo>
                  <a:pt x="1348637" y="982405"/>
                  <a:pt x="2290880" y="858966"/>
                  <a:pt x="2209399" y="629611"/>
                </a:cubicBezTo>
                <a:cubicBezTo>
                  <a:pt x="2127918" y="400256"/>
                  <a:pt x="846454" y="217883"/>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 name="Стрелка вправо 17"/>
          <p:cNvSpPr/>
          <p:nvPr/>
        </p:nvSpPr>
        <p:spPr>
          <a:xfrm>
            <a:off x="7749432" y="239813"/>
            <a:ext cx="599202" cy="184666"/>
          </a:xfrm>
          <a:prstGeom prst="rightArrow">
            <a:avLst/>
          </a:prstGeom>
          <a:solidFill>
            <a:srgbClr val="FF0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 name="Стрелка вправо 18"/>
          <p:cNvSpPr/>
          <p:nvPr/>
        </p:nvSpPr>
        <p:spPr>
          <a:xfrm flipH="1">
            <a:off x="6198438" y="239813"/>
            <a:ext cx="775497"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 name="TextBox 20"/>
          <p:cNvSpPr txBox="1"/>
          <p:nvPr/>
        </p:nvSpPr>
        <p:spPr>
          <a:xfrm>
            <a:off x="8298276" y="9234"/>
            <a:ext cx="816690" cy="369332"/>
          </a:xfrm>
          <a:prstGeom prst="rect">
            <a:avLst/>
          </a:prstGeom>
          <a:noFill/>
        </p:spPr>
        <p:txBody>
          <a:bodyPr wrap="square" rtlCol="0">
            <a:spAutoFit/>
          </a:bodyPr>
          <a:lstStyle/>
          <a:p>
            <a:r>
              <a:rPr lang="ru-RU" b="1" dirty="0" smtClean="0">
                <a:solidFill>
                  <a:srgbClr val="FF0000"/>
                </a:solidFill>
              </a:rPr>
              <a:t>тепло</a:t>
            </a:r>
            <a:endParaRPr lang="ru-RU" b="1" dirty="0">
              <a:solidFill>
                <a:srgbClr val="FF0000"/>
              </a:solidFill>
            </a:endParaRPr>
          </a:p>
        </p:txBody>
      </p:sp>
      <p:sp>
        <p:nvSpPr>
          <p:cNvPr id="22" name="TextBox 21"/>
          <p:cNvSpPr txBox="1"/>
          <p:nvPr/>
        </p:nvSpPr>
        <p:spPr>
          <a:xfrm>
            <a:off x="5225041" y="3797"/>
            <a:ext cx="1183369" cy="369332"/>
          </a:xfrm>
          <a:prstGeom prst="rect">
            <a:avLst/>
          </a:prstGeom>
          <a:noFill/>
        </p:spPr>
        <p:txBody>
          <a:bodyPr wrap="square" rtlCol="0">
            <a:spAutoFit/>
          </a:bodyPr>
          <a:lstStyle/>
          <a:p>
            <a:r>
              <a:rPr lang="ru-RU" b="1" dirty="0">
                <a:solidFill>
                  <a:srgbClr val="1F497D"/>
                </a:solidFill>
              </a:rPr>
              <a:t>х</a:t>
            </a:r>
            <a:r>
              <a:rPr lang="ru-RU" b="1" dirty="0" smtClean="0">
                <a:solidFill>
                  <a:srgbClr val="1F497D"/>
                </a:solidFill>
              </a:rPr>
              <a:t>олодно</a:t>
            </a:r>
            <a:endParaRPr lang="ru-RU" b="1" dirty="0">
              <a:solidFill>
                <a:srgbClr val="1F497D"/>
              </a:solidFill>
            </a:endParaRPr>
          </a:p>
        </p:txBody>
      </p:sp>
      <p:sp>
        <p:nvSpPr>
          <p:cNvPr id="2" name="TextBox 1"/>
          <p:cNvSpPr txBox="1"/>
          <p:nvPr/>
        </p:nvSpPr>
        <p:spPr>
          <a:xfrm>
            <a:off x="6603251" y="4933534"/>
            <a:ext cx="970137" cy="646331"/>
          </a:xfrm>
          <a:prstGeom prst="rect">
            <a:avLst/>
          </a:prstGeom>
          <a:solidFill>
            <a:srgbClr val="FF99CC"/>
          </a:solidFill>
        </p:spPr>
        <p:txBody>
          <a:bodyPr wrap="none" rtlCol="0">
            <a:spAutoFit/>
          </a:bodyPr>
          <a:lstStyle/>
          <a:p>
            <a:r>
              <a:rPr lang="ru-RU" dirty="0" smtClean="0">
                <a:solidFill>
                  <a:prstClr val="black"/>
                </a:solidFill>
                <a:latin typeface="Arial Narrow" panose="020B0606020202030204" pitchFamily="34" charset="0"/>
              </a:rPr>
              <a:t>МИС 5е</a:t>
            </a:r>
          </a:p>
          <a:p>
            <a:r>
              <a:rPr lang="ru-RU" dirty="0" smtClean="0">
                <a:solidFill>
                  <a:prstClr val="black"/>
                </a:solidFill>
                <a:latin typeface="Arial Narrow" panose="020B0606020202030204" pitchFamily="34" charset="0"/>
              </a:rPr>
              <a:t>разогрев</a:t>
            </a:r>
            <a:endParaRPr lang="ru-RU" dirty="0">
              <a:solidFill>
                <a:prstClr val="black"/>
              </a:solidFill>
              <a:latin typeface="Arial Narrow" panose="020B0606020202030204" pitchFamily="34" charset="0"/>
            </a:endParaRPr>
          </a:p>
        </p:txBody>
      </p:sp>
      <p:sp>
        <p:nvSpPr>
          <p:cNvPr id="24" name="TextBox 23"/>
          <p:cNvSpPr txBox="1"/>
          <p:nvPr/>
        </p:nvSpPr>
        <p:spPr>
          <a:xfrm>
            <a:off x="7420255" y="4248007"/>
            <a:ext cx="939681" cy="646331"/>
          </a:xfrm>
          <a:prstGeom prst="rect">
            <a:avLst/>
          </a:prstGeom>
          <a:solidFill>
            <a:srgbClr val="FF7C80"/>
          </a:solidFill>
        </p:spPr>
        <p:txBody>
          <a:bodyPr wrap="none" rtlCol="0">
            <a:spAutoFit/>
          </a:bodyPr>
          <a:lstStyle/>
          <a:p>
            <a:r>
              <a:rPr lang="ru-RU" dirty="0" smtClean="0">
                <a:solidFill>
                  <a:prstClr val="black"/>
                </a:solidFill>
                <a:latin typeface="Arial Narrow" panose="020B0606020202030204" pitchFamily="34" charset="0"/>
              </a:rPr>
              <a:t>МИС 5е</a:t>
            </a:r>
          </a:p>
          <a:p>
            <a:r>
              <a:rPr lang="ru-RU" dirty="0" smtClean="0">
                <a:solidFill>
                  <a:prstClr val="black"/>
                </a:solidFill>
                <a:latin typeface="Arial Narrow" panose="020B0606020202030204" pitchFamily="34" charset="0"/>
              </a:rPr>
              <a:t>оптимум</a:t>
            </a:r>
            <a:endParaRPr lang="ru-RU" dirty="0">
              <a:solidFill>
                <a:prstClr val="black"/>
              </a:solidFill>
              <a:latin typeface="Arial Narrow" panose="020B0606020202030204" pitchFamily="34" charset="0"/>
            </a:endParaRPr>
          </a:p>
        </p:txBody>
      </p:sp>
      <p:sp>
        <p:nvSpPr>
          <p:cNvPr id="26" name="TextBox 25"/>
          <p:cNvSpPr txBox="1"/>
          <p:nvPr/>
        </p:nvSpPr>
        <p:spPr>
          <a:xfrm rot="16200000">
            <a:off x="5902274" y="2458325"/>
            <a:ext cx="1502334" cy="369332"/>
          </a:xfrm>
          <a:prstGeom prst="rect">
            <a:avLst/>
          </a:prstGeom>
          <a:solidFill>
            <a:schemeClr val="accent4">
              <a:lumMod val="40000"/>
              <a:lumOff val="60000"/>
            </a:schemeClr>
          </a:solidFill>
        </p:spPr>
        <p:txBody>
          <a:bodyPr wrap="none" rtlCol="0">
            <a:spAutoFit/>
          </a:bodyPr>
          <a:lstStyle/>
          <a:p>
            <a:r>
              <a:rPr lang="ru-RU" dirty="0" smtClean="0">
                <a:solidFill>
                  <a:prstClr val="black"/>
                </a:solidFill>
                <a:latin typeface="Arial Narrow" panose="020B0606020202030204" pitchFamily="34" charset="0"/>
              </a:rPr>
              <a:t>МИС 5</a:t>
            </a:r>
            <a:r>
              <a:rPr lang="en-US" dirty="0" smtClean="0">
                <a:solidFill>
                  <a:prstClr val="black"/>
                </a:solidFill>
                <a:latin typeface="Arial Narrow" panose="020B0606020202030204" pitchFamily="34" charset="0"/>
              </a:rPr>
              <a:t>a, b, c, d</a:t>
            </a:r>
            <a:endParaRPr lang="ru-RU" dirty="0">
              <a:solidFill>
                <a:prstClr val="black"/>
              </a:solidFill>
              <a:latin typeface="Arial Narrow" panose="020B0606020202030204" pitchFamily="34" charset="0"/>
            </a:endParaRPr>
          </a:p>
        </p:txBody>
      </p:sp>
      <p:sp>
        <p:nvSpPr>
          <p:cNvPr id="3" name="TextBox 2"/>
          <p:cNvSpPr txBox="1"/>
          <p:nvPr/>
        </p:nvSpPr>
        <p:spPr>
          <a:xfrm>
            <a:off x="6935072" y="3565825"/>
            <a:ext cx="306494" cy="369332"/>
          </a:xfrm>
          <a:prstGeom prst="rect">
            <a:avLst/>
          </a:prstGeom>
          <a:noFill/>
        </p:spPr>
        <p:txBody>
          <a:bodyPr wrap="none" rtlCol="0">
            <a:spAutoFit/>
          </a:bodyPr>
          <a:lstStyle/>
          <a:p>
            <a:r>
              <a:rPr lang="en-US" dirty="0" smtClean="0">
                <a:solidFill>
                  <a:prstClr val="black"/>
                </a:solidFill>
              </a:rPr>
              <a:t>d</a:t>
            </a:r>
            <a:endParaRPr lang="ru-RU" dirty="0">
              <a:solidFill>
                <a:prstClr val="black"/>
              </a:solidFill>
            </a:endParaRPr>
          </a:p>
        </p:txBody>
      </p:sp>
      <p:sp>
        <p:nvSpPr>
          <p:cNvPr id="4" name="TextBox 3"/>
          <p:cNvSpPr txBox="1"/>
          <p:nvPr/>
        </p:nvSpPr>
        <p:spPr>
          <a:xfrm>
            <a:off x="8239761" y="2908078"/>
            <a:ext cx="282450" cy="369332"/>
          </a:xfrm>
          <a:prstGeom prst="rect">
            <a:avLst/>
          </a:prstGeom>
          <a:noFill/>
        </p:spPr>
        <p:txBody>
          <a:bodyPr wrap="none" rtlCol="0">
            <a:spAutoFit/>
          </a:bodyPr>
          <a:lstStyle/>
          <a:p>
            <a:r>
              <a:rPr lang="en-US" dirty="0" smtClean="0">
                <a:solidFill>
                  <a:prstClr val="black"/>
                </a:solidFill>
              </a:rPr>
              <a:t>c</a:t>
            </a:r>
            <a:endParaRPr lang="ru-RU" dirty="0">
              <a:solidFill>
                <a:prstClr val="black"/>
              </a:solidFill>
            </a:endParaRPr>
          </a:p>
        </p:txBody>
      </p:sp>
      <p:sp>
        <p:nvSpPr>
          <p:cNvPr id="6" name="TextBox 5"/>
          <p:cNvSpPr txBox="1"/>
          <p:nvPr/>
        </p:nvSpPr>
        <p:spPr>
          <a:xfrm>
            <a:off x="6853083" y="2008593"/>
            <a:ext cx="306494" cy="369332"/>
          </a:xfrm>
          <a:prstGeom prst="rect">
            <a:avLst/>
          </a:prstGeom>
          <a:noFill/>
        </p:spPr>
        <p:txBody>
          <a:bodyPr wrap="none" rtlCol="0">
            <a:spAutoFit/>
          </a:bodyPr>
          <a:lstStyle/>
          <a:p>
            <a:r>
              <a:rPr lang="en-US" dirty="0" smtClean="0">
                <a:solidFill>
                  <a:prstClr val="black"/>
                </a:solidFill>
              </a:rPr>
              <a:t>b</a:t>
            </a:r>
            <a:endParaRPr lang="ru-RU" dirty="0">
              <a:solidFill>
                <a:prstClr val="black"/>
              </a:solidFill>
            </a:endParaRPr>
          </a:p>
        </p:txBody>
      </p:sp>
      <p:sp>
        <p:nvSpPr>
          <p:cNvPr id="8" name="TextBox 7"/>
          <p:cNvSpPr txBox="1"/>
          <p:nvPr/>
        </p:nvSpPr>
        <p:spPr>
          <a:xfrm>
            <a:off x="7770371" y="1412776"/>
            <a:ext cx="295274" cy="369332"/>
          </a:xfrm>
          <a:prstGeom prst="rect">
            <a:avLst/>
          </a:prstGeom>
          <a:noFill/>
        </p:spPr>
        <p:txBody>
          <a:bodyPr wrap="none" rtlCol="0">
            <a:spAutoFit/>
          </a:bodyPr>
          <a:lstStyle/>
          <a:p>
            <a:r>
              <a:rPr lang="en-US" dirty="0" smtClean="0">
                <a:solidFill>
                  <a:prstClr val="black"/>
                </a:solidFill>
              </a:rPr>
              <a:t>a</a:t>
            </a:r>
            <a:endParaRPr lang="ru-RU" dirty="0">
              <a:solidFill>
                <a:prstClr val="black"/>
              </a:solidFill>
            </a:endParaRPr>
          </a:p>
        </p:txBody>
      </p:sp>
      <p:sp>
        <p:nvSpPr>
          <p:cNvPr id="29" name="TextBox 28"/>
          <p:cNvSpPr txBox="1"/>
          <p:nvPr/>
        </p:nvSpPr>
        <p:spPr>
          <a:xfrm>
            <a:off x="6653441" y="537730"/>
            <a:ext cx="1854995" cy="369332"/>
          </a:xfrm>
          <a:prstGeom prst="rect">
            <a:avLst/>
          </a:prstGeom>
          <a:solidFill>
            <a:schemeClr val="tx2">
              <a:lumMod val="40000"/>
              <a:lumOff val="60000"/>
            </a:schemeClr>
          </a:solidFill>
        </p:spPr>
        <p:txBody>
          <a:bodyPr wrap="none" rtlCol="0">
            <a:spAutoFit/>
          </a:bodyPr>
          <a:lstStyle/>
          <a:p>
            <a:r>
              <a:rPr lang="ru-RU" dirty="0" smtClean="0">
                <a:solidFill>
                  <a:prstClr val="black"/>
                </a:solidFill>
                <a:latin typeface="Arial Narrow" panose="020B0606020202030204" pitchFamily="34" charset="0"/>
              </a:rPr>
              <a:t>МИС </a:t>
            </a:r>
            <a:r>
              <a:rPr lang="en-US" dirty="0" smtClean="0">
                <a:solidFill>
                  <a:prstClr val="black"/>
                </a:solidFill>
                <a:latin typeface="Arial Narrow" panose="020B0606020202030204" pitchFamily="34" charset="0"/>
              </a:rPr>
              <a:t>4 </a:t>
            </a:r>
            <a:r>
              <a:rPr lang="ru-RU" dirty="0" err="1" smtClean="0">
                <a:solidFill>
                  <a:prstClr val="black"/>
                </a:solidFill>
                <a:latin typeface="Arial Narrow" panose="020B0606020202030204" pitchFamily="34" charset="0"/>
              </a:rPr>
              <a:t>ледниковье</a:t>
            </a:r>
            <a:endParaRPr lang="ru-RU" dirty="0" smtClean="0">
              <a:solidFill>
                <a:prstClr val="black"/>
              </a:solidFill>
              <a:latin typeface="Arial Narrow" panose="020B0606020202030204" pitchFamily="34" charset="0"/>
            </a:endParaRPr>
          </a:p>
        </p:txBody>
      </p:sp>
      <p:sp>
        <p:nvSpPr>
          <p:cNvPr id="11" name="TextBox 10"/>
          <p:cNvSpPr txBox="1"/>
          <p:nvPr/>
        </p:nvSpPr>
        <p:spPr>
          <a:xfrm>
            <a:off x="8859914" y="4246235"/>
            <a:ext cx="300082" cy="369332"/>
          </a:xfrm>
          <a:prstGeom prst="rect">
            <a:avLst/>
          </a:prstGeom>
          <a:noFill/>
        </p:spPr>
        <p:txBody>
          <a:bodyPr wrap="none" rtlCol="0">
            <a:spAutoFit/>
          </a:bodyPr>
          <a:lstStyle/>
          <a:p>
            <a:r>
              <a:rPr lang="ru-RU" dirty="0" smtClean="0">
                <a:solidFill>
                  <a:prstClr val="black"/>
                </a:solidFill>
              </a:rPr>
              <a:t>е</a:t>
            </a:r>
            <a:endParaRPr lang="ru-RU" dirty="0">
              <a:solidFill>
                <a:prstClr val="black"/>
              </a:solidFill>
            </a:endParaRPr>
          </a:p>
        </p:txBody>
      </p:sp>
      <p:sp>
        <p:nvSpPr>
          <p:cNvPr id="48" name="TextBox 47"/>
          <p:cNvSpPr txBox="1"/>
          <p:nvPr/>
        </p:nvSpPr>
        <p:spPr>
          <a:xfrm>
            <a:off x="251520" y="3502749"/>
            <a:ext cx="2550442" cy="646331"/>
          </a:xfrm>
          <a:prstGeom prst="rect">
            <a:avLst/>
          </a:prstGeom>
          <a:noFill/>
        </p:spPr>
        <p:txBody>
          <a:bodyPr wrap="none" rtlCol="0">
            <a:spAutoFit/>
          </a:bodyPr>
          <a:lstStyle/>
          <a:p>
            <a:r>
              <a:rPr lang="ru-RU" b="1" dirty="0" err="1" smtClean="0">
                <a:solidFill>
                  <a:prstClr val="black"/>
                </a:solidFill>
              </a:rPr>
              <a:t>Субстративный</a:t>
            </a:r>
            <a:r>
              <a:rPr lang="ru-RU" b="1" dirty="0" smtClean="0">
                <a:solidFill>
                  <a:prstClr val="black"/>
                </a:solidFill>
              </a:rPr>
              <a:t> (</a:t>
            </a:r>
            <a:r>
              <a:rPr lang="en-US" b="1" dirty="0" err="1" smtClean="0">
                <a:solidFill>
                  <a:prstClr val="black"/>
                </a:solidFill>
              </a:rPr>
              <a:t>ss</a:t>
            </a:r>
            <a:r>
              <a:rPr lang="ru-RU" b="1" dirty="0" smtClean="0">
                <a:solidFill>
                  <a:prstClr val="black"/>
                </a:solidFill>
              </a:rPr>
              <a:t>)</a:t>
            </a:r>
          </a:p>
          <a:p>
            <a:r>
              <a:rPr lang="ru-RU" dirty="0" smtClean="0">
                <a:solidFill>
                  <a:prstClr val="black"/>
                </a:solidFill>
              </a:rPr>
              <a:t>Выравнивание плотика</a:t>
            </a:r>
          </a:p>
        </p:txBody>
      </p:sp>
      <p:sp>
        <p:nvSpPr>
          <p:cNvPr id="49" name="TextBox 48"/>
          <p:cNvSpPr txBox="1"/>
          <p:nvPr/>
        </p:nvSpPr>
        <p:spPr>
          <a:xfrm>
            <a:off x="295359" y="5287531"/>
            <a:ext cx="1980863" cy="646331"/>
          </a:xfrm>
          <a:prstGeom prst="rect">
            <a:avLst/>
          </a:prstGeom>
          <a:noFill/>
        </p:spPr>
        <p:txBody>
          <a:bodyPr wrap="none" rtlCol="0">
            <a:spAutoFit/>
          </a:bodyPr>
          <a:lstStyle/>
          <a:p>
            <a:r>
              <a:rPr lang="ru-RU" b="1" dirty="0" err="1" smtClean="0">
                <a:solidFill>
                  <a:prstClr val="black"/>
                </a:solidFill>
              </a:rPr>
              <a:t>Инстративный</a:t>
            </a:r>
            <a:r>
              <a:rPr lang="en-US" b="1" dirty="0" smtClean="0">
                <a:solidFill>
                  <a:prstClr val="black"/>
                </a:solidFill>
              </a:rPr>
              <a:t> (is)</a:t>
            </a:r>
            <a:endParaRPr lang="ru-RU" b="1" dirty="0" smtClean="0">
              <a:solidFill>
                <a:prstClr val="black"/>
              </a:solidFill>
            </a:endParaRPr>
          </a:p>
          <a:p>
            <a:r>
              <a:rPr lang="ru-RU" dirty="0" smtClean="0">
                <a:solidFill>
                  <a:prstClr val="black"/>
                </a:solidFill>
              </a:rPr>
              <a:t>врезание</a:t>
            </a:r>
          </a:p>
        </p:txBody>
      </p:sp>
    </p:spTree>
    <p:extLst>
      <p:ext uri="{BB962C8B-B14F-4D97-AF65-F5344CB8AC3E}">
        <p14:creationId xmlns:p14="http://schemas.microsoft.com/office/powerpoint/2010/main" val="10314986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8" name="Picture 4" descr="7426d"/>
          <p:cNvPicPr>
            <a:picLocks noChangeAspect="1" noChangeArrowheads="1"/>
          </p:cNvPicPr>
          <p:nvPr/>
        </p:nvPicPr>
        <p:blipFill>
          <a:blip r:embed="rId3">
            <a:extLst>
              <a:ext uri="{28A0092B-C50C-407E-A947-70E740481C1C}">
                <a14:useLocalDpi xmlns:a14="http://schemas.microsoft.com/office/drawing/2010/main" val="0"/>
              </a:ext>
            </a:extLst>
          </a:blip>
          <a:srcRect t="9357"/>
          <a:stretch>
            <a:fillRect/>
          </a:stretch>
        </p:blipFill>
        <p:spPr bwMode="auto">
          <a:xfrm>
            <a:off x="1116013" y="333375"/>
            <a:ext cx="6408737" cy="636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2"/>
          <p:cNvSpPr txBox="1">
            <a:spLocks noChangeArrowheads="1"/>
          </p:cNvSpPr>
          <p:nvPr/>
        </p:nvSpPr>
        <p:spPr bwMode="auto">
          <a:xfrm>
            <a:off x="5724525" y="5157788"/>
            <a:ext cx="403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b="1">
                <a:solidFill>
                  <a:prstClr val="black"/>
                </a:solidFill>
              </a:rPr>
              <a:t>Se</a:t>
            </a:r>
            <a:endParaRPr lang="ru-RU" sz="1400" b="1">
              <a:solidFill>
                <a:prstClr val="black"/>
              </a:solidFill>
            </a:endParaRPr>
          </a:p>
        </p:txBody>
      </p:sp>
      <p:sp>
        <p:nvSpPr>
          <p:cNvPr id="24580" name="TextBox 3"/>
          <p:cNvSpPr txBox="1">
            <a:spLocks noChangeArrowheads="1"/>
          </p:cNvSpPr>
          <p:nvPr/>
        </p:nvSpPr>
        <p:spPr bwMode="auto">
          <a:xfrm>
            <a:off x="5724525" y="4221163"/>
            <a:ext cx="412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b="1">
                <a:solidFill>
                  <a:prstClr val="black"/>
                </a:solidFill>
              </a:rPr>
              <a:t>Sh</a:t>
            </a:r>
            <a:endParaRPr lang="ru-RU" sz="1400" b="1">
              <a:solidFill>
                <a:prstClr val="black"/>
              </a:solidFill>
            </a:endParaRPr>
          </a:p>
        </p:txBody>
      </p:sp>
      <p:sp>
        <p:nvSpPr>
          <p:cNvPr id="24581" name="TextBox 4"/>
          <p:cNvSpPr txBox="1">
            <a:spLocks noChangeArrowheads="1"/>
          </p:cNvSpPr>
          <p:nvPr/>
        </p:nvSpPr>
        <p:spPr bwMode="auto">
          <a:xfrm>
            <a:off x="5724525" y="3429000"/>
            <a:ext cx="412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b="1" dirty="0" err="1">
                <a:solidFill>
                  <a:prstClr val="black"/>
                </a:solidFill>
              </a:rPr>
              <a:t>Sp</a:t>
            </a:r>
            <a:endParaRPr lang="ru-RU" sz="1400" b="1" dirty="0">
              <a:solidFill>
                <a:prstClr val="black"/>
              </a:solidFill>
            </a:endParaRPr>
          </a:p>
        </p:txBody>
      </p:sp>
      <p:sp>
        <p:nvSpPr>
          <p:cNvPr id="24582" name="TextBox 5"/>
          <p:cNvSpPr txBox="1">
            <a:spLocks noChangeArrowheads="1"/>
          </p:cNvSpPr>
          <p:nvPr/>
        </p:nvSpPr>
        <p:spPr bwMode="auto">
          <a:xfrm>
            <a:off x="5724525" y="3192463"/>
            <a:ext cx="412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b="1">
                <a:solidFill>
                  <a:prstClr val="black"/>
                </a:solidFill>
              </a:rPr>
              <a:t>Sh</a:t>
            </a:r>
            <a:endParaRPr lang="ru-RU" sz="1400" b="1">
              <a:solidFill>
                <a:prstClr val="black"/>
              </a:solidFill>
            </a:endParaRPr>
          </a:p>
        </p:txBody>
      </p:sp>
      <p:sp>
        <p:nvSpPr>
          <p:cNvPr id="24583" name="TextBox 6"/>
          <p:cNvSpPr txBox="1">
            <a:spLocks noChangeArrowheads="1"/>
          </p:cNvSpPr>
          <p:nvPr/>
        </p:nvSpPr>
        <p:spPr bwMode="auto">
          <a:xfrm>
            <a:off x="5651500" y="2205038"/>
            <a:ext cx="4523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b="1" dirty="0" err="1">
                <a:solidFill>
                  <a:prstClr val="black"/>
                </a:solidFill>
              </a:rPr>
              <a:t>F</a:t>
            </a:r>
            <a:r>
              <a:rPr lang="en-US" sz="1400" b="1" dirty="0" err="1" smtClean="0">
                <a:solidFill>
                  <a:prstClr val="black"/>
                </a:solidFill>
              </a:rPr>
              <a:t>cf</a:t>
            </a:r>
            <a:endParaRPr lang="ru-RU" sz="1400" b="1" dirty="0">
              <a:solidFill>
                <a:prstClr val="black"/>
              </a:solidFill>
            </a:endParaRPr>
          </a:p>
        </p:txBody>
      </p:sp>
      <p:sp>
        <p:nvSpPr>
          <p:cNvPr id="24584" name="TextBox 7"/>
          <p:cNvSpPr txBox="1">
            <a:spLocks noChangeArrowheads="1"/>
          </p:cNvSpPr>
          <p:nvPr/>
        </p:nvSpPr>
        <p:spPr bwMode="auto">
          <a:xfrm>
            <a:off x="5651500" y="1557338"/>
            <a:ext cx="344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b="1">
                <a:solidFill>
                  <a:prstClr val="black"/>
                </a:solidFill>
              </a:rPr>
              <a:t>Fl</a:t>
            </a:r>
            <a:endParaRPr lang="ru-RU" sz="1400" b="1">
              <a:solidFill>
                <a:prstClr val="black"/>
              </a:solidFill>
            </a:endParaRPr>
          </a:p>
        </p:txBody>
      </p:sp>
      <p:sp>
        <p:nvSpPr>
          <p:cNvPr id="9" name="TextBox 4"/>
          <p:cNvSpPr txBox="1">
            <a:spLocks noChangeArrowheads="1"/>
          </p:cNvSpPr>
          <p:nvPr/>
        </p:nvSpPr>
        <p:spPr bwMode="auto">
          <a:xfrm>
            <a:off x="5724128" y="3717032"/>
            <a:ext cx="375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b="1" dirty="0" err="1" smtClean="0">
                <a:solidFill>
                  <a:prstClr val="black"/>
                </a:solidFill>
              </a:rPr>
              <a:t>Sr</a:t>
            </a:r>
            <a:endParaRPr lang="ru-RU" sz="1400" b="1" dirty="0">
              <a:solidFill>
                <a:prstClr val="black"/>
              </a:solidFill>
            </a:endParaRPr>
          </a:p>
        </p:txBody>
      </p:sp>
      <p:sp>
        <p:nvSpPr>
          <p:cNvPr id="2" name="TextBox 1"/>
          <p:cNvSpPr txBox="1"/>
          <p:nvPr/>
        </p:nvSpPr>
        <p:spPr>
          <a:xfrm>
            <a:off x="7348086" y="35332"/>
            <a:ext cx="1760418" cy="369332"/>
          </a:xfrm>
          <a:prstGeom prst="rect">
            <a:avLst/>
          </a:prstGeom>
          <a:solidFill>
            <a:schemeClr val="accent5">
              <a:lumMod val="20000"/>
              <a:lumOff val="80000"/>
            </a:schemeClr>
          </a:solidFill>
        </p:spPr>
        <p:txBody>
          <a:bodyPr wrap="none" rtlCol="0">
            <a:spAutoFit/>
          </a:bodyPr>
          <a:lstStyle/>
          <a:p>
            <a:r>
              <a:rPr lang="ru-RU" b="1" dirty="0">
                <a:solidFill>
                  <a:prstClr val="black"/>
                </a:solidFill>
                <a:latin typeface="Arial Narrow" panose="020B0606020202030204" pitchFamily="34" charset="0"/>
              </a:rPr>
              <a:t>Русловая фация</a:t>
            </a:r>
          </a:p>
        </p:txBody>
      </p:sp>
      <p:sp>
        <p:nvSpPr>
          <p:cNvPr id="3" name="TextBox 2"/>
          <p:cNvSpPr txBox="1"/>
          <p:nvPr/>
        </p:nvSpPr>
        <p:spPr>
          <a:xfrm>
            <a:off x="2391808" y="5265708"/>
            <a:ext cx="349776" cy="400110"/>
          </a:xfrm>
          <a:prstGeom prst="rect">
            <a:avLst/>
          </a:prstGeom>
          <a:solidFill>
            <a:schemeClr val="tx1"/>
          </a:solidFill>
        </p:spPr>
        <p:txBody>
          <a:bodyPr wrap="none" rtlCol="0">
            <a:spAutoFit/>
          </a:bodyPr>
          <a:lstStyle/>
          <a:p>
            <a:r>
              <a:rPr lang="en-US" sz="2000" b="1" dirty="0" smtClean="0">
                <a:solidFill>
                  <a:schemeClr val="bg1"/>
                </a:solidFill>
              </a:rPr>
              <a:t>is</a:t>
            </a:r>
            <a:endParaRPr lang="ru-RU" sz="2000" b="1" dirty="0">
              <a:solidFill>
                <a:schemeClr val="bg1"/>
              </a:solidFill>
            </a:endParaRPr>
          </a:p>
        </p:txBody>
      </p:sp>
      <p:sp>
        <p:nvSpPr>
          <p:cNvPr id="12" name="TextBox 11"/>
          <p:cNvSpPr txBox="1"/>
          <p:nvPr/>
        </p:nvSpPr>
        <p:spPr>
          <a:xfrm>
            <a:off x="2369366" y="4221163"/>
            <a:ext cx="394660" cy="400110"/>
          </a:xfrm>
          <a:prstGeom prst="rect">
            <a:avLst/>
          </a:prstGeom>
          <a:solidFill>
            <a:schemeClr val="tx1"/>
          </a:solidFill>
        </p:spPr>
        <p:txBody>
          <a:bodyPr wrap="none" rtlCol="0">
            <a:spAutoFit/>
          </a:bodyPr>
          <a:lstStyle/>
          <a:p>
            <a:r>
              <a:rPr lang="en-US" sz="2000" b="1" dirty="0" err="1" smtClean="0">
                <a:solidFill>
                  <a:schemeClr val="bg1"/>
                </a:solidFill>
              </a:rPr>
              <a:t>ss</a:t>
            </a:r>
            <a:endParaRPr lang="ru-RU" sz="2000" b="1" dirty="0">
              <a:solidFill>
                <a:schemeClr val="bg1"/>
              </a:solidFill>
            </a:endParaRPr>
          </a:p>
        </p:txBody>
      </p:sp>
      <p:sp>
        <p:nvSpPr>
          <p:cNvPr id="13" name="TextBox 12"/>
          <p:cNvSpPr txBox="1"/>
          <p:nvPr/>
        </p:nvSpPr>
        <p:spPr>
          <a:xfrm>
            <a:off x="2369366" y="2795093"/>
            <a:ext cx="394660" cy="400110"/>
          </a:xfrm>
          <a:prstGeom prst="rect">
            <a:avLst/>
          </a:prstGeom>
          <a:solidFill>
            <a:schemeClr val="tx1"/>
          </a:solidFill>
        </p:spPr>
        <p:txBody>
          <a:bodyPr wrap="none" rtlCol="0">
            <a:spAutoFit/>
          </a:bodyPr>
          <a:lstStyle/>
          <a:p>
            <a:r>
              <a:rPr lang="en-US" sz="2000" b="1" dirty="0" err="1" smtClean="0">
                <a:solidFill>
                  <a:schemeClr val="bg1"/>
                </a:solidFill>
              </a:rPr>
              <a:t>cs</a:t>
            </a:r>
            <a:endParaRPr lang="ru-RU" sz="2000" b="1" dirty="0">
              <a:solidFill>
                <a:schemeClr val="bg1"/>
              </a:solidFill>
            </a:endParaRPr>
          </a:p>
        </p:txBody>
      </p:sp>
      <p:sp>
        <p:nvSpPr>
          <p:cNvPr id="14" name="TextBox 13"/>
          <p:cNvSpPr txBox="1"/>
          <p:nvPr/>
        </p:nvSpPr>
        <p:spPr>
          <a:xfrm>
            <a:off x="2354779" y="1196752"/>
            <a:ext cx="423834" cy="400110"/>
          </a:xfrm>
          <a:prstGeom prst="rect">
            <a:avLst/>
          </a:prstGeom>
          <a:solidFill>
            <a:schemeClr val="tx1"/>
          </a:solidFill>
        </p:spPr>
        <p:txBody>
          <a:bodyPr wrap="none" rtlCol="0">
            <a:spAutoFit/>
          </a:bodyPr>
          <a:lstStyle/>
          <a:p>
            <a:r>
              <a:rPr lang="en-US" sz="2000" b="1" dirty="0" err="1" smtClean="0">
                <a:solidFill>
                  <a:schemeClr val="bg1"/>
                </a:solidFill>
              </a:rPr>
              <a:t>ps</a:t>
            </a:r>
            <a:endParaRPr lang="ru-RU" sz="2000" b="1" dirty="0">
              <a:solidFill>
                <a:schemeClr val="bg1"/>
              </a:solidFill>
            </a:endParaRPr>
          </a:p>
        </p:txBody>
      </p:sp>
    </p:spTree>
    <p:extLst>
      <p:ext uri="{BB962C8B-B14F-4D97-AF65-F5344CB8AC3E}">
        <p14:creationId xmlns:p14="http://schemas.microsoft.com/office/powerpoint/2010/main" val="3337794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5607" y="1057090"/>
            <a:ext cx="5647844" cy="584775"/>
          </a:xfrm>
          <a:prstGeom prst="rect">
            <a:avLst/>
          </a:prstGeom>
          <a:noFill/>
        </p:spPr>
        <p:txBody>
          <a:bodyPr wrap="square" rtlCol="0">
            <a:spAutoFit/>
          </a:bodyPr>
          <a:lstStyle/>
          <a:p>
            <a:pPr algn="ctr" fontAlgn="base">
              <a:spcBef>
                <a:spcPct val="0"/>
              </a:spcBef>
              <a:spcAft>
                <a:spcPct val="0"/>
              </a:spcAft>
            </a:pPr>
            <a:r>
              <a:rPr lang="ru-RU" sz="1600" b="1" dirty="0">
                <a:solidFill>
                  <a:prstClr val="black"/>
                </a:solidFill>
                <a:latin typeface="Arial" charset="0"/>
                <a:cs typeface="Arial" charset="0"/>
              </a:rPr>
              <a:t>Строение аллювиальных террас </a:t>
            </a:r>
          </a:p>
          <a:p>
            <a:pPr algn="ctr" fontAlgn="base">
              <a:spcBef>
                <a:spcPct val="0"/>
              </a:spcBef>
              <a:spcAft>
                <a:spcPct val="0"/>
              </a:spcAft>
            </a:pPr>
            <a:r>
              <a:rPr lang="ru-RU" sz="1600" b="1" dirty="0">
                <a:solidFill>
                  <a:prstClr val="black"/>
                </a:solidFill>
                <a:latin typeface="Arial" charset="0"/>
                <a:cs typeface="Arial" charset="0"/>
              </a:rPr>
              <a:t>р. Зеравшан (Южный Тянь-Шань)</a:t>
            </a:r>
          </a:p>
        </p:txBody>
      </p:sp>
      <p:sp>
        <p:nvSpPr>
          <p:cNvPr id="5" name="TextBox 4"/>
          <p:cNvSpPr txBox="1"/>
          <p:nvPr/>
        </p:nvSpPr>
        <p:spPr>
          <a:xfrm>
            <a:off x="0" y="35332"/>
            <a:ext cx="9144000" cy="369332"/>
          </a:xfrm>
          <a:prstGeom prst="rect">
            <a:avLst/>
          </a:prstGeom>
          <a:solidFill>
            <a:schemeClr val="accent5">
              <a:lumMod val="20000"/>
              <a:lumOff val="80000"/>
            </a:schemeClr>
          </a:solidFill>
        </p:spPr>
        <p:txBody>
          <a:bodyPr wrap="square" rtlCol="0">
            <a:spAutoFit/>
          </a:bodyPr>
          <a:lstStyle/>
          <a:p>
            <a:pPr algn="ctr"/>
            <a:r>
              <a:rPr lang="ru-RU" dirty="0">
                <a:solidFill>
                  <a:prstClr val="black"/>
                </a:solidFill>
              </a:rPr>
              <a:t>СОСТАВ И СТРОЕНИЕ ТЕРРАСОВОГО АЛЛЮВИЯ РАВНИННЫХ И ГОРНЫХ РЕК</a:t>
            </a:r>
          </a:p>
        </p:txBody>
      </p:sp>
      <p:pic>
        <p:nvPicPr>
          <p:cNvPr id="7" name="Рисунок 6"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916832"/>
            <a:ext cx="5583939" cy="4752528"/>
          </a:xfrm>
          <a:prstGeom prst="rect">
            <a:avLst/>
          </a:prstGeom>
          <a:ln>
            <a:solidFill>
              <a:schemeClr val="accent6">
                <a:lumMod val="75000"/>
              </a:schemeClr>
            </a:solidFill>
          </a:ln>
        </p:spPr>
      </p:pic>
      <p:sp>
        <p:nvSpPr>
          <p:cNvPr id="13" name="AutoShape 4"/>
          <p:cNvSpPr>
            <a:spLocks noChangeArrowheads="1"/>
          </p:cNvSpPr>
          <p:nvPr/>
        </p:nvSpPr>
        <p:spPr bwMode="auto">
          <a:xfrm rot="16200000">
            <a:off x="5779393" y="3733279"/>
            <a:ext cx="3313112" cy="4000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FF7C80"/>
              </a:gs>
              <a:gs pos="100000">
                <a:srgbClr val="CC66FF"/>
              </a:gs>
            </a:gsLst>
            <a:lin ang="0" scaled="1"/>
          </a:gradFill>
          <a:ln w="9525">
            <a:solidFill>
              <a:sysClr val="windowText" lastClr="000000"/>
            </a:solidFill>
            <a:miter lim="800000"/>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smtClean="0">
              <a:ln>
                <a:noFill/>
              </a:ln>
              <a:solidFill>
                <a:prstClr val="black"/>
              </a:solidFill>
              <a:effectLst/>
              <a:uLnTx/>
              <a:uFillTx/>
              <a:latin typeface="Arial" charset="0"/>
              <a:cs typeface="Arial" charset="0"/>
            </a:endParaRPr>
          </a:p>
        </p:txBody>
      </p:sp>
      <p:sp>
        <p:nvSpPr>
          <p:cNvPr id="14" name="Line 17"/>
          <p:cNvSpPr>
            <a:spLocks noChangeShapeType="1"/>
          </p:cNvSpPr>
          <p:nvPr/>
        </p:nvSpPr>
        <p:spPr bwMode="auto">
          <a:xfrm flipV="1">
            <a:off x="6588224" y="1052785"/>
            <a:ext cx="0" cy="5616575"/>
          </a:xfrm>
          <a:prstGeom prst="line">
            <a:avLst/>
          </a:prstGeom>
          <a:noFill/>
          <a:ln w="9525">
            <a:solidFill>
              <a:srgbClr val="FF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latin typeface="Arial" charset="0"/>
              <a:cs typeface="Arial" charset="0"/>
            </a:endParaRPr>
          </a:p>
        </p:txBody>
      </p:sp>
      <p:pic>
        <p:nvPicPr>
          <p:cNvPr id="15" name="Picture 27" descr="BAROMET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724" y="1771923"/>
            <a:ext cx="728662"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8" descr="term"/>
          <p:cNvPicPr>
            <a:picLocks noChangeAspect="1" noChangeArrowheads="1"/>
          </p:cNvPicPr>
          <p:nvPr/>
        </p:nvPicPr>
        <p:blipFill>
          <a:blip r:embed="rId4">
            <a:extLst>
              <a:ext uri="{28A0092B-C50C-407E-A947-70E740481C1C}">
                <a14:useLocalDpi xmlns:a14="http://schemas.microsoft.com/office/drawing/2010/main" val="0"/>
              </a:ext>
            </a:extLst>
          </a:blip>
          <a:srcRect l="6067" r="39534"/>
          <a:stretch>
            <a:fillRect/>
          </a:stretch>
        </p:blipFill>
        <p:spPr bwMode="auto">
          <a:xfrm>
            <a:off x="7667724" y="4148410"/>
            <a:ext cx="611187"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9"/>
          <p:cNvSpPr txBox="1">
            <a:spLocks noChangeArrowheads="1"/>
          </p:cNvSpPr>
          <p:nvPr/>
        </p:nvSpPr>
        <p:spPr bwMode="auto">
          <a:xfrm rot="16200000">
            <a:off x="5564286" y="4164286"/>
            <a:ext cx="2784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ru-RU" sz="1400" b="1" i="1">
                <a:solidFill>
                  <a:prstClr val="black"/>
                </a:solidFill>
                <a:latin typeface="Times New Roman" pitchFamily="18" charset="0"/>
                <a:cs typeface="Times New Roman" pitchFamily="18" charset="0"/>
              </a:rPr>
              <a:t>В р е м я  </a:t>
            </a:r>
            <a:r>
              <a:rPr lang="ru-RU" sz="1400" i="1">
                <a:solidFill>
                  <a:prstClr val="black"/>
                </a:solidFill>
                <a:latin typeface="Times New Roman" pitchFamily="18" charset="0"/>
                <a:cs typeface="Times New Roman" pitchFamily="18" charset="0"/>
              </a:rPr>
              <a:t>(один террасовый цикл)</a:t>
            </a:r>
          </a:p>
        </p:txBody>
      </p:sp>
      <p:sp>
        <p:nvSpPr>
          <p:cNvPr id="18" name="Прямоугольник 17"/>
          <p:cNvSpPr/>
          <p:nvPr/>
        </p:nvSpPr>
        <p:spPr>
          <a:xfrm>
            <a:off x="6688322" y="1207696"/>
            <a:ext cx="1772110" cy="5355312"/>
          </a:xfrm>
          <a:prstGeom prst="rect">
            <a:avLst/>
          </a:prstGeom>
        </p:spPr>
        <p:txBody>
          <a:bodyPr wrap="square">
            <a:spAutoFit/>
          </a:bodyPr>
          <a:lstStyle/>
          <a:p>
            <a:pPr lvl="0" fontAlgn="base">
              <a:spcBef>
                <a:spcPct val="50000"/>
              </a:spcBef>
              <a:spcAft>
                <a:spcPct val="0"/>
              </a:spcAft>
            </a:pPr>
            <a:r>
              <a:rPr lang="ru-RU" dirty="0">
                <a:solidFill>
                  <a:srgbClr val="9900CC"/>
                </a:solidFill>
                <a:latin typeface="Calibri" pitchFamily="34" charset="0"/>
              </a:rPr>
              <a:t>Сухо – </a:t>
            </a:r>
            <a:r>
              <a:rPr lang="ru-RU" dirty="0" smtClean="0">
                <a:solidFill>
                  <a:srgbClr val="9900CC"/>
                </a:solidFill>
                <a:latin typeface="Calibri" pitchFamily="34" charset="0"/>
              </a:rPr>
              <a:t>холодно</a:t>
            </a:r>
          </a:p>
          <a:p>
            <a:pPr lvl="0" fontAlgn="base">
              <a:spcBef>
                <a:spcPct val="50000"/>
              </a:spcBef>
              <a:spcAft>
                <a:spcPct val="0"/>
              </a:spcAft>
            </a:pPr>
            <a:endParaRPr lang="ru-RU" dirty="0">
              <a:solidFill>
                <a:srgbClr val="9900CC"/>
              </a:solidFill>
              <a:latin typeface="Calibri" pitchFamily="34" charset="0"/>
            </a:endParaRPr>
          </a:p>
          <a:p>
            <a:pPr lvl="0" fontAlgn="base">
              <a:spcBef>
                <a:spcPct val="50000"/>
              </a:spcBef>
              <a:spcAft>
                <a:spcPct val="0"/>
              </a:spcAft>
            </a:pPr>
            <a:endParaRPr lang="ru-RU" dirty="0" smtClean="0">
              <a:solidFill>
                <a:srgbClr val="9900CC"/>
              </a:solidFill>
              <a:latin typeface="Calibri" pitchFamily="34" charset="0"/>
            </a:endParaRPr>
          </a:p>
          <a:p>
            <a:pPr lvl="0" fontAlgn="base">
              <a:spcBef>
                <a:spcPct val="50000"/>
              </a:spcBef>
              <a:spcAft>
                <a:spcPct val="0"/>
              </a:spcAft>
            </a:pPr>
            <a:endParaRPr lang="ru-RU" dirty="0">
              <a:solidFill>
                <a:srgbClr val="9900CC"/>
              </a:solidFill>
              <a:latin typeface="Calibri" pitchFamily="34" charset="0"/>
            </a:endParaRPr>
          </a:p>
          <a:p>
            <a:pPr lvl="0" fontAlgn="base">
              <a:spcBef>
                <a:spcPct val="50000"/>
              </a:spcBef>
              <a:spcAft>
                <a:spcPct val="0"/>
              </a:spcAft>
            </a:pPr>
            <a:endParaRPr lang="ru-RU" dirty="0" smtClean="0">
              <a:solidFill>
                <a:srgbClr val="9900CC"/>
              </a:solidFill>
              <a:latin typeface="Calibri" pitchFamily="34" charset="0"/>
            </a:endParaRPr>
          </a:p>
          <a:p>
            <a:pPr lvl="0" fontAlgn="base">
              <a:spcBef>
                <a:spcPct val="50000"/>
              </a:spcBef>
              <a:spcAft>
                <a:spcPct val="0"/>
              </a:spcAft>
            </a:pPr>
            <a:endParaRPr lang="ru-RU" dirty="0">
              <a:solidFill>
                <a:srgbClr val="9900CC"/>
              </a:solidFill>
              <a:latin typeface="Calibri" pitchFamily="34" charset="0"/>
            </a:endParaRPr>
          </a:p>
          <a:p>
            <a:pPr lvl="0" fontAlgn="base">
              <a:spcBef>
                <a:spcPct val="50000"/>
              </a:spcBef>
              <a:spcAft>
                <a:spcPct val="0"/>
              </a:spcAft>
            </a:pPr>
            <a:endParaRPr lang="ru-RU" dirty="0" smtClean="0">
              <a:solidFill>
                <a:srgbClr val="9900CC"/>
              </a:solidFill>
              <a:latin typeface="Calibri" pitchFamily="34" charset="0"/>
            </a:endParaRPr>
          </a:p>
          <a:p>
            <a:pPr lvl="0" fontAlgn="base">
              <a:spcBef>
                <a:spcPct val="50000"/>
              </a:spcBef>
              <a:spcAft>
                <a:spcPct val="0"/>
              </a:spcAft>
            </a:pPr>
            <a:endParaRPr lang="ru-RU" dirty="0">
              <a:solidFill>
                <a:srgbClr val="9900CC"/>
              </a:solidFill>
              <a:latin typeface="Calibri" pitchFamily="34" charset="0"/>
            </a:endParaRPr>
          </a:p>
          <a:p>
            <a:pPr lvl="0" fontAlgn="base">
              <a:spcBef>
                <a:spcPct val="50000"/>
              </a:spcBef>
              <a:spcAft>
                <a:spcPct val="0"/>
              </a:spcAft>
            </a:pPr>
            <a:endParaRPr lang="ru-RU" dirty="0" smtClean="0">
              <a:solidFill>
                <a:srgbClr val="9900CC"/>
              </a:solidFill>
              <a:latin typeface="Calibri" pitchFamily="34" charset="0"/>
            </a:endParaRPr>
          </a:p>
          <a:p>
            <a:pPr lvl="0" fontAlgn="base">
              <a:spcBef>
                <a:spcPct val="50000"/>
              </a:spcBef>
              <a:spcAft>
                <a:spcPct val="0"/>
              </a:spcAft>
            </a:pPr>
            <a:endParaRPr lang="ru-RU" dirty="0">
              <a:solidFill>
                <a:srgbClr val="9900CC"/>
              </a:solidFill>
              <a:latin typeface="Calibri" pitchFamily="34" charset="0"/>
            </a:endParaRPr>
          </a:p>
          <a:p>
            <a:pPr lvl="0" fontAlgn="base">
              <a:spcBef>
                <a:spcPct val="50000"/>
              </a:spcBef>
              <a:spcAft>
                <a:spcPct val="0"/>
              </a:spcAft>
            </a:pPr>
            <a:endParaRPr lang="ru-RU" dirty="0" smtClean="0">
              <a:solidFill>
                <a:srgbClr val="9900CC"/>
              </a:solidFill>
              <a:latin typeface="Calibri" pitchFamily="34" charset="0"/>
            </a:endParaRPr>
          </a:p>
          <a:p>
            <a:pPr lvl="0" fontAlgn="base">
              <a:spcBef>
                <a:spcPct val="50000"/>
              </a:spcBef>
              <a:spcAft>
                <a:spcPct val="0"/>
              </a:spcAft>
            </a:pPr>
            <a:endParaRPr lang="ru-RU" dirty="0">
              <a:solidFill>
                <a:srgbClr val="9900CC"/>
              </a:solidFill>
              <a:latin typeface="Calibri" pitchFamily="34" charset="0"/>
            </a:endParaRPr>
          </a:p>
          <a:p>
            <a:pPr lvl="0" fontAlgn="base">
              <a:spcBef>
                <a:spcPct val="50000"/>
              </a:spcBef>
              <a:spcAft>
                <a:spcPct val="0"/>
              </a:spcAft>
            </a:pPr>
            <a:r>
              <a:rPr lang="ru-RU" dirty="0">
                <a:solidFill>
                  <a:srgbClr val="FF0066"/>
                </a:solidFill>
                <a:latin typeface="Calibri" pitchFamily="34" charset="0"/>
              </a:rPr>
              <a:t>Влажно –тепло</a:t>
            </a:r>
          </a:p>
        </p:txBody>
      </p:sp>
      <p:sp>
        <p:nvSpPr>
          <p:cNvPr id="2" name="Прямоугольник 1"/>
          <p:cNvSpPr/>
          <p:nvPr/>
        </p:nvSpPr>
        <p:spPr>
          <a:xfrm>
            <a:off x="0" y="332656"/>
            <a:ext cx="9144000" cy="369332"/>
          </a:xfrm>
          <a:prstGeom prst="rect">
            <a:avLst/>
          </a:prstGeom>
          <a:solidFill>
            <a:schemeClr val="accent1">
              <a:lumMod val="40000"/>
              <a:lumOff val="60000"/>
            </a:schemeClr>
          </a:solidFill>
        </p:spPr>
        <p:txBody>
          <a:bodyPr wrap="square">
            <a:spAutoFit/>
          </a:bodyPr>
          <a:lstStyle/>
          <a:p>
            <a:pPr algn="ctr"/>
            <a:r>
              <a:rPr lang="ru-RU" b="1" dirty="0">
                <a:solidFill>
                  <a:prstClr val="black"/>
                </a:solidFill>
                <a:latin typeface="Arial Narrow" panose="020B0606020202030204" pitchFamily="34" charset="0"/>
              </a:rPr>
              <a:t>Идентификация динамических фаз в аллювиальных разрезах:</a:t>
            </a:r>
          </a:p>
        </p:txBody>
      </p:sp>
    </p:spTree>
    <p:extLst>
      <p:ext uri="{BB962C8B-B14F-4D97-AF65-F5344CB8AC3E}">
        <p14:creationId xmlns:p14="http://schemas.microsoft.com/office/powerpoint/2010/main" val="2327068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584" y="40303"/>
            <a:ext cx="7272808" cy="738664"/>
          </a:xfrm>
          <a:prstGeom prst="rect">
            <a:avLst/>
          </a:prstGeom>
        </p:spPr>
        <p:txBody>
          <a:bodyPr wrap="square">
            <a:spAutoFit/>
          </a:bodyPr>
          <a:lstStyle/>
          <a:p>
            <a:pPr indent="450215" algn="ctr"/>
            <a:r>
              <a:rPr lang="ru-RU" i="1" dirty="0">
                <a:solidFill>
                  <a:prstClr val="black"/>
                </a:solidFill>
                <a:latin typeface="Times New Roman"/>
                <a:ea typeface="Calibri"/>
              </a:rPr>
              <a:t>Потоковая энергетическая модель</a:t>
            </a:r>
            <a:r>
              <a:rPr lang="ru-RU" b="1" dirty="0">
                <a:solidFill>
                  <a:prstClr val="black"/>
                </a:solidFill>
                <a:latin typeface="Times New Roman"/>
                <a:ea typeface="Calibri"/>
              </a:rPr>
              <a:t>. </a:t>
            </a:r>
            <a:r>
              <a:rPr lang="ru-RU" sz="2400" dirty="0" smtClean="0">
                <a:solidFill>
                  <a:prstClr val="black"/>
                </a:solidFill>
                <a:latin typeface="Times New Roman"/>
                <a:ea typeface="Calibri"/>
              </a:rPr>
              <a:t>Речная седиментация </a:t>
            </a:r>
            <a:endParaRPr lang="ru-RU" sz="2400" dirty="0">
              <a:solidFill>
                <a:prstClr val="black"/>
              </a:solidFill>
              <a:latin typeface="Times New Roman"/>
              <a:ea typeface="Calibri"/>
            </a:endParaRPr>
          </a:p>
          <a:p>
            <a:pPr indent="450215" algn="ctr"/>
            <a:r>
              <a:rPr lang="ru-RU" b="1" dirty="0" smtClean="0">
                <a:solidFill>
                  <a:prstClr val="black"/>
                </a:solidFill>
                <a:latin typeface="Arial Narrow" panose="020B0606020202030204" pitchFamily="34" charset="0"/>
                <a:ea typeface="Calibri"/>
              </a:rPr>
              <a:t>Климатический аллювиальный цикл</a:t>
            </a:r>
            <a:endParaRPr lang="ru-RU" sz="2400" dirty="0">
              <a:solidFill>
                <a:prstClr val="black"/>
              </a:solidFill>
              <a:latin typeface="Times New Roman"/>
              <a:ea typeface="Calibri"/>
            </a:endParaRPr>
          </a:p>
        </p:txBody>
      </p:sp>
      <p:cxnSp>
        <p:nvCxnSpPr>
          <p:cNvPr id="5" name="Прямая соединительная линия 4"/>
          <p:cNvCxnSpPr/>
          <p:nvPr/>
        </p:nvCxnSpPr>
        <p:spPr>
          <a:xfrm>
            <a:off x="467544" y="891751"/>
            <a:ext cx="8352928" cy="0"/>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descr="H:\q-GIS-25\Geology\Columns\s7763.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449" t="5523" r="26081"/>
          <a:stretch/>
        </p:blipFill>
        <p:spPr bwMode="auto">
          <a:xfrm>
            <a:off x="251520" y="1772816"/>
            <a:ext cx="1336144" cy="49736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887658" y="2556202"/>
            <a:ext cx="1244181" cy="3929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3633743" y="910461"/>
            <a:ext cx="1839734" cy="646331"/>
          </a:xfrm>
          <a:prstGeom prst="rect">
            <a:avLst/>
          </a:prstGeom>
          <a:solidFill>
            <a:schemeClr val="accent3">
              <a:lumMod val="20000"/>
              <a:lumOff val="80000"/>
            </a:schemeClr>
          </a:solidFill>
        </p:spPr>
        <p:txBody>
          <a:bodyPr wrap="none" rtlCol="0">
            <a:spAutoFit/>
          </a:bodyPr>
          <a:lstStyle/>
          <a:p>
            <a:pPr algn="ctr"/>
            <a:r>
              <a:rPr lang="ru-RU" cap="all" dirty="0" smtClean="0">
                <a:solidFill>
                  <a:prstClr val="black"/>
                </a:solidFill>
              </a:rPr>
              <a:t>аллювий</a:t>
            </a:r>
            <a:endParaRPr lang="ru-RU" cap="all" dirty="0">
              <a:solidFill>
                <a:prstClr val="black"/>
              </a:solidFill>
            </a:endParaRPr>
          </a:p>
          <a:p>
            <a:pPr algn="ctr"/>
            <a:r>
              <a:rPr lang="ru-RU" dirty="0" smtClean="0">
                <a:solidFill>
                  <a:prstClr val="black"/>
                </a:solidFill>
                <a:latin typeface="Franklin Gothic Medium Cond" panose="020B0606030402020204" pitchFamily="34" charset="0"/>
              </a:rPr>
              <a:t>Типичные разрезы</a:t>
            </a:r>
            <a:endParaRPr lang="ru-RU" dirty="0">
              <a:solidFill>
                <a:prstClr val="black"/>
              </a:solidFill>
              <a:latin typeface="Franklin Gothic Medium Cond" panose="020B0606030402020204" pitchFamily="34" charset="0"/>
            </a:endParaRPr>
          </a:p>
        </p:txBody>
      </p:sp>
      <p:pic>
        <p:nvPicPr>
          <p:cNvPr id="13"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605" t="17320" r="42053"/>
          <a:stretch/>
        </p:blipFill>
        <p:spPr bwMode="auto">
          <a:xfrm>
            <a:off x="4622929" y="2481984"/>
            <a:ext cx="1296144" cy="420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605" t="6689" r="42053" b="82466"/>
          <a:stretch/>
        </p:blipFill>
        <p:spPr bwMode="auto">
          <a:xfrm>
            <a:off x="4910961" y="2378001"/>
            <a:ext cx="720080" cy="274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65300" y="1231012"/>
            <a:ext cx="1526380" cy="523220"/>
          </a:xfrm>
          <a:prstGeom prst="rect">
            <a:avLst/>
          </a:prstGeom>
          <a:noFill/>
        </p:spPr>
        <p:txBody>
          <a:bodyPr wrap="none" rtlCol="0">
            <a:spAutoFit/>
          </a:bodyPr>
          <a:lstStyle/>
          <a:p>
            <a:pPr algn="ctr"/>
            <a:r>
              <a:rPr lang="ru-RU" sz="1400" b="1" dirty="0" smtClean="0">
                <a:solidFill>
                  <a:prstClr val="black"/>
                </a:solidFill>
                <a:latin typeface="Arial Narrow" panose="020B0606020202030204" pitchFamily="34" charset="0"/>
              </a:rPr>
              <a:t>Русловой, </a:t>
            </a:r>
          </a:p>
          <a:p>
            <a:pPr algn="ctr"/>
            <a:r>
              <a:rPr lang="ru-RU" sz="1400" b="1" dirty="0" smtClean="0">
                <a:solidFill>
                  <a:prstClr val="black"/>
                </a:solidFill>
                <a:latin typeface="Arial Narrow" panose="020B0606020202030204" pitchFamily="34" charset="0"/>
              </a:rPr>
              <a:t>энергичный поток</a:t>
            </a:r>
            <a:endParaRPr lang="ru-RU" sz="1400" b="1" dirty="0">
              <a:solidFill>
                <a:prstClr val="black"/>
              </a:solidFill>
              <a:latin typeface="Arial Narrow" panose="020B0606020202030204" pitchFamily="34" charset="0"/>
            </a:endParaRPr>
          </a:p>
        </p:txBody>
      </p:sp>
      <p:sp>
        <p:nvSpPr>
          <p:cNvPr id="15" name="TextBox 14"/>
          <p:cNvSpPr txBox="1"/>
          <p:nvPr/>
        </p:nvSpPr>
        <p:spPr>
          <a:xfrm>
            <a:off x="1691680" y="1754232"/>
            <a:ext cx="1231427" cy="738664"/>
          </a:xfrm>
          <a:prstGeom prst="rect">
            <a:avLst/>
          </a:prstGeom>
          <a:noFill/>
        </p:spPr>
        <p:txBody>
          <a:bodyPr wrap="none" rtlCol="0">
            <a:spAutoFit/>
          </a:bodyPr>
          <a:lstStyle/>
          <a:p>
            <a:pPr algn="ctr"/>
            <a:r>
              <a:rPr lang="ru-RU" sz="1400" b="1" dirty="0" smtClean="0">
                <a:solidFill>
                  <a:prstClr val="black"/>
                </a:solidFill>
                <a:latin typeface="Arial Narrow" panose="020B0606020202030204" pitchFamily="34" charset="0"/>
              </a:rPr>
              <a:t>Русловой, </a:t>
            </a:r>
          </a:p>
          <a:p>
            <a:pPr algn="ctr"/>
            <a:r>
              <a:rPr lang="ru-RU" sz="1400" b="1" dirty="0" smtClean="0">
                <a:solidFill>
                  <a:prstClr val="black"/>
                </a:solidFill>
                <a:latin typeface="Arial Narrow" panose="020B0606020202030204" pitchFamily="34" charset="0"/>
              </a:rPr>
              <a:t>маломощный </a:t>
            </a:r>
          </a:p>
          <a:p>
            <a:pPr algn="ctr"/>
            <a:r>
              <a:rPr lang="ru-RU" sz="1400" b="1" dirty="0" smtClean="0">
                <a:solidFill>
                  <a:prstClr val="black"/>
                </a:solidFill>
                <a:latin typeface="Arial Narrow" panose="020B0606020202030204" pitchFamily="34" charset="0"/>
              </a:rPr>
              <a:t> поток</a:t>
            </a:r>
            <a:endParaRPr lang="ru-RU" sz="1400" b="1" dirty="0">
              <a:solidFill>
                <a:prstClr val="black"/>
              </a:solidFill>
              <a:latin typeface="Arial Narrow" panose="020B0606020202030204" pitchFamily="34" charset="0"/>
            </a:endParaRPr>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9682" y="3766875"/>
            <a:ext cx="1139825"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3068885" y="3028211"/>
            <a:ext cx="1441420" cy="738664"/>
          </a:xfrm>
          <a:prstGeom prst="rect">
            <a:avLst/>
          </a:prstGeom>
          <a:noFill/>
        </p:spPr>
        <p:txBody>
          <a:bodyPr wrap="none" rtlCol="0">
            <a:spAutoFit/>
          </a:bodyPr>
          <a:lstStyle/>
          <a:p>
            <a:pPr algn="ctr"/>
            <a:r>
              <a:rPr lang="ru-RU" sz="1400" b="1" dirty="0" smtClean="0">
                <a:solidFill>
                  <a:prstClr val="black"/>
                </a:solidFill>
                <a:latin typeface="Arial Narrow" panose="020B0606020202030204" pitchFamily="34" charset="0"/>
              </a:rPr>
              <a:t>Пойменный, </a:t>
            </a:r>
          </a:p>
          <a:p>
            <a:pPr algn="ctr"/>
            <a:r>
              <a:rPr lang="ru-RU" sz="1400" b="1" dirty="0" smtClean="0">
                <a:solidFill>
                  <a:prstClr val="black"/>
                </a:solidFill>
                <a:latin typeface="Arial Narrow" panose="020B0606020202030204" pitchFamily="34" charset="0"/>
              </a:rPr>
              <a:t>площадной </a:t>
            </a:r>
          </a:p>
          <a:p>
            <a:pPr algn="ctr"/>
            <a:r>
              <a:rPr lang="ru-RU" sz="1400" b="1" dirty="0" smtClean="0">
                <a:solidFill>
                  <a:prstClr val="black"/>
                </a:solidFill>
                <a:latin typeface="Arial Narrow" panose="020B0606020202030204" pitchFamily="34" charset="0"/>
              </a:rPr>
              <a:t>медленный сток </a:t>
            </a:r>
          </a:p>
        </p:txBody>
      </p:sp>
      <p:sp>
        <p:nvSpPr>
          <p:cNvPr id="18" name="TextBox 17"/>
          <p:cNvSpPr txBox="1"/>
          <p:nvPr/>
        </p:nvSpPr>
        <p:spPr>
          <a:xfrm>
            <a:off x="4440459" y="1854781"/>
            <a:ext cx="1568057" cy="523220"/>
          </a:xfrm>
          <a:prstGeom prst="rect">
            <a:avLst/>
          </a:prstGeom>
          <a:noFill/>
        </p:spPr>
        <p:txBody>
          <a:bodyPr wrap="none" rtlCol="0">
            <a:spAutoFit/>
          </a:bodyPr>
          <a:lstStyle/>
          <a:p>
            <a:pPr algn="ctr"/>
            <a:r>
              <a:rPr lang="ru-RU" sz="1400" b="1" dirty="0" err="1" smtClean="0">
                <a:solidFill>
                  <a:prstClr val="black"/>
                </a:solidFill>
                <a:latin typeface="Arial Narrow" panose="020B0606020202030204" pitchFamily="34" charset="0"/>
              </a:rPr>
              <a:t>Полифациальный</a:t>
            </a:r>
            <a:r>
              <a:rPr lang="ru-RU" sz="1400" b="1" dirty="0" smtClean="0">
                <a:solidFill>
                  <a:prstClr val="black"/>
                </a:solidFill>
                <a:latin typeface="Arial Narrow" panose="020B0606020202030204" pitchFamily="34" charset="0"/>
              </a:rPr>
              <a:t>,</a:t>
            </a:r>
          </a:p>
          <a:p>
            <a:pPr algn="ctr"/>
            <a:r>
              <a:rPr lang="ru-RU" sz="1400" b="1" dirty="0" smtClean="0">
                <a:solidFill>
                  <a:prstClr val="black"/>
                </a:solidFill>
                <a:latin typeface="Arial Narrow" panose="020B0606020202030204" pitchFamily="34" charset="0"/>
              </a:rPr>
              <a:t>умеренный поток </a:t>
            </a:r>
          </a:p>
        </p:txBody>
      </p:sp>
      <p:sp>
        <p:nvSpPr>
          <p:cNvPr id="20" name="TextBox 19"/>
          <p:cNvSpPr txBox="1"/>
          <p:nvPr/>
        </p:nvSpPr>
        <p:spPr>
          <a:xfrm>
            <a:off x="6528292" y="1859416"/>
            <a:ext cx="1191353" cy="307777"/>
          </a:xfrm>
          <a:prstGeom prst="rect">
            <a:avLst/>
          </a:prstGeom>
          <a:noFill/>
        </p:spPr>
        <p:txBody>
          <a:bodyPr wrap="none" rtlCol="0">
            <a:spAutoFit/>
          </a:bodyPr>
          <a:lstStyle/>
          <a:p>
            <a:pPr algn="ctr"/>
            <a:r>
              <a:rPr lang="ru-RU" sz="1400" b="1" dirty="0" smtClean="0">
                <a:solidFill>
                  <a:prstClr val="black"/>
                </a:solidFill>
                <a:latin typeface="Arial Narrow" panose="020B0606020202030204" pitchFamily="34" charset="0"/>
              </a:rPr>
              <a:t>«Идеальный»</a:t>
            </a:r>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4208" y="2167193"/>
            <a:ext cx="2448272" cy="4312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52834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Прямоугольник 3"/>
          <p:cNvSpPr/>
          <p:nvPr/>
        </p:nvSpPr>
        <p:spPr>
          <a:xfrm>
            <a:off x="0" y="790717"/>
            <a:ext cx="5004048" cy="2169825"/>
          </a:xfrm>
          <a:prstGeom prst="rect">
            <a:avLst/>
          </a:prstGeom>
        </p:spPr>
        <p:txBody>
          <a:bodyPr wrap="square">
            <a:spAutoFit/>
          </a:bodyPr>
          <a:lstStyle/>
          <a:p>
            <a:pPr marL="457200" lvl="0" indent="-457200" fontAlgn="base">
              <a:spcBef>
                <a:spcPts val="600"/>
              </a:spcBef>
              <a:spcAft>
                <a:spcPct val="0"/>
              </a:spcAft>
              <a:buFont typeface="Arial" panose="020B0604020202020204" pitchFamily="34" charset="0"/>
              <a:buChar char="•"/>
              <a:defRPr/>
            </a:pPr>
            <a:r>
              <a:rPr lang="ru-RU" sz="2400" dirty="0" smtClean="0">
                <a:solidFill>
                  <a:prstClr val="black"/>
                </a:solidFill>
                <a:latin typeface="Geo" panose="02020603050405020304" pitchFamily="18" charset="0"/>
                <a:cs typeface="Geo" panose="02020603050405020304" pitchFamily="18" charset="0"/>
              </a:rPr>
              <a:t>Террасы</a:t>
            </a:r>
            <a:endParaRPr lang="en-US" sz="2400" dirty="0" smtClean="0">
              <a:solidFill>
                <a:prstClr val="black"/>
              </a:solidFill>
              <a:latin typeface="Geo" panose="02020603050405020304" pitchFamily="18" charset="0"/>
              <a:cs typeface="Geo" panose="02020603050405020304" pitchFamily="18" charset="0"/>
            </a:endParaRPr>
          </a:p>
          <a:p>
            <a:pPr marL="457200" lvl="0" indent="-457200" fontAlgn="base">
              <a:spcBef>
                <a:spcPts val="600"/>
              </a:spcBef>
              <a:spcAft>
                <a:spcPct val="0"/>
              </a:spcAft>
              <a:buFont typeface="Arial" panose="020B0604020202020204" pitchFamily="34" charset="0"/>
              <a:buChar char="•"/>
              <a:defRPr/>
            </a:pPr>
            <a:r>
              <a:rPr lang="ru-RU" sz="2400" dirty="0">
                <a:solidFill>
                  <a:prstClr val="black"/>
                </a:solidFill>
                <a:latin typeface="Geo" panose="02020603050405020304" pitchFamily="18" charset="0"/>
                <a:cs typeface="Geo" panose="02020603050405020304" pitchFamily="18" charset="0"/>
              </a:rPr>
              <a:t>Д</a:t>
            </a:r>
            <a:r>
              <a:rPr lang="ru-RU" sz="2400" dirty="0" smtClean="0">
                <a:solidFill>
                  <a:prstClr val="black"/>
                </a:solidFill>
                <a:latin typeface="Geo" panose="02020603050405020304" pitchFamily="18" charset="0"/>
                <a:cs typeface="Geo" panose="02020603050405020304" pitchFamily="18" charset="0"/>
              </a:rPr>
              <a:t>инамические </a:t>
            </a:r>
            <a:r>
              <a:rPr lang="ru-RU" sz="2400" dirty="0">
                <a:solidFill>
                  <a:prstClr val="black"/>
                </a:solidFill>
                <a:latin typeface="Geo" panose="02020603050405020304" pitchFamily="18" charset="0"/>
                <a:cs typeface="Geo" panose="02020603050405020304" pitchFamily="18" charset="0"/>
              </a:rPr>
              <a:t>фазы аллювия </a:t>
            </a:r>
            <a:endParaRPr lang="en-US" sz="2400" dirty="0" smtClean="0">
              <a:solidFill>
                <a:prstClr val="black"/>
              </a:solidFill>
              <a:latin typeface="Geo" panose="02020603050405020304" pitchFamily="18" charset="0"/>
              <a:cs typeface="Geo" panose="02020603050405020304" pitchFamily="18" charset="0"/>
            </a:endParaRPr>
          </a:p>
          <a:p>
            <a:pPr marL="457200" lvl="0" indent="-457200" fontAlgn="base">
              <a:spcBef>
                <a:spcPts val="600"/>
              </a:spcBef>
              <a:spcAft>
                <a:spcPct val="0"/>
              </a:spcAft>
              <a:buFont typeface="Arial" panose="020B0604020202020204" pitchFamily="34" charset="0"/>
              <a:buChar char="•"/>
              <a:defRPr/>
            </a:pPr>
            <a:r>
              <a:rPr lang="ru-RU" sz="2400" dirty="0" smtClean="0">
                <a:solidFill>
                  <a:prstClr val="black"/>
                </a:solidFill>
                <a:latin typeface="Geo" panose="02020603050405020304" pitchFamily="18" charset="0"/>
                <a:cs typeface="Geo" panose="02020603050405020304" pitchFamily="18" charset="0"/>
              </a:rPr>
              <a:t>Аллювиальные фации</a:t>
            </a:r>
            <a:endParaRPr lang="en-US" sz="2400" dirty="0" smtClean="0">
              <a:solidFill>
                <a:prstClr val="black"/>
              </a:solidFill>
              <a:latin typeface="Geo" panose="02020603050405020304" pitchFamily="18" charset="0"/>
              <a:cs typeface="Geo" panose="02020603050405020304" pitchFamily="18" charset="0"/>
            </a:endParaRPr>
          </a:p>
          <a:p>
            <a:pPr marL="457200" lvl="0" indent="-457200" fontAlgn="base">
              <a:spcBef>
                <a:spcPts val="600"/>
              </a:spcBef>
              <a:spcAft>
                <a:spcPct val="0"/>
              </a:spcAft>
              <a:buFont typeface="Arial" panose="020B0604020202020204" pitchFamily="34" charset="0"/>
              <a:buChar char="•"/>
              <a:defRPr/>
            </a:pPr>
            <a:r>
              <a:rPr lang="ru-RU" sz="2400" dirty="0" smtClean="0">
                <a:solidFill>
                  <a:prstClr val="black"/>
                </a:solidFill>
                <a:latin typeface="Geo" panose="02020603050405020304" pitchFamily="18" charset="0"/>
                <a:cs typeface="Geo" panose="02020603050405020304" pitchFamily="18" charset="0"/>
              </a:rPr>
              <a:t>Методы </a:t>
            </a:r>
            <a:r>
              <a:rPr lang="ru-RU" sz="2400" dirty="0">
                <a:solidFill>
                  <a:prstClr val="black"/>
                </a:solidFill>
                <a:latin typeface="Geo" panose="02020603050405020304" pitchFamily="18" charset="0"/>
                <a:cs typeface="Geo" panose="02020603050405020304" pitchFamily="18" charset="0"/>
              </a:rPr>
              <a:t>климатического  анализа аллювиальных образований</a:t>
            </a:r>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224"/>
          <a:stretch/>
        </p:blipFill>
        <p:spPr bwMode="auto">
          <a:xfrm>
            <a:off x="5004048" y="476266"/>
            <a:ext cx="4026477" cy="496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52075" y="66772"/>
            <a:ext cx="2149948" cy="369332"/>
          </a:xfrm>
          <a:prstGeom prst="rect">
            <a:avLst/>
          </a:prstGeom>
          <a:noFill/>
        </p:spPr>
        <p:txBody>
          <a:bodyPr wrap="none" rtlCol="0">
            <a:spAutoFit/>
          </a:bodyPr>
          <a:lstStyle/>
          <a:p>
            <a:r>
              <a:rPr lang="ru-RU" dirty="0" smtClean="0">
                <a:latin typeface="Comic Sans MS" panose="030F0702030302020204" pitchFamily="66" charset="0"/>
              </a:rPr>
              <a:t>Темы на сегодня:</a:t>
            </a:r>
            <a:endParaRPr lang="ru-RU" dirty="0">
              <a:latin typeface="Comic Sans MS" panose="030F0702030302020204" pitchFamily="66" charset="0"/>
            </a:endParaRPr>
          </a:p>
        </p:txBody>
      </p:sp>
    </p:spTree>
    <p:extLst>
      <p:ext uri="{BB962C8B-B14F-4D97-AF65-F5344CB8AC3E}">
        <p14:creationId xmlns:p14="http://schemas.microsoft.com/office/powerpoint/2010/main" val="37449366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Табл 3"/>
          <p:cNvPicPr>
            <a:picLocks noChangeAspect="1" noChangeArrowheads="1"/>
          </p:cNvPicPr>
          <p:nvPr/>
        </p:nvPicPr>
        <p:blipFill>
          <a:blip r:embed="rId2">
            <a:extLst>
              <a:ext uri="{28A0092B-C50C-407E-A947-70E740481C1C}">
                <a14:useLocalDpi xmlns:a14="http://schemas.microsoft.com/office/drawing/2010/main" val="0"/>
              </a:ext>
            </a:extLst>
          </a:blip>
          <a:srcRect t="1866" r="89468" b="20576"/>
          <a:stretch>
            <a:fillRect/>
          </a:stretch>
        </p:blipFill>
        <p:spPr bwMode="auto">
          <a:xfrm>
            <a:off x="7019925" y="0"/>
            <a:ext cx="1439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Соединительная линия уступом 26"/>
          <p:cNvCxnSpPr/>
          <p:nvPr/>
        </p:nvCxnSpPr>
        <p:spPr>
          <a:xfrm flipV="1">
            <a:off x="3348038" y="1268413"/>
            <a:ext cx="3600450" cy="2665412"/>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9" name="Соединительная линия уступом 28"/>
          <p:cNvCxnSpPr/>
          <p:nvPr/>
        </p:nvCxnSpPr>
        <p:spPr>
          <a:xfrm flipV="1">
            <a:off x="1979613" y="1773238"/>
            <a:ext cx="5545137" cy="1655762"/>
          </a:xfrm>
          <a:prstGeom prst="bentConnector3">
            <a:avLst>
              <a:gd name="adj1" fmla="val 50000"/>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Соединительная линия уступом 30"/>
          <p:cNvCxnSpPr/>
          <p:nvPr/>
        </p:nvCxnSpPr>
        <p:spPr>
          <a:xfrm flipV="1">
            <a:off x="1403350" y="2420938"/>
            <a:ext cx="6048375" cy="720725"/>
          </a:xfrm>
          <a:prstGeom prst="bentConnector3">
            <a:avLst>
              <a:gd name="adj1" fmla="val 50000"/>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Соединительная линия уступом 32"/>
          <p:cNvCxnSpPr/>
          <p:nvPr/>
        </p:nvCxnSpPr>
        <p:spPr>
          <a:xfrm>
            <a:off x="684213" y="2852738"/>
            <a:ext cx="6840537" cy="215900"/>
          </a:xfrm>
          <a:prstGeom prst="bentConnector3">
            <a:avLst>
              <a:gd name="adj1" fmla="val 50000"/>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17415" name="Группа 23"/>
          <p:cNvGrpSpPr>
            <a:grpSpLocks/>
          </p:cNvGrpSpPr>
          <p:nvPr/>
        </p:nvGrpSpPr>
        <p:grpSpPr bwMode="auto">
          <a:xfrm>
            <a:off x="250825" y="2662238"/>
            <a:ext cx="3348038" cy="1533525"/>
            <a:chOff x="264607" y="743578"/>
            <a:chExt cx="5163461" cy="2415848"/>
          </a:xfrm>
        </p:grpSpPr>
        <p:sp>
          <p:nvSpPr>
            <p:cNvPr id="9" name="Полилиния 8"/>
            <p:cNvSpPr/>
            <p:nvPr/>
          </p:nvSpPr>
          <p:spPr>
            <a:xfrm>
              <a:off x="264607" y="743578"/>
              <a:ext cx="1674636" cy="1195420"/>
            </a:xfrm>
            <a:custGeom>
              <a:avLst/>
              <a:gdLst>
                <a:gd name="connsiteX0" fmla="*/ 16747 w 1675269"/>
                <a:gd name="connsiteY0" fmla="*/ 30145 h 1195754"/>
                <a:gd name="connsiteX1" fmla="*/ 167472 w 1675269"/>
                <a:gd name="connsiteY1" fmla="*/ 40193 h 1195754"/>
                <a:gd name="connsiteX2" fmla="*/ 991437 w 1675269"/>
                <a:gd name="connsiteY2" fmla="*/ 50242 h 1195754"/>
                <a:gd name="connsiteX3" fmla="*/ 1001485 w 1675269"/>
                <a:gd name="connsiteY3" fmla="*/ 160774 h 1195754"/>
                <a:gd name="connsiteX4" fmla="*/ 1011534 w 1675269"/>
                <a:gd name="connsiteY4" fmla="*/ 452176 h 1195754"/>
                <a:gd name="connsiteX5" fmla="*/ 1031630 w 1675269"/>
                <a:gd name="connsiteY5" fmla="*/ 582804 h 1195754"/>
                <a:gd name="connsiteX6" fmla="*/ 1051727 w 1675269"/>
                <a:gd name="connsiteY6" fmla="*/ 612949 h 1195754"/>
                <a:gd name="connsiteX7" fmla="*/ 1071824 w 1675269"/>
                <a:gd name="connsiteY7" fmla="*/ 673240 h 1195754"/>
                <a:gd name="connsiteX8" fmla="*/ 1081872 w 1675269"/>
                <a:gd name="connsiteY8" fmla="*/ 713433 h 1195754"/>
                <a:gd name="connsiteX9" fmla="*/ 1122066 w 1675269"/>
                <a:gd name="connsiteY9" fmla="*/ 773723 h 1195754"/>
                <a:gd name="connsiteX10" fmla="*/ 1152211 w 1675269"/>
                <a:gd name="connsiteY10" fmla="*/ 793820 h 1195754"/>
                <a:gd name="connsiteX11" fmla="*/ 1192404 w 1675269"/>
                <a:gd name="connsiteY11" fmla="*/ 844062 h 1195754"/>
                <a:gd name="connsiteX12" fmla="*/ 1212501 w 1675269"/>
                <a:gd name="connsiteY12" fmla="*/ 874207 h 1195754"/>
                <a:gd name="connsiteX13" fmla="*/ 1242646 w 1675269"/>
                <a:gd name="connsiteY13" fmla="*/ 894303 h 1195754"/>
                <a:gd name="connsiteX14" fmla="*/ 1272791 w 1675269"/>
                <a:gd name="connsiteY14" fmla="*/ 924448 h 1195754"/>
                <a:gd name="connsiteX15" fmla="*/ 1292888 w 1675269"/>
                <a:gd name="connsiteY15" fmla="*/ 954593 h 1195754"/>
                <a:gd name="connsiteX16" fmla="*/ 1353178 w 1675269"/>
                <a:gd name="connsiteY16" fmla="*/ 994787 h 1195754"/>
                <a:gd name="connsiteX17" fmla="*/ 1383323 w 1675269"/>
                <a:gd name="connsiteY17" fmla="*/ 1014884 h 1195754"/>
                <a:gd name="connsiteX18" fmla="*/ 1433564 w 1675269"/>
                <a:gd name="connsiteY18" fmla="*/ 1065125 h 1195754"/>
                <a:gd name="connsiteX19" fmla="*/ 1524000 w 1675269"/>
                <a:gd name="connsiteY19" fmla="*/ 1145512 h 1195754"/>
                <a:gd name="connsiteX20" fmla="*/ 1554145 w 1675269"/>
                <a:gd name="connsiteY20" fmla="*/ 1155560 h 1195754"/>
                <a:gd name="connsiteX21" fmla="*/ 1634531 w 1675269"/>
                <a:gd name="connsiteY21" fmla="*/ 1185706 h 1195754"/>
                <a:gd name="connsiteX22" fmla="*/ 1664677 w 1675269"/>
                <a:gd name="connsiteY22" fmla="*/ 1195754 h 1195754"/>
                <a:gd name="connsiteX23" fmla="*/ 1624483 w 1675269"/>
                <a:gd name="connsiteY23" fmla="*/ 1185706 h 1195754"/>
                <a:gd name="connsiteX24" fmla="*/ 1554145 w 1675269"/>
                <a:gd name="connsiteY24" fmla="*/ 1175657 h 1195754"/>
                <a:gd name="connsiteX25" fmla="*/ 1473758 w 1675269"/>
                <a:gd name="connsiteY25" fmla="*/ 1165609 h 1195754"/>
                <a:gd name="connsiteX26" fmla="*/ 1423516 w 1675269"/>
                <a:gd name="connsiteY26" fmla="*/ 1155560 h 1195754"/>
                <a:gd name="connsiteX27" fmla="*/ 1353178 w 1675269"/>
                <a:gd name="connsiteY27" fmla="*/ 1145512 h 1195754"/>
                <a:gd name="connsiteX28" fmla="*/ 1302936 w 1675269"/>
                <a:gd name="connsiteY28" fmla="*/ 1135464 h 1195754"/>
                <a:gd name="connsiteX29" fmla="*/ 1192404 w 1675269"/>
                <a:gd name="connsiteY29" fmla="*/ 1115367 h 1195754"/>
                <a:gd name="connsiteX30" fmla="*/ 1162259 w 1675269"/>
                <a:gd name="connsiteY30" fmla="*/ 1095270 h 1195754"/>
                <a:gd name="connsiteX31" fmla="*/ 1101969 w 1675269"/>
                <a:gd name="connsiteY31" fmla="*/ 1075174 h 1195754"/>
                <a:gd name="connsiteX32" fmla="*/ 1041679 w 1675269"/>
                <a:gd name="connsiteY32" fmla="*/ 1045029 h 1195754"/>
                <a:gd name="connsiteX33" fmla="*/ 981389 w 1675269"/>
                <a:gd name="connsiteY33" fmla="*/ 1014884 h 1195754"/>
                <a:gd name="connsiteX34" fmla="*/ 951244 w 1675269"/>
                <a:gd name="connsiteY34" fmla="*/ 994787 h 1195754"/>
                <a:gd name="connsiteX35" fmla="*/ 921098 w 1675269"/>
                <a:gd name="connsiteY35" fmla="*/ 984738 h 1195754"/>
                <a:gd name="connsiteX36" fmla="*/ 860808 w 1675269"/>
                <a:gd name="connsiteY36" fmla="*/ 944545 h 1195754"/>
                <a:gd name="connsiteX37" fmla="*/ 820615 w 1675269"/>
                <a:gd name="connsiteY37" fmla="*/ 924448 h 1195754"/>
                <a:gd name="connsiteX38" fmla="*/ 790470 w 1675269"/>
                <a:gd name="connsiteY38" fmla="*/ 904352 h 1195754"/>
                <a:gd name="connsiteX39" fmla="*/ 750277 w 1675269"/>
                <a:gd name="connsiteY39" fmla="*/ 884255 h 1195754"/>
                <a:gd name="connsiteX40" fmla="*/ 659841 w 1675269"/>
                <a:gd name="connsiteY40" fmla="*/ 834013 h 1195754"/>
                <a:gd name="connsiteX41" fmla="*/ 569406 w 1675269"/>
                <a:gd name="connsiteY41" fmla="*/ 763675 h 1195754"/>
                <a:gd name="connsiteX42" fmla="*/ 539261 w 1675269"/>
                <a:gd name="connsiteY42" fmla="*/ 743578 h 1195754"/>
                <a:gd name="connsiteX43" fmla="*/ 509116 w 1675269"/>
                <a:gd name="connsiteY43" fmla="*/ 723481 h 1195754"/>
                <a:gd name="connsiteX44" fmla="*/ 478971 w 1675269"/>
                <a:gd name="connsiteY44" fmla="*/ 713433 h 1195754"/>
                <a:gd name="connsiteX45" fmla="*/ 448826 w 1675269"/>
                <a:gd name="connsiteY45" fmla="*/ 673240 h 1195754"/>
                <a:gd name="connsiteX46" fmla="*/ 388536 w 1675269"/>
                <a:gd name="connsiteY46" fmla="*/ 633046 h 1195754"/>
                <a:gd name="connsiteX47" fmla="*/ 368439 w 1675269"/>
                <a:gd name="connsiteY47" fmla="*/ 602901 h 1195754"/>
                <a:gd name="connsiteX48" fmla="*/ 338294 w 1675269"/>
                <a:gd name="connsiteY48" fmla="*/ 582804 h 1195754"/>
                <a:gd name="connsiteX49" fmla="*/ 267956 w 1675269"/>
                <a:gd name="connsiteY49" fmla="*/ 502418 h 1195754"/>
                <a:gd name="connsiteX50" fmla="*/ 257907 w 1675269"/>
                <a:gd name="connsiteY50" fmla="*/ 472273 h 1195754"/>
                <a:gd name="connsiteX51" fmla="*/ 227762 w 1675269"/>
                <a:gd name="connsiteY51" fmla="*/ 442127 h 1195754"/>
                <a:gd name="connsiteX52" fmla="*/ 207666 w 1675269"/>
                <a:gd name="connsiteY52" fmla="*/ 411982 h 1195754"/>
                <a:gd name="connsiteX53" fmla="*/ 177520 w 1675269"/>
                <a:gd name="connsiteY53" fmla="*/ 381837 h 1195754"/>
                <a:gd name="connsiteX54" fmla="*/ 157424 w 1675269"/>
                <a:gd name="connsiteY54" fmla="*/ 351692 h 1195754"/>
                <a:gd name="connsiteX55" fmla="*/ 127279 w 1675269"/>
                <a:gd name="connsiteY55" fmla="*/ 311499 h 1195754"/>
                <a:gd name="connsiteX56" fmla="*/ 117230 w 1675269"/>
                <a:gd name="connsiteY56" fmla="*/ 281354 h 1195754"/>
                <a:gd name="connsiteX57" fmla="*/ 66989 w 1675269"/>
                <a:gd name="connsiteY57" fmla="*/ 221064 h 1195754"/>
                <a:gd name="connsiteX58" fmla="*/ 16747 w 1675269"/>
                <a:gd name="connsiteY58" fmla="*/ 30145 h 119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75269" h="1195754">
                  <a:moveTo>
                    <a:pt x="16747" y="30145"/>
                  </a:moveTo>
                  <a:cubicBezTo>
                    <a:pt x="33494" y="0"/>
                    <a:pt x="117130" y="39155"/>
                    <a:pt x="167472" y="40193"/>
                  </a:cubicBezTo>
                  <a:cubicBezTo>
                    <a:pt x="442089" y="45855"/>
                    <a:pt x="719588" y="10938"/>
                    <a:pt x="991437" y="50242"/>
                  </a:cubicBezTo>
                  <a:cubicBezTo>
                    <a:pt x="1028052" y="55536"/>
                    <a:pt x="998136" y="123930"/>
                    <a:pt x="1001485" y="160774"/>
                  </a:cubicBezTo>
                  <a:cubicBezTo>
                    <a:pt x="1004835" y="257908"/>
                    <a:pt x="1006426" y="355119"/>
                    <a:pt x="1011534" y="452176"/>
                  </a:cubicBezTo>
                  <a:cubicBezTo>
                    <a:pt x="1012341" y="467504"/>
                    <a:pt x="1019128" y="553633"/>
                    <a:pt x="1031630" y="582804"/>
                  </a:cubicBezTo>
                  <a:cubicBezTo>
                    <a:pt x="1036387" y="593904"/>
                    <a:pt x="1045028" y="602901"/>
                    <a:pt x="1051727" y="612949"/>
                  </a:cubicBezTo>
                  <a:cubicBezTo>
                    <a:pt x="1058426" y="633046"/>
                    <a:pt x="1066686" y="652688"/>
                    <a:pt x="1071824" y="673240"/>
                  </a:cubicBezTo>
                  <a:cubicBezTo>
                    <a:pt x="1075173" y="686638"/>
                    <a:pt x="1075696" y="701081"/>
                    <a:pt x="1081872" y="713433"/>
                  </a:cubicBezTo>
                  <a:cubicBezTo>
                    <a:pt x="1092674" y="735036"/>
                    <a:pt x="1101969" y="760325"/>
                    <a:pt x="1122066" y="773723"/>
                  </a:cubicBezTo>
                  <a:lnTo>
                    <a:pt x="1152211" y="793820"/>
                  </a:lnTo>
                  <a:cubicBezTo>
                    <a:pt x="1171772" y="852505"/>
                    <a:pt x="1146954" y="798612"/>
                    <a:pt x="1192404" y="844062"/>
                  </a:cubicBezTo>
                  <a:cubicBezTo>
                    <a:pt x="1200943" y="852601"/>
                    <a:pt x="1203961" y="865668"/>
                    <a:pt x="1212501" y="874207"/>
                  </a:cubicBezTo>
                  <a:cubicBezTo>
                    <a:pt x="1221040" y="882746"/>
                    <a:pt x="1233369" y="886572"/>
                    <a:pt x="1242646" y="894303"/>
                  </a:cubicBezTo>
                  <a:cubicBezTo>
                    <a:pt x="1253563" y="903400"/>
                    <a:pt x="1263694" y="913531"/>
                    <a:pt x="1272791" y="924448"/>
                  </a:cubicBezTo>
                  <a:cubicBezTo>
                    <a:pt x="1280522" y="933726"/>
                    <a:pt x="1283799" y="946640"/>
                    <a:pt x="1292888" y="954593"/>
                  </a:cubicBezTo>
                  <a:cubicBezTo>
                    <a:pt x="1311065" y="970498"/>
                    <a:pt x="1333081" y="981389"/>
                    <a:pt x="1353178" y="994787"/>
                  </a:cubicBezTo>
                  <a:lnTo>
                    <a:pt x="1383323" y="1014884"/>
                  </a:lnTo>
                  <a:cubicBezTo>
                    <a:pt x="1424732" y="1077000"/>
                    <a:pt x="1378756" y="1016408"/>
                    <a:pt x="1433564" y="1065125"/>
                  </a:cubicBezTo>
                  <a:cubicBezTo>
                    <a:pt x="1467800" y="1095556"/>
                    <a:pt x="1484907" y="1125966"/>
                    <a:pt x="1524000" y="1145512"/>
                  </a:cubicBezTo>
                  <a:cubicBezTo>
                    <a:pt x="1533474" y="1150249"/>
                    <a:pt x="1544097" y="1152211"/>
                    <a:pt x="1554145" y="1155560"/>
                  </a:cubicBezTo>
                  <a:cubicBezTo>
                    <a:pt x="1603767" y="1188642"/>
                    <a:pt x="1565000" y="1168323"/>
                    <a:pt x="1634531" y="1185706"/>
                  </a:cubicBezTo>
                  <a:cubicBezTo>
                    <a:pt x="1644807" y="1188275"/>
                    <a:pt x="1675269" y="1195754"/>
                    <a:pt x="1664677" y="1195754"/>
                  </a:cubicBezTo>
                  <a:cubicBezTo>
                    <a:pt x="1650867" y="1195754"/>
                    <a:pt x="1638071" y="1188176"/>
                    <a:pt x="1624483" y="1185706"/>
                  </a:cubicBezTo>
                  <a:cubicBezTo>
                    <a:pt x="1601181" y="1181469"/>
                    <a:pt x="1577621" y="1178787"/>
                    <a:pt x="1554145" y="1175657"/>
                  </a:cubicBezTo>
                  <a:cubicBezTo>
                    <a:pt x="1527378" y="1172088"/>
                    <a:pt x="1500448" y="1169715"/>
                    <a:pt x="1473758" y="1165609"/>
                  </a:cubicBezTo>
                  <a:cubicBezTo>
                    <a:pt x="1456878" y="1163012"/>
                    <a:pt x="1440363" y="1158368"/>
                    <a:pt x="1423516" y="1155560"/>
                  </a:cubicBezTo>
                  <a:cubicBezTo>
                    <a:pt x="1400154" y="1151666"/>
                    <a:pt x="1376540" y="1149406"/>
                    <a:pt x="1353178" y="1145512"/>
                  </a:cubicBezTo>
                  <a:cubicBezTo>
                    <a:pt x="1336331" y="1142704"/>
                    <a:pt x="1319739" y="1138519"/>
                    <a:pt x="1302936" y="1135464"/>
                  </a:cubicBezTo>
                  <a:cubicBezTo>
                    <a:pt x="1161519" y="1109751"/>
                    <a:pt x="1316509" y="1140187"/>
                    <a:pt x="1192404" y="1115367"/>
                  </a:cubicBezTo>
                  <a:cubicBezTo>
                    <a:pt x="1182356" y="1108668"/>
                    <a:pt x="1173295" y="1100175"/>
                    <a:pt x="1162259" y="1095270"/>
                  </a:cubicBezTo>
                  <a:cubicBezTo>
                    <a:pt x="1142901" y="1086667"/>
                    <a:pt x="1101969" y="1075174"/>
                    <a:pt x="1101969" y="1075174"/>
                  </a:cubicBezTo>
                  <a:cubicBezTo>
                    <a:pt x="1015577" y="1017578"/>
                    <a:pt x="1124883" y="1086631"/>
                    <a:pt x="1041679" y="1045029"/>
                  </a:cubicBezTo>
                  <a:cubicBezTo>
                    <a:pt x="963763" y="1006071"/>
                    <a:pt x="1057159" y="1040140"/>
                    <a:pt x="981389" y="1014884"/>
                  </a:cubicBezTo>
                  <a:cubicBezTo>
                    <a:pt x="971341" y="1008185"/>
                    <a:pt x="962046" y="1000188"/>
                    <a:pt x="951244" y="994787"/>
                  </a:cubicBezTo>
                  <a:cubicBezTo>
                    <a:pt x="941770" y="990050"/>
                    <a:pt x="930357" y="989882"/>
                    <a:pt x="921098" y="984738"/>
                  </a:cubicBezTo>
                  <a:cubicBezTo>
                    <a:pt x="899984" y="973008"/>
                    <a:pt x="882411" y="955347"/>
                    <a:pt x="860808" y="944545"/>
                  </a:cubicBezTo>
                  <a:cubicBezTo>
                    <a:pt x="847410" y="937846"/>
                    <a:pt x="833621" y="931880"/>
                    <a:pt x="820615" y="924448"/>
                  </a:cubicBezTo>
                  <a:cubicBezTo>
                    <a:pt x="810130" y="918456"/>
                    <a:pt x="800955" y="910344"/>
                    <a:pt x="790470" y="904352"/>
                  </a:cubicBezTo>
                  <a:cubicBezTo>
                    <a:pt x="777464" y="896920"/>
                    <a:pt x="763122" y="891962"/>
                    <a:pt x="750277" y="884255"/>
                  </a:cubicBezTo>
                  <a:cubicBezTo>
                    <a:pt x="663898" y="832428"/>
                    <a:pt x="720475" y="854226"/>
                    <a:pt x="659841" y="834013"/>
                  </a:cubicBezTo>
                  <a:cubicBezTo>
                    <a:pt x="612616" y="786788"/>
                    <a:pt x="641521" y="811752"/>
                    <a:pt x="569406" y="763675"/>
                  </a:cubicBezTo>
                  <a:lnTo>
                    <a:pt x="539261" y="743578"/>
                  </a:lnTo>
                  <a:cubicBezTo>
                    <a:pt x="529213" y="736879"/>
                    <a:pt x="520573" y="727300"/>
                    <a:pt x="509116" y="723481"/>
                  </a:cubicBezTo>
                  <a:lnTo>
                    <a:pt x="478971" y="713433"/>
                  </a:lnTo>
                  <a:cubicBezTo>
                    <a:pt x="468923" y="700035"/>
                    <a:pt x="461343" y="684366"/>
                    <a:pt x="448826" y="673240"/>
                  </a:cubicBezTo>
                  <a:cubicBezTo>
                    <a:pt x="430774" y="657193"/>
                    <a:pt x="388536" y="633046"/>
                    <a:pt x="388536" y="633046"/>
                  </a:cubicBezTo>
                  <a:cubicBezTo>
                    <a:pt x="381837" y="622998"/>
                    <a:pt x="376978" y="611440"/>
                    <a:pt x="368439" y="602901"/>
                  </a:cubicBezTo>
                  <a:cubicBezTo>
                    <a:pt x="359900" y="594362"/>
                    <a:pt x="346246" y="591893"/>
                    <a:pt x="338294" y="582804"/>
                  </a:cubicBezTo>
                  <a:cubicBezTo>
                    <a:pt x="256236" y="489022"/>
                    <a:pt x="335781" y="547633"/>
                    <a:pt x="267956" y="502418"/>
                  </a:cubicBezTo>
                  <a:cubicBezTo>
                    <a:pt x="264606" y="492370"/>
                    <a:pt x="263782" y="481086"/>
                    <a:pt x="257907" y="472273"/>
                  </a:cubicBezTo>
                  <a:cubicBezTo>
                    <a:pt x="250024" y="460449"/>
                    <a:pt x="236859" y="453044"/>
                    <a:pt x="227762" y="442127"/>
                  </a:cubicBezTo>
                  <a:cubicBezTo>
                    <a:pt x="220031" y="432849"/>
                    <a:pt x="215397" y="421259"/>
                    <a:pt x="207666" y="411982"/>
                  </a:cubicBezTo>
                  <a:cubicBezTo>
                    <a:pt x="198568" y="401065"/>
                    <a:pt x="186618" y="392754"/>
                    <a:pt x="177520" y="381837"/>
                  </a:cubicBezTo>
                  <a:cubicBezTo>
                    <a:pt x="169789" y="372560"/>
                    <a:pt x="164443" y="361519"/>
                    <a:pt x="157424" y="351692"/>
                  </a:cubicBezTo>
                  <a:cubicBezTo>
                    <a:pt x="147690" y="338064"/>
                    <a:pt x="137327" y="324897"/>
                    <a:pt x="127279" y="311499"/>
                  </a:cubicBezTo>
                  <a:cubicBezTo>
                    <a:pt x="123929" y="301451"/>
                    <a:pt x="123105" y="290167"/>
                    <a:pt x="117230" y="281354"/>
                  </a:cubicBezTo>
                  <a:cubicBezTo>
                    <a:pt x="85678" y="234027"/>
                    <a:pt x="88906" y="270378"/>
                    <a:pt x="66989" y="221064"/>
                  </a:cubicBezTo>
                  <a:cubicBezTo>
                    <a:pt x="35241" y="149630"/>
                    <a:pt x="0" y="60290"/>
                    <a:pt x="16747" y="30145"/>
                  </a:cubicBezTo>
                  <a:close/>
                </a:path>
              </a:pathLst>
            </a:cu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10" name="Полилиния 9"/>
            <p:cNvSpPr/>
            <p:nvPr/>
          </p:nvSpPr>
          <p:spPr>
            <a:xfrm>
              <a:off x="1332065" y="1413813"/>
              <a:ext cx="1674636" cy="1195420"/>
            </a:xfrm>
            <a:custGeom>
              <a:avLst/>
              <a:gdLst>
                <a:gd name="connsiteX0" fmla="*/ 16747 w 1675269"/>
                <a:gd name="connsiteY0" fmla="*/ 30145 h 1195754"/>
                <a:gd name="connsiteX1" fmla="*/ 167472 w 1675269"/>
                <a:gd name="connsiteY1" fmla="*/ 40193 h 1195754"/>
                <a:gd name="connsiteX2" fmla="*/ 991437 w 1675269"/>
                <a:gd name="connsiteY2" fmla="*/ 50242 h 1195754"/>
                <a:gd name="connsiteX3" fmla="*/ 1001485 w 1675269"/>
                <a:gd name="connsiteY3" fmla="*/ 160774 h 1195754"/>
                <a:gd name="connsiteX4" fmla="*/ 1011534 w 1675269"/>
                <a:gd name="connsiteY4" fmla="*/ 452176 h 1195754"/>
                <a:gd name="connsiteX5" fmla="*/ 1031630 w 1675269"/>
                <a:gd name="connsiteY5" fmla="*/ 582804 h 1195754"/>
                <a:gd name="connsiteX6" fmla="*/ 1051727 w 1675269"/>
                <a:gd name="connsiteY6" fmla="*/ 612949 h 1195754"/>
                <a:gd name="connsiteX7" fmla="*/ 1071824 w 1675269"/>
                <a:gd name="connsiteY7" fmla="*/ 673240 h 1195754"/>
                <a:gd name="connsiteX8" fmla="*/ 1081872 w 1675269"/>
                <a:gd name="connsiteY8" fmla="*/ 713433 h 1195754"/>
                <a:gd name="connsiteX9" fmla="*/ 1122066 w 1675269"/>
                <a:gd name="connsiteY9" fmla="*/ 773723 h 1195754"/>
                <a:gd name="connsiteX10" fmla="*/ 1152211 w 1675269"/>
                <a:gd name="connsiteY10" fmla="*/ 793820 h 1195754"/>
                <a:gd name="connsiteX11" fmla="*/ 1192404 w 1675269"/>
                <a:gd name="connsiteY11" fmla="*/ 844062 h 1195754"/>
                <a:gd name="connsiteX12" fmla="*/ 1212501 w 1675269"/>
                <a:gd name="connsiteY12" fmla="*/ 874207 h 1195754"/>
                <a:gd name="connsiteX13" fmla="*/ 1242646 w 1675269"/>
                <a:gd name="connsiteY13" fmla="*/ 894303 h 1195754"/>
                <a:gd name="connsiteX14" fmla="*/ 1272791 w 1675269"/>
                <a:gd name="connsiteY14" fmla="*/ 924448 h 1195754"/>
                <a:gd name="connsiteX15" fmla="*/ 1292888 w 1675269"/>
                <a:gd name="connsiteY15" fmla="*/ 954593 h 1195754"/>
                <a:gd name="connsiteX16" fmla="*/ 1353178 w 1675269"/>
                <a:gd name="connsiteY16" fmla="*/ 994787 h 1195754"/>
                <a:gd name="connsiteX17" fmla="*/ 1383323 w 1675269"/>
                <a:gd name="connsiteY17" fmla="*/ 1014884 h 1195754"/>
                <a:gd name="connsiteX18" fmla="*/ 1433564 w 1675269"/>
                <a:gd name="connsiteY18" fmla="*/ 1065125 h 1195754"/>
                <a:gd name="connsiteX19" fmla="*/ 1524000 w 1675269"/>
                <a:gd name="connsiteY19" fmla="*/ 1145512 h 1195754"/>
                <a:gd name="connsiteX20" fmla="*/ 1554145 w 1675269"/>
                <a:gd name="connsiteY20" fmla="*/ 1155560 h 1195754"/>
                <a:gd name="connsiteX21" fmla="*/ 1634531 w 1675269"/>
                <a:gd name="connsiteY21" fmla="*/ 1185706 h 1195754"/>
                <a:gd name="connsiteX22" fmla="*/ 1664677 w 1675269"/>
                <a:gd name="connsiteY22" fmla="*/ 1195754 h 1195754"/>
                <a:gd name="connsiteX23" fmla="*/ 1624483 w 1675269"/>
                <a:gd name="connsiteY23" fmla="*/ 1185706 h 1195754"/>
                <a:gd name="connsiteX24" fmla="*/ 1554145 w 1675269"/>
                <a:gd name="connsiteY24" fmla="*/ 1175657 h 1195754"/>
                <a:gd name="connsiteX25" fmla="*/ 1473758 w 1675269"/>
                <a:gd name="connsiteY25" fmla="*/ 1165609 h 1195754"/>
                <a:gd name="connsiteX26" fmla="*/ 1423516 w 1675269"/>
                <a:gd name="connsiteY26" fmla="*/ 1155560 h 1195754"/>
                <a:gd name="connsiteX27" fmla="*/ 1353178 w 1675269"/>
                <a:gd name="connsiteY27" fmla="*/ 1145512 h 1195754"/>
                <a:gd name="connsiteX28" fmla="*/ 1302936 w 1675269"/>
                <a:gd name="connsiteY28" fmla="*/ 1135464 h 1195754"/>
                <a:gd name="connsiteX29" fmla="*/ 1192404 w 1675269"/>
                <a:gd name="connsiteY29" fmla="*/ 1115367 h 1195754"/>
                <a:gd name="connsiteX30" fmla="*/ 1162259 w 1675269"/>
                <a:gd name="connsiteY30" fmla="*/ 1095270 h 1195754"/>
                <a:gd name="connsiteX31" fmla="*/ 1101969 w 1675269"/>
                <a:gd name="connsiteY31" fmla="*/ 1075174 h 1195754"/>
                <a:gd name="connsiteX32" fmla="*/ 1041679 w 1675269"/>
                <a:gd name="connsiteY32" fmla="*/ 1045029 h 1195754"/>
                <a:gd name="connsiteX33" fmla="*/ 981389 w 1675269"/>
                <a:gd name="connsiteY33" fmla="*/ 1014884 h 1195754"/>
                <a:gd name="connsiteX34" fmla="*/ 951244 w 1675269"/>
                <a:gd name="connsiteY34" fmla="*/ 994787 h 1195754"/>
                <a:gd name="connsiteX35" fmla="*/ 921098 w 1675269"/>
                <a:gd name="connsiteY35" fmla="*/ 984738 h 1195754"/>
                <a:gd name="connsiteX36" fmla="*/ 860808 w 1675269"/>
                <a:gd name="connsiteY36" fmla="*/ 944545 h 1195754"/>
                <a:gd name="connsiteX37" fmla="*/ 820615 w 1675269"/>
                <a:gd name="connsiteY37" fmla="*/ 924448 h 1195754"/>
                <a:gd name="connsiteX38" fmla="*/ 790470 w 1675269"/>
                <a:gd name="connsiteY38" fmla="*/ 904352 h 1195754"/>
                <a:gd name="connsiteX39" fmla="*/ 750277 w 1675269"/>
                <a:gd name="connsiteY39" fmla="*/ 884255 h 1195754"/>
                <a:gd name="connsiteX40" fmla="*/ 659841 w 1675269"/>
                <a:gd name="connsiteY40" fmla="*/ 834013 h 1195754"/>
                <a:gd name="connsiteX41" fmla="*/ 569406 w 1675269"/>
                <a:gd name="connsiteY41" fmla="*/ 763675 h 1195754"/>
                <a:gd name="connsiteX42" fmla="*/ 539261 w 1675269"/>
                <a:gd name="connsiteY42" fmla="*/ 743578 h 1195754"/>
                <a:gd name="connsiteX43" fmla="*/ 509116 w 1675269"/>
                <a:gd name="connsiteY43" fmla="*/ 723481 h 1195754"/>
                <a:gd name="connsiteX44" fmla="*/ 478971 w 1675269"/>
                <a:gd name="connsiteY44" fmla="*/ 713433 h 1195754"/>
                <a:gd name="connsiteX45" fmla="*/ 448826 w 1675269"/>
                <a:gd name="connsiteY45" fmla="*/ 673240 h 1195754"/>
                <a:gd name="connsiteX46" fmla="*/ 388536 w 1675269"/>
                <a:gd name="connsiteY46" fmla="*/ 633046 h 1195754"/>
                <a:gd name="connsiteX47" fmla="*/ 368439 w 1675269"/>
                <a:gd name="connsiteY47" fmla="*/ 602901 h 1195754"/>
                <a:gd name="connsiteX48" fmla="*/ 338294 w 1675269"/>
                <a:gd name="connsiteY48" fmla="*/ 582804 h 1195754"/>
                <a:gd name="connsiteX49" fmla="*/ 267956 w 1675269"/>
                <a:gd name="connsiteY49" fmla="*/ 502418 h 1195754"/>
                <a:gd name="connsiteX50" fmla="*/ 257907 w 1675269"/>
                <a:gd name="connsiteY50" fmla="*/ 472273 h 1195754"/>
                <a:gd name="connsiteX51" fmla="*/ 227762 w 1675269"/>
                <a:gd name="connsiteY51" fmla="*/ 442127 h 1195754"/>
                <a:gd name="connsiteX52" fmla="*/ 207666 w 1675269"/>
                <a:gd name="connsiteY52" fmla="*/ 411982 h 1195754"/>
                <a:gd name="connsiteX53" fmla="*/ 177520 w 1675269"/>
                <a:gd name="connsiteY53" fmla="*/ 381837 h 1195754"/>
                <a:gd name="connsiteX54" fmla="*/ 157424 w 1675269"/>
                <a:gd name="connsiteY54" fmla="*/ 351692 h 1195754"/>
                <a:gd name="connsiteX55" fmla="*/ 127279 w 1675269"/>
                <a:gd name="connsiteY55" fmla="*/ 311499 h 1195754"/>
                <a:gd name="connsiteX56" fmla="*/ 117230 w 1675269"/>
                <a:gd name="connsiteY56" fmla="*/ 281354 h 1195754"/>
                <a:gd name="connsiteX57" fmla="*/ 66989 w 1675269"/>
                <a:gd name="connsiteY57" fmla="*/ 221064 h 1195754"/>
                <a:gd name="connsiteX58" fmla="*/ 16747 w 1675269"/>
                <a:gd name="connsiteY58" fmla="*/ 30145 h 1195754"/>
                <a:gd name="connsiteX0" fmla="*/ 16747 w 1675269"/>
                <a:gd name="connsiteY0" fmla="*/ 30145 h 1195754"/>
                <a:gd name="connsiteX1" fmla="*/ 167472 w 1675269"/>
                <a:gd name="connsiteY1" fmla="*/ 40193 h 1195754"/>
                <a:gd name="connsiteX2" fmla="*/ 991437 w 1675269"/>
                <a:gd name="connsiteY2" fmla="*/ 50242 h 1195754"/>
                <a:gd name="connsiteX3" fmla="*/ 1001485 w 1675269"/>
                <a:gd name="connsiteY3" fmla="*/ 160774 h 1195754"/>
                <a:gd name="connsiteX4" fmla="*/ 1008112 w 1675269"/>
                <a:gd name="connsiteY4" fmla="*/ 432048 h 1195754"/>
                <a:gd name="connsiteX5" fmla="*/ 1031630 w 1675269"/>
                <a:gd name="connsiteY5" fmla="*/ 582804 h 1195754"/>
                <a:gd name="connsiteX6" fmla="*/ 1051727 w 1675269"/>
                <a:gd name="connsiteY6" fmla="*/ 612949 h 1195754"/>
                <a:gd name="connsiteX7" fmla="*/ 1071824 w 1675269"/>
                <a:gd name="connsiteY7" fmla="*/ 673240 h 1195754"/>
                <a:gd name="connsiteX8" fmla="*/ 1081872 w 1675269"/>
                <a:gd name="connsiteY8" fmla="*/ 713433 h 1195754"/>
                <a:gd name="connsiteX9" fmla="*/ 1122066 w 1675269"/>
                <a:gd name="connsiteY9" fmla="*/ 773723 h 1195754"/>
                <a:gd name="connsiteX10" fmla="*/ 1152211 w 1675269"/>
                <a:gd name="connsiteY10" fmla="*/ 793820 h 1195754"/>
                <a:gd name="connsiteX11" fmla="*/ 1192404 w 1675269"/>
                <a:gd name="connsiteY11" fmla="*/ 844062 h 1195754"/>
                <a:gd name="connsiteX12" fmla="*/ 1212501 w 1675269"/>
                <a:gd name="connsiteY12" fmla="*/ 874207 h 1195754"/>
                <a:gd name="connsiteX13" fmla="*/ 1242646 w 1675269"/>
                <a:gd name="connsiteY13" fmla="*/ 894303 h 1195754"/>
                <a:gd name="connsiteX14" fmla="*/ 1272791 w 1675269"/>
                <a:gd name="connsiteY14" fmla="*/ 924448 h 1195754"/>
                <a:gd name="connsiteX15" fmla="*/ 1292888 w 1675269"/>
                <a:gd name="connsiteY15" fmla="*/ 954593 h 1195754"/>
                <a:gd name="connsiteX16" fmla="*/ 1353178 w 1675269"/>
                <a:gd name="connsiteY16" fmla="*/ 994787 h 1195754"/>
                <a:gd name="connsiteX17" fmla="*/ 1383323 w 1675269"/>
                <a:gd name="connsiteY17" fmla="*/ 1014884 h 1195754"/>
                <a:gd name="connsiteX18" fmla="*/ 1433564 w 1675269"/>
                <a:gd name="connsiteY18" fmla="*/ 1065125 h 1195754"/>
                <a:gd name="connsiteX19" fmla="*/ 1524000 w 1675269"/>
                <a:gd name="connsiteY19" fmla="*/ 1145512 h 1195754"/>
                <a:gd name="connsiteX20" fmla="*/ 1554145 w 1675269"/>
                <a:gd name="connsiteY20" fmla="*/ 1155560 h 1195754"/>
                <a:gd name="connsiteX21" fmla="*/ 1634531 w 1675269"/>
                <a:gd name="connsiteY21" fmla="*/ 1185706 h 1195754"/>
                <a:gd name="connsiteX22" fmla="*/ 1664677 w 1675269"/>
                <a:gd name="connsiteY22" fmla="*/ 1195754 h 1195754"/>
                <a:gd name="connsiteX23" fmla="*/ 1624483 w 1675269"/>
                <a:gd name="connsiteY23" fmla="*/ 1185706 h 1195754"/>
                <a:gd name="connsiteX24" fmla="*/ 1554145 w 1675269"/>
                <a:gd name="connsiteY24" fmla="*/ 1175657 h 1195754"/>
                <a:gd name="connsiteX25" fmla="*/ 1473758 w 1675269"/>
                <a:gd name="connsiteY25" fmla="*/ 1165609 h 1195754"/>
                <a:gd name="connsiteX26" fmla="*/ 1423516 w 1675269"/>
                <a:gd name="connsiteY26" fmla="*/ 1155560 h 1195754"/>
                <a:gd name="connsiteX27" fmla="*/ 1353178 w 1675269"/>
                <a:gd name="connsiteY27" fmla="*/ 1145512 h 1195754"/>
                <a:gd name="connsiteX28" fmla="*/ 1302936 w 1675269"/>
                <a:gd name="connsiteY28" fmla="*/ 1135464 h 1195754"/>
                <a:gd name="connsiteX29" fmla="*/ 1192404 w 1675269"/>
                <a:gd name="connsiteY29" fmla="*/ 1115367 h 1195754"/>
                <a:gd name="connsiteX30" fmla="*/ 1162259 w 1675269"/>
                <a:gd name="connsiteY30" fmla="*/ 1095270 h 1195754"/>
                <a:gd name="connsiteX31" fmla="*/ 1101969 w 1675269"/>
                <a:gd name="connsiteY31" fmla="*/ 1075174 h 1195754"/>
                <a:gd name="connsiteX32" fmla="*/ 1041679 w 1675269"/>
                <a:gd name="connsiteY32" fmla="*/ 1045029 h 1195754"/>
                <a:gd name="connsiteX33" fmla="*/ 981389 w 1675269"/>
                <a:gd name="connsiteY33" fmla="*/ 1014884 h 1195754"/>
                <a:gd name="connsiteX34" fmla="*/ 951244 w 1675269"/>
                <a:gd name="connsiteY34" fmla="*/ 994787 h 1195754"/>
                <a:gd name="connsiteX35" fmla="*/ 921098 w 1675269"/>
                <a:gd name="connsiteY35" fmla="*/ 984738 h 1195754"/>
                <a:gd name="connsiteX36" fmla="*/ 860808 w 1675269"/>
                <a:gd name="connsiteY36" fmla="*/ 944545 h 1195754"/>
                <a:gd name="connsiteX37" fmla="*/ 820615 w 1675269"/>
                <a:gd name="connsiteY37" fmla="*/ 924448 h 1195754"/>
                <a:gd name="connsiteX38" fmla="*/ 790470 w 1675269"/>
                <a:gd name="connsiteY38" fmla="*/ 904352 h 1195754"/>
                <a:gd name="connsiteX39" fmla="*/ 750277 w 1675269"/>
                <a:gd name="connsiteY39" fmla="*/ 884255 h 1195754"/>
                <a:gd name="connsiteX40" fmla="*/ 659841 w 1675269"/>
                <a:gd name="connsiteY40" fmla="*/ 834013 h 1195754"/>
                <a:gd name="connsiteX41" fmla="*/ 569406 w 1675269"/>
                <a:gd name="connsiteY41" fmla="*/ 763675 h 1195754"/>
                <a:gd name="connsiteX42" fmla="*/ 539261 w 1675269"/>
                <a:gd name="connsiteY42" fmla="*/ 743578 h 1195754"/>
                <a:gd name="connsiteX43" fmla="*/ 509116 w 1675269"/>
                <a:gd name="connsiteY43" fmla="*/ 723481 h 1195754"/>
                <a:gd name="connsiteX44" fmla="*/ 478971 w 1675269"/>
                <a:gd name="connsiteY44" fmla="*/ 713433 h 1195754"/>
                <a:gd name="connsiteX45" fmla="*/ 448826 w 1675269"/>
                <a:gd name="connsiteY45" fmla="*/ 673240 h 1195754"/>
                <a:gd name="connsiteX46" fmla="*/ 388536 w 1675269"/>
                <a:gd name="connsiteY46" fmla="*/ 633046 h 1195754"/>
                <a:gd name="connsiteX47" fmla="*/ 368439 w 1675269"/>
                <a:gd name="connsiteY47" fmla="*/ 602901 h 1195754"/>
                <a:gd name="connsiteX48" fmla="*/ 338294 w 1675269"/>
                <a:gd name="connsiteY48" fmla="*/ 582804 h 1195754"/>
                <a:gd name="connsiteX49" fmla="*/ 267956 w 1675269"/>
                <a:gd name="connsiteY49" fmla="*/ 502418 h 1195754"/>
                <a:gd name="connsiteX50" fmla="*/ 257907 w 1675269"/>
                <a:gd name="connsiteY50" fmla="*/ 472273 h 1195754"/>
                <a:gd name="connsiteX51" fmla="*/ 227762 w 1675269"/>
                <a:gd name="connsiteY51" fmla="*/ 442127 h 1195754"/>
                <a:gd name="connsiteX52" fmla="*/ 207666 w 1675269"/>
                <a:gd name="connsiteY52" fmla="*/ 411982 h 1195754"/>
                <a:gd name="connsiteX53" fmla="*/ 177520 w 1675269"/>
                <a:gd name="connsiteY53" fmla="*/ 381837 h 1195754"/>
                <a:gd name="connsiteX54" fmla="*/ 157424 w 1675269"/>
                <a:gd name="connsiteY54" fmla="*/ 351692 h 1195754"/>
                <a:gd name="connsiteX55" fmla="*/ 127279 w 1675269"/>
                <a:gd name="connsiteY55" fmla="*/ 311499 h 1195754"/>
                <a:gd name="connsiteX56" fmla="*/ 117230 w 1675269"/>
                <a:gd name="connsiteY56" fmla="*/ 281354 h 1195754"/>
                <a:gd name="connsiteX57" fmla="*/ 66989 w 1675269"/>
                <a:gd name="connsiteY57" fmla="*/ 221064 h 1195754"/>
                <a:gd name="connsiteX58" fmla="*/ 16747 w 1675269"/>
                <a:gd name="connsiteY58" fmla="*/ 30145 h 1195754"/>
                <a:gd name="connsiteX0" fmla="*/ 16747 w 1675269"/>
                <a:gd name="connsiteY0" fmla="*/ 30145 h 1195754"/>
                <a:gd name="connsiteX1" fmla="*/ 167472 w 1675269"/>
                <a:gd name="connsiteY1" fmla="*/ 40193 h 1195754"/>
                <a:gd name="connsiteX2" fmla="*/ 991437 w 1675269"/>
                <a:gd name="connsiteY2" fmla="*/ 50242 h 1195754"/>
                <a:gd name="connsiteX3" fmla="*/ 1001485 w 1675269"/>
                <a:gd name="connsiteY3" fmla="*/ 160774 h 1195754"/>
                <a:gd name="connsiteX4" fmla="*/ 936104 w 1675269"/>
                <a:gd name="connsiteY4" fmla="*/ 360040 h 1195754"/>
                <a:gd name="connsiteX5" fmla="*/ 1031630 w 1675269"/>
                <a:gd name="connsiteY5" fmla="*/ 582804 h 1195754"/>
                <a:gd name="connsiteX6" fmla="*/ 1051727 w 1675269"/>
                <a:gd name="connsiteY6" fmla="*/ 612949 h 1195754"/>
                <a:gd name="connsiteX7" fmla="*/ 1071824 w 1675269"/>
                <a:gd name="connsiteY7" fmla="*/ 673240 h 1195754"/>
                <a:gd name="connsiteX8" fmla="*/ 1081872 w 1675269"/>
                <a:gd name="connsiteY8" fmla="*/ 713433 h 1195754"/>
                <a:gd name="connsiteX9" fmla="*/ 1122066 w 1675269"/>
                <a:gd name="connsiteY9" fmla="*/ 773723 h 1195754"/>
                <a:gd name="connsiteX10" fmla="*/ 1152211 w 1675269"/>
                <a:gd name="connsiteY10" fmla="*/ 793820 h 1195754"/>
                <a:gd name="connsiteX11" fmla="*/ 1192404 w 1675269"/>
                <a:gd name="connsiteY11" fmla="*/ 844062 h 1195754"/>
                <a:gd name="connsiteX12" fmla="*/ 1212501 w 1675269"/>
                <a:gd name="connsiteY12" fmla="*/ 874207 h 1195754"/>
                <a:gd name="connsiteX13" fmla="*/ 1242646 w 1675269"/>
                <a:gd name="connsiteY13" fmla="*/ 894303 h 1195754"/>
                <a:gd name="connsiteX14" fmla="*/ 1272791 w 1675269"/>
                <a:gd name="connsiteY14" fmla="*/ 924448 h 1195754"/>
                <a:gd name="connsiteX15" fmla="*/ 1292888 w 1675269"/>
                <a:gd name="connsiteY15" fmla="*/ 954593 h 1195754"/>
                <a:gd name="connsiteX16" fmla="*/ 1353178 w 1675269"/>
                <a:gd name="connsiteY16" fmla="*/ 994787 h 1195754"/>
                <a:gd name="connsiteX17" fmla="*/ 1383323 w 1675269"/>
                <a:gd name="connsiteY17" fmla="*/ 1014884 h 1195754"/>
                <a:gd name="connsiteX18" fmla="*/ 1433564 w 1675269"/>
                <a:gd name="connsiteY18" fmla="*/ 1065125 h 1195754"/>
                <a:gd name="connsiteX19" fmla="*/ 1524000 w 1675269"/>
                <a:gd name="connsiteY19" fmla="*/ 1145512 h 1195754"/>
                <a:gd name="connsiteX20" fmla="*/ 1554145 w 1675269"/>
                <a:gd name="connsiteY20" fmla="*/ 1155560 h 1195754"/>
                <a:gd name="connsiteX21" fmla="*/ 1634531 w 1675269"/>
                <a:gd name="connsiteY21" fmla="*/ 1185706 h 1195754"/>
                <a:gd name="connsiteX22" fmla="*/ 1664677 w 1675269"/>
                <a:gd name="connsiteY22" fmla="*/ 1195754 h 1195754"/>
                <a:gd name="connsiteX23" fmla="*/ 1624483 w 1675269"/>
                <a:gd name="connsiteY23" fmla="*/ 1185706 h 1195754"/>
                <a:gd name="connsiteX24" fmla="*/ 1554145 w 1675269"/>
                <a:gd name="connsiteY24" fmla="*/ 1175657 h 1195754"/>
                <a:gd name="connsiteX25" fmla="*/ 1473758 w 1675269"/>
                <a:gd name="connsiteY25" fmla="*/ 1165609 h 1195754"/>
                <a:gd name="connsiteX26" fmla="*/ 1423516 w 1675269"/>
                <a:gd name="connsiteY26" fmla="*/ 1155560 h 1195754"/>
                <a:gd name="connsiteX27" fmla="*/ 1353178 w 1675269"/>
                <a:gd name="connsiteY27" fmla="*/ 1145512 h 1195754"/>
                <a:gd name="connsiteX28" fmla="*/ 1302936 w 1675269"/>
                <a:gd name="connsiteY28" fmla="*/ 1135464 h 1195754"/>
                <a:gd name="connsiteX29" fmla="*/ 1192404 w 1675269"/>
                <a:gd name="connsiteY29" fmla="*/ 1115367 h 1195754"/>
                <a:gd name="connsiteX30" fmla="*/ 1162259 w 1675269"/>
                <a:gd name="connsiteY30" fmla="*/ 1095270 h 1195754"/>
                <a:gd name="connsiteX31" fmla="*/ 1101969 w 1675269"/>
                <a:gd name="connsiteY31" fmla="*/ 1075174 h 1195754"/>
                <a:gd name="connsiteX32" fmla="*/ 1041679 w 1675269"/>
                <a:gd name="connsiteY32" fmla="*/ 1045029 h 1195754"/>
                <a:gd name="connsiteX33" fmla="*/ 981389 w 1675269"/>
                <a:gd name="connsiteY33" fmla="*/ 1014884 h 1195754"/>
                <a:gd name="connsiteX34" fmla="*/ 951244 w 1675269"/>
                <a:gd name="connsiteY34" fmla="*/ 994787 h 1195754"/>
                <a:gd name="connsiteX35" fmla="*/ 921098 w 1675269"/>
                <a:gd name="connsiteY35" fmla="*/ 984738 h 1195754"/>
                <a:gd name="connsiteX36" fmla="*/ 860808 w 1675269"/>
                <a:gd name="connsiteY36" fmla="*/ 944545 h 1195754"/>
                <a:gd name="connsiteX37" fmla="*/ 820615 w 1675269"/>
                <a:gd name="connsiteY37" fmla="*/ 924448 h 1195754"/>
                <a:gd name="connsiteX38" fmla="*/ 790470 w 1675269"/>
                <a:gd name="connsiteY38" fmla="*/ 904352 h 1195754"/>
                <a:gd name="connsiteX39" fmla="*/ 750277 w 1675269"/>
                <a:gd name="connsiteY39" fmla="*/ 884255 h 1195754"/>
                <a:gd name="connsiteX40" fmla="*/ 659841 w 1675269"/>
                <a:gd name="connsiteY40" fmla="*/ 834013 h 1195754"/>
                <a:gd name="connsiteX41" fmla="*/ 569406 w 1675269"/>
                <a:gd name="connsiteY41" fmla="*/ 763675 h 1195754"/>
                <a:gd name="connsiteX42" fmla="*/ 539261 w 1675269"/>
                <a:gd name="connsiteY42" fmla="*/ 743578 h 1195754"/>
                <a:gd name="connsiteX43" fmla="*/ 509116 w 1675269"/>
                <a:gd name="connsiteY43" fmla="*/ 723481 h 1195754"/>
                <a:gd name="connsiteX44" fmla="*/ 478971 w 1675269"/>
                <a:gd name="connsiteY44" fmla="*/ 713433 h 1195754"/>
                <a:gd name="connsiteX45" fmla="*/ 448826 w 1675269"/>
                <a:gd name="connsiteY45" fmla="*/ 673240 h 1195754"/>
                <a:gd name="connsiteX46" fmla="*/ 388536 w 1675269"/>
                <a:gd name="connsiteY46" fmla="*/ 633046 h 1195754"/>
                <a:gd name="connsiteX47" fmla="*/ 368439 w 1675269"/>
                <a:gd name="connsiteY47" fmla="*/ 602901 h 1195754"/>
                <a:gd name="connsiteX48" fmla="*/ 338294 w 1675269"/>
                <a:gd name="connsiteY48" fmla="*/ 582804 h 1195754"/>
                <a:gd name="connsiteX49" fmla="*/ 267956 w 1675269"/>
                <a:gd name="connsiteY49" fmla="*/ 502418 h 1195754"/>
                <a:gd name="connsiteX50" fmla="*/ 257907 w 1675269"/>
                <a:gd name="connsiteY50" fmla="*/ 472273 h 1195754"/>
                <a:gd name="connsiteX51" fmla="*/ 227762 w 1675269"/>
                <a:gd name="connsiteY51" fmla="*/ 442127 h 1195754"/>
                <a:gd name="connsiteX52" fmla="*/ 207666 w 1675269"/>
                <a:gd name="connsiteY52" fmla="*/ 411982 h 1195754"/>
                <a:gd name="connsiteX53" fmla="*/ 177520 w 1675269"/>
                <a:gd name="connsiteY53" fmla="*/ 381837 h 1195754"/>
                <a:gd name="connsiteX54" fmla="*/ 157424 w 1675269"/>
                <a:gd name="connsiteY54" fmla="*/ 351692 h 1195754"/>
                <a:gd name="connsiteX55" fmla="*/ 127279 w 1675269"/>
                <a:gd name="connsiteY55" fmla="*/ 311499 h 1195754"/>
                <a:gd name="connsiteX56" fmla="*/ 117230 w 1675269"/>
                <a:gd name="connsiteY56" fmla="*/ 281354 h 1195754"/>
                <a:gd name="connsiteX57" fmla="*/ 66989 w 1675269"/>
                <a:gd name="connsiteY57" fmla="*/ 221064 h 1195754"/>
                <a:gd name="connsiteX58" fmla="*/ 16747 w 1675269"/>
                <a:gd name="connsiteY58" fmla="*/ 30145 h 1195754"/>
                <a:gd name="connsiteX0" fmla="*/ 16747 w 1675269"/>
                <a:gd name="connsiteY0" fmla="*/ 30145 h 1195754"/>
                <a:gd name="connsiteX1" fmla="*/ 167472 w 1675269"/>
                <a:gd name="connsiteY1" fmla="*/ 40193 h 1195754"/>
                <a:gd name="connsiteX2" fmla="*/ 991437 w 1675269"/>
                <a:gd name="connsiteY2" fmla="*/ 50242 h 1195754"/>
                <a:gd name="connsiteX3" fmla="*/ 936104 w 1675269"/>
                <a:gd name="connsiteY3" fmla="*/ 144016 h 1195754"/>
                <a:gd name="connsiteX4" fmla="*/ 936104 w 1675269"/>
                <a:gd name="connsiteY4" fmla="*/ 360040 h 1195754"/>
                <a:gd name="connsiteX5" fmla="*/ 1031630 w 1675269"/>
                <a:gd name="connsiteY5" fmla="*/ 582804 h 1195754"/>
                <a:gd name="connsiteX6" fmla="*/ 1051727 w 1675269"/>
                <a:gd name="connsiteY6" fmla="*/ 612949 h 1195754"/>
                <a:gd name="connsiteX7" fmla="*/ 1071824 w 1675269"/>
                <a:gd name="connsiteY7" fmla="*/ 673240 h 1195754"/>
                <a:gd name="connsiteX8" fmla="*/ 1081872 w 1675269"/>
                <a:gd name="connsiteY8" fmla="*/ 713433 h 1195754"/>
                <a:gd name="connsiteX9" fmla="*/ 1122066 w 1675269"/>
                <a:gd name="connsiteY9" fmla="*/ 773723 h 1195754"/>
                <a:gd name="connsiteX10" fmla="*/ 1152211 w 1675269"/>
                <a:gd name="connsiteY10" fmla="*/ 793820 h 1195754"/>
                <a:gd name="connsiteX11" fmla="*/ 1192404 w 1675269"/>
                <a:gd name="connsiteY11" fmla="*/ 844062 h 1195754"/>
                <a:gd name="connsiteX12" fmla="*/ 1212501 w 1675269"/>
                <a:gd name="connsiteY12" fmla="*/ 874207 h 1195754"/>
                <a:gd name="connsiteX13" fmla="*/ 1242646 w 1675269"/>
                <a:gd name="connsiteY13" fmla="*/ 894303 h 1195754"/>
                <a:gd name="connsiteX14" fmla="*/ 1272791 w 1675269"/>
                <a:gd name="connsiteY14" fmla="*/ 924448 h 1195754"/>
                <a:gd name="connsiteX15" fmla="*/ 1292888 w 1675269"/>
                <a:gd name="connsiteY15" fmla="*/ 954593 h 1195754"/>
                <a:gd name="connsiteX16" fmla="*/ 1353178 w 1675269"/>
                <a:gd name="connsiteY16" fmla="*/ 994787 h 1195754"/>
                <a:gd name="connsiteX17" fmla="*/ 1383323 w 1675269"/>
                <a:gd name="connsiteY17" fmla="*/ 1014884 h 1195754"/>
                <a:gd name="connsiteX18" fmla="*/ 1433564 w 1675269"/>
                <a:gd name="connsiteY18" fmla="*/ 1065125 h 1195754"/>
                <a:gd name="connsiteX19" fmla="*/ 1524000 w 1675269"/>
                <a:gd name="connsiteY19" fmla="*/ 1145512 h 1195754"/>
                <a:gd name="connsiteX20" fmla="*/ 1554145 w 1675269"/>
                <a:gd name="connsiteY20" fmla="*/ 1155560 h 1195754"/>
                <a:gd name="connsiteX21" fmla="*/ 1634531 w 1675269"/>
                <a:gd name="connsiteY21" fmla="*/ 1185706 h 1195754"/>
                <a:gd name="connsiteX22" fmla="*/ 1664677 w 1675269"/>
                <a:gd name="connsiteY22" fmla="*/ 1195754 h 1195754"/>
                <a:gd name="connsiteX23" fmla="*/ 1624483 w 1675269"/>
                <a:gd name="connsiteY23" fmla="*/ 1185706 h 1195754"/>
                <a:gd name="connsiteX24" fmla="*/ 1554145 w 1675269"/>
                <a:gd name="connsiteY24" fmla="*/ 1175657 h 1195754"/>
                <a:gd name="connsiteX25" fmla="*/ 1473758 w 1675269"/>
                <a:gd name="connsiteY25" fmla="*/ 1165609 h 1195754"/>
                <a:gd name="connsiteX26" fmla="*/ 1423516 w 1675269"/>
                <a:gd name="connsiteY26" fmla="*/ 1155560 h 1195754"/>
                <a:gd name="connsiteX27" fmla="*/ 1353178 w 1675269"/>
                <a:gd name="connsiteY27" fmla="*/ 1145512 h 1195754"/>
                <a:gd name="connsiteX28" fmla="*/ 1302936 w 1675269"/>
                <a:gd name="connsiteY28" fmla="*/ 1135464 h 1195754"/>
                <a:gd name="connsiteX29" fmla="*/ 1192404 w 1675269"/>
                <a:gd name="connsiteY29" fmla="*/ 1115367 h 1195754"/>
                <a:gd name="connsiteX30" fmla="*/ 1162259 w 1675269"/>
                <a:gd name="connsiteY30" fmla="*/ 1095270 h 1195754"/>
                <a:gd name="connsiteX31" fmla="*/ 1101969 w 1675269"/>
                <a:gd name="connsiteY31" fmla="*/ 1075174 h 1195754"/>
                <a:gd name="connsiteX32" fmla="*/ 1041679 w 1675269"/>
                <a:gd name="connsiteY32" fmla="*/ 1045029 h 1195754"/>
                <a:gd name="connsiteX33" fmla="*/ 981389 w 1675269"/>
                <a:gd name="connsiteY33" fmla="*/ 1014884 h 1195754"/>
                <a:gd name="connsiteX34" fmla="*/ 951244 w 1675269"/>
                <a:gd name="connsiteY34" fmla="*/ 994787 h 1195754"/>
                <a:gd name="connsiteX35" fmla="*/ 921098 w 1675269"/>
                <a:gd name="connsiteY35" fmla="*/ 984738 h 1195754"/>
                <a:gd name="connsiteX36" fmla="*/ 860808 w 1675269"/>
                <a:gd name="connsiteY36" fmla="*/ 944545 h 1195754"/>
                <a:gd name="connsiteX37" fmla="*/ 820615 w 1675269"/>
                <a:gd name="connsiteY37" fmla="*/ 924448 h 1195754"/>
                <a:gd name="connsiteX38" fmla="*/ 790470 w 1675269"/>
                <a:gd name="connsiteY38" fmla="*/ 904352 h 1195754"/>
                <a:gd name="connsiteX39" fmla="*/ 750277 w 1675269"/>
                <a:gd name="connsiteY39" fmla="*/ 884255 h 1195754"/>
                <a:gd name="connsiteX40" fmla="*/ 659841 w 1675269"/>
                <a:gd name="connsiteY40" fmla="*/ 834013 h 1195754"/>
                <a:gd name="connsiteX41" fmla="*/ 569406 w 1675269"/>
                <a:gd name="connsiteY41" fmla="*/ 763675 h 1195754"/>
                <a:gd name="connsiteX42" fmla="*/ 539261 w 1675269"/>
                <a:gd name="connsiteY42" fmla="*/ 743578 h 1195754"/>
                <a:gd name="connsiteX43" fmla="*/ 509116 w 1675269"/>
                <a:gd name="connsiteY43" fmla="*/ 723481 h 1195754"/>
                <a:gd name="connsiteX44" fmla="*/ 478971 w 1675269"/>
                <a:gd name="connsiteY44" fmla="*/ 713433 h 1195754"/>
                <a:gd name="connsiteX45" fmla="*/ 448826 w 1675269"/>
                <a:gd name="connsiteY45" fmla="*/ 673240 h 1195754"/>
                <a:gd name="connsiteX46" fmla="*/ 388536 w 1675269"/>
                <a:gd name="connsiteY46" fmla="*/ 633046 h 1195754"/>
                <a:gd name="connsiteX47" fmla="*/ 368439 w 1675269"/>
                <a:gd name="connsiteY47" fmla="*/ 602901 h 1195754"/>
                <a:gd name="connsiteX48" fmla="*/ 338294 w 1675269"/>
                <a:gd name="connsiteY48" fmla="*/ 582804 h 1195754"/>
                <a:gd name="connsiteX49" fmla="*/ 267956 w 1675269"/>
                <a:gd name="connsiteY49" fmla="*/ 502418 h 1195754"/>
                <a:gd name="connsiteX50" fmla="*/ 257907 w 1675269"/>
                <a:gd name="connsiteY50" fmla="*/ 472273 h 1195754"/>
                <a:gd name="connsiteX51" fmla="*/ 227762 w 1675269"/>
                <a:gd name="connsiteY51" fmla="*/ 442127 h 1195754"/>
                <a:gd name="connsiteX52" fmla="*/ 207666 w 1675269"/>
                <a:gd name="connsiteY52" fmla="*/ 411982 h 1195754"/>
                <a:gd name="connsiteX53" fmla="*/ 177520 w 1675269"/>
                <a:gd name="connsiteY53" fmla="*/ 381837 h 1195754"/>
                <a:gd name="connsiteX54" fmla="*/ 157424 w 1675269"/>
                <a:gd name="connsiteY54" fmla="*/ 351692 h 1195754"/>
                <a:gd name="connsiteX55" fmla="*/ 127279 w 1675269"/>
                <a:gd name="connsiteY55" fmla="*/ 311499 h 1195754"/>
                <a:gd name="connsiteX56" fmla="*/ 117230 w 1675269"/>
                <a:gd name="connsiteY56" fmla="*/ 281354 h 1195754"/>
                <a:gd name="connsiteX57" fmla="*/ 66989 w 1675269"/>
                <a:gd name="connsiteY57" fmla="*/ 221064 h 1195754"/>
                <a:gd name="connsiteX58" fmla="*/ 16747 w 1675269"/>
                <a:gd name="connsiteY58" fmla="*/ 30145 h 1195754"/>
                <a:gd name="connsiteX0" fmla="*/ 16747 w 1675269"/>
                <a:gd name="connsiteY0" fmla="*/ 30145 h 1195754"/>
                <a:gd name="connsiteX1" fmla="*/ 167472 w 1675269"/>
                <a:gd name="connsiteY1" fmla="*/ 40193 h 1195754"/>
                <a:gd name="connsiteX2" fmla="*/ 864096 w 1675269"/>
                <a:gd name="connsiteY2" fmla="*/ 72008 h 1195754"/>
                <a:gd name="connsiteX3" fmla="*/ 936104 w 1675269"/>
                <a:gd name="connsiteY3" fmla="*/ 144016 h 1195754"/>
                <a:gd name="connsiteX4" fmla="*/ 936104 w 1675269"/>
                <a:gd name="connsiteY4" fmla="*/ 360040 h 1195754"/>
                <a:gd name="connsiteX5" fmla="*/ 1031630 w 1675269"/>
                <a:gd name="connsiteY5" fmla="*/ 582804 h 1195754"/>
                <a:gd name="connsiteX6" fmla="*/ 1051727 w 1675269"/>
                <a:gd name="connsiteY6" fmla="*/ 612949 h 1195754"/>
                <a:gd name="connsiteX7" fmla="*/ 1071824 w 1675269"/>
                <a:gd name="connsiteY7" fmla="*/ 673240 h 1195754"/>
                <a:gd name="connsiteX8" fmla="*/ 1081872 w 1675269"/>
                <a:gd name="connsiteY8" fmla="*/ 713433 h 1195754"/>
                <a:gd name="connsiteX9" fmla="*/ 1122066 w 1675269"/>
                <a:gd name="connsiteY9" fmla="*/ 773723 h 1195754"/>
                <a:gd name="connsiteX10" fmla="*/ 1152211 w 1675269"/>
                <a:gd name="connsiteY10" fmla="*/ 793820 h 1195754"/>
                <a:gd name="connsiteX11" fmla="*/ 1192404 w 1675269"/>
                <a:gd name="connsiteY11" fmla="*/ 844062 h 1195754"/>
                <a:gd name="connsiteX12" fmla="*/ 1212501 w 1675269"/>
                <a:gd name="connsiteY12" fmla="*/ 874207 h 1195754"/>
                <a:gd name="connsiteX13" fmla="*/ 1242646 w 1675269"/>
                <a:gd name="connsiteY13" fmla="*/ 894303 h 1195754"/>
                <a:gd name="connsiteX14" fmla="*/ 1272791 w 1675269"/>
                <a:gd name="connsiteY14" fmla="*/ 924448 h 1195754"/>
                <a:gd name="connsiteX15" fmla="*/ 1292888 w 1675269"/>
                <a:gd name="connsiteY15" fmla="*/ 954593 h 1195754"/>
                <a:gd name="connsiteX16" fmla="*/ 1353178 w 1675269"/>
                <a:gd name="connsiteY16" fmla="*/ 994787 h 1195754"/>
                <a:gd name="connsiteX17" fmla="*/ 1383323 w 1675269"/>
                <a:gd name="connsiteY17" fmla="*/ 1014884 h 1195754"/>
                <a:gd name="connsiteX18" fmla="*/ 1433564 w 1675269"/>
                <a:gd name="connsiteY18" fmla="*/ 1065125 h 1195754"/>
                <a:gd name="connsiteX19" fmla="*/ 1524000 w 1675269"/>
                <a:gd name="connsiteY19" fmla="*/ 1145512 h 1195754"/>
                <a:gd name="connsiteX20" fmla="*/ 1554145 w 1675269"/>
                <a:gd name="connsiteY20" fmla="*/ 1155560 h 1195754"/>
                <a:gd name="connsiteX21" fmla="*/ 1634531 w 1675269"/>
                <a:gd name="connsiteY21" fmla="*/ 1185706 h 1195754"/>
                <a:gd name="connsiteX22" fmla="*/ 1664677 w 1675269"/>
                <a:gd name="connsiteY22" fmla="*/ 1195754 h 1195754"/>
                <a:gd name="connsiteX23" fmla="*/ 1624483 w 1675269"/>
                <a:gd name="connsiteY23" fmla="*/ 1185706 h 1195754"/>
                <a:gd name="connsiteX24" fmla="*/ 1554145 w 1675269"/>
                <a:gd name="connsiteY24" fmla="*/ 1175657 h 1195754"/>
                <a:gd name="connsiteX25" fmla="*/ 1473758 w 1675269"/>
                <a:gd name="connsiteY25" fmla="*/ 1165609 h 1195754"/>
                <a:gd name="connsiteX26" fmla="*/ 1423516 w 1675269"/>
                <a:gd name="connsiteY26" fmla="*/ 1155560 h 1195754"/>
                <a:gd name="connsiteX27" fmla="*/ 1353178 w 1675269"/>
                <a:gd name="connsiteY27" fmla="*/ 1145512 h 1195754"/>
                <a:gd name="connsiteX28" fmla="*/ 1302936 w 1675269"/>
                <a:gd name="connsiteY28" fmla="*/ 1135464 h 1195754"/>
                <a:gd name="connsiteX29" fmla="*/ 1192404 w 1675269"/>
                <a:gd name="connsiteY29" fmla="*/ 1115367 h 1195754"/>
                <a:gd name="connsiteX30" fmla="*/ 1162259 w 1675269"/>
                <a:gd name="connsiteY30" fmla="*/ 1095270 h 1195754"/>
                <a:gd name="connsiteX31" fmla="*/ 1101969 w 1675269"/>
                <a:gd name="connsiteY31" fmla="*/ 1075174 h 1195754"/>
                <a:gd name="connsiteX32" fmla="*/ 1041679 w 1675269"/>
                <a:gd name="connsiteY32" fmla="*/ 1045029 h 1195754"/>
                <a:gd name="connsiteX33" fmla="*/ 981389 w 1675269"/>
                <a:gd name="connsiteY33" fmla="*/ 1014884 h 1195754"/>
                <a:gd name="connsiteX34" fmla="*/ 951244 w 1675269"/>
                <a:gd name="connsiteY34" fmla="*/ 994787 h 1195754"/>
                <a:gd name="connsiteX35" fmla="*/ 921098 w 1675269"/>
                <a:gd name="connsiteY35" fmla="*/ 984738 h 1195754"/>
                <a:gd name="connsiteX36" fmla="*/ 860808 w 1675269"/>
                <a:gd name="connsiteY36" fmla="*/ 944545 h 1195754"/>
                <a:gd name="connsiteX37" fmla="*/ 820615 w 1675269"/>
                <a:gd name="connsiteY37" fmla="*/ 924448 h 1195754"/>
                <a:gd name="connsiteX38" fmla="*/ 790470 w 1675269"/>
                <a:gd name="connsiteY38" fmla="*/ 904352 h 1195754"/>
                <a:gd name="connsiteX39" fmla="*/ 750277 w 1675269"/>
                <a:gd name="connsiteY39" fmla="*/ 884255 h 1195754"/>
                <a:gd name="connsiteX40" fmla="*/ 659841 w 1675269"/>
                <a:gd name="connsiteY40" fmla="*/ 834013 h 1195754"/>
                <a:gd name="connsiteX41" fmla="*/ 569406 w 1675269"/>
                <a:gd name="connsiteY41" fmla="*/ 763675 h 1195754"/>
                <a:gd name="connsiteX42" fmla="*/ 539261 w 1675269"/>
                <a:gd name="connsiteY42" fmla="*/ 743578 h 1195754"/>
                <a:gd name="connsiteX43" fmla="*/ 509116 w 1675269"/>
                <a:gd name="connsiteY43" fmla="*/ 723481 h 1195754"/>
                <a:gd name="connsiteX44" fmla="*/ 478971 w 1675269"/>
                <a:gd name="connsiteY44" fmla="*/ 713433 h 1195754"/>
                <a:gd name="connsiteX45" fmla="*/ 448826 w 1675269"/>
                <a:gd name="connsiteY45" fmla="*/ 673240 h 1195754"/>
                <a:gd name="connsiteX46" fmla="*/ 388536 w 1675269"/>
                <a:gd name="connsiteY46" fmla="*/ 633046 h 1195754"/>
                <a:gd name="connsiteX47" fmla="*/ 368439 w 1675269"/>
                <a:gd name="connsiteY47" fmla="*/ 602901 h 1195754"/>
                <a:gd name="connsiteX48" fmla="*/ 338294 w 1675269"/>
                <a:gd name="connsiteY48" fmla="*/ 582804 h 1195754"/>
                <a:gd name="connsiteX49" fmla="*/ 267956 w 1675269"/>
                <a:gd name="connsiteY49" fmla="*/ 502418 h 1195754"/>
                <a:gd name="connsiteX50" fmla="*/ 257907 w 1675269"/>
                <a:gd name="connsiteY50" fmla="*/ 472273 h 1195754"/>
                <a:gd name="connsiteX51" fmla="*/ 227762 w 1675269"/>
                <a:gd name="connsiteY51" fmla="*/ 442127 h 1195754"/>
                <a:gd name="connsiteX52" fmla="*/ 207666 w 1675269"/>
                <a:gd name="connsiteY52" fmla="*/ 411982 h 1195754"/>
                <a:gd name="connsiteX53" fmla="*/ 177520 w 1675269"/>
                <a:gd name="connsiteY53" fmla="*/ 381837 h 1195754"/>
                <a:gd name="connsiteX54" fmla="*/ 157424 w 1675269"/>
                <a:gd name="connsiteY54" fmla="*/ 351692 h 1195754"/>
                <a:gd name="connsiteX55" fmla="*/ 127279 w 1675269"/>
                <a:gd name="connsiteY55" fmla="*/ 311499 h 1195754"/>
                <a:gd name="connsiteX56" fmla="*/ 117230 w 1675269"/>
                <a:gd name="connsiteY56" fmla="*/ 281354 h 1195754"/>
                <a:gd name="connsiteX57" fmla="*/ 66989 w 1675269"/>
                <a:gd name="connsiteY57" fmla="*/ 221064 h 1195754"/>
                <a:gd name="connsiteX58" fmla="*/ 16747 w 1675269"/>
                <a:gd name="connsiteY58" fmla="*/ 30145 h 119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75269" h="1195754">
                  <a:moveTo>
                    <a:pt x="16747" y="30145"/>
                  </a:moveTo>
                  <a:cubicBezTo>
                    <a:pt x="33494" y="0"/>
                    <a:pt x="117130" y="39155"/>
                    <a:pt x="167472" y="40193"/>
                  </a:cubicBezTo>
                  <a:cubicBezTo>
                    <a:pt x="442089" y="45855"/>
                    <a:pt x="592247" y="32704"/>
                    <a:pt x="864096" y="72008"/>
                  </a:cubicBezTo>
                  <a:cubicBezTo>
                    <a:pt x="900711" y="77302"/>
                    <a:pt x="932755" y="107172"/>
                    <a:pt x="936104" y="144016"/>
                  </a:cubicBezTo>
                  <a:cubicBezTo>
                    <a:pt x="939454" y="241150"/>
                    <a:pt x="930996" y="262983"/>
                    <a:pt x="936104" y="360040"/>
                  </a:cubicBezTo>
                  <a:cubicBezTo>
                    <a:pt x="936911" y="375368"/>
                    <a:pt x="1019128" y="553633"/>
                    <a:pt x="1031630" y="582804"/>
                  </a:cubicBezTo>
                  <a:cubicBezTo>
                    <a:pt x="1036387" y="593904"/>
                    <a:pt x="1045028" y="602901"/>
                    <a:pt x="1051727" y="612949"/>
                  </a:cubicBezTo>
                  <a:cubicBezTo>
                    <a:pt x="1058426" y="633046"/>
                    <a:pt x="1066686" y="652688"/>
                    <a:pt x="1071824" y="673240"/>
                  </a:cubicBezTo>
                  <a:cubicBezTo>
                    <a:pt x="1075173" y="686638"/>
                    <a:pt x="1075696" y="701081"/>
                    <a:pt x="1081872" y="713433"/>
                  </a:cubicBezTo>
                  <a:cubicBezTo>
                    <a:pt x="1092674" y="735036"/>
                    <a:pt x="1101969" y="760325"/>
                    <a:pt x="1122066" y="773723"/>
                  </a:cubicBezTo>
                  <a:lnTo>
                    <a:pt x="1152211" y="793820"/>
                  </a:lnTo>
                  <a:cubicBezTo>
                    <a:pt x="1171772" y="852505"/>
                    <a:pt x="1146954" y="798612"/>
                    <a:pt x="1192404" y="844062"/>
                  </a:cubicBezTo>
                  <a:cubicBezTo>
                    <a:pt x="1200943" y="852601"/>
                    <a:pt x="1203961" y="865668"/>
                    <a:pt x="1212501" y="874207"/>
                  </a:cubicBezTo>
                  <a:cubicBezTo>
                    <a:pt x="1221040" y="882746"/>
                    <a:pt x="1233369" y="886572"/>
                    <a:pt x="1242646" y="894303"/>
                  </a:cubicBezTo>
                  <a:cubicBezTo>
                    <a:pt x="1253563" y="903400"/>
                    <a:pt x="1263694" y="913531"/>
                    <a:pt x="1272791" y="924448"/>
                  </a:cubicBezTo>
                  <a:cubicBezTo>
                    <a:pt x="1280522" y="933726"/>
                    <a:pt x="1283799" y="946640"/>
                    <a:pt x="1292888" y="954593"/>
                  </a:cubicBezTo>
                  <a:cubicBezTo>
                    <a:pt x="1311065" y="970498"/>
                    <a:pt x="1333081" y="981389"/>
                    <a:pt x="1353178" y="994787"/>
                  </a:cubicBezTo>
                  <a:lnTo>
                    <a:pt x="1383323" y="1014884"/>
                  </a:lnTo>
                  <a:cubicBezTo>
                    <a:pt x="1424732" y="1077000"/>
                    <a:pt x="1378756" y="1016408"/>
                    <a:pt x="1433564" y="1065125"/>
                  </a:cubicBezTo>
                  <a:cubicBezTo>
                    <a:pt x="1467800" y="1095556"/>
                    <a:pt x="1484907" y="1125966"/>
                    <a:pt x="1524000" y="1145512"/>
                  </a:cubicBezTo>
                  <a:cubicBezTo>
                    <a:pt x="1533474" y="1150249"/>
                    <a:pt x="1544097" y="1152211"/>
                    <a:pt x="1554145" y="1155560"/>
                  </a:cubicBezTo>
                  <a:cubicBezTo>
                    <a:pt x="1603767" y="1188642"/>
                    <a:pt x="1565000" y="1168323"/>
                    <a:pt x="1634531" y="1185706"/>
                  </a:cubicBezTo>
                  <a:cubicBezTo>
                    <a:pt x="1644807" y="1188275"/>
                    <a:pt x="1675269" y="1195754"/>
                    <a:pt x="1664677" y="1195754"/>
                  </a:cubicBezTo>
                  <a:cubicBezTo>
                    <a:pt x="1650867" y="1195754"/>
                    <a:pt x="1638071" y="1188176"/>
                    <a:pt x="1624483" y="1185706"/>
                  </a:cubicBezTo>
                  <a:cubicBezTo>
                    <a:pt x="1601181" y="1181469"/>
                    <a:pt x="1577621" y="1178787"/>
                    <a:pt x="1554145" y="1175657"/>
                  </a:cubicBezTo>
                  <a:cubicBezTo>
                    <a:pt x="1527378" y="1172088"/>
                    <a:pt x="1500448" y="1169715"/>
                    <a:pt x="1473758" y="1165609"/>
                  </a:cubicBezTo>
                  <a:cubicBezTo>
                    <a:pt x="1456878" y="1163012"/>
                    <a:pt x="1440363" y="1158368"/>
                    <a:pt x="1423516" y="1155560"/>
                  </a:cubicBezTo>
                  <a:cubicBezTo>
                    <a:pt x="1400154" y="1151666"/>
                    <a:pt x="1376540" y="1149406"/>
                    <a:pt x="1353178" y="1145512"/>
                  </a:cubicBezTo>
                  <a:cubicBezTo>
                    <a:pt x="1336331" y="1142704"/>
                    <a:pt x="1319739" y="1138519"/>
                    <a:pt x="1302936" y="1135464"/>
                  </a:cubicBezTo>
                  <a:cubicBezTo>
                    <a:pt x="1161519" y="1109751"/>
                    <a:pt x="1316509" y="1140187"/>
                    <a:pt x="1192404" y="1115367"/>
                  </a:cubicBezTo>
                  <a:cubicBezTo>
                    <a:pt x="1182356" y="1108668"/>
                    <a:pt x="1173295" y="1100175"/>
                    <a:pt x="1162259" y="1095270"/>
                  </a:cubicBezTo>
                  <a:cubicBezTo>
                    <a:pt x="1142901" y="1086667"/>
                    <a:pt x="1101969" y="1075174"/>
                    <a:pt x="1101969" y="1075174"/>
                  </a:cubicBezTo>
                  <a:cubicBezTo>
                    <a:pt x="1015577" y="1017578"/>
                    <a:pt x="1124883" y="1086631"/>
                    <a:pt x="1041679" y="1045029"/>
                  </a:cubicBezTo>
                  <a:cubicBezTo>
                    <a:pt x="963763" y="1006071"/>
                    <a:pt x="1057159" y="1040140"/>
                    <a:pt x="981389" y="1014884"/>
                  </a:cubicBezTo>
                  <a:cubicBezTo>
                    <a:pt x="971341" y="1008185"/>
                    <a:pt x="962046" y="1000188"/>
                    <a:pt x="951244" y="994787"/>
                  </a:cubicBezTo>
                  <a:cubicBezTo>
                    <a:pt x="941770" y="990050"/>
                    <a:pt x="930357" y="989882"/>
                    <a:pt x="921098" y="984738"/>
                  </a:cubicBezTo>
                  <a:cubicBezTo>
                    <a:pt x="899984" y="973008"/>
                    <a:pt x="882411" y="955347"/>
                    <a:pt x="860808" y="944545"/>
                  </a:cubicBezTo>
                  <a:cubicBezTo>
                    <a:pt x="847410" y="937846"/>
                    <a:pt x="833621" y="931880"/>
                    <a:pt x="820615" y="924448"/>
                  </a:cubicBezTo>
                  <a:cubicBezTo>
                    <a:pt x="810130" y="918456"/>
                    <a:pt x="800955" y="910344"/>
                    <a:pt x="790470" y="904352"/>
                  </a:cubicBezTo>
                  <a:cubicBezTo>
                    <a:pt x="777464" y="896920"/>
                    <a:pt x="763122" y="891962"/>
                    <a:pt x="750277" y="884255"/>
                  </a:cubicBezTo>
                  <a:cubicBezTo>
                    <a:pt x="663898" y="832428"/>
                    <a:pt x="720475" y="854226"/>
                    <a:pt x="659841" y="834013"/>
                  </a:cubicBezTo>
                  <a:cubicBezTo>
                    <a:pt x="612616" y="786788"/>
                    <a:pt x="641521" y="811752"/>
                    <a:pt x="569406" y="763675"/>
                  </a:cubicBezTo>
                  <a:lnTo>
                    <a:pt x="539261" y="743578"/>
                  </a:lnTo>
                  <a:cubicBezTo>
                    <a:pt x="529213" y="736879"/>
                    <a:pt x="520573" y="727300"/>
                    <a:pt x="509116" y="723481"/>
                  </a:cubicBezTo>
                  <a:lnTo>
                    <a:pt x="478971" y="713433"/>
                  </a:lnTo>
                  <a:cubicBezTo>
                    <a:pt x="468923" y="700035"/>
                    <a:pt x="461343" y="684366"/>
                    <a:pt x="448826" y="673240"/>
                  </a:cubicBezTo>
                  <a:cubicBezTo>
                    <a:pt x="430774" y="657193"/>
                    <a:pt x="388536" y="633046"/>
                    <a:pt x="388536" y="633046"/>
                  </a:cubicBezTo>
                  <a:cubicBezTo>
                    <a:pt x="381837" y="622998"/>
                    <a:pt x="376978" y="611440"/>
                    <a:pt x="368439" y="602901"/>
                  </a:cubicBezTo>
                  <a:cubicBezTo>
                    <a:pt x="359900" y="594362"/>
                    <a:pt x="346246" y="591893"/>
                    <a:pt x="338294" y="582804"/>
                  </a:cubicBezTo>
                  <a:cubicBezTo>
                    <a:pt x="256236" y="489022"/>
                    <a:pt x="335781" y="547633"/>
                    <a:pt x="267956" y="502418"/>
                  </a:cubicBezTo>
                  <a:cubicBezTo>
                    <a:pt x="264606" y="492370"/>
                    <a:pt x="263782" y="481086"/>
                    <a:pt x="257907" y="472273"/>
                  </a:cubicBezTo>
                  <a:cubicBezTo>
                    <a:pt x="250024" y="460449"/>
                    <a:pt x="236859" y="453044"/>
                    <a:pt x="227762" y="442127"/>
                  </a:cubicBezTo>
                  <a:cubicBezTo>
                    <a:pt x="220031" y="432849"/>
                    <a:pt x="215397" y="421259"/>
                    <a:pt x="207666" y="411982"/>
                  </a:cubicBezTo>
                  <a:cubicBezTo>
                    <a:pt x="198568" y="401065"/>
                    <a:pt x="186618" y="392754"/>
                    <a:pt x="177520" y="381837"/>
                  </a:cubicBezTo>
                  <a:cubicBezTo>
                    <a:pt x="169789" y="372560"/>
                    <a:pt x="164443" y="361519"/>
                    <a:pt x="157424" y="351692"/>
                  </a:cubicBezTo>
                  <a:cubicBezTo>
                    <a:pt x="147690" y="338064"/>
                    <a:pt x="137327" y="324897"/>
                    <a:pt x="127279" y="311499"/>
                  </a:cubicBezTo>
                  <a:cubicBezTo>
                    <a:pt x="123929" y="301451"/>
                    <a:pt x="123105" y="290167"/>
                    <a:pt x="117230" y="281354"/>
                  </a:cubicBezTo>
                  <a:cubicBezTo>
                    <a:pt x="85678" y="234027"/>
                    <a:pt x="88906" y="270378"/>
                    <a:pt x="66989" y="221064"/>
                  </a:cubicBezTo>
                  <a:cubicBezTo>
                    <a:pt x="35241" y="149630"/>
                    <a:pt x="0" y="60290"/>
                    <a:pt x="16747" y="30145"/>
                  </a:cubicBezTo>
                  <a:close/>
                </a:path>
              </a:pathLst>
            </a:custGeom>
            <a:solidFill>
              <a:schemeClr val="accent3"/>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11" name="Полилиния 10"/>
            <p:cNvSpPr/>
            <p:nvPr/>
          </p:nvSpPr>
          <p:spPr>
            <a:xfrm>
              <a:off x="2267315" y="1843964"/>
              <a:ext cx="1674636" cy="1195420"/>
            </a:xfrm>
            <a:custGeom>
              <a:avLst/>
              <a:gdLst>
                <a:gd name="connsiteX0" fmla="*/ 16747 w 1675269"/>
                <a:gd name="connsiteY0" fmla="*/ 30145 h 1195754"/>
                <a:gd name="connsiteX1" fmla="*/ 167472 w 1675269"/>
                <a:gd name="connsiteY1" fmla="*/ 40193 h 1195754"/>
                <a:gd name="connsiteX2" fmla="*/ 991437 w 1675269"/>
                <a:gd name="connsiteY2" fmla="*/ 50242 h 1195754"/>
                <a:gd name="connsiteX3" fmla="*/ 1001485 w 1675269"/>
                <a:gd name="connsiteY3" fmla="*/ 160774 h 1195754"/>
                <a:gd name="connsiteX4" fmla="*/ 1011534 w 1675269"/>
                <a:gd name="connsiteY4" fmla="*/ 452176 h 1195754"/>
                <a:gd name="connsiteX5" fmla="*/ 1031630 w 1675269"/>
                <a:gd name="connsiteY5" fmla="*/ 582804 h 1195754"/>
                <a:gd name="connsiteX6" fmla="*/ 1051727 w 1675269"/>
                <a:gd name="connsiteY6" fmla="*/ 612949 h 1195754"/>
                <a:gd name="connsiteX7" fmla="*/ 1071824 w 1675269"/>
                <a:gd name="connsiteY7" fmla="*/ 673240 h 1195754"/>
                <a:gd name="connsiteX8" fmla="*/ 1081872 w 1675269"/>
                <a:gd name="connsiteY8" fmla="*/ 713433 h 1195754"/>
                <a:gd name="connsiteX9" fmla="*/ 1122066 w 1675269"/>
                <a:gd name="connsiteY9" fmla="*/ 773723 h 1195754"/>
                <a:gd name="connsiteX10" fmla="*/ 1152211 w 1675269"/>
                <a:gd name="connsiteY10" fmla="*/ 793820 h 1195754"/>
                <a:gd name="connsiteX11" fmla="*/ 1192404 w 1675269"/>
                <a:gd name="connsiteY11" fmla="*/ 844062 h 1195754"/>
                <a:gd name="connsiteX12" fmla="*/ 1212501 w 1675269"/>
                <a:gd name="connsiteY12" fmla="*/ 874207 h 1195754"/>
                <a:gd name="connsiteX13" fmla="*/ 1242646 w 1675269"/>
                <a:gd name="connsiteY13" fmla="*/ 894303 h 1195754"/>
                <a:gd name="connsiteX14" fmla="*/ 1272791 w 1675269"/>
                <a:gd name="connsiteY14" fmla="*/ 924448 h 1195754"/>
                <a:gd name="connsiteX15" fmla="*/ 1292888 w 1675269"/>
                <a:gd name="connsiteY15" fmla="*/ 954593 h 1195754"/>
                <a:gd name="connsiteX16" fmla="*/ 1353178 w 1675269"/>
                <a:gd name="connsiteY16" fmla="*/ 994787 h 1195754"/>
                <a:gd name="connsiteX17" fmla="*/ 1383323 w 1675269"/>
                <a:gd name="connsiteY17" fmla="*/ 1014884 h 1195754"/>
                <a:gd name="connsiteX18" fmla="*/ 1433564 w 1675269"/>
                <a:gd name="connsiteY18" fmla="*/ 1065125 h 1195754"/>
                <a:gd name="connsiteX19" fmla="*/ 1524000 w 1675269"/>
                <a:gd name="connsiteY19" fmla="*/ 1145512 h 1195754"/>
                <a:gd name="connsiteX20" fmla="*/ 1554145 w 1675269"/>
                <a:gd name="connsiteY20" fmla="*/ 1155560 h 1195754"/>
                <a:gd name="connsiteX21" fmla="*/ 1634531 w 1675269"/>
                <a:gd name="connsiteY21" fmla="*/ 1185706 h 1195754"/>
                <a:gd name="connsiteX22" fmla="*/ 1664677 w 1675269"/>
                <a:gd name="connsiteY22" fmla="*/ 1195754 h 1195754"/>
                <a:gd name="connsiteX23" fmla="*/ 1624483 w 1675269"/>
                <a:gd name="connsiteY23" fmla="*/ 1185706 h 1195754"/>
                <a:gd name="connsiteX24" fmla="*/ 1554145 w 1675269"/>
                <a:gd name="connsiteY24" fmla="*/ 1175657 h 1195754"/>
                <a:gd name="connsiteX25" fmla="*/ 1473758 w 1675269"/>
                <a:gd name="connsiteY25" fmla="*/ 1165609 h 1195754"/>
                <a:gd name="connsiteX26" fmla="*/ 1423516 w 1675269"/>
                <a:gd name="connsiteY26" fmla="*/ 1155560 h 1195754"/>
                <a:gd name="connsiteX27" fmla="*/ 1353178 w 1675269"/>
                <a:gd name="connsiteY27" fmla="*/ 1145512 h 1195754"/>
                <a:gd name="connsiteX28" fmla="*/ 1302936 w 1675269"/>
                <a:gd name="connsiteY28" fmla="*/ 1135464 h 1195754"/>
                <a:gd name="connsiteX29" fmla="*/ 1192404 w 1675269"/>
                <a:gd name="connsiteY29" fmla="*/ 1115367 h 1195754"/>
                <a:gd name="connsiteX30" fmla="*/ 1162259 w 1675269"/>
                <a:gd name="connsiteY30" fmla="*/ 1095270 h 1195754"/>
                <a:gd name="connsiteX31" fmla="*/ 1101969 w 1675269"/>
                <a:gd name="connsiteY31" fmla="*/ 1075174 h 1195754"/>
                <a:gd name="connsiteX32" fmla="*/ 1041679 w 1675269"/>
                <a:gd name="connsiteY32" fmla="*/ 1045029 h 1195754"/>
                <a:gd name="connsiteX33" fmla="*/ 981389 w 1675269"/>
                <a:gd name="connsiteY33" fmla="*/ 1014884 h 1195754"/>
                <a:gd name="connsiteX34" fmla="*/ 951244 w 1675269"/>
                <a:gd name="connsiteY34" fmla="*/ 994787 h 1195754"/>
                <a:gd name="connsiteX35" fmla="*/ 921098 w 1675269"/>
                <a:gd name="connsiteY35" fmla="*/ 984738 h 1195754"/>
                <a:gd name="connsiteX36" fmla="*/ 860808 w 1675269"/>
                <a:gd name="connsiteY36" fmla="*/ 944545 h 1195754"/>
                <a:gd name="connsiteX37" fmla="*/ 820615 w 1675269"/>
                <a:gd name="connsiteY37" fmla="*/ 924448 h 1195754"/>
                <a:gd name="connsiteX38" fmla="*/ 790470 w 1675269"/>
                <a:gd name="connsiteY38" fmla="*/ 904352 h 1195754"/>
                <a:gd name="connsiteX39" fmla="*/ 750277 w 1675269"/>
                <a:gd name="connsiteY39" fmla="*/ 884255 h 1195754"/>
                <a:gd name="connsiteX40" fmla="*/ 659841 w 1675269"/>
                <a:gd name="connsiteY40" fmla="*/ 834013 h 1195754"/>
                <a:gd name="connsiteX41" fmla="*/ 569406 w 1675269"/>
                <a:gd name="connsiteY41" fmla="*/ 763675 h 1195754"/>
                <a:gd name="connsiteX42" fmla="*/ 539261 w 1675269"/>
                <a:gd name="connsiteY42" fmla="*/ 743578 h 1195754"/>
                <a:gd name="connsiteX43" fmla="*/ 509116 w 1675269"/>
                <a:gd name="connsiteY43" fmla="*/ 723481 h 1195754"/>
                <a:gd name="connsiteX44" fmla="*/ 478971 w 1675269"/>
                <a:gd name="connsiteY44" fmla="*/ 713433 h 1195754"/>
                <a:gd name="connsiteX45" fmla="*/ 448826 w 1675269"/>
                <a:gd name="connsiteY45" fmla="*/ 673240 h 1195754"/>
                <a:gd name="connsiteX46" fmla="*/ 388536 w 1675269"/>
                <a:gd name="connsiteY46" fmla="*/ 633046 h 1195754"/>
                <a:gd name="connsiteX47" fmla="*/ 368439 w 1675269"/>
                <a:gd name="connsiteY47" fmla="*/ 602901 h 1195754"/>
                <a:gd name="connsiteX48" fmla="*/ 338294 w 1675269"/>
                <a:gd name="connsiteY48" fmla="*/ 582804 h 1195754"/>
                <a:gd name="connsiteX49" fmla="*/ 267956 w 1675269"/>
                <a:gd name="connsiteY49" fmla="*/ 502418 h 1195754"/>
                <a:gd name="connsiteX50" fmla="*/ 257907 w 1675269"/>
                <a:gd name="connsiteY50" fmla="*/ 472273 h 1195754"/>
                <a:gd name="connsiteX51" fmla="*/ 227762 w 1675269"/>
                <a:gd name="connsiteY51" fmla="*/ 442127 h 1195754"/>
                <a:gd name="connsiteX52" fmla="*/ 207666 w 1675269"/>
                <a:gd name="connsiteY52" fmla="*/ 411982 h 1195754"/>
                <a:gd name="connsiteX53" fmla="*/ 177520 w 1675269"/>
                <a:gd name="connsiteY53" fmla="*/ 381837 h 1195754"/>
                <a:gd name="connsiteX54" fmla="*/ 157424 w 1675269"/>
                <a:gd name="connsiteY54" fmla="*/ 351692 h 1195754"/>
                <a:gd name="connsiteX55" fmla="*/ 127279 w 1675269"/>
                <a:gd name="connsiteY55" fmla="*/ 311499 h 1195754"/>
                <a:gd name="connsiteX56" fmla="*/ 117230 w 1675269"/>
                <a:gd name="connsiteY56" fmla="*/ 281354 h 1195754"/>
                <a:gd name="connsiteX57" fmla="*/ 66989 w 1675269"/>
                <a:gd name="connsiteY57" fmla="*/ 221064 h 1195754"/>
                <a:gd name="connsiteX58" fmla="*/ 16747 w 1675269"/>
                <a:gd name="connsiteY58" fmla="*/ 30145 h 119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75269" h="1195754">
                  <a:moveTo>
                    <a:pt x="16747" y="30145"/>
                  </a:moveTo>
                  <a:cubicBezTo>
                    <a:pt x="33494" y="0"/>
                    <a:pt x="117130" y="39155"/>
                    <a:pt x="167472" y="40193"/>
                  </a:cubicBezTo>
                  <a:cubicBezTo>
                    <a:pt x="442089" y="45855"/>
                    <a:pt x="719588" y="10938"/>
                    <a:pt x="991437" y="50242"/>
                  </a:cubicBezTo>
                  <a:cubicBezTo>
                    <a:pt x="1028052" y="55536"/>
                    <a:pt x="998136" y="123930"/>
                    <a:pt x="1001485" y="160774"/>
                  </a:cubicBezTo>
                  <a:cubicBezTo>
                    <a:pt x="1004835" y="257908"/>
                    <a:pt x="1006426" y="355119"/>
                    <a:pt x="1011534" y="452176"/>
                  </a:cubicBezTo>
                  <a:cubicBezTo>
                    <a:pt x="1012341" y="467504"/>
                    <a:pt x="1019128" y="553633"/>
                    <a:pt x="1031630" y="582804"/>
                  </a:cubicBezTo>
                  <a:cubicBezTo>
                    <a:pt x="1036387" y="593904"/>
                    <a:pt x="1045028" y="602901"/>
                    <a:pt x="1051727" y="612949"/>
                  </a:cubicBezTo>
                  <a:cubicBezTo>
                    <a:pt x="1058426" y="633046"/>
                    <a:pt x="1066686" y="652688"/>
                    <a:pt x="1071824" y="673240"/>
                  </a:cubicBezTo>
                  <a:cubicBezTo>
                    <a:pt x="1075173" y="686638"/>
                    <a:pt x="1075696" y="701081"/>
                    <a:pt x="1081872" y="713433"/>
                  </a:cubicBezTo>
                  <a:cubicBezTo>
                    <a:pt x="1092674" y="735036"/>
                    <a:pt x="1101969" y="760325"/>
                    <a:pt x="1122066" y="773723"/>
                  </a:cubicBezTo>
                  <a:lnTo>
                    <a:pt x="1152211" y="793820"/>
                  </a:lnTo>
                  <a:cubicBezTo>
                    <a:pt x="1171772" y="852505"/>
                    <a:pt x="1146954" y="798612"/>
                    <a:pt x="1192404" y="844062"/>
                  </a:cubicBezTo>
                  <a:cubicBezTo>
                    <a:pt x="1200943" y="852601"/>
                    <a:pt x="1203961" y="865668"/>
                    <a:pt x="1212501" y="874207"/>
                  </a:cubicBezTo>
                  <a:cubicBezTo>
                    <a:pt x="1221040" y="882746"/>
                    <a:pt x="1233369" y="886572"/>
                    <a:pt x="1242646" y="894303"/>
                  </a:cubicBezTo>
                  <a:cubicBezTo>
                    <a:pt x="1253563" y="903400"/>
                    <a:pt x="1263694" y="913531"/>
                    <a:pt x="1272791" y="924448"/>
                  </a:cubicBezTo>
                  <a:cubicBezTo>
                    <a:pt x="1280522" y="933726"/>
                    <a:pt x="1283799" y="946640"/>
                    <a:pt x="1292888" y="954593"/>
                  </a:cubicBezTo>
                  <a:cubicBezTo>
                    <a:pt x="1311065" y="970498"/>
                    <a:pt x="1333081" y="981389"/>
                    <a:pt x="1353178" y="994787"/>
                  </a:cubicBezTo>
                  <a:lnTo>
                    <a:pt x="1383323" y="1014884"/>
                  </a:lnTo>
                  <a:cubicBezTo>
                    <a:pt x="1424732" y="1077000"/>
                    <a:pt x="1378756" y="1016408"/>
                    <a:pt x="1433564" y="1065125"/>
                  </a:cubicBezTo>
                  <a:cubicBezTo>
                    <a:pt x="1467800" y="1095556"/>
                    <a:pt x="1484907" y="1125966"/>
                    <a:pt x="1524000" y="1145512"/>
                  </a:cubicBezTo>
                  <a:cubicBezTo>
                    <a:pt x="1533474" y="1150249"/>
                    <a:pt x="1544097" y="1152211"/>
                    <a:pt x="1554145" y="1155560"/>
                  </a:cubicBezTo>
                  <a:cubicBezTo>
                    <a:pt x="1603767" y="1188642"/>
                    <a:pt x="1565000" y="1168323"/>
                    <a:pt x="1634531" y="1185706"/>
                  </a:cubicBezTo>
                  <a:cubicBezTo>
                    <a:pt x="1644807" y="1188275"/>
                    <a:pt x="1675269" y="1195754"/>
                    <a:pt x="1664677" y="1195754"/>
                  </a:cubicBezTo>
                  <a:cubicBezTo>
                    <a:pt x="1650867" y="1195754"/>
                    <a:pt x="1638071" y="1188176"/>
                    <a:pt x="1624483" y="1185706"/>
                  </a:cubicBezTo>
                  <a:cubicBezTo>
                    <a:pt x="1601181" y="1181469"/>
                    <a:pt x="1577621" y="1178787"/>
                    <a:pt x="1554145" y="1175657"/>
                  </a:cubicBezTo>
                  <a:cubicBezTo>
                    <a:pt x="1527378" y="1172088"/>
                    <a:pt x="1500448" y="1169715"/>
                    <a:pt x="1473758" y="1165609"/>
                  </a:cubicBezTo>
                  <a:cubicBezTo>
                    <a:pt x="1456878" y="1163012"/>
                    <a:pt x="1440363" y="1158368"/>
                    <a:pt x="1423516" y="1155560"/>
                  </a:cubicBezTo>
                  <a:cubicBezTo>
                    <a:pt x="1400154" y="1151666"/>
                    <a:pt x="1376540" y="1149406"/>
                    <a:pt x="1353178" y="1145512"/>
                  </a:cubicBezTo>
                  <a:cubicBezTo>
                    <a:pt x="1336331" y="1142704"/>
                    <a:pt x="1319739" y="1138519"/>
                    <a:pt x="1302936" y="1135464"/>
                  </a:cubicBezTo>
                  <a:cubicBezTo>
                    <a:pt x="1161519" y="1109751"/>
                    <a:pt x="1316509" y="1140187"/>
                    <a:pt x="1192404" y="1115367"/>
                  </a:cubicBezTo>
                  <a:cubicBezTo>
                    <a:pt x="1182356" y="1108668"/>
                    <a:pt x="1173295" y="1100175"/>
                    <a:pt x="1162259" y="1095270"/>
                  </a:cubicBezTo>
                  <a:cubicBezTo>
                    <a:pt x="1142901" y="1086667"/>
                    <a:pt x="1101969" y="1075174"/>
                    <a:pt x="1101969" y="1075174"/>
                  </a:cubicBezTo>
                  <a:cubicBezTo>
                    <a:pt x="1015577" y="1017578"/>
                    <a:pt x="1124883" y="1086631"/>
                    <a:pt x="1041679" y="1045029"/>
                  </a:cubicBezTo>
                  <a:cubicBezTo>
                    <a:pt x="963763" y="1006071"/>
                    <a:pt x="1057159" y="1040140"/>
                    <a:pt x="981389" y="1014884"/>
                  </a:cubicBezTo>
                  <a:cubicBezTo>
                    <a:pt x="971341" y="1008185"/>
                    <a:pt x="962046" y="1000188"/>
                    <a:pt x="951244" y="994787"/>
                  </a:cubicBezTo>
                  <a:cubicBezTo>
                    <a:pt x="941770" y="990050"/>
                    <a:pt x="930357" y="989882"/>
                    <a:pt x="921098" y="984738"/>
                  </a:cubicBezTo>
                  <a:cubicBezTo>
                    <a:pt x="899984" y="973008"/>
                    <a:pt x="882411" y="955347"/>
                    <a:pt x="860808" y="944545"/>
                  </a:cubicBezTo>
                  <a:cubicBezTo>
                    <a:pt x="847410" y="937846"/>
                    <a:pt x="833621" y="931880"/>
                    <a:pt x="820615" y="924448"/>
                  </a:cubicBezTo>
                  <a:cubicBezTo>
                    <a:pt x="810130" y="918456"/>
                    <a:pt x="800955" y="910344"/>
                    <a:pt x="790470" y="904352"/>
                  </a:cubicBezTo>
                  <a:cubicBezTo>
                    <a:pt x="777464" y="896920"/>
                    <a:pt x="763122" y="891962"/>
                    <a:pt x="750277" y="884255"/>
                  </a:cubicBezTo>
                  <a:cubicBezTo>
                    <a:pt x="663898" y="832428"/>
                    <a:pt x="720475" y="854226"/>
                    <a:pt x="659841" y="834013"/>
                  </a:cubicBezTo>
                  <a:cubicBezTo>
                    <a:pt x="612616" y="786788"/>
                    <a:pt x="641521" y="811752"/>
                    <a:pt x="569406" y="763675"/>
                  </a:cubicBezTo>
                  <a:lnTo>
                    <a:pt x="539261" y="743578"/>
                  </a:lnTo>
                  <a:cubicBezTo>
                    <a:pt x="529213" y="736879"/>
                    <a:pt x="520573" y="727300"/>
                    <a:pt x="509116" y="723481"/>
                  </a:cubicBezTo>
                  <a:lnTo>
                    <a:pt x="478971" y="713433"/>
                  </a:lnTo>
                  <a:cubicBezTo>
                    <a:pt x="468923" y="700035"/>
                    <a:pt x="461343" y="684366"/>
                    <a:pt x="448826" y="673240"/>
                  </a:cubicBezTo>
                  <a:cubicBezTo>
                    <a:pt x="430774" y="657193"/>
                    <a:pt x="388536" y="633046"/>
                    <a:pt x="388536" y="633046"/>
                  </a:cubicBezTo>
                  <a:cubicBezTo>
                    <a:pt x="381837" y="622998"/>
                    <a:pt x="376978" y="611440"/>
                    <a:pt x="368439" y="602901"/>
                  </a:cubicBezTo>
                  <a:cubicBezTo>
                    <a:pt x="359900" y="594362"/>
                    <a:pt x="346246" y="591893"/>
                    <a:pt x="338294" y="582804"/>
                  </a:cubicBezTo>
                  <a:cubicBezTo>
                    <a:pt x="256236" y="489022"/>
                    <a:pt x="335781" y="547633"/>
                    <a:pt x="267956" y="502418"/>
                  </a:cubicBezTo>
                  <a:cubicBezTo>
                    <a:pt x="264606" y="492370"/>
                    <a:pt x="263782" y="481086"/>
                    <a:pt x="257907" y="472273"/>
                  </a:cubicBezTo>
                  <a:cubicBezTo>
                    <a:pt x="250024" y="460449"/>
                    <a:pt x="236859" y="453044"/>
                    <a:pt x="227762" y="442127"/>
                  </a:cubicBezTo>
                  <a:cubicBezTo>
                    <a:pt x="220031" y="432849"/>
                    <a:pt x="215397" y="421259"/>
                    <a:pt x="207666" y="411982"/>
                  </a:cubicBezTo>
                  <a:cubicBezTo>
                    <a:pt x="198568" y="401065"/>
                    <a:pt x="186618" y="392754"/>
                    <a:pt x="177520" y="381837"/>
                  </a:cubicBezTo>
                  <a:cubicBezTo>
                    <a:pt x="169789" y="372560"/>
                    <a:pt x="164443" y="361519"/>
                    <a:pt x="157424" y="351692"/>
                  </a:cubicBezTo>
                  <a:cubicBezTo>
                    <a:pt x="147690" y="338064"/>
                    <a:pt x="137327" y="324897"/>
                    <a:pt x="127279" y="311499"/>
                  </a:cubicBezTo>
                  <a:cubicBezTo>
                    <a:pt x="123929" y="301451"/>
                    <a:pt x="123105" y="290167"/>
                    <a:pt x="117230" y="281354"/>
                  </a:cubicBezTo>
                  <a:cubicBezTo>
                    <a:pt x="85678" y="234027"/>
                    <a:pt x="88906" y="270378"/>
                    <a:pt x="66989" y="221064"/>
                  </a:cubicBezTo>
                  <a:cubicBezTo>
                    <a:pt x="35241" y="149630"/>
                    <a:pt x="0" y="60290"/>
                    <a:pt x="16747" y="30145"/>
                  </a:cubicBezTo>
                  <a:close/>
                </a:path>
              </a:pathLst>
            </a:custGeom>
            <a:solidFill>
              <a:schemeClr val="accent3">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12" name="Полилиния 11"/>
            <p:cNvSpPr/>
            <p:nvPr/>
          </p:nvSpPr>
          <p:spPr>
            <a:xfrm>
              <a:off x="3347015" y="2636742"/>
              <a:ext cx="2081053" cy="522684"/>
            </a:xfrm>
            <a:custGeom>
              <a:avLst/>
              <a:gdLst>
                <a:gd name="connsiteX0" fmla="*/ 0 w 2080204"/>
                <a:gd name="connsiteY0" fmla="*/ 0 h 522514"/>
                <a:gd name="connsiteX1" fmla="*/ 673240 w 2080204"/>
                <a:gd name="connsiteY1" fmla="*/ 20096 h 522514"/>
                <a:gd name="connsiteX2" fmla="*/ 924449 w 2080204"/>
                <a:gd name="connsiteY2" fmla="*/ 30145 h 522514"/>
                <a:gd name="connsiteX3" fmla="*/ 934497 w 2080204"/>
                <a:gd name="connsiteY3" fmla="*/ 241160 h 522514"/>
                <a:gd name="connsiteX4" fmla="*/ 964642 w 2080204"/>
                <a:gd name="connsiteY4" fmla="*/ 251208 h 522514"/>
                <a:gd name="connsiteX5" fmla="*/ 1014884 w 2080204"/>
                <a:gd name="connsiteY5" fmla="*/ 261257 h 522514"/>
                <a:gd name="connsiteX6" fmla="*/ 1075174 w 2080204"/>
                <a:gd name="connsiteY6" fmla="*/ 281354 h 522514"/>
                <a:gd name="connsiteX7" fmla="*/ 1185706 w 2080204"/>
                <a:gd name="connsiteY7" fmla="*/ 271305 h 522514"/>
                <a:gd name="connsiteX8" fmla="*/ 1225899 w 2080204"/>
                <a:gd name="connsiteY8" fmla="*/ 211015 h 522514"/>
                <a:gd name="connsiteX9" fmla="*/ 1235947 w 2080204"/>
                <a:gd name="connsiteY9" fmla="*/ 160773 h 522514"/>
                <a:gd name="connsiteX10" fmla="*/ 1266093 w 2080204"/>
                <a:gd name="connsiteY10" fmla="*/ 50241 h 522514"/>
                <a:gd name="connsiteX11" fmla="*/ 2059912 w 2080204"/>
                <a:gd name="connsiteY11" fmla="*/ 60290 h 522514"/>
                <a:gd name="connsiteX12" fmla="*/ 2049864 w 2080204"/>
                <a:gd name="connsiteY12" fmla="*/ 120580 h 522514"/>
                <a:gd name="connsiteX13" fmla="*/ 2029767 w 2080204"/>
                <a:gd name="connsiteY13" fmla="*/ 180870 h 522514"/>
                <a:gd name="connsiteX14" fmla="*/ 2019719 w 2080204"/>
                <a:gd name="connsiteY14" fmla="*/ 211015 h 522514"/>
                <a:gd name="connsiteX15" fmla="*/ 1979525 w 2080204"/>
                <a:gd name="connsiteY15" fmla="*/ 271305 h 522514"/>
                <a:gd name="connsiteX16" fmla="*/ 1959429 w 2080204"/>
                <a:gd name="connsiteY16" fmla="*/ 301450 h 522514"/>
                <a:gd name="connsiteX17" fmla="*/ 1929284 w 2080204"/>
                <a:gd name="connsiteY17" fmla="*/ 321547 h 522514"/>
                <a:gd name="connsiteX18" fmla="*/ 1919235 w 2080204"/>
                <a:gd name="connsiteY18" fmla="*/ 351692 h 522514"/>
                <a:gd name="connsiteX19" fmla="*/ 1828800 w 2080204"/>
                <a:gd name="connsiteY19" fmla="*/ 401934 h 522514"/>
                <a:gd name="connsiteX20" fmla="*/ 1788607 w 2080204"/>
                <a:gd name="connsiteY20" fmla="*/ 422030 h 522514"/>
                <a:gd name="connsiteX21" fmla="*/ 1758462 w 2080204"/>
                <a:gd name="connsiteY21" fmla="*/ 442127 h 522514"/>
                <a:gd name="connsiteX22" fmla="*/ 1627833 w 2080204"/>
                <a:gd name="connsiteY22" fmla="*/ 462224 h 522514"/>
                <a:gd name="connsiteX23" fmla="*/ 1587640 w 2080204"/>
                <a:gd name="connsiteY23" fmla="*/ 482321 h 522514"/>
                <a:gd name="connsiteX24" fmla="*/ 1446963 w 2080204"/>
                <a:gd name="connsiteY24" fmla="*/ 512466 h 522514"/>
                <a:gd name="connsiteX25" fmla="*/ 633046 w 2080204"/>
                <a:gd name="connsiteY25" fmla="*/ 522514 h 522514"/>
                <a:gd name="connsiteX26" fmla="*/ 482321 w 2080204"/>
                <a:gd name="connsiteY26" fmla="*/ 512466 h 522514"/>
                <a:gd name="connsiteX27" fmla="*/ 452176 w 2080204"/>
                <a:gd name="connsiteY27" fmla="*/ 502417 h 522514"/>
                <a:gd name="connsiteX28" fmla="*/ 422031 w 2080204"/>
                <a:gd name="connsiteY28" fmla="*/ 472272 h 52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80204" h="522514">
                  <a:moveTo>
                    <a:pt x="0" y="0"/>
                  </a:moveTo>
                  <a:cubicBezTo>
                    <a:pt x="273561" y="39078"/>
                    <a:pt x="10615" y="4505"/>
                    <a:pt x="673240" y="20096"/>
                  </a:cubicBezTo>
                  <a:cubicBezTo>
                    <a:pt x="757020" y="22067"/>
                    <a:pt x="840713" y="26795"/>
                    <a:pt x="924449" y="30145"/>
                  </a:cubicBezTo>
                  <a:cubicBezTo>
                    <a:pt x="927798" y="100483"/>
                    <a:pt x="921900" y="171878"/>
                    <a:pt x="934497" y="241160"/>
                  </a:cubicBezTo>
                  <a:cubicBezTo>
                    <a:pt x="936392" y="251581"/>
                    <a:pt x="954366" y="248639"/>
                    <a:pt x="964642" y="251208"/>
                  </a:cubicBezTo>
                  <a:cubicBezTo>
                    <a:pt x="981211" y="255350"/>
                    <a:pt x="998407" y="256763"/>
                    <a:pt x="1014884" y="261257"/>
                  </a:cubicBezTo>
                  <a:cubicBezTo>
                    <a:pt x="1035321" y="266831"/>
                    <a:pt x="1075174" y="281354"/>
                    <a:pt x="1075174" y="281354"/>
                  </a:cubicBezTo>
                  <a:cubicBezTo>
                    <a:pt x="1112018" y="278004"/>
                    <a:pt x="1150134" y="281469"/>
                    <a:pt x="1185706" y="271305"/>
                  </a:cubicBezTo>
                  <a:cubicBezTo>
                    <a:pt x="1210851" y="264121"/>
                    <a:pt x="1220667" y="231945"/>
                    <a:pt x="1225899" y="211015"/>
                  </a:cubicBezTo>
                  <a:cubicBezTo>
                    <a:pt x="1230041" y="194446"/>
                    <a:pt x="1231453" y="177250"/>
                    <a:pt x="1235947" y="160773"/>
                  </a:cubicBezTo>
                  <a:cubicBezTo>
                    <a:pt x="1274198" y="20519"/>
                    <a:pt x="1241607" y="172662"/>
                    <a:pt x="1266093" y="50241"/>
                  </a:cubicBezTo>
                  <a:cubicBezTo>
                    <a:pt x="1530699" y="53591"/>
                    <a:pt x="1796344" y="36636"/>
                    <a:pt x="2059912" y="60290"/>
                  </a:cubicBezTo>
                  <a:cubicBezTo>
                    <a:pt x="2080204" y="62111"/>
                    <a:pt x="2054805" y="100814"/>
                    <a:pt x="2049864" y="120580"/>
                  </a:cubicBezTo>
                  <a:cubicBezTo>
                    <a:pt x="2044726" y="141131"/>
                    <a:pt x="2036466" y="160773"/>
                    <a:pt x="2029767" y="180870"/>
                  </a:cubicBezTo>
                  <a:cubicBezTo>
                    <a:pt x="2026418" y="190918"/>
                    <a:pt x="2025594" y="202202"/>
                    <a:pt x="2019719" y="211015"/>
                  </a:cubicBezTo>
                  <a:lnTo>
                    <a:pt x="1979525" y="271305"/>
                  </a:lnTo>
                  <a:cubicBezTo>
                    <a:pt x="1972826" y="281353"/>
                    <a:pt x="1969477" y="294751"/>
                    <a:pt x="1959429" y="301450"/>
                  </a:cubicBezTo>
                  <a:lnTo>
                    <a:pt x="1929284" y="321547"/>
                  </a:lnTo>
                  <a:cubicBezTo>
                    <a:pt x="1925934" y="331595"/>
                    <a:pt x="1926725" y="344202"/>
                    <a:pt x="1919235" y="351692"/>
                  </a:cubicBezTo>
                  <a:cubicBezTo>
                    <a:pt x="1870281" y="400646"/>
                    <a:pt x="1873023" y="382981"/>
                    <a:pt x="1828800" y="401934"/>
                  </a:cubicBezTo>
                  <a:cubicBezTo>
                    <a:pt x="1815032" y="407835"/>
                    <a:pt x="1801612" y="414598"/>
                    <a:pt x="1788607" y="422030"/>
                  </a:cubicBezTo>
                  <a:cubicBezTo>
                    <a:pt x="1778122" y="428022"/>
                    <a:pt x="1769562" y="437370"/>
                    <a:pt x="1758462" y="442127"/>
                  </a:cubicBezTo>
                  <a:cubicBezTo>
                    <a:pt x="1728002" y="455182"/>
                    <a:pt x="1645994" y="460206"/>
                    <a:pt x="1627833" y="462224"/>
                  </a:cubicBezTo>
                  <a:cubicBezTo>
                    <a:pt x="1614435" y="468923"/>
                    <a:pt x="1601548" y="476758"/>
                    <a:pt x="1587640" y="482321"/>
                  </a:cubicBezTo>
                  <a:cubicBezTo>
                    <a:pt x="1538510" y="501973"/>
                    <a:pt x="1501487" y="511241"/>
                    <a:pt x="1446963" y="512466"/>
                  </a:cubicBezTo>
                  <a:cubicBezTo>
                    <a:pt x="1175705" y="518562"/>
                    <a:pt x="904352" y="519165"/>
                    <a:pt x="633046" y="522514"/>
                  </a:cubicBezTo>
                  <a:cubicBezTo>
                    <a:pt x="582804" y="519165"/>
                    <a:pt x="532366" y="518027"/>
                    <a:pt x="482321" y="512466"/>
                  </a:cubicBezTo>
                  <a:cubicBezTo>
                    <a:pt x="471794" y="511296"/>
                    <a:pt x="460447" y="509034"/>
                    <a:pt x="452176" y="502417"/>
                  </a:cubicBezTo>
                  <a:cubicBezTo>
                    <a:pt x="411012" y="469485"/>
                    <a:pt x="449483" y="472272"/>
                    <a:pt x="422031" y="472272"/>
                  </a:cubicBezTo>
                </a:path>
              </a:pathLst>
            </a:custGeom>
            <a:solidFill>
              <a:schemeClr val="accent3">
                <a:lumMod val="40000"/>
                <a:lumOff val="60000"/>
              </a:schemeClr>
            </a:solidFill>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ru-RU">
                <a:solidFill>
                  <a:prstClr val="black"/>
                </a:solidFill>
              </a:endParaRPr>
            </a:p>
          </p:txBody>
        </p:sp>
      </p:grpSp>
      <p:sp>
        <p:nvSpPr>
          <p:cNvPr id="17416" name="TextBox 36"/>
          <p:cNvSpPr txBox="1">
            <a:spLocks noChangeArrowheads="1"/>
          </p:cNvSpPr>
          <p:nvPr/>
        </p:nvSpPr>
        <p:spPr bwMode="auto">
          <a:xfrm>
            <a:off x="2484016" y="3584992"/>
            <a:ext cx="8640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ru-RU" dirty="0" smtClean="0">
                <a:solidFill>
                  <a:prstClr val="black"/>
                </a:solidFill>
              </a:rPr>
              <a:t>пойма</a:t>
            </a:r>
            <a:endParaRPr lang="en-US" dirty="0">
              <a:solidFill>
                <a:prstClr val="black"/>
              </a:solidFill>
            </a:endParaRPr>
          </a:p>
          <a:p>
            <a:pPr eaLnBrk="1" fontAlgn="base" hangingPunct="1">
              <a:spcBef>
                <a:spcPct val="0"/>
              </a:spcBef>
              <a:spcAft>
                <a:spcPct val="0"/>
              </a:spcAft>
            </a:pPr>
            <a:r>
              <a:rPr lang="en-US" b="1" dirty="0">
                <a:solidFill>
                  <a:prstClr val="black"/>
                </a:solidFill>
              </a:rPr>
              <a:t>H</a:t>
            </a:r>
            <a:endParaRPr lang="ru-RU" b="1" baseline="30000" dirty="0">
              <a:solidFill>
                <a:prstClr val="black"/>
              </a:solidFill>
            </a:endParaRPr>
          </a:p>
        </p:txBody>
      </p:sp>
      <p:sp>
        <p:nvSpPr>
          <p:cNvPr id="17417" name="TextBox 33"/>
          <p:cNvSpPr txBox="1">
            <a:spLocks noChangeArrowheads="1"/>
          </p:cNvSpPr>
          <p:nvPr/>
        </p:nvSpPr>
        <p:spPr bwMode="auto">
          <a:xfrm>
            <a:off x="285338" y="2352194"/>
            <a:ext cx="9413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ru-RU" dirty="0" smtClean="0">
                <a:solidFill>
                  <a:prstClr val="black"/>
                </a:solidFill>
              </a:rPr>
              <a:t>3 тер</a:t>
            </a:r>
            <a:endParaRPr lang="en-US" dirty="0">
              <a:solidFill>
                <a:prstClr val="black"/>
              </a:solidFill>
            </a:endParaRPr>
          </a:p>
          <a:p>
            <a:pPr eaLnBrk="1" fontAlgn="base" hangingPunct="1">
              <a:spcBef>
                <a:spcPct val="0"/>
              </a:spcBef>
              <a:spcAft>
                <a:spcPct val="0"/>
              </a:spcAft>
            </a:pPr>
            <a:r>
              <a:rPr lang="en-US" b="1" dirty="0">
                <a:solidFill>
                  <a:prstClr val="black"/>
                </a:solidFill>
              </a:rPr>
              <a:t>aII</a:t>
            </a:r>
            <a:r>
              <a:rPr lang="en-US" b="1" baseline="30000" dirty="0">
                <a:solidFill>
                  <a:prstClr val="black"/>
                </a:solidFill>
              </a:rPr>
              <a:t>2</a:t>
            </a:r>
            <a:endParaRPr lang="ru-RU" b="1" baseline="30000" dirty="0">
              <a:solidFill>
                <a:prstClr val="black"/>
              </a:solidFill>
            </a:endParaRPr>
          </a:p>
        </p:txBody>
      </p:sp>
      <p:sp>
        <p:nvSpPr>
          <p:cNvPr id="17418" name="TextBox 34"/>
          <p:cNvSpPr txBox="1">
            <a:spLocks noChangeArrowheads="1"/>
          </p:cNvSpPr>
          <p:nvPr/>
        </p:nvSpPr>
        <p:spPr bwMode="auto">
          <a:xfrm>
            <a:off x="1042988" y="2781300"/>
            <a:ext cx="7927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dirty="0" smtClean="0">
                <a:solidFill>
                  <a:prstClr val="black"/>
                </a:solidFill>
              </a:rPr>
              <a:t>2</a:t>
            </a:r>
            <a:r>
              <a:rPr lang="ru-RU" dirty="0" smtClean="0">
                <a:solidFill>
                  <a:prstClr val="black"/>
                </a:solidFill>
              </a:rPr>
              <a:t>тер</a:t>
            </a:r>
            <a:endParaRPr lang="en-US" dirty="0">
              <a:solidFill>
                <a:prstClr val="black"/>
              </a:solidFill>
            </a:endParaRPr>
          </a:p>
          <a:p>
            <a:pPr eaLnBrk="1" fontAlgn="base" hangingPunct="1">
              <a:spcBef>
                <a:spcPct val="0"/>
              </a:spcBef>
              <a:spcAft>
                <a:spcPct val="0"/>
              </a:spcAft>
            </a:pPr>
            <a:r>
              <a:rPr lang="en-US" b="1" dirty="0">
                <a:solidFill>
                  <a:prstClr val="black"/>
                </a:solidFill>
              </a:rPr>
              <a:t>aIII</a:t>
            </a:r>
            <a:r>
              <a:rPr lang="en-US" b="1" baseline="30000" dirty="0">
                <a:solidFill>
                  <a:prstClr val="black"/>
                </a:solidFill>
              </a:rPr>
              <a:t>1</a:t>
            </a:r>
            <a:endParaRPr lang="ru-RU" b="1" baseline="30000" dirty="0">
              <a:solidFill>
                <a:prstClr val="black"/>
              </a:solidFill>
            </a:endParaRPr>
          </a:p>
        </p:txBody>
      </p:sp>
      <p:sp>
        <p:nvSpPr>
          <p:cNvPr id="17419" name="TextBox 35"/>
          <p:cNvSpPr txBox="1">
            <a:spLocks noChangeArrowheads="1"/>
          </p:cNvSpPr>
          <p:nvPr/>
        </p:nvSpPr>
        <p:spPr bwMode="auto">
          <a:xfrm>
            <a:off x="1619250" y="3105150"/>
            <a:ext cx="8651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dirty="0" smtClean="0">
                <a:solidFill>
                  <a:prstClr val="black"/>
                </a:solidFill>
              </a:rPr>
              <a:t>1</a:t>
            </a:r>
            <a:r>
              <a:rPr lang="ru-RU" dirty="0" smtClean="0">
                <a:solidFill>
                  <a:prstClr val="black"/>
                </a:solidFill>
              </a:rPr>
              <a:t>тер</a:t>
            </a:r>
            <a:endParaRPr lang="en-US" dirty="0">
              <a:solidFill>
                <a:prstClr val="black"/>
              </a:solidFill>
            </a:endParaRPr>
          </a:p>
          <a:p>
            <a:pPr eaLnBrk="1" fontAlgn="base" hangingPunct="1">
              <a:spcBef>
                <a:spcPct val="0"/>
              </a:spcBef>
              <a:spcAft>
                <a:spcPct val="0"/>
              </a:spcAft>
            </a:pPr>
            <a:r>
              <a:rPr lang="en-US" b="1" dirty="0">
                <a:solidFill>
                  <a:prstClr val="black"/>
                </a:solidFill>
              </a:rPr>
              <a:t>aIII</a:t>
            </a:r>
            <a:r>
              <a:rPr lang="en-US" b="1" baseline="30000" dirty="0">
                <a:solidFill>
                  <a:prstClr val="black"/>
                </a:solidFill>
              </a:rPr>
              <a:t>2</a:t>
            </a:r>
            <a:endParaRPr lang="ru-RU" b="1" baseline="30000" dirty="0">
              <a:solidFill>
                <a:prstClr val="black"/>
              </a:solidFill>
            </a:endParaRPr>
          </a:p>
        </p:txBody>
      </p:sp>
      <p:sp>
        <p:nvSpPr>
          <p:cNvPr id="39" name="Прямоугольник 38"/>
          <p:cNvSpPr/>
          <p:nvPr/>
        </p:nvSpPr>
        <p:spPr>
          <a:xfrm>
            <a:off x="7596188" y="1412875"/>
            <a:ext cx="647700" cy="647700"/>
          </a:xfrm>
          <a:prstGeom prst="rect">
            <a:avLst/>
          </a:prstGeom>
          <a:solidFill>
            <a:srgbClr val="9BBB59">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40" name="Прямоугольник 39"/>
          <p:cNvSpPr/>
          <p:nvPr/>
        </p:nvSpPr>
        <p:spPr>
          <a:xfrm>
            <a:off x="7596188" y="2133600"/>
            <a:ext cx="576262" cy="574675"/>
          </a:xfrm>
          <a:prstGeom prst="rect">
            <a:avLst/>
          </a:prstGeom>
          <a:solidFill>
            <a:srgbClr val="669900">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41" name="Прямоугольник 40"/>
          <p:cNvSpPr/>
          <p:nvPr/>
        </p:nvSpPr>
        <p:spPr>
          <a:xfrm>
            <a:off x="7596188" y="2781300"/>
            <a:ext cx="576262" cy="647700"/>
          </a:xfrm>
          <a:prstGeom prst="rect">
            <a:avLst/>
          </a:prstGeom>
          <a:solidFill>
            <a:srgbClr val="0099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42" name="Прямоугольник 41"/>
          <p:cNvSpPr/>
          <p:nvPr/>
        </p:nvSpPr>
        <p:spPr>
          <a:xfrm>
            <a:off x="7596188" y="1125538"/>
            <a:ext cx="576262" cy="287337"/>
          </a:xfrm>
          <a:prstGeom prst="rect">
            <a:avLst/>
          </a:prstGeom>
          <a:solidFill>
            <a:srgbClr val="D7E4BD">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43" name="TextBox 42"/>
          <p:cNvSpPr txBox="1"/>
          <p:nvPr/>
        </p:nvSpPr>
        <p:spPr>
          <a:xfrm>
            <a:off x="250825" y="188913"/>
            <a:ext cx="6445250" cy="646112"/>
          </a:xfrm>
          <a:prstGeom prst="rect">
            <a:avLst/>
          </a:prstGeom>
          <a:solidFill>
            <a:schemeClr val="accent6">
              <a:lumMod val="20000"/>
              <a:lumOff val="80000"/>
            </a:schemeClr>
          </a:solidFill>
        </p:spPr>
        <p:txBody>
          <a:bodyPr>
            <a:spAutoFit/>
          </a:bodyPr>
          <a:lstStyle/>
          <a:p>
            <a:pPr algn="ctr" fontAlgn="base">
              <a:spcBef>
                <a:spcPct val="0"/>
              </a:spcBef>
              <a:spcAft>
                <a:spcPct val="0"/>
              </a:spcAft>
              <a:defRPr/>
            </a:pPr>
            <a:r>
              <a:rPr lang="ru-RU" dirty="0">
                <a:solidFill>
                  <a:prstClr val="black"/>
                </a:solidFill>
                <a:latin typeface="Arial" charset="0"/>
                <a:cs typeface="Arial" charset="0"/>
              </a:rPr>
              <a:t>Стратиграфическая позиция аллювиальных комплексов цикловых террас</a:t>
            </a:r>
          </a:p>
        </p:txBody>
      </p:sp>
      <p:sp>
        <p:nvSpPr>
          <p:cNvPr id="17425" name="TextBox 20"/>
          <p:cNvSpPr txBox="1">
            <a:spLocks noChangeArrowheads="1"/>
          </p:cNvSpPr>
          <p:nvPr/>
        </p:nvSpPr>
        <p:spPr bwMode="auto">
          <a:xfrm>
            <a:off x="250826" y="5949950"/>
            <a:ext cx="6265390" cy="646113"/>
          </a:xfrm>
          <a:prstGeom prst="rect">
            <a:avLst/>
          </a:prstGeom>
          <a:solidFill>
            <a:schemeClr val="accent3">
              <a:lumMod val="40000"/>
              <a:lumOff val="60000"/>
            </a:schemeClr>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ru-RU" dirty="0">
                <a:solidFill>
                  <a:prstClr val="black"/>
                </a:solidFill>
              </a:rPr>
              <a:t>Конечно, сюда можно подставить любую региональную шкалу, основанную на </a:t>
            </a:r>
            <a:r>
              <a:rPr lang="ru-RU" dirty="0" smtClean="0">
                <a:solidFill>
                  <a:prstClr val="black"/>
                </a:solidFill>
              </a:rPr>
              <a:t>климатической </a:t>
            </a:r>
            <a:r>
              <a:rPr lang="ru-RU" dirty="0">
                <a:solidFill>
                  <a:prstClr val="black"/>
                </a:solidFill>
              </a:rPr>
              <a:t>хронологии</a:t>
            </a:r>
          </a:p>
        </p:txBody>
      </p:sp>
      <p:sp>
        <p:nvSpPr>
          <p:cNvPr id="2" name="Прямоугольник 1"/>
          <p:cNvSpPr/>
          <p:nvPr/>
        </p:nvSpPr>
        <p:spPr>
          <a:xfrm>
            <a:off x="250825" y="4247355"/>
            <a:ext cx="5950942" cy="1477328"/>
          </a:xfrm>
          <a:prstGeom prst="rect">
            <a:avLst/>
          </a:prstGeom>
          <a:solidFill>
            <a:schemeClr val="accent6">
              <a:lumMod val="20000"/>
              <a:lumOff val="80000"/>
            </a:schemeClr>
          </a:solidFill>
        </p:spPr>
        <p:txBody>
          <a:bodyPr wrap="square">
            <a:spAutoFit/>
          </a:bodyPr>
          <a:lstStyle/>
          <a:p>
            <a:pPr lvl="0" indent="457200" algn="just" fontAlgn="base">
              <a:spcBef>
                <a:spcPct val="0"/>
              </a:spcBef>
              <a:spcAft>
                <a:spcPct val="0"/>
              </a:spcAft>
            </a:pPr>
            <a:r>
              <a:rPr lang="ru-RU" dirty="0" smtClean="0">
                <a:solidFill>
                  <a:prstClr val="black"/>
                </a:solidFill>
                <a:latin typeface="Arial Narrow" panose="020B0606020202030204" pitchFamily="34" charset="0"/>
                <a:cs typeface="Times New Roman" pitchFamily="18" charset="0"/>
              </a:rPr>
              <a:t>Полный </a:t>
            </a:r>
            <a:r>
              <a:rPr lang="ru-RU" dirty="0">
                <a:solidFill>
                  <a:prstClr val="black"/>
                </a:solidFill>
                <a:latin typeface="Arial Narrow" panose="020B0606020202030204" pitchFamily="34" charset="0"/>
                <a:cs typeface="Times New Roman" pitchFamily="18" charset="0"/>
              </a:rPr>
              <a:t>разрез террасового аллювия образуется за два климатических эпизода – сначала </a:t>
            </a:r>
            <a:r>
              <a:rPr lang="ru-RU" dirty="0" smtClean="0">
                <a:solidFill>
                  <a:prstClr val="black"/>
                </a:solidFill>
                <a:latin typeface="Arial Narrow" panose="020B0606020202030204" pitchFamily="34" charset="0"/>
                <a:cs typeface="Times New Roman" pitchFamily="18" charset="0"/>
              </a:rPr>
              <a:t>теплого, </a:t>
            </a:r>
            <a:r>
              <a:rPr lang="ru-RU" dirty="0">
                <a:solidFill>
                  <a:prstClr val="black"/>
                </a:solidFill>
                <a:latin typeface="Arial Narrow" panose="020B0606020202030204" pitchFamily="34" charset="0"/>
                <a:cs typeface="Times New Roman" pitchFamily="18" charset="0"/>
              </a:rPr>
              <a:t>потом </a:t>
            </a:r>
            <a:r>
              <a:rPr lang="ru-RU" dirty="0" smtClean="0">
                <a:solidFill>
                  <a:prstClr val="black"/>
                </a:solidFill>
                <a:latin typeface="Arial Narrow" panose="020B0606020202030204" pitchFamily="34" charset="0"/>
                <a:cs typeface="Times New Roman" pitchFamily="18" charset="0"/>
              </a:rPr>
              <a:t>холодного, </a:t>
            </a:r>
            <a:r>
              <a:rPr lang="ru-RU" dirty="0">
                <a:solidFill>
                  <a:prstClr val="black"/>
                </a:solidFill>
                <a:latin typeface="Arial Narrow" panose="020B0606020202030204" pitchFamily="34" charset="0"/>
                <a:cs typeface="Times New Roman" pitchFamily="18" charset="0"/>
              </a:rPr>
              <a:t>поэтому он состоит из двух горизонтов стандартной шкалы. </a:t>
            </a:r>
            <a:endParaRPr lang="ru-RU" dirty="0" smtClean="0">
              <a:solidFill>
                <a:prstClr val="black"/>
              </a:solidFill>
              <a:latin typeface="Arial Narrow" panose="020B0606020202030204" pitchFamily="34" charset="0"/>
              <a:cs typeface="Times New Roman" pitchFamily="18" charset="0"/>
            </a:endParaRPr>
          </a:p>
          <a:p>
            <a:pPr lvl="0" indent="457200" algn="just" fontAlgn="base">
              <a:spcBef>
                <a:spcPct val="0"/>
              </a:spcBef>
              <a:spcAft>
                <a:spcPct val="0"/>
              </a:spcAft>
            </a:pPr>
            <a:r>
              <a:rPr lang="ru-RU" dirty="0" smtClean="0">
                <a:solidFill>
                  <a:prstClr val="black"/>
                </a:solidFill>
                <a:latin typeface="Arial Narrow" panose="020B0606020202030204" pitchFamily="34" charset="0"/>
                <a:cs typeface="Times New Roman" pitchFamily="18" charset="0"/>
              </a:rPr>
              <a:t>Возрастные соотношения </a:t>
            </a:r>
            <a:r>
              <a:rPr lang="ru-RU" dirty="0">
                <a:solidFill>
                  <a:prstClr val="black"/>
                </a:solidFill>
                <a:latin typeface="Arial Narrow" panose="020B0606020202030204" pitchFamily="34" charset="0"/>
                <a:cs typeface="Times New Roman" pitchFamily="18" charset="0"/>
              </a:rPr>
              <a:t>между террасами определяются их относительной высотой.   </a:t>
            </a:r>
          </a:p>
        </p:txBody>
      </p:sp>
    </p:spTree>
    <p:extLst>
      <p:ext uri="{BB962C8B-B14F-4D97-AF65-F5344CB8AC3E}">
        <p14:creationId xmlns:p14="http://schemas.microsoft.com/office/powerpoint/2010/main" val="42616995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4925" y="37951"/>
            <a:ext cx="9109075" cy="366713"/>
          </a:xfrm>
          <a:prstGeom prst="rect">
            <a:avLst/>
          </a:prstGeom>
          <a:solidFill>
            <a:schemeClr val="accent5">
              <a:lumMod val="20000"/>
              <a:lumOff val="80000"/>
            </a:schemeClr>
          </a:solid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ru-RU" b="1" dirty="0">
                <a:solidFill>
                  <a:prstClr val="black"/>
                </a:solidFill>
                <a:latin typeface="Comic Sans MS" pitchFamily="66" charset="0"/>
              </a:rPr>
              <a:t>Латеральная изменчивость террасовых комплексов</a:t>
            </a:r>
          </a:p>
        </p:txBody>
      </p:sp>
      <p:sp>
        <p:nvSpPr>
          <p:cNvPr id="23555" name="Text Box 6"/>
          <p:cNvSpPr txBox="1">
            <a:spLocks noChangeArrowheads="1"/>
          </p:cNvSpPr>
          <p:nvPr/>
        </p:nvSpPr>
        <p:spPr bwMode="auto">
          <a:xfrm>
            <a:off x="0" y="476250"/>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ru-RU" sz="2000" b="1">
                <a:solidFill>
                  <a:prstClr val="black"/>
                </a:solidFill>
                <a:latin typeface="Arial Narrow" pitchFamily="34" charset="0"/>
              </a:rPr>
              <a:t>Ф          а         ц          и          и              а        л         л         ю        в        и         я</a:t>
            </a:r>
          </a:p>
        </p:txBody>
      </p:sp>
      <p:grpSp>
        <p:nvGrpSpPr>
          <p:cNvPr id="23557" name="Group 3"/>
          <p:cNvGrpSpPr>
            <a:grpSpLocks/>
          </p:cNvGrpSpPr>
          <p:nvPr/>
        </p:nvGrpSpPr>
        <p:grpSpPr bwMode="auto">
          <a:xfrm>
            <a:off x="1764209" y="1055281"/>
            <a:ext cx="1800200" cy="5758096"/>
            <a:chOff x="1329" y="575"/>
            <a:chExt cx="1360" cy="3745"/>
          </a:xfrm>
        </p:grpSpPr>
        <p:pic>
          <p:nvPicPr>
            <p:cNvPr id="23562" name="Picture 3"/>
            <p:cNvPicPr preferRelativeResize="0">
              <a:picLocks noChangeArrowheads="1"/>
            </p:cNvPicPr>
            <p:nvPr/>
          </p:nvPicPr>
          <p:blipFill>
            <a:blip r:embed="rId3">
              <a:lum bright="-6000" contrast="12000"/>
              <a:extLst>
                <a:ext uri="{28A0092B-C50C-407E-A947-70E740481C1C}">
                  <a14:useLocalDpi xmlns:a14="http://schemas.microsoft.com/office/drawing/2010/main" val="0"/>
                </a:ext>
              </a:extLst>
            </a:blip>
            <a:srcRect l="25433" r="25766"/>
            <a:stretch>
              <a:fillRect/>
            </a:stretch>
          </p:blipFill>
          <p:spPr bwMode="auto">
            <a:xfrm>
              <a:off x="1329" y="1146"/>
              <a:ext cx="1360" cy="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4" name="Text Box 13"/>
            <p:cNvSpPr txBox="1">
              <a:spLocks noChangeArrowheads="1"/>
            </p:cNvSpPr>
            <p:nvPr/>
          </p:nvSpPr>
          <p:spPr bwMode="auto">
            <a:xfrm>
              <a:off x="1329" y="575"/>
              <a:ext cx="1360" cy="240"/>
            </a:xfrm>
            <a:prstGeom prst="rect">
              <a:avLst/>
            </a:prstGeom>
            <a:solidFill>
              <a:schemeClr val="accent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ru-RU" b="1" dirty="0" err="1">
                  <a:solidFill>
                    <a:prstClr val="black"/>
                  </a:solidFill>
                  <a:latin typeface="Calibri" pitchFamily="34" charset="0"/>
                </a:rPr>
                <a:t>старичная</a:t>
              </a:r>
              <a:endParaRPr lang="ru-RU" b="1" dirty="0">
                <a:solidFill>
                  <a:prstClr val="black"/>
                </a:solidFill>
                <a:latin typeface="Calibri" pitchFamily="34" charset="0"/>
              </a:endParaRPr>
            </a:p>
          </p:txBody>
        </p:sp>
      </p:grpSp>
      <p:grpSp>
        <p:nvGrpSpPr>
          <p:cNvPr id="23558" name="Group 4"/>
          <p:cNvGrpSpPr>
            <a:grpSpLocks/>
          </p:cNvGrpSpPr>
          <p:nvPr/>
        </p:nvGrpSpPr>
        <p:grpSpPr bwMode="auto">
          <a:xfrm>
            <a:off x="3667352" y="1027453"/>
            <a:ext cx="5368929" cy="5766491"/>
            <a:chOff x="4317" y="512"/>
            <a:chExt cx="3382" cy="3318"/>
          </a:xfrm>
        </p:grpSpPr>
        <p:pic>
          <p:nvPicPr>
            <p:cNvPr id="23560" name="Picture 11"/>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a:stretch>
              <a:fillRect/>
            </a:stretch>
          </p:blipFill>
          <p:spPr bwMode="auto">
            <a:xfrm>
              <a:off x="4317" y="1146"/>
              <a:ext cx="1134" cy="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ext Box 15"/>
            <p:cNvSpPr txBox="1">
              <a:spLocks noChangeArrowheads="1"/>
            </p:cNvSpPr>
            <p:nvPr/>
          </p:nvSpPr>
          <p:spPr bwMode="auto">
            <a:xfrm>
              <a:off x="4317" y="512"/>
              <a:ext cx="1134" cy="372"/>
            </a:xfrm>
            <a:prstGeom prst="rect">
              <a:avLst/>
            </a:prstGeom>
            <a:solidFill>
              <a:schemeClr val="accent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ru-RU" b="1" dirty="0">
                  <a:solidFill>
                    <a:prstClr val="black"/>
                  </a:solidFill>
                  <a:latin typeface="Calibri" pitchFamily="34" charset="0"/>
                </a:rPr>
                <a:t>долинного </a:t>
              </a:r>
              <a:endParaRPr lang="ru-RU" b="1" dirty="0" smtClean="0">
                <a:solidFill>
                  <a:prstClr val="black"/>
                </a:solidFill>
                <a:latin typeface="Calibri" pitchFamily="34" charset="0"/>
              </a:endParaRPr>
            </a:p>
            <a:p>
              <a:pPr algn="ctr" eaLnBrk="1" fontAlgn="base" hangingPunct="1">
                <a:spcBef>
                  <a:spcPct val="0"/>
                </a:spcBef>
                <a:spcAft>
                  <a:spcPct val="0"/>
                </a:spcAft>
              </a:pPr>
              <a:r>
                <a:rPr lang="ru-RU" b="1" dirty="0" smtClean="0">
                  <a:solidFill>
                    <a:prstClr val="black"/>
                  </a:solidFill>
                  <a:latin typeface="Calibri" pitchFamily="34" charset="0"/>
                </a:rPr>
                <a:t>бассейна </a:t>
              </a:r>
              <a:endParaRPr lang="ru-RU" b="1" dirty="0">
                <a:solidFill>
                  <a:prstClr val="black"/>
                </a:solidFill>
                <a:latin typeface="Calibri" pitchFamily="34" charset="0"/>
              </a:endParaRPr>
            </a:p>
          </p:txBody>
        </p:sp>
        <p:sp>
          <p:nvSpPr>
            <p:cNvPr id="19" name="Text Box 15"/>
            <p:cNvSpPr txBox="1">
              <a:spLocks noChangeArrowheads="1"/>
            </p:cNvSpPr>
            <p:nvPr/>
          </p:nvSpPr>
          <p:spPr bwMode="auto">
            <a:xfrm>
              <a:off x="5526" y="524"/>
              <a:ext cx="1085" cy="372"/>
            </a:xfrm>
            <a:prstGeom prst="rect">
              <a:avLst/>
            </a:prstGeom>
            <a:solidFill>
              <a:schemeClr val="accent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ru-RU" b="1" dirty="0" smtClean="0">
                  <a:solidFill>
                    <a:prstClr val="black"/>
                  </a:solidFill>
                  <a:latin typeface="Calibri" pitchFamily="34" charset="0"/>
                </a:rPr>
                <a:t>долинной </a:t>
              </a:r>
            </a:p>
            <a:p>
              <a:pPr algn="ctr" eaLnBrk="1" fontAlgn="base" hangingPunct="1">
                <a:spcBef>
                  <a:spcPct val="0"/>
                </a:spcBef>
                <a:spcAft>
                  <a:spcPct val="0"/>
                </a:spcAft>
              </a:pPr>
              <a:r>
                <a:rPr lang="ru-RU" b="1" dirty="0" smtClean="0">
                  <a:solidFill>
                    <a:prstClr val="black"/>
                  </a:solidFill>
                  <a:latin typeface="Calibri" pitchFamily="34" charset="0"/>
                </a:rPr>
                <a:t>дельты</a:t>
              </a:r>
              <a:endParaRPr lang="ru-RU" b="1" dirty="0">
                <a:solidFill>
                  <a:prstClr val="black"/>
                </a:solidFill>
                <a:latin typeface="Calibri" pitchFamily="34" charset="0"/>
              </a:endParaRPr>
            </a:p>
          </p:txBody>
        </p:sp>
        <p:sp>
          <p:nvSpPr>
            <p:cNvPr id="22" name="Text Box 15"/>
            <p:cNvSpPr txBox="1">
              <a:spLocks noChangeArrowheads="1"/>
            </p:cNvSpPr>
            <p:nvPr/>
          </p:nvSpPr>
          <p:spPr bwMode="auto">
            <a:xfrm>
              <a:off x="6656" y="524"/>
              <a:ext cx="1043" cy="372"/>
            </a:xfrm>
            <a:prstGeom prst="rect">
              <a:avLst/>
            </a:prstGeom>
            <a:solidFill>
              <a:schemeClr val="accent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ru-RU" b="1" dirty="0" smtClean="0">
                  <a:solidFill>
                    <a:prstClr val="black"/>
                  </a:solidFill>
                  <a:latin typeface="Calibri" pitchFamily="34" charset="0"/>
                </a:rPr>
                <a:t>долинных лессов</a:t>
              </a:r>
              <a:endParaRPr lang="ru-RU" b="1" dirty="0">
                <a:solidFill>
                  <a:prstClr val="black"/>
                </a:solidFill>
                <a:latin typeface="Calibri" pitchFamily="34" charset="0"/>
              </a:endParaRPr>
            </a:p>
          </p:txBody>
        </p:sp>
      </p:gr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304" y="2225204"/>
            <a:ext cx="1800000" cy="4588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380512" y="2150026"/>
            <a:ext cx="1655984" cy="466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503" y="1844263"/>
            <a:ext cx="1564554" cy="4949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5912" y="1063071"/>
            <a:ext cx="1097736" cy="369332"/>
          </a:xfrm>
          <a:prstGeom prst="rect">
            <a:avLst/>
          </a:prstGeom>
          <a:solidFill>
            <a:schemeClr val="accent2">
              <a:lumMod val="20000"/>
              <a:lumOff val="80000"/>
            </a:schemeClr>
          </a:solidFill>
        </p:spPr>
        <p:txBody>
          <a:bodyPr wrap="none" rtlCol="0">
            <a:spAutoFit/>
          </a:bodyPr>
          <a:lstStyle/>
          <a:p>
            <a:r>
              <a:rPr lang="ru-RU" b="1" dirty="0" smtClean="0"/>
              <a:t>русловая</a:t>
            </a:r>
            <a:endParaRPr lang="ru-RU" b="1" dirty="0"/>
          </a:p>
        </p:txBody>
      </p:sp>
    </p:spTree>
    <p:extLst>
      <p:ext uri="{BB962C8B-B14F-4D97-AF65-F5344CB8AC3E}">
        <p14:creationId xmlns:p14="http://schemas.microsoft.com/office/powerpoint/2010/main" val="10585295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868"/>
          <a:stretch/>
        </p:blipFill>
        <p:spPr bwMode="auto">
          <a:xfrm>
            <a:off x="2980930" y="980728"/>
            <a:ext cx="6007745"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924777" y="321976"/>
            <a:ext cx="4115101" cy="461665"/>
          </a:xfrm>
          <a:prstGeom prst="rect">
            <a:avLst/>
          </a:prstGeom>
          <a:noFill/>
        </p:spPr>
        <p:txBody>
          <a:bodyPr wrap="none" rtlCol="0">
            <a:spAutoFit/>
          </a:bodyPr>
          <a:lstStyle/>
          <a:p>
            <a:r>
              <a:rPr lang="ru-RU" sz="2000" b="1" dirty="0" smtClean="0"/>
              <a:t>Русловая фация (р. Сухая, Ю. Урал</a:t>
            </a:r>
            <a:r>
              <a:rPr lang="ru-RU" sz="2400" b="1" dirty="0" smtClean="0"/>
              <a:t>)</a:t>
            </a:r>
            <a:endParaRPr lang="ru-RU" sz="2400" b="1" dirty="0"/>
          </a:p>
        </p:txBody>
      </p:sp>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376"/>
          <a:stretch/>
        </p:blipFill>
        <p:spPr bwMode="auto">
          <a:xfrm>
            <a:off x="9118" y="807925"/>
            <a:ext cx="3032033" cy="5399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67999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a:extLst>
              <a:ext uri="{28A0092B-C50C-407E-A947-70E740481C1C}">
                <a14:useLocalDpi xmlns:a14="http://schemas.microsoft.com/office/drawing/2010/main" val="0"/>
              </a:ext>
            </a:extLst>
          </a:blip>
          <a:srcRect l="22847" r="25972"/>
          <a:stretch>
            <a:fillRect/>
          </a:stretch>
        </p:blipFill>
        <p:spPr bwMode="auto">
          <a:xfrm>
            <a:off x="4787900" y="764704"/>
            <a:ext cx="4010482" cy="587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6627" name="Picture 5"/>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7120"/>
          <a:stretch/>
        </p:blipFill>
        <p:spPr bwMode="auto">
          <a:xfrm>
            <a:off x="-1" y="815079"/>
            <a:ext cx="3330575" cy="594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6628" name="Text Box 6"/>
          <p:cNvSpPr txBox="1">
            <a:spLocks noChangeArrowheads="1"/>
          </p:cNvSpPr>
          <p:nvPr/>
        </p:nvSpPr>
        <p:spPr bwMode="auto">
          <a:xfrm>
            <a:off x="4787900" y="0"/>
            <a:ext cx="4356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ru-RU">
                <a:solidFill>
                  <a:prstClr val="black"/>
                </a:solidFill>
                <a:latin typeface="Comic Sans MS" pitchFamily="66" charset="0"/>
              </a:rPr>
              <a:t>т. </a:t>
            </a:r>
            <a:r>
              <a:rPr lang="ru-RU" b="1">
                <a:solidFill>
                  <a:prstClr val="black"/>
                </a:solidFill>
                <a:latin typeface="Comic Sans MS" pitchFamily="66" charset="0"/>
              </a:rPr>
              <a:t>7419</a:t>
            </a:r>
            <a:r>
              <a:rPr lang="ru-RU">
                <a:solidFill>
                  <a:prstClr val="black"/>
                </a:solidFill>
                <a:latin typeface="Comic Sans MS" pitchFamily="66" charset="0"/>
              </a:rPr>
              <a:t>, р. Карагайлы-Аят</a:t>
            </a:r>
          </a:p>
        </p:txBody>
      </p:sp>
      <p:sp>
        <p:nvSpPr>
          <p:cNvPr id="5" name="TextBox 4"/>
          <p:cNvSpPr txBox="1"/>
          <p:nvPr/>
        </p:nvSpPr>
        <p:spPr>
          <a:xfrm>
            <a:off x="2945188" y="5516563"/>
            <a:ext cx="342900" cy="369887"/>
          </a:xfrm>
          <a:prstGeom prst="rect">
            <a:avLst/>
          </a:prstGeom>
          <a:solidFill>
            <a:schemeClr val="accent6">
              <a:lumMod val="40000"/>
              <a:lumOff val="60000"/>
            </a:schemeClr>
          </a:solidFill>
        </p:spPr>
        <p:txBody>
          <a:bodyPr wrap="none">
            <a:spAutoFit/>
          </a:bodyPr>
          <a:lstStyle/>
          <a:p>
            <a:pPr fontAlgn="base">
              <a:spcBef>
                <a:spcPct val="0"/>
              </a:spcBef>
              <a:spcAft>
                <a:spcPct val="0"/>
              </a:spcAft>
              <a:defRPr/>
            </a:pPr>
            <a:r>
              <a:rPr lang="en-US" b="1" dirty="0">
                <a:solidFill>
                  <a:prstClr val="black"/>
                </a:solidFill>
                <a:cs typeface="Arial" charset="0"/>
              </a:rPr>
              <a:t>Fl</a:t>
            </a:r>
            <a:endParaRPr lang="ru-RU" b="1" dirty="0">
              <a:solidFill>
                <a:prstClr val="black"/>
              </a:solidFill>
              <a:cs typeface="Arial" charset="0"/>
            </a:endParaRPr>
          </a:p>
        </p:txBody>
      </p:sp>
      <p:sp>
        <p:nvSpPr>
          <p:cNvPr id="6" name="TextBox 5"/>
          <p:cNvSpPr txBox="1"/>
          <p:nvPr/>
        </p:nvSpPr>
        <p:spPr>
          <a:xfrm>
            <a:off x="2879041" y="4586825"/>
            <a:ext cx="475195" cy="369332"/>
          </a:xfrm>
          <a:prstGeom prst="rect">
            <a:avLst/>
          </a:prstGeom>
          <a:solidFill>
            <a:schemeClr val="accent6">
              <a:lumMod val="40000"/>
              <a:lumOff val="60000"/>
            </a:schemeClr>
          </a:solidFill>
        </p:spPr>
        <p:txBody>
          <a:bodyPr wrap="none">
            <a:spAutoFit/>
          </a:bodyPr>
          <a:lstStyle/>
          <a:p>
            <a:pPr fontAlgn="base">
              <a:spcBef>
                <a:spcPct val="0"/>
              </a:spcBef>
              <a:spcAft>
                <a:spcPct val="0"/>
              </a:spcAft>
              <a:defRPr/>
            </a:pPr>
            <a:r>
              <a:rPr lang="en-US" b="1" dirty="0" err="1">
                <a:solidFill>
                  <a:prstClr val="black"/>
                </a:solidFill>
                <a:cs typeface="Arial" charset="0"/>
              </a:rPr>
              <a:t>Fsc</a:t>
            </a:r>
            <a:endParaRPr lang="ru-RU" b="1" dirty="0">
              <a:solidFill>
                <a:prstClr val="black"/>
              </a:solidFill>
              <a:cs typeface="Arial" charset="0"/>
            </a:endParaRPr>
          </a:p>
        </p:txBody>
      </p:sp>
      <p:sp>
        <p:nvSpPr>
          <p:cNvPr id="7" name="TextBox 6"/>
          <p:cNvSpPr txBox="1"/>
          <p:nvPr/>
        </p:nvSpPr>
        <p:spPr>
          <a:xfrm>
            <a:off x="2945188" y="3308350"/>
            <a:ext cx="342900" cy="369888"/>
          </a:xfrm>
          <a:prstGeom prst="rect">
            <a:avLst/>
          </a:prstGeom>
          <a:solidFill>
            <a:schemeClr val="accent6">
              <a:lumMod val="40000"/>
              <a:lumOff val="60000"/>
            </a:schemeClr>
          </a:solidFill>
        </p:spPr>
        <p:txBody>
          <a:bodyPr wrap="none">
            <a:spAutoFit/>
          </a:bodyPr>
          <a:lstStyle/>
          <a:p>
            <a:pPr fontAlgn="base">
              <a:spcBef>
                <a:spcPct val="0"/>
              </a:spcBef>
              <a:spcAft>
                <a:spcPct val="0"/>
              </a:spcAft>
              <a:defRPr/>
            </a:pPr>
            <a:r>
              <a:rPr lang="en-US" b="1" dirty="0">
                <a:solidFill>
                  <a:prstClr val="black"/>
                </a:solidFill>
                <a:cs typeface="Arial" charset="0"/>
              </a:rPr>
              <a:t>Fl</a:t>
            </a:r>
            <a:endParaRPr lang="ru-RU" b="1" dirty="0">
              <a:solidFill>
                <a:prstClr val="black"/>
              </a:solidFill>
              <a:cs typeface="Arial" charset="0"/>
            </a:endParaRPr>
          </a:p>
        </p:txBody>
      </p:sp>
      <p:sp>
        <p:nvSpPr>
          <p:cNvPr id="8" name="TextBox 7"/>
          <p:cNvSpPr txBox="1"/>
          <p:nvPr/>
        </p:nvSpPr>
        <p:spPr>
          <a:xfrm>
            <a:off x="2915816" y="2339033"/>
            <a:ext cx="493712" cy="369887"/>
          </a:xfrm>
          <a:prstGeom prst="rect">
            <a:avLst/>
          </a:prstGeom>
          <a:solidFill>
            <a:schemeClr val="accent6">
              <a:lumMod val="40000"/>
              <a:lumOff val="60000"/>
            </a:schemeClr>
          </a:solidFill>
        </p:spPr>
        <p:txBody>
          <a:bodyPr wrap="none">
            <a:spAutoFit/>
          </a:bodyPr>
          <a:lstStyle/>
          <a:p>
            <a:pPr fontAlgn="base">
              <a:spcBef>
                <a:spcPct val="0"/>
              </a:spcBef>
              <a:spcAft>
                <a:spcPct val="0"/>
              </a:spcAft>
              <a:defRPr/>
            </a:pPr>
            <a:r>
              <a:rPr lang="en-US" b="1" dirty="0" err="1">
                <a:solidFill>
                  <a:prstClr val="black"/>
                </a:solidFill>
                <a:cs typeface="Arial" charset="0"/>
              </a:rPr>
              <a:t>Fsc</a:t>
            </a:r>
            <a:endParaRPr lang="ru-RU" b="1" dirty="0">
              <a:solidFill>
                <a:prstClr val="black"/>
              </a:solidFill>
              <a:cs typeface="Arial" charset="0"/>
            </a:endParaRPr>
          </a:p>
        </p:txBody>
      </p:sp>
      <p:sp>
        <p:nvSpPr>
          <p:cNvPr id="2" name="TextBox 1"/>
          <p:cNvSpPr txBox="1"/>
          <p:nvPr/>
        </p:nvSpPr>
        <p:spPr>
          <a:xfrm>
            <a:off x="395536" y="222006"/>
            <a:ext cx="1925527" cy="369332"/>
          </a:xfrm>
          <a:prstGeom prst="rect">
            <a:avLst/>
          </a:prstGeom>
          <a:solidFill>
            <a:schemeClr val="accent5">
              <a:lumMod val="20000"/>
              <a:lumOff val="80000"/>
            </a:schemeClr>
          </a:solidFill>
        </p:spPr>
        <p:txBody>
          <a:bodyPr wrap="none" rtlCol="0">
            <a:spAutoFit/>
          </a:bodyPr>
          <a:lstStyle/>
          <a:p>
            <a:r>
              <a:rPr lang="ru-RU" b="1" dirty="0" err="1">
                <a:solidFill>
                  <a:prstClr val="black"/>
                </a:solidFill>
                <a:latin typeface="Arial Narrow" panose="020B0606020202030204" pitchFamily="34" charset="0"/>
              </a:rPr>
              <a:t>Старичная</a:t>
            </a:r>
            <a:r>
              <a:rPr lang="ru-RU" b="1" dirty="0">
                <a:solidFill>
                  <a:prstClr val="black"/>
                </a:solidFill>
                <a:latin typeface="Arial Narrow" panose="020B0606020202030204" pitchFamily="34" charset="0"/>
              </a:rPr>
              <a:t> фация</a:t>
            </a:r>
          </a:p>
        </p:txBody>
      </p:sp>
    </p:spTree>
    <p:extLst>
      <p:ext uri="{BB962C8B-B14F-4D97-AF65-F5344CB8AC3E}">
        <p14:creationId xmlns:p14="http://schemas.microsoft.com/office/powerpoint/2010/main" val="17745129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3339257" y="836613"/>
            <a:ext cx="2528887" cy="5867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7651" name="Picture 8"/>
          <p:cNvPicPr>
            <a:picLocks noChangeAspect="1" noChangeArrowheads="1"/>
          </p:cNvPicPr>
          <p:nvPr/>
        </p:nvPicPr>
        <p:blipFill>
          <a:blip r:embed="rId4">
            <a:lum bright="-6000" contrast="42000"/>
            <a:extLst>
              <a:ext uri="{28A0092B-C50C-407E-A947-70E740481C1C}">
                <a14:useLocalDpi xmlns:a14="http://schemas.microsoft.com/office/drawing/2010/main" val="0"/>
              </a:ext>
            </a:extLst>
          </a:blip>
          <a:srcRect/>
          <a:stretch>
            <a:fillRect/>
          </a:stretch>
        </p:blipFill>
        <p:spPr bwMode="auto">
          <a:xfrm>
            <a:off x="117475" y="836613"/>
            <a:ext cx="2798763" cy="5903912"/>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7652" name="Picture 9"/>
          <p:cNvPicPr>
            <a:picLocks noChangeAspect="1" noChangeArrowheads="1"/>
          </p:cNvPicPr>
          <p:nvPr/>
        </p:nvPicPr>
        <p:blipFill>
          <a:blip r:embed="rId5">
            <a:lum contrast="36000"/>
            <a:extLst>
              <a:ext uri="{28A0092B-C50C-407E-A947-70E740481C1C}">
                <a14:useLocalDpi xmlns:a14="http://schemas.microsoft.com/office/drawing/2010/main" val="0"/>
              </a:ext>
            </a:extLst>
          </a:blip>
          <a:srcRect/>
          <a:stretch>
            <a:fillRect/>
          </a:stretch>
        </p:blipFill>
        <p:spPr bwMode="auto">
          <a:xfrm>
            <a:off x="6210300" y="836613"/>
            <a:ext cx="2825750" cy="5832475"/>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653" name="Text Box 10"/>
          <p:cNvSpPr txBox="1">
            <a:spLocks noChangeArrowheads="1"/>
          </p:cNvSpPr>
          <p:nvPr/>
        </p:nvSpPr>
        <p:spPr bwMode="auto">
          <a:xfrm>
            <a:off x="2627784" y="260350"/>
            <a:ext cx="3888432" cy="396875"/>
          </a:xfrm>
          <a:prstGeom prst="rect">
            <a:avLst/>
          </a:prstGeom>
          <a:solidFill>
            <a:schemeClr val="accent5">
              <a:lumMod val="20000"/>
              <a:lumOff val="80000"/>
            </a:schemeClr>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ru-RU" sz="2000" b="1" dirty="0">
                <a:solidFill>
                  <a:prstClr val="black"/>
                </a:solidFill>
                <a:latin typeface="Arial Narrow" panose="020B0606020202030204" pitchFamily="34" charset="0"/>
              </a:rPr>
              <a:t>Ф</a:t>
            </a:r>
            <a:r>
              <a:rPr lang="ru-RU" sz="2000" b="1" dirty="0" smtClean="0">
                <a:solidFill>
                  <a:prstClr val="black"/>
                </a:solidFill>
                <a:latin typeface="Arial Narrow" panose="020B0606020202030204" pitchFamily="34" charset="0"/>
              </a:rPr>
              <a:t>ация </a:t>
            </a:r>
            <a:r>
              <a:rPr lang="ru-RU" sz="2000" b="1" dirty="0">
                <a:solidFill>
                  <a:prstClr val="black"/>
                </a:solidFill>
                <a:latin typeface="Arial Narrow" panose="020B0606020202030204" pitchFamily="34" charset="0"/>
              </a:rPr>
              <a:t>долинных озер и западин</a:t>
            </a:r>
            <a:r>
              <a:rPr lang="ru-RU" sz="2000" dirty="0">
                <a:solidFill>
                  <a:prstClr val="black"/>
                </a:solidFill>
                <a:latin typeface="Arial Narrow" panose="020B0606020202030204" pitchFamily="34" charset="0"/>
              </a:rPr>
              <a:t> </a:t>
            </a:r>
          </a:p>
        </p:txBody>
      </p:sp>
      <p:sp>
        <p:nvSpPr>
          <p:cNvPr id="27654" name="Text Box 11"/>
          <p:cNvSpPr txBox="1">
            <a:spLocks noChangeArrowheads="1"/>
          </p:cNvSpPr>
          <p:nvPr/>
        </p:nvSpPr>
        <p:spPr bwMode="auto">
          <a:xfrm>
            <a:off x="3440286" y="5847035"/>
            <a:ext cx="23558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ru-RU" sz="2400" b="1" dirty="0" smtClean="0">
                <a:solidFill>
                  <a:prstClr val="white"/>
                </a:solidFill>
                <a:latin typeface="ГОСТ тип А" pitchFamily="34" charset="0"/>
              </a:rPr>
              <a:t>р</a:t>
            </a:r>
            <a:r>
              <a:rPr lang="ru-RU" sz="2400" b="1" dirty="0">
                <a:solidFill>
                  <a:prstClr val="white"/>
                </a:solidFill>
                <a:latin typeface="ГОСТ тип А" pitchFamily="34" charset="0"/>
              </a:rPr>
              <a:t>. Верхний Тогузак</a:t>
            </a:r>
          </a:p>
        </p:txBody>
      </p:sp>
      <p:sp>
        <p:nvSpPr>
          <p:cNvPr id="27655" name="Text Box 12"/>
          <p:cNvSpPr txBox="1">
            <a:spLocks noChangeArrowheads="1"/>
          </p:cNvSpPr>
          <p:nvPr/>
        </p:nvSpPr>
        <p:spPr bwMode="auto">
          <a:xfrm>
            <a:off x="6305177" y="1243608"/>
            <a:ext cx="2227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ru-RU" sz="2400" b="1" dirty="0">
                <a:solidFill>
                  <a:prstClr val="white"/>
                </a:solidFill>
                <a:latin typeface="ГОСТ тип А" pitchFamily="34" charset="0"/>
              </a:rPr>
              <a:t>р. Камышлы-</a:t>
            </a:r>
            <a:r>
              <a:rPr lang="ru-RU" sz="2400" b="1" dirty="0" err="1">
                <a:solidFill>
                  <a:prstClr val="white"/>
                </a:solidFill>
                <a:latin typeface="ГОСТ тип А" pitchFamily="34" charset="0"/>
              </a:rPr>
              <a:t>Аят</a:t>
            </a:r>
            <a:endParaRPr lang="ru-RU" sz="2400" b="1" dirty="0">
              <a:solidFill>
                <a:prstClr val="white"/>
              </a:solidFill>
              <a:latin typeface="ГОСТ тип А" pitchFamily="34" charset="0"/>
            </a:endParaRPr>
          </a:p>
        </p:txBody>
      </p:sp>
      <p:sp>
        <p:nvSpPr>
          <p:cNvPr id="27656" name="Text Box 13"/>
          <p:cNvSpPr txBox="1">
            <a:spLocks noChangeArrowheads="1"/>
          </p:cNvSpPr>
          <p:nvPr/>
        </p:nvSpPr>
        <p:spPr bwMode="auto">
          <a:xfrm>
            <a:off x="14288" y="1203325"/>
            <a:ext cx="2582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ru-RU" sz="2400" b="1" dirty="0">
                <a:solidFill>
                  <a:prstClr val="white"/>
                </a:solidFill>
                <a:latin typeface="ГОСТ тип А" pitchFamily="34" charset="0"/>
              </a:rPr>
              <a:t> р.</a:t>
            </a:r>
            <a:r>
              <a:rPr lang="ru-RU" sz="2400" b="1" dirty="0">
                <a:solidFill>
                  <a:prstClr val="black"/>
                </a:solidFill>
                <a:latin typeface="ГОСТ тип А" pitchFamily="34" charset="0"/>
              </a:rPr>
              <a:t> </a:t>
            </a:r>
            <a:r>
              <a:rPr lang="ru-RU" sz="2400" b="1" dirty="0" err="1">
                <a:solidFill>
                  <a:prstClr val="white"/>
                </a:solidFill>
                <a:latin typeface="ГОСТ тип А" pitchFamily="34" charset="0"/>
              </a:rPr>
              <a:t>Карагайлы-Аят</a:t>
            </a:r>
            <a:endParaRPr lang="ru-RU" sz="2400" b="1" dirty="0">
              <a:solidFill>
                <a:prstClr val="white"/>
              </a:solidFill>
              <a:latin typeface="ГОСТ тип А" pitchFamily="34" charset="0"/>
            </a:endParaRPr>
          </a:p>
        </p:txBody>
      </p:sp>
    </p:spTree>
    <p:extLst>
      <p:ext uri="{BB962C8B-B14F-4D97-AF65-F5344CB8AC3E}">
        <p14:creationId xmlns:p14="http://schemas.microsoft.com/office/powerpoint/2010/main" val="35783285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385"/>
          <a:stretch/>
        </p:blipFill>
        <p:spPr bwMode="auto">
          <a:xfrm>
            <a:off x="107504" y="1196975"/>
            <a:ext cx="4480948" cy="5544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7177"/>
          <a:stretch/>
        </p:blipFill>
        <p:spPr bwMode="auto">
          <a:xfrm>
            <a:off x="5724128" y="1274618"/>
            <a:ext cx="2517330" cy="5583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303684" y="107340"/>
            <a:ext cx="3377848" cy="369332"/>
          </a:xfrm>
          <a:prstGeom prst="rect">
            <a:avLst/>
          </a:prstGeom>
          <a:solidFill>
            <a:schemeClr val="accent5">
              <a:lumMod val="20000"/>
              <a:lumOff val="80000"/>
            </a:schemeClr>
          </a:solidFill>
        </p:spPr>
        <p:txBody>
          <a:bodyPr wrap="none" rtlCol="0">
            <a:spAutoFit/>
          </a:bodyPr>
          <a:lstStyle/>
          <a:p>
            <a:r>
              <a:rPr lang="ru-RU" b="1" dirty="0">
                <a:solidFill>
                  <a:prstClr val="black"/>
                </a:solidFill>
                <a:latin typeface="Arial Narrow" panose="020B0606020202030204" pitchFamily="34" charset="0"/>
              </a:rPr>
              <a:t>Фация долинной дельты (конуса)</a:t>
            </a:r>
          </a:p>
        </p:txBody>
      </p:sp>
      <p:sp>
        <p:nvSpPr>
          <p:cNvPr id="3" name="TextBox 2"/>
          <p:cNvSpPr txBox="1"/>
          <p:nvPr/>
        </p:nvSpPr>
        <p:spPr>
          <a:xfrm>
            <a:off x="1259632" y="673765"/>
            <a:ext cx="2068387" cy="369332"/>
          </a:xfrm>
          <a:prstGeom prst="rect">
            <a:avLst/>
          </a:prstGeom>
          <a:noFill/>
        </p:spPr>
        <p:txBody>
          <a:bodyPr wrap="none" rtlCol="0">
            <a:spAutoFit/>
          </a:bodyPr>
          <a:lstStyle/>
          <a:p>
            <a:r>
              <a:rPr lang="ru-RU" dirty="0">
                <a:solidFill>
                  <a:prstClr val="black"/>
                </a:solidFill>
              </a:rPr>
              <a:t>р. </a:t>
            </a:r>
            <a:r>
              <a:rPr lang="ru-RU" dirty="0" smtClean="0">
                <a:solidFill>
                  <a:prstClr val="black"/>
                </a:solidFill>
              </a:rPr>
              <a:t>Б. </a:t>
            </a:r>
            <a:r>
              <a:rPr lang="ru-RU" dirty="0" err="1" smtClean="0">
                <a:solidFill>
                  <a:prstClr val="black"/>
                </a:solidFill>
              </a:rPr>
              <a:t>Арша</a:t>
            </a:r>
            <a:r>
              <a:rPr lang="ru-RU" dirty="0">
                <a:solidFill>
                  <a:prstClr val="black"/>
                </a:solidFill>
              </a:rPr>
              <a:t>, Ю. Урал</a:t>
            </a:r>
          </a:p>
        </p:txBody>
      </p:sp>
      <p:sp>
        <p:nvSpPr>
          <p:cNvPr id="4" name="TextBox 3"/>
          <p:cNvSpPr txBox="1"/>
          <p:nvPr/>
        </p:nvSpPr>
        <p:spPr>
          <a:xfrm>
            <a:off x="6411664" y="1115452"/>
            <a:ext cx="652743" cy="369332"/>
          </a:xfrm>
          <a:prstGeom prst="rect">
            <a:avLst/>
          </a:prstGeom>
          <a:noFill/>
        </p:spPr>
        <p:txBody>
          <a:bodyPr wrap="none" rtlCol="0">
            <a:spAutoFit/>
          </a:bodyPr>
          <a:lstStyle/>
          <a:p>
            <a:r>
              <a:rPr lang="ru-RU" b="1" dirty="0">
                <a:solidFill>
                  <a:prstClr val="black"/>
                </a:solidFill>
              </a:rPr>
              <a:t>7146</a:t>
            </a:r>
          </a:p>
        </p:txBody>
      </p:sp>
    </p:spTree>
    <p:extLst>
      <p:ext uri="{BB962C8B-B14F-4D97-AF65-F5344CB8AC3E}">
        <p14:creationId xmlns:p14="http://schemas.microsoft.com/office/powerpoint/2010/main" val="23096631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biLevel thresh="75000"/>
            <a:extLst>
              <a:ext uri="{28A0092B-C50C-407E-A947-70E740481C1C}">
                <a14:useLocalDpi xmlns:a14="http://schemas.microsoft.com/office/drawing/2010/main" val="0"/>
              </a:ext>
            </a:extLst>
          </a:blip>
          <a:srcRect/>
          <a:stretch>
            <a:fillRect/>
          </a:stretch>
        </p:blipFill>
        <p:spPr bwMode="auto">
          <a:xfrm>
            <a:off x="5796136" y="837352"/>
            <a:ext cx="1887711" cy="57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668931" y="673765"/>
            <a:ext cx="2041841" cy="369332"/>
          </a:xfrm>
          <a:prstGeom prst="rect">
            <a:avLst/>
          </a:prstGeom>
          <a:noFill/>
        </p:spPr>
        <p:txBody>
          <a:bodyPr wrap="none" rtlCol="0">
            <a:spAutoFit/>
          </a:bodyPr>
          <a:lstStyle/>
          <a:p>
            <a:r>
              <a:rPr lang="ru-RU" dirty="0">
                <a:solidFill>
                  <a:prstClr val="black"/>
                </a:solidFill>
              </a:rPr>
              <a:t>Р. </a:t>
            </a:r>
            <a:r>
              <a:rPr lang="ru-RU" dirty="0" smtClean="0">
                <a:solidFill>
                  <a:prstClr val="black"/>
                </a:solidFill>
              </a:rPr>
              <a:t>Б. </a:t>
            </a:r>
            <a:r>
              <a:rPr lang="ru-RU" dirty="0" err="1" smtClean="0">
                <a:solidFill>
                  <a:prstClr val="black"/>
                </a:solidFill>
              </a:rPr>
              <a:t>Арша</a:t>
            </a:r>
            <a:r>
              <a:rPr lang="ru-RU" dirty="0">
                <a:solidFill>
                  <a:prstClr val="black"/>
                </a:solidFill>
              </a:rPr>
              <a:t>, Ю. Урал</a:t>
            </a:r>
          </a:p>
        </p:txBody>
      </p:sp>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1179723"/>
            <a:ext cx="2428393"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259557" y="454284"/>
            <a:ext cx="652743" cy="369332"/>
          </a:xfrm>
          <a:prstGeom prst="rect">
            <a:avLst/>
          </a:prstGeom>
          <a:noFill/>
        </p:spPr>
        <p:txBody>
          <a:bodyPr wrap="none" rtlCol="0">
            <a:spAutoFit/>
          </a:bodyPr>
          <a:lstStyle/>
          <a:p>
            <a:r>
              <a:rPr lang="ru-RU" b="1" dirty="0" smtClean="0">
                <a:solidFill>
                  <a:prstClr val="black"/>
                </a:solidFill>
              </a:rPr>
              <a:t>7115</a:t>
            </a:r>
            <a:endParaRPr lang="ru-RU" b="1" dirty="0">
              <a:solidFill>
                <a:prstClr val="black"/>
              </a:solidFill>
            </a:endParaRPr>
          </a:p>
        </p:txBody>
      </p:sp>
      <p:sp>
        <p:nvSpPr>
          <p:cNvPr id="5" name="TextBox 4"/>
          <p:cNvSpPr txBox="1"/>
          <p:nvPr/>
        </p:nvSpPr>
        <p:spPr>
          <a:xfrm>
            <a:off x="1475656" y="44624"/>
            <a:ext cx="5688632" cy="369332"/>
          </a:xfrm>
          <a:prstGeom prst="rect">
            <a:avLst/>
          </a:prstGeom>
          <a:solidFill>
            <a:schemeClr val="accent5">
              <a:lumMod val="20000"/>
              <a:lumOff val="80000"/>
            </a:schemeClr>
          </a:solidFill>
        </p:spPr>
        <p:txBody>
          <a:bodyPr wrap="square" rtlCol="0">
            <a:spAutoFit/>
          </a:bodyPr>
          <a:lstStyle/>
          <a:p>
            <a:pPr algn="ctr"/>
            <a:r>
              <a:rPr lang="ru-RU" b="1" dirty="0">
                <a:solidFill>
                  <a:prstClr val="black"/>
                </a:solidFill>
              </a:rPr>
              <a:t>Фация долинной дельты и озерного бассейна</a:t>
            </a:r>
          </a:p>
        </p:txBody>
      </p:sp>
    </p:spTree>
    <p:extLst>
      <p:ext uri="{BB962C8B-B14F-4D97-AF65-F5344CB8AC3E}">
        <p14:creationId xmlns:p14="http://schemas.microsoft.com/office/powerpoint/2010/main" val="20482324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522162" y="670630"/>
            <a:ext cx="2536444" cy="6126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31640" y="44624"/>
            <a:ext cx="6509408" cy="646331"/>
          </a:xfrm>
          <a:prstGeom prst="rect">
            <a:avLst/>
          </a:prstGeom>
          <a:solidFill>
            <a:schemeClr val="accent5">
              <a:lumMod val="20000"/>
              <a:lumOff val="80000"/>
            </a:schemeClr>
          </a:solidFill>
        </p:spPr>
        <p:txBody>
          <a:bodyPr wrap="square" rtlCol="0">
            <a:spAutoFit/>
          </a:bodyPr>
          <a:lstStyle/>
          <a:p>
            <a:pPr algn="ctr"/>
            <a:r>
              <a:rPr lang="ru-RU" b="1" dirty="0">
                <a:solidFill>
                  <a:prstClr val="black"/>
                </a:solidFill>
              </a:rPr>
              <a:t>Фация </a:t>
            </a:r>
            <a:r>
              <a:rPr lang="ru-RU" b="1" dirty="0" smtClean="0">
                <a:solidFill>
                  <a:prstClr val="black"/>
                </a:solidFill>
              </a:rPr>
              <a:t>долинных лессов (красных глин). </a:t>
            </a:r>
          </a:p>
          <a:p>
            <a:pPr algn="ctr"/>
            <a:r>
              <a:rPr lang="ru-RU" b="1" dirty="0" smtClean="0">
                <a:solidFill>
                  <a:prstClr val="black"/>
                </a:solidFill>
              </a:rPr>
              <a:t>Река </a:t>
            </a:r>
            <a:r>
              <a:rPr lang="ru-RU" b="1" dirty="0">
                <a:solidFill>
                  <a:prstClr val="black"/>
                </a:solidFill>
              </a:rPr>
              <a:t>Ургала. Южный Урал</a:t>
            </a:r>
            <a:r>
              <a:rPr lang="en-US" b="1" dirty="0">
                <a:solidFill>
                  <a:prstClr val="black"/>
                </a:solidFill>
              </a:rPr>
              <a:t> (7108)</a:t>
            </a:r>
            <a:r>
              <a:rPr lang="ru-RU" b="1" dirty="0">
                <a:solidFill>
                  <a:prstClr val="black"/>
                </a:solidFill>
              </a:rPr>
              <a:t> </a:t>
            </a:r>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2562" y="933168"/>
            <a:ext cx="2473774" cy="5664184"/>
          </a:xfrm>
          <a:prstGeom prst="rect">
            <a:avLst/>
          </a:prstGeom>
        </p:spPr>
      </p:pic>
    </p:spTree>
    <p:extLst>
      <p:ext uri="{BB962C8B-B14F-4D97-AF65-F5344CB8AC3E}">
        <p14:creationId xmlns:p14="http://schemas.microsoft.com/office/powerpoint/2010/main" val="39630875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Прямоугольник 1"/>
          <p:cNvSpPr>
            <a:spLocks noChangeArrowheads="1"/>
          </p:cNvSpPr>
          <p:nvPr/>
        </p:nvSpPr>
        <p:spPr bwMode="auto">
          <a:xfrm>
            <a:off x="1996852" y="143744"/>
            <a:ext cx="6664548" cy="757130"/>
          </a:xfrm>
          <a:prstGeom prst="rect">
            <a:avLst/>
          </a:prstGeom>
          <a:solidFill>
            <a:schemeClr val="accent5"/>
          </a:solidFill>
          <a:ln>
            <a:noFill/>
          </a:ln>
          <a:extLst/>
        </p:spPr>
        <p:txBody>
          <a:bodyPr wrap="square">
            <a:spAutoFit/>
          </a:bodyPr>
          <a:lstStyle/>
          <a:p>
            <a:pPr indent="449263" algn="r" fontAlgn="base">
              <a:lnSpc>
                <a:spcPct val="120000"/>
              </a:lnSpc>
              <a:spcBef>
                <a:spcPct val="0"/>
              </a:spcBef>
              <a:spcAft>
                <a:spcPct val="0"/>
              </a:spcAft>
            </a:pPr>
            <a:r>
              <a:rPr lang="ru-RU" b="1" dirty="0" smtClean="0">
                <a:solidFill>
                  <a:srgbClr val="000000"/>
                </a:solidFill>
                <a:latin typeface="Times New Roman" pitchFamily="18" charset="0"/>
                <a:cs typeface="Times New Roman" pitchFamily="18" charset="0"/>
              </a:rPr>
              <a:t>Климатическая стратиграфия четвертичного времени</a:t>
            </a:r>
            <a:endParaRPr lang="ru-RU" dirty="0" smtClean="0">
              <a:solidFill>
                <a:srgbClr val="000000"/>
              </a:solidFill>
              <a:latin typeface="Times New Roman" pitchFamily="18" charset="0"/>
              <a:cs typeface="Times New Roman" pitchFamily="18" charset="0"/>
            </a:endParaRPr>
          </a:p>
          <a:p>
            <a:pPr indent="449263" algn="r" fontAlgn="base">
              <a:lnSpc>
                <a:spcPct val="120000"/>
              </a:lnSpc>
              <a:spcBef>
                <a:spcPct val="0"/>
              </a:spcBef>
              <a:spcAft>
                <a:spcPct val="0"/>
              </a:spcAft>
            </a:pPr>
            <a:r>
              <a:rPr lang="ru-RU" b="1" dirty="0" smtClean="0">
                <a:solidFill>
                  <a:srgbClr val="000000"/>
                </a:solidFill>
                <a:latin typeface="Times New Roman" pitchFamily="18" charset="0"/>
                <a:cs typeface="Times New Roman" pitchFamily="18" charset="0"/>
              </a:rPr>
              <a:t>Соотношение  морской и континентальной хронологии </a:t>
            </a:r>
            <a:endParaRPr lang="ru-RU" dirty="0" smtClean="0">
              <a:solidFill>
                <a:srgbClr val="000000"/>
              </a:solidFill>
              <a:latin typeface="Times New Roman" pitchFamily="18" charset="0"/>
              <a:cs typeface="Times New Roman" pitchFamily="18" charset="0"/>
            </a:endParaRPr>
          </a:p>
        </p:txBody>
      </p:sp>
      <p:sp>
        <p:nvSpPr>
          <p:cNvPr id="58371" name="Прямоугольник 2"/>
          <p:cNvSpPr>
            <a:spLocks noChangeArrowheads="1"/>
          </p:cNvSpPr>
          <p:nvPr/>
        </p:nvSpPr>
        <p:spPr bwMode="auto">
          <a:xfrm>
            <a:off x="215515" y="1196752"/>
            <a:ext cx="8445885" cy="2086725"/>
          </a:xfrm>
          <a:prstGeom prst="rect">
            <a:avLst/>
          </a:prstGeom>
          <a:solidFill>
            <a:schemeClr val="bg1"/>
          </a:solidFill>
          <a:ln>
            <a:noFill/>
          </a:ln>
          <a:extLst/>
        </p:spPr>
        <p:txBody>
          <a:bodyPr wrap="square">
            <a:spAutoFit/>
          </a:bodyPr>
          <a:lstStyle/>
          <a:p>
            <a:pPr indent="457200" algn="just" fontAlgn="base">
              <a:lnSpc>
                <a:spcPct val="120000"/>
              </a:lnSpc>
              <a:spcBef>
                <a:spcPct val="0"/>
              </a:spcBef>
              <a:spcAft>
                <a:spcPct val="0"/>
              </a:spcAft>
            </a:pPr>
            <a:r>
              <a:rPr lang="ru-RU" dirty="0" smtClean="0">
                <a:solidFill>
                  <a:srgbClr val="000000"/>
                </a:solidFill>
                <a:latin typeface="Times New Roman" pitchFamily="18" charset="0"/>
                <a:cs typeface="Times New Roman" pitchFamily="18" charset="0"/>
              </a:rPr>
              <a:t>Общая стратификация четвертичных отложений связывается с климатическими событиями – похолоданиями и потеплениями, охватывавшими Землю в четвертичное время. Климатические вариации последних трех миллионов лет истории Земли имели ярко выраженный ритмический характер. Максимальные похолодания приводили к покровным оледенениям в умеренных и полярных широтах, а максимальные потепления – к выравниванию климата планеты. </a:t>
            </a:r>
          </a:p>
        </p:txBody>
      </p:sp>
      <p:sp>
        <p:nvSpPr>
          <p:cNvPr id="4" name="TextBox 3"/>
          <p:cNvSpPr txBox="1"/>
          <p:nvPr/>
        </p:nvSpPr>
        <p:spPr>
          <a:xfrm>
            <a:off x="209545" y="3936050"/>
            <a:ext cx="1554143" cy="461665"/>
          </a:xfrm>
          <a:prstGeom prst="rect">
            <a:avLst/>
          </a:prstGeom>
          <a:noFill/>
        </p:spPr>
        <p:txBody>
          <a:bodyPr wrap="none" rtlCol="0">
            <a:spAutoFit/>
          </a:bodyPr>
          <a:lstStyle/>
          <a:p>
            <a:r>
              <a:rPr lang="ru-RU" sz="2400" b="1" dirty="0" smtClean="0">
                <a:solidFill>
                  <a:prstClr val="black"/>
                </a:solidFill>
              </a:rPr>
              <a:t>Проблема</a:t>
            </a:r>
            <a:endParaRPr lang="ru-RU" sz="2400" b="1" dirty="0">
              <a:solidFill>
                <a:prstClr val="black"/>
              </a:solidFill>
            </a:endParaRPr>
          </a:p>
        </p:txBody>
      </p:sp>
      <p:sp>
        <p:nvSpPr>
          <p:cNvPr id="5" name="TextBox 4"/>
          <p:cNvSpPr txBox="1"/>
          <p:nvPr/>
        </p:nvSpPr>
        <p:spPr>
          <a:xfrm>
            <a:off x="215515" y="4687976"/>
            <a:ext cx="8851813" cy="1754326"/>
          </a:xfrm>
          <a:prstGeom prst="rect">
            <a:avLst/>
          </a:prstGeom>
          <a:noFill/>
        </p:spPr>
        <p:txBody>
          <a:bodyPr wrap="square" rtlCol="0">
            <a:spAutoFit/>
          </a:bodyPr>
          <a:lstStyle/>
          <a:p>
            <a:r>
              <a:rPr lang="ru-RU" dirty="0" smtClean="0">
                <a:solidFill>
                  <a:prstClr val="black"/>
                </a:solidFill>
              </a:rPr>
              <a:t>Главная проблема – увязка региональных климатических данных с Международной хроностратиграфической шкалой. Точность локальных методов определения возраста континентальных отложений  за пределами радиоуглеродного максимума (</a:t>
            </a:r>
            <a:r>
              <a:rPr lang="en-US" dirty="0" smtClean="0">
                <a:solidFill>
                  <a:prstClr val="black"/>
                </a:solidFill>
              </a:rPr>
              <a:t>~ 50 000 </a:t>
            </a:r>
            <a:r>
              <a:rPr lang="ru-RU" dirty="0" smtClean="0">
                <a:solidFill>
                  <a:prstClr val="black"/>
                </a:solidFill>
              </a:rPr>
              <a:t>лет) как правило значительно уступает морским изотопным датировкам.</a:t>
            </a:r>
          </a:p>
          <a:p>
            <a:r>
              <a:rPr lang="ru-RU" dirty="0" smtClean="0">
                <a:solidFill>
                  <a:prstClr val="black"/>
                </a:solidFill>
              </a:rPr>
              <a:t>Поэтому помимо стандартной стратиграфии нужны дополнительные решения.</a:t>
            </a:r>
            <a:endParaRPr lang="ru-RU" dirty="0">
              <a:solidFill>
                <a:prstClr val="black"/>
              </a:solidFill>
            </a:endParaRPr>
          </a:p>
        </p:txBody>
      </p:sp>
    </p:spTree>
    <p:extLst>
      <p:ext uri="{BB962C8B-B14F-4D97-AF65-F5344CB8AC3E}">
        <p14:creationId xmlns:p14="http://schemas.microsoft.com/office/powerpoint/2010/main" val="25060117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16017" y="2852936"/>
            <a:ext cx="4248471" cy="2308324"/>
          </a:xfrm>
          <a:prstGeom prst="rect">
            <a:avLst/>
          </a:prstGeom>
          <a:solidFill>
            <a:schemeClr val="accent3">
              <a:lumMod val="20000"/>
              <a:lumOff val="80000"/>
            </a:schemeClr>
          </a:solidFill>
        </p:spPr>
        <p:txBody>
          <a:bodyPr wrap="square" rtlCol="0">
            <a:spAutoFit/>
          </a:bodyPr>
          <a:lstStyle/>
          <a:p>
            <a:r>
              <a:rPr lang="ru-RU" dirty="0" smtClean="0">
                <a:solidFill>
                  <a:srgbClr val="000000"/>
                </a:solidFill>
                <a:latin typeface="Cambria" panose="02040503050406030204" pitchFamily="18" charset="0"/>
              </a:rPr>
              <a:t>Принадлежность </a:t>
            </a:r>
            <a:r>
              <a:rPr lang="ru-RU" b="1" i="1" dirty="0" err="1" smtClean="0">
                <a:solidFill>
                  <a:srgbClr val="000000"/>
                </a:solidFill>
                <a:latin typeface="Cambria" panose="02040503050406030204" pitchFamily="18" charset="0"/>
              </a:rPr>
              <a:t>эема</a:t>
            </a:r>
            <a:r>
              <a:rPr lang="ru-RU" dirty="0" smtClean="0">
                <a:solidFill>
                  <a:srgbClr val="000000"/>
                </a:solidFill>
                <a:latin typeface="Cambria" panose="02040503050406030204" pitchFamily="18" charset="0"/>
              </a:rPr>
              <a:t> –</a:t>
            </a:r>
            <a:r>
              <a:rPr lang="ru-RU" b="1" i="1" dirty="0" err="1" smtClean="0">
                <a:solidFill>
                  <a:srgbClr val="000000"/>
                </a:solidFill>
                <a:latin typeface="Cambria" panose="02040503050406030204" pitchFamily="18" charset="0"/>
              </a:rPr>
              <a:t>микулина</a:t>
            </a:r>
            <a:r>
              <a:rPr lang="ru-RU" b="1" i="1" dirty="0" smtClean="0">
                <a:solidFill>
                  <a:srgbClr val="000000"/>
                </a:solidFill>
                <a:latin typeface="Cambria" panose="02040503050406030204" pitchFamily="18" charset="0"/>
              </a:rPr>
              <a:t> </a:t>
            </a:r>
            <a:r>
              <a:rPr lang="ru-RU" dirty="0" smtClean="0">
                <a:solidFill>
                  <a:srgbClr val="000000"/>
                </a:solidFill>
                <a:latin typeface="Cambria" panose="02040503050406030204" pitchFamily="18" charset="0"/>
              </a:rPr>
              <a:t>к изотопной стадии </a:t>
            </a:r>
            <a:r>
              <a:rPr lang="ru-RU" b="1" dirty="0" smtClean="0">
                <a:solidFill>
                  <a:srgbClr val="000000"/>
                </a:solidFill>
                <a:latin typeface="Cambria" panose="02040503050406030204" pitchFamily="18" charset="0"/>
              </a:rPr>
              <a:t>5е</a:t>
            </a:r>
            <a:r>
              <a:rPr lang="ru-RU" dirty="0" smtClean="0">
                <a:solidFill>
                  <a:srgbClr val="000000"/>
                </a:solidFill>
                <a:latin typeface="Cambria" panose="02040503050406030204" pitchFamily="18" charset="0"/>
              </a:rPr>
              <a:t> устанавливается прямым сопоставлением кривых дельты 018  и спорово-пыльцевых спектров , изученных в тех же образцах.</a:t>
            </a:r>
          </a:p>
          <a:p>
            <a:endParaRPr lang="ru-RU" dirty="0">
              <a:solidFill>
                <a:srgbClr val="000000"/>
              </a:solidFill>
              <a:latin typeface="Cambria" panose="02040503050406030204" pitchFamily="18" charset="0"/>
            </a:endParaRPr>
          </a:p>
          <a:p>
            <a:endParaRPr lang="ru-RU" dirty="0">
              <a:solidFill>
                <a:srgbClr val="000000"/>
              </a:solidFill>
              <a:latin typeface="Cambria" panose="02040503050406030204" pitchFamily="18" charset="0"/>
            </a:endParaRPr>
          </a:p>
        </p:txBody>
      </p:sp>
      <p:pic>
        <p:nvPicPr>
          <p:cNvPr id="5" name="Picture 2"/>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11066" t="2686" r="3821" b="19004"/>
          <a:stretch/>
        </p:blipFill>
        <p:spPr bwMode="auto">
          <a:xfrm>
            <a:off x="194430" y="260648"/>
            <a:ext cx="4377570"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590969" y="235586"/>
            <a:ext cx="4572000" cy="2031325"/>
          </a:xfrm>
          <a:prstGeom prst="rect">
            <a:avLst/>
          </a:prstGeom>
          <a:solidFill>
            <a:schemeClr val="accent3">
              <a:lumMod val="95000"/>
            </a:schemeClr>
          </a:solidFill>
        </p:spPr>
        <p:txBody>
          <a:bodyPr>
            <a:spAutoFit/>
          </a:bodyPr>
          <a:lstStyle/>
          <a:p>
            <a:r>
              <a:rPr lang="ru-RU" dirty="0">
                <a:solidFill>
                  <a:srgbClr val="000000"/>
                </a:solidFill>
              </a:rPr>
              <a:t>Морские и </a:t>
            </a:r>
            <a:r>
              <a:rPr lang="ru-RU" dirty="0" err="1">
                <a:solidFill>
                  <a:srgbClr val="000000"/>
                </a:solidFill>
              </a:rPr>
              <a:t>континтентальные</a:t>
            </a:r>
            <a:r>
              <a:rPr lang="ru-RU" dirty="0">
                <a:solidFill>
                  <a:srgbClr val="000000"/>
                </a:solidFill>
              </a:rPr>
              <a:t>  летописи </a:t>
            </a:r>
            <a:r>
              <a:rPr lang="en-US" dirty="0">
                <a:solidFill>
                  <a:srgbClr val="000000"/>
                </a:solidFill>
              </a:rPr>
              <a:t> </a:t>
            </a:r>
            <a:r>
              <a:rPr lang="ru-RU" b="1" dirty="0">
                <a:solidFill>
                  <a:srgbClr val="000000"/>
                </a:solidFill>
              </a:rPr>
              <a:t>п</a:t>
            </a:r>
            <a:r>
              <a:rPr lang="ru-RU" dirty="0">
                <a:solidFill>
                  <a:srgbClr val="000000"/>
                </a:solidFill>
              </a:rPr>
              <a:t>оследнего </a:t>
            </a:r>
            <a:r>
              <a:rPr lang="ru-RU" b="1" dirty="0" err="1">
                <a:solidFill>
                  <a:srgbClr val="000000"/>
                </a:solidFill>
              </a:rPr>
              <a:t>и</a:t>
            </a:r>
            <a:r>
              <a:rPr lang="ru-RU" dirty="0" err="1">
                <a:solidFill>
                  <a:srgbClr val="000000"/>
                </a:solidFill>
              </a:rPr>
              <a:t>нтергляциала</a:t>
            </a:r>
            <a:r>
              <a:rPr lang="ru-RU" dirty="0">
                <a:solidFill>
                  <a:srgbClr val="000000"/>
                </a:solidFill>
              </a:rPr>
              <a:t> в керне скважины </a:t>
            </a:r>
            <a:r>
              <a:rPr lang="en-US" dirty="0">
                <a:solidFill>
                  <a:srgbClr val="000000"/>
                </a:solidFill>
              </a:rPr>
              <a:t>MD95-2042</a:t>
            </a:r>
            <a:r>
              <a:rPr lang="ru-RU" dirty="0">
                <a:solidFill>
                  <a:srgbClr val="000000"/>
                </a:solidFill>
              </a:rPr>
              <a:t> во временной шкале, основанной на радиометрических данных по кораллам. </a:t>
            </a:r>
          </a:p>
          <a:p>
            <a:r>
              <a:rPr lang="ru-RU" dirty="0">
                <a:solidFill>
                  <a:srgbClr val="000000"/>
                </a:solidFill>
              </a:rPr>
              <a:t>В нижней части – главные группы </a:t>
            </a:r>
            <a:r>
              <a:rPr lang="ru-RU" dirty="0" err="1">
                <a:solidFill>
                  <a:srgbClr val="000000"/>
                </a:solidFill>
              </a:rPr>
              <a:t>палиноморф</a:t>
            </a:r>
            <a:r>
              <a:rPr lang="ru-RU" dirty="0">
                <a:solidFill>
                  <a:srgbClr val="000000"/>
                </a:solidFill>
              </a:rPr>
              <a:t> (</a:t>
            </a:r>
            <a:r>
              <a:rPr lang="en-US" b="1" i="1" dirty="0">
                <a:solidFill>
                  <a:srgbClr val="000000"/>
                </a:solidFill>
              </a:rPr>
              <a:t>Shackleton</a:t>
            </a:r>
            <a:r>
              <a:rPr lang="en-US" dirty="0">
                <a:solidFill>
                  <a:srgbClr val="000000"/>
                </a:solidFill>
              </a:rPr>
              <a:t>,  2000</a:t>
            </a:r>
            <a:endParaRPr lang="ru-RU" dirty="0">
              <a:solidFill>
                <a:srgbClr val="000000"/>
              </a:solidFill>
            </a:endParaRPr>
          </a:p>
        </p:txBody>
      </p:sp>
    </p:spTree>
    <p:extLst>
      <p:ext uri="{BB962C8B-B14F-4D97-AF65-F5344CB8AC3E}">
        <p14:creationId xmlns:p14="http://schemas.microsoft.com/office/powerpoint/2010/main" val="26258416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4788024" y="620688"/>
            <a:ext cx="4305672" cy="6004307"/>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t="13535" b="9342"/>
          <a:stretch/>
        </p:blipFill>
        <p:spPr>
          <a:xfrm>
            <a:off x="58820" y="620688"/>
            <a:ext cx="4320000" cy="2498757"/>
          </a:xfrm>
          <a:prstGeom prst="rect">
            <a:avLst/>
          </a:prstGeom>
        </p:spPr>
      </p:pic>
      <p:sp>
        <p:nvSpPr>
          <p:cNvPr id="9221" name="TextBox 6"/>
          <p:cNvSpPr txBox="1">
            <a:spLocks noChangeArrowheads="1"/>
          </p:cNvSpPr>
          <p:nvPr/>
        </p:nvSpPr>
        <p:spPr bwMode="auto">
          <a:xfrm>
            <a:off x="3388823" y="74118"/>
            <a:ext cx="2366353" cy="369332"/>
          </a:xfrm>
          <a:prstGeom prst="rect">
            <a:avLst/>
          </a:prstGeom>
          <a:solidFill>
            <a:schemeClr val="accent5">
              <a:lumMod val="20000"/>
              <a:lumOff val="80000"/>
            </a:schemeClr>
          </a:solidFill>
          <a:ln>
            <a:noFill/>
          </a:ln>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ru-RU" b="1" cap="all" dirty="0">
                <a:solidFill>
                  <a:prstClr val="black"/>
                </a:solidFill>
                <a:latin typeface="Arial Unicode MS" panose="020B0604020202020204" pitchFamily="34" charset="-128"/>
                <a:ea typeface="Arial Unicode MS" panose="020B0604020202020204" pitchFamily="34" charset="-128"/>
                <a:cs typeface="Arial Unicode MS" panose="020B0604020202020204" pitchFamily="34" charset="-128"/>
              </a:rPr>
              <a:t>Речные террасы</a:t>
            </a:r>
          </a:p>
        </p:txBody>
      </p:sp>
      <p:sp>
        <p:nvSpPr>
          <p:cNvPr id="2" name="TextBox 1"/>
          <p:cNvSpPr txBox="1"/>
          <p:nvPr/>
        </p:nvSpPr>
        <p:spPr>
          <a:xfrm>
            <a:off x="613179" y="620688"/>
            <a:ext cx="3765641" cy="510909"/>
          </a:xfrm>
          <a:prstGeom prst="rect">
            <a:avLst/>
          </a:prstGeom>
          <a:noFill/>
        </p:spPr>
        <p:txBody>
          <a:bodyPr wrap="square" rtlCol="0">
            <a:spAutoFit/>
          </a:bodyPr>
          <a:lstStyle/>
          <a:p>
            <a:pPr algn="r">
              <a:lnSpc>
                <a:spcPct val="70000"/>
              </a:lnSpc>
            </a:pPr>
            <a:r>
              <a:rPr lang="ru-RU" sz="1600" b="1" dirty="0" smtClean="0">
                <a:solidFill>
                  <a:schemeClr val="bg1"/>
                </a:solidFill>
                <a:latin typeface="Arial Narrow" panose="020B0606020202030204" pitchFamily="34" charset="0"/>
              </a:rPr>
              <a:t>Лестница аллювиальных террас </a:t>
            </a:r>
          </a:p>
          <a:p>
            <a:pPr algn="r"/>
            <a:r>
              <a:rPr lang="ru-RU" sz="1600" b="1" dirty="0" smtClean="0">
                <a:solidFill>
                  <a:schemeClr val="bg1"/>
                </a:solidFill>
                <a:latin typeface="Arial Narrow" panose="020B0606020202030204" pitchFamily="34" charset="0"/>
              </a:rPr>
              <a:t>в долине р. </a:t>
            </a:r>
            <a:r>
              <a:rPr lang="ru-RU" sz="1600" b="1" dirty="0" err="1" smtClean="0">
                <a:solidFill>
                  <a:schemeClr val="bg1"/>
                </a:solidFill>
                <a:latin typeface="Arial Narrow" panose="020B0606020202030204" pitchFamily="34" charset="0"/>
              </a:rPr>
              <a:t>Бран</a:t>
            </a:r>
            <a:r>
              <a:rPr lang="ru-RU" sz="1600" b="1" dirty="0" smtClean="0">
                <a:solidFill>
                  <a:schemeClr val="bg1"/>
                </a:solidFill>
                <a:latin typeface="Arial Narrow" panose="020B0606020202030204" pitchFamily="34" charset="0"/>
              </a:rPr>
              <a:t>, Шотландия</a:t>
            </a:r>
            <a:endParaRPr lang="ru-RU" sz="1600" b="1" dirty="0">
              <a:solidFill>
                <a:schemeClr val="bg1"/>
              </a:solidFill>
              <a:latin typeface="Arial Narrow" panose="020B0606020202030204" pitchFamily="34" charset="0"/>
            </a:endParaRPr>
          </a:p>
        </p:txBody>
      </p:sp>
      <p:pic>
        <p:nvPicPr>
          <p:cNvPr id="3"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660" y="3378746"/>
            <a:ext cx="4294160" cy="321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4271" y="3279989"/>
            <a:ext cx="4053673" cy="437043"/>
          </a:xfrm>
          <a:prstGeom prst="rect">
            <a:avLst/>
          </a:prstGeom>
          <a:noFill/>
        </p:spPr>
        <p:txBody>
          <a:bodyPr wrap="square" rtlCol="0">
            <a:spAutoFit/>
          </a:bodyPr>
          <a:lstStyle/>
          <a:p>
            <a:pPr>
              <a:lnSpc>
                <a:spcPct val="70000"/>
              </a:lnSpc>
            </a:pPr>
            <a:r>
              <a:rPr lang="ru-RU" sz="1600" b="1" dirty="0" err="1" smtClean="0">
                <a:latin typeface="Arial Narrow" panose="020B0606020202030204" pitchFamily="34" charset="0"/>
              </a:rPr>
              <a:t>Кульминская</a:t>
            </a:r>
            <a:r>
              <a:rPr lang="ru-RU" sz="1600" b="1" dirty="0" smtClean="0">
                <a:latin typeface="Arial Narrow" panose="020B0606020202030204" pitchFamily="34" charset="0"/>
              </a:rPr>
              <a:t> терраса в долине </a:t>
            </a:r>
            <a:r>
              <a:rPr lang="ru-RU" sz="1600" b="1" dirty="0" err="1" smtClean="0">
                <a:latin typeface="Arial Narrow" panose="020B0606020202030204" pitchFamily="34" charset="0"/>
              </a:rPr>
              <a:t>Караганки</a:t>
            </a:r>
            <a:r>
              <a:rPr lang="ru-RU" sz="1600" b="1" dirty="0" smtClean="0">
                <a:latin typeface="Arial Narrow" panose="020B0606020202030204" pitchFamily="34" charset="0"/>
              </a:rPr>
              <a:t>, Южный Урал</a:t>
            </a:r>
            <a:endParaRPr lang="ru-RU" sz="1600" b="1" dirty="0">
              <a:latin typeface="Arial Narrow" panose="020B0606020202030204" pitchFamily="34" charset="0"/>
            </a:endParaRPr>
          </a:p>
        </p:txBody>
      </p:sp>
      <p:pic>
        <p:nvPicPr>
          <p:cNvPr id="11" name="Picture 2" descr="H:\q-GIS-25\Geology\Columns\s7763.tif"/>
          <p:cNvPicPr>
            <a:picLocks noChangeAspect="1" noChangeArrowheads="1"/>
          </p:cNvPicPr>
          <p:nvPr/>
        </p:nvPicPr>
        <p:blipFill rotWithShape="1">
          <a:blip r:embed="rId6" cstate="print">
            <a:duotone>
              <a:prstClr val="black"/>
              <a:schemeClr val="accent3">
                <a:lumMod val="75000"/>
                <a:tint val="45000"/>
                <a:satMod val="400000"/>
              </a:schemeClr>
            </a:duotone>
            <a:extLst>
              <a:ext uri="{28A0092B-C50C-407E-A947-70E740481C1C}">
                <a14:useLocalDpi xmlns:a14="http://schemas.microsoft.com/office/drawing/2010/main" val="0"/>
              </a:ext>
            </a:extLst>
          </a:blip>
          <a:srcRect l="21449" t="5523" r="26081"/>
          <a:stretch/>
        </p:blipFill>
        <p:spPr bwMode="auto">
          <a:xfrm>
            <a:off x="4860032" y="1623708"/>
            <a:ext cx="1336144" cy="49736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605" t="17320" r="42053"/>
          <a:stretch/>
        </p:blipFill>
        <p:spPr bwMode="auto">
          <a:xfrm>
            <a:off x="7783452" y="2416536"/>
            <a:ext cx="1296144" cy="420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5002697" y="1015861"/>
            <a:ext cx="883575" cy="600164"/>
          </a:xfrm>
          <a:prstGeom prst="rect">
            <a:avLst/>
          </a:prstGeom>
          <a:noFill/>
        </p:spPr>
        <p:txBody>
          <a:bodyPr wrap="none" rtlCol="0">
            <a:spAutoFit/>
          </a:bodyPr>
          <a:lstStyle/>
          <a:p>
            <a:pPr algn="ctr"/>
            <a:r>
              <a:rPr lang="ru-RU" sz="1100" b="1" dirty="0" smtClean="0">
                <a:solidFill>
                  <a:prstClr val="black"/>
                </a:solidFill>
                <a:latin typeface="Arial Narrow" panose="020B0606020202030204" pitchFamily="34" charset="0"/>
              </a:rPr>
              <a:t>Русловой, </a:t>
            </a:r>
          </a:p>
          <a:p>
            <a:pPr algn="ctr"/>
            <a:r>
              <a:rPr lang="ru-RU" sz="1100" b="1" dirty="0" smtClean="0">
                <a:solidFill>
                  <a:prstClr val="black"/>
                </a:solidFill>
                <a:latin typeface="Arial Narrow" panose="020B0606020202030204" pitchFamily="34" charset="0"/>
              </a:rPr>
              <a:t>энергичный</a:t>
            </a:r>
          </a:p>
          <a:p>
            <a:pPr algn="ctr"/>
            <a:r>
              <a:rPr lang="ru-RU" sz="1100" b="1" dirty="0" smtClean="0">
                <a:solidFill>
                  <a:prstClr val="black"/>
                </a:solidFill>
                <a:latin typeface="Arial Narrow" panose="020B0606020202030204" pitchFamily="34" charset="0"/>
              </a:rPr>
              <a:t> поток</a:t>
            </a:r>
            <a:endParaRPr lang="ru-RU" sz="1100" b="1" dirty="0">
              <a:solidFill>
                <a:prstClr val="black"/>
              </a:solidFill>
              <a:latin typeface="Arial Narrow" panose="020B0606020202030204" pitchFamily="34" charset="0"/>
            </a:endParaRPr>
          </a:p>
        </p:txBody>
      </p:sp>
      <p:pic>
        <p:nvPicPr>
          <p:cNvPr id="17" name="Picture 2"/>
          <p:cNvPicPr>
            <a:picLocks noChangeAspect="1" noChangeArrowheads="1"/>
          </p:cNvPicPr>
          <p:nvPr/>
        </p:nvPicPr>
        <p:blipFill>
          <a:blip r:embed="rId8">
            <a:duotone>
              <a:prstClr val="black"/>
              <a:schemeClr val="accent3">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a:off x="6350010" y="3588548"/>
            <a:ext cx="1139825"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6287377" y="2764021"/>
            <a:ext cx="1265090" cy="646331"/>
          </a:xfrm>
          <a:prstGeom prst="rect">
            <a:avLst/>
          </a:prstGeom>
          <a:noFill/>
        </p:spPr>
        <p:txBody>
          <a:bodyPr wrap="none" rtlCol="0">
            <a:spAutoFit/>
          </a:bodyPr>
          <a:lstStyle/>
          <a:p>
            <a:pPr algn="ctr"/>
            <a:r>
              <a:rPr lang="ru-RU" sz="1200" b="1" dirty="0" smtClean="0">
                <a:solidFill>
                  <a:prstClr val="black"/>
                </a:solidFill>
                <a:latin typeface="Arial Narrow" panose="020B0606020202030204" pitchFamily="34" charset="0"/>
              </a:rPr>
              <a:t>Пойменный, </a:t>
            </a:r>
          </a:p>
          <a:p>
            <a:pPr algn="ctr"/>
            <a:r>
              <a:rPr lang="ru-RU" sz="1200" b="1" dirty="0" smtClean="0">
                <a:solidFill>
                  <a:prstClr val="black"/>
                </a:solidFill>
                <a:latin typeface="Arial Narrow" panose="020B0606020202030204" pitchFamily="34" charset="0"/>
              </a:rPr>
              <a:t>площадной </a:t>
            </a:r>
          </a:p>
          <a:p>
            <a:pPr algn="ctr"/>
            <a:r>
              <a:rPr lang="ru-RU" sz="1200" b="1" dirty="0" smtClean="0">
                <a:solidFill>
                  <a:prstClr val="black"/>
                </a:solidFill>
                <a:latin typeface="Arial Narrow" panose="020B0606020202030204" pitchFamily="34" charset="0"/>
              </a:rPr>
              <a:t>медленный сток </a:t>
            </a:r>
          </a:p>
        </p:txBody>
      </p:sp>
      <p:sp>
        <p:nvSpPr>
          <p:cNvPr id="19" name="TextBox 18"/>
          <p:cNvSpPr txBox="1"/>
          <p:nvPr/>
        </p:nvSpPr>
        <p:spPr>
          <a:xfrm>
            <a:off x="7683798" y="1954871"/>
            <a:ext cx="1374094" cy="461665"/>
          </a:xfrm>
          <a:prstGeom prst="rect">
            <a:avLst/>
          </a:prstGeom>
          <a:noFill/>
        </p:spPr>
        <p:txBody>
          <a:bodyPr wrap="none" rtlCol="0">
            <a:spAutoFit/>
          </a:bodyPr>
          <a:lstStyle/>
          <a:p>
            <a:pPr algn="ctr"/>
            <a:r>
              <a:rPr lang="ru-RU" sz="1200" b="1" dirty="0" err="1" smtClean="0">
                <a:solidFill>
                  <a:prstClr val="black"/>
                </a:solidFill>
                <a:latin typeface="Arial Narrow" panose="020B0606020202030204" pitchFamily="34" charset="0"/>
              </a:rPr>
              <a:t>Полифациальный</a:t>
            </a:r>
            <a:r>
              <a:rPr lang="ru-RU" sz="1200" b="1" dirty="0" smtClean="0">
                <a:solidFill>
                  <a:prstClr val="black"/>
                </a:solidFill>
                <a:latin typeface="Arial Narrow" panose="020B0606020202030204" pitchFamily="34" charset="0"/>
              </a:rPr>
              <a:t>,</a:t>
            </a:r>
          </a:p>
          <a:p>
            <a:pPr algn="ctr"/>
            <a:r>
              <a:rPr lang="ru-RU" sz="1200" b="1" dirty="0" smtClean="0">
                <a:solidFill>
                  <a:prstClr val="black"/>
                </a:solidFill>
                <a:latin typeface="Arial Narrow" panose="020B0606020202030204" pitchFamily="34" charset="0"/>
              </a:rPr>
              <a:t>умеренный поток </a:t>
            </a:r>
          </a:p>
        </p:txBody>
      </p:sp>
      <p:sp>
        <p:nvSpPr>
          <p:cNvPr id="23" name="TextBox 22"/>
          <p:cNvSpPr txBox="1"/>
          <p:nvPr/>
        </p:nvSpPr>
        <p:spPr>
          <a:xfrm>
            <a:off x="6263041" y="692696"/>
            <a:ext cx="2629439" cy="646331"/>
          </a:xfrm>
          <a:prstGeom prst="rect">
            <a:avLst/>
          </a:prstGeom>
          <a:noFill/>
        </p:spPr>
        <p:txBody>
          <a:bodyPr wrap="none" rtlCol="0">
            <a:spAutoFit/>
          </a:bodyPr>
          <a:lstStyle/>
          <a:p>
            <a:pPr algn="ctr"/>
            <a:r>
              <a:rPr lang="ru-RU" cap="all" dirty="0" smtClean="0">
                <a:solidFill>
                  <a:prstClr val="black"/>
                </a:solidFill>
              </a:rPr>
              <a:t> ТЕРРАСОВЫЙ аллювий</a:t>
            </a:r>
            <a:endParaRPr lang="ru-RU" cap="all" dirty="0">
              <a:solidFill>
                <a:prstClr val="black"/>
              </a:solidFill>
            </a:endParaRPr>
          </a:p>
          <a:p>
            <a:pPr algn="ctr"/>
            <a:r>
              <a:rPr lang="ru-RU" dirty="0" smtClean="0">
                <a:solidFill>
                  <a:prstClr val="black"/>
                </a:solidFill>
                <a:latin typeface="Franklin Gothic Medium Cond" panose="020B0606030402020204" pitchFamily="34" charset="0"/>
              </a:rPr>
              <a:t>Типичные разрезы</a:t>
            </a:r>
            <a:endParaRPr lang="ru-RU" dirty="0">
              <a:solidFill>
                <a:prstClr val="black"/>
              </a:solidFill>
              <a:latin typeface="Franklin Gothic Medium Cond" panose="020B0606030402020204" pitchFamily="34" charset="0"/>
            </a:endParaRPr>
          </a:p>
        </p:txBody>
      </p:sp>
    </p:spTree>
    <p:extLst>
      <p:ext uri="{BB962C8B-B14F-4D97-AF65-F5344CB8AC3E}">
        <p14:creationId xmlns:p14="http://schemas.microsoft.com/office/powerpoint/2010/main" val="4071651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10457" r="8726"/>
          <a:stretch/>
        </p:blipFill>
        <p:spPr>
          <a:xfrm>
            <a:off x="0" y="27384"/>
            <a:ext cx="9162355" cy="6858000"/>
          </a:xfrm>
          <a:prstGeom prst="rect">
            <a:avLst/>
          </a:prstGeom>
        </p:spPr>
      </p:pic>
      <p:sp>
        <p:nvSpPr>
          <p:cNvPr id="5" name="TextBox 4"/>
          <p:cNvSpPr txBox="1"/>
          <p:nvPr/>
        </p:nvSpPr>
        <p:spPr>
          <a:xfrm>
            <a:off x="3491880" y="6478963"/>
            <a:ext cx="5463355" cy="307777"/>
          </a:xfrm>
          <a:prstGeom prst="rect">
            <a:avLst/>
          </a:prstGeom>
          <a:solidFill>
            <a:schemeClr val="accent6">
              <a:lumMod val="20000"/>
              <a:lumOff val="80000"/>
            </a:schemeClr>
          </a:solidFill>
        </p:spPr>
        <p:txBody>
          <a:bodyPr wrap="none" rtlCol="0">
            <a:spAutoFit/>
          </a:bodyPr>
          <a:lstStyle/>
          <a:p>
            <a:r>
              <a:rPr lang="ru-RU" sz="1400" b="1" dirty="0">
                <a:solidFill>
                  <a:prstClr val="black"/>
                </a:solidFill>
                <a:latin typeface="Arial Narrow" panose="020B0606020202030204" pitchFamily="34" charset="0"/>
              </a:rPr>
              <a:t>Правый берег </a:t>
            </a:r>
            <a:r>
              <a:rPr lang="ru-RU" sz="1400" b="1" dirty="0" err="1">
                <a:solidFill>
                  <a:prstClr val="black"/>
                </a:solidFill>
                <a:latin typeface="Arial Narrow" panose="020B0606020202030204" pitchFamily="34" charset="0"/>
              </a:rPr>
              <a:t>руч</a:t>
            </a:r>
            <a:r>
              <a:rPr lang="ru-RU" sz="1400" b="1" dirty="0">
                <a:solidFill>
                  <a:prstClr val="black"/>
                </a:solidFill>
                <a:latin typeface="Arial Narrow" panose="020B0606020202030204" pitchFamily="34" charset="0"/>
              </a:rPr>
              <a:t>. </a:t>
            </a:r>
            <a:r>
              <a:rPr lang="ru-RU" sz="1400" b="1" dirty="0" err="1">
                <a:solidFill>
                  <a:prstClr val="black"/>
                </a:solidFill>
                <a:latin typeface="Arial Narrow" panose="020B0606020202030204" pitchFamily="34" charset="0"/>
              </a:rPr>
              <a:t>Карантрав</a:t>
            </a:r>
            <a:r>
              <a:rPr lang="ru-RU" sz="1400" b="1" dirty="0">
                <a:solidFill>
                  <a:prstClr val="black"/>
                </a:solidFill>
                <a:latin typeface="Arial Narrow" panose="020B0606020202030204" pitchFamily="34" charset="0"/>
              </a:rPr>
              <a:t>  - уступ второй (</a:t>
            </a:r>
            <a:r>
              <a:rPr lang="ru-RU" sz="1400" b="1" dirty="0" err="1">
                <a:solidFill>
                  <a:prstClr val="black"/>
                </a:solidFill>
                <a:latin typeface="Arial Narrow" panose="020B0606020202030204" pitchFamily="34" charset="0"/>
              </a:rPr>
              <a:t>Камышловской</a:t>
            </a:r>
            <a:r>
              <a:rPr lang="ru-RU" sz="1400" b="1" dirty="0">
                <a:solidFill>
                  <a:prstClr val="black"/>
                </a:solidFill>
                <a:latin typeface="Arial Narrow" panose="020B0606020202030204" pitchFamily="34" charset="0"/>
              </a:rPr>
              <a:t>) террасы</a:t>
            </a:r>
          </a:p>
        </p:txBody>
      </p:sp>
      <p:sp>
        <p:nvSpPr>
          <p:cNvPr id="2" name="TextBox 1"/>
          <p:cNvSpPr txBox="1"/>
          <p:nvPr/>
        </p:nvSpPr>
        <p:spPr>
          <a:xfrm>
            <a:off x="936229" y="44624"/>
            <a:ext cx="7489230" cy="646331"/>
          </a:xfrm>
          <a:prstGeom prst="rect">
            <a:avLst/>
          </a:prstGeom>
          <a:solidFill>
            <a:schemeClr val="accent3">
              <a:lumMod val="40000"/>
              <a:lumOff val="60000"/>
            </a:schemeClr>
          </a:solidFill>
        </p:spPr>
        <p:txBody>
          <a:bodyPr wrap="none" rtlCol="0">
            <a:spAutoFit/>
          </a:bodyPr>
          <a:lstStyle/>
          <a:p>
            <a:r>
              <a:rPr lang="ru-RU" b="1" cap="all" dirty="0">
                <a:solidFill>
                  <a:prstClr val="black"/>
                </a:solidFill>
              </a:rPr>
              <a:t>Методы климатического анализа аллювиальных </a:t>
            </a:r>
            <a:r>
              <a:rPr lang="ru-RU" b="1" cap="all" dirty="0" smtClean="0">
                <a:solidFill>
                  <a:prstClr val="black"/>
                </a:solidFill>
              </a:rPr>
              <a:t>образований</a:t>
            </a:r>
          </a:p>
          <a:p>
            <a:pPr algn="ctr"/>
            <a:r>
              <a:rPr lang="ru-RU" b="1" cap="all" dirty="0" smtClean="0">
                <a:solidFill>
                  <a:prstClr val="black"/>
                </a:solidFill>
              </a:rPr>
              <a:t>И их сопоставления со шкалой Морских изотопных стадий</a:t>
            </a:r>
            <a:endParaRPr lang="ru-RU" b="1" cap="all" dirty="0">
              <a:solidFill>
                <a:prstClr val="black"/>
              </a:solidFill>
            </a:endParaRPr>
          </a:p>
        </p:txBody>
      </p:sp>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7719" y="2620042"/>
            <a:ext cx="2263458" cy="1617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38598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26180"/>
          <a:stretch/>
        </p:blipFill>
        <p:spPr bwMode="auto">
          <a:xfrm>
            <a:off x="107504" y="284759"/>
            <a:ext cx="1279648" cy="6164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Таблица 3"/>
          <p:cNvGraphicFramePr>
            <a:graphicFrameLocks noGrp="1"/>
          </p:cNvGraphicFramePr>
          <p:nvPr>
            <p:extLst>
              <p:ext uri="{D42A27DB-BD31-4B8C-83A1-F6EECF244321}">
                <p14:modId xmlns:p14="http://schemas.microsoft.com/office/powerpoint/2010/main" val="1080353953"/>
              </p:ext>
            </p:extLst>
          </p:nvPr>
        </p:nvGraphicFramePr>
        <p:xfrm>
          <a:off x="3203848" y="790309"/>
          <a:ext cx="5904656" cy="5879051"/>
        </p:xfrm>
        <a:graphic>
          <a:graphicData uri="http://schemas.openxmlformats.org/drawingml/2006/table">
            <a:tbl>
              <a:tblPr firstRow="1" firstCol="1" bandRow="1"/>
              <a:tblGrid>
                <a:gridCol w="360040"/>
                <a:gridCol w="5544616"/>
              </a:tblGrid>
              <a:tr h="429137">
                <a:tc>
                  <a:txBody>
                    <a:bodyPr/>
                    <a:lstStyle/>
                    <a:p>
                      <a:pPr algn="l">
                        <a:lnSpc>
                          <a:spcPct val="130000"/>
                        </a:lnSpc>
                        <a:spcAft>
                          <a:spcPts val="0"/>
                        </a:spcAft>
                      </a:pPr>
                      <a:r>
                        <a:rPr lang="ru-RU" sz="1230" dirty="0">
                          <a:effectLst/>
                          <a:latin typeface="Times New Roman"/>
                          <a:ea typeface="Calibri"/>
                          <a:cs typeface="Times New Roman"/>
                        </a:rPr>
                        <a:t>1</a:t>
                      </a:r>
                      <a:endParaRPr lang="ru-RU" sz="1230" dirty="0">
                        <a:effectLst/>
                        <a:latin typeface="Calibri"/>
                        <a:ea typeface="Calibri"/>
                        <a:cs typeface="Times New Roman"/>
                      </a:endParaRPr>
                    </a:p>
                  </a:txBody>
                  <a:tcPr marL="35286" marR="35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0"/>
                        </a:spcAft>
                      </a:pPr>
                      <a:r>
                        <a:rPr lang="ru-RU" sz="1230" i="1" dirty="0" smtClean="0">
                          <a:effectLst/>
                          <a:latin typeface="Times New Roman"/>
                          <a:ea typeface="Calibri"/>
                          <a:cs typeface="Times New Roman"/>
                        </a:rPr>
                        <a:t>Почвенный горизонт: суглинки темно-серо-бурые, песчанистые, с остатками растительности. Нижний контакт неровный  </a:t>
                      </a:r>
                      <a:r>
                        <a:rPr lang="en-US" sz="1230" i="1" dirty="0" smtClean="0">
                          <a:effectLst/>
                          <a:latin typeface="Times New Roman"/>
                          <a:ea typeface="Calibri"/>
                          <a:cs typeface="Times New Roman"/>
                        </a:rPr>
                        <a:t>……………</a:t>
                      </a:r>
                      <a:r>
                        <a:rPr lang="ru-RU" sz="1230" i="1" dirty="0" smtClean="0">
                          <a:effectLst/>
                          <a:latin typeface="Times New Roman"/>
                          <a:ea typeface="Calibri"/>
                          <a:cs typeface="Times New Roman"/>
                        </a:rPr>
                        <a:t>……………….</a:t>
                      </a:r>
                      <a:r>
                        <a:rPr lang="en-US" sz="1230" i="1" dirty="0" smtClean="0">
                          <a:effectLst/>
                          <a:latin typeface="Times New Roman"/>
                          <a:ea typeface="Calibri"/>
                          <a:cs typeface="Times New Roman"/>
                        </a:rPr>
                        <a:t>…</a:t>
                      </a:r>
                      <a:r>
                        <a:rPr lang="ru-RU" sz="1230" i="1" dirty="0" smtClean="0">
                          <a:effectLst/>
                          <a:latin typeface="Times New Roman"/>
                          <a:ea typeface="Calibri"/>
                          <a:cs typeface="Times New Roman"/>
                        </a:rPr>
                        <a:t>0.4 м.</a:t>
                      </a:r>
                      <a:endParaRPr lang="ru-RU" sz="1230" dirty="0">
                        <a:effectLst/>
                        <a:latin typeface="Calibri"/>
                        <a:ea typeface="Calibri"/>
                        <a:cs typeface="Times New Roman"/>
                      </a:endParaRPr>
                    </a:p>
                  </a:txBody>
                  <a:tcPr marL="35286" marR="35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647">
                <a:tc>
                  <a:txBody>
                    <a:bodyPr/>
                    <a:lstStyle/>
                    <a:p>
                      <a:pPr algn="l">
                        <a:lnSpc>
                          <a:spcPct val="130000"/>
                        </a:lnSpc>
                        <a:spcAft>
                          <a:spcPts val="0"/>
                        </a:spcAft>
                      </a:pPr>
                      <a:r>
                        <a:rPr lang="ru-RU" sz="1230">
                          <a:effectLst/>
                          <a:latin typeface="Times New Roman"/>
                          <a:ea typeface="Calibri"/>
                          <a:cs typeface="Times New Roman"/>
                        </a:rPr>
                        <a:t>2</a:t>
                      </a:r>
                      <a:endParaRPr lang="ru-RU" sz="1230">
                        <a:effectLst/>
                        <a:latin typeface="Calibri"/>
                        <a:ea typeface="Calibri"/>
                        <a:cs typeface="Times New Roman"/>
                      </a:endParaRPr>
                    </a:p>
                  </a:txBody>
                  <a:tcPr marL="35286" marR="35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0"/>
                        </a:spcAft>
                      </a:pPr>
                      <a:r>
                        <a:rPr lang="ru-RU" sz="1230" i="1" dirty="0">
                          <a:effectLst/>
                          <a:latin typeface="Times New Roman"/>
                          <a:ea typeface="Calibri"/>
                          <a:cs typeface="Times New Roman"/>
                        </a:rPr>
                        <a:t>Суглинки бурые, лессовидные, жесткие, с выраженной вертикальной отдельностью </a:t>
                      </a:r>
                      <a:r>
                        <a:rPr lang="en-US" sz="1230" i="1" dirty="0" smtClean="0">
                          <a:effectLst/>
                          <a:latin typeface="Times New Roman"/>
                          <a:ea typeface="Calibri"/>
                          <a:cs typeface="Times New Roman"/>
                        </a:rPr>
                        <a:t> ………………………………………………………</a:t>
                      </a:r>
                      <a:r>
                        <a:rPr lang="ru-RU" sz="1230" i="1" dirty="0" smtClean="0">
                          <a:effectLst/>
                          <a:latin typeface="Times New Roman"/>
                          <a:ea typeface="Calibri"/>
                          <a:cs typeface="Times New Roman"/>
                        </a:rPr>
                        <a:t>……………….</a:t>
                      </a:r>
                      <a:r>
                        <a:rPr lang="en-US" sz="1230" i="1" dirty="0" smtClean="0">
                          <a:effectLst/>
                          <a:latin typeface="Times New Roman"/>
                          <a:ea typeface="Calibri"/>
                          <a:cs typeface="Times New Roman"/>
                        </a:rPr>
                        <a:t>…</a:t>
                      </a:r>
                      <a:r>
                        <a:rPr lang="ru-RU" sz="1230" i="1" dirty="0" smtClean="0">
                          <a:effectLst/>
                          <a:latin typeface="Times New Roman"/>
                          <a:ea typeface="Calibri"/>
                          <a:cs typeface="Times New Roman"/>
                        </a:rPr>
                        <a:t>0.45 </a:t>
                      </a:r>
                      <a:r>
                        <a:rPr lang="ru-RU" sz="1230" i="1" dirty="0">
                          <a:effectLst/>
                          <a:latin typeface="Times New Roman"/>
                          <a:ea typeface="Calibri"/>
                          <a:cs typeface="Times New Roman"/>
                        </a:rPr>
                        <a:t>м. </a:t>
                      </a:r>
                      <a:endParaRPr lang="ru-RU" sz="1230" dirty="0">
                        <a:effectLst/>
                        <a:latin typeface="Calibri"/>
                        <a:ea typeface="Calibri"/>
                        <a:cs typeface="Times New Roman"/>
                      </a:endParaRPr>
                    </a:p>
                  </a:txBody>
                  <a:tcPr marL="35286" marR="35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9293">
                <a:tc>
                  <a:txBody>
                    <a:bodyPr/>
                    <a:lstStyle/>
                    <a:p>
                      <a:pPr algn="l">
                        <a:lnSpc>
                          <a:spcPct val="130000"/>
                        </a:lnSpc>
                        <a:spcAft>
                          <a:spcPts val="0"/>
                        </a:spcAft>
                      </a:pPr>
                      <a:r>
                        <a:rPr lang="ru-RU" sz="1230" dirty="0">
                          <a:effectLst/>
                          <a:latin typeface="Times New Roman"/>
                          <a:ea typeface="Calibri"/>
                          <a:cs typeface="Times New Roman"/>
                        </a:rPr>
                        <a:t>3</a:t>
                      </a:r>
                      <a:endParaRPr lang="ru-RU" sz="1230" dirty="0">
                        <a:effectLst/>
                        <a:latin typeface="Calibri"/>
                        <a:ea typeface="Calibri"/>
                        <a:cs typeface="Times New Roman"/>
                      </a:endParaRPr>
                    </a:p>
                  </a:txBody>
                  <a:tcPr marL="35286" marR="35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0"/>
                        </a:spcAft>
                      </a:pPr>
                      <a:r>
                        <a:rPr lang="ru-RU" sz="1230" i="1" dirty="0">
                          <a:effectLst/>
                          <a:latin typeface="Times New Roman"/>
                          <a:ea typeface="Calibri"/>
                          <a:cs typeface="Times New Roman"/>
                        </a:rPr>
                        <a:t>Горизонтально-слоистые, иногда ветвящиеся суглинки и пески под ними, более темные и серые, чем вышележащие породы. Образуют небольшой округлый карниз. Вероятный пойменный поток типа притеррасной речки, </a:t>
                      </a:r>
                      <a:r>
                        <a:rPr lang="ru-RU" sz="1230" i="1" dirty="0" err="1">
                          <a:effectLst/>
                          <a:latin typeface="Times New Roman"/>
                          <a:ea typeface="Calibri"/>
                          <a:cs typeface="Times New Roman"/>
                        </a:rPr>
                        <a:t>авульсии</a:t>
                      </a:r>
                      <a:r>
                        <a:rPr lang="ru-RU" sz="1230" i="1" dirty="0">
                          <a:effectLst/>
                          <a:latin typeface="Times New Roman"/>
                          <a:ea typeface="Calibri"/>
                          <a:cs typeface="Times New Roman"/>
                        </a:rPr>
                        <a:t> или мелкой протоки</a:t>
                      </a:r>
                      <a:r>
                        <a:rPr lang="ru-RU" sz="1230" i="1" dirty="0" smtClean="0">
                          <a:effectLst/>
                          <a:latin typeface="Times New Roman"/>
                          <a:ea typeface="Calibri"/>
                          <a:cs typeface="Times New Roman"/>
                        </a:rPr>
                        <a:t>…………………………………………………………………….…… </a:t>
                      </a:r>
                      <a:r>
                        <a:rPr lang="ru-RU" sz="1230" i="1" dirty="0">
                          <a:effectLst/>
                          <a:latin typeface="Times New Roman"/>
                          <a:ea typeface="Calibri"/>
                          <a:cs typeface="Times New Roman"/>
                        </a:rPr>
                        <a:t>0.20 м.</a:t>
                      </a:r>
                      <a:endParaRPr lang="ru-RU" sz="1230" dirty="0">
                        <a:effectLst/>
                        <a:latin typeface="Calibri"/>
                        <a:ea typeface="Calibri"/>
                        <a:cs typeface="Times New Roman"/>
                      </a:endParaRPr>
                    </a:p>
                  </a:txBody>
                  <a:tcPr marL="35286" marR="35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647">
                <a:tc>
                  <a:txBody>
                    <a:bodyPr/>
                    <a:lstStyle/>
                    <a:p>
                      <a:pPr algn="l">
                        <a:lnSpc>
                          <a:spcPct val="130000"/>
                        </a:lnSpc>
                        <a:spcAft>
                          <a:spcPts val="0"/>
                        </a:spcAft>
                      </a:pPr>
                      <a:r>
                        <a:rPr lang="ru-RU" sz="1230">
                          <a:effectLst/>
                          <a:latin typeface="Times New Roman"/>
                          <a:ea typeface="Calibri"/>
                          <a:cs typeface="Times New Roman"/>
                        </a:rPr>
                        <a:t>4</a:t>
                      </a:r>
                      <a:endParaRPr lang="ru-RU" sz="1230">
                        <a:effectLst/>
                        <a:latin typeface="Calibri"/>
                        <a:ea typeface="Calibri"/>
                        <a:cs typeface="Times New Roman"/>
                      </a:endParaRPr>
                    </a:p>
                  </a:txBody>
                  <a:tcPr marL="35286" marR="35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0"/>
                        </a:spcAft>
                      </a:pPr>
                      <a:r>
                        <a:rPr lang="ru-RU" sz="1230" i="1" dirty="0">
                          <a:effectLst/>
                          <a:latin typeface="Times New Roman"/>
                          <a:ea typeface="Calibri"/>
                          <a:cs typeface="Times New Roman"/>
                        </a:rPr>
                        <a:t>Второй горизонт суглинков с вертикальной отдельностью </a:t>
                      </a:r>
                      <a:r>
                        <a:rPr lang="ru-RU" sz="1230" i="1" dirty="0" smtClean="0">
                          <a:effectLst/>
                          <a:latin typeface="Times New Roman"/>
                          <a:ea typeface="Calibri"/>
                          <a:cs typeface="Times New Roman"/>
                        </a:rPr>
                        <a:t>……………….. </a:t>
                      </a:r>
                      <a:r>
                        <a:rPr lang="ru-RU" sz="1230" i="1" dirty="0">
                          <a:effectLst/>
                          <a:latin typeface="Times New Roman"/>
                          <a:ea typeface="Calibri"/>
                          <a:cs typeface="Times New Roman"/>
                        </a:rPr>
                        <a:t>0.35 м</a:t>
                      </a:r>
                      <a:endParaRPr lang="ru-RU" sz="1230" dirty="0">
                        <a:effectLst/>
                        <a:latin typeface="Calibri"/>
                        <a:ea typeface="Calibri"/>
                        <a:cs typeface="Times New Roman"/>
                      </a:endParaRPr>
                    </a:p>
                  </a:txBody>
                  <a:tcPr marL="35286" marR="35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647">
                <a:tc>
                  <a:txBody>
                    <a:bodyPr/>
                    <a:lstStyle/>
                    <a:p>
                      <a:pPr algn="l">
                        <a:lnSpc>
                          <a:spcPct val="130000"/>
                        </a:lnSpc>
                        <a:spcAft>
                          <a:spcPts val="0"/>
                        </a:spcAft>
                      </a:pPr>
                      <a:r>
                        <a:rPr lang="ru-RU" sz="1230">
                          <a:effectLst/>
                          <a:latin typeface="Times New Roman"/>
                          <a:ea typeface="Calibri"/>
                          <a:cs typeface="Times New Roman"/>
                        </a:rPr>
                        <a:t>5</a:t>
                      </a:r>
                      <a:endParaRPr lang="ru-RU" sz="1230">
                        <a:effectLst/>
                        <a:latin typeface="Calibri"/>
                        <a:ea typeface="Calibri"/>
                        <a:cs typeface="Times New Roman"/>
                      </a:endParaRPr>
                    </a:p>
                  </a:txBody>
                  <a:tcPr marL="35286" marR="35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0"/>
                        </a:spcAft>
                      </a:pPr>
                      <a:r>
                        <a:rPr lang="ru-RU" sz="1230" i="1" dirty="0">
                          <a:effectLst/>
                          <a:latin typeface="Times New Roman"/>
                          <a:ea typeface="Calibri"/>
                          <a:cs typeface="Times New Roman"/>
                        </a:rPr>
                        <a:t>Вторая пачка горизонтально слоистых и ветвящихся суглинков и глинистых песков </a:t>
                      </a:r>
                      <a:r>
                        <a:rPr lang="ru-RU" sz="1230" i="1" dirty="0" err="1">
                          <a:effectLst/>
                          <a:latin typeface="Times New Roman"/>
                          <a:ea typeface="Calibri"/>
                          <a:cs typeface="Times New Roman"/>
                        </a:rPr>
                        <a:t>буровато</a:t>
                      </a:r>
                      <a:r>
                        <a:rPr lang="ru-RU" sz="1230" i="1" dirty="0">
                          <a:effectLst/>
                          <a:latin typeface="Times New Roman"/>
                          <a:ea typeface="Calibri"/>
                          <a:cs typeface="Times New Roman"/>
                        </a:rPr>
                        <a:t>-серого цвета </a:t>
                      </a:r>
                      <a:r>
                        <a:rPr lang="ru-RU" sz="1230" i="1" dirty="0" smtClean="0">
                          <a:effectLst/>
                          <a:latin typeface="Times New Roman"/>
                          <a:ea typeface="Calibri"/>
                          <a:cs typeface="Times New Roman"/>
                        </a:rPr>
                        <a:t>………….………………………………………..... </a:t>
                      </a:r>
                      <a:r>
                        <a:rPr lang="ru-RU" sz="1230" i="1" dirty="0">
                          <a:effectLst/>
                          <a:latin typeface="Times New Roman"/>
                          <a:ea typeface="Calibri"/>
                          <a:cs typeface="Times New Roman"/>
                        </a:rPr>
                        <a:t>0.20 м</a:t>
                      </a:r>
                      <a:endParaRPr lang="ru-RU" sz="1230" dirty="0">
                        <a:effectLst/>
                        <a:latin typeface="Calibri"/>
                        <a:ea typeface="Calibri"/>
                        <a:cs typeface="Times New Roman"/>
                      </a:endParaRPr>
                    </a:p>
                  </a:txBody>
                  <a:tcPr marL="35286" marR="35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647">
                <a:tc>
                  <a:txBody>
                    <a:bodyPr/>
                    <a:lstStyle/>
                    <a:p>
                      <a:pPr algn="l">
                        <a:lnSpc>
                          <a:spcPct val="130000"/>
                        </a:lnSpc>
                        <a:spcAft>
                          <a:spcPts val="0"/>
                        </a:spcAft>
                      </a:pPr>
                      <a:r>
                        <a:rPr lang="ru-RU" sz="1230">
                          <a:effectLst/>
                          <a:latin typeface="Times New Roman"/>
                          <a:ea typeface="Calibri"/>
                          <a:cs typeface="Times New Roman"/>
                        </a:rPr>
                        <a:t>6</a:t>
                      </a:r>
                      <a:endParaRPr lang="ru-RU" sz="1230">
                        <a:effectLst/>
                        <a:latin typeface="Calibri"/>
                        <a:ea typeface="Calibri"/>
                        <a:cs typeface="Times New Roman"/>
                      </a:endParaRPr>
                    </a:p>
                  </a:txBody>
                  <a:tcPr marL="35286" marR="35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0"/>
                        </a:spcAft>
                      </a:pPr>
                      <a:r>
                        <a:rPr lang="ru-RU" sz="1230" i="1" dirty="0">
                          <a:effectLst/>
                          <a:latin typeface="Times New Roman"/>
                          <a:ea typeface="Calibri"/>
                          <a:cs typeface="Times New Roman"/>
                        </a:rPr>
                        <a:t>Третий горизонт лессовидных суглинков, самых прочных, слегка пористых, с ходами обугленных корней  </a:t>
                      </a:r>
                      <a:r>
                        <a:rPr lang="ru-RU" sz="1230" i="1" dirty="0" smtClean="0">
                          <a:effectLst/>
                          <a:latin typeface="Times New Roman"/>
                          <a:ea typeface="Calibri"/>
                          <a:cs typeface="Times New Roman"/>
                        </a:rPr>
                        <a:t>…………………………………………………………. </a:t>
                      </a:r>
                      <a:r>
                        <a:rPr lang="ru-RU" sz="1230" i="1" dirty="0">
                          <a:effectLst/>
                          <a:latin typeface="Times New Roman"/>
                          <a:ea typeface="Calibri"/>
                          <a:cs typeface="Times New Roman"/>
                        </a:rPr>
                        <a:t>0.50 м</a:t>
                      </a:r>
                      <a:endParaRPr lang="ru-RU" sz="1230" dirty="0">
                        <a:effectLst/>
                        <a:latin typeface="Calibri"/>
                        <a:ea typeface="Calibri"/>
                        <a:cs typeface="Times New Roman"/>
                      </a:endParaRPr>
                    </a:p>
                  </a:txBody>
                  <a:tcPr marL="35286" marR="35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1617">
                <a:tc>
                  <a:txBody>
                    <a:bodyPr/>
                    <a:lstStyle/>
                    <a:p>
                      <a:pPr algn="l">
                        <a:lnSpc>
                          <a:spcPct val="130000"/>
                        </a:lnSpc>
                        <a:spcAft>
                          <a:spcPts val="0"/>
                        </a:spcAft>
                      </a:pPr>
                      <a:r>
                        <a:rPr lang="ru-RU" sz="1230">
                          <a:effectLst/>
                          <a:latin typeface="Times New Roman"/>
                          <a:ea typeface="Calibri"/>
                          <a:cs typeface="Times New Roman"/>
                        </a:rPr>
                        <a:t>7</a:t>
                      </a:r>
                      <a:endParaRPr lang="ru-RU" sz="1230">
                        <a:effectLst/>
                        <a:latin typeface="Calibri"/>
                        <a:ea typeface="Calibri"/>
                        <a:cs typeface="Times New Roman"/>
                      </a:endParaRPr>
                    </a:p>
                  </a:txBody>
                  <a:tcPr marL="35286" marR="35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0"/>
                        </a:spcAft>
                      </a:pPr>
                      <a:r>
                        <a:rPr lang="ru-RU" sz="1230" i="1" dirty="0">
                          <a:effectLst/>
                          <a:latin typeface="Times New Roman"/>
                          <a:ea typeface="Calibri"/>
                          <a:cs typeface="Times New Roman"/>
                        </a:rPr>
                        <a:t> Ниже, по резкой границе, пачка русловых образований, выполняющих пологий врез канального типа. Состоят из набора косых слоев песков, </a:t>
                      </a:r>
                      <a:r>
                        <a:rPr lang="ru-RU" sz="1230" i="1" dirty="0" err="1">
                          <a:effectLst/>
                          <a:latin typeface="Times New Roman"/>
                          <a:ea typeface="Calibri"/>
                          <a:cs typeface="Times New Roman"/>
                        </a:rPr>
                        <a:t>гравийников</a:t>
                      </a:r>
                      <a:r>
                        <a:rPr lang="ru-RU" sz="1230" i="1" dirty="0">
                          <a:effectLst/>
                          <a:latin typeface="Times New Roman"/>
                          <a:ea typeface="Calibri"/>
                          <a:cs typeface="Times New Roman"/>
                        </a:rPr>
                        <a:t> (самых темных), суглинков и глин, линз песков разного облика и размера, довольно сухих супесей и песков. Общая структура линзовидно-косослоистая    </a:t>
                      </a:r>
                      <a:r>
                        <a:rPr lang="ru-RU" sz="1230" i="1" dirty="0" smtClean="0">
                          <a:effectLst/>
                          <a:latin typeface="Times New Roman"/>
                          <a:ea typeface="Calibri"/>
                          <a:cs typeface="Times New Roman"/>
                        </a:rPr>
                        <a:t>………… </a:t>
                      </a:r>
                      <a:r>
                        <a:rPr lang="ru-RU" sz="1230" i="1" dirty="0">
                          <a:effectLst/>
                          <a:latin typeface="Times New Roman"/>
                          <a:ea typeface="Calibri"/>
                          <a:cs typeface="Times New Roman"/>
                        </a:rPr>
                        <a:t>до 0.50 м   </a:t>
                      </a:r>
                      <a:endParaRPr lang="ru-RU" sz="1230" dirty="0">
                        <a:effectLst/>
                        <a:latin typeface="Calibri"/>
                        <a:ea typeface="Calibri"/>
                        <a:cs typeface="Times New Roman"/>
                      </a:endParaRPr>
                    </a:p>
                  </a:txBody>
                  <a:tcPr marL="35286" marR="35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6970">
                <a:tc>
                  <a:txBody>
                    <a:bodyPr/>
                    <a:lstStyle/>
                    <a:p>
                      <a:pPr algn="l">
                        <a:lnSpc>
                          <a:spcPct val="130000"/>
                        </a:lnSpc>
                        <a:spcAft>
                          <a:spcPts val="0"/>
                        </a:spcAft>
                      </a:pPr>
                      <a:r>
                        <a:rPr lang="ru-RU" sz="1230">
                          <a:effectLst/>
                          <a:latin typeface="Times New Roman"/>
                          <a:ea typeface="Calibri"/>
                          <a:cs typeface="Times New Roman"/>
                        </a:rPr>
                        <a:t>8</a:t>
                      </a:r>
                      <a:endParaRPr lang="ru-RU" sz="1230">
                        <a:effectLst/>
                        <a:latin typeface="Calibri"/>
                        <a:ea typeface="Calibri"/>
                        <a:cs typeface="Times New Roman"/>
                      </a:endParaRPr>
                    </a:p>
                  </a:txBody>
                  <a:tcPr marL="35286" marR="35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0"/>
                        </a:spcAft>
                      </a:pPr>
                      <a:r>
                        <a:rPr lang="ru-RU" sz="1230" i="1" dirty="0">
                          <a:effectLst/>
                          <a:latin typeface="Times New Roman"/>
                          <a:ea typeface="Calibri"/>
                          <a:cs typeface="Times New Roman"/>
                        </a:rPr>
                        <a:t>Под горизонтом руслового аллювия по четкой, полого волнистой границе, залегает пачка полосатых суглинков, в целом оранжево-бурых, но с тонкими белесыми прослоями  </a:t>
                      </a:r>
                      <a:r>
                        <a:rPr lang="ru-RU" sz="1230" i="1" dirty="0" smtClean="0">
                          <a:effectLst/>
                          <a:latin typeface="Times New Roman"/>
                          <a:ea typeface="Calibri"/>
                          <a:cs typeface="Times New Roman"/>
                        </a:rPr>
                        <a:t>……………………………………………………………….… 0.80 </a:t>
                      </a:r>
                      <a:r>
                        <a:rPr lang="ru-RU" sz="1230" i="1" dirty="0">
                          <a:effectLst/>
                          <a:latin typeface="Times New Roman"/>
                          <a:ea typeface="Calibri"/>
                          <a:cs typeface="Times New Roman"/>
                        </a:rPr>
                        <a:t>м</a:t>
                      </a:r>
                      <a:endParaRPr lang="ru-RU" sz="1230" dirty="0">
                        <a:effectLst/>
                        <a:latin typeface="Calibri"/>
                        <a:ea typeface="Calibri"/>
                        <a:cs typeface="Times New Roman"/>
                      </a:endParaRPr>
                    </a:p>
                  </a:txBody>
                  <a:tcPr marL="35286" marR="35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6970">
                <a:tc>
                  <a:txBody>
                    <a:bodyPr/>
                    <a:lstStyle/>
                    <a:p>
                      <a:pPr algn="l">
                        <a:lnSpc>
                          <a:spcPct val="130000"/>
                        </a:lnSpc>
                        <a:spcAft>
                          <a:spcPts val="0"/>
                        </a:spcAft>
                      </a:pPr>
                      <a:r>
                        <a:rPr lang="ru-RU" sz="1230">
                          <a:effectLst/>
                          <a:latin typeface="Times New Roman"/>
                          <a:ea typeface="Calibri"/>
                          <a:cs typeface="Times New Roman"/>
                        </a:rPr>
                        <a:t>9</a:t>
                      </a:r>
                      <a:endParaRPr lang="ru-RU" sz="1230">
                        <a:effectLst/>
                        <a:latin typeface="Calibri"/>
                        <a:ea typeface="Calibri"/>
                        <a:cs typeface="Times New Roman"/>
                      </a:endParaRPr>
                    </a:p>
                  </a:txBody>
                  <a:tcPr marL="35286" marR="35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0"/>
                        </a:spcAft>
                      </a:pPr>
                      <a:r>
                        <a:rPr lang="ru-RU" sz="1230" i="1" dirty="0">
                          <a:effectLst/>
                          <a:latin typeface="Times New Roman"/>
                          <a:ea typeface="Calibri"/>
                          <a:cs typeface="Times New Roman"/>
                        </a:rPr>
                        <a:t>Суглинки песчанистые, оранжевые, однородные, но с отдельными наклонными линзами песков – </a:t>
                      </a:r>
                      <a:r>
                        <a:rPr lang="ru-RU" sz="1230" i="1" dirty="0" err="1">
                          <a:effectLst/>
                          <a:latin typeface="Times New Roman"/>
                          <a:ea typeface="Calibri"/>
                          <a:cs typeface="Times New Roman"/>
                        </a:rPr>
                        <a:t>гравийников</a:t>
                      </a:r>
                      <a:r>
                        <a:rPr lang="ru-RU" sz="1230" i="1" dirty="0">
                          <a:effectLst/>
                          <a:latin typeface="Times New Roman"/>
                          <a:ea typeface="Calibri"/>
                          <a:cs typeface="Times New Roman"/>
                        </a:rPr>
                        <a:t> </a:t>
                      </a:r>
                      <a:r>
                        <a:rPr lang="ru-RU" sz="1230" i="1" dirty="0" smtClean="0">
                          <a:effectLst/>
                          <a:latin typeface="Times New Roman"/>
                          <a:ea typeface="Calibri"/>
                          <a:cs typeface="Times New Roman"/>
                        </a:rPr>
                        <a:t>глинистых ………….……………………………... </a:t>
                      </a:r>
                      <a:r>
                        <a:rPr lang="ru-RU" sz="1230" i="1" dirty="0">
                          <a:effectLst/>
                          <a:latin typeface="Times New Roman"/>
                          <a:ea typeface="Calibri"/>
                          <a:cs typeface="Times New Roman"/>
                        </a:rPr>
                        <a:t>0.60 м</a:t>
                      </a:r>
                      <a:endParaRPr lang="ru-RU" sz="1230" dirty="0">
                        <a:effectLst/>
                        <a:latin typeface="Calibri"/>
                        <a:ea typeface="Calibri"/>
                        <a:cs typeface="Times New Roman"/>
                      </a:endParaRPr>
                    </a:p>
                  </a:txBody>
                  <a:tcPr marL="35286" marR="35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647">
                <a:tc>
                  <a:txBody>
                    <a:bodyPr/>
                    <a:lstStyle/>
                    <a:p>
                      <a:pPr algn="l">
                        <a:lnSpc>
                          <a:spcPct val="130000"/>
                        </a:lnSpc>
                        <a:spcAft>
                          <a:spcPts val="0"/>
                        </a:spcAft>
                      </a:pPr>
                      <a:r>
                        <a:rPr lang="ru-RU" sz="1230">
                          <a:effectLst/>
                          <a:latin typeface="Times New Roman"/>
                          <a:ea typeface="Calibri"/>
                          <a:cs typeface="Times New Roman"/>
                        </a:rPr>
                        <a:t>10</a:t>
                      </a:r>
                      <a:endParaRPr lang="ru-RU" sz="1230">
                        <a:effectLst/>
                        <a:latin typeface="Calibri"/>
                        <a:ea typeface="Calibri"/>
                        <a:cs typeface="Times New Roman"/>
                      </a:endParaRPr>
                    </a:p>
                  </a:txBody>
                  <a:tcPr marL="35286" marR="35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0"/>
                        </a:spcAft>
                      </a:pPr>
                      <a:r>
                        <a:rPr lang="ru-RU" sz="1230" i="1" dirty="0">
                          <a:effectLst/>
                          <a:latin typeface="Times New Roman"/>
                          <a:ea typeface="Calibri"/>
                          <a:cs typeface="Times New Roman"/>
                        </a:rPr>
                        <a:t>Крупная линза песков слегка глинистых, в осевой части пески чистые рыхлые, по периферии глинистые </a:t>
                      </a:r>
                      <a:r>
                        <a:rPr lang="ru-RU" sz="1230" i="1" dirty="0" smtClean="0">
                          <a:effectLst/>
                          <a:latin typeface="Times New Roman"/>
                          <a:ea typeface="Calibri"/>
                          <a:cs typeface="Times New Roman"/>
                        </a:rPr>
                        <a:t>………………………………………………………..………. 0.20 м</a:t>
                      </a:r>
                      <a:endParaRPr lang="ru-RU" sz="1230" dirty="0">
                        <a:effectLst/>
                        <a:latin typeface="Calibri"/>
                        <a:ea typeface="Calibri"/>
                        <a:cs typeface="Times New Roman"/>
                      </a:endParaRPr>
                    </a:p>
                  </a:txBody>
                  <a:tcPr marL="35286" marR="35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647">
                <a:tc>
                  <a:txBody>
                    <a:bodyPr/>
                    <a:lstStyle/>
                    <a:p>
                      <a:pPr algn="l">
                        <a:lnSpc>
                          <a:spcPct val="130000"/>
                        </a:lnSpc>
                        <a:spcAft>
                          <a:spcPts val="0"/>
                        </a:spcAft>
                      </a:pPr>
                      <a:r>
                        <a:rPr lang="ru-RU" sz="1230">
                          <a:effectLst/>
                          <a:latin typeface="Times New Roman"/>
                          <a:ea typeface="Calibri"/>
                          <a:cs typeface="Times New Roman"/>
                        </a:rPr>
                        <a:t>11</a:t>
                      </a:r>
                      <a:endParaRPr lang="ru-RU" sz="1230">
                        <a:effectLst/>
                        <a:latin typeface="Calibri"/>
                        <a:ea typeface="Calibri"/>
                        <a:cs typeface="Times New Roman"/>
                      </a:endParaRPr>
                    </a:p>
                  </a:txBody>
                  <a:tcPr marL="35286" marR="35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0"/>
                        </a:spcAft>
                      </a:pPr>
                      <a:r>
                        <a:rPr lang="ru-RU" sz="1230" i="1" dirty="0">
                          <a:effectLst/>
                          <a:latin typeface="Times New Roman"/>
                          <a:ea typeface="Calibri"/>
                          <a:cs typeface="Times New Roman"/>
                        </a:rPr>
                        <a:t>Глины общего бурого цвета, горизонтально слоистые, пластичные </a:t>
                      </a:r>
                      <a:r>
                        <a:rPr lang="ru-RU" sz="1230" i="1" dirty="0" smtClean="0">
                          <a:effectLst/>
                          <a:latin typeface="Times New Roman"/>
                          <a:ea typeface="Calibri"/>
                          <a:cs typeface="Times New Roman"/>
                        </a:rPr>
                        <a:t>….…….</a:t>
                      </a:r>
                      <a:r>
                        <a:rPr lang="ru-RU" sz="1230" i="1" dirty="0">
                          <a:effectLst/>
                          <a:latin typeface="Times New Roman"/>
                          <a:ea typeface="Calibri"/>
                          <a:cs typeface="Times New Roman"/>
                        </a:rPr>
                        <a:t>0.6 м</a:t>
                      </a:r>
                      <a:endParaRPr lang="ru-RU" sz="1230" dirty="0">
                        <a:effectLst/>
                        <a:latin typeface="Calibri"/>
                        <a:ea typeface="Calibri"/>
                        <a:cs typeface="Times New Roman"/>
                      </a:endParaRPr>
                    </a:p>
                  </a:txBody>
                  <a:tcPr marL="35286" marR="35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6970">
                <a:tc>
                  <a:txBody>
                    <a:bodyPr/>
                    <a:lstStyle/>
                    <a:p>
                      <a:pPr algn="l">
                        <a:lnSpc>
                          <a:spcPct val="130000"/>
                        </a:lnSpc>
                        <a:spcAft>
                          <a:spcPts val="0"/>
                        </a:spcAft>
                      </a:pPr>
                      <a:r>
                        <a:rPr lang="ru-RU" sz="1230" dirty="0">
                          <a:effectLst/>
                          <a:latin typeface="Times New Roman"/>
                          <a:ea typeface="Calibri"/>
                          <a:cs typeface="Times New Roman"/>
                        </a:rPr>
                        <a:t>12</a:t>
                      </a:r>
                      <a:endParaRPr lang="ru-RU" sz="1230" dirty="0">
                        <a:effectLst/>
                        <a:latin typeface="Calibri"/>
                        <a:ea typeface="Calibri"/>
                        <a:cs typeface="Times New Roman"/>
                      </a:endParaRPr>
                    </a:p>
                  </a:txBody>
                  <a:tcPr marL="35286" marR="35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0"/>
                        </a:spcAft>
                      </a:pPr>
                      <a:r>
                        <a:rPr lang="ru-RU" sz="1230" i="1" dirty="0">
                          <a:effectLst/>
                          <a:latin typeface="Times New Roman"/>
                          <a:ea typeface="Calibri"/>
                          <a:cs typeface="Times New Roman"/>
                        </a:rPr>
                        <a:t>Глины и суглинки </a:t>
                      </a:r>
                      <a:r>
                        <a:rPr lang="ru-RU" sz="1230" i="1" dirty="0" err="1">
                          <a:effectLst/>
                          <a:latin typeface="Times New Roman"/>
                          <a:ea typeface="Calibri"/>
                          <a:cs typeface="Times New Roman"/>
                        </a:rPr>
                        <a:t>оглеенные</a:t>
                      </a:r>
                      <a:r>
                        <a:rPr lang="ru-RU" sz="1230" i="1" dirty="0">
                          <a:effectLst/>
                          <a:latin typeface="Times New Roman"/>
                          <a:ea typeface="Calibri"/>
                          <a:cs typeface="Times New Roman"/>
                        </a:rPr>
                        <a:t>, влажные, полосатые. Похоже, </a:t>
                      </a:r>
                      <a:r>
                        <a:rPr lang="ru-RU" sz="1230" i="1" dirty="0" err="1">
                          <a:effectLst/>
                          <a:latin typeface="Times New Roman"/>
                          <a:ea typeface="Calibri"/>
                          <a:cs typeface="Times New Roman"/>
                        </a:rPr>
                        <a:t>оглеены</a:t>
                      </a:r>
                      <a:r>
                        <a:rPr lang="ru-RU" sz="1230" i="1" dirty="0">
                          <a:effectLst/>
                          <a:latin typeface="Times New Roman"/>
                          <a:ea typeface="Calibri"/>
                          <a:cs typeface="Times New Roman"/>
                        </a:rPr>
                        <a:t> самые чистые глины, а более песчанистые сохраняют первичный облик. Уходят под урез, видимая мощность </a:t>
                      </a:r>
                      <a:r>
                        <a:rPr lang="ru-RU" sz="1230" i="1" dirty="0" smtClean="0">
                          <a:effectLst/>
                          <a:latin typeface="Times New Roman"/>
                          <a:ea typeface="Calibri"/>
                          <a:cs typeface="Times New Roman"/>
                        </a:rPr>
                        <a:t>………………………………………………………..…….</a:t>
                      </a:r>
                      <a:r>
                        <a:rPr lang="ru-RU" sz="1230" i="1" dirty="0">
                          <a:effectLst/>
                          <a:latin typeface="Times New Roman"/>
                          <a:ea typeface="Calibri"/>
                          <a:cs typeface="Times New Roman"/>
                        </a:rPr>
                        <a:t>0.40 м.</a:t>
                      </a:r>
                      <a:endParaRPr lang="ru-RU" sz="1230" dirty="0">
                        <a:effectLst/>
                        <a:latin typeface="Calibri"/>
                        <a:ea typeface="Calibri"/>
                        <a:cs typeface="Times New Roman"/>
                      </a:endParaRPr>
                    </a:p>
                  </a:txBody>
                  <a:tcPr marL="35286" marR="35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647">
                <a:tc gridSpan="2">
                  <a:txBody>
                    <a:bodyPr/>
                    <a:lstStyle/>
                    <a:p>
                      <a:pPr algn="l">
                        <a:lnSpc>
                          <a:spcPct val="100000"/>
                        </a:lnSpc>
                        <a:spcAft>
                          <a:spcPts val="0"/>
                        </a:spcAft>
                      </a:pPr>
                      <a:r>
                        <a:rPr lang="ru-RU" sz="1800" dirty="0" smtClean="0">
                          <a:effectLst/>
                          <a:latin typeface="Times New Roman"/>
                          <a:ea typeface="Calibri"/>
                          <a:cs typeface="Times New Roman"/>
                        </a:rPr>
                        <a:t>Итого:                                                                              </a:t>
                      </a:r>
                      <a:r>
                        <a:rPr lang="ru-RU" sz="1800" b="1" dirty="0" smtClean="0">
                          <a:effectLst/>
                          <a:latin typeface="Times New Roman"/>
                          <a:ea typeface="Calibri"/>
                          <a:cs typeface="Times New Roman"/>
                        </a:rPr>
                        <a:t>5.25 </a:t>
                      </a:r>
                      <a:r>
                        <a:rPr lang="ru-RU" sz="1800" b="1" dirty="0">
                          <a:effectLst/>
                          <a:latin typeface="Times New Roman"/>
                          <a:ea typeface="Calibri"/>
                          <a:cs typeface="Times New Roman"/>
                        </a:rPr>
                        <a:t>м </a:t>
                      </a:r>
                      <a:endParaRPr lang="ru-RU" sz="1800" b="1" dirty="0">
                        <a:effectLst/>
                        <a:latin typeface="Calibri"/>
                        <a:ea typeface="Calibri"/>
                        <a:cs typeface="Times New Roman"/>
                      </a:endParaRPr>
                    </a:p>
                  </a:txBody>
                  <a:tcPr marL="35286" marR="35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r>
            </a:tbl>
          </a:graphicData>
        </a:graphic>
      </p:graphicFrame>
      <p:sp>
        <p:nvSpPr>
          <p:cNvPr id="5" name="TextBox 4"/>
          <p:cNvSpPr txBox="1"/>
          <p:nvPr/>
        </p:nvSpPr>
        <p:spPr>
          <a:xfrm>
            <a:off x="3995936" y="188640"/>
            <a:ext cx="3411511" cy="400110"/>
          </a:xfrm>
          <a:prstGeom prst="rect">
            <a:avLst/>
          </a:prstGeom>
          <a:solidFill>
            <a:schemeClr val="bg1"/>
          </a:solidFill>
        </p:spPr>
        <p:txBody>
          <a:bodyPr wrap="none" rtlCol="0">
            <a:spAutoFit/>
          </a:bodyPr>
          <a:lstStyle/>
          <a:p>
            <a:r>
              <a:rPr lang="ru-RU" sz="2000" dirty="0">
                <a:solidFill>
                  <a:prstClr val="black"/>
                </a:solidFill>
                <a:latin typeface="Comic Sans MS" pitchFamily="66" charset="0"/>
              </a:rPr>
              <a:t>Разрез </a:t>
            </a:r>
            <a:r>
              <a:rPr lang="ru-RU" sz="2000" dirty="0" err="1">
                <a:solidFill>
                  <a:prstClr val="black"/>
                </a:solidFill>
                <a:latin typeface="Comic Sans MS" pitchFamily="66" charset="0"/>
              </a:rPr>
              <a:t>Карантрав</a:t>
            </a:r>
            <a:r>
              <a:rPr lang="ru-RU" sz="2000" dirty="0">
                <a:solidFill>
                  <a:prstClr val="black"/>
                </a:solidFill>
                <a:latin typeface="Comic Sans MS" pitchFamily="66" charset="0"/>
              </a:rPr>
              <a:t> (т. </a:t>
            </a:r>
            <a:r>
              <a:rPr lang="ru-RU" sz="2000" b="1" dirty="0">
                <a:solidFill>
                  <a:prstClr val="black"/>
                </a:solidFill>
                <a:latin typeface="Comic Sans MS" pitchFamily="66" charset="0"/>
              </a:rPr>
              <a:t>7059</a:t>
            </a:r>
            <a:r>
              <a:rPr lang="ru-RU" sz="2000" dirty="0">
                <a:solidFill>
                  <a:prstClr val="black"/>
                </a:solidFill>
                <a:latin typeface="Comic Sans MS" pitchFamily="66" charset="0"/>
              </a:rPr>
              <a:t>)</a:t>
            </a:r>
          </a:p>
        </p:txBody>
      </p:sp>
      <p:pic>
        <p:nvPicPr>
          <p:cNvPr id="2" name="Рисунок 1"/>
          <p:cNvPicPr>
            <a:picLocks noChangeAspect="1"/>
          </p:cNvPicPr>
          <p:nvPr/>
        </p:nvPicPr>
        <p:blipFill rotWithShape="1">
          <a:blip r:embed="rId5" cstate="print">
            <a:extLst>
              <a:ext uri="{28A0092B-C50C-407E-A947-70E740481C1C}">
                <a14:useLocalDpi xmlns:a14="http://schemas.microsoft.com/office/drawing/2010/main" val="0"/>
              </a:ext>
            </a:extLst>
          </a:blip>
          <a:srcRect l="17939"/>
          <a:stretch/>
        </p:blipFill>
        <p:spPr>
          <a:xfrm>
            <a:off x="1475656" y="388695"/>
            <a:ext cx="1419164" cy="5999333"/>
          </a:xfrm>
          <a:prstGeom prst="rect">
            <a:avLst/>
          </a:prstGeom>
        </p:spPr>
      </p:pic>
    </p:spTree>
    <p:extLst>
      <p:ext uri="{BB962C8B-B14F-4D97-AF65-F5344CB8AC3E}">
        <p14:creationId xmlns:p14="http://schemas.microsoft.com/office/powerpoint/2010/main" val="16821164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t="50000"/>
          <a:stretch/>
        </p:blipFill>
        <p:spPr>
          <a:xfrm>
            <a:off x="-7889" y="116632"/>
            <a:ext cx="9007528" cy="4581128"/>
          </a:xfrm>
          <a:prstGeom prst="rect">
            <a:avLst/>
          </a:prstGeom>
        </p:spPr>
      </p:pic>
      <p:sp>
        <p:nvSpPr>
          <p:cNvPr id="4" name="Прямоугольник 3"/>
          <p:cNvSpPr/>
          <p:nvPr/>
        </p:nvSpPr>
        <p:spPr>
          <a:xfrm>
            <a:off x="251521" y="4706468"/>
            <a:ext cx="8712967" cy="1754326"/>
          </a:xfrm>
          <a:prstGeom prst="rect">
            <a:avLst/>
          </a:prstGeom>
        </p:spPr>
        <p:txBody>
          <a:bodyPr wrap="square">
            <a:spAutoFit/>
          </a:bodyPr>
          <a:lstStyle/>
          <a:p>
            <a:r>
              <a:rPr lang="ru-RU" dirty="0">
                <a:solidFill>
                  <a:prstClr val="black"/>
                </a:solidFill>
              </a:rPr>
              <a:t>Изучение спорово-пыльцевых спектров разреза </a:t>
            </a:r>
            <a:r>
              <a:rPr lang="ru-RU" dirty="0" err="1">
                <a:solidFill>
                  <a:prstClr val="black"/>
                </a:solidFill>
              </a:rPr>
              <a:t>Карантрав</a:t>
            </a:r>
            <a:r>
              <a:rPr lang="ru-RU" dirty="0">
                <a:solidFill>
                  <a:prstClr val="black"/>
                </a:solidFill>
              </a:rPr>
              <a:t> показало, что по разрезу четко выделяется 7 интервалов (зон), различающихся количеством спор и пыльцы, их соотношением, относительным количеством пыльцы деревьев, кустарников и трав, и набором растительных форм. В интервалах 1,3, 5 и 7 наблюдаются группировки растительности относительно теплого климата, а в зонах 2, 4 и 6 – относительно холодного. Самые теплые группировки показаны самым ярким малиновым цветом.</a:t>
            </a:r>
          </a:p>
        </p:txBody>
      </p:sp>
    </p:spTree>
    <p:extLst>
      <p:ext uri="{BB962C8B-B14F-4D97-AF65-F5344CB8AC3E}">
        <p14:creationId xmlns:p14="http://schemas.microsoft.com/office/powerpoint/2010/main" val="12766983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72000" y="1666254"/>
            <a:ext cx="4355976" cy="3693319"/>
          </a:xfrm>
          <a:prstGeom prst="rect">
            <a:avLst/>
          </a:prstGeom>
        </p:spPr>
        <p:txBody>
          <a:bodyPr wrap="square">
            <a:spAutoFit/>
          </a:bodyPr>
          <a:lstStyle/>
          <a:p>
            <a:r>
              <a:rPr lang="ru-RU" dirty="0">
                <a:solidFill>
                  <a:prstClr val="black"/>
                </a:solidFill>
                <a:latin typeface="Arial Narrow" panose="020B0606020202030204" pitchFamily="34" charset="0"/>
              </a:rPr>
              <a:t>Высота террасы 5.2 м отвечает для малых водотоков Южного Урала стандартному уровню второй надпойменной террасы, формирование которой относится к первой половине верхнего </a:t>
            </a:r>
            <a:r>
              <a:rPr lang="ru-RU" dirty="0" err="1">
                <a:solidFill>
                  <a:prstClr val="black"/>
                </a:solidFill>
                <a:latin typeface="Arial Narrow" panose="020B0606020202030204" pitchFamily="34" charset="0"/>
              </a:rPr>
              <a:t>неоплейстоцена</a:t>
            </a:r>
            <a:r>
              <a:rPr lang="ru-RU" dirty="0">
                <a:solidFill>
                  <a:prstClr val="black"/>
                </a:solidFill>
                <a:latin typeface="Arial Narrow" panose="020B0606020202030204" pitchFamily="34" charset="0"/>
              </a:rPr>
              <a:t>. </a:t>
            </a:r>
          </a:p>
          <a:p>
            <a:r>
              <a:rPr lang="ru-RU" dirty="0">
                <a:solidFill>
                  <a:prstClr val="black"/>
                </a:solidFill>
                <a:latin typeface="Arial Narrow" panose="020B0606020202030204" pitchFamily="34" charset="0"/>
              </a:rPr>
              <a:t>Накопление нижней, наиболее «теплой» части разреза могло происходить в максимально теплое и влажное стрелецкое (</a:t>
            </a:r>
            <a:r>
              <a:rPr lang="ru-RU" i="1" dirty="0" err="1">
                <a:solidFill>
                  <a:prstClr val="black"/>
                </a:solidFill>
                <a:latin typeface="Arial Narrow" panose="020B0606020202030204" pitchFamily="34" charset="0"/>
              </a:rPr>
              <a:t>микулинское</a:t>
            </a:r>
            <a:r>
              <a:rPr lang="ru-RU" dirty="0">
                <a:solidFill>
                  <a:prstClr val="black"/>
                </a:solidFill>
                <a:latin typeface="Arial Narrow" panose="020B0606020202030204" pitchFamily="34" charset="0"/>
              </a:rPr>
              <a:t>) межледниковье. В таком случае средняя и верхняя части разреза могли образоваться во время трех похолоданий (в том числе </a:t>
            </a:r>
            <a:r>
              <a:rPr lang="ru-RU" dirty="0" err="1">
                <a:solidFill>
                  <a:prstClr val="black"/>
                </a:solidFill>
                <a:latin typeface="Arial Narrow" panose="020B0606020202030204" pitchFamily="34" charset="0"/>
              </a:rPr>
              <a:t>ханмейского</a:t>
            </a:r>
            <a:r>
              <a:rPr lang="ru-RU" dirty="0">
                <a:solidFill>
                  <a:prstClr val="black"/>
                </a:solidFill>
                <a:latin typeface="Arial Narrow" panose="020B0606020202030204" pitchFamily="34" charset="0"/>
              </a:rPr>
              <a:t>) и двух потеплений северо-уральского (валдайского) времени. </a:t>
            </a:r>
          </a:p>
        </p:txBody>
      </p:sp>
      <p:grpSp>
        <p:nvGrpSpPr>
          <p:cNvPr id="3" name="Группа 2"/>
          <p:cNvGrpSpPr/>
          <p:nvPr/>
        </p:nvGrpSpPr>
        <p:grpSpPr>
          <a:xfrm>
            <a:off x="2518122" y="1220564"/>
            <a:ext cx="1909862" cy="4584700"/>
            <a:chOff x="69850" y="1138238"/>
            <a:chExt cx="1909862" cy="4584700"/>
          </a:xfrm>
        </p:grpSpPr>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83783"/>
            <a:stretch/>
          </p:blipFill>
          <p:spPr bwMode="auto">
            <a:xfrm>
              <a:off x="69850" y="1138238"/>
              <a:ext cx="1460186" cy="458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94542" t="5753"/>
            <a:stretch/>
          </p:blipFill>
          <p:spPr bwMode="auto">
            <a:xfrm>
              <a:off x="1488247" y="1401986"/>
              <a:ext cx="491465" cy="432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221"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619"/>
          <a:stretch/>
        </p:blipFill>
        <p:spPr bwMode="auto">
          <a:xfrm>
            <a:off x="83362" y="1484784"/>
            <a:ext cx="2616430" cy="4414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Соединительная линия уступом 4"/>
          <p:cNvCxnSpPr/>
          <p:nvPr/>
        </p:nvCxnSpPr>
        <p:spPr>
          <a:xfrm rot="5400000" flipH="1" flipV="1">
            <a:off x="-1368660" y="3465004"/>
            <a:ext cx="3240360" cy="288032"/>
          </a:xfrm>
          <a:prstGeom prst="bentConnector3">
            <a:avLst>
              <a:gd name="adj1" fmla="val 101130"/>
            </a:avLst>
          </a:prstGeom>
          <a:ln w="28575">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1500" y="1547500"/>
            <a:ext cx="648072" cy="369332"/>
          </a:xfrm>
          <a:prstGeom prst="rect">
            <a:avLst/>
          </a:prstGeom>
          <a:solidFill>
            <a:srgbClr val="F4E1AA"/>
          </a:solidFill>
        </p:spPr>
        <p:txBody>
          <a:bodyPr wrap="square" rtlCol="0">
            <a:spAutoFit/>
          </a:bodyPr>
          <a:lstStyle/>
          <a:p>
            <a:r>
              <a:rPr lang="ru-RU" dirty="0" smtClean="0">
                <a:solidFill>
                  <a:prstClr val="black"/>
                </a:solidFill>
              </a:rPr>
              <a:t>5.2м</a:t>
            </a:r>
            <a:endParaRPr lang="ru-RU" dirty="0">
              <a:solidFill>
                <a:prstClr val="black"/>
              </a:solidFill>
            </a:endParaRPr>
          </a:p>
        </p:txBody>
      </p:sp>
      <p:sp>
        <p:nvSpPr>
          <p:cNvPr id="8" name="TextBox 7"/>
          <p:cNvSpPr txBox="1"/>
          <p:nvPr/>
        </p:nvSpPr>
        <p:spPr>
          <a:xfrm>
            <a:off x="0" y="29331"/>
            <a:ext cx="5996963" cy="369332"/>
          </a:xfrm>
          <a:prstGeom prst="rect">
            <a:avLst/>
          </a:prstGeom>
          <a:solidFill>
            <a:schemeClr val="accent5">
              <a:lumMod val="20000"/>
              <a:lumOff val="80000"/>
            </a:schemeClr>
          </a:solidFill>
        </p:spPr>
        <p:txBody>
          <a:bodyPr wrap="none" rtlCol="0">
            <a:spAutoFit/>
          </a:bodyPr>
          <a:lstStyle/>
          <a:p>
            <a:r>
              <a:rPr lang="ru-RU" b="1" dirty="0">
                <a:solidFill>
                  <a:prstClr val="black"/>
                </a:solidFill>
              </a:rPr>
              <a:t>Высота террасы и возрастное распределение </a:t>
            </a:r>
            <a:r>
              <a:rPr lang="ru-RU" b="1" dirty="0" err="1" smtClean="0">
                <a:solidFill>
                  <a:prstClr val="black"/>
                </a:solidFill>
              </a:rPr>
              <a:t>палинозон</a:t>
            </a:r>
            <a:endParaRPr lang="ru-RU" b="1" dirty="0">
              <a:solidFill>
                <a:prstClr val="black"/>
              </a:solidFill>
            </a:endParaRPr>
          </a:p>
        </p:txBody>
      </p:sp>
    </p:spTree>
    <p:extLst>
      <p:ext uri="{BB962C8B-B14F-4D97-AF65-F5344CB8AC3E}">
        <p14:creationId xmlns:p14="http://schemas.microsoft.com/office/powerpoint/2010/main" val="5479534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5" name="Picture 1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227"/>
          <a:stretch/>
        </p:blipFill>
        <p:spPr bwMode="auto">
          <a:xfrm>
            <a:off x="-14749" y="1040511"/>
            <a:ext cx="4846208" cy="5733256"/>
          </a:xfrm>
          <a:prstGeom prst="rect">
            <a:avLst/>
          </a:prstGeom>
          <a:solidFill>
            <a:schemeClr val="accent6">
              <a:lumMod val="60000"/>
              <a:lumOff val="40000"/>
            </a:schemeClr>
          </a:solidFill>
          <a:ln>
            <a:noFill/>
          </a:ln>
          <a:effectLst/>
        </p:spPr>
      </p:pic>
      <p:sp>
        <p:nvSpPr>
          <p:cNvPr id="3" name="TextBox 2"/>
          <p:cNvSpPr txBox="1"/>
          <p:nvPr/>
        </p:nvSpPr>
        <p:spPr>
          <a:xfrm>
            <a:off x="-14749" y="548680"/>
            <a:ext cx="8691205" cy="369332"/>
          </a:xfrm>
          <a:prstGeom prst="rect">
            <a:avLst/>
          </a:prstGeom>
          <a:noFill/>
        </p:spPr>
        <p:txBody>
          <a:bodyPr wrap="square" rtlCol="0">
            <a:spAutoFit/>
          </a:bodyPr>
          <a:lstStyle/>
          <a:p>
            <a:pPr algn="r"/>
            <a:r>
              <a:rPr lang="ru-RU" dirty="0">
                <a:latin typeface="Arial" panose="020B0604020202020204" pitchFamily="34" charset="0"/>
                <a:cs typeface="Arial" panose="020B0604020202020204" pitchFamily="34" charset="0"/>
              </a:rPr>
              <a:t>Кумулятивные кривые и гистограммы распределения размерных </a:t>
            </a:r>
            <a:r>
              <a:rPr lang="ru-RU" dirty="0" smtClean="0">
                <a:latin typeface="Arial" panose="020B0604020202020204" pitchFamily="34" charset="0"/>
                <a:cs typeface="Arial" panose="020B0604020202020204" pitchFamily="34" charset="0"/>
              </a:rPr>
              <a:t>фракций</a:t>
            </a:r>
            <a:endParaRPr lang="ru-RU" dirty="0">
              <a:latin typeface="Arial" panose="020B0604020202020204" pitchFamily="34" charset="0"/>
              <a:cs typeface="Arial" panose="020B0604020202020204" pitchFamily="34" charset="0"/>
            </a:endParaRPr>
          </a:p>
        </p:txBody>
      </p:sp>
      <p:grpSp>
        <p:nvGrpSpPr>
          <p:cNvPr id="5" name="Группа 4"/>
          <p:cNvGrpSpPr/>
          <p:nvPr/>
        </p:nvGrpSpPr>
        <p:grpSpPr>
          <a:xfrm>
            <a:off x="4926970" y="3907139"/>
            <a:ext cx="4181534" cy="2618204"/>
            <a:chOff x="4867041" y="3115050"/>
            <a:chExt cx="4271078" cy="2618206"/>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7041" y="3115050"/>
              <a:ext cx="4271078" cy="2618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7668535" y="5416282"/>
              <a:ext cx="1331449" cy="276999"/>
            </a:xfrm>
            <a:prstGeom prst="rect">
              <a:avLst/>
            </a:prstGeom>
          </p:spPr>
          <p:txBody>
            <a:bodyPr wrap="square">
              <a:spAutoFit/>
            </a:bodyPr>
            <a:lstStyle/>
            <a:p>
              <a:r>
                <a:rPr lang="en-US" sz="1200" b="1" dirty="0">
                  <a:solidFill>
                    <a:prstClr val="black"/>
                  </a:solidFill>
                </a:rPr>
                <a:t>Mode </a:t>
              </a:r>
              <a:r>
                <a:rPr lang="en-US" sz="1200" dirty="0">
                  <a:solidFill>
                    <a:prstClr val="black"/>
                  </a:solidFill>
                </a:rPr>
                <a:t>28,21 </a:t>
              </a:r>
              <a:endParaRPr lang="ru-RU" sz="1200" dirty="0">
                <a:solidFill>
                  <a:prstClr val="black"/>
                </a:solidFill>
              </a:endParaRPr>
            </a:p>
          </p:txBody>
        </p:sp>
      </p:gr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1160" y="1749009"/>
            <a:ext cx="4246533" cy="209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909362" y="84948"/>
            <a:ext cx="7311810" cy="369332"/>
          </a:xfrm>
          <a:prstGeom prst="rect">
            <a:avLst/>
          </a:prstGeom>
          <a:noFill/>
        </p:spPr>
        <p:txBody>
          <a:bodyPr wrap="none" rtlCol="0">
            <a:spAutoFit/>
          </a:bodyPr>
          <a:lstStyle/>
          <a:p>
            <a:r>
              <a:rPr lang="ru-RU" b="1" dirty="0"/>
              <a:t>Гранулометрический анализ </a:t>
            </a:r>
            <a:r>
              <a:rPr lang="ru-RU" b="1" dirty="0" smtClean="0"/>
              <a:t>тонкой фракции пород </a:t>
            </a:r>
            <a:r>
              <a:rPr lang="ru-RU" b="1" dirty="0"/>
              <a:t>разреза </a:t>
            </a:r>
            <a:r>
              <a:rPr lang="ru-RU" b="1" dirty="0" err="1"/>
              <a:t>Карантрав</a:t>
            </a:r>
            <a:endParaRPr lang="ru-RU" b="1" dirty="0"/>
          </a:p>
        </p:txBody>
      </p:sp>
    </p:spTree>
    <p:extLst>
      <p:ext uri="{BB962C8B-B14F-4D97-AF65-F5344CB8AC3E}">
        <p14:creationId xmlns:p14="http://schemas.microsoft.com/office/powerpoint/2010/main" val="24975364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07504" y="764704"/>
            <a:ext cx="4448125" cy="53611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9" name="Рисунок 8"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733" y="927398"/>
            <a:ext cx="1028896" cy="4772593"/>
          </a:xfrm>
          <a:prstGeom prst="rect">
            <a:avLst/>
          </a:prstGeom>
        </p:spPr>
      </p:pic>
      <p:sp>
        <p:nvSpPr>
          <p:cNvPr id="7" name="TextBox 6"/>
          <p:cNvSpPr txBox="1"/>
          <p:nvPr/>
        </p:nvSpPr>
        <p:spPr>
          <a:xfrm>
            <a:off x="909362" y="84948"/>
            <a:ext cx="7508915" cy="461665"/>
          </a:xfrm>
          <a:prstGeom prst="rect">
            <a:avLst/>
          </a:prstGeom>
          <a:noFill/>
        </p:spPr>
        <p:txBody>
          <a:bodyPr wrap="none" rtlCol="0">
            <a:spAutoFit/>
          </a:bodyPr>
          <a:lstStyle/>
          <a:p>
            <a:r>
              <a:rPr lang="ru-RU" sz="2400" b="1" dirty="0"/>
              <a:t>Гранулометрический анализ пород разреза </a:t>
            </a:r>
            <a:r>
              <a:rPr lang="ru-RU" sz="2400" b="1" dirty="0" err="1"/>
              <a:t>Карантрав</a:t>
            </a:r>
            <a:endParaRPr lang="ru-RU" sz="2400" b="1" dirty="0"/>
          </a:p>
        </p:txBody>
      </p:sp>
      <p:sp>
        <p:nvSpPr>
          <p:cNvPr id="2" name="Прямоугольник 1"/>
          <p:cNvSpPr/>
          <p:nvPr/>
        </p:nvSpPr>
        <p:spPr>
          <a:xfrm>
            <a:off x="4841439" y="889843"/>
            <a:ext cx="3995936" cy="5078313"/>
          </a:xfrm>
          <a:prstGeom prst="rect">
            <a:avLst/>
          </a:prstGeom>
        </p:spPr>
        <p:txBody>
          <a:bodyPr wrap="square">
            <a:spAutoFit/>
          </a:bodyPr>
          <a:lstStyle/>
          <a:p>
            <a:r>
              <a:rPr lang="ru-RU" dirty="0">
                <a:solidFill>
                  <a:prstClr val="black"/>
                </a:solidFill>
              </a:rPr>
              <a:t>В целом преобладающей фракцией почти всех пород разреза оказались алевриты. </a:t>
            </a:r>
          </a:p>
          <a:p>
            <a:r>
              <a:rPr lang="ru-RU" dirty="0">
                <a:solidFill>
                  <a:prstClr val="black"/>
                </a:solidFill>
              </a:rPr>
              <a:t>В слоях 7 и 9 наблюдается явно бимодальное распределение частиц по размеру, что  связано с независимым увеличением количество песчаных </a:t>
            </a:r>
            <a:r>
              <a:rPr lang="ru-RU" dirty="0" err="1">
                <a:solidFill>
                  <a:prstClr val="black"/>
                </a:solidFill>
              </a:rPr>
              <a:t>кластов</a:t>
            </a:r>
            <a:r>
              <a:rPr lang="ru-RU" dirty="0">
                <a:solidFill>
                  <a:prstClr val="black"/>
                </a:solidFill>
              </a:rPr>
              <a:t>. Кроме того, практически во всех образцах присутствует частицы глинистой размерности, представленные как глинистыми минералами, так и тончайшим кварцем.    </a:t>
            </a:r>
          </a:p>
          <a:p>
            <a:r>
              <a:rPr lang="ru-RU" dirty="0">
                <a:solidFill>
                  <a:prstClr val="black"/>
                </a:solidFill>
              </a:rPr>
              <a:t>В целом, моды размера частиц колеблются в узком интервале 26 – 34 микрометра, лишь в образце 7</a:t>
            </a:r>
            <a:r>
              <a:rPr lang="ru-RU" i="1" dirty="0">
                <a:solidFill>
                  <a:prstClr val="black"/>
                </a:solidFill>
              </a:rPr>
              <a:t>б</a:t>
            </a:r>
            <a:r>
              <a:rPr lang="ru-RU" dirty="0">
                <a:solidFill>
                  <a:prstClr val="black"/>
                </a:solidFill>
              </a:rPr>
              <a:t> увеличиваясь до </a:t>
            </a:r>
            <a:r>
              <a:rPr lang="ru-RU" i="1" dirty="0">
                <a:solidFill>
                  <a:prstClr val="black"/>
                </a:solidFill>
              </a:rPr>
              <a:t>265 микрометров</a:t>
            </a:r>
            <a:r>
              <a:rPr lang="ru-RU" dirty="0">
                <a:solidFill>
                  <a:prstClr val="black"/>
                </a:solidFill>
              </a:rPr>
              <a:t>. В образце 10 отчетливо выражен максимум </a:t>
            </a:r>
            <a:r>
              <a:rPr lang="ru-RU" i="1" dirty="0">
                <a:solidFill>
                  <a:prstClr val="black"/>
                </a:solidFill>
              </a:rPr>
              <a:t>3 микрометра</a:t>
            </a:r>
            <a:r>
              <a:rPr lang="ru-RU" dirty="0">
                <a:solidFill>
                  <a:prstClr val="black"/>
                </a:solidFill>
              </a:rPr>
              <a:t>  - видимо за счет тончайших обломков кварца. </a:t>
            </a:r>
          </a:p>
        </p:txBody>
      </p:sp>
      <p:pic>
        <p:nvPicPr>
          <p:cNvPr id="8" name="Рисунок 7" descr="Вырезка экрана"/>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018726"/>
            <a:ext cx="3600400" cy="5196454"/>
          </a:xfrm>
          <a:prstGeom prst="rect">
            <a:avLst/>
          </a:prstGeom>
        </p:spPr>
      </p:pic>
    </p:spTree>
    <p:extLst>
      <p:ext uri="{BB962C8B-B14F-4D97-AF65-F5344CB8AC3E}">
        <p14:creationId xmlns:p14="http://schemas.microsoft.com/office/powerpoint/2010/main" val="30809282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t="2993" b="48866"/>
          <a:stretch/>
        </p:blipFill>
        <p:spPr>
          <a:xfrm>
            <a:off x="143118" y="10328"/>
            <a:ext cx="8542003" cy="4182776"/>
          </a:xfrm>
          <a:prstGeom prst="rect">
            <a:avLst/>
          </a:prstGeom>
        </p:spPr>
      </p:pic>
      <p:sp>
        <p:nvSpPr>
          <p:cNvPr id="4" name="Прямоугольник 3"/>
          <p:cNvSpPr/>
          <p:nvPr/>
        </p:nvSpPr>
        <p:spPr>
          <a:xfrm>
            <a:off x="0" y="4057233"/>
            <a:ext cx="9144000" cy="2800767"/>
          </a:xfrm>
          <a:prstGeom prst="rect">
            <a:avLst/>
          </a:prstGeom>
        </p:spPr>
        <p:txBody>
          <a:bodyPr wrap="square">
            <a:spAutoFit/>
          </a:bodyPr>
          <a:lstStyle/>
          <a:p>
            <a:r>
              <a:rPr lang="ru-RU" sz="1600" b="1" dirty="0">
                <a:solidFill>
                  <a:prstClr val="black"/>
                </a:solidFill>
                <a:latin typeface="Arial Narrow" panose="020B0606020202030204" pitchFamily="34" charset="0"/>
              </a:rPr>
              <a:t>Валовый минеральный анализ исследованных образцов показал, что в составе минералов, слагающих породы, преобладает кварц – 57 – 72 %. Глинистые минералы – 12 – 25 %, преимущественно </a:t>
            </a:r>
            <a:r>
              <a:rPr lang="ru-RU" sz="1600" b="1" dirty="0" err="1">
                <a:solidFill>
                  <a:prstClr val="black"/>
                </a:solidFill>
                <a:latin typeface="Arial Narrow" panose="020B0606020202030204" pitchFamily="34" charset="0"/>
              </a:rPr>
              <a:t>гидрослюдисто-смектитового</a:t>
            </a:r>
            <a:r>
              <a:rPr lang="ru-RU" sz="1600" b="1" dirty="0">
                <a:solidFill>
                  <a:prstClr val="black"/>
                </a:solidFill>
                <a:latin typeface="Arial Narrow" panose="020B0606020202030204" pitchFamily="34" charset="0"/>
              </a:rPr>
              <a:t> состава с примесью хлорита, каолинита и смешанослойных фаз, плагиоклаза  7 – 14 % и калиевого полевого шпата  2 – 6 %. </a:t>
            </a:r>
          </a:p>
          <a:p>
            <a:r>
              <a:rPr lang="ru-RU" sz="1600" b="1" dirty="0">
                <a:solidFill>
                  <a:prstClr val="black"/>
                </a:solidFill>
                <a:latin typeface="Arial Narrow" panose="020B0606020202030204" pitchFamily="34" charset="0"/>
              </a:rPr>
              <a:t>Содержания кварца и глины находятся в четких противофазах вне зависимости от теплового режима эпизода образования. Количество кварца </a:t>
            </a:r>
            <a:r>
              <a:rPr lang="ru-RU" sz="1600" b="1" dirty="0" err="1">
                <a:solidFill>
                  <a:prstClr val="black"/>
                </a:solidFill>
                <a:latin typeface="Arial Narrow" panose="020B0606020202030204" pitchFamily="34" charset="0"/>
              </a:rPr>
              <a:t>субалевритовой</a:t>
            </a:r>
            <a:r>
              <a:rPr lang="ru-RU" sz="1600" b="1" dirty="0">
                <a:solidFill>
                  <a:prstClr val="black"/>
                </a:solidFill>
                <a:latin typeface="Arial Narrow" panose="020B0606020202030204" pitchFamily="34" charset="0"/>
              </a:rPr>
              <a:t> размерности все же соответствует похолоданиям, что позволяет предположить частичный воздушный (</a:t>
            </a:r>
            <a:r>
              <a:rPr lang="ru-RU" sz="1600" b="1" i="1" dirty="0">
                <a:solidFill>
                  <a:prstClr val="black"/>
                </a:solidFill>
                <a:latin typeface="Arial Narrow" panose="020B0606020202030204" pitchFamily="34" charset="0"/>
              </a:rPr>
              <a:t>лессовый</a:t>
            </a:r>
            <a:r>
              <a:rPr lang="ru-RU" sz="1600" b="1" dirty="0">
                <a:solidFill>
                  <a:prstClr val="black"/>
                </a:solidFill>
                <a:latin typeface="Arial Narrow" panose="020B0606020202030204" pitchFamily="34" charset="0"/>
              </a:rPr>
              <a:t>) перенос частиц.  </a:t>
            </a:r>
          </a:p>
          <a:p>
            <a:r>
              <a:rPr lang="ru-RU" sz="1600" b="1" dirty="0">
                <a:solidFill>
                  <a:prstClr val="black"/>
                </a:solidFill>
                <a:latin typeface="Arial Narrow" panose="020B0606020202030204" pitchFamily="34" charset="0"/>
              </a:rPr>
              <a:t>Анализ глинистой фракции (менее 0,002 мм) показывает, что ассоциация глинистых минералов также имеет относительно стабильный состав – полиминеральный, преимущественно </a:t>
            </a:r>
            <a:r>
              <a:rPr lang="ru-RU" sz="1600" b="1" dirty="0" err="1">
                <a:solidFill>
                  <a:prstClr val="black"/>
                </a:solidFill>
                <a:latin typeface="Arial Narrow" panose="020B0606020202030204" pitchFamily="34" charset="0"/>
              </a:rPr>
              <a:t>гидрослюдисто-смектитовый</a:t>
            </a:r>
            <a:r>
              <a:rPr lang="ru-RU" sz="1600" b="1" dirty="0">
                <a:solidFill>
                  <a:prstClr val="black"/>
                </a:solidFill>
                <a:latin typeface="Arial Narrow" panose="020B0606020202030204" pitchFamily="34" charset="0"/>
              </a:rPr>
              <a:t> с примесью  хлорита, каолинита и смешанослойных фаз слюда-</a:t>
            </a:r>
            <a:r>
              <a:rPr lang="ru-RU" sz="1600" b="1" dirty="0" err="1">
                <a:solidFill>
                  <a:prstClr val="black"/>
                </a:solidFill>
                <a:latin typeface="Arial Narrow" panose="020B0606020202030204" pitchFamily="34" charset="0"/>
              </a:rPr>
              <a:t>смектитового</a:t>
            </a:r>
            <a:r>
              <a:rPr lang="ru-RU" sz="1600" b="1" dirty="0">
                <a:solidFill>
                  <a:prstClr val="black"/>
                </a:solidFill>
                <a:latin typeface="Arial Narrow" panose="020B0606020202030204" pitchFamily="34" charset="0"/>
              </a:rPr>
              <a:t> и хлорит </a:t>
            </a:r>
            <a:r>
              <a:rPr lang="ru-RU" sz="1600" b="1" dirty="0" err="1">
                <a:solidFill>
                  <a:prstClr val="black"/>
                </a:solidFill>
                <a:latin typeface="Arial Narrow" panose="020B0606020202030204" pitchFamily="34" charset="0"/>
              </a:rPr>
              <a:t>смектитового</a:t>
            </a:r>
            <a:r>
              <a:rPr lang="ru-RU" sz="1600" b="1" dirty="0">
                <a:solidFill>
                  <a:prstClr val="black"/>
                </a:solidFill>
                <a:latin typeface="Arial Narrow" panose="020B0606020202030204" pitchFamily="34" charset="0"/>
              </a:rPr>
              <a:t> состава. </a:t>
            </a:r>
            <a:endParaRPr lang="ru-RU" b="1"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28585345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225923"/>
            <a:ext cx="5546711" cy="369332"/>
          </a:xfrm>
          <a:prstGeom prst="rect">
            <a:avLst/>
          </a:prstGeom>
          <a:solidFill>
            <a:schemeClr val="accent5">
              <a:lumMod val="20000"/>
              <a:lumOff val="80000"/>
            </a:schemeClr>
          </a:solidFill>
        </p:spPr>
        <p:txBody>
          <a:bodyPr wrap="none" rtlCol="0">
            <a:spAutoFit/>
          </a:bodyPr>
          <a:lstStyle/>
          <a:p>
            <a:r>
              <a:rPr lang="ru-RU" b="1" dirty="0">
                <a:solidFill>
                  <a:prstClr val="black"/>
                </a:solidFill>
              </a:rPr>
              <a:t>Породные и аллювиальные фации в разрезе </a:t>
            </a:r>
            <a:r>
              <a:rPr lang="ru-RU" b="1" dirty="0" err="1">
                <a:solidFill>
                  <a:prstClr val="black"/>
                </a:solidFill>
              </a:rPr>
              <a:t>Карантрав</a:t>
            </a:r>
            <a:endParaRPr lang="ru-RU" b="1" dirty="0">
              <a:solidFill>
                <a:prstClr val="black"/>
              </a:solidFill>
            </a:endParaRPr>
          </a:p>
        </p:txBody>
      </p:sp>
      <p:grpSp>
        <p:nvGrpSpPr>
          <p:cNvPr id="11" name="Группа 10"/>
          <p:cNvGrpSpPr/>
          <p:nvPr/>
        </p:nvGrpSpPr>
        <p:grpSpPr>
          <a:xfrm>
            <a:off x="107504" y="1196752"/>
            <a:ext cx="8928992" cy="4377846"/>
            <a:chOff x="107504" y="2435530"/>
            <a:chExt cx="8928992" cy="4377846"/>
          </a:xfrm>
        </p:grpSpPr>
        <p:sp>
          <p:nvSpPr>
            <p:cNvPr id="10" name="Прямоугольник 9"/>
            <p:cNvSpPr/>
            <p:nvPr/>
          </p:nvSpPr>
          <p:spPr>
            <a:xfrm>
              <a:off x="107504" y="2435530"/>
              <a:ext cx="8928992" cy="437784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6" y="2592288"/>
              <a:ext cx="1612427" cy="4041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2248" t="11094" b="9467"/>
            <a:stretch/>
          </p:blipFill>
          <p:spPr bwMode="auto">
            <a:xfrm>
              <a:off x="4716016" y="2469924"/>
              <a:ext cx="761290"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Полилиния 13"/>
            <p:cNvSpPr/>
            <p:nvPr/>
          </p:nvSpPr>
          <p:spPr>
            <a:xfrm>
              <a:off x="5840384" y="3356992"/>
              <a:ext cx="2504401" cy="3376942"/>
            </a:xfrm>
            <a:custGeom>
              <a:avLst/>
              <a:gdLst>
                <a:gd name="connsiteX0" fmla="*/ 0 w 2326741"/>
                <a:gd name="connsiteY0" fmla="*/ 0 h 2915216"/>
                <a:gd name="connsiteX1" fmla="*/ 778598 w 2326741"/>
                <a:gd name="connsiteY1" fmla="*/ 497941 h 2915216"/>
                <a:gd name="connsiteX2" fmla="*/ 181070 w 2326741"/>
                <a:gd name="connsiteY2" fmla="*/ 769545 h 2915216"/>
                <a:gd name="connsiteX3" fmla="*/ 1013988 w 2326741"/>
                <a:gd name="connsiteY3" fmla="*/ 1294646 h 2915216"/>
                <a:gd name="connsiteX4" fmla="*/ 81481 w 2326741"/>
                <a:gd name="connsiteY4" fmla="*/ 2073244 h 2915216"/>
                <a:gd name="connsiteX5" fmla="*/ 2326741 w 2326741"/>
                <a:gd name="connsiteY5" fmla="*/ 2915216 h 2915216"/>
                <a:gd name="connsiteX6" fmla="*/ 2326741 w 2326741"/>
                <a:gd name="connsiteY6" fmla="*/ 2915216 h 2915216"/>
                <a:gd name="connsiteX0" fmla="*/ 0 w 2326741"/>
                <a:gd name="connsiteY0" fmla="*/ 0 h 2915216"/>
                <a:gd name="connsiteX1" fmla="*/ 1258432 w 2326741"/>
                <a:gd name="connsiteY1" fmla="*/ 516048 h 2915216"/>
                <a:gd name="connsiteX2" fmla="*/ 181070 w 2326741"/>
                <a:gd name="connsiteY2" fmla="*/ 769545 h 2915216"/>
                <a:gd name="connsiteX3" fmla="*/ 1013988 w 2326741"/>
                <a:gd name="connsiteY3" fmla="*/ 1294646 h 2915216"/>
                <a:gd name="connsiteX4" fmla="*/ 81481 w 2326741"/>
                <a:gd name="connsiteY4" fmla="*/ 2073244 h 2915216"/>
                <a:gd name="connsiteX5" fmla="*/ 2326741 w 2326741"/>
                <a:gd name="connsiteY5" fmla="*/ 2915216 h 2915216"/>
                <a:gd name="connsiteX6" fmla="*/ 2326741 w 2326741"/>
                <a:gd name="connsiteY6" fmla="*/ 2915216 h 2915216"/>
                <a:gd name="connsiteX0" fmla="*/ 0 w 2326741"/>
                <a:gd name="connsiteY0" fmla="*/ 0 h 2915216"/>
                <a:gd name="connsiteX1" fmla="*/ 1258432 w 2326741"/>
                <a:gd name="connsiteY1" fmla="*/ 516048 h 2915216"/>
                <a:gd name="connsiteX2" fmla="*/ 506995 w 2326741"/>
                <a:gd name="connsiteY2" fmla="*/ 805759 h 2915216"/>
                <a:gd name="connsiteX3" fmla="*/ 1013988 w 2326741"/>
                <a:gd name="connsiteY3" fmla="*/ 1294646 h 2915216"/>
                <a:gd name="connsiteX4" fmla="*/ 81481 w 2326741"/>
                <a:gd name="connsiteY4" fmla="*/ 2073244 h 2915216"/>
                <a:gd name="connsiteX5" fmla="*/ 2326741 w 2326741"/>
                <a:gd name="connsiteY5" fmla="*/ 2915216 h 2915216"/>
                <a:gd name="connsiteX6" fmla="*/ 2326741 w 2326741"/>
                <a:gd name="connsiteY6" fmla="*/ 2915216 h 2915216"/>
                <a:gd name="connsiteX0" fmla="*/ 0 w 2326741"/>
                <a:gd name="connsiteY0" fmla="*/ 0 h 2915216"/>
                <a:gd name="connsiteX1" fmla="*/ 1258432 w 2326741"/>
                <a:gd name="connsiteY1" fmla="*/ 516048 h 2915216"/>
                <a:gd name="connsiteX2" fmla="*/ 506995 w 2326741"/>
                <a:gd name="connsiteY2" fmla="*/ 805759 h 2915216"/>
                <a:gd name="connsiteX3" fmla="*/ 1013988 w 2326741"/>
                <a:gd name="connsiteY3" fmla="*/ 1294646 h 2915216"/>
                <a:gd name="connsiteX4" fmla="*/ 470780 w 2326741"/>
                <a:gd name="connsiteY4" fmla="*/ 1946495 h 2915216"/>
                <a:gd name="connsiteX5" fmla="*/ 2326741 w 2326741"/>
                <a:gd name="connsiteY5" fmla="*/ 2915216 h 2915216"/>
                <a:gd name="connsiteX6" fmla="*/ 2326741 w 2326741"/>
                <a:gd name="connsiteY6" fmla="*/ 2915216 h 2915216"/>
                <a:gd name="connsiteX0" fmla="*/ 0 w 2326741"/>
                <a:gd name="connsiteY0" fmla="*/ 0 h 2915216"/>
                <a:gd name="connsiteX1" fmla="*/ 1258432 w 2326741"/>
                <a:gd name="connsiteY1" fmla="*/ 516048 h 2915216"/>
                <a:gd name="connsiteX2" fmla="*/ 506995 w 2326741"/>
                <a:gd name="connsiteY2" fmla="*/ 805759 h 2915216"/>
                <a:gd name="connsiteX3" fmla="*/ 1430447 w 2326741"/>
                <a:gd name="connsiteY3" fmla="*/ 1312753 h 2915216"/>
                <a:gd name="connsiteX4" fmla="*/ 470780 w 2326741"/>
                <a:gd name="connsiteY4" fmla="*/ 1946495 h 2915216"/>
                <a:gd name="connsiteX5" fmla="*/ 2326741 w 2326741"/>
                <a:gd name="connsiteY5" fmla="*/ 2915216 h 2915216"/>
                <a:gd name="connsiteX6" fmla="*/ 2326741 w 2326741"/>
                <a:gd name="connsiteY6" fmla="*/ 2915216 h 2915216"/>
                <a:gd name="connsiteX0" fmla="*/ 0 w 2326741"/>
                <a:gd name="connsiteY0" fmla="*/ 0 h 2915216"/>
                <a:gd name="connsiteX1" fmla="*/ 1258432 w 2326741"/>
                <a:gd name="connsiteY1" fmla="*/ 516048 h 2915216"/>
                <a:gd name="connsiteX2" fmla="*/ 506995 w 2326741"/>
                <a:gd name="connsiteY2" fmla="*/ 805759 h 2915216"/>
                <a:gd name="connsiteX3" fmla="*/ 1430447 w 2326741"/>
                <a:gd name="connsiteY3" fmla="*/ 1312753 h 2915216"/>
                <a:gd name="connsiteX4" fmla="*/ 470780 w 2326741"/>
                <a:gd name="connsiteY4" fmla="*/ 1946495 h 2915216"/>
                <a:gd name="connsiteX5" fmla="*/ 1376127 w 2326741"/>
                <a:gd name="connsiteY5" fmla="*/ 2498757 h 2915216"/>
                <a:gd name="connsiteX6" fmla="*/ 2326741 w 2326741"/>
                <a:gd name="connsiteY6" fmla="*/ 2915216 h 2915216"/>
                <a:gd name="connsiteX7" fmla="*/ 2326741 w 2326741"/>
                <a:gd name="connsiteY7" fmla="*/ 2915216 h 2915216"/>
                <a:gd name="connsiteX0" fmla="*/ 0 w 2326741"/>
                <a:gd name="connsiteY0" fmla="*/ 0 h 2915216"/>
                <a:gd name="connsiteX1" fmla="*/ 1258432 w 2326741"/>
                <a:gd name="connsiteY1" fmla="*/ 516048 h 2915216"/>
                <a:gd name="connsiteX2" fmla="*/ 506995 w 2326741"/>
                <a:gd name="connsiteY2" fmla="*/ 805759 h 2915216"/>
                <a:gd name="connsiteX3" fmla="*/ 1430447 w 2326741"/>
                <a:gd name="connsiteY3" fmla="*/ 1312753 h 2915216"/>
                <a:gd name="connsiteX4" fmla="*/ 470780 w 2326741"/>
                <a:gd name="connsiteY4" fmla="*/ 1946495 h 2915216"/>
                <a:gd name="connsiteX5" fmla="*/ 1195058 w 2326741"/>
                <a:gd name="connsiteY5" fmla="*/ 2426329 h 2915216"/>
                <a:gd name="connsiteX6" fmla="*/ 1376127 w 2326741"/>
                <a:gd name="connsiteY6" fmla="*/ 2498757 h 2915216"/>
                <a:gd name="connsiteX7" fmla="*/ 2326741 w 2326741"/>
                <a:gd name="connsiteY7" fmla="*/ 2915216 h 2915216"/>
                <a:gd name="connsiteX8" fmla="*/ 2326741 w 2326741"/>
                <a:gd name="connsiteY8" fmla="*/ 2915216 h 2915216"/>
                <a:gd name="connsiteX0" fmla="*/ 0 w 2326741"/>
                <a:gd name="connsiteY0" fmla="*/ 0 h 2915216"/>
                <a:gd name="connsiteX1" fmla="*/ 1258432 w 2326741"/>
                <a:gd name="connsiteY1" fmla="*/ 516048 h 2915216"/>
                <a:gd name="connsiteX2" fmla="*/ 506995 w 2326741"/>
                <a:gd name="connsiteY2" fmla="*/ 805759 h 2915216"/>
                <a:gd name="connsiteX3" fmla="*/ 1430447 w 2326741"/>
                <a:gd name="connsiteY3" fmla="*/ 1312753 h 2915216"/>
                <a:gd name="connsiteX4" fmla="*/ 470780 w 2326741"/>
                <a:gd name="connsiteY4" fmla="*/ 1946495 h 2915216"/>
                <a:gd name="connsiteX5" fmla="*/ 1348967 w 2326741"/>
                <a:gd name="connsiteY5" fmla="*/ 2390116 h 2915216"/>
                <a:gd name="connsiteX6" fmla="*/ 1376127 w 2326741"/>
                <a:gd name="connsiteY6" fmla="*/ 2498757 h 2915216"/>
                <a:gd name="connsiteX7" fmla="*/ 2326741 w 2326741"/>
                <a:gd name="connsiteY7" fmla="*/ 2915216 h 2915216"/>
                <a:gd name="connsiteX8" fmla="*/ 2326741 w 2326741"/>
                <a:gd name="connsiteY8" fmla="*/ 2915216 h 2915216"/>
                <a:gd name="connsiteX0" fmla="*/ 0 w 2326741"/>
                <a:gd name="connsiteY0" fmla="*/ 0 h 2915216"/>
                <a:gd name="connsiteX1" fmla="*/ 1258432 w 2326741"/>
                <a:gd name="connsiteY1" fmla="*/ 516048 h 2915216"/>
                <a:gd name="connsiteX2" fmla="*/ 506995 w 2326741"/>
                <a:gd name="connsiteY2" fmla="*/ 805759 h 2915216"/>
                <a:gd name="connsiteX3" fmla="*/ 1430447 w 2326741"/>
                <a:gd name="connsiteY3" fmla="*/ 1312753 h 2915216"/>
                <a:gd name="connsiteX4" fmla="*/ 470780 w 2326741"/>
                <a:gd name="connsiteY4" fmla="*/ 1946495 h 2915216"/>
                <a:gd name="connsiteX5" fmla="*/ 1348967 w 2326741"/>
                <a:gd name="connsiteY5" fmla="*/ 2390116 h 2915216"/>
                <a:gd name="connsiteX6" fmla="*/ 1339913 w 2326741"/>
                <a:gd name="connsiteY6" fmla="*/ 2571184 h 2915216"/>
                <a:gd name="connsiteX7" fmla="*/ 2326741 w 2326741"/>
                <a:gd name="connsiteY7" fmla="*/ 2915216 h 2915216"/>
                <a:gd name="connsiteX8" fmla="*/ 2326741 w 2326741"/>
                <a:gd name="connsiteY8" fmla="*/ 2915216 h 2915216"/>
                <a:gd name="connsiteX0" fmla="*/ 0 w 2326741"/>
                <a:gd name="connsiteY0" fmla="*/ 0 h 2915216"/>
                <a:gd name="connsiteX1" fmla="*/ 1258432 w 2326741"/>
                <a:gd name="connsiteY1" fmla="*/ 516048 h 2915216"/>
                <a:gd name="connsiteX2" fmla="*/ 506995 w 2326741"/>
                <a:gd name="connsiteY2" fmla="*/ 805759 h 2915216"/>
                <a:gd name="connsiteX3" fmla="*/ 1430447 w 2326741"/>
                <a:gd name="connsiteY3" fmla="*/ 1312753 h 2915216"/>
                <a:gd name="connsiteX4" fmla="*/ 470780 w 2326741"/>
                <a:gd name="connsiteY4" fmla="*/ 1946495 h 2915216"/>
                <a:gd name="connsiteX5" fmla="*/ 1348967 w 2326741"/>
                <a:gd name="connsiteY5" fmla="*/ 2390116 h 2915216"/>
                <a:gd name="connsiteX6" fmla="*/ 1339913 w 2326741"/>
                <a:gd name="connsiteY6" fmla="*/ 2571184 h 2915216"/>
                <a:gd name="connsiteX7" fmla="*/ 2181885 w 2326741"/>
                <a:gd name="connsiteY7" fmla="*/ 2869949 h 2915216"/>
                <a:gd name="connsiteX8" fmla="*/ 2326741 w 2326741"/>
                <a:gd name="connsiteY8" fmla="*/ 2915216 h 2915216"/>
                <a:gd name="connsiteX9" fmla="*/ 2326741 w 2326741"/>
                <a:gd name="connsiteY9" fmla="*/ 2915216 h 2915216"/>
                <a:gd name="connsiteX0" fmla="*/ 36213 w 2504401"/>
                <a:gd name="connsiteY0" fmla="*/ 0 h 3376942"/>
                <a:gd name="connsiteX1" fmla="*/ 1294645 w 2504401"/>
                <a:gd name="connsiteY1" fmla="*/ 516048 h 3376942"/>
                <a:gd name="connsiteX2" fmla="*/ 543208 w 2504401"/>
                <a:gd name="connsiteY2" fmla="*/ 805759 h 3376942"/>
                <a:gd name="connsiteX3" fmla="*/ 1466660 w 2504401"/>
                <a:gd name="connsiteY3" fmla="*/ 1312753 h 3376942"/>
                <a:gd name="connsiteX4" fmla="*/ 506993 w 2504401"/>
                <a:gd name="connsiteY4" fmla="*/ 1946495 h 3376942"/>
                <a:gd name="connsiteX5" fmla="*/ 1385180 w 2504401"/>
                <a:gd name="connsiteY5" fmla="*/ 2390116 h 3376942"/>
                <a:gd name="connsiteX6" fmla="*/ 1376126 w 2504401"/>
                <a:gd name="connsiteY6" fmla="*/ 2571184 h 3376942"/>
                <a:gd name="connsiteX7" fmla="*/ 2218098 w 2504401"/>
                <a:gd name="connsiteY7" fmla="*/ 2869949 h 3376942"/>
                <a:gd name="connsiteX8" fmla="*/ 2362954 w 2504401"/>
                <a:gd name="connsiteY8" fmla="*/ 2915216 h 3376942"/>
                <a:gd name="connsiteX9" fmla="*/ 0 w 2504401"/>
                <a:gd name="connsiteY9" fmla="*/ 3376942 h 3376942"/>
                <a:gd name="connsiteX0" fmla="*/ 36213 w 2504401"/>
                <a:gd name="connsiteY0" fmla="*/ 0 h 3376942"/>
                <a:gd name="connsiteX1" fmla="*/ 1294645 w 2504401"/>
                <a:gd name="connsiteY1" fmla="*/ 516048 h 3376942"/>
                <a:gd name="connsiteX2" fmla="*/ 543208 w 2504401"/>
                <a:gd name="connsiteY2" fmla="*/ 805759 h 3376942"/>
                <a:gd name="connsiteX3" fmla="*/ 1466660 w 2504401"/>
                <a:gd name="connsiteY3" fmla="*/ 1312753 h 3376942"/>
                <a:gd name="connsiteX4" fmla="*/ 506993 w 2504401"/>
                <a:gd name="connsiteY4" fmla="*/ 1946495 h 3376942"/>
                <a:gd name="connsiteX5" fmla="*/ 1385180 w 2504401"/>
                <a:gd name="connsiteY5" fmla="*/ 2390116 h 3376942"/>
                <a:gd name="connsiteX6" fmla="*/ 1376126 w 2504401"/>
                <a:gd name="connsiteY6" fmla="*/ 2571184 h 3376942"/>
                <a:gd name="connsiteX7" fmla="*/ 2218098 w 2504401"/>
                <a:gd name="connsiteY7" fmla="*/ 2815628 h 3376942"/>
                <a:gd name="connsiteX8" fmla="*/ 2362954 w 2504401"/>
                <a:gd name="connsiteY8" fmla="*/ 2915216 h 3376942"/>
                <a:gd name="connsiteX9" fmla="*/ 0 w 2504401"/>
                <a:gd name="connsiteY9" fmla="*/ 3376942 h 3376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4401" h="3376942">
                  <a:moveTo>
                    <a:pt x="36213" y="0"/>
                  </a:moveTo>
                  <a:cubicBezTo>
                    <a:pt x="410423" y="184842"/>
                    <a:pt x="1210146" y="381755"/>
                    <a:pt x="1294645" y="516048"/>
                  </a:cubicBezTo>
                  <a:cubicBezTo>
                    <a:pt x="1379144" y="650341"/>
                    <a:pt x="514539" y="672975"/>
                    <a:pt x="543208" y="805759"/>
                  </a:cubicBezTo>
                  <a:cubicBezTo>
                    <a:pt x="571877" y="938543"/>
                    <a:pt x="1472696" y="1122631"/>
                    <a:pt x="1466660" y="1312753"/>
                  </a:cubicBezTo>
                  <a:cubicBezTo>
                    <a:pt x="1460624" y="1502875"/>
                    <a:pt x="520573" y="1766935"/>
                    <a:pt x="506993" y="1946495"/>
                  </a:cubicBezTo>
                  <a:cubicBezTo>
                    <a:pt x="493413" y="2126055"/>
                    <a:pt x="1234289" y="2298072"/>
                    <a:pt x="1385180" y="2390116"/>
                  </a:cubicBezTo>
                  <a:cubicBezTo>
                    <a:pt x="1536071" y="2482160"/>
                    <a:pt x="1237306" y="2491212"/>
                    <a:pt x="1376126" y="2571184"/>
                  </a:cubicBezTo>
                  <a:lnTo>
                    <a:pt x="2218098" y="2815628"/>
                  </a:lnTo>
                  <a:cubicBezTo>
                    <a:pt x="2266383" y="2830717"/>
                    <a:pt x="2732637" y="2821664"/>
                    <a:pt x="2362954" y="2915216"/>
                  </a:cubicBezTo>
                  <a:cubicBezTo>
                    <a:pt x="1993271" y="3008768"/>
                    <a:pt x="787651" y="3223033"/>
                    <a:pt x="0" y="337694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 name="TextBox 4"/>
            <p:cNvSpPr txBox="1"/>
            <p:nvPr/>
          </p:nvSpPr>
          <p:spPr>
            <a:xfrm>
              <a:off x="1600518" y="2918488"/>
              <a:ext cx="587020" cy="307777"/>
            </a:xfrm>
            <a:prstGeom prst="rect">
              <a:avLst/>
            </a:prstGeom>
            <a:noFill/>
          </p:spPr>
          <p:txBody>
            <a:bodyPr wrap="none" rtlCol="0">
              <a:spAutoFit/>
            </a:bodyPr>
            <a:lstStyle/>
            <a:p>
              <a:r>
                <a:rPr lang="en-US" sz="1400" b="1" dirty="0" err="1">
                  <a:solidFill>
                    <a:prstClr val="black"/>
                  </a:solidFill>
                </a:rPr>
                <a:t>Fm</a:t>
              </a:r>
              <a:r>
                <a:rPr lang="en-US" sz="1400" b="1" dirty="0">
                  <a:solidFill>
                    <a:prstClr val="black"/>
                  </a:solidFill>
                </a:rPr>
                <a:t>, P</a:t>
              </a:r>
              <a:endParaRPr lang="ru-RU" sz="1400" b="1" dirty="0">
                <a:solidFill>
                  <a:prstClr val="black"/>
                </a:solidFill>
              </a:endParaRPr>
            </a:p>
          </p:txBody>
        </p:sp>
        <p:sp>
          <p:nvSpPr>
            <p:cNvPr id="22" name="TextBox 21"/>
            <p:cNvSpPr txBox="1"/>
            <p:nvPr/>
          </p:nvSpPr>
          <p:spPr>
            <a:xfrm>
              <a:off x="1649410" y="3221600"/>
              <a:ext cx="447558" cy="307777"/>
            </a:xfrm>
            <a:prstGeom prst="rect">
              <a:avLst/>
            </a:prstGeom>
            <a:noFill/>
          </p:spPr>
          <p:txBody>
            <a:bodyPr wrap="none" rtlCol="0">
              <a:spAutoFit/>
            </a:bodyPr>
            <a:lstStyle/>
            <a:p>
              <a:r>
                <a:rPr lang="en-US" sz="1400" b="1" dirty="0" err="1">
                  <a:solidFill>
                    <a:prstClr val="black"/>
                  </a:solidFill>
                </a:rPr>
                <a:t>Fm</a:t>
              </a:r>
              <a:r>
                <a:rPr lang="en-US" sz="1400" b="1" dirty="0">
                  <a:solidFill>
                    <a:prstClr val="black"/>
                  </a:solidFill>
                </a:rPr>
                <a:t> </a:t>
              </a:r>
              <a:endParaRPr lang="ru-RU" sz="1400" b="1" dirty="0">
                <a:solidFill>
                  <a:prstClr val="black"/>
                </a:solidFill>
              </a:endParaRPr>
            </a:p>
          </p:txBody>
        </p:sp>
        <p:sp>
          <p:nvSpPr>
            <p:cNvPr id="23" name="TextBox 22"/>
            <p:cNvSpPr txBox="1"/>
            <p:nvPr/>
          </p:nvSpPr>
          <p:spPr>
            <a:xfrm>
              <a:off x="1735972" y="3438362"/>
              <a:ext cx="316112" cy="307777"/>
            </a:xfrm>
            <a:prstGeom prst="rect">
              <a:avLst/>
            </a:prstGeom>
            <a:noFill/>
          </p:spPr>
          <p:txBody>
            <a:bodyPr wrap="none" rtlCol="0">
              <a:spAutoFit/>
            </a:bodyPr>
            <a:lstStyle/>
            <a:p>
              <a:r>
                <a:rPr lang="en-US" sz="1400" b="1" dirty="0" err="1">
                  <a:solidFill>
                    <a:prstClr val="black"/>
                  </a:solidFill>
                </a:rPr>
                <a:t>Fl</a:t>
              </a:r>
              <a:endParaRPr lang="ru-RU" sz="1400" b="1" dirty="0">
                <a:solidFill>
                  <a:prstClr val="black"/>
                </a:solidFill>
              </a:endParaRPr>
            </a:p>
          </p:txBody>
        </p:sp>
        <p:sp>
          <p:nvSpPr>
            <p:cNvPr id="24" name="TextBox 23"/>
            <p:cNvSpPr txBox="1"/>
            <p:nvPr/>
          </p:nvSpPr>
          <p:spPr>
            <a:xfrm>
              <a:off x="1649410" y="3634371"/>
              <a:ext cx="447558" cy="307777"/>
            </a:xfrm>
            <a:prstGeom prst="rect">
              <a:avLst/>
            </a:prstGeom>
            <a:noFill/>
          </p:spPr>
          <p:txBody>
            <a:bodyPr wrap="none" rtlCol="0">
              <a:spAutoFit/>
            </a:bodyPr>
            <a:lstStyle/>
            <a:p>
              <a:r>
                <a:rPr lang="en-US" sz="1400" b="1" dirty="0" err="1">
                  <a:solidFill>
                    <a:prstClr val="black"/>
                  </a:solidFill>
                </a:rPr>
                <a:t>Fm</a:t>
              </a:r>
              <a:r>
                <a:rPr lang="en-US" sz="1400" b="1" dirty="0">
                  <a:solidFill>
                    <a:prstClr val="black"/>
                  </a:solidFill>
                </a:rPr>
                <a:t> </a:t>
              </a:r>
              <a:endParaRPr lang="ru-RU" sz="1400" b="1" dirty="0">
                <a:solidFill>
                  <a:prstClr val="black"/>
                </a:solidFill>
              </a:endParaRPr>
            </a:p>
          </p:txBody>
        </p:sp>
        <p:sp>
          <p:nvSpPr>
            <p:cNvPr id="25" name="TextBox 24"/>
            <p:cNvSpPr txBox="1"/>
            <p:nvPr/>
          </p:nvSpPr>
          <p:spPr>
            <a:xfrm>
              <a:off x="1735972" y="3819037"/>
              <a:ext cx="316112" cy="307777"/>
            </a:xfrm>
            <a:prstGeom prst="rect">
              <a:avLst/>
            </a:prstGeom>
            <a:noFill/>
          </p:spPr>
          <p:txBody>
            <a:bodyPr wrap="none" rtlCol="0">
              <a:spAutoFit/>
            </a:bodyPr>
            <a:lstStyle/>
            <a:p>
              <a:r>
                <a:rPr lang="en-US" sz="1400" b="1" dirty="0" err="1">
                  <a:solidFill>
                    <a:prstClr val="black"/>
                  </a:solidFill>
                </a:rPr>
                <a:t>Fl</a:t>
              </a:r>
              <a:endParaRPr lang="ru-RU" sz="1400" b="1" dirty="0">
                <a:solidFill>
                  <a:prstClr val="black"/>
                </a:solidFill>
              </a:endParaRPr>
            </a:p>
          </p:txBody>
        </p:sp>
        <p:sp>
          <p:nvSpPr>
            <p:cNvPr id="26" name="TextBox 25"/>
            <p:cNvSpPr txBox="1"/>
            <p:nvPr/>
          </p:nvSpPr>
          <p:spPr>
            <a:xfrm>
              <a:off x="1649410" y="4039581"/>
              <a:ext cx="447558" cy="307777"/>
            </a:xfrm>
            <a:prstGeom prst="rect">
              <a:avLst/>
            </a:prstGeom>
            <a:noFill/>
          </p:spPr>
          <p:txBody>
            <a:bodyPr wrap="none" rtlCol="0">
              <a:spAutoFit/>
            </a:bodyPr>
            <a:lstStyle/>
            <a:p>
              <a:r>
                <a:rPr lang="en-US" sz="1400" b="1" dirty="0" err="1">
                  <a:solidFill>
                    <a:prstClr val="black"/>
                  </a:solidFill>
                </a:rPr>
                <a:t>Fm</a:t>
              </a:r>
              <a:r>
                <a:rPr lang="en-US" sz="1400" b="1" dirty="0">
                  <a:solidFill>
                    <a:prstClr val="black"/>
                  </a:solidFill>
                </a:rPr>
                <a:t> </a:t>
              </a:r>
              <a:endParaRPr lang="ru-RU" sz="1400" b="1" dirty="0">
                <a:solidFill>
                  <a:prstClr val="black"/>
                </a:solidFill>
              </a:endParaRPr>
            </a:p>
          </p:txBody>
        </p:sp>
        <p:sp>
          <p:nvSpPr>
            <p:cNvPr id="27" name="TextBox 26"/>
            <p:cNvSpPr txBox="1"/>
            <p:nvPr/>
          </p:nvSpPr>
          <p:spPr>
            <a:xfrm>
              <a:off x="1731964" y="4428188"/>
              <a:ext cx="324128" cy="307777"/>
            </a:xfrm>
            <a:prstGeom prst="rect">
              <a:avLst/>
            </a:prstGeom>
            <a:noFill/>
          </p:spPr>
          <p:txBody>
            <a:bodyPr wrap="none" rtlCol="0">
              <a:spAutoFit/>
            </a:bodyPr>
            <a:lstStyle/>
            <a:p>
              <a:r>
                <a:rPr lang="en-US" sz="1400" b="1" dirty="0" err="1">
                  <a:solidFill>
                    <a:prstClr val="black"/>
                  </a:solidFill>
                </a:rPr>
                <a:t>Sl</a:t>
              </a:r>
              <a:endParaRPr lang="ru-RU" sz="1400" b="1" dirty="0">
                <a:solidFill>
                  <a:prstClr val="black"/>
                </a:solidFill>
              </a:endParaRPr>
            </a:p>
          </p:txBody>
        </p:sp>
        <p:sp>
          <p:nvSpPr>
            <p:cNvPr id="28" name="TextBox 27"/>
            <p:cNvSpPr txBox="1"/>
            <p:nvPr/>
          </p:nvSpPr>
          <p:spPr>
            <a:xfrm>
              <a:off x="1731964" y="4809627"/>
              <a:ext cx="324128" cy="307777"/>
            </a:xfrm>
            <a:prstGeom prst="rect">
              <a:avLst/>
            </a:prstGeom>
            <a:noFill/>
          </p:spPr>
          <p:txBody>
            <a:bodyPr wrap="none" rtlCol="0">
              <a:spAutoFit/>
            </a:bodyPr>
            <a:lstStyle/>
            <a:p>
              <a:r>
                <a:rPr lang="en-US" sz="1400" b="1" dirty="0" err="1">
                  <a:solidFill>
                    <a:prstClr val="black"/>
                  </a:solidFill>
                </a:rPr>
                <a:t>Fl</a:t>
              </a:r>
              <a:endParaRPr lang="ru-RU" sz="1400" b="1" dirty="0">
                <a:solidFill>
                  <a:prstClr val="black"/>
                </a:solidFill>
              </a:endParaRPr>
            </a:p>
          </p:txBody>
        </p:sp>
        <p:sp>
          <p:nvSpPr>
            <p:cNvPr id="29" name="TextBox 28"/>
            <p:cNvSpPr txBox="1"/>
            <p:nvPr/>
          </p:nvSpPr>
          <p:spPr>
            <a:xfrm>
              <a:off x="1731964" y="5294476"/>
              <a:ext cx="324128" cy="307777"/>
            </a:xfrm>
            <a:prstGeom prst="rect">
              <a:avLst/>
            </a:prstGeom>
            <a:noFill/>
          </p:spPr>
          <p:txBody>
            <a:bodyPr wrap="none" rtlCol="0">
              <a:spAutoFit/>
            </a:bodyPr>
            <a:lstStyle/>
            <a:p>
              <a:r>
                <a:rPr lang="en-US" sz="1400" b="1" dirty="0" err="1">
                  <a:solidFill>
                    <a:prstClr val="black"/>
                  </a:solidFill>
                </a:rPr>
                <a:t>Fl</a:t>
              </a:r>
              <a:endParaRPr lang="ru-RU" sz="1400" b="1" dirty="0">
                <a:solidFill>
                  <a:prstClr val="black"/>
                </a:solidFill>
              </a:endParaRPr>
            </a:p>
          </p:txBody>
        </p:sp>
        <p:sp>
          <p:nvSpPr>
            <p:cNvPr id="30" name="TextBox 29"/>
            <p:cNvSpPr txBox="1"/>
            <p:nvPr/>
          </p:nvSpPr>
          <p:spPr>
            <a:xfrm>
              <a:off x="1731964" y="5578126"/>
              <a:ext cx="324128" cy="307777"/>
            </a:xfrm>
            <a:prstGeom prst="rect">
              <a:avLst/>
            </a:prstGeom>
            <a:noFill/>
          </p:spPr>
          <p:txBody>
            <a:bodyPr wrap="none" rtlCol="0">
              <a:spAutoFit/>
            </a:bodyPr>
            <a:lstStyle/>
            <a:p>
              <a:r>
                <a:rPr lang="en-US" sz="1400" b="1" dirty="0" err="1">
                  <a:solidFill>
                    <a:prstClr val="black"/>
                  </a:solidFill>
                </a:rPr>
                <a:t>Sl</a:t>
              </a:r>
              <a:endParaRPr lang="ru-RU" sz="1400" b="1" dirty="0">
                <a:solidFill>
                  <a:prstClr val="black"/>
                </a:solidFill>
              </a:endParaRPr>
            </a:p>
          </p:txBody>
        </p:sp>
        <p:sp>
          <p:nvSpPr>
            <p:cNvPr id="31" name="TextBox 30"/>
            <p:cNvSpPr txBox="1"/>
            <p:nvPr/>
          </p:nvSpPr>
          <p:spPr>
            <a:xfrm>
              <a:off x="1675058" y="5883834"/>
              <a:ext cx="437940" cy="307777"/>
            </a:xfrm>
            <a:prstGeom prst="rect">
              <a:avLst/>
            </a:prstGeom>
            <a:noFill/>
          </p:spPr>
          <p:txBody>
            <a:bodyPr wrap="none" rtlCol="0">
              <a:spAutoFit/>
            </a:bodyPr>
            <a:lstStyle/>
            <a:p>
              <a:r>
                <a:rPr lang="en-US" sz="1400" b="1" dirty="0" err="1">
                  <a:solidFill>
                    <a:prstClr val="black"/>
                  </a:solidFill>
                </a:rPr>
                <a:t>Fsc</a:t>
              </a:r>
              <a:endParaRPr lang="ru-RU" sz="1400" b="1" dirty="0">
                <a:solidFill>
                  <a:prstClr val="black"/>
                </a:solidFill>
              </a:endParaRPr>
            </a:p>
          </p:txBody>
        </p:sp>
        <p:sp>
          <p:nvSpPr>
            <p:cNvPr id="33" name="TextBox 32"/>
            <p:cNvSpPr txBox="1"/>
            <p:nvPr/>
          </p:nvSpPr>
          <p:spPr>
            <a:xfrm>
              <a:off x="1731964" y="6172401"/>
              <a:ext cx="324128" cy="307777"/>
            </a:xfrm>
            <a:prstGeom prst="rect">
              <a:avLst/>
            </a:prstGeom>
            <a:noFill/>
          </p:spPr>
          <p:txBody>
            <a:bodyPr wrap="none" rtlCol="0">
              <a:spAutoFit/>
            </a:bodyPr>
            <a:lstStyle/>
            <a:p>
              <a:r>
                <a:rPr lang="en-US" sz="1400" b="1" dirty="0" err="1">
                  <a:solidFill>
                    <a:prstClr val="black"/>
                  </a:solidFill>
                </a:rPr>
                <a:t>Fl</a:t>
              </a:r>
              <a:endParaRPr lang="ru-RU" sz="1400" b="1" dirty="0">
                <a:solidFill>
                  <a:prstClr val="black"/>
                </a:solidFill>
              </a:endParaRPr>
            </a:p>
          </p:txBody>
        </p:sp>
        <p:sp>
          <p:nvSpPr>
            <p:cNvPr id="6" name="Прямоугольник 5"/>
            <p:cNvSpPr/>
            <p:nvPr/>
          </p:nvSpPr>
          <p:spPr>
            <a:xfrm>
              <a:off x="2187538" y="6201451"/>
              <a:ext cx="1656223" cy="307777"/>
            </a:xfrm>
            <a:prstGeom prst="rect">
              <a:avLst/>
            </a:prstGeom>
          </p:spPr>
          <p:txBody>
            <a:bodyPr wrap="none">
              <a:spAutoFit/>
            </a:bodyPr>
            <a:lstStyle/>
            <a:p>
              <a:r>
                <a:rPr lang="ru-RU" sz="1400" b="1" dirty="0">
                  <a:solidFill>
                    <a:prstClr val="black"/>
                  </a:solidFill>
                </a:rPr>
                <a:t>Пойменная равнина</a:t>
              </a:r>
            </a:p>
          </p:txBody>
        </p:sp>
        <p:sp>
          <p:nvSpPr>
            <p:cNvPr id="8" name="Прямоугольник 7"/>
            <p:cNvSpPr/>
            <p:nvPr/>
          </p:nvSpPr>
          <p:spPr>
            <a:xfrm>
              <a:off x="2187538" y="5911176"/>
              <a:ext cx="2552302" cy="307777"/>
            </a:xfrm>
            <a:prstGeom prst="rect">
              <a:avLst/>
            </a:prstGeom>
          </p:spPr>
          <p:txBody>
            <a:bodyPr wrap="none">
              <a:spAutoFit/>
            </a:bodyPr>
            <a:lstStyle/>
            <a:p>
              <a:r>
                <a:rPr lang="ru-RU" sz="1400" b="1" dirty="0">
                  <a:solidFill>
                    <a:prstClr val="black"/>
                  </a:solidFill>
                </a:rPr>
                <a:t>Пойменные (</a:t>
              </a:r>
              <a:r>
                <a:rPr lang="ru-RU" sz="1400" b="1" dirty="0" err="1">
                  <a:solidFill>
                    <a:prstClr val="black"/>
                  </a:solidFill>
                </a:rPr>
                <a:t>старичные</a:t>
              </a:r>
              <a:r>
                <a:rPr lang="ru-RU" sz="1400" b="1" dirty="0">
                  <a:solidFill>
                    <a:prstClr val="black"/>
                  </a:solidFill>
                </a:rPr>
                <a:t>) болота</a:t>
              </a:r>
            </a:p>
          </p:txBody>
        </p:sp>
        <p:sp>
          <p:nvSpPr>
            <p:cNvPr id="9" name="Прямоугольник 8"/>
            <p:cNvSpPr/>
            <p:nvPr/>
          </p:nvSpPr>
          <p:spPr>
            <a:xfrm>
              <a:off x="2187538" y="5578126"/>
              <a:ext cx="1132041" cy="307777"/>
            </a:xfrm>
            <a:prstGeom prst="rect">
              <a:avLst/>
            </a:prstGeom>
          </p:spPr>
          <p:txBody>
            <a:bodyPr wrap="none">
              <a:spAutoFit/>
            </a:bodyPr>
            <a:lstStyle/>
            <a:p>
              <a:r>
                <a:rPr lang="ru-RU" sz="1400" b="1" dirty="0">
                  <a:solidFill>
                    <a:prstClr val="black"/>
                  </a:solidFill>
                </a:rPr>
                <a:t>Малое русло</a:t>
              </a:r>
            </a:p>
          </p:txBody>
        </p:sp>
        <p:sp>
          <p:nvSpPr>
            <p:cNvPr id="34" name="Прямоугольник 33"/>
            <p:cNvSpPr/>
            <p:nvPr/>
          </p:nvSpPr>
          <p:spPr>
            <a:xfrm>
              <a:off x="2170909" y="4809626"/>
              <a:ext cx="1656223" cy="307777"/>
            </a:xfrm>
            <a:prstGeom prst="rect">
              <a:avLst/>
            </a:prstGeom>
          </p:spPr>
          <p:txBody>
            <a:bodyPr wrap="none">
              <a:spAutoFit/>
            </a:bodyPr>
            <a:lstStyle/>
            <a:p>
              <a:r>
                <a:rPr lang="ru-RU" sz="1400" b="1" dirty="0">
                  <a:solidFill>
                    <a:prstClr val="black"/>
                  </a:solidFill>
                </a:rPr>
                <a:t>Пойменная равнина</a:t>
              </a:r>
            </a:p>
          </p:txBody>
        </p:sp>
        <p:sp>
          <p:nvSpPr>
            <p:cNvPr id="35" name="Прямоугольник 34"/>
            <p:cNvSpPr/>
            <p:nvPr/>
          </p:nvSpPr>
          <p:spPr>
            <a:xfrm>
              <a:off x="2187538" y="5301935"/>
              <a:ext cx="2199641" cy="307777"/>
            </a:xfrm>
            <a:prstGeom prst="rect">
              <a:avLst/>
            </a:prstGeom>
          </p:spPr>
          <p:txBody>
            <a:bodyPr wrap="none">
              <a:spAutoFit/>
            </a:bodyPr>
            <a:lstStyle/>
            <a:p>
              <a:r>
                <a:rPr lang="ru-RU" sz="1400" b="1" dirty="0">
                  <a:solidFill>
                    <a:prstClr val="black"/>
                  </a:solidFill>
                </a:rPr>
                <a:t>Пойменные болота и озера</a:t>
              </a:r>
            </a:p>
          </p:txBody>
        </p:sp>
        <p:sp>
          <p:nvSpPr>
            <p:cNvPr id="36" name="Прямоугольник 35"/>
            <p:cNvSpPr/>
            <p:nvPr/>
          </p:nvSpPr>
          <p:spPr>
            <a:xfrm>
              <a:off x="2187537" y="4438869"/>
              <a:ext cx="2228495" cy="307777"/>
            </a:xfrm>
            <a:prstGeom prst="rect">
              <a:avLst/>
            </a:prstGeom>
          </p:spPr>
          <p:txBody>
            <a:bodyPr wrap="none">
              <a:spAutoFit/>
            </a:bodyPr>
            <a:lstStyle/>
            <a:p>
              <a:r>
                <a:rPr lang="ru-RU" sz="1400" b="1" dirty="0">
                  <a:solidFill>
                    <a:prstClr val="black"/>
                  </a:solidFill>
                </a:rPr>
                <a:t>Заполнение донных врезов</a:t>
              </a:r>
            </a:p>
          </p:txBody>
        </p:sp>
        <p:sp>
          <p:nvSpPr>
            <p:cNvPr id="37" name="Прямоугольник 36"/>
            <p:cNvSpPr/>
            <p:nvPr/>
          </p:nvSpPr>
          <p:spPr>
            <a:xfrm>
              <a:off x="2187538" y="4052494"/>
              <a:ext cx="1656223" cy="307777"/>
            </a:xfrm>
            <a:prstGeom prst="rect">
              <a:avLst/>
            </a:prstGeom>
          </p:spPr>
          <p:txBody>
            <a:bodyPr wrap="none">
              <a:spAutoFit/>
            </a:bodyPr>
            <a:lstStyle/>
            <a:p>
              <a:r>
                <a:rPr lang="ru-RU" sz="1400" b="1" dirty="0">
                  <a:solidFill>
                    <a:prstClr val="black"/>
                  </a:solidFill>
                </a:rPr>
                <a:t>Пойменная равнина</a:t>
              </a:r>
            </a:p>
          </p:txBody>
        </p:sp>
        <p:sp>
          <p:nvSpPr>
            <p:cNvPr id="38" name="Прямоугольник 37"/>
            <p:cNvSpPr/>
            <p:nvPr/>
          </p:nvSpPr>
          <p:spPr>
            <a:xfrm>
              <a:off x="2187536" y="3812634"/>
              <a:ext cx="1731564" cy="307777"/>
            </a:xfrm>
            <a:prstGeom prst="rect">
              <a:avLst/>
            </a:prstGeom>
          </p:spPr>
          <p:txBody>
            <a:bodyPr wrap="none">
              <a:spAutoFit/>
            </a:bodyPr>
            <a:lstStyle/>
            <a:p>
              <a:r>
                <a:rPr lang="ru-RU" sz="1400" b="1" dirty="0">
                  <a:solidFill>
                    <a:prstClr val="black"/>
                  </a:solidFill>
                </a:rPr>
                <a:t>Притеррасный поток</a:t>
              </a:r>
            </a:p>
          </p:txBody>
        </p:sp>
        <p:sp>
          <p:nvSpPr>
            <p:cNvPr id="39" name="Прямоугольник 38"/>
            <p:cNvSpPr/>
            <p:nvPr/>
          </p:nvSpPr>
          <p:spPr>
            <a:xfrm>
              <a:off x="2187536" y="3672408"/>
              <a:ext cx="1898277" cy="307777"/>
            </a:xfrm>
            <a:prstGeom prst="rect">
              <a:avLst/>
            </a:prstGeom>
          </p:spPr>
          <p:txBody>
            <a:bodyPr wrap="none">
              <a:spAutoFit/>
            </a:bodyPr>
            <a:lstStyle/>
            <a:p>
              <a:r>
                <a:rPr lang="ru-RU" sz="1400" b="1" dirty="0">
                  <a:solidFill>
                    <a:prstClr val="black"/>
                  </a:solidFill>
                </a:rPr>
                <a:t>Лессовидные суглинки</a:t>
              </a:r>
            </a:p>
          </p:txBody>
        </p:sp>
        <p:sp>
          <p:nvSpPr>
            <p:cNvPr id="40" name="Прямоугольник 39"/>
            <p:cNvSpPr/>
            <p:nvPr/>
          </p:nvSpPr>
          <p:spPr>
            <a:xfrm>
              <a:off x="2187536" y="3441709"/>
              <a:ext cx="1731564" cy="307777"/>
            </a:xfrm>
            <a:prstGeom prst="rect">
              <a:avLst/>
            </a:prstGeom>
          </p:spPr>
          <p:txBody>
            <a:bodyPr wrap="none">
              <a:spAutoFit/>
            </a:bodyPr>
            <a:lstStyle/>
            <a:p>
              <a:r>
                <a:rPr lang="ru-RU" sz="1400" b="1" dirty="0">
                  <a:solidFill>
                    <a:prstClr val="black"/>
                  </a:solidFill>
                </a:rPr>
                <a:t>Притеррасный поток</a:t>
              </a:r>
            </a:p>
          </p:txBody>
        </p:sp>
        <p:sp>
          <p:nvSpPr>
            <p:cNvPr id="42" name="Прямоугольник 41"/>
            <p:cNvSpPr/>
            <p:nvPr/>
          </p:nvSpPr>
          <p:spPr>
            <a:xfrm>
              <a:off x="2187535" y="3230487"/>
              <a:ext cx="1898277" cy="307777"/>
            </a:xfrm>
            <a:prstGeom prst="rect">
              <a:avLst/>
            </a:prstGeom>
          </p:spPr>
          <p:txBody>
            <a:bodyPr wrap="none">
              <a:spAutoFit/>
            </a:bodyPr>
            <a:lstStyle/>
            <a:p>
              <a:r>
                <a:rPr lang="ru-RU" sz="1400" b="1" dirty="0">
                  <a:solidFill>
                    <a:prstClr val="black"/>
                  </a:solidFill>
                </a:rPr>
                <a:t>Лессовидные суглинки</a:t>
              </a:r>
            </a:p>
          </p:txBody>
        </p:sp>
        <p:sp>
          <p:nvSpPr>
            <p:cNvPr id="43" name="Прямоугольник 42"/>
            <p:cNvSpPr/>
            <p:nvPr/>
          </p:nvSpPr>
          <p:spPr>
            <a:xfrm>
              <a:off x="2187534" y="2952328"/>
              <a:ext cx="1729961" cy="307777"/>
            </a:xfrm>
            <a:prstGeom prst="rect">
              <a:avLst/>
            </a:prstGeom>
          </p:spPr>
          <p:txBody>
            <a:bodyPr wrap="none">
              <a:spAutoFit/>
            </a:bodyPr>
            <a:lstStyle/>
            <a:p>
              <a:r>
                <a:rPr lang="ru-RU" sz="1400" b="1" dirty="0">
                  <a:solidFill>
                    <a:prstClr val="black"/>
                  </a:solidFill>
                </a:rPr>
                <a:t>Почвенный горизонт</a:t>
              </a:r>
            </a:p>
          </p:txBody>
        </p:sp>
        <p:cxnSp>
          <p:nvCxnSpPr>
            <p:cNvPr id="12" name="Прямая соединительная линия 11"/>
            <p:cNvCxnSpPr/>
            <p:nvPr/>
          </p:nvCxnSpPr>
          <p:spPr>
            <a:xfrm>
              <a:off x="1600518" y="2577225"/>
              <a:ext cx="0" cy="4164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a:off x="2123728" y="2564904"/>
              <a:ext cx="0" cy="4164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p:nvCxnSpPr>
          <p:spPr>
            <a:xfrm>
              <a:off x="4716016" y="2552583"/>
              <a:ext cx="0" cy="4164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p:nvCxnSpPr>
          <p:spPr>
            <a:xfrm>
              <a:off x="5724128" y="2540262"/>
              <a:ext cx="0" cy="4164143"/>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19672" y="2503269"/>
              <a:ext cx="479618" cy="369332"/>
            </a:xfrm>
            <a:prstGeom prst="rect">
              <a:avLst/>
            </a:prstGeom>
            <a:noFill/>
          </p:spPr>
          <p:txBody>
            <a:bodyPr wrap="none" rtlCol="0">
              <a:spAutoFit/>
            </a:bodyPr>
            <a:lstStyle/>
            <a:p>
              <a:r>
                <a:rPr lang="ru-RU" b="1" dirty="0">
                  <a:solidFill>
                    <a:prstClr val="black"/>
                  </a:solidFill>
                </a:rPr>
                <a:t>ЛФ</a:t>
              </a:r>
            </a:p>
          </p:txBody>
        </p:sp>
      </p:grpSp>
      <p:sp>
        <p:nvSpPr>
          <p:cNvPr id="3" name="TextBox 2"/>
          <p:cNvSpPr txBox="1"/>
          <p:nvPr/>
        </p:nvSpPr>
        <p:spPr>
          <a:xfrm>
            <a:off x="5746847" y="1338447"/>
            <a:ext cx="3157916" cy="369332"/>
          </a:xfrm>
          <a:prstGeom prst="rect">
            <a:avLst/>
          </a:prstGeom>
          <a:noFill/>
        </p:spPr>
        <p:txBody>
          <a:bodyPr wrap="none" rtlCol="0">
            <a:spAutoFit/>
          </a:bodyPr>
          <a:lstStyle/>
          <a:p>
            <a:r>
              <a:rPr lang="ru-RU" dirty="0" smtClean="0"/>
              <a:t>Температурная кривая по СПА</a:t>
            </a:r>
            <a:endParaRPr lang="ru-RU" dirty="0"/>
          </a:p>
        </p:txBody>
      </p:sp>
    </p:spTree>
    <p:extLst>
      <p:ext uri="{BB962C8B-B14F-4D97-AF65-F5344CB8AC3E}">
        <p14:creationId xmlns:p14="http://schemas.microsoft.com/office/powerpoint/2010/main" val="14140832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07504" y="2435530"/>
            <a:ext cx="8928992" cy="437784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 name="TextBox 1"/>
          <p:cNvSpPr txBox="1"/>
          <p:nvPr/>
        </p:nvSpPr>
        <p:spPr>
          <a:xfrm>
            <a:off x="8026283" y="2435530"/>
            <a:ext cx="1010213" cy="369332"/>
          </a:xfrm>
          <a:prstGeom prst="rect">
            <a:avLst/>
          </a:prstGeom>
          <a:noFill/>
        </p:spPr>
        <p:txBody>
          <a:bodyPr wrap="none" rtlCol="0">
            <a:spAutoFit/>
          </a:bodyPr>
          <a:lstStyle/>
          <a:p>
            <a:r>
              <a:rPr lang="ru-RU" b="1" dirty="0">
                <a:solidFill>
                  <a:prstClr val="black"/>
                </a:solidFill>
              </a:rPr>
              <a:t>Выводы</a:t>
            </a:r>
          </a:p>
        </p:txBody>
      </p:sp>
      <p:sp>
        <p:nvSpPr>
          <p:cNvPr id="3" name="TextBox 2"/>
          <p:cNvSpPr txBox="1"/>
          <p:nvPr/>
        </p:nvSpPr>
        <p:spPr>
          <a:xfrm>
            <a:off x="203564" y="0"/>
            <a:ext cx="8424936" cy="2371418"/>
          </a:xfrm>
          <a:prstGeom prst="rect">
            <a:avLst/>
          </a:prstGeom>
          <a:noFill/>
        </p:spPr>
        <p:txBody>
          <a:bodyPr wrap="square" rtlCol="0">
            <a:spAutoFit/>
          </a:bodyPr>
          <a:lstStyle/>
          <a:p>
            <a:pPr>
              <a:lnSpc>
                <a:spcPct val="80000"/>
              </a:lnSpc>
              <a:spcAft>
                <a:spcPts val="100"/>
              </a:spcAft>
            </a:pPr>
            <a:r>
              <a:rPr lang="ru-RU" sz="2400" spc="50" baseline="-10000" dirty="0">
                <a:solidFill>
                  <a:prstClr val="black"/>
                </a:solidFill>
                <a:latin typeface="Arial Narrow" panose="020B0606020202030204" pitchFamily="34" charset="0"/>
              </a:rPr>
              <a:t>1. Разрез представляет собой многократное чередование климатически зависимым </a:t>
            </a:r>
            <a:r>
              <a:rPr lang="ru-RU" sz="2400" spc="50" baseline="-10000" dirty="0" err="1">
                <a:solidFill>
                  <a:prstClr val="black"/>
                </a:solidFill>
                <a:latin typeface="Arial Narrow" panose="020B0606020202030204" pitchFamily="34" charset="0"/>
              </a:rPr>
              <a:t>литофаций</a:t>
            </a:r>
            <a:r>
              <a:rPr lang="ru-RU" sz="2400" spc="50" baseline="-10000" dirty="0">
                <a:solidFill>
                  <a:prstClr val="black"/>
                </a:solidFill>
                <a:latin typeface="Arial Narrow" panose="020B0606020202030204" pitchFamily="34" charset="0"/>
              </a:rPr>
              <a:t>, выраженных в структуре пород, их минералогическом и гранулометрическом составе, а также в спорово-пыльцевых спектрах.</a:t>
            </a:r>
          </a:p>
          <a:p>
            <a:pPr>
              <a:lnSpc>
                <a:spcPct val="90000"/>
              </a:lnSpc>
              <a:spcAft>
                <a:spcPts val="100"/>
              </a:spcAft>
            </a:pPr>
            <a:r>
              <a:rPr lang="ru-RU" sz="2400" spc="50" baseline="-10000" dirty="0">
                <a:solidFill>
                  <a:prstClr val="black"/>
                </a:solidFill>
                <a:latin typeface="Arial Narrow" panose="020B0606020202030204" pitchFamily="34" charset="0"/>
              </a:rPr>
              <a:t>2. В разрезе преобладают тонкие </a:t>
            </a:r>
            <a:r>
              <a:rPr lang="ru-RU" sz="2400" spc="50" baseline="-10000" dirty="0" err="1">
                <a:solidFill>
                  <a:prstClr val="black"/>
                </a:solidFill>
                <a:latin typeface="Arial Narrow" panose="020B0606020202030204" pitchFamily="34" charset="0"/>
              </a:rPr>
              <a:t>литофации</a:t>
            </a:r>
            <a:r>
              <a:rPr lang="ru-RU" sz="2400" spc="50" baseline="-10000" dirty="0">
                <a:solidFill>
                  <a:prstClr val="black"/>
                </a:solidFill>
                <a:latin typeface="Arial Narrow" panose="020B0606020202030204" pitchFamily="34" charset="0"/>
              </a:rPr>
              <a:t> с простой слоистой структурой. Они формировались в </a:t>
            </a:r>
            <a:r>
              <a:rPr lang="ru-RU" sz="2400" spc="50" baseline="-10000" dirty="0" smtClean="0">
                <a:solidFill>
                  <a:prstClr val="black"/>
                </a:solidFill>
                <a:latin typeface="Arial Narrow" panose="020B0606020202030204" pitchFamily="34" charset="0"/>
              </a:rPr>
              <a:t>этапы </a:t>
            </a:r>
            <a:r>
              <a:rPr lang="ru-RU" sz="2400" spc="50" baseline="-10000" dirty="0">
                <a:solidFill>
                  <a:prstClr val="black"/>
                </a:solidFill>
                <a:latin typeface="Arial Narrow" panose="020B0606020202030204" pitchFamily="34" charset="0"/>
              </a:rPr>
              <a:t>похолодания на пойменной равнине за счет спокойных половодий, а также  и воздушного переноса частиц из </a:t>
            </a:r>
            <a:r>
              <a:rPr lang="ru-RU" sz="2400" spc="50" baseline="-10000" dirty="0" err="1">
                <a:solidFill>
                  <a:prstClr val="black"/>
                </a:solidFill>
                <a:latin typeface="Arial Narrow" panose="020B0606020202030204" pitchFamily="34" charset="0"/>
              </a:rPr>
              <a:t>перигляциальной</a:t>
            </a:r>
            <a:r>
              <a:rPr lang="ru-RU" sz="2400" spc="50" baseline="-10000" dirty="0">
                <a:solidFill>
                  <a:prstClr val="black"/>
                </a:solidFill>
                <a:latin typeface="Arial Narrow" panose="020B0606020202030204" pitchFamily="34" charset="0"/>
              </a:rPr>
              <a:t> зоны.  </a:t>
            </a:r>
          </a:p>
          <a:p>
            <a:pPr>
              <a:lnSpc>
                <a:spcPct val="80000"/>
              </a:lnSpc>
              <a:spcAft>
                <a:spcPts val="100"/>
              </a:spcAft>
            </a:pPr>
            <a:r>
              <a:rPr lang="ru-RU" sz="2400" spc="50" baseline="-10000" dirty="0">
                <a:solidFill>
                  <a:prstClr val="black"/>
                </a:solidFill>
                <a:latin typeface="Arial Narrow" panose="020B0606020202030204" pitchFamily="34" charset="0"/>
              </a:rPr>
              <a:t>3. Более грубые и структурированные осадки формировались в эпохи потепления в качестве заполнения основных и вторичных потоков  </a:t>
            </a:r>
          </a:p>
          <a:p>
            <a:pPr>
              <a:lnSpc>
                <a:spcPct val="80000"/>
              </a:lnSpc>
              <a:spcAft>
                <a:spcPts val="100"/>
              </a:spcAft>
            </a:pPr>
            <a:r>
              <a:rPr lang="ru-RU" sz="2400" spc="50" baseline="-10000" dirty="0">
                <a:solidFill>
                  <a:prstClr val="black"/>
                </a:solidFill>
                <a:latin typeface="Arial Narrow" panose="020B0606020202030204" pitchFamily="34" charset="0"/>
              </a:rPr>
              <a:t>4. Выявленная климатическая структура разреза </a:t>
            </a:r>
            <a:r>
              <a:rPr lang="ru-RU" sz="2400" spc="50" baseline="-10000" dirty="0" err="1">
                <a:solidFill>
                  <a:prstClr val="black"/>
                </a:solidFill>
                <a:latin typeface="Arial Narrow" panose="020B0606020202030204" pitchFamily="34" charset="0"/>
              </a:rPr>
              <a:t>Карантрав</a:t>
            </a:r>
            <a:r>
              <a:rPr lang="ru-RU" sz="2400" spc="50" baseline="-10000" dirty="0">
                <a:solidFill>
                  <a:prstClr val="black"/>
                </a:solidFill>
                <a:latin typeface="Arial Narrow" panose="020B0606020202030204" pitchFamily="34" charset="0"/>
              </a:rPr>
              <a:t> вместе с независимыми данными о их возрасте, позволяет  сопоставить последовательность климатических событий времени образования второй террасы </a:t>
            </a:r>
            <a:r>
              <a:rPr lang="ru-RU" sz="2400" spc="50" baseline="-10000" dirty="0" err="1">
                <a:solidFill>
                  <a:prstClr val="black"/>
                </a:solidFill>
                <a:latin typeface="Arial Narrow" panose="020B0606020202030204" pitchFamily="34" charset="0"/>
              </a:rPr>
              <a:t>Карантрава</a:t>
            </a:r>
            <a:r>
              <a:rPr lang="ru-RU" sz="2400" spc="50" baseline="-10000" dirty="0">
                <a:solidFill>
                  <a:prstClr val="black"/>
                </a:solidFill>
                <a:latin typeface="Arial Narrow" panose="020B0606020202030204" pitchFamily="34" charset="0"/>
              </a:rPr>
              <a:t> с </a:t>
            </a:r>
            <a:r>
              <a:rPr lang="en-US" sz="2400" spc="50" baseline="-10000" dirty="0">
                <a:solidFill>
                  <a:prstClr val="black"/>
                </a:solidFill>
                <a:latin typeface="Arial Narrow" panose="020B0606020202030204" pitchFamily="34" charset="0"/>
              </a:rPr>
              <a:t>MIS</a:t>
            </a:r>
            <a:r>
              <a:rPr lang="ru-RU" sz="2400" spc="50" baseline="-10000" dirty="0">
                <a:solidFill>
                  <a:prstClr val="black"/>
                </a:solidFill>
                <a:latin typeface="Arial Narrow" panose="020B0606020202030204" pitchFamily="34" charset="0"/>
              </a:rPr>
              <a:t> 4, 5а, 5</a:t>
            </a:r>
            <a:r>
              <a:rPr lang="en-US" sz="2400" spc="50" baseline="-10000" dirty="0">
                <a:solidFill>
                  <a:prstClr val="black"/>
                </a:solidFill>
                <a:latin typeface="Arial Narrow" panose="020B0606020202030204" pitchFamily="34" charset="0"/>
              </a:rPr>
              <a:t>b, </a:t>
            </a:r>
            <a:r>
              <a:rPr lang="ru-RU" sz="2400" spc="50" baseline="-10000" dirty="0">
                <a:solidFill>
                  <a:prstClr val="black"/>
                </a:solidFill>
                <a:latin typeface="Arial Narrow" panose="020B0606020202030204" pitchFamily="34" charset="0"/>
              </a:rPr>
              <a:t>5</a:t>
            </a:r>
            <a:r>
              <a:rPr lang="en-US" sz="2400" spc="50" baseline="-10000" dirty="0">
                <a:solidFill>
                  <a:prstClr val="black"/>
                </a:solidFill>
                <a:latin typeface="Arial Narrow" panose="020B0606020202030204" pitchFamily="34" charset="0"/>
              </a:rPr>
              <a:t>c,</a:t>
            </a:r>
            <a:r>
              <a:rPr lang="ru-RU" sz="2400" spc="50" baseline="-10000" dirty="0">
                <a:solidFill>
                  <a:prstClr val="black"/>
                </a:solidFill>
                <a:latin typeface="Arial Narrow" panose="020B0606020202030204" pitchFamily="34" charset="0"/>
              </a:rPr>
              <a:t> 5</a:t>
            </a:r>
            <a:r>
              <a:rPr lang="en-US" sz="2400" spc="50" baseline="-10000" dirty="0">
                <a:solidFill>
                  <a:prstClr val="black"/>
                </a:solidFill>
                <a:latin typeface="Arial Narrow" panose="020B0606020202030204" pitchFamily="34" charset="0"/>
              </a:rPr>
              <a:t>d, 5e </a:t>
            </a:r>
            <a:r>
              <a:rPr lang="ru-RU" sz="2400" spc="50" baseline="-10000" dirty="0">
                <a:solidFill>
                  <a:prstClr val="black"/>
                </a:solidFill>
                <a:latin typeface="Arial Narrow" panose="020B0606020202030204" pitchFamily="34" charset="0"/>
              </a:rPr>
              <a:t>общей шкалы.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6" y="2592288"/>
            <a:ext cx="1612427" cy="4041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2248" t="11094" b="9467"/>
          <a:stretch/>
        </p:blipFill>
        <p:spPr bwMode="auto">
          <a:xfrm>
            <a:off x="4716016" y="2469924"/>
            <a:ext cx="761290"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Полилиния 13"/>
          <p:cNvSpPr/>
          <p:nvPr/>
        </p:nvSpPr>
        <p:spPr>
          <a:xfrm>
            <a:off x="5840384" y="3356992"/>
            <a:ext cx="2504401" cy="3376942"/>
          </a:xfrm>
          <a:custGeom>
            <a:avLst/>
            <a:gdLst>
              <a:gd name="connsiteX0" fmla="*/ 0 w 2326741"/>
              <a:gd name="connsiteY0" fmla="*/ 0 h 2915216"/>
              <a:gd name="connsiteX1" fmla="*/ 778598 w 2326741"/>
              <a:gd name="connsiteY1" fmla="*/ 497941 h 2915216"/>
              <a:gd name="connsiteX2" fmla="*/ 181070 w 2326741"/>
              <a:gd name="connsiteY2" fmla="*/ 769545 h 2915216"/>
              <a:gd name="connsiteX3" fmla="*/ 1013988 w 2326741"/>
              <a:gd name="connsiteY3" fmla="*/ 1294646 h 2915216"/>
              <a:gd name="connsiteX4" fmla="*/ 81481 w 2326741"/>
              <a:gd name="connsiteY4" fmla="*/ 2073244 h 2915216"/>
              <a:gd name="connsiteX5" fmla="*/ 2326741 w 2326741"/>
              <a:gd name="connsiteY5" fmla="*/ 2915216 h 2915216"/>
              <a:gd name="connsiteX6" fmla="*/ 2326741 w 2326741"/>
              <a:gd name="connsiteY6" fmla="*/ 2915216 h 2915216"/>
              <a:gd name="connsiteX0" fmla="*/ 0 w 2326741"/>
              <a:gd name="connsiteY0" fmla="*/ 0 h 2915216"/>
              <a:gd name="connsiteX1" fmla="*/ 1258432 w 2326741"/>
              <a:gd name="connsiteY1" fmla="*/ 516048 h 2915216"/>
              <a:gd name="connsiteX2" fmla="*/ 181070 w 2326741"/>
              <a:gd name="connsiteY2" fmla="*/ 769545 h 2915216"/>
              <a:gd name="connsiteX3" fmla="*/ 1013988 w 2326741"/>
              <a:gd name="connsiteY3" fmla="*/ 1294646 h 2915216"/>
              <a:gd name="connsiteX4" fmla="*/ 81481 w 2326741"/>
              <a:gd name="connsiteY4" fmla="*/ 2073244 h 2915216"/>
              <a:gd name="connsiteX5" fmla="*/ 2326741 w 2326741"/>
              <a:gd name="connsiteY5" fmla="*/ 2915216 h 2915216"/>
              <a:gd name="connsiteX6" fmla="*/ 2326741 w 2326741"/>
              <a:gd name="connsiteY6" fmla="*/ 2915216 h 2915216"/>
              <a:gd name="connsiteX0" fmla="*/ 0 w 2326741"/>
              <a:gd name="connsiteY0" fmla="*/ 0 h 2915216"/>
              <a:gd name="connsiteX1" fmla="*/ 1258432 w 2326741"/>
              <a:gd name="connsiteY1" fmla="*/ 516048 h 2915216"/>
              <a:gd name="connsiteX2" fmla="*/ 506995 w 2326741"/>
              <a:gd name="connsiteY2" fmla="*/ 805759 h 2915216"/>
              <a:gd name="connsiteX3" fmla="*/ 1013988 w 2326741"/>
              <a:gd name="connsiteY3" fmla="*/ 1294646 h 2915216"/>
              <a:gd name="connsiteX4" fmla="*/ 81481 w 2326741"/>
              <a:gd name="connsiteY4" fmla="*/ 2073244 h 2915216"/>
              <a:gd name="connsiteX5" fmla="*/ 2326741 w 2326741"/>
              <a:gd name="connsiteY5" fmla="*/ 2915216 h 2915216"/>
              <a:gd name="connsiteX6" fmla="*/ 2326741 w 2326741"/>
              <a:gd name="connsiteY6" fmla="*/ 2915216 h 2915216"/>
              <a:gd name="connsiteX0" fmla="*/ 0 w 2326741"/>
              <a:gd name="connsiteY0" fmla="*/ 0 h 2915216"/>
              <a:gd name="connsiteX1" fmla="*/ 1258432 w 2326741"/>
              <a:gd name="connsiteY1" fmla="*/ 516048 h 2915216"/>
              <a:gd name="connsiteX2" fmla="*/ 506995 w 2326741"/>
              <a:gd name="connsiteY2" fmla="*/ 805759 h 2915216"/>
              <a:gd name="connsiteX3" fmla="*/ 1013988 w 2326741"/>
              <a:gd name="connsiteY3" fmla="*/ 1294646 h 2915216"/>
              <a:gd name="connsiteX4" fmla="*/ 470780 w 2326741"/>
              <a:gd name="connsiteY4" fmla="*/ 1946495 h 2915216"/>
              <a:gd name="connsiteX5" fmla="*/ 2326741 w 2326741"/>
              <a:gd name="connsiteY5" fmla="*/ 2915216 h 2915216"/>
              <a:gd name="connsiteX6" fmla="*/ 2326741 w 2326741"/>
              <a:gd name="connsiteY6" fmla="*/ 2915216 h 2915216"/>
              <a:gd name="connsiteX0" fmla="*/ 0 w 2326741"/>
              <a:gd name="connsiteY0" fmla="*/ 0 h 2915216"/>
              <a:gd name="connsiteX1" fmla="*/ 1258432 w 2326741"/>
              <a:gd name="connsiteY1" fmla="*/ 516048 h 2915216"/>
              <a:gd name="connsiteX2" fmla="*/ 506995 w 2326741"/>
              <a:gd name="connsiteY2" fmla="*/ 805759 h 2915216"/>
              <a:gd name="connsiteX3" fmla="*/ 1430447 w 2326741"/>
              <a:gd name="connsiteY3" fmla="*/ 1312753 h 2915216"/>
              <a:gd name="connsiteX4" fmla="*/ 470780 w 2326741"/>
              <a:gd name="connsiteY4" fmla="*/ 1946495 h 2915216"/>
              <a:gd name="connsiteX5" fmla="*/ 2326741 w 2326741"/>
              <a:gd name="connsiteY5" fmla="*/ 2915216 h 2915216"/>
              <a:gd name="connsiteX6" fmla="*/ 2326741 w 2326741"/>
              <a:gd name="connsiteY6" fmla="*/ 2915216 h 2915216"/>
              <a:gd name="connsiteX0" fmla="*/ 0 w 2326741"/>
              <a:gd name="connsiteY0" fmla="*/ 0 h 2915216"/>
              <a:gd name="connsiteX1" fmla="*/ 1258432 w 2326741"/>
              <a:gd name="connsiteY1" fmla="*/ 516048 h 2915216"/>
              <a:gd name="connsiteX2" fmla="*/ 506995 w 2326741"/>
              <a:gd name="connsiteY2" fmla="*/ 805759 h 2915216"/>
              <a:gd name="connsiteX3" fmla="*/ 1430447 w 2326741"/>
              <a:gd name="connsiteY3" fmla="*/ 1312753 h 2915216"/>
              <a:gd name="connsiteX4" fmla="*/ 470780 w 2326741"/>
              <a:gd name="connsiteY4" fmla="*/ 1946495 h 2915216"/>
              <a:gd name="connsiteX5" fmla="*/ 1376127 w 2326741"/>
              <a:gd name="connsiteY5" fmla="*/ 2498757 h 2915216"/>
              <a:gd name="connsiteX6" fmla="*/ 2326741 w 2326741"/>
              <a:gd name="connsiteY6" fmla="*/ 2915216 h 2915216"/>
              <a:gd name="connsiteX7" fmla="*/ 2326741 w 2326741"/>
              <a:gd name="connsiteY7" fmla="*/ 2915216 h 2915216"/>
              <a:gd name="connsiteX0" fmla="*/ 0 w 2326741"/>
              <a:gd name="connsiteY0" fmla="*/ 0 h 2915216"/>
              <a:gd name="connsiteX1" fmla="*/ 1258432 w 2326741"/>
              <a:gd name="connsiteY1" fmla="*/ 516048 h 2915216"/>
              <a:gd name="connsiteX2" fmla="*/ 506995 w 2326741"/>
              <a:gd name="connsiteY2" fmla="*/ 805759 h 2915216"/>
              <a:gd name="connsiteX3" fmla="*/ 1430447 w 2326741"/>
              <a:gd name="connsiteY3" fmla="*/ 1312753 h 2915216"/>
              <a:gd name="connsiteX4" fmla="*/ 470780 w 2326741"/>
              <a:gd name="connsiteY4" fmla="*/ 1946495 h 2915216"/>
              <a:gd name="connsiteX5" fmla="*/ 1195058 w 2326741"/>
              <a:gd name="connsiteY5" fmla="*/ 2426329 h 2915216"/>
              <a:gd name="connsiteX6" fmla="*/ 1376127 w 2326741"/>
              <a:gd name="connsiteY6" fmla="*/ 2498757 h 2915216"/>
              <a:gd name="connsiteX7" fmla="*/ 2326741 w 2326741"/>
              <a:gd name="connsiteY7" fmla="*/ 2915216 h 2915216"/>
              <a:gd name="connsiteX8" fmla="*/ 2326741 w 2326741"/>
              <a:gd name="connsiteY8" fmla="*/ 2915216 h 2915216"/>
              <a:gd name="connsiteX0" fmla="*/ 0 w 2326741"/>
              <a:gd name="connsiteY0" fmla="*/ 0 h 2915216"/>
              <a:gd name="connsiteX1" fmla="*/ 1258432 w 2326741"/>
              <a:gd name="connsiteY1" fmla="*/ 516048 h 2915216"/>
              <a:gd name="connsiteX2" fmla="*/ 506995 w 2326741"/>
              <a:gd name="connsiteY2" fmla="*/ 805759 h 2915216"/>
              <a:gd name="connsiteX3" fmla="*/ 1430447 w 2326741"/>
              <a:gd name="connsiteY3" fmla="*/ 1312753 h 2915216"/>
              <a:gd name="connsiteX4" fmla="*/ 470780 w 2326741"/>
              <a:gd name="connsiteY4" fmla="*/ 1946495 h 2915216"/>
              <a:gd name="connsiteX5" fmla="*/ 1348967 w 2326741"/>
              <a:gd name="connsiteY5" fmla="*/ 2390116 h 2915216"/>
              <a:gd name="connsiteX6" fmla="*/ 1376127 w 2326741"/>
              <a:gd name="connsiteY6" fmla="*/ 2498757 h 2915216"/>
              <a:gd name="connsiteX7" fmla="*/ 2326741 w 2326741"/>
              <a:gd name="connsiteY7" fmla="*/ 2915216 h 2915216"/>
              <a:gd name="connsiteX8" fmla="*/ 2326741 w 2326741"/>
              <a:gd name="connsiteY8" fmla="*/ 2915216 h 2915216"/>
              <a:gd name="connsiteX0" fmla="*/ 0 w 2326741"/>
              <a:gd name="connsiteY0" fmla="*/ 0 h 2915216"/>
              <a:gd name="connsiteX1" fmla="*/ 1258432 w 2326741"/>
              <a:gd name="connsiteY1" fmla="*/ 516048 h 2915216"/>
              <a:gd name="connsiteX2" fmla="*/ 506995 w 2326741"/>
              <a:gd name="connsiteY2" fmla="*/ 805759 h 2915216"/>
              <a:gd name="connsiteX3" fmla="*/ 1430447 w 2326741"/>
              <a:gd name="connsiteY3" fmla="*/ 1312753 h 2915216"/>
              <a:gd name="connsiteX4" fmla="*/ 470780 w 2326741"/>
              <a:gd name="connsiteY4" fmla="*/ 1946495 h 2915216"/>
              <a:gd name="connsiteX5" fmla="*/ 1348967 w 2326741"/>
              <a:gd name="connsiteY5" fmla="*/ 2390116 h 2915216"/>
              <a:gd name="connsiteX6" fmla="*/ 1339913 w 2326741"/>
              <a:gd name="connsiteY6" fmla="*/ 2571184 h 2915216"/>
              <a:gd name="connsiteX7" fmla="*/ 2326741 w 2326741"/>
              <a:gd name="connsiteY7" fmla="*/ 2915216 h 2915216"/>
              <a:gd name="connsiteX8" fmla="*/ 2326741 w 2326741"/>
              <a:gd name="connsiteY8" fmla="*/ 2915216 h 2915216"/>
              <a:gd name="connsiteX0" fmla="*/ 0 w 2326741"/>
              <a:gd name="connsiteY0" fmla="*/ 0 h 2915216"/>
              <a:gd name="connsiteX1" fmla="*/ 1258432 w 2326741"/>
              <a:gd name="connsiteY1" fmla="*/ 516048 h 2915216"/>
              <a:gd name="connsiteX2" fmla="*/ 506995 w 2326741"/>
              <a:gd name="connsiteY2" fmla="*/ 805759 h 2915216"/>
              <a:gd name="connsiteX3" fmla="*/ 1430447 w 2326741"/>
              <a:gd name="connsiteY3" fmla="*/ 1312753 h 2915216"/>
              <a:gd name="connsiteX4" fmla="*/ 470780 w 2326741"/>
              <a:gd name="connsiteY4" fmla="*/ 1946495 h 2915216"/>
              <a:gd name="connsiteX5" fmla="*/ 1348967 w 2326741"/>
              <a:gd name="connsiteY5" fmla="*/ 2390116 h 2915216"/>
              <a:gd name="connsiteX6" fmla="*/ 1339913 w 2326741"/>
              <a:gd name="connsiteY6" fmla="*/ 2571184 h 2915216"/>
              <a:gd name="connsiteX7" fmla="*/ 2181885 w 2326741"/>
              <a:gd name="connsiteY7" fmla="*/ 2869949 h 2915216"/>
              <a:gd name="connsiteX8" fmla="*/ 2326741 w 2326741"/>
              <a:gd name="connsiteY8" fmla="*/ 2915216 h 2915216"/>
              <a:gd name="connsiteX9" fmla="*/ 2326741 w 2326741"/>
              <a:gd name="connsiteY9" fmla="*/ 2915216 h 2915216"/>
              <a:gd name="connsiteX0" fmla="*/ 36213 w 2504401"/>
              <a:gd name="connsiteY0" fmla="*/ 0 h 3376942"/>
              <a:gd name="connsiteX1" fmla="*/ 1294645 w 2504401"/>
              <a:gd name="connsiteY1" fmla="*/ 516048 h 3376942"/>
              <a:gd name="connsiteX2" fmla="*/ 543208 w 2504401"/>
              <a:gd name="connsiteY2" fmla="*/ 805759 h 3376942"/>
              <a:gd name="connsiteX3" fmla="*/ 1466660 w 2504401"/>
              <a:gd name="connsiteY3" fmla="*/ 1312753 h 3376942"/>
              <a:gd name="connsiteX4" fmla="*/ 506993 w 2504401"/>
              <a:gd name="connsiteY4" fmla="*/ 1946495 h 3376942"/>
              <a:gd name="connsiteX5" fmla="*/ 1385180 w 2504401"/>
              <a:gd name="connsiteY5" fmla="*/ 2390116 h 3376942"/>
              <a:gd name="connsiteX6" fmla="*/ 1376126 w 2504401"/>
              <a:gd name="connsiteY6" fmla="*/ 2571184 h 3376942"/>
              <a:gd name="connsiteX7" fmla="*/ 2218098 w 2504401"/>
              <a:gd name="connsiteY7" fmla="*/ 2869949 h 3376942"/>
              <a:gd name="connsiteX8" fmla="*/ 2362954 w 2504401"/>
              <a:gd name="connsiteY8" fmla="*/ 2915216 h 3376942"/>
              <a:gd name="connsiteX9" fmla="*/ 0 w 2504401"/>
              <a:gd name="connsiteY9" fmla="*/ 3376942 h 3376942"/>
              <a:gd name="connsiteX0" fmla="*/ 36213 w 2504401"/>
              <a:gd name="connsiteY0" fmla="*/ 0 h 3376942"/>
              <a:gd name="connsiteX1" fmla="*/ 1294645 w 2504401"/>
              <a:gd name="connsiteY1" fmla="*/ 516048 h 3376942"/>
              <a:gd name="connsiteX2" fmla="*/ 543208 w 2504401"/>
              <a:gd name="connsiteY2" fmla="*/ 805759 h 3376942"/>
              <a:gd name="connsiteX3" fmla="*/ 1466660 w 2504401"/>
              <a:gd name="connsiteY3" fmla="*/ 1312753 h 3376942"/>
              <a:gd name="connsiteX4" fmla="*/ 506993 w 2504401"/>
              <a:gd name="connsiteY4" fmla="*/ 1946495 h 3376942"/>
              <a:gd name="connsiteX5" fmla="*/ 1385180 w 2504401"/>
              <a:gd name="connsiteY5" fmla="*/ 2390116 h 3376942"/>
              <a:gd name="connsiteX6" fmla="*/ 1376126 w 2504401"/>
              <a:gd name="connsiteY6" fmla="*/ 2571184 h 3376942"/>
              <a:gd name="connsiteX7" fmla="*/ 2218098 w 2504401"/>
              <a:gd name="connsiteY7" fmla="*/ 2815628 h 3376942"/>
              <a:gd name="connsiteX8" fmla="*/ 2362954 w 2504401"/>
              <a:gd name="connsiteY8" fmla="*/ 2915216 h 3376942"/>
              <a:gd name="connsiteX9" fmla="*/ 0 w 2504401"/>
              <a:gd name="connsiteY9" fmla="*/ 3376942 h 3376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4401" h="3376942">
                <a:moveTo>
                  <a:pt x="36213" y="0"/>
                </a:moveTo>
                <a:cubicBezTo>
                  <a:pt x="410423" y="184842"/>
                  <a:pt x="1210146" y="381755"/>
                  <a:pt x="1294645" y="516048"/>
                </a:cubicBezTo>
                <a:cubicBezTo>
                  <a:pt x="1379144" y="650341"/>
                  <a:pt x="514539" y="672975"/>
                  <a:pt x="543208" y="805759"/>
                </a:cubicBezTo>
                <a:cubicBezTo>
                  <a:pt x="571877" y="938543"/>
                  <a:pt x="1472696" y="1122631"/>
                  <a:pt x="1466660" y="1312753"/>
                </a:cubicBezTo>
                <a:cubicBezTo>
                  <a:pt x="1460624" y="1502875"/>
                  <a:pt x="520573" y="1766935"/>
                  <a:pt x="506993" y="1946495"/>
                </a:cubicBezTo>
                <a:cubicBezTo>
                  <a:pt x="493413" y="2126055"/>
                  <a:pt x="1234289" y="2298072"/>
                  <a:pt x="1385180" y="2390116"/>
                </a:cubicBezTo>
                <a:cubicBezTo>
                  <a:pt x="1536071" y="2482160"/>
                  <a:pt x="1237306" y="2491212"/>
                  <a:pt x="1376126" y="2571184"/>
                </a:cubicBezTo>
                <a:lnTo>
                  <a:pt x="2218098" y="2815628"/>
                </a:lnTo>
                <a:cubicBezTo>
                  <a:pt x="2266383" y="2830717"/>
                  <a:pt x="2732637" y="2821664"/>
                  <a:pt x="2362954" y="2915216"/>
                </a:cubicBezTo>
                <a:cubicBezTo>
                  <a:pt x="1993271" y="3008768"/>
                  <a:pt x="787651" y="3223033"/>
                  <a:pt x="0" y="337694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5" name="TextBox 14"/>
          <p:cNvSpPr txBox="1"/>
          <p:nvPr/>
        </p:nvSpPr>
        <p:spPr>
          <a:xfrm>
            <a:off x="5795494" y="3072377"/>
            <a:ext cx="290464" cy="369332"/>
          </a:xfrm>
          <a:prstGeom prst="rect">
            <a:avLst/>
          </a:prstGeom>
          <a:noFill/>
        </p:spPr>
        <p:txBody>
          <a:bodyPr wrap="none" rtlCol="0">
            <a:spAutoFit/>
          </a:bodyPr>
          <a:lstStyle/>
          <a:p>
            <a:r>
              <a:rPr lang="en-US" b="1" dirty="0">
                <a:solidFill>
                  <a:prstClr val="black"/>
                </a:solidFill>
              </a:rPr>
              <a:t>4</a:t>
            </a:r>
            <a:endParaRPr lang="ru-RU" b="1" dirty="0">
              <a:solidFill>
                <a:prstClr val="black"/>
              </a:solidFill>
            </a:endParaRPr>
          </a:p>
        </p:txBody>
      </p:sp>
      <p:sp>
        <p:nvSpPr>
          <p:cNvPr id="16" name="TextBox 15"/>
          <p:cNvSpPr txBox="1"/>
          <p:nvPr/>
        </p:nvSpPr>
        <p:spPr>
          <a:xfrm>
            <a:off x="7232480" y="3683192"/>
            <a:ext cx="396262" cy="369332"/>
          </a:xfrm>
          <a:prstGeom prst="rect">
            <a:avLst/>
          </a:prstGeom>
          <a:noFill/>
        </p:spPr>
        <p:txBody>
          <a:bodyPr wrap="none" rtlCol="0">
            <a:spAutoFit/>
          </a:bodyPr>
          <a:lstStyle/>
          <a:p>
            <a:r>
              <a:rPr lang="en-US" dirty="0">
                <a:solidFill>
                  <a:prstClr val="black"/>
                </a:solidFill>
              </a:rPr>
              <a:t>5a</a:t>
            </a:r>
            <a:endParaRPr lang="ru-RU" dirty="0">
              <a:solidFill>
                <a:prstClr val="black"/>
              </a:solidFill>
            </a:endParaRPr>
          </a:p>
        </p:txBody>
      </p:sp>
      <p:sp>
        <p:nvSpPr>
          <p:cNvPr id="17" name="TextBox 16"/>
          <p:cNvSpPr txBox="1"/>
          <p:nvPr/>
        </p:nvSpPr>
        <p:spPr>
          <a:xfrm>
            <a:off x="5975441" y="4008804"/>
            <a:ext cx="396262" cy="369332"/>
          </a:xfrm>
          <a:prstGeom prst="rect">
            <a:avLst/>
          </a:prstGeom>
          <a:noFill/>
        </p:spPr>
        <p:txBody>
          <a:bodyPr wrap="none" rtlCol="0">
            <a:spAutoFit/>
          </a:bodyPr>
          <a:lstStyle/>
          <a:p>
            <a:r>
              <a:rPr lang="en-US" dirty="0">
                <a:solidFill>
                  <a:prstClr val="black"/>
                </a:solidFill>
              </a:rPr>
              <a:t>5b</a:t>
            </a:r>
            <a:endParaRPr lang="ru-RU" dirty="0">
              <a:solidFill>
                <a:prstClr val="black"/>
              </a:solidFill>
            </a:endParaRPr>
          </a:p>
        </p:txBody>
      </p:sp>
      <p:sp>
        <p:nvSpPr>
          <p:cNvPr id="18" name="TextBox 17"/>
          <p:cNvSpPr txBox="1"/>
          <p:nvPr/>
        </p:nvSpPr>
        <p:spPr>
          <a:xfrm>
            <a:off x="7388744" y="4529381"/>
            <a:ext cx="385042" cy="369332"/>
          </a:xfrm>
          <a:prstGeom prst="rect">
            <a:avLst/>
          </a:prstGeom>
          <a:noFill/>
        </p:spPr>
        <p:txBody>
          <a:bodyPr wrap="none" rtlCol="0">
            <a:spAutoFit/>
          </a:bodyPr>
          <a:lstStyle/>
          <a:p>
            <a:r>
              <a:rPr lang="en-US" dirty="0">
                <a:solidFill>
                  <a:prstClr val="black"/>
                </a:solidFill>
              </a:rPr>
              <a:t>5c</a:t>
            </a:r>
            <a:endParaRPr lang="ru-RU" dirty="0">
              <a:solidFill>
                <a:prstClr val="black"/>
              </a:solidFill>
            </a:endParaRPr>
          </a:p>
        </p:txBody>
      </p:sp>
      <p:sp>
        <p:nvSpPr>
          <p:cNvPr id="19" name="TextBox 18"/>
          <p:cNvSpPr txBox="1"/>
          <p:nvPr/>
        </p:nvSpPr>
        <p:spPr>
          <a:xfrm>
            <a:off x="5940726" y="5145518"/>
            <a:ext cx="396262" cy="369332"/>
          </a:xfrm>
          <a:prstGeom prst="rect">
            <a:avLst/>
          </a:prstGeom>
          <a:noFill/>
        </p:spPr>
        <p:txBody>
          <a:bodyPr wrap="none" rtlCol="0">
            <a:spAutoFit/>
          </a:bodyPr>
          <a:lstStyle/>
          <a:p>
            <a:r>
              <a:rPr lang="en-US" dirty="0">
                <a:solidFill>
                  <a:prstClr val="black"/>
                </a:solidFill>
              </a:rPr>
              <a:t>5d</a:t>
            </a:r>
            <a:endParaRPr lang="ru-RU" dirty="0">
              <a:solidFill>
                <a:prstClr val="black"/>
              </a:solidFill>
            </a:endParaRPr>
          </a:p>
        </p:txBody>
      </p:sp>
      <p:sp>
        <p:nvSpPr>
          <p:cNvPr id="20" name="TextBox 19"/>
          <p:cNvSpPr txBox="1"/>
          <p:nvPr/>
        </p:nvSpPr>
        <p:spPr>
          <a:xfrm>
            <a:off x="8388424" y="6088138"/>
            <a:ext cx="396262" cy="369332"/>
          </a:xfrm>
          <a:prstGeom prst="rect">
            <a:avLst/>
          </a:prstGeom>
          <a:noFill/>
        </p:spPr>
        <p:txBody>
          <a:bodyPr wrap="none" rtlCol="0">
            <a:spAutoFit/>
          </a:bodyPr>
          <a:lstStyle/>
          <a:p>
            <a:r>
              <a:rPr lang="en-US" b="1" dirty="0">
                <a:solidFill>
                  <a:prstClr val="black"/>
                </a:solidFill>
              </a:rPr>
              <a:t>5e</a:t>
            </a:r>
            <a:endParaRPr lang="ru-RU" b="1" dirty="0">
              <a:solidFill>
                <a:prstClr val="black"/>
              </a:solidFill>
            </a:endParaRPr>
          </a:p>
        </p:txBody>
      </p:sp>
      <p:sp>
        <p:nvSpPr>
          <p:cNvPr id="21" name="TextBox 20"/>
          <p:cNvSpPr txBox="1"/>
          <p:nvPr/>
        </p:nvSpPr>
        <p:spPr>
          <a:xfrm>
            <a:off x="6971832" y="2887711"/>
            <a:ext cx="521297" cy="369332"/>
          </a:xfrm>
          <a:prstGeom prst="rect">
            <a:avLst/>
          </a:prstGeom>
          <a:noFill/>
        </p:spPr>
        <p:txBody>
          <a:bodyPr wrap="none" rtlCol="0">
            <a:spAutoFit/>
          </a:bodyPr>
          <a:lstStyle/>
          <a:p>
            <a:r>
              <a:rPr lang="en-US" dirty="0">
                <a:solidFill>
                  <a:prstClr val="black"/>
                </a:solidFill>
              </a:rPr>
              <a:t>MIS</a:t>
            </a:r>
            <a:endParaRPr lang="ru-RU" dirty="0">
              <a:solidFill>
                <a:prstClr val="black"/>
              </a:solidFill>
            </a:endParaRPr>
          </a:p>
        </p:txBody>
      </p:sp>
      <p:sp>
        <p:nvSpPr>
          <p:cNvPr id="5" name="TextBox 4"/>
          <p:cNvSpPr txBox="1"/>
          <p:nvPr/>
        </p:nvSpPr>
        <p:spPr>
          <a:xfrm>
            <a:off x="1600518" y="2918488"/>
            <a:ext cx="587020" cy="307777"/>
          </a:xfrm>
          <a:prstGeom prst="rect">
            <a:avLst/>
          </a:prstGeom>
          <a:noFill/>
        </p:spPr>
        <p:txBody>
          <a:bodyPr wrap="none" rtlCol="0">
            <a:spAutoFit/>
          </a:bodyPr>
          <a:lstStyle/>
          <a:p>
            <a:r>
              <a:rPr lang="en-US" sz="1400" b="1" dirty="0" err="1">
                <a:solidFill>
                  <a:prstClr val="black"/>
                </a:solidFill>
              </a:rPr>
              <a:t>Fm</a:t>
            </a:r>
            <a:r>
              <a:rPr lang="en-US" sz="1400" b="1" dirty="0">
                <a:solidFill>
                  <a:prstClr val="black"/>
                </a:solidFill>
              </a:rPr>
              <a:t>, P</a:t>
            </a:r>
            <a:endParaRPr lang="ru-RU" sz="1400" b="1" dirty="0">
              <a:solidFill>
                <a:prstClr val="black"/>
              </a:solidFill>
            </a:endParaRPr>
          </a:p>
        </p:txBody>
      </p:sp>
      <p:sp>
        <p:nvSpPr>
          <p:cNvPr id="22" name="TextBox 21"/>
          <p:cNvSpPr txBox="1"/>
          <p:nvPr/>
        </p:nvSpPr>
        <p:spPr>
          <a:xfrm>
            <a:off x="1649410" y="3221600"/>
            <a:ext cx="447558" cy="307777"/>
          </a:xfrm>
          <a:prstGeom prst="rect">
            <a:avLst/>
          </a:prstGeom>
          <a:noFill/>
        </p:spPr>
        <p:txBody>
          <a:bodyPr wrap="none" rtlCol="0">
            <a:spAutoFit/>
          </a:bodyPr>
          <a:lstStyle/>
          <a:p>
            <a:r>
              <a:rPr lang="en-US" sz="1400" b="1" dirty="0" err="1">
                <a:solidFill>
                  <a:prstClr val="black"/>
                </a:solidFill>
              </a:rPr>
              <a:t>Fm</a:t>
            </a:r>
            <a:r>
              <a:rPr lang="en-US" sz="1400" b="1" dirty="0">
                <a:solidFill>
                  <a:prstClr val="black"/>
                </a:solidFill>
              </a:rPr>
              <a:t> </a:t>
            </a:r>
            <a:endParaRPr lang="ru-RU" sz="1400" b="1" dirty="0">
              <a:solidFill>
                <a:prstClr val="black"/>
              </a:solidFill>
            </a:endParaRPr>
          </a:p>
        </p:txBody>
      </p:sp>
      <p:sp>
        <p:nvSpPr>
          <p:cNvPr id="23" name="TextBox 22"/>
          <p:cNvSpPr txBox="1"/>
          <p:nvPr/>
        </p:nvSpPr>
        <p:spPr>
          <a:xfrm>
            <a:off x="1735972" y="3438362"/>
            <a:ext cx="316112" cy="307777"/>
          </a:xfrm>
          <a:prstGeom prst="rect">
            <a:avLst/>
          </a:prstGeom>
          <a:noFill/>
        </p:spPr>
        <p:txBody>
          <a:bodyPr wrap="none" rtlCol="0">
            <a:spAutoFit/>
          </a:bodyPr>
          <a:lstStyle/>
          <a:p>
            <a:r>
              <a:rPr lang="en-US" sz="1400" b="1" dirty="0" err="1">
                <a:solidFill>
                  <a:prstClr val="black"/>
                </a:solidFill>
              </a:rPr>
              <a:t>Fl</a:t>
            </a:r>
            <a:endParaRPr lang="ru-RU" sz="1400" b="1" dirty="0">
              <a:solidFill>
                <a:prstClr val="black"/>
              </a:solidFill>
            </a:endParaRPr>
          </a:p>
        </p:txBody>
      </p:sp>
      <p:sp>
        <p:nvSpPr>
          <p:cNvPr id="24" name="TextBox 23"/>
          <p:cNvSpPr txBox="1"/>
          <p:nvPr/>
        </p:nvSpPr>
        <p:spPr>
          <a:xfrm>
            <a:off x="1649410" y="3634371"/>
            <a:ext cx="447558" cy="307777"/>
          </a:xfrm>
          <a:prstGeom prst="rect">
            <a:avLst/>
          </a:prstGeom>
          <a:noFill/>
        </p:spPr>
        <p:txBody>
          <a:bodyPr wrap="none" rtlCol="0">
            <a:spAutoFit/>
          </a:bodyPr>
          <a:lstStyle/>
          <a:p>
            <a:r>
              <a:rPr lang="en-US" sz="1400" b="1" dirty="0" err="1">
                <a:solidFill>
                  <a:prstClr val="black"/>
                </a:solidFill>
              </a:rPr>
              <a:t>Fm</a:t>
            </a:r>
            <a:r>
              <a:rPr lang="en-US" sz="1400" b="1" dirty="0">
                <a:solidFill>
                  <a:prstClr val="black"/>
                </a:solidFill>
              </a:rPr>
              <a:t> </a:t>
            </a:r>
            <a:endParaRPr lang="ru-RU" sz="1400" b="1" dirty="0">
              <a:solidFill>
                <a:prstClr val="black"/>
              </a:solidFill>
            </a:endParaRPr>
          </a:p>
        </p:txBody>
      </p:sp>
      <p:sp>
        <p:nvSpPr>
          <p:cNvPr id="25" name="TextBox 24"/>
          <p:cNvSpPr txBox="1"/>
          <p:nvPr/>
        </p:nvSpPr>
        <p:spPr>
          <a:xfrm>
            <a:off x="1735972" y="3819037"/>
            <a:ext cx="316112" cy="307777"/>
          </a:xfrm>
          <a:prstGeom prst="rect">
            <a:avLst/>
          </a:prstGeom>
          <a:noFill/>
        </p:spPr>
        <p:txBody>
          <a:bodyPr wrap="none" rtlCol="0">
            <a:spAutoFit/>
          </a:bodyPr>
          <a:lstStyle/>
          <a:p>
            <a:r>
              <a:rPr lang="en-US" sz="1400" b="1" dirty="0" err="1">
                <a:solidFill>
                  <a:prstClr val="black"/>
                </a:solidFill>
              </a:rPr>
              <a:t>Fl</a:t>
            </a:r>
            <a:endParaRPr lang="ru-RU" sz="1400" b="1" dirty="0">
              <a:solidFill>
                <a:prstClr val="black"/>
              </a:solidFill>
            </a:endParaRPr>
          </a:p>
        </p:txBody>
      </p:sp>
      <p:sp>
        <p:nvSpPr>
          <p:cNvPr id="26" name="TextBox 25"/>
          <p:cNvSpPr txBox="1"/>
          <p:nvPr/>
        </p:nvSpPr>
        <p:spPr>
          <a:xfrm>
            <a:off x="1649410" y="4039581"/>
            <a:ext cx="447558" cy="307777"/>
          </a:xfrm>
          <a:prstGeom prst="rect">
            <a:avLst/>
          </a:prstGeom>
          <a:noFill/>
        </p:spPr>
        <p:txBody>
          <a:bodyPr wrap="none" rtlCol="0">
            <a:spAutoFit/>
          </a:bodyPr>
          <a:lstStyle/>
          <a:p>
            <a:r>
              <a:rPr lang="en-US" sz="1400" b="1" dirty="0" err="1">
                <a:solidFill>
                  <a:prstClr val="black"/>
                </a:solidFill>
              </a:rPr>
              <a:t>Fm</a:t>
            </a:r>
            <a:r>
              <a:rPr lang="en-US" sz="1400" b="1" dirty="0">
                <a:solidFill>
                  <a:prstClr val="black"/>
                </a:solidFill>
              </a:rPr>
              <a:t> </a:t>
            </a:r>
            <a:endParaRPr lang="ru-RU" sz="1400" b="1" dirty="0">
              <a:solidFill>
                <a:prstClr val="black"/>
              </a:solidFill>
            </a:endParaRPr>
          </a:p>
        </p:txBody>
      </p:sp>
      <p:sp>
        <p:nvSpPr>
          <p:cNvPr id="27" name="TextBox 26"/>
          <p:cNvSpPr txBox="1"/>
          <p:nvPr/>
        </p:nvSpPr>
        <p:spPr>
          <a:xfrm>
            <a:off x="1731964" y="4428188"/>
            <a:ext cx="324128" cy="307777"/>
          </a:xfrm>
          <a:prstGeom prst="rect">
            <a:avLst/>
          </a:prstGeom>
          <a:noFill/>
        </p:spPr>
        <p:txBody>
          <a:bodyPr wrap="none" rtlCol="0">
            <a:spAutoFit/>
          </a:bodyPr>
          <a:lstStyle/>
          <a:p>
            <a:r>
              <a:rPr lang="en-US" sz="1400" b="1" dirty="0" err="1">
                <a:solidFill>
                  <a:prstClr val="black"/>
                </a:solidFill>
              </a:rPr>
              <a:t>Sl</a:t>
            </a:r>
            <a:endParaRPr lang="ru-RU" sz="1400" b="1" dirty="0">
              <a:solidFill>
                <a:prstClr val="black"/>
              </a:solidFill>
            </a:endParaRPr>
          </a:p>
        </p:txBody>
      </p:sp>
      <p:sp>
        <p:nvSpPr>
          <p:cNvPr id="28" name="TextBox 27"/>
          <p:cNvSpPr txBox="1"/>
          <p:nvPr/>
        </p:nvSpPr>
        <p:spPr>
          <a:xfrm>
            <a:off x="1731964" y="4809627"/>
            <a:ext cx="324128" cy="307777"/>
          </a:xfrm>
          <a:prstGeom prst="rect">
            <a:avLst/>
          </a:prstGeom>
          <a:noFill/>
        </p:spPr>
        <p:txBody>
          <a:bodyPr wrap="none" rtlCol="0">
            <a:spAutoFit/>
          </a:bodyPr>
          <a:lstStyle/>
          <a:p>
            <a:r>
              <a:rPr lang="en-US" sz="1400" b="1" dirty="0" err="1">
                <a:solidFill>
                  <a:prstClr val="black"/>
                </a:solidFill>
              </a:rPr>
              <a:t>Fl</a:t>
            </a:r>
            <a:endParaRPr lang="ru-RU" sz="1400" b="1" dirty="0">
              <a:solidFill>
                <a:prstClr val="black"/>
              </a:solidFill>
            </a:endParaRPr>
          </a:p>
        </p:txBody>
      </p:sp>
      <p:sp>
        <p:nvSpPr>
          <p:cNvPr id="29" name="TextBox 28"/>
          <p:cNvSpPr txBox="1"/>
          <p:nvPr/>
        </p:nvSpPr>
        <p:spPr>
          <a:xfrm>
            <a:off x="1731964" y="5294476"/>
            <a:ext cx="324128" cy="307777"/>
          </a:xfrm>
          <a:prstGeom prst="rect">
            <a:avLst/>
          </a:prstGeom>
          <a:noFill/>
        </p:spPr>
        <p:txBody>
          <a:bodyPr wrap="none" rtlCol="0">
            <a:spAutoFit/>
          </a:bodyPr>
          <a:lstStyle/>
          <a:p>
            <a:r>
              <a:rPr lang="en-US" sz="1400" b="1" dirty="0" err="1">
                <a:solidFill>
                  <a:prstClr val="black"/>
                </a:solidFill>
              </a:rPr>
              <a:t>Fl</a:t>
            </a:r>
            <a:endParaRPr lang="ru-RU" sz="1400" b="1" dirty="0">
              <a:solidFill>
                <a:prstClr val="black"/>
              </a:solidFill>
            </a:endParaRPr>
          </a:p>
        </p:txBody>
      </p:sp>
      <p:sp>
        <p:nvSpPr>
          <p:cNvPr id="30" name="TextBox 29"/>
          <p:cNvSpPr txBox="1"/>
          <p:nvPr/>
        </p:nvSpPr>
        <p:spPr>
          <a:xfrm>
            <a:off x="1731964" y="5578126"/>
            <a:ext cx="324128" cy="307777"/>
          </a:xfrm>
          <a:prstGeom prst="rect">
            <a:avLst/>
          </a:prstGeom>
          <a:noFill/>
        </p:spPr>
        <p:txBody>
          <a:bodyPr wrap="none" rtlCol="0">
            <a:spAutoFit/>
          </a:bodyPr>
          <a:lstStyle/>
          <a:p>
            <a:r>
              <a:rPr lang="en-US" sz="1400" b="1" dirty="0" err="1">
                <a:solidFill>
                  <a:prstClr val="black"/>
                </a:solidFill>
              </a:rPr>
              <a:t>Sl</a:t>
            </a:r>
            <a:endParaRPr lang="ru-RU" sz="1400" b="1" dirty="0">
              <a:solidFill>
                <a:prstClr val="black"/>
              </a:solidFill>
            </a:endParaRPr>
          </a:p>
        </p:txBody>
      </p:sp>
      <p:sp>
        <p:nvSpPr>
          <p:cNvPr id="31" name="TextBox 30"/>
          <p:cNvSpPr txBox="1"/>
          <p:nvPr/>
        </p:nvSpPr>
        <p:spPr>
          <a:xfrm>
            <a:off x="1675058" y="5883834"/>
            <a:ext cx="437940" cy="307777"/>
          </a:xfrm>
          <a:prstGeom prst="rect">
            <a:avLst/>
          </a:prstGeom>
          <a:noFill/>
        </p:spPr>
        <p:txBody>
          <a:bodyPr wrap="none" rtlCol="0">
            <a:spAutoFit/>
          </a:bodyPr>
          <a:lstStyle/>
          <a:p>
            <a:r>
              <a:rPr lang="en-US" sz="1400" b="1" dirty="0" err="1">
                <a:solidFill>
                  <a:prstClr val="black"/>
                </a:solidFill>
              </a:rPr>
              <a:t>Fsc</a:t>
            </a:r>
            <a:endParaRPr lang="ru-RU" sz="1400" b="1" dirty="0">
              <a:solidFill>
                <a:prstClr val="black"/>
              </a:solidFill>
            </a:endParaRPr>
          </a:p>
        </p:txBody>
      </p:sp>
      <p:sp>
        <p:nvSpPr>
          <p:cNvPr id="33" name="TextBox 32"/>
          <p:cNvSpPr txBox="1"/>
          <p:nvPr/>
        </p:nvSpPr>
        <p:spPr>
          <a:xfrm>
            <a:off x="1731964" y="6172401"/>
            <a:ext cx="324128" cy="307777"/>
          </a:xfrm>
          <a:prstGeom prst="rect">
            <a:avLst/>
          </a:prstGeom>
          <a:noFill/>
        </p:spPr>
        <p:txBody>
          <a:bodyPr wrap="none" rtlCol="0">
            <a:spAutoFit/>
          </a:bodyPr>
          <a:lstStyle/>
          <a:p>
            <a:r>
              <a:rPr lang="en-US" sz="1400" b="1" dirty="0" err="1">
                <a:solidFill>
                  <a:prstClr val="black"/>
                </a:solidFill>
              </a:rPr>
              <a:t>Fl</a:t>
            </a:r>
            <a:endParaRPr lang="ru-RU" sz="1400" b="1" dirty="0">
              <a:solidFill>
                <a:prstClr val="black"/>
              </a:solidFill>
            </a:endParaRPr>
          </a:p>
        </p:txBody>
      </p:sp>
      <p:sp>
        <p:nvSpPr>
          <p:cNvPr id="6" name="Прямоугольник 5"/>
          <p:cNvSpPr/>
          <p:nvPr/>
        </p:nvSpPr>
        <p:spPr>
          <a:xfrm>
            <a:off x="2187538" y="6201451"/>
            <a:ext cx="1656223" cy="307777"/>
          </a:xfrm>
          <a:prstGeom prst="rect">
            <a:avLst/>
          </a:prstGeom>
        </p:spPr>
        <p:txBody>
          <a:bodyPr wrap="none">
            <a:spAutoFit/>
          </a:bodyPr>
          <a:lstStyle/>
          <a:p>
            <a:r>
              <a:rPr lang="ru-RU" sz="1400" b="1" dirty="0">
                <a:solidFill>
                  <a:prstClr val="black"/>
                </a:solidFill>
              </a:rPr>
              <a:t>Пойменная равнина</a:t>
            </a:r>
          </a:p>
        </p:txBody>
      </p:sp>
      <p:sp>
        <p:nvSpPr>
          <p:cNvPr id="8" name="Прямоугольник 7"/>
          <p:cNvSpPr/>
          <p:nvPr/>
        </p:nvSpPr>
        <p:spPr>
          <a:xfrm>
            <a:off x="2187538" y="5911176"/>
            <a:ext cx="2552302" cy="307777"/>
          </a:xfrm>
          <a:prstGeom prst="rect">
            <a:avLst/>
          </a:prstGeom>
        </p:spPr>
        <p:txBody>
          <a:bodyPr wrap="none">
            <a:spAutoFit/>
          </a:bodyPr>
          <a:lstStyle/>
          <a:p>
            <a:r>
              <a:rPr lang="ru-RU" sz="1400" b="1" dirty="0">
                <a:solidFill>
                  <a:prstClr val="black"/>
                </a:solidFill>
              </a:rPr>
              <a:t>Пойменные (</a:t>
            </a:r>
            <a:r>
              <a:rPr lang="ru-RU" sz="1400" b="1" dirty="0" err="1">
                <a:solidFill>
                  <a:prstClr val="black"/>
                </a:solidFill>
              </a:rPr>
              <a:t>старичные</a:t>
            </a:r>
            <a:r>
              <a:rPr lang="ru-RU" sz="1400" b="1" dirty="0">
                <a:solidFill>
                  <a:prstClr val="black"/>
                </a:solidFill>
              </a:rPr>
              <a:t>) болота</a:t>
            </a:r>
          </a:p>
        </p:txBody>
      </p:sp>
      <p:sp>
        <p:nvSpPr>
          <p:cNvPr id="9" name="Прямоугольник 8"/>
          <p:cNvSpPr/>
          <p:nvPr/>
        </p:nvSpPr>
        <p:spPr>
          <a:xfrm>
            <a:off x="2187538" y="5578126"/>
            <a:ext cx="1132041" cy="307777"/>
          </a:xfrm>
          <a:prstGeom prst="rect">
            <a:avLst/>
          </a:prstGeom>
        </p:spPr>
        <p:txBody>
          <a:bodyPr wrap="none">
            <a:spAutoFit/>
          </a:bodyPr>
          <a:lstStyle/>
          <a:p>
            <a:r>
              <a:rPr lang="ru-RU" sz="1400" b="1" dirty="0">
                <a:solidFill>
                  <a:prstClr val="black"/>
                </a:solidFill>
              </a:rPr>
              <a:t>Малое русло</a:t>
            </a:r>
          </a:p>
        </p:txBody>
      </p:sp>
      <p:sp>
        <p:nvSpPr>
          <p:cNvPr id="34" name="Прямоугольник 33"/>
          <p:cNvSpPr/>
          <p:nvPr/>
        </p:nvSpPr>
        <p:spPr>
          <a:xfrm>
            <a:off x="2170909" y="4809626"/>
            <a:ext cx="1656223" cy="307777"/>
          </a:xfrm>
          <a:prstGeom prst="rect">
            <a:avLst/>
          </a:prstGeom>
        </p:spPr>
        <p:txBody>
          <a:bodyPr wrap="none">
            <a:spAutoFit/>
          </a:bodyPr>
          <a:lstStyle/>
          <a:p>
            <a:r>
              <a:rPr lang="ru-RU" sz="1400" b="1" dirty="0">
                <a:solidFill>
                  <a:prstClr val="black"/>
                </a:solidFill>
              </a:rPr>
              <a:t>Пойменная равнина</a:t>
            </a:r>
          </a:p>
        </p:txBody>
      </p:sp>
      <p:sp>
        <p:nvSpPr>
          <p:cNvPr id="35" name="Прямоугольник 34"/>
          <p:cNvSpPr/>
          <p:nvPr/>
        </p:nvSpPr>
        <p:spPr>
          <a:xfrm>
            <a:off x="2187538" y="5301935"/>
            <a:ext cx="2199641" cy="307777"/>
          </a:xfrm>
          <a:prstGeom prst="rect">
            <a:avLst/>
          </a:prstGeom>
        </p:spPr>
        <p:txBody>
          <a:bodyPr wrap="none">
            <a:spAutoFit/>
          </a:bodyPr>
          <a:lstStyle/>
          <a:p>
            <a:r>
              <a:rPr lang="ru-RU" sz="1400" b="1" dirty="0">
                <a:solidFill>
                  <a:prstClr val="black"/>
                </a:solidFill>
              </a:rPr>
              <a:t>Пойменные болота и озера</a:t>
            </a:r>
          </a:p>
        </p:txBody>
      </p:sp>
      <p:sp>
        <p:nvSpPr>
          <p:cNvPr id="36" name="Прямоугольник 35"/>
          <p:cNvSpPr/>
          <p:nvPr/>
        </p:nvSpPr>
        <p:spPr>
          <a:xfrm>
            <a:off x="2187537" y="4438869"/>
            <a:ext cx="2228495" cy="307777"/>
          </a:xfrm>
          <a:prstGeom prst="rect">
            <a:avLst/>
          </a:prstGeom>
        </p:spPr>
        <p:txBody>
          <a:bodyPr wrap="none">
            <a:spAutoFit/>
          </a:bodyPr>
          <a:lstStyle/>
          <a:p>
            <a:r>
              <a:rPr lang="ru-RU" sz="1400" b="1" dirty="0">
                <a:solidFill>
                  <a:prstClr val="black"/>
                </a:solidFill>
              </a:rPr>
              <a:t>Заполнение донных врезов</a:t>
            </a:r>
          </a:p>
        </p:txBody>
      </p:sp>
      <p:sp>
        <p:nvSpPr>
          <p:cNvPr id="37" name="Прямоугольник 36"/>
          <p:cNvSpPr/>
          <p:nvPr/>
        </p:nvSpPr>
        <p:spPr>
          <a:xfrm>
            <a:off x="2187538" y="4052494"/>
            <a:ext cx="1656223" cy="307777"/>
          </a:xfrm>
          <a:prstGeom prst="rect">
            <a:avLst/>
          </a:prstGeom>
        </p:spPr>
        <p:txBody>
          <a:bodyPr wrap="none">
            <a:spAutoFit/>
          </a:bodyPr>
          <a:lstStyle/>
          <a:p>
            <a:r>
              <a:rPr lang="ru-RU" sz="1400" b="1" dirty="0">
                <a:solidFill>
                  <a:prstClr val="black"/>
                </a:solidFill>
              </a:rPr>
              <a:t>Пойменная равнина</a:t>
            </a:r>
          </a:p>
        </p:txBody>
      </p:sp>
      <p:sp>
        <p:nvSpPr>
          <p:cNvPr id="38" name="Прямоугольник 37"/>
          <p:cNvSpPr/>
          <p:nvPr/>
        </p:nvSpPr>
        <p:spPr>
          <a:xfrm>
            <a:off x="2187536" y="3812634"/>
            <a:ext cx="1731564" cy="307777"/>
          </a:xfrm>
          <a:prstGeom prst="rect">
            <a:avLst/>
          </a:prstGeom>
        </p:spPr>
        <p:txBody>
          <a:bodyPr wrap="none">
            <a:spAutoFit/>
          </a:bodyPr>
          <a:lstStyle/>
          <a:p>
            <a:r>
              <a:rPr lang="ru-RU" sz="1400" b="1" dirty="0">
                <a:solidFill>
                  <a:prstClr val="black"/>
                </a:solidFill>
              </a:rPr>
              <a:t>Притеррасный поток</a:t>
            </a:r>
          </a:p>
        </p:txBody>
      </p:sp>
      <p:sp>
        <p:nvSpPr>
          <p:cNvPr id="39" name="Прямоугольник 38"/>
          <p:cNvSpPr/>
          <p:nvPr/>
        </p:nvSpPr>
        <p:spPr>
          <a:xfrm>
            <a:off x="2187536" y="3672408"/>
            <a:ext cx="1898277" cy="307777"/>
          </a:xfrm>
          <a:prstGeom prst="rect">
            <a:avLst/>
          </a:prstGeom>
        </p:spPr>
        <p:txBody>
          <a:bodyPr wrap="none">
            <a:spAutoFit/>
          </a:bodyPr>
          <a:lstStyle/>
          <a:p>
            <a:r>
              <a:rPr lang="ru-RU" sz="1400" b="1" dirty="0">
                <a:solidFill>
                  <a:prstClr val="black"/>
                </a:solidFill>
              </a:rPr>
              <a:t>Лессовидные суглинки</a:t>
            </a:r>
          </a:p>
        </p:txBody>
      </p:sp>
      <p:sp>
        <p:nvSpPr>
          <p:cNvPr id="40" name="Прямоугольник 39"/>
          <p:cNvSpPr/>
          <p:nvPr/>
        </p:nvSpPr>
        <p:spPr>
          <a:xfrm>
            <a:off x="2187536" y="3441709"/>
            <a:ext cx="1731564" cy="307777"/>
          </a:xfrm>
          <a:prstGeom prst="rect">
            <a:avLst/>
          </a:prstGeom>
        </p:spPr>
        <p:txBody>
          <a:bodyPr wrap="none">
            <a:spAutoFit/>
          </a:bodyPr>
          <a:lstStyle/>
          <a:p>
            <a:r>
              <a:rPr lang="ru-RU" sz="1400" b="1" dirty="0">
                <a:solidFill>
                  <a:prstClr val="black"/>
                </a:solidFill>
              </a:rPr>
              <a:t>Притеррасный поток</a:t>
            </a:r>
          </a:p>
        </p:txBody>
      </p:sp>
      <p:sp>
        <p:nvSpPr>
          <p:cNvPr id="42" name="Прямоугольник 41"/>
          <p:cNvSpPr/>
          <p:nvPr/>
        </p:nvSpPr>
        <p:spPr>
          <a:xfrm>
            <a:off x="2187535" y="3230487"/>
            <a:ext cx="1898277" cy="307777"/>
          </a:xfrm>
          <a:prstGeom prst="rect">
            <a:avLst/>
          </a:prstGeom>
        </p:spPr>
        <p:txBody>
          <a:bodyPr wrap="none">
            <a:spAutoFit/>
          </a:bodyPr>
          <a:lstStyle/>
          <a:p>
            <a:r>
              <a:rPr lang="ru-RU" sz="1400" b="1" dirty="0">
                <a:solidFill>
                  <a:prstClr val="black"/>
                </a:solidFill>
              </a:rPr>
              <a:t>Лессовидные суглинки</a:t>
            </a:r>
          </a:p>
        </p:txBody>
      </p:sp>
      <p:sp>
        <p:nvSpPr>
          <p:cNvPr id="43" name="Прямоугольник 42"/>
          <p:cNvSpPr/>
          <p:nvPr/>
        </p:nvSpPr>
        <p:spPr>
          <a:xfrm>
            <a:off x="2187534" y="2952328"/>
            <a:ext cx="1729961" cy="307777"/>
          </a:xfrm>
          <a:prstGeom prst="rect">
            <a:avLst/>
          </a:prstGeom>
        </p:spPr>
        <p:txBody>
          <a:bodyPr wrap="none">
            <a:spAutoFit/>
          </a:bodyPr>
          <a:lstStyle/>
          <a:p>
            <a:r>
              <a:rPr lang="ru-RU" sz="1400" b="1" dirty="0">
                <a:solidFill>
                  <a:prstClr val="black"/>
                </a:solidFill>
              </a:rPr>
              <a:t>Почвенный горизонт</a:t>
            </a:r>
          </a:p>
        </p:txBody>
      </p:sp>
      <p:cxnSp>
        <p:nvCxnSpPr>
          <p:cNvPr id="12" name="Прямая соединительная линия 11"/>
          <p:cNvCxnSpPr/>
          <p:nvPr/>
        </p:nvCxnSpPr>
        <p:spPr>
          <a:xfrm>
            <a:off x="1600518" y="2577225"/>
            <a:ext cx="0" cy="4164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a:off x="2123728" y="2564904"/>
            <a:ext cx="0" cy="4164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p:nvCxnSpPr>
        <p:spPr>
          <a:xfrm>
            <a:off x="4716016" y="2552583"/>
            <a:ext cx="0" cy="4164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p:nvCxnSpPr>
        <p:spPr>
          <a:xfrm>
            <a:off x="5724128" y="2540262"/>
            <a:ext cx="0" cy="4164143"/>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19672" y="2503269"/>
            <a:ext cx="479618" cy="369332"/>
          </a:xfrm>
          <a:prstGeom prst="rect">
            <a:avLst/>
          </a:prstGeom>
          <a:noFill/>
        </p:spPr>
        <p:txBody>
          <a:bodyPr wrap="none" rtlCol="0">
            <a:spAutoFit/>
          </a:bodyPr>
          <a:lstStyle/>
          <a:p>
            <a:r>
              <a:rPr lang="ru-RU" b="1" dirty="0">
                <a:solidFill>
                  <a:prstClr val="black"/>
                </a:solidFill>
              </a:rPr>
              <a:t>ЛФ</a:t>
            </a:r>
          </a:p>
        </p:txBody>
      </p:sp>
      <p:sp>
        <p:nvSpPr>
          <p:cNvPr id="44" name="TextBox 43"/>
          <p:cNvSpPr txBox="1"/>
          <p:nvPr/>
        </p:nvSpPr>
        <p:spPr>
          <a:xfrm>
            <a:off x="1727592" y="6433591"/>
            <a:ext cx="380232" cy="307777"/>
          </a:xfrm>
          <a:prstGeom prst="rect">
            <a:avLst/>
          </a:prstGeom>
          <a:noFill/>
        </p:spPr>
        <p:txBody>
          <a:bodyPr wrap="none" rtlCol="0">
            <a:spAutoFit/>
          </a:bodyPr>
          <a:lstStyle/>
          <a:p>
            <a:r>
              <a:rPr lang="en-US" sz="1400" b="1" dirty="0" err="1">
                <a:solidFill>
                  <a:prstClr val="black"/>
                </a:solidFill>
              </a:rPr>
              <a:t>Gs</a:t>
            </a:r>
            <a:endParaRPr lang="ru-RU" sz="1400" b="1" dirty="0">
              <a:solidFill>
                <a:prstClr val="black"/>
              </a:solidFill>
            </a:endParaRPr>
          </a:p>
        </p:txBody>
      </p:sp>
      <p:sp>
        <p:nvSpPr>
          <p:cNvPr id="48" name="Прямоугольник 47"/>
          <p:cNvSpPr/>
          <p:nvPr/>
        </p:nvSpPr>
        <p:spPr>
          <a:xfrm>
            <a:off x="2187538" y="6457470"/>
            <a:ext cx="1516762" cy="307777"/>
          </a:xfrm>
          <a:prstGeom prst="rect">
            <a:avLst/>
          </a:prstGeom>
        </p:spPr>
        <p:txBody>
          <a:bodyPr wrap="none">
            <a:spAutoFit/>
          </a:bodyPr>
          <a:lstStyle/>
          <a:p>
            <a:r>
              <a:rPr lang="ru-RU" sz="1400" b="1" dirty="0">
                <a:solidFill>
                  <a:prstClr val="black"/>
                </a:solidFill>
              </a:rPr>
              <a:t>Заполнение вреза</a:t>
            </a:r>
          </a:p>
        </p:txBody>
      </p:sp>
    </p:spTree>
    <p:extLst>
      <p:ext uri="{BB962C8B-B14F-4D97-AF65-F5344CB8AC3E}">
        <p14:creationId xmlns:p14="http://schemas.microsoft.com/office/powerpoint/2010/main" val="4703298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5982"/>
            <a:ext cx="9036496" cy="369332"/>
          </a:xfrm>
          <a:prstGeom prst="rect">
            <a:avLst/>
          </a:prstGeom>
          <a:solidFill>
            <a:schemeClr val="accent3">
              <a:lumMod val="20000"/>
              <a:lumOff val="80000"/>
            </a:schemeClr>
          </a:solidFill>
        </p:spPr>
        <p:txBody>
          <a:bodyPr wrap="square" rtlCol="0">
            <a:spAutoFit/>
          </a:bodyPr>
          <a:lstStyle/>
          <a:p>
            <a:pPr algn="ctr"/>
            <a:r>
              <a:rPr lang="ru-RU" b="1" dirty="0" smtClean="0"/>
              <a:t>Соотношения  и взаимосвязи различных факторов развития речной системы</a:t>
            </a:r>
            <a:endParaRPr lang="ru-RU" b="1" dirty="0"/>
          </a:p>
        </p:txBody>
      </p:sp>
      <p:sp>
        <p:nvSpPr>
          <p:cNvPr id="3" name="Прямоугольник 2"/>
          <p:cNvSpPr/>
          <p:nvPr/>
        </p:nvSpPr>
        <p:spPr>
          <a:xfrm>
            <a:off x="107504" y="407639"/>
            <a:ext cx="8928992" cy="646331"/>
          </a:xfrm>
          <a:prstGeom prst="rect">
            <a:avLst/>
          </a:prstGeom>
        </p:spPr>
        <p:txBody>
          <a:bodyPr wrap="square">
            <a:spAutoFit/>
          </a:bodyPr>
          <a:lstStyle/>
          <a:p>
            <a:pPr algn="ctr"/>
            <a:r>
              <a:rPr lang="ru-RU" dirty="0" smtClean="0">
                <a:latin typeface="Times New Roman"/>
                <a:ea typeface="Calibri"/>
              </a:rPr>
              <a:t>Облик речных дренажных </a:t>
            </a:r>
            <a:r>
              <a:rPr lang="ru-RU" dirty="0">
                <a:latin typeface="Times New Roman"/>
                <a:ea typeface="Calibri"/>
              </a:rPr>
              <a:t>бассейнов и распределение в них осадочного материала  зависят, главным образом, от </a:t>
            </a:r>
            <a:r>
              <a:rPr lang="ru-RU" i="1" dirty="0">
                <a:latin typeface="Times New Roman"/>
                <a:ea typeface="Calibri"/>
              </a:rPr>
              <a:t>тектонических, структурных и климатических </a:t>
            </a:r>
            <a:r>
              <a:rPr lang="ru-RU" dirty="0" smtClean="0">
                <a:latin typeface="Times New Roman"/>
                <a:ea typeface="Calibri"/>
              </a:rPr>
              <a:t>факторов</a:t>
            </a:r>
            <a:endParaRPr lang="ru-RU" dirty="0"/>
          </a:p>
        </p:txBody>
      </p:sp>
      <p:sp>
        <p:nvSpPr>
          <p:cNvPr id="4" name="Прямоугольник 3"/>
          <p:cNvSpPr/>
          <p:nvPr/>
        </p:nvSpPr>
        <p:spPr>
          <a:xfrm>
            <a:off x="107504" y="1988840"/>
            <a:ext cx="1296144" cy="43204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chemeClr val="tx1"/>
                </a:solidFill>
              </a:rPr>
              <a:t>Тектонические факторы</a:t>
            </a:r>
            <a:endParaRPr lang="ru-RU" sz="1400" dirty="0">
              <a:solidFill>
                <a:schemeClr val="tx1"/>
              </a:solidFill>
            </a:endParaRPr>
          </a:p>
        </p:txBody>
      </p:sp>
      <p:cxnSp>
        <p:nvCxnSpPr>
          <p:cNvPr id="6" name="Прямая со стрелкой 5"/>
          <p:cNvCxnSpPr>
            <a:endCxn id="7" idx="1"/>
          </p:cNvCxnSpPr>
          <p:nvPr/>
        </p:nvCxnSpPr>
        <p:spPr>
          <a:xfrm flipV="1">
            <a:off x="1547664" y="2008188"/>
            <a:ext cx="1161058" cy="12466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7" name="Прямоугольник 6"/>
          <p:cNvSpPr/>
          <p:nvPr/>
        </p:nvSpPr>
        <p:spPr>
          <a:xfrm>
            <a:off x="2708722" y="1777355"/>
            <a:ext cx="1986210" cy="461665"/>
          </a:xfrm>
          <a:prstGeom prst="rect">
            <a:avLst/>
          </a:prstGeom>
          <a:solidFill>
            <a:schemeClr val="accent6">
              <a:lumMod val="20000"/>
              <a:lumOff val="80000"/>
            </a:schemeClr>
          </a:solidFill>
          <a:ln>
            <a:solidFill>
              <a:schemeClr val="accent1"/>
            </a:solidFill>
          </a:ln>
        </p:spPr>
        <p:txBody>
          <a:bodyPr wrap="square">
            <a:spAutoFit/>
          </a:bodyPr>
          <a:lstStyle/>
          <a:p>
            <a:r>
              <a:rPr lang="ru-RU" sz="1200" b="1" dirty="0">
                <a:latin typeface="Arial Narrow" panose="020B0606020202030204" pitchFamily="34" charset="0"/>
                <a:ea typeface="Calibri"/>
              </a:rPr>
              <a:t>региональный </a:t>
            </a:r>
            <a:endParaRPr lang="ru-RU" sz="1200" b="1" dirty="0" smtClean="0">
              <a:latin typeface="Arial Narrow" panose="020B0606020202030204" pitchFamily="34" charset="0"/>
              <a:ea typeface="Calibri"/>
            </a:endParaRPr>
          </a:p>
          <a:p>
            <a:r>
              <a:rPr lang="ru-RU" sz="1200" b="1" dirty="0" smtClean="0">
                <a:latin typeface="Arial Narrow" panose="020B0606020202030204" pitchFamily="34" charset="0"/>
                <a:ea typeface="Calibri"/>
              </a:rPr>
              <a:t>неотектонический </a:t>
            </a:r>
            <a:r>
              <a:rPr lang="ru-RU" sz="1200" b="1" dirty="0">
                <a:latin typeface="Arial Narrow" panose="020B0606020202030204" pitchFamily="34" charset="0"/>
                <a:ea typeface="Calibri"/>
              </a:rPr>
              <a:t>фон</a:t>
            </a:r>
            <a:endParaRPr lang="ru-RU" b="1" dirty="0">
              <a:latin typeface="Arial Narrow" panose="020B0606020202030204" pitchFamily="34" charset="0"/>
            </a:endParaRPr>
          </a:p>
        </p:txBody>
      </p:sp>
      <p:cxnSp>
        <p:nvCxnSpPr>
          <p:cNvPr id="8" name="Прямая со стрелкой 7"/>
          <p:cNvCxnSpPr>
            <a:endCxn id="9" idx="1"/>
          </p:cNvCxnSpPr>
          <p:nvPr/>
        </p:nvCxnSpPr>
        <p:spPr>
          <a:xfrm>
            <a:off x="1475655" y="2335560"/>
            <a:ext cx="1237590" cy="415499"/>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9" name="Прямоугольник 8"/>
          <p:cNvSpPr/>
          <p:nvPr/>
        </p:nvSpPr>
        <p:spPr>
          <a:xfrm>
            <a:off x="2713245" y="2335560"/>
            <a:ext cx="1981687" cy="830997"/>
          </a:xfrm>
          <a:prstGeom prst="rect">
            <a:avLst/>
          </a:prstGeom>
          <a:solidFill>
            <a:schemeClr val="accent6">
              <a:lumMod val="20000"/>
              <a:lumOff val="80000"/>
            </a:schemeClr>
          </a:solidFill>
          <a:ln>
            <a:solidFill>
              <a:schemeClr val="accent1"/>
            </a:solidFill>
          </a:ln>
        </p:spPr>
        <p:txBody>
          <a:bodyPr wrap="square">
            <a:spAutoFit/>
          </a:bodyPr>
          <a:lstStyle/>
          <a:p>
            <a:r>
              <a:rPr lang="ru-RU" sz="1200" b="1" dirty="0">
                <a:latin typeface="Arial Narrow" panose="020B0606020202030204" pitchFamily="34" charset="0"/>
                <a:ea typeface="Calibri"/>
              </a:rPr>
              <a:t>локальные </a:t>
            </a:r>
            <a:r>
              <a:rPr lang="ru-RU" sz="1200" b="1" dirty="0" smtClean="0">
                <a:latin typeface="Arial Narrow" panose="020B0606020202030204" pitchFamily="34" charset="0"/>
                <a:ea typeface="Calibri"/>
              </a:rPr>
              <a:t>смещения</a:t>
            </a:r>
          </a:p>
          <a:p>
            <a:r>
              <a:rPr lang="ru-RU" sz="1200" b="1" dirty="0" smtClean="0">
                <a:latin typeface="Arial Narrow" panose="020B0606020202030204" pitchFamily="34" charset="0"/>
                <a:ea typeface="Calibri"/>
              </a:rPr>
              <a:t>во </a:t>
            </a:r>
            <a:r>
              <a:rPr lang="ru-RU" sz="1200" b="1" dirty="0">
                <a:latin typeface="Arial Narrow" panose="020B0606020202030204" pitchFamily="34" charset="0"/>
                <a:ea typeface="Calibri"/>
              </a:rPr>
              <a:t>вновь образованных или </a:t>
            </a:r>
            <a:r>
              <a:rPr lang="ru-RU" sz="1200" b="1" dirty="0" err="1">
                <a:latin typeface="Arial Narrow" panose="020B0606020202030204" pitchFamily="34" charset="0"/>
                <a:ea typeface="Calibri"/>
              </a:rPr>
              <a:t>ремобилизованных</a:t>
            </a:r>
            <a:r>
              <a:rPr lang="ru-RU" sz="1200" b="1" dirty="0">
                <a:latin typeface="Arial Narrow" panose="020B0606020202030204" pitchFamily="34" charset="0"/>
                <a:ea typeface="Calibri"/>
              </a:rPr>
              <a:t> структурах</a:t>
            </a:r>
            <a:endParaRPr lang="ru-RU" b="1" dirty="0">
              <a:latin typeface="Arial Narrow" panose="020B0606020202030204" pitchFamily="34" charset="0"/>
            </a:endParaRPr>
          </a:p>
        </p:txBody>
      </p:sp>
      <p:sp>
        <p:nvSpPr>
          <p:cNvPr id="10" name="Прямоугольник 9"/>
          <p:cNvSpPr/>
          <p:nvPr/>
        </p:nvSpPr>
        <p:spPr>
          <a:xfrm>
            <a:off x="107504" y="3354117"/>
            <a:ext cx="1368151" cy="4320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chemeClr val="tx1"/>
                </a:solidFill>
              </a:rPr>
              <a:t>Структурные</a:t>
            </a:r>
          </a:p>
          <a:p>
            <a:pPr algn="ctr"/>
            <a:r>
              <a:rPr lang="ru-RU" sz="1400" dirty="0" smtClean="0">
                <a:solidFill>
                  <a:schemeClr val="tx1"/>
                </a:solidFill>
              </a:rPr>
              <a:t>факторы</a:t>
            </a:r>
            <a:endParaRPr lang="ru-RU" sz="1400" dirty="0">
              <a:solidFill>
                <a:schemeClr val="tx1"/>
              </a:solidFill>
            </a:endParaRPr>
          </a:p>
        </p:txBody>
      </p:sp>
      <p:cxnSp>
        <p:nvCxnSpPr>
          <p:cNvPr id="11" name="Прямая со стрелкой 10"/>
          <p:cNvCxnSpPr>
            <a:endCxn id="12" idx="1"/>
          </p:cNvCxnSpPr>
          <p:nvPr/>
        </p:nvCxnSpPr>
        <p:spPr>
          <a:xfrm flipV="1">
            <a:off x="1547664" y="3573016"/>
            <a:ext cx="1165581" cy="776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2" name="Прямоугольник 11"/>
          <p:cNvSpPr/>
          <p:nvPr/>
        </p:nvSpPr>
        <p:spPr>
          <a:xfrm>
            <a:off x="2713245" y="3342183"/>
            <a:ext cx="1981688" cy="461665"/>
          </a:xfrm>
          <a:prstGeom prst="rect">
            <a:avLst/>
          </a:prstGeom>
          <a:solidFill>
            <a:schemeClr val="accent4">
              <a:lumMod val="40000"/>
              <a:lumOff val="60000"/>
            </a:schemeClr>
          </a:solidFill>
          <a:ln>
            <a:solidFill>
              <a:schemeClr val="accent1"/>
            </a:solidFill>
          </a:ln>
        </p:spPr>
        <p:txBody>
          <a:bodyPr wrap="square">
            <a:spAutoFit/>
          </a:bodyPr>
          <a:lstStyle/>
          <a:p>
            <a:r>
              <a:rPr lang="ru-RU" sz="1200" b="1" dirty="0" smtClean="0">
                <a:latin typeface="Arial Narrow" panose="020B0606020202030204" pitchFamily="34" charset="0"/>
                <a:ea typeface="Calibri"/>
              </a:rPr>
              <a:t>неоднородности фундамента ДБ</a:t>
            </a:r>
            <a:endParaRPr lang="ru-RU" b="1" dirty="0">
              <a:latin typeface="Arial Narrow" panose="020B0606020202030204" pitchFamily="34" charset="0"/>
            </a:endParaRPr>
          </a:p>
        </p:txBody>
      </p:sp>
      <p:sp>
        <p:nvSpPr>
          <p:cNvPr id="13" name="Прямоугольник 12"/>
          <p:cNvSpPr/>
          <p:nvPr/>
        </p:nvSpPr>
        <p:spPr>
          <a:xfrm>
            <a:off x="5726748" y="2695852"/>
            <a:ext cx="1941596" cy="646331"/>
          </a:xfrm>
          <a:prstGeom prst="rect">
            <a:avLst/>
          </a:prstGeom>
          <a:solidFill>
            <a:schemeClr val="accent4">
              <a:lumMod val="40000"/>
              <a:lumOff val="60000"/>
            </a:schemeClr>
          </a:solidFill>
          <a:ln>
            <a:solidFill>
              <a:schemeClr val="accent1"/>
            </a:solidFill>
          </a:ln>
        </p:spPr>
        <p:txBody>
          <a:bodyPr wrap="square">
            <a:spAutoFit/>
          </a:bodyPr>
          <a:lstStyle/>
          <a:p>
            <a:r>
              <a:rPr lang="ru-RU" sz="1200" dirty="0" err="1" smtClean="0">
                <a:latin typeface="Franklin Gothic Medium" panose="020B0603020102020204" pitchFamily="34" charset="0"/>
                <a:ea typeface="Calibri"/>
              </a:rPr>
              <a:t>Мофологические</a:t>
            </a:r>
            <a:r>
              <a:rPr lang="ru-RU" sz="1200" dirty="0" smtClean="0">
                <a:latin typeface="Franklin Gothic Medium" panose="020B0603020102020204" pitchFamily="34" charset="0"/>
                <a:ea typeface="Calibri"/>
              </a:rPr>
              <a:t> характеристики  бассейна</a:t>
            </a:r>
            <a:endParaRPr lang="ru-RU" dirty="0">
              <a:latin typeface="Franklin Gothic Medium" panose="020B0603020102020204" pitchFamily="34" charset="0"/>
            </a:endParaRPr>
          </a:p>
        </p:txBody>
      </p:sp>
      <p:cxnSp>
        <p:nvCxnSpPr>
          <p:cNvPr id="14" name="Прямая со стрелкой 13"/>
          <p:cNvCxnSpPr>
            <a:endCxn id="30" idx="1"/>
          </p:cNvCxnSpPr>
          <p:nvPr/>
        </p:nvCxnSpPr>
        <p:spPr>
          <a:xfrm flipV="1">
            <a:off x="4745427" y="2008187"/>
            <a:ext cx="954161" cy="126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6" name="Прямоугольник 15"/>
          <p:cNvSpPr/>
          <p:nvPr/>
        </p:nvSpPr>
        <p:spPr>
          <a:xfrm>
            <a:off x="5715248" y="3514461"/>
            <a:ext cx="1953096" cy="1015663"/>
          </a:xfrm>
          <a:prstGeom prst="rect">
            <a:avLst/>
          </a:prstGeom>
          <a:solidFill>
            <a:schemeClr val="accent4">
              <a:lumMod val="40000"/>
              <a:lumOff val="60000"/>
            </a:schemeClr>
          </a:solidFill>
          <a:ln>
            <a:solidFill>
              <a:schemeClr val="accent1"/>
            </a:solidFill>
          </a:ln>
        </p:spPr>
        <p:txBody>
          <a:bodyPr wrap="square">
            <a:spAutoFit/>
          </a:bodyPr>
          <a:lstStyle/>
          <a:p>
            <a:r>
              <a:rPr lang="ru-RU" sz="1200" dirty="0" smtClean="0">
                <a:latin typeface="Franklin Gothic Medium" panose="020B0603020102020204" pitchFamily="34" charset="0"/>
                <a:ea typeface="Calibri"/>
              </a:rPr>
              <a:t>Состав </a:t>
            </a:r>
            <a:r>
              <a:rPr lang="ru-RU" sz="1200" dirty="0">
                <a:latin typeface="Franklin Gothic Medium" panose="020B0603020102020204" pitchFamily="34" charset="0"/>
                <a:ea typeface="Calibri"/>
              </a:rPr>
              <a:t>и </a:t>
            </a:r>
            <a:r>
              <a:rPr lang="ru-RU" sz="1200" dirty="0" smtClean="0">
                <a:latin typeface="Franklin Gothic Medium" panose="020B0603020102020204" pitchFamily="34" charset="0"/>
                <a:ea typeface="Calibri"/>
              </a:rPr>
              <a:t>размерность </a:t>
            </a:r>
            <a:r>
              <a:rPr lang="ru-RU" sz="1200" dirty="0">
                <a:latin typeface="Franklin Gothic Medium" panose="020B0603020102020204" pitchFamily="34" charset="0"/>
                <a:ea typeface="Calibri"/>
              </a:rPr>
              <a:t>обломочного материала, транспортируемого и перераспределяемого рекой</a:t>
            </a:r>
            <a:endParaRPr lang="ru-RU" dirty="0">
              <a:latin typeface="Franklin Gothic Medium" panose="020B0603020102020204" pitchFamily="34" charset="0"/>
            </a:endParaRPr>
          </a:p>
        </p:txBody>
      </p:sp>
      <p:cxnSp>
        <p:nvCxnSpPr>
          <p:cNvPr id="17" name="Прямая со стрелкой 16"/>
          <p:cNvCxnSpPr/>
          <p:nvPr/>
        </p:nvCxnSpPr>
        <p:spPr>
          <a:xfrm>
            <a:off x="4720179" y="3624240"/>
            <a:ext cx="906264" cy="27146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9" name="Прямоугольник 18"/>
          <p:cNvSpPr/>
          <p:nvPr/>
        </p:nvSpPr>
        <p:spPr>
          <a:xfrm>
            <a:off x="107504" y="4509120"/>
            <a:ext cx="1368151" cy="432048"/>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chemeClr val="tx1"/>
                </a:solidFill>
              </a:rPr>
              <a:t>Климатические</a:t>
            </a:r>
          </a:p>
          <a:p>
            <a:pPr algn="ctr"/>
            <a:r>
              <a:rPr lang="ru-RU" sz="1400" dirty="0" smtClean="0">
                <a:solidFill>
                  <a:schemeClr val="tx1"/>
                </a:solidFill>
              </a:rPr>
              <a:t>факторы</a:t>
            </a:r>
            <a:endParaRPr lang="ru-RU" sz="1400" dirty="0">
              <a:solidFill>
                <a:schemeClr val="tx1"/>
              </a:solidFill>
            </a:endParaRPr>
          </a:p>
        </p:txBody>
      </p:sp>
      <p:sp>
        <p:nvSpPr>
          <p:cNvPr id="20" name="Прямоугольник 19"/>
          <p:cNvSpPr/>
          <p:nvPr/>
        </p:nvSpPr>
        <p:spPr>
          <a:xfrm>
            <a:off x="2662843" y="4016097"/>
            <a:ext cx="2032089" cy="276999"/>
          </a:xfrm>
          <a:prstGeom prst="rect">
            <a:avLst/>
          </a:prstGeom>
          <a:solidFill>
            <a:schemeClr val="accent3">
              <a:lumMod val="40000"/>
              <a:lumOff val="60000"/>
            </a:schemeClr>
          </a:solidFill>
          <a:ln>
            <a:solidFill>
              <a:schemeClr val="accent1"/>
            </a:solidFill>
          </a:ln>
        </p:spPr>
        <p:txBody>
          <a:bodyPr wrap="square">
            <a:spAutoFit/>
          </a:bodyPr>
          <a:lstStyle/>
          <a:p>
            <a:r>
              <a:rPr lang="ru-RU" sz="1200" b="1" dirty="0" smtClean="0">
                <a:latin typeface="Arial Narrow" panose="020B0606020202030204" pitchFamily="34" charset="0"/>
                <a:ea typeface="Calibri"/>
              </a:rPr>
              <a:t>гидрология </a:t>
            </a:r>
            <a:r>
              <a:rPr lang="ru-RU" sz="1200" b="1" dirty="0">
                <a:latin typeface="Arial Narrow" panose="020B0606020202030204" pitchFamily="34" charset="0"/>
                <a:ea typeface="Calibri"/>
              </a:rPr>
              <a:t>бассейнов</a:t>
            </a:r>
            <a:endParaRPr lang="ru-RU" b="1" dirty="0">
              <a:latin typeface="Arial Narrow" panose="020B0606020202030204" pitchFamily="34" charset="0"/>
            </a:endParaRPr>
          </a:p>
        </p:txBody>
      </p:sp>
      <p:sp>
        <p:nvSpPr>
          <p:cNvPr id="21" name="Прямоугольник 20"/>
          <p:cNvSpPr/>
          <p:nvPr/>
        </p:nvSpPr>
        <p:spPr>
          <a:xfrm>
            <a:off x="2662844" y="4365104"/>
            <a:ext cx="2032088" cy="646331"/>
          </a:xfrm>
          <a:prstGeom prst="rect">
            <a:avLst/>
          </a:prstGeom>
          <a:solidFill>
            <a:schemeClr val="accent3">
              <a:lumMod val="40000"/>
              <a:lumOff val="60000"/>
            </a:schemeClr>
          </a:solidFill>
          <a:ln>
            <a:solidFill>
              <a:schemeClr val="accent1"/>
            </a:solidFill>
          </a:ln>
        </p:spPr>
        <p:txBody>
          <a:bodyPr wrap="square">
            <a:spAutoFit/>
          </a:bodyPr>
          <a:lstStyle/>
          <a:p>
            <a:r>
              <a:rPr lang="ru-RU" sz="1200" b="1" dirty="0">
                <a:latin typeface="Arial Narrow" panose="020B0606020202030204" pitchFamily="34" charset="0"/>
                <a:ea typeface="Calibri"/>
              </a:rPr>
              <a:t>возможности водотоков к перемещению обломочного материала</a:t>
            </a:r>
            <a:endParaRPr lang="ru-RU" b="1" dirty="0">
              <a:latin typeface="Arial Narrow" panose="020B0606020202030204" pitchFamily="34" charset="0"/>
            </a:endParaRPr>
          </a:p>
        </p:txBody>
      </p:sp>
      <p:sp>
        <p:nvSpPr>
          <p:cNvPr id="22" name="Прямоугольник 21"/>
          <p:cNvSpPr/>
          <p:nvPr/>
        </p:nvSpPr>
        <p:spPr>
          <a:xfrm>
            <a:off x="2662845" y="5085184"/>
            <a:ext cx="2032087" cy="276999"/>
          </a:xfrm>
          <a:prstGeom prst="rect">
            <a:avLst/>
          </a:prstGeom>
          <a:solidFill>
            <a:schemeClr val="accent3">
              <a:lumMod val="40000"/>
              <a:lumOff val="60000"/>
            </a:schemeClr>
          </a:solidFill>
          <a:ln>
            <a:solidFill>
              <a:schemeClr val="accent1"/>
            </a:solidFill>
          </a:ln>
        </p:spPr>
        <p:txBody>
          <a:bodyPr wrap="square">
            <a:spAutoFit/>
          </a:bodyPr>
          <a:lstStyle/>
          <a:p>
            <a:r>
              <a:rPr lang="ru-RU" sz="1200" b="1" dirty="0" smtClean="0">
                <a:latin typeface="Arial Narrow" panose="020B0606020202030204" pitchFamily="34" charset="0"/>
                <a:ea typeface="Calibri"/>
              </a:rPr>
              <a:t>объем </a:t>
            </a:r>
            <a:r>
              <a:rPr lang="ru-RU" sz="1200" b="1" dirty="0">
                <a:latin typeface="Arial Narrow" panose="020B0606020202030204" pitchFamily="34" charset="0"/>
                <a:ea typeface="Calibri"/>
              </a:rPr>
              <a:t>склонового сноса</a:t>
            </a:r>
            <a:endParaRPr lang="ru-RU" b="1" dirty="0">
              <a:latin typeface="Arial Narrow" panose="020B0606020202030204" pitchFamily="34" charset="0"/>
            </a:endParaRPr>
          </a:p>
        </p:txBody>
      </p:sp>
      <p:sp>
        <p:nvSpPr>
          <p:cNvPr id="23" name="Прямоугольник 22"/>
          <p:cNvSpPr/>
          <p:nvPr/>
        </p:nvSpPr>
        <p:spPr>
          <a:xfrm>
            <a:off x="2662843" y="5445224"/>
            <a:ext cx="2032089" cy="646331"/>
          </a:xfrm>
          <a:prstGeom prst="rect">
            <a:avLst/>
          </a:prstGeom>
          <a:solidFill>
            <a:schemeClr val="accent3">
              <a:lumMod val="40000"/>
              <a:lumOff val="60000"/>
            </a:schemeClr>
          </a:solidFill>
          <a:ln>
            <a:solidFill>
              <a:schemeClr val="accent1"/>
            </a:solidFill>
          </a:ln>
        </p:spPr>
        <p:txBody>
          <a:bodyPr wrap="square">
            <a:spAutoFit/>
          </a:bodyPr>
          <a:lstStyle/>
          <a:p>
            <a:r>
              <a:rPr lang="ru-RU" sz="1200" b="1" dirty="0">
                <a:latin typeface="Arial Narrow" panose="020B0606020202030204" pitchFamily="34" charset="0"/>
                <a:ea typeface="Calibri"/>
              </a:rPr>
              <a:t>общее количество </a:t>
            </a:r>
            <a:r>
              <a:rPr lang="ru-RU" sz="1200" b="1" dirty="0" smtClean="0">
                <a:latin typeface="Arial Narrow" panose="020B0606020202030204" pitchFamily="34" charset="0"/>
                <a:ea typeface="Calibri"/>
              </a:rPr>
              <a:t>материала, </a:t>
            </a:r>
            <a:r>
              <a:rPr lang="ru-RU" sz="1200" b="1" dirty="0">
                <a:latin typeface="Arial Narrow" panose="020B0606020202030204" pitchFamily="34" charset="0"/>
                <a:ea typeface="Calibri"/>
              </a:rPr>
              <a:t>вовлеченного в водный трансфер</a:t>
            </a:r>
            <a:endParaRPr lang="ru-RU" b="1" dirty="0">
              <a:latin typeface="Arial Narrow" panose="020B0606020202030204" pitchFamily="34" charset="0"/>
            </a:endParaRPr>
          </a:p>
        </p:txBody>
      </p:sp>
      <p:sp>
        <p:nvSpPr>
          <p:cNvPr id="24" name="Прямоугольник 23"/>
          <p:cNvSpPr/>
          <p:nvPr/>
        </p:nvSpPr>
        <p:spPr>
          <a:xfrm>
            <a:off x="5726748" y="4782109"/>
            <a:ext cx="1941596" cy="646331"/>
          </a:xfrm>
          <a:prstGeom prst="rect">
            <a:avLst/>
          </a:prstGeom>
          <a:solidFill>
            <a:schemeClr val="accent3">
              <a:lumMod val="60000"/>
              <a:lumOff val="40000"/>
            </a:schemeClr>
          </a:solidFill>
          <a:ln>
            <a:solidFill>
              <a:schemeClr val="accent1"/>
            </a:solidFill>
          </a:ln>
        </p:spPr>
        <p:txBody>
          <a:bodyPr wrap="square">
            <a:spAutoFit/>
          </a:bodyPr>
          <a:lstStyle/>
          <a:p>
            <a:r>
              <a:rPr lang="ru-RU" sz="1200" dirty="0">
                <a:latin typeface="Franklin Gothic Medium" panose="020B0603020102020204" pitchFamily="34" charset="0"/>
                <a:ea typeface="Calibri"/>
              </a:rPr>
              <a:t>формы </a:t>
            </a:r>
            <a:r>
              <a:rPr lang="ru-RU" sz="1200" dirty="0" smtClean="0">
                <a:latin typeface="Franklin Gothic Medium" panose="020B0603020102020204" pitchFamily="34" charset="0"/>
                <a:ea typeface="Calibri"/>
              </a:rPr>
              <a:t>переноса </a:t>
            </a:r>
            <a:r>
              <a:rPr lang="ru-RU" sz="1200" dirty="0">
                <a:latin typeface="Franklin Gothic Medium" panose="020B0603020102020204" pitchFamily="34" charset="0"/>
                <a:ea typeface="Calibri"/>
              </a:rPr>
              <a:t>и </a:t>
            </a:r>
            <a:r>
              <a:rPr lang="ru-RU" sz="1200" dirty="0" smtClean="0">
                <a:latin typeface="Franklin Gothic Medium" panose="020B0603020102020204" pitchFamily="34" charset="0"/>
                <a:ea typeface="Calibri"/>
              </a:rPr>
              <a:t>распределения осадков  </a:t>
            </a:r>
            <a:r>
              <a:rPr lang="ru-RU" sz="1200" dirty="0">
                <a:latin typeface="Franklin Gothic Medium" panose="020B0603020102020204" pitchFamily="34" charset="0"/>
                <a:ea typeface="Calibri"/>
              </a:rPr>
              <a:t>по </a:t>
            </a:r>
            <a:r>
              <a:rPr lang="ru-RU" sz="1200" dirty="0" smtClean="0">
                <a:latin typeface="Franklin Gothic Medium" panose="020B0603020102020204" pitchFamily="34" charset="0"/>
                <a:ea typeface="Calibri"/>
              </a:rPr>
              <a:t>долине </a:t>
            </a:r>
            <a:endParaRPr lang="ru-RU" dirty="0">
              <a:latin typeface="Franklin Gothic Medium" panose="020B0603020102020204" pitchFamily="34" charset="0"/>
            </a:endParaRPr>
          </a:p>
        </p:txBody>
      </p:sp>
      <p:sp>
        <p:nvSpPr>
          <p:cNvPr id="25" name="Прямоугольник 24"/>
          <p:cNvSpPr/>
          <p:nvPr/>
        </p:nvSpPr>
        <p:spPr>
          <a:xfrm>
            <a:off x="5726748" y="5487615"/>
            <a:ext cx="1941595" cy="461665"/>
          </a:xfrm>
          <a:prstGeom prst="rect">
            <a:avLst/>
          </a:prstGeom>
          <a:solidFill>
            <a:schemeClr val="accent3">
              <a:lumMod val="60000"/>
              <a:lumOff val="40000"/>
            </a:schemeClr>
          </a:solidFill>
          <a:ln>
            <a:solidFill>
              <a:schemeClr val="accent1"/>
            </a:solidFill>
          </a:ln>
        </p:spPr>
        <p:txBody>
          <a:bodyPr wrap="square">
            <a:spAutoFit/>
          </a:bodyPr>
          <a:lstStyle/>
          <a:p>
            <a:r>
              <a:rPr lang="ru-RU" sz="1200" dirty="0" smtClean="0">
                <a:latin typeface="Franklin Gothic Medium" panose="020B0603020102020204" pitchFamily="34" charset="0"/>
                <a:ea typeface="Calibri"/>
              </a:rPr>
              <a:t>Осадочные структуры и </a:t>
            </a:r>
            <a:r>
              <a:rPr lang="ru-RU" sz="1200" dirty="0" err="1" smtClean="0">
                <a:latin typeface="Franklin Gothic Medium" panose="020B0603020102020204" pitchFamily="34" charset="0"/>
                <a:ea typeface="Calibri"/>
              </a:rPr>
              <a:t>литофации</a:t>
            </a:r>
            <a:endParaRPr lang="ru-RU" dirty="0">
              <a:latin typeface="Franklin Gothic Medium" panose="020B0603020102020204" pitchFamily="34" charset="0"/>
            </a:endParaRPr>
          </a:p>
        </p:txBody>
      </p:sp>
      <p:cxnSp>
        <p:nvCxnSpPr>
          <p:cNvPr id="28" name="Прямая со стрелкой 27"/>
          <p:cNvCxnSpPr/>
          <p:nvPr/>
        </p:nvCxnSpPr>
        <p:spPr>
          <a:xfrm>
            <a:off x="4694933" y="2615327"/>
            <a:ext cx="994287" cy="27146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0" name="Прямоугольник 29"/>
          <p:cNvSpPr/>
          <p:nvPr/>
        </p:nvSpPr>
        <p:spPr>
          <a:xfrm>
            <a:off x="5699588" y="1592688"/>
            <a:ext cx="1968755" cy="830997"/>
          </a:xfrm>
          <a:prstGeom prst="rect">
            <a:avLst/>
          </a:prstGeom>
          <a:solidFill>
            <a:schemeClr val="accent6">
              <a:lumMod val="40000"/>
              <a:lumOff val="60000"/>
            </a:schemeClr>
          </a:solidFill>
          <a:ln>
            <a:solidFill>
              <a:schemeClr val="accent1"/>
            </a:solidFill>
          </a:ln>
        </p:spPr>
        <p:txBody>
          <a:bodyPr wrap="square">
            <a:spAutoFit/>
          </a:bodyPr>
          <a:lstStyle/>
          <a:p>
            <a:r>
              <a:rPr lang="ru-RU" sz="1200" dirty="0" smtClean="0">
                <a:latin typeface="Franklin Gothic Medium" panose="020B0603020102020204" pitchFamily="34" charset="0"/>
                <a:ea typeface="Calibri"/>
              </a:rPr>
              <a:t>Соотношение эрозии и аккумуляции во всем бассейне и в его элементах</a:t>
            </a:r>
            <a:endParaRPr lang="ru-RU" dirty="0">
              <a:latin typeface="Franklin Gothic Medium" panose="020B0603020102020204" pitchFamily="34" charset="0"/>
            </a:endParaRPr>
          </a:p>
        </p:txBody>
      </p:sp>
      <p:cxnSp>
        <p:nvCxnSpPr>
          <p:cNvPr id="31" name="Прямая со стрелкой 30"/>
          <p:cNvCxnSpPr/>
          <p:nvPr/>
        </p:nvCxnSpPr>
        <p:spPr>
          <a:xfrm flipV="1">
            <a:off x="4720179" y="3164407"/>
            <a:ext cx="943793" cy="33877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p:cNvCxnSpPr>
            <a:endCxn id="20" idx="1"/>
          </p:cNvCxnSpPr>
          <p:nvPr/>
        </p:nvCxnSpPr>
        <p:spPr>
          <a:xfrm flipV="1">
            <a:off x="1547664" y="4154597"/>
            <a:ext cx="1115179" cy="498539"/>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6" name="Прямая со стрелкой 35"/>
          <p:cNvCxnSpPr>
            <a:endCxn id="21" idx="1"/>
          </p:cNvCxnSpPr>
          <p:nvPr/>
        </p:nvCxnSpPr>
        <p:spPr>
          <a:xfrm flipV="1">
            <a:off x="1547664" y="4688270"/>
            <a:ext cx="1115180" cy="3687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p:cNvCxnSpPr>
            <a:endCxn id="22" idx="1"/>
          </p:cNvCxnSpPr>
          <p:nvPr/>
        </p:nvCxnSpPr>
        <p:spPr>
          <a:xfrm>
            <a:off x="1547664" y="4782109"/>
            <a:ext cx="1115181" cy="44157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2" name="Прямая со стрелкой 41"/>
          <p:cNvCxnSpPr>
            <a:endCxn id="23" idx="1"/>
          </p:cNvCxnSpPr>
          <p:nvPr/>
        </p:nvCxnSpPr>
        <p:spPr>
          <a:xfrm>
            <a:off x="1547664" y="4869160"/>
            <a:ext cx="1115179" cy="89923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7953928" y="3349441"/>
            <a:ext cx="1200770" cy="1046440"/>
          </a:xfrm>
          <a:prstGeom prst="rect">
            <a:avLst/>
          </a:prstGeom>
          <a:solidFill>
            <a:schemeClr val="accent4">
              <a:lumMod val="20000"/>
              <a:lumOff val="80000"/>
            </a:schemeClr>
          </a:solidFill>
        </p:spPr>
        <p:txBody>
          <a:bodyPr wrap="square" rtlCol="0">
            <a:spAutoFit/>
          </a:bodyPr>
          <a:lstStyle/>
          <a:p>
            <a:pPr algn="ctr"/>
            <a:r>
              <a:rPr lang="ru-RU" sz="1400" b="1" i="1" dirty="0" smtClean="0">
                <a:latin typeface="Arial Narrow" panose="020B0606020202030204" pitchFamily="34" charset="0"/>
              </a:rPr>
              <a:t>ИЗМЕНЕНИЯ</a:t>
            </a:r>
          </a:p>
          <a:p>
            <a:pPr algn="ctr"/>
            <a:r>
              <a:rPr lang="ru-RU" sz="1600" b="1" dirty="0" smtClean="0">
                <a:latin typeface="Arial Narrow" panose="020B0606020202030204" pitchFamily="34" charset="0"/>
              </a:rPr>
              <a:t>параметров дренажного бассейна</a:t>
            </a:r>
            <a:endParaRPr lang="ru-RU" sz="1600" b="1" dirty="0">
              <a:latin typeface="Arial Narrow" panose="020B0606020202030204" pitchFamily="34" charset="0"/>
            </a:endParaRPr>
          </a:p>
        </p:txBody>
      </p:sp>
      <p:sp>
        <p:nvSpPr>
          <p:cNvPr id="51" name="Левая фигурная скобка 50"/>
          <p:cNvSpPr/>
          <p:nvPr/>
        </p:nvSpPr>
        <p:spPr>
          <a:xfrm flipH="1">
            <a:off x="7668344" y="1484784"/>
            <a:ext cx="261743" cy="4968552"/>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52" name="Левая фигурная скобка 51"/>
          <p:cNvSpPr/>
          <p:nvPr/>
        </p:nvSpPr>
        <p:spPr>
          <a:xfrm flipH="1">
            <a:off x="4745427" y="3933055"/>
            <a:ext cx="427884" cy="2520279"/>
          </a:xfrm>
          <a:prstGeom prst="leftBrac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4" name="Прямоугольник 33"/>
          <p:cNvSpPr/>
          <p:nvPr/>
        </p:nvSpPr>
        <p:spPr>
          <a:xfrm>
            <a:off x="5720998" y="5995118"/>
            <a:ext cx="1941595" cy="461665"/>
          </a:xfrm>
          <a:prstGeom prst="rect">
            <a:avLst/>
          </a:prstGeom>
          <a:solidFill>
            <a:schemeClr val="accent3">
              <a:lumMod val="60000"/>
              <a:lumOff val="40000"/>
            </a:schemeClr>
          </a:solidFill>
          <a:ln>
            <a:solidFill>
              <a:schemeClr val="accent1"/>
            </a:solidFill>
          </a:ln>
        </p:spPr>
        <p:txBody>
          <a:bodyPr wrap="square">
            <a:spAutoFit/>
          </a:bodyPr>
          <a:lstStyle/>
          <a:p>
            <a:r>
              <a:rPr lang="ru-RU" sz="1200" dirty="0" smtClean="0">
                <a:latin typeface="Franklin Gothic Medium" panose="020B0603020102020204" pitchFamily="34" charset="0"/>
                <a:ea typeface="Calibri"/>
              </a:rPr>
              <a:t>Спорово-пыльцевые спектры</a:t>
            </a:r>
            <a:endParaRPr lang="ru-RU" dirty="0">
              <a:latin typeface="Franklin Gothic Medium" panose="020B0603020102020204" pitchFamily="34" charset="0"/>
            </a:endParaRPr>
          </a:p>
        </p:txBody>
      </p:sp>
      <p:sp>
        <p:nvSpPr>
          <p:cNvPr id="35" name="Прямоугольник 34"/>
          <p:cNvSpPr/>
          <p:nvPr/>
        </p:nvSpPr>
        <p:spPr>
          <a:xfrm>
            <a:off x="2662845" y="6176336"/>
            <a:ext cx="2032087" cy="276999"/>
          </a:xfrm>
          <a:prstGeom prst="rect">
            <a:avLst/>
          </a:prstGeom>
          <a:solidFill>
            <a:schemeClr val="accent3">
              <a:lumMod val="40000"/>
              <a:lumOff val="60000"/>
            </a:schemeClr>
          </a:solidFill>
          <a:ln>
            <a:solidFill>
              <a:schemeClr val="accent1"/>
            </a:solidFill>
          </a:ln>
        </p:spPr>
        <p:txBody>
          <a:bodyPr wrap="square">
            <a:spAutoFit/>
          </a:bodyPr>
          <a:lstStyle/>
          <a:p>
            <a:r>
              <a:rPr lang="ru-RU" sz="1200" b="1" dirty="0" smtClean="0">
                <a:latin typeface="Arial Narrow" panose="020B0606020202030204" pitchFamily="34" charset="0"/>
                <a:ea typeface="Calibri"/>
              </a:rPr>
              <a:t>Экология бассейна</a:t>
            </a:r>
            <a:endParaRPr lang="ru-RU" b="1" dirty="0">
              <a:latin typeface="Arial Narrow" panose="020B0606020202030204" pitchFamily="34" charset="0"/>
            </a:endParaRPr>
          </a:p>
        </p:txBody>
      </p:sp>
      <p:cxnSp>
        <p:nvCxnSpPr>
          <p:cNvPr id="37" name="Прямая со стрелкой 36"/>
          <p:cNvCxnSpPr>
            <a:endCxn id="35" idx="1"/>
          </p:cNvCxnSpPr>
          <p:nvPr/>
        </p:nvCxnSpPr>
        <p:spPr>
          <a:xfrm>
            <a:off x="1514150" y="4941168"/>
            <a:ext cx="1148695" cy="137366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78729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streamterrace1rgb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12307">
            <a:off x="71438" y="1033172"/>
            <a:ext cx="2339975"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7" descr="streamterrace2rgb4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57839">
            <a:off x="1908175" y="2042822"/>
            <a:ext cx="244792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9" descr="streamterrace3rgb4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78469">
            <a:off x="3779838" y="3266784"/>
            <a:ext cx="266382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11" descr="streamterrace4rgb4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4401">
            <a:off x="5940425" y="4562184"/>
            <a:ext cx="3132138"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Box 14"/>
          <p:cNvSpPr txBox="1">
            <a:spLocks noChangeArrowheads="1"/>
          </p:cNvSpPr>
          <p:nvPr/>
        </p:nvSpPr>
        <p:spPr bwMode="auto">
          <a:xfrm>
            <a:off x="2771775" y="5498809"/>
            <a:ext cx="360045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ru-RU" sz="1400" b="1" dirty="0">
                <a:solidFill>
                  <a:prstClr val="black"/>
                </a:solidFill>
                <a:latin typeface="Calibri" pitchFamily="34" charset="0"/>
              </a:rPr>
              <a:t>4. Поток смещается </a:t>
            </a:r>
            <a:r>
              <a:rPr lang="ru-RU" sz="1400" b="1" dirty="0" err="1">
                <a:solidFill>
                  <a:prstClr val="black"/>
                </a:solidFill>
                <a:latin typeface="Calibri" pitchFamily="34" charset="0"/>
              </a:rPr>
              <a:t>латерально</a:t>
            </a:r>
            <a:r>
              <a:rPr lang="ru-RU" sz="1400" b="1" dirty="0">
                <a:solidFill>
                  <a:prstClr val="black"/>
                </a:solidFill>
                <a:latin typeface="Calibri" pitchFamily="34" charset="0"/>
              </a:rPr>
              <a:t> и формирует нижнюю </a:t>
            </a:r>
            <a:r>
              <a:rPr lang="ru-RU" sz="1400" b="1" dirty="0" smtClean="0">
                <a:solidFill>
                  <a:prstClr val="black"/>
                </a:solidFill>
                <a:latin typeface="Calibri" pitchFamily="34" charset="0"/>
              </a:rPr>
              <a:t>(пойменную) террасу </a:t>
            </a:r>
            <a:r>
              <a:rPr lang="ru-RU" sz="1400" b="1" dirty="0">
                <a:solidFill>
                  <a:prstClr val="black"/>
                </a:solidFill>
                <a:latin typeface="Calibri" pitchFamily="34" charset="0"/>
              </a:rPr>
              <a:t>так как последовательные изменения приводят к эрозии прежнего заполнения долины</a:t>
            </a:r>
          </a:p>
        </p:txBody>
      </p:sp>
      <p:sp>
        <p:nvSpPr>
          <p:cNvPr id="10247" name="Text Box 15"/>
          <p:cNvSpPr txBox="1">
            <a:spLocks noChangeArrowheads="1"/>
          </p:cNvSpPr>
          <p:nvPr/>
        </p:nvSpPr>
        <p:spPr bwMode="auto">
          <a:xfrm>
            <a:off x="611560" y="3914484"/>
            <a:ext cx="345598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ru-RU" sz="1400" b="1" dirty="0">
                <a:solidFill>
                  <a:prstClr val="black"/>
                </a:solidFill>
                <a:latin typeface="Calibri" pitchFamily="34" charset="0"/>
              </a:rPr>
              <a:t>3. Увеличение энергии потока приводит к его врезанию в отложенный аллювий. Пара террас остается как напоминание о прежней пойменной равнине.</a:t>
            </a:r>
          </a:p>
        </p:txBody>
      </p:sp>
      <p:sp>
        <p:nvSpPr>
          <p:cNvPr id="10248" name="Text Box 16"/>
          <p:cNvSpPr txBox="1">
            <a:spLocks noChangeArrowheads="1"/>
          </p:cNvSpPr>
          <p:nvPr/>
        </p:nvSpPr>
        <p:spPr bwMode="auto">
          <a:xfrm>
            <a:off x="4391025" y="1537997"/>
            <a:ext cx="4752975"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ru-RU" sz="1400" b="1" dirty="0">
                <a:solidFill>
                  <a:prstClr val="black"/>
                </a:solidFill>
                <a:latin typeface="Calibri" pitchFamily="34" charset="0"/>
              </a:rPr>
              <a:t>2. Изменения в климате, базисе эрозии или других факторах, которые уменьшают энергию потока, приводят к частичному заполнению потоком его долины </a:t>
            </a:r>
            <a:r>
              <a:rPr lang="ru-RU" sz="1400" b="1" dirty="0" err="1">
                <a:solidFill>
                  <a:prstClr val="black"/>
                </a:solidFill>
                <a:latin typeface="Calibri" pitchFamily="34" charset="0"/>
              </a:rPr>
              <a:t>осадками,формирующими</a:t>
            </a:r>
            <a:r>
              <a:rPr lang="ru-RU" sz="1400" b="1" dirty="0">
                <a:solidFill>
                  <a:prstClr val="black"/>
                </a:solidFill>
                <a:latin typeface="Calibri" pitchFamily="34" charset="0"/>
              </a:rPr>
              <a:t> широкое плоское дно</a:t>
            </a:r>
          </a:p>
        </p:txBody>
      </p:sp>
      <p:sp>
        <p:nvSpPr>
          <p:cNvPr id="10249" name="Text Box 17"/>
          <p:cNvSpPr txBox="1">
            <a:spLocks noChangeArrowheads="1"/>
          </p:cNvSpPr>
          <p:nvPr/>
        </p:nvSpPr>
        <p:spPr bwMode="auto">
          <a:xfrm>
            <a:off x="2339975" y="917284"/>
            <a:ext cx="324008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ru-RU" sz="1400" b="1">
                <a:solidFill>
                  <a:prstClr val="black"/>
                </a:solidFill>
                <a:latin typeface="Calibri" pitchFamily="34" charset="0"/>
              </a:rPr>
              <a:t>1. Поток врезается в долину при нормальном донном врезе и попятной эрозии. </a:t>
            </a:r>
          </a:p>
        </p:txBody>
      </p:sp>
      <p:sp>
        <p:nvSpPr>
          <p:cNvPr id="10250" name="Text Box 18"/>
          <p:cNvSpPr txBox="1">
            <a:spLocks noChangeArrowheads="1"/>
          </p:cNvSpPr>
          <p:nvPr/>
        </p:nvSpPr>
        <p:spPr bwMode="auto">
          <a:xfrm>
            <a:off x="971600" y="171739"/>
            <a:ext cx="7128792" cy="369332"/>
          </a:xfrm>
          <a:prstGeom prst="rect">
            <a:avLst/>
          </a:prstGeom>
          <a:solidFill>
            <a:schemeClr val="accent6">
              <a:lumMod val="20000"/>
              <a:lumOff val="80000"/>
            </a:schemeClr>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ru-RU" b="1" dirty="0" smtClean="0">
                <a:solidFill>
                  <a:prstClr val="black"/>
                </a:solidFill>
                <a:latin typeface="Calibri" pitchFamily="34" charset="0"/>
              </a:rPr>
              <a:t>Стандартная</a:t>
            </a:r>
            <a:r>
              <a:rPr lang="en-US" b="1" dirty="0" smtClean="0">
                <a:solidFill>
                  <a:prstClr val="black"/>
                </a:solidFill>
                <a:latin typeface="Calibri" pitchFamily="34" charset="0"/>
              </a:rPr>
              <a:t> (</a:t>
            </a:r>
            <a:r>
              <a:rPr lang="ru-RU" b="1" dirty="0" smtClean="0">
                <a:solidFill>
                  <a:prstClr val="black"/>
                </a:solidFill>
                <a:latin typeface="Calibri" pitchFamily="34" charset="0"/>
              </a:rPr>
              <a:t>детская</a:t>
            </a:r>
            <a:r>
              <a:rPr lang="en-US" b="1" dirty="0" smtClean="0">
                <a:solidFill>
                  <a:prstClr val="black"/>
                </a:solidFill>
                <a:latin typeface="Calibri" pitchFamily="34" charset="0"/>
              </a:rPr>
              <a:t>)</a:t>
            </a:r>
            <a:r>
              <a:rPr lang="ru-RU" b="1" dirty="0" smtClean="0">
                <a:solidFill>
                  <a:prstClr val="black"/>
                </a:solidFill>
                <a:latin typeface="Calibri" pitchFamily="34" charset="0"/>
              </a:rPr>
              <a:t> модель формирование </a:t>
            </a:r>
            <a:r>
              <a:rPr lang="ru-RU" b="1" dirty="0">
                <a:solidFill>
                  <a:prstClr val="black"/>
                </a:solidFill>
                <a:latin typeface="Calibri" pitchFamily="34" charset="0"/>
              </a:rPr>
              <a:t>речных террас</a:t>
            </a:r>
          </a:p>
        </p:txBody>
      </p:sp>
    </p:spTree>
    <p:extLst>
      <p:ext uri="{BB962C8B-B14F-4D97-AF65-F5344CB8AC3E}">
        <p14:creationId xmlns:p14="http://schemas.microsoft.com/office/powerpoint/2010/main" val="742832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710" y="0"/>
            <a:ext cx="5624409" cy="400110"/>
          </a:xfrm>
          <a:prstGeom prst="rect">
            <a:avLst/>
          </a:prstGeom>
          <a:solidFill>
            <a:srgbClr val="EAF3BF"/>
          </a:solidFill>
        </p:spPr>
        <p:txBody>
          <a:bodyPr wrap="square" rtlCol="0">
            <a:spAutoFit/>
          </a:bodyPr>
          <a:lstStyle/>
          <a:p>
            <a:pPr algn="ctr"/>
            <a:r>
              <a:rPr lang="ru-RU" sz="2000" b="1" dirty="0" smtClean="0"/>
              <a:t>Стандартные модели  и индикаторы процессов</a:t>
            </a:r>
            <a:endParaRPr lang="ru-RU" sz="2000" b="1" dirty="0"/>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26923" b="36538"/>
          <a:stretch/>
        </p:blipFill>
        <p:spPr bwMode="auto">
          <a:xfrm>
            <a:off x="0" y="4057874"/>
            <a:ext cx="9144000" cy="279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102" y="623832"/>
            <a:ext cx="8741362" cy="338554"/>
          </a:xfrm>
          <a:prstGeom prst="rect">
            <a:avLst/>
          </a:prstGeom>
          <a:solidFill>
            <a:schemeClr val="bg1"/>
          </a:solidFill>
        </p:spPr>
        <p:txBody>
          <a:bodyPr wrap="square" rtlCol="0">
            <a:spAutoFit/>
          </a:bodyPr>
          <a:lstStyle/>
          <a:p>
            <a:r>
              <a:rPr lang="ru-RU" sz="1600" dirty="0" smtClean="0"/>
              <a:t>Стандартные модели  формирования долин, </a:t>
            </a:r>
            <a:r>
              <a:rPr lang="ru-RU" sz="1600" dirty="0" err="1" smtClean="0"/>
              <a:t>лренажных</a:t>
            </a:r>
            <a:r>
              <a:rPr lang="ru-RU" sz="1600" dirty="0" smtClean="0"/>
              <a:t> бассейнов и долинного аллювия </a:t>
            </a:r>
            <a:endParaRPr lang="ru-RU" sz="1600"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37" y="1052736"/>
            <a:ext cx="9169400" cy="300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49012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5" name="TextBox 4"/>
          <p:cNvSpPr txBox="1"/>
          <p:nvPr/>
        </p:nvSpPr>
        <p:spPr>
          <a:xfrm>
            <a:off x="539552" y="908720"/>
            <a:ext cx="3228769" cy="461665"/>
          </a:xfrm>
          <a:prstGeom prst="rect">
            <a:avLst/>
          </a:prstGeom>
          <a:noFill/>
        </p:spPr>
        <p:txBody>
          <a:bodyPr wrap="none" rtlCol="0">
            <a:spAutoFit/>
          </a:bodyPr>
          <a:lstStyle/>
          <a:p>
            <a:r>
              <a:rPr lang="ru-RU" sz="2400" b="1" i="1" dirty="0" smtClean="0">
                <a:solidFill>
                  <a:schemeClr val="bg1"/>
                </a:solidFill>
              </a:rPr>
              <a:t>Спасибо за внимание !</a:t>
            </a:r>
            <a:endParaRPr lang="ru-RU" sz="2400" b="1" i="1" dirty="0">
              <a:solidFill>
                <a:schemeClr val="bg1"/>
              </a:solidFill>
            </a:endParaRPr>
          </a:p>
        </p:txBody>
      </p:sp>
    </p:spTree>
    <p:extLst>
      <p:ext uri="{BB962C8B-B14F-4D97-AF65-F5344CB8AC3E}">
        <p14:creationId xmlns:p14="http://schemas.microsoft.com/office/powerpoint/2010/main" val="16255366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Anga4"/>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529263" y="0"/>
            <a:ext cx="3579812" cy="274002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5059" name="Picture 3"/>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387600" y="0"/>
            <a:ext cx="3617913" cy="274478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5060" name="Picture 4"/>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2665413" cy="274002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5061" name="Picture 5"/>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r="9273"/>
          <a:stretch>
            <a:fillRect/>
          </a:stretch>
        </p:blipFill>
        <p:spPr bwMode="auto">
          <a:xfrm>
            <a:off x="5972175" y="4473575"/>
            <a:ext cx="3121025" cy="23622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5062" name="Picture 6"/>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4452938"/>
            <a:ext cx="3082925" cy="238125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5063" name="Picture 7"/>
          <p:cNvPicPr>
            <a:picLocks noChangeAspect="1" noChangeArrowheads="1"/>
          </p:cNvPicPr>
          <p:nvPr/>
        </p:nvPicPr>
        <p:blipFill>
          <a:blip r:embed="rId13">
            <a:lum bright="12000"/>
            <a:extLst>
              <a:ext uri="{28A0092B-C50C-407E-A947-70E740481C1C}">
                <a14:useLocalDpi xmlns:a14="http://schemas.microsoft.com/office/drawing/2010/main" val="0"/>
              </a:ext>
            </a:extLst>
          </a:blip>
          <a:srcRect r="1941"/>
          <a:stretch>
            <a:fillRect/>
          </a:stretch>
        </p:blipFill>
        <p:spPr bwMode="auto">
          <a:xfrm>
            <a:off x="0" y="2593975"/>
            <a:ext cx="9109075" cy="205105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5064" name="Picture 8"/>
          <p:cNvPicPr>
            <a:picLocks noChangeAspect="1" noChangeArrowheads="1"/>
          </p:cNvPicPr>
          <p:nvPr/>
        </p:nvPicPr>
        <p:blipFill>
          <a:blip r:embed="rId14">
            <a:extLst>
              <a:ext uri="{BEBA8EAE-BF5A-486C-A8C5-ECC9F3942E4B}">
                <a14:imgProps xmlns:a14="http://schemas.microsoft.com/office/drawing/2010/main">
                  <a14:imgLayer r:embed="rId1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38488" y="4721225"/>
            <a:ext cx="2838450" cy="212883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5065" name="Text Box 9"/>
          <p:cNvSpPr txBox="1">
            <a:spLocks noChangeArrowheads="1"/>
          </p:cNvSpPr>
          <p:nvPr/>
        </p:nvSpPr>
        <p:spPr bwMode="auto">
          <a:xfrm>
            <a:off x="34925" y="44450"/>
            <a:ext cx="684213" cy="3762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ru-RU" b="1">
                <a:solidFill>
                  <a:prstClr val="white"/>
                </a:solidFill>
                <a:latin typeface="Calibri" pitchFamily="34" charset="0"/>
              </a:rPr>
              <a:t>Урал</a:t>
            </a:r>
          </a:p>
        </p:txBody>
      </p:sp>
      <p:sp>
        <p:nvSpPr>
          <p:cNvPr id="45066" name="Text Box 10"/>
          <p:cNvSpPr txBox="1">
            <a:spLocks noChangeArrowheads="1"/>
          </p:cNvSpPr>
          <p:nvPr/>
        </p:nvSpPr>
        <p:spPr bwMode="auto">
          <a:xfrm>
            <a:off x="34925" y="4205288"/>
            <a:ext cx="684213" cy="3762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ru-RU">
                <a:solidFill>
                  <a:prstClr val="white"/>
                </a:solidFill>
                <a:latin typeface="Calibri" pitchFamily="34" charset="0"/>
              </a:rPr>
              <a:t>Урал</a:t>
            </a:r>
          </a:p>
        </p:txBody>
      </p:sp>
      <p:sp>
        <p:nvSpPr>
          <p:cNvPr id="45067" name="Text Box 11"/>
          <p:cNvSpPr txBox="1">
            <a:spLocks noChangeArrowheads="1"/>
          </p:cNvSpPr>
          <p:nvPr/>
        </p:nvSpPr>
        <p:spPr bwMode="auto">
          <a:xfrm>
            <a:off x="71438" y="4724400"/>
            <a:ext cx="684212" cy="3762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ru-RU" b="1">
                <a:solidFill>
                  <a:prstClr val="white"/>
                </a:solidFill>
                <a:latin typeface="Calibri" pitchFamily="34" charset="0"/>
              </a:rPr>
              <a:t>Урал</a:t>
            </a:r>
          </a:p>
        </p:txBody>
      </p:sp>
      <p:sp>
        <p:nvSpPr>
          <p:cNvPr id="45068" name="Text Box 12"/>
          <p:cNvSpPr txBox="1">
            <a:spLocks noChangeArrowheads="1"/>
          </p:cNvSpPr>
          <p:nvPr/>
        </p:nvSpPr>
        <p:spPr bwMode="auto">
          <a:xfrm>
            <a:off x="3240088" y="4781550"/>
            <a:ext cx="684212" cy="3762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ru-RU" b="1">
                <a:solidFill>
                  <a:prstClr val="white"/>
                </a:solidFill>
                <a:latin typeface="Calibri" pitchFamily="34" charset="0"/>
              </a:rPr>
              <a:t>Урал</a:t>
            </a:r>
          </a:p>
        </p:txBody>
      </p:sp>
      <p:sp>
        <p:nvSpPr>
          <p:cNvPr id="45069" name="Text Box 13"/>
          <p:cNvSpPr txBox="1">
            <a:spLocks noChangeArrowheads="1"/>
          </p:cNvSpPr>
          <p:nvPr/>
        </p:nvSpPr>
        <p:spPr bwMode="auto">
          <a:xfrm>
            <a:off x="8351838" y="4724400"/>
            <a:ext cx="684212" cy="3762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ru-RU" b="1">
                <a:solidFill>
                  <a:prstClr val="white"/>
                </a:solidFill>
                <a:latin typeface="Calibri" pitchFamily="34" charset="0"/>
              </a:rPr>
              <a:t>Урал</a:t>
            </a:r>
          </a:p>
        </p:txBody>
      </p:sp>
      <p:sp>
        <p:nvSpPr>
          <p:cNvPr id="45070" name="Text Box 14"/>
          <p:cNvSpPr txBox="1">
            <a:spLocks noChangeArrowheads="1"/>
          </p:cNvSpPr>
          <p:nvPr/>
        </p:nvSpPr>
        <p:spPr bwMode="auto">
          <a:xfrm>
            <a:off x="2771775" y="0"/>
            <a:ext cx="1008063" cy="3762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ru-RU" b="1">
                <a:solidFill>
                  <a:prstClr val="white"/>
                </a:solidFill>
                <a:latin typeface="Calibri" pitchFamily="34" charset="0"/>
              </a:rPr>
              <a:t>Байкал</a:t>
            </a:r>
          </a:p>
        </p:txBody>
      </p:sp>
      <p:sp>
        <p:nvSpPr>
          <p:cNvPr id="45071" name="Text Box 15"/>
          <p:cNvSpPr txBox="1">
            <a:spLocks noChangeArrowheads="1"/>
          </p:cNvSpPr>
          <p:nvPr/>
        </p:nvSpPr>
        <p:spPr bwMode="auto">
          <a:xfrm>
            <a:off x="8027988" y="2060575"/>
            <a:ext cx="1008062"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ru-RU" b="1">
                <a:solidFill>
                  <a:prstClr val="black"/>
                </a:solidFill>
                <a:latin typeface="Calibri" pitchFamily="34" charset="0"/>
              </a:rPr>
              <a:t>Байкал</a:t>
            </a:r>
          </a:p>
        </p:txBody>
      </p:sp>
      <p:grpSp>
        <p:nvGrpSpPr>
          <p:cNvPr id="45072" name="Group 16"/>
          <p:cNvGrpSpPr>
            <a:grpSpLocks/>
          </p:cNvGrpSpPr>
          <p:nvPr/>
        </p:nvGrpSpPr>
        <p:grpSpPr bwMode="auto">
          <a:xfrm>
            <a:off x="107950" y="6308725"/>
            <a:ext cx="431800" cy="431800"/>
            <a:chOff x="567" y="2478"/>
            <a:chExt cx="272" cy="272"/>
          </a:xfrm>
        </p:grpSpPr>
        <p:sp>
          <p:nvSpPr>
            <p:cNvPr id="45074" name="Oval 17"/>
            <p:cNvSpPr>
              <a:spLocks noChangeArrowheads="1"/>
            </p:cNvSpPr>
            <p:nvPr/>
          </p:nvSpPr>
          <p:spPr bwMode="auto">
            <a:xfrm>
              <a:off x="567" y="2478"/>
              <a:ext cx="272" cy="272"/>
            </a:xfrm>
            <a:prstGeom prst="ellipse">
              <a:avLst/>
            </a:prstGeom>
            <a:solidFill>
              <a:srgbClr val="FFCC99"/>
            </a:solidFill>
            <a:ln w="9525">
              <a:solidFill>
                <a:schemeClr val="tx1"/>
              </a:solidFill>
              <a:round/>
              <a:headEnd/>
              <a:tailEnd/>
            </a:ln>
          </p:spPr>
          <p:txBody>
            <a:bodyPr wrap="none" anchor="ctr"/>
            <a:lstStyle/>
            <a:p>
              <a:pPr fontAlgn="base">
                <a:spcBef>
                  <a:spcPct val="0"/>
                </a:spcBef>
                <a:spcAft>
                  <a:spcPct val="0"/>
                </a:spcAft>
              </a:pPr>
              <a:endParaRPr lang="ru-RU">
                <a:solidFill>
                  <a:prstClr val="black"/>
                </a:solidFill>
                <a:cs typeface="Arial" charset="0"/>
              </a:endParaRPr>
            </a:p>
          </p:txBody>
        </p:sp>
        <p:sp>
          <p:nvSpPr>
            <p:cNvPr id="45075" name="Text Box 18"/>
            <p:cNvSpPr txBox="1">
              <a:spLocks noChangeArrowheads="1"/>
            </p:cNvSpPr>
            <p:nvPr/>
          </p:nvSpPr>
          <p:spPr bwMode="auto">
            <a:xfrm>
              <a:off x="612" y="2498"/>
              <a:ext cx="18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ru-RU" b="1">
                  <a:solidFill>
                    <a:prstClr val="black"/>
                  </a:solidFill>
                  <a:latin typeface="Calibri" pitchFamily="34" charset="0"/>
                </a:rPr>
                <a:t>3</a:t>
              </a:r>
            </a:p>
          </p:txBody>
        </p:sp>
      </p:grpSp>
      <p:pic>
        <p:nvPicPr>
          <p:cNvPr id="45073" name="Picture 7"/>
          <p:cNvPicPr>
            <a:picLocks noChangeAspect="1" noChangeArrowheads="1"/>
          </p:cNvPicPr>
          <p:nvPr/>
        </p:nvPicPr>
        <p:blipFill>
          <a:blip r:embed="rId16">
            <a:extLst>
              <a:ext uri="{BEBA8EAE-BF5A-486C-A8C5-ECC9F3942E4B}">
                <a14:imgProps xmlns:a14="http://schemas.microsoft.com/office/drawing/2010/main">
                  <a14:imgLayer r:embed="rId1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r="1941"/>
          <a:stretch>
            <a:fillRect/>
          </a:stretch>
        </p:blipFill>
        <p:spPr bwMode="auto">
          <a:xfrm>
            <a:off x="0" y="2601913"/>
            <a:ext cx="9109075" cy="205105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814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65145" y="6237312"/>
            <a:ext cx="2286000" cy="369332"/>
          </a:xfrm>
          <a:prstGeom prst="rect">
            <a:avLst/>
          </a:prstGeom>
        </p:spPr>
        <p:txBody>
          <a:bodyPr wrap="square">
            <a:spAutoFit/>
          </a:bodyPr>
          <a:lstStyle/>
          <a:p>
            <a:pPr algn="r"/>
            <a:r>
              <a:rPr lang="en-US" dirty="0" smtClean="0">
                <a:solidFill>
                  <a:prstClr val="black"/>
                </a:solidFill>
              </a:rPr>
              <a:t>web.arc.losrios.edu</a:t>
            </a:r>
            <a:endParaRPr lang="ru-RU" dirty="0">
              <a:solidFill>
                <a:prstClr val="black"/>
              </a:solidFill>
            </a:endParaRPr>
          </a:p>
        </p:txBody>
      </p:sp>
      <p:pic>
        <p:nvPicPr>
          <p:cNvPr id="4" name="Рисунок 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6420" r="27787"/>
          <a:stretch/>
        </p:blipFill>
        <p:spPr>
          <a:xfrm>
            <a:off x="4932040" y="106127"/>
            <a:ext cx="4121625" cy="6000327"/>
          </a:xfrm>
          <a:prstGeom prst="rect">
            <a:avLst/>
          </a:prstGeom>
        </p:spPr>
      </p:pic>
      <p:sp>
        <p:nvSpPr>
          <p:cNvPr id="5" name="Прямоугольник 4"/>
          <p:cNvSpPr/>
          <p:nvPr/>
        </p:nvSpPr>
        <p:spPr>
          <a:xfrm>
            <a:off x="107504" y="1052736"/>
            <a:ext cx="4464496" cy="3970318"/>
          </a:xfrm>
          <a:prstGeom prst="rect">
            <a:avLst/>
          </a:prstGeom>
        </p:spPr>
        <p:txBody>
          <a:bodyPr wrap="square">
            <a:spAutoFit/>
          </a:bodyPr>
          <a:lstStyle/>
          <a:p>
            <a:r>
              <a:rPr lang="ru-RU" dirty="0" smtClean="0">
                <a:solidFill>
                  <a:prstClr val="black"/>
                </a:solidFill>
              </a:rPr>
              <a:t>Предполагается таким образом, </a:t>
            </a:r>
            <a:r>
              <a:rPr lang="ru-RU" dirty="0">
                <a:solidFill>
                  <a:prstClr val="black"/>
                </a:solidFill>
              </a:rPr>
              <a:t>что террасы образуются постепенно, одна за </a:t>
            </a:r>
            <a:r>
              <a:rPr lang="ru-RU" dirty="0" smtClean="0">
                <a:solidFill>
                  <a:prstClr val="black"/>
                </a:solidFill>
              </a:rPr>
              <a:t>одной, </a:t>
            </a:r>
            <a:r>
              <a:rPr lang="ru-RU" dirty="0">
                <a:solidFill>
                  <a:prstClr val="black"/>
                </a:solidFill>
              </a:rPr>
              <a:t>при неравномерном врезании речного потока. Каждая терраса первоначально была пойменной равниной, а затем река врезалась в днище долины, и относительное поднятие этой равнины </a:t>
            </a:r>
            <a:r>
              <a:rPr lang="ru-RU" dirty="0" smtClean="0">
                <a:solidFill>
                  <a:prstClr val="black"/>
                </a:solidFill>
              </a:rPr>
              <a:t>вывело </a:t>
            </a:r>
            <a:r>
              <a:rPr lang="ru-RU" dirty="0">
                <a:solidFill>
                  <a:prstClr val="black"/>
                </a:solidFill>
              </a:rPr>
              <a:t>ее из области паводковой седиментации. </a:t>
            </a:r>
            <a:r>
              <a:rPr lang="ru-RU" dirty="0" smtClean="0">
                <a:solidFill>
                  <a:prstClr val="black"/>
                </a:solidFill>
              </a:rPr>
              <a:t>Образовалась </a:t>
            </a:r>
            <a:r>
              <a:rPr lang="ru-RU" dirty="0">
                <a:solidFill>
                  <a:prstClr val="black"/>
                </a:solidFill>
              </a:rPr>
              <a:t>новая пойма, а старая </a:t>
            </a:r>
            <a:r>
              <a:rPr lang="ru-RU" dirty="0" smtClean="0">
                <a:solidFill>
                  <a:prstClr val="black"/>
                </a:solidFill>
              </a:rPr>
              <a:t>превратилась </a:t>
            </a:r>
            <a:r>
              <a:rPr lang="ru-RU" dirty="0">
                <a:solidFill>
                  <a:prstClr val="black"/>
                </a:solidFill>
              </a:rPr>
              <a:t>в террасу. Понятно поэтому, что чем выше терраса – тем она старше, и это касается и геоморфологического возраста террасы, и возраста ее аллювиального чехла.</a:t>
            </a:r>
          </a:p>
        </p:txBody>
      </p:sp>
      <p:sp>
        <p:nvSpPr>
          <p:cNvPr id="3" name="TextBox 2"/>
          <p:cNvSpPr txBox="1"/>
          <p:nvPr/>
        </p:nvSpPr>
        <p:spPr>
          <a:xfrm>
            <a:off x="107504" y="5823042"/>
            <a:ext cx="1978427" cy="584775"/>
          </a:xfrm>
          <a:prstGeom prst="rect">
            <a:avLst/>
          </a:prstGeom>
          <a:solidFill>
            <a:schemeClr val="accent3">
              <a:lumMod val="40000"/>
              <a:lumOff val="60000"/>
            </a:schemeClr>
          </a:solidFill>
        </p:spPr>
        <p:txBody>
          <a:bodyPr wrap="none" rtlCol="0">
            <a:spAutoFit/>
          </a:bodyPr>
          <a:lstStyle/>
          <a:p>
            <a:r>
              <a:rPr lang="en-US" sz="1600" b="1" dirty="0" smtClean="0">
                <a:latin typeface="Cambria" panose="02040503050406030204" pitchFamily="18" charset="0"/>
              </a:rPr>
              <a:t>Floodplain</a:t>
            </a:r>
            <a:r>
              <a:rPr lang="en-US" sz="1600" dirty="0" smtClean="0">
                <a:latin typeface="Cambria" panose="02040503050406030204" pitchFamily="18" charset="0"/>
              </a:rPr>
              <a:t> – </a:t>
            </a:r>
            <a:r>
              <a:rPr lang="ru-RU" sz="1600" dirty="0" smtClean="0">
                <a:latin typeface="Cambria" panose="02040503050406030204" pitchFamily="18" charset="0"/>
              </a:rPr>
              <a:t>пойма</a:t>
            </a:r>
          </a:p>
          <a:p>
            <a:r>
              <a:rPr lang="en-US" sz="1600" b="1" dirty="0" smtClean="0">
                <a:latin typeface="Cambria" panose="02040503050406030204" pitchFamily="18" charset="0"/>
              </a:rPr>
              <a:t>Terrace</a:t>
            </a:r>
            <a:r>
              <a:rPr lang="en-US" sz="1600" dirty="0" smtClean="0">
                <a:latin typeface="Cambria" panose="02040503050406030204" pitchFamily="18" charset="0"/>
              </a:rPr>
              <a:t> - </a:t>
            </a:r>
            <a:r>
              <a:rPr lang="ru-RU" sz="1600" dirty="0" smtClean="0">
                <a:latin typeface="Cambria" panose="02040503050406030204" pitchFamily="18" charset="0"/>
              </a:rPr>
              <a:t>терраса</a:t>
            </a:r>
            <a:endParaRPr lang="ru-RU" sz="1600" dirty="0">
              <a:latin typeface="Cambria" panose="02040503050406030204" pitchFamily="18" charset="0"/>
            </a:endParaRPr>
          </a:p>
        </p:txBody>
      </p:sp>
    </p:spTree>
    <p:extLst>
      <p:ext uri="{BB962C8B-B14F-4D97-AF65-F5344CB8AC3E}">
        <p14:creationId xmlns:p14="http://schemas.microsoft.com/office/powerpoint/2010/main" val="9764958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Вырезка экрана"/>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67544" y="103322"/>
            <a:ext cx="8136904" cy="6710054"/>
          </a:xfrm>
          <a:prstGeom prst="rect">
            <a:avLst/>
          </a:prstGeom>
          <a:ln w="19050">
            <a:solidFill>
              <a:schemeClr val="accent4">
                <a:lumMod val="75000"/>
              </a:schemeClr>
            </a:solidFill>
          </a:ln>
        </p:spPr>
      </p:pic>
    </p:spTree>
    <p:extLst>
      <p:ext uri="{BB962C8B-B14F-4D97-AF65-F5344CB8AC3E}">
        <p14:creationId xmlns:p14="http://schemas.microsoft.com/office/powerpoint/2010/main" val="7363119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http://www.ecosystema.ru/07referats/slovgeo/img/6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4554" y="15131"/>
            <a:ext cx="620395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289" y="2421086"/>
            <a:ext cx="7591425" cy="43211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69603" y="2071067"/>
            <a:ext cx="1272977" cy="276999"/>
          </a:xfrm>
          <a:prstGeom prst="rect">
            <a:avLst/>
          </a:prstGeom>
          <a:noFill/>
        </p:spPr>
        <p:txBody>
          <a:bodyPr wrap="none">
            <a:spAutoFit/>
          </a:bodyPr>
          <a:lstStyle/>
          <a:p>
            <a:pPr fontAlgn="base">
              <a:spcBef>
                <a:spcPct val="0"/>
              </a:spcBef>
              <a:spcAft>
                <a:spcPct val="0"/>
              </a:spcAft>
              <a:defRPr/>
            </a:pPr>
            <a:r>
              <a:rPr lang="ru-RU" sz="1200" b="1" dirty="0">
                <a:solidFill>
                  <a:prstClr val="black"/>
                </a:solidFill>
                <a:cs typeface="Arial" charset="0"/>
              </a:rPr>
              <a:t>Уступ 4 террасы </a:t>
            </a:r>
          </a:p>
        </p:txBody>
      </p:sp>
      <p:sp>
        <p:nvSpPr>
          <p:cNvPr id="8" name="TextBox 7"/>
          <p:cNvSpPr txBox="1"/>
          <p:nvPr/>
        </p:nvSpPr>
        <p:spPr>
          <a:xfrm>
            <a:off x="35496" y="1783036"/>
            <a:ext cx="1614866" cy="276999"/>
          </a:xfrm>
          <a:prstGeom prst="rect">
            <a:avLst/>
          </a:prstGeom>
          <a:noFill/>
        </p:spPr>
        <p:txBody>
          <a:bodyPr wrap="none">
            <a:spAutoFit/>
          </a:bodyPr>
          <a:lstStyle/>
          <a:p>
            <a:pPr fontAlgn="base">
              <a:spcBef>
                <a:spcPct val="0"/>
              </a:spcBef>
              <a:spcAft>
                <a:spcPct val="0"/>
              </a:spcAft>
              <a:defRPr/>
            </a:pPr>
            <a:r>
              <a:rPr lang="ru-RU" sz="1200" b="1" dirty="0">
                <a:solidFill>
                  <a:prstClr val="black"/>
                </a:solidFill>
                <a:cs typeface="Arial" charset="0"/>
              </a:rPr>
              <a:t>Площадка 4 террасы </a:t>
            </a:r>
          </a:p>
        </p:txBody>
      </p:sp>
      <p:sp>
        <p:nvSpPr>
          <p:cNvPr id="9" name="Стрелка вниз 8"/>
          <p:cNvSpPr/>
          <p:nvPr/>
        </p:nvSpPr>
        <p:spPr>
          <a:xfrm>
            <a:off x="596602" y="2062311"/>
            <a:ext cx="44450" cy="719138"/>
          </a:xfrm>
          <a:prstGeom prst="downArrow">
            <a:avLst/>
          </a:prstGeom>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10" name="Стрелка вниз 9"/>
          <p:cNvSpPr/>
          <p:nvPr/>
        </p:nvSpPr>
        <p:spPr>
          <a:xfrm>
            <a:off x="1460202" y="2348880"/>
            <a:ext cx="46037" cy="576263"/>
          </a:xfrm>
          <a:prstGeom prst="down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11" name="TextBox 10"/>
          <p:cNvSpPr txBox="1"/>
          <p:nvPr/>
        </p:nvSpPr>
        <p:spPr>
          <a:xfrm>
            <a:off x="2123455" y="2071067"/>
            <a:ext cx="1395254" cy="276999"/>
          </a:xfrm>
          <a:prstGeom prst="rect">
            <a:avLst/>
          </a:prstGeom>
          <a:noFill/>
        </p:spPr>
        <p:txBody>
          <a:bodyPr wrap="none">
            <a:spAutoFit/>
          </a:bodyPr>
          <a:lstStyle/>
          <a:p>
            <a:pPr fontAlgn="base">
              <a:spcBef>
                <a:spcPct val="0"/>
              </a:spcBef>
              <a:spcAft>
                <a:spcPct val="0"/>
              </a:spcAft>
              <a:defRPr/>
            </a:pPr>
            <a:r>
              <a:rPr lang="ru-RU" sz="1200" b="1" dirty="0">
                <a:solidFill>
                  <a:prstClr val="black"/>
                </a:solidFill>
                <a:cs typeface="Arial" charset="0"/>
              </a:rPr>
              <a:t>Бровка 4 террасы </a:t>
            </a:r>
          </a:p>
        </p:txBody>
      </p:sp>
      <p:sp>
        <p:nvSpPr>
          <p:cNvPr id="12" name="Стрелка вниз 11"/>
          <p:cNvSpPr/>
          <p:nvPr/>
        </p:nvSpPr>
        <p:spPr>
          <a:xfrm>
            <a:off x="2755602" y="2349649"/>
            <a:ext cx="46037" cy="503237"/>
          </a:xfrm>
          <a:prstGeom prst="downArrow">
            <a:avLst/>
          </a:prstGeom>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13" name="TextBox 12"/>
          <p:cNvSpPr txBox="1"/>
          <p:nvPr/>
        </p:nvSpPr>
        <p:spPr>
          <a:xfrm>
            <a:off x="2828627" y="3203724"/>
            <a:ext cx="2131353" cy="307777"/>
          </a:xfrm>
          <a:prstGeom prst="rect">
            <a:avLst/>
          </a:prstGeom>
          <a:noFill/>
        </p:spPr>
        <p:txBody>
          <a:bodyPr wrap="none">
            <a:spAutoFit/>
          </a:bodyPr>
          <a:lstStyle/>
          <a:p>
            <a:pPr fontAlgn="base">
              <a:spcBef>
                <a:spcPct val="0"/>
              </a:spcBef>
              <a:spcAft>
                <a:spcPct val="0"/>
              </a:spcAft>
              <a:defRPr/>
            </a:pPr>
            <a:r>
              <a:rPr lang="ru-RU" sz="1400" b="1" i="1" dirty="0">
                <a:solidFill>
                  <a:srgbClr val="F79646">
                    <a:lumMod val="20000"/>
                    <a:lumOff val="80000"/>
                  </a:srgbClr>
                </a:solidFill>
                <a:latin typeface="Arial" charset="0"/>
                <a:cs typeface="Arial" charset="0"/>
              </a:rPr>
              <a:t>Площадка 2 террасы</a:t>
            </a:r>
          </a:p>
        </p:txBody>
      </p:sp>
      <p:sp>
        <p:nvSpPr>
          <p:cNvPr id="14" name="TextBox 13"/>
          <p:cNvSpPr txBox="1"/>
          <p:nvPr/>
        </p:nvSpPr>
        <p:spPr>
          <a:xfrm>
            <a:off x="1252239" y="3213249"/>
            <a:ext cx="1273175" cy="277812"/>
          </a:xfrm>
          <a:prstGeom prst="rect">
            <a:avLst/>
          </a:prstGeom>
          <a:noFill/>
        </p:spPr>
        <p:txBody>
          <a:bodyPr wrap="none">
            <a:spAutoFit/>
          </a:bodyPr>
          <a:lstStyle/>
          <a:p>
            <a:pPr fontAlgn="base">
              <a:spcBef>
                <a:spcPct val="0"/>
              </a:spcBef>
              <a:spcAft>
                <a:spcPct val="0"/>
              </a:spcAft>
              <a:defRPr/>
            </a:pPr>
            <a:r>
              <a:rPr lang="ru-RU" sz="1200" b="1" dirty="0">
                <a:solidFill>
                  <a:srgbClr val="F79646">
                    <a:lumMod val="20000"/>
                    <a:lumOff val="80000"/>
                  </a:srgbClr>
                </a:solidFill>
                <a:cs typeface="Arial" charset="0"/>
              </a:rPr>
              <a:t>Уступ 2 террасы </a:t>
            </a:r>
          </a:p>
        </p:txBody>
      </p:sp>
      <p:sp>
        <p:nvSpPr>
          <p:cNvPr id="15" name="Стрелка вниз 14"/>
          <p:cNvSpPr/>
          <p:nvPr/>
        </p:nvSpPr>
        <p:spPr>
          <a:xfrm>
            <a:off x="1612602" y="3429149"/>
            <a:ext cx="46037" cy="576262"/>
          </a:xfrm>
          <a:prstGeom prst="down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16" name="TextBox 15"/>
          <p:cNvSpPr txBox="1"/>
          <p:nvPr/>
        </p:nvSpPr>
        <p:spPr>
          <a:xfrm>
            <a:off x="4888482" y="3141687"/>
            <a:ext cx="1323975" cy="277812"/>
          </a:xfrm>
          <a:prstGeom prst="rect">
            <a:avLst/>
          </a:prstGeom>
          <a:noFill/>
        </p:spPr>
        <p:txBody>
          <a:bodyPr wrap="none">
            <a:spAutoFit/>
          </a:bodyPr>
          <a:lstStyle/>
          <a:p>
            <a:pPr fontAlgn="base">
              <a:spcBef>
                <a:spcPct val="0"/>
              </a:spcBef>
              <a:spcAft>
                <a:spcPct val="0"/>
              </a:spcAft>
              <a:defRPr/>
            </a:pPr>
            <a:r>
              <a:rPr lang="ru-RU" sz="1200" b="1" dirty="0">
                <a:solidFill>
                  <a:srgbClr val="F79646">
                    <a:lumMod val="20000"/>
                    <a:lumOff val="80000"/>
                  </a:srgbClr>
                </a:solidFill>
                <a:cs typeface="Arial" charset="0"/>
              </a:rPr>
              <a:t>Склон 1 террасы </a:t>
            </a:r>
          </a:p>
        </p:txBody>
      </p:sp>
      <p:sp>
        <p:nvSpPr>
          <p:cNvPr id="17" name="Стрелка вниз 16"/>
          <p:cNvSpPr/>
          <p:nvPr/>
        </p:nvSpPr>
        <p:spPr>
          <a:xfrm>
            <a:off x="5492699" y="3357587"/>
            <a:ext cx="46038" cy="576262"/>
          </a:xfrm>
          <a:prstGeom prst="down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18" name="TextBox 17"/>
          <p:cNvSpPr txBox="1"/>
          <p:nvPr/>
        </p:nvSpPr>
        <p:spPr>
          <a:xfrm>
            <a:off x="5924252" y="2997349"/>
            <a:ext cx="1816100" cy="277812"/>
          </a:xfrm>
          <a:prstGeom prst="rect">
            <a:avLst/>
          </a:prstGeom>
          <a:noFill/>
        </p:spPr>
        <p:txBody>
          <a:bodyPr wrap="none">
            <a:spAutoFit/>
          </a:bodyPr>
          <a:lstStyle/>
          <a:p>
            <a:pPr fontAlgn="base">
              <a:spcBef>
                <a:spcPct val="0"/>
              </a:spcBef>
              <a:spcAft>
                <a:spcPct val="0"/>
              </a:spcAft>
              <a:defRPr/>
            </a:pPr>
            <a:r>
              <a:rPr lang="ru-RU" sz="1200" b="1" dirty="0">
                <a:solidFill>
                  <a:srgbClr val="F79646">
                    <a:lumMod val="20000"/>
                    <a:lumOff val="80000"/>
                  </a:srgbClr>
                </a:solidFill>
                <a:cs typeface="Arial" charset="0"/>
              </a:rPr>
              <a:t>Тыловой шов 1 террасы </a:t>
            </a:r>
          </a:p>
        </p:txBody>
      </p:sp>
      <p:sp>
        <p:nvSpPr>
          <p:cNvPr id="19" name="Стрелка вниз 18"/>
          <p:cNvSpPr/>
          <p:nvPr/>
        </p:nvSpPr>
        <p:spPr>
          <a:xfrm>
            <a:off x="6644977" y="3213249"/>
            <a:ext cx="46037" cy="792162"/>
          </a:xfrm>
          <a:prstGeom prst="down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20" name="Прямоугольник 19"/>
          <p:cNvSpPr/>
          <p:nvPr/>
        </p:nvSpPr>
        <p:spPr>
          <a:xfrm>
            <a:off x="4700289" y="4149874"/>
            <a:ext cx="1854354" cy="276999"/>
          </a:xfrm>
          <a:prstGeom prst="rect">
            <a:avLst/>
          </a:prstGeom>
        </p:spPr>
        <p:txBody>
          <a:bodyPr wrap="none">
            <a:spAutoFit/>
          </a:bodyPr>
          <a:lstStyle/>
          <a:p>
            <a:pPr fontAlgn="base">
              <a:spcBef>
                <a:spcPct val="0"/>
              </a:spcBef>
              <a:spcAft>
                <a:spcPct val="0"/>
              </a:spcAft>
              <a:defRPr/>
            </a:pPr>
            <a:r>
              <a:rPr lang="ru-RU" sz="1200" b="1" i="1" dirty="0">
                <a:solidFill>
                  <a:srgbClr val="F79646">
                    <a:lumMod val="20000"/>
                    <a:lumOff val="80000"/>
                  </a:srgbClr>
                </a:solidFill>
                <a:latin typeface="Arial" charset="0"/>
                <a:cs typeface="Arial" charset="0"/>
              </a:rPr>
              <a:t>Площадка 1 террасы</a:t>
            </a:r>
          </a:p>
        </p:txBody>
      </p:sp>
      <p:sp>
        <p:nvSpPr>
          <p:cNvPr id="21" name="TextBox 20"/>
          <p:cNvSpPr txBox="1"/>
          <p:nvPr/>
        </p:nvSpPr>
        <p:spPr>
          <a:xfrm>
            <a:off x="128289" y="2925911"/>
            <a:ext cx="1404938" cy="276225"/>
          </a:xfrm>
          <a:prstGeom prst="rect">
            <a:avLst/>
          </a:prstGeom>
          <a:noFill/>
        </p:spPr>
        <p:txBody>
          <a:bodyPr wrap="none">
            <a:spAutoFit/>
          </a:bodyPr>
          <a:lstStyle/>
          <a:p>
            <a:pPr fontAlgn="base">
              <a:spcBef>
                <a:spcPct val="0"/>
              </a:spcBef>
              <a:spcAft>
                <a:spcPct val="0"/>
              </a:spcAft>
              <a:defRPr/>
            </a:pPr>
            <a:r>
              <a:rPr lang="ru-RU" sz="1200" dirty="0">
                <a:solidFill>
                  <a:srgbClr val="F79646">
                    <a:lumMod val="20000"/>
                    <a:lumOff val="80000"/>
                  </a:srgbClr>
                </a:solidFill>
                <a:cs typeface="Arial" charset="0"/>
              </a:rPr>
              <a:t>Бровка 2  террасы </a:t>
            </a:r>
          </a:p>
        </p:txBody>
      </p:sp>
      <p:sp>
        <p:nvSpPr>
          <p:cNvPr id="22" name="Стрелка вниз 21"/>
          <p:cNvSpPr/>
          <p:nvPr/>
        </p:nvSpPr>
        <p:spPr>
          <a:xfrm>
            <a:off x="810914" y="3213249"/>
            <a:ext cx="46038" cy="504825"/>
          </a:xfrm>
          <a:prstGeom prst="downArrow">
            <a:avLst/>
          </a:prstGeom>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23" name="TextBox 22"/>
          <p:cNvSpPr txBox="1"/>
          <p:nvPr/>
        </p:nvSpPr>
        <p:spPr>
          <a:xfrm>
            <a:off x="3295352" y="3502174"/>
            <a:ext cx="1431925" cy="276225"/>
          </a:xfrm>
          <a:prstGeom prst="rect">
            <a:avLst/>
          </a:prstGeom>
          <a:noFill/>
        </p:spPr>
        <p:txBody>
          <a:bodyPr wrap="none">
            <a:spAutoFit/>
          </a:bodyPr>
          <a:lstStyle/>
          <a:p>
            <a:pPr fontAlgn="base">
              <a:spcBef>
                <a:spcPct val="0"/>
              </a:spcBef>
              <a:spcAft>
                <a:spcPct val="0"/>
              </a:spcAft>
              <a:defRPr/>
            </a:pPr>
            <a:r>
              <a:rPr lang="ru-RU" sz="1200" b="1" dirty="0">
                <a:solidFill>
                  <a:srgbClr val="F79646">
                    <a:lumMod val="20000"/>
                    <a:lumOff val="80000"/>
                  </a:srgbClr>
                </a:solidFill>
                <a:cs typeface="Arial" charset="0"/>
              </a:rPr>
              <a:t>Бровка 1  террасы </a:t>
            </a:r>
          </a:p>
        </p:txBody>
      </p:sp>
      <p:sp>
        <p:nvSpPr>
          <p:cNvPr id="24" name="Стрелка вниз 23"/>
          <p:cNvSpPr/>
          <p:nvPr/>
        </p:nvSpPr>
        <p:spPr>
          <a:xfrm>
            <a:off x="3979564" y="3789511"/>
            <a:ext cx="44450" cy="504825"/>
          </a:xfrm>
          <a:prstGeom prst="downArrow">
            <a:avLst/>
          </a:prstGeom>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13334" name="TextBox 24"/>
          <p:cNvSpPr txBox="1">
            <a:spLocks noChangeArrowheads="1"/>
          </p:cNvSpPr>
          <p:nvPr/>
        </p:nvSpPr>
        <p:spPr bwMode="auto">
          <a:xfrm>
            <a:off x="5386421" y="6310461"/>
            <a:ext cx="2353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ru-RU" b="1" i="1" dirty="0" smtClean="0">
                <a:solidFill>
                  <a:prstClr val="white"/>
                </a:solidFill>
                <a:latin typeface="Bookman Old Style" pitchFamily="18" charset="0"/>
              </a:rPr>
              <a:t>Террасы  р</a:t>
            </a:r>
            <a:r>
              <a:rPr lang="ru-RU" b="1" i="1" dirty="0">
                <a:solidFill>
                  <a:prstClr val="white"/>
                </a:solidFill>
                <a:latin typeface="Bookman Old Style" pitchFamily="18" charset="0"/>
              </a:rPr>
              <a:t>. Урал</a:t>
            </a:r>
          </a:p>
        </p:txBody>
      </p:sp>
      <p:sp>
        <p:nvSpPr>
          <p:cNvPr id="26" name="TextBox 25"/>
          <p:cNvSpPr txBox="1"/>
          <p:nvPr/>
        </p:nvSpPr>
        <p:spPr>
          <a:xfrm>
            <a:off x="3347467" y="-27384"/>
            <a:ext cx="1081087" cy="307975"/>
          </a:xfrm>
          <a:prstGeom prst="rect">
            <a:avLst/>
          </a:prstGeom>
          <a:solidFill>
            <a:schemeClr val="accent6">
              <a:lumMod val="20000"/>
              <a:lumOff val="80000"/>
            </a:schemeClr>
          </a:solidFill>
        </p:spPr>
        <p:txBody>
          <a:bodyPr>
            <a:spAutoFit/>
          </a:bodyPr>
          <a:lstStyle/>
          <a:p>
            <a:pPr fontAlgn="base">
              <a:spcBef>
                <a:spcPct val="0"/>
              </a:spcBef>
              <a:spcAft>
                <a:spcPct val="0"/>
              </a:spcAft>
              <a:defRPr/>
            </a:pPr>
            <a:r>
              <a:rPr lang="ru-RU" sz="1400" b="1" dirty="0">
                <a:solidFill>
                  <a:prstClr val="black"/>
                </a:solidFill>
                <a:cs typeface="Arial" charset="0"/>
              </a:rPr>
              <a:t>площадка</a:t>
            </a:r>
          </a:p>
        </p:txBody>
      </p:sp>
      <p:sp>
        <p:nvSpPr>
          <p:cNvPr id="27" name="TextBox 26"/>
          <p:cNvSpPr txBox="1"/>
          <p:nvPr/>
        </p:nvSpPr>
        <p:spPr>
          <a:xfrm>
            <a:off x="3939951" y="275481"/>
            <a:ext cx="735013" cy="307975"/>
          </a:xfrm>
          <a:prstGeom prst="rect">
            <a:avLst/>
          </a:prstGeom>
          <a:solidFill>
            <a:schemeClr val="accent3">
              <a:lumMod val="20000"/>
              <a:lumOff val="80000"/>
            </a:schemeClr>
          </a:solidFill>
        </p:spPr>
        <p:txBody>
          <a:bodyPr wrap="none">
            <a:spAutoFit/>
          </a:bodyPr>
          <a:lstStyle/>
          <a:p>
            <a:pPr fontAlgn="base">
              <a:spcBef>
                <a:spcPct val="0"/>
              </a:spcBef>
              <a:spcAft>
                <a:spcPct val="0"/>
              </a:spcAft>
              <a:defRPr/>
            </a:pPr>
            <a:r>
              <a:rPr lang="ru-RU" sz="1400" b="1" dirty="0">
                <a:solidFill>
                  <a:prstClr val="black"/>
                </a:solidFill>
                <a:cs typeface="Arial" charset="0"/>
              </a:rPr>
              <a:t>бровка</a:t>
            </a:r>
          </a:p>
        </p:txBody>
      </p:sp>
      <p:sp>
        <p:nvSpPr>
          <p:cNvPr id="28" name="TextBox 27"/>
          <p:cNvSpPr txBox="1"/>
          <p:nvPr/>
        </p:nvSpPr>
        <p:spPr>
          <a:xfrm>
            <a:off x="5740176" y="1715344"/>
            <a:ext cx="1196975" cy="307975"/>
          </a:xfrm>
          <a:prstGeom prst="rect">
            <a:avLst/>
          </a:prstGeom>
          <a:noFill/>
        </p:spPr>
        <p:txBody>
          <a:bodyPr wrap="none">
            <a:spAutoFit/>
          </a:bodyPr>
          <a:lstStyle/>
          <a:p>
            <a:pPr fontAlgn="base">
              <a:spcBef>
                <a:spcPct val="0"/>
              </a:spcBef>
              <a:spcAft>
                <a:spcPct val="0"/>
              </a:spcAft>
              <a:defRPr/>
            </a:pPr>
            <a:r>
              <a:rPr lang="ru-RU" sz="1400" b="1" dirty="0">
                <a:solidFill>
                  <a:prstClr val="black"/>
                </a:solidFill>
                <a:cs typeface="Arial" charset="0"/>
              </a:rPr>
              <a:t>уступ (</a:t>
            </a:r>
            <a:r>
              <a:rPr lang="ru-RU" sz="1400" b="1" i="1" dirty="0">
                <a:solidFill>
                  <a:prstClr val="black"/>
                </a:solidFill>
                <a:cs typeface="Arial" charset="0"/>
              </a:rPr>
              <a:t>склон</a:t>
            </a:r>
            <a:r>
              <a:rPr lang="ru-RU" sz="1400" b="1" dirty="0">
                <a:solidFill>
                  <a:prstClr val="black"/>
                </a:solidFill>
                <a:cs typeface="Arial" charset="0"/>
              </a:rPr>
              <a:t>)</a:t>
            </a:r>
          </a:p>
        </p:txBody>
      </p:sp>
      <p:sp>
        <p:nvSpPr>
          <p:cNvPr id="30" name="TextBox 29"/>
          <p:cNvSpPr txBox="1"/>
          <p:nvPr/>
        </p:nvSpPr>
        <p:spPr>
          <a:xfrm>
            <a:off x="3004914" y="1499444"/>
            <a:ext cx="1217612" cy="307975"/>
          </a:xfrm>
          <a:prstGeom prst="rect">
            <a:avLst/>
          </a:prstGeom>
          <a:solidFill>
            <a:schemeClr val="accent5">
              <a:lumMod val="20000"/>
              <a:lumOff val="80000"/>
            </a:schemeClr>
          </a:solidFill>
        </p:spPr>
        <p:txBody>
          <a:bodyPr wrap="none">
            <a:spAutoFit/>
          </a:bodyPr>
          <a:lstStyle/>
          <a:p>
            <a:pPr fontAlgn="base">
              <a:spcBef>
                <a:spcPct val="0"/>
              </a:spcBef>
              <a:spcAft>
                <a:spcPct val="0"/>
              </a:spcAft>
              <a:defRPr/>
            </a:pPr>
            <a:r>
              <a:rPr lang="ru-RU" sz="1400" b="1" dirty="0">
                <a:solidFill>
                  <a:prstClr val="black"/>
                </a:solidFill>
                <a:cs typeface="Arial" charset="0"/>
              </a:rPr>
              <a:t>тыловой шов</a:t>
            </a:r>
          </a:p>
        </p:txBody>
      </p:sp>
      <p:sp>
        <p:nvSpPr>
          <p:cNvPr id="31" name="Прямоугольник 30"/>
          <p:cNvSpPr/>
          <p:nvPr/>
        </p:nvSpPr>
        <p:spPr>
          <a:xfrm>
            <a:off x="4444776" y="491381"/>
            <a:ext cx="635000" cy="307975"/>
          </a:xfrm>
          <a:prstGeom prst="rect">
            <a:avLst/>
          </a:prstGeom>
          <a:solidFill>
            <a:schemeClr val="bg1">
              <a:lumMod val="85000"/>
            </a:schemeClr>
          </a:solidFill>
        </p:spPr>
        <p:txBody>
          <a:bodyPr wrap="none">
            <a:spAutoFit/>
          </a:bodyPr>
          <a:lstStyle/>
          <a:p>
            <a:pPr fontAlgn="base">
              <a:spcBef>
                <a:spcPct val="0"/>
              </a:spcBef>
              <a:spcAft>
                <a:spcPct val="0"/>
              </a:spcAft>
              <a:defRPr/>
            </a:pPr>
            <a:r>
              <a:rPr lang="ru-RU" sz="1400" b="1" dirty="0">
                <a:solidFill>
                  <a:prstClr val="black"/>
                </a:solidFill>
                <a:cs typeface="Arial" charset="0"/>
              </a:rPr>
              <a:t>уступ </a:t>
            </a:r>
            <a:endParaRPr lang="ru-RU" dirty="0">
              <a:solidFill>
                <a:prstClr val="black"/>
              </a:solidFill>
              <a:latin typeface="Arial" charset="0"/>
              <a:cs typeface="Arial" charset="0"/>
            </a:endParaRPr>
          </a:p>
        </p:txBody>
      </p:sp>
      <p:sp>
        <p:nvSpPr>
          <p:cNvPr id="32" name="TextBox 31"/>
          <p:cNvSpPr txBox="1"/>
          <p:nvPr/>
        </p:nvSpPr>
        <p:spPr>
          <a:xfrm>
            <a:off x="2571526" y="131019"/>
            <a:ext cx="636588" cy="307975"/>
          </a:xfrm>
          <a:prstGeom prst="rect">
            <a:avLst/>
          </a:prstGeom>
          <a:solidFill>
            <a:schemeClr val="accent5">
              <a:lumMod val="20000"/>
              <a:lumOff val="80000"/>
            </a:schemeClr>
          </a:solidFill>
          <a:ln>
            <a:solidFill>
              <a:schemeClr val="accent6">
                <a:lumMod val="60000"/>
                <a:lumOff val="40000"/>
              </a:schemeClr>
            </a:solidFill>
          </a:ln>
        </p:spPr>
        <p:txBody>
          <a:bodyPr wrap="none">
            <a:spAutoFit/>
          </a:bodyPr>
          <a:lstStyle/>
          <a:p>
            <a:pPr fontAlgn="base">
              <a:spcBef>
                <a:spcPct val="0"/>
              </a:spcBef>
              <a:spcAft>
                <a:spcPct val="0"/>
              </a:spcAft>
              <a:defRPr/>
            </a:pPr>
            <a:r>
              <a:rPr lang="ru-RU" sz="1400" b="1" dirty="0">
                <a:solidFill>
                  <a:prstClr val="black"/>
                </a:solidFill>
                <a:cs typeface="Arial" charset="0"/>
              </a:rPr>
              <a:t>склон</a:t>
            </a:r>
          </a:p>
        </p:txBody>
      </p:sp>
      <p:cxnSp>
        <p:nvCxnSpPr>
          <p:cNvPr id="34" name="Прямая со стрелкой 33"/>
          <p:cNvCxnSpPr/>
          <p:nvPr/>
        </p:nvCxnSpPr>
        <p:spPr>
          <a:xfrm rot="5400000" flipH="1" flipV="1">
            <a:off x="3220020" y="1139875"/>
            <a:ext cx="503238" cy="215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Прямая со стрелкой 35"/>
          <p:cNvCxnSpPr/>
          <p:nvPr/>
        </p:nvCxnSpPr>
        <p:spPr>
          <a:xfrm rot="5400000">
            <a:off x="4588445" y="923975"/>
            <a:ext cx="215900"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p:cNvCxnSpPr>
            <a:stCxn id="27" idx="2"/>
          </p:cNvCxnSpPr>
          <p:nvPr/>
        </p:nvCxnSpPr>
        <p:spPr>
          <a:xfrm rot="16200000" flipH="1">
            <a:off x="4170138" y="721569"/>
            <a:ext cx="339725" cy="63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Прямая со стрелкой 39"/>
          <p:cNvCxnSpPr/>
          <p:nvPr/>
        </p:nvCxnSpPr>
        <p:spPr>
          <a:xfrm rot="16200000" flipH="1">
            <a:off x="3525613" y="545357"/>
            <a:ext cx="576263" cy="365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Соединительная линия уступом 42"/>
          <p:cNvCxnSpPr/>
          <p:nvPr/>
        </p:nvCxnSpPr>
        <p:spPr>
          <a:xfrm>
            <a:off x="3076351" y="419944"/>
            <a:ext cx="360363" cy="287337"/>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Прямая со стрелкой 44"/>
          <p:cNvCxnSpPr/>
          <p:nvPr/>
        </p:nvCxnSpPr>
        <p:spPr>
          <a:xfrm rot="5400000" flipH="1" flipV="1">
            <a:off x="6352951" y="1607394"/>
            <a:ext cx="360363"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360167" y="-27384"/>
            <a:ext cx="1079500" cy="307975"/>
          </a:xfrm>
          <a:prstGeom prst="rect">
            <a:avLst/>
          </a:prstGeom>
          <a:solidFill>
            <a:schemeClr val="accent6">
              <a:lumMod val="20000"/>
              <a:lumOff val="80000"/>
            </a:schemeClr>
          </a:solidFill>
        </p:spPr>
        <p:txBody>
          <a:bodyPr>
            <a:spAutoFit/>
          </a:bodyPr>
          <a:lstStyle/>
          <a:p>
            <a:pPr fontAlgn="base">
              <a:spcBef>
                <a:spcPct val="0"/>
              </a:spcBef>
              <a:spcAft>
                <a:spcPct val="0"/>
              </a:spcAft>
              <a:defRPr/>
            </a:pPr>
            <a:r>
              <a:rPr lang="ru-RU" sz="1400" b="1" dirty="0">
                <a:solidFill>
                  <a:prstClr val="black"/>
                </a:solidFill>
                <a:cs typeface="Arial" charset="0"/>
              </a:rPr>
              <a:t>площадка</a:t>
            </a:r>
          </a:p>
        </p:txBody>
      </p:sp>
      <p:sp>
        <p:nvSpPr>
          <p:cNvPr id="48" name="TextBox 47"/>
          <p:cNvSpPr txBox="1"/>
          <p:nvPr/>
        </p:nvSpPr>
        <p:spPr>
          <a:xfrm>
            <a:off x="3951064" y="275481"/>
            <a:ext cx="736600" cy="307975"/>
          </a:xfrm>
          <a:prstGeom prst="rect">
            <a:avLst/>
          </a:prstGeom>
          <a:solidFill>
            <a:schemeClr val="accent3">
              <a:lumMod val="20000"/>
              <a:lumOff val="80000"/>
            </a:schemeClr>
          </a:solidFill>
        </p:spPr>
        <p:txBody>
          <a:bodyPr wrap="none">
            <a:spAutoFit/>
          </a:bodyPr>
          <a:lstStyle/>
          <a:p>
            <a:pPr fontAlgn="base">
              <a:spcBef>
                <a:spcPct val="0"/>
              </a:spcBef>
              <a:spcAft>
                <a:spcPct val="0"/>
              </a:spcAft>
              <a:defRPr/>
            </a:pPr>
            <a:r>
              <a:rPr lang="ru-RU" sz="1400" b="1" dirty="0">
                <a:solidFill>
                  <a:prstClr val="black"/>
                </a:solidFill>
                <a:cs typeface="Arial" charset="0"/>
              </a:rPr>
              <a:t>бровка</a:t>
            </a:r>
          </a:p>
        </p:txBody>
      </p:sp>
      <p:sp>
        <p:nvSpPr>
          <p:cNvPr id="49" name="TextBox 48"/>
          <p:cNvSpPr txBox="1"/>
          <p:nvPr/>
        </p:nvSpPr>
        <p:spPr>
          <a:xfrm>
            <a:off x="5751289" y="1715344"/>
            <a:ext cx="1196975" cy="307975"/>
          </a:xfrm>
          <a:prstGeom prst="rect">
            <a:avLst/>
          </a:prstGeom>
          <a:noFill/>
        </p:spPr>
        <p:txBody>
          <a:bodyPr wrap="none">
            <a:spAutoFit/>
          </a:bodyPr>
          <a:lstStyle/>
          <a:p>
            <a:pPr fontAlgn="base">
              <a:spcBef>
                <a:spcPct val="0"/>
              </a:spcBef>
              <a:spcAft>
                <a:spcPct val="0"/>
              </a:spcAft>
              <a:defRPr/>
            </a:pPr>
            <a:r>
              <a:rPr lang="ru-RU" sz="1400" b="1" dirty="0">
                <a:solidFill>
                  <a:prstClr val="black"/>
                </a:solidFill>
                <a:cs typeface="Arial" charset="0"/>
              </a:rPr>
              <a:t>уступ (</a:t>
            </a:r>
            <a:r>
              <a:rPr lang="ru-RU" sz="1400" b="1" i="1" dirty="0">
                <a:solidFill>
                  <a:prstClr val="black"/>
                </a:solidFill>
                <a:cs typeface="Arial" charset="0"/>
              </a:rPr>
              <a:t>склон</a:t>
            </a:r>
            <a:r>
              <a:rPr lang="ru-RU" sz="1400" b="1" dirty="0">
                <a:solidFill>
                  <a:prstClr val="black"/>
                </a:solidFill>
                <a:cs typeface="Arial" charset="0"/>
              </a:rPr>
              <a:t>)</a:t>
            </a:r>
          </a:p>
        </p:txBody>
      </p:sp>
      <p:sp>
        <p:nvSpPr>
          <p:cNvPr id="50" name="TextBox 49"/>
          <p:cNvSpPr txBox="1"/>
          <p:nvPr/>
        </p:nvSpPr>
        <p:spPr>
          <a:xfrm>
            <a:off x="3016026" y="1499444"/>
            <a:ext cx="1217613" cy="307975"/>
          </a:xfrm>
          <a:prstGeom prst="rect">
            <a:avLst/>
          </a:prstGeom>
          <a:solidFill>
            <a:schemeClr val="accent5">
              <a:lumMod val="20000"/>
              <a:lumOff val="80000"/>
            </a:schemeClr>
          </a:solidFill>
        </p:spPr>
        <p:txBody>
          <a:bodyPr wrap="none">
            <a:spAutoFit/>
          </a:bodyPr>
          <a:lstStyle/>
          <a:p>
            <a:pPr fontAlgn="base">
              <a:spcBef>
                <a:spcPct val="0"/>
              </a:spcBef>
              <a:spcAft>
                <a:spcPct val="0"/>
              </a:spcAft>
              <a:defRPr/>
            </a:pPr>
            <a:r>
              <a:rPr lang="ru-RU" sz="1400" b="1" dirty="0">
                <a:solidFill>
                  <a:prstClr val="black"/>
                </a:solidFill>
                <a:cs typeface="Arial" charset="0"/>
              </a:rPr>
              <a:t>тыловой шов</a:t>
            </a:r>
          </a:p>
        </p:txBody>
      </p:sp>
      <p:sp>
        <p:nvSpPr>
          <p:cNvPr id="51" name="Прямоугольник 50"/>
          <p:cNvSpPr/>
          <p:nvPr/>
        </p:nvSpPr>
        <p:spPr>
          <a:xfrm>
            <a:off x="4455889" y="491381"/>
            <a:ext cx="635000" cy="307975"/>
          </a:xfrm>
          <a:prstGeom prst="rect">
            <a:avLst/>
          </a:prstGeom>
          <a:solidFill>
            <a:schemeClr val="bg1">
              <a:lumMod val="85000"/>
            </a:schemeClr>
          </a:solidFill>
        </p:spPr>
        <p:txBody>
          <a:bodyPr wrap="none">
            <a:spAutoFit/>
          </a:bodyPr>
          <a:lstStyle/>
          <a:p>
            <a:pPr fontAlgn="base">
              <a:spcBef>
                <a:spcPct val="0"/>
              </a:spcBef>
              <a:spcAft>
                <a:spcPct val="0"/>
              </a:spcAft>
              <a:defRPr/>
            </a:pPr>
            <a:r>
              <a:rPr lang="ru-RU" sz="1400" b="1" dirty="0">
                <a:solidFill>
                  <a:prstClr val="black"/>
                </a:solidFill>
                <a:cs typeface="Arial" charset="0"/>
              </a:rPr>
              <a:t>уступ </a:t>
            </a:r>
            <a:endParaRPr lang="ru-RU" dirty="0">
              <a:solidFill>
                <a:prstClr val="black"/>
              </a:solidFill>
              <a:latin typeface="Arial" charset="0"/>
              <a:cs typeface="Arial" charset="0"/>
            </a:endParaRPr>
          </a:p>
        </p:txBody>
      </p:sp>
      <p:sp>
        <p:nvSpPr>
          <p:cNvPr id="52" name="TextBox 51"/>
          <p:cNvSpPr txBox="1"/>
          <p:nvPr/>
        </p:nvSpPr>
        <p:spPr>
          <a:xfrm>
            <a:off x="2584226" y="131019"/>
            <a:ext cx="636588" cy="307975"/>
          </a:xfrm>
          <a:prstGeom prst="rect">
            <a:avLst/>
          </a:prstGeom>
          <a:solidFill>
            <a:schemeClr val="accent5">
              <a:lumMod val="20000"/>
              <a:lumOff val="80000"/>
            </a:schemeClr>
          </a:solidFill>
          <a:ln>
            <a:solidFill>
              <a:schemeClr val="accent6">
                <a:lumMod val="60000"/>
                <a:lumOff val="40000"/>
              </a:schemeClr>
            </a:solidFill>
          </a:ln>
        </p:spPr>
        <p:txBody>
          <a:bodyPr wrap="none">
            <a:spAutoFit/>
          </a:bodyPr>
          <a:lstStyle/>
          <a:p>
            <a:pPr fontAlgn="base">
              <a:spcBef>
                <a:spcPct val="0"/>
              </a:spcBef>
              <a:spcAft>
                <a:spcPct val="0"/>
              </a:spcAft>
              <a:defRPr/>
            </a:pPr>
            <a:r>
              <a:rPr lang="ru-RU" sz="1400" b="1" dirty="0">
                <a:solidFill>
                  <a:prstClr val="black"/>
                </a:solidFill>
                <a:cs typeface="Arial" charset="0"/>
              </a:rPr>
              <a:t>склон</a:t>
            </a:r>
          </a:p>
        </p:txBody>
      </p:sp>
      <p:cxnSp>
        <p:nvCxnSpPr>
          <p:cNvPr id="53" name="Прямая со стрелкой 52"/>
          <p:cNvCxnSpPr/>
          <p:nvPr/>
        </p:nvCxnSpPr>
        <p:spPr>
          <a:xfrm rot="5400000" flipH="1" flipV="1">
            <a:off x="3232720" y="1139875"/>
            <a:ext cx="503238" cy="215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Прямая со стрелкой 53"/>
          <p:cNvCxnSpPr/>
          <p:nvPr/>
        </p:nvCxnSpPr>
        <p:spPr>
          <a:xfrm rot="5400000">
            <a:off x="4599558" y="923975"/>
            <a:ext cx="215900" cy="714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Прямая со стрелкой 54"/>
          <p:cNvCxnSpPr>
            <a:stCxn id="48" idx="2"/>
          </p:cNvCxnSpPr>
          <p:nvPr/>
        </p:nvCxnSpPr>
        <p:spPr>
          <a:xfrm rot="16200000" flipH="1">
            <a:off x="4182045" y="720775"/>
            <a:ext cx="339725" cy="650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Прямая со стрелкой 55"/>
          <p:cNvCxnSpPr/>
          <p:nvPr/>
        </p:nvCxnSpPr>
        <p:spPr>
          <a:xfrm rot="16200000" flipH="1">
            <a:off x="3537520" y="546150"/>
            <a:ext cx="576263" cy="349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Соединительная линия уступом 56"/>
          <p:cNvCxnSpPr/>
          <p:nvPr/>
        </p:nvCxnSpPr>
        <p:spPr>
          <a:xfrm>
            <a:off x="3087464" y="419944"/>
            <a:ext cx="360362" cy="287337"/>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Прямая со стрелкой 57"/>
          <p:cNvCxnSpPr/>
          <p:nvPr/>
        </p:nvCxnSpPr>
        <p:spPr>
          <a:xfrm rot="5400000" flipH="1" flipV="1">
            <a:off x="6364063" y="1607394"/>
            <a:ext cx="360363"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181445" y="3836405"/>
            <a:ext cx="1273175" cy="277812"/>
          </a:xfrm>
          <a:prstGeom prst="rect">
            <a:avLst/>
          </a:prstGeom>
          <a:noFill/>
        </p:spPr>
        <p:txBody>
          <a:bodyPr wrap="none">
            <a:spAutoFit/>
          </a:bodyPr>
          <a:lstStyle/>
          <a:p>
            <a:pPr fontAlgn="base">
              <a:spcBef>
                <a:spcPct val="0"/>
              </a:spcBef>
              <a:spcAft>
                <a:spcPct val="0"/>
              </a:spcAft>
              <a:defRPr/>
            </a:pPr>
            <a:r>
              <a:rPr lang="ru-RU" sz="1200" b="1" dirty="0">
                <a:solidFill>
                  <a:srgbClr val="F79646">
                    <a:lumMod val="20000"/>
                    <a:lumOff val="80000"/>
                  </a:srgbClr>
                </a:solidFill>
                <a:cs typeface="Arial" charset="0"/>
              </a:rPr>
              <a:t>Уступ </a:t>
            </a:r>
            <a:r>
              <a:rPr lang="ru-RU" sz="1200" b="1" dirty="0" smtClean="0">
                <a:solidFill>
                  <a:srgbClr val="F79646">
                    <a:lumMod val="20000"/>
                    <a:lumOff val="80000"/>
                  </a:srgbClr>
                </a:solidFill>
                <a:cs typeface="Arial" charset="0"/>
              </a:rPr>
              <a:t>1 </a:t>
            </a:r>
            <a:r>
              <a:rPr lang="ru-RU" sz="1200" b="1" dirty="0">
                <a:solidFill>
                  <a:srgbClr val="F79646">
                    <a:lumMod val="20000"/>
                    <a:lumOff val="80000"/>
                  </a:srgbClr>
                </a:solidFill>
                <a:cs typeface="Arial" charset="0"/>
              </a:rPr>
              <a:t>террасы </a:t>
            </a:r>
          </a:p>
        </p:txBody>
      </p:sp>
      <p:sp>
        <p:nvSpPr>
          <p:cNvPr id="60" name="Стрелка вниз 59"/>
          <p:cNvSpPr/>
          <p:nvPr/>
        </p:nvSpPr>
        <p:spPr>
          <a:xfrm>
            <a:off x="4541808" y="4052305"/>
            <a:ext cx="46037" cy="576262"/>
          </a:xfrm>
          <a:prstGeom prst="down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61" name="TextBox 60"/>
          <p:cNvSpPr txBox="1"/>
          <p:nvPr/>
        </p:nvSpPr>
        <p:spPr>
          <a:xfrm>
            <a:off x="2972097" y="5600992"/>
            <a:ext cx="1079078" cy="276999"/>
          </a:xfrm>
          <a:prstGeom prst="rect">
            <a:avLst/>
          </a:prstGeom>
          <a:noFill/>
        </p:spPr>
        <p:txBody>
          <a:bodyPr wrap="none">
            <a:spAutoFit/>
          </a:bodyPr>
          <a:lstStyle/>
          <a:p>
            <a:pPr fontAlgn="base">
              <a:spcBef>
                <a:spcPct val="0"/>
              </a:spcBef>
              <a:spcAft>
                <a:spcPct val="0"/>
              </a:spcAft>
              <a:defRPr/>
            </a:pPr>
            <a:r>
              <a:rPr lang="ru-RU" sz="1200" b="1" dirty="0" smtClean="0">
                <a:solidFill>
                  <a:srgbClr val="F79646">
                    <a:lumMod val="20000"/>
                    <a:lumOff val="80000"/>
                  </a:srgbClr>
                </a:solidFill>
                <a:cs typeface="Arial" charset="0"/>
              </a:rPr>
              <a:t>Русло р. Урал</a:t>
            </a:r>
            <a:endParaRPr lang="ru-RU" sz="1200" b="1" dirty="0">
              <a:solidFill>
                <a:srgbClr val="F79646">
                  <a:lumMod val="20000"/>
                  <a:lumOff val="80000"/>
                </a:srgbClr>
              </a:solidFill>
              <a:cs typeface="Arial" charset="0"/>
            </a:endParaRPr>
          </a:p>
        </p:txBody>
      </p:sp>
      <p:sp>
        <p:nvSpPr>
          <p:cNvPr id="62" name="Стрелка вниз 61"/>
          <p:cNvSpPr/>
          <p:nvPr/>
        </p:nvSpPr>
        <p:spPr>
          <a:xfrm>
            <a:off x="3504306" y="5877793"/>
            <a:ext cx="46038" cy="576262"/>
          </a:xfrm>
          <a:prstGeom prst="down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63" name="TextBox 62"/>
          <p:cNvSpPr txBox="1"/>
          <p:nvPr/>
        </p:nvSpPr>
        <p:spPr>
          <a:xfrm>
            <a:off x="1459929" y="4702037"/>
            <a:ext cx="1187441" cy="276999"/>
          </a:xfrm>
          <a:prstGeom prst="rect">
            <a:avLst/>
          </a:prstGeom>
          <a:noFill/>
        </p:spPr>
        <p:txBody>
          <a:bodyPr wrap="none">
            <a:spAutoFit/>
          </a:bodyPr>
          <a:lstStyle/>
          <a:p>
            <a:pPr fontAlgn="base">
              <a:spcBef>
                <a:spcPct val="0"/>
              </a:spcBef>
              <a:spcAft>
                <a:spcPct val="0"/>
              </a:spcAft>
              <a:defRPr/>
            </a:pPr>
            <a:r>
              <a:rPr lang="ru-RU" sz="1200" b="1" dirty="0" smtClean="0">
                <a:solidFill>
                  <a:srgbClr val="F79646">
                    <a:lumMod val="20000"/>
                    <a:lumOff val="80000"/>
                  </a:srgbClr>
                </a:solidFill>
                <a:cs typeface="Arial" charset="0"/>
              </a:rPr>
              <a:t>Пойма р. Урал</a:t>
            </a:r>
            <a:endParaRPr lang="ru-RU" sz="1200" b="1" dirty="0">
              <a:solidFill>
                <a:srgbClr val="F79646">
                  <a:lumMod val="20000"/>
                  <a:lumOff val="80000"/>
                </a:srgbClr>
              </a:solidFill>
              <a:cs typeface="Arial" charset="0"/>
            </a:endParaRPr>
          </a:p>
        </p:txBody>
      </p:sp>
      <p:sp>
        <p:nvSpPr>
          <p:cNvPr id="64" name="Стрелка вниз 63"/>
          <p:cNvSpPr/>
          <p:nvPr/>
        </p:nvSpPr>
        <p:spPr>
          <a:xfrm>
            <a:off x="2063424" y="4978838"/>
            <a:ext cx="46038" cy="576262"/>
          </a:xfrm>
          <a:prstGeom prst="down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65" name="TextBox 64"/>
          <p:cNvSpPr txBox="1"/>
          <p:nvPr/>
        </p:nvSpPr>
        <p:spPr>
          <a:xfrm>
            <a:off x="5626871" y="4857927"/>
            <a:ext cx="1461554" cy="461665"/>
          </a:xfrm>
          <a:prstGeom prst="rect">
            <a:avLst/>
          </a:prstGeom>
          <a:noFill/>
        </p:spPr>
        <p:txBody>
          <a:bodyPr wrap="none">
            <a:spAutoFit/>
          </a:bodyPr>
          <a:lstStyle/>
          <a:p>
            <a:pPr fontAlgn="base">
              <a:spcBef>
                <a:spcPct val="0"/>
              </a:spcBef>
              <a:spcAft>
                <a:spcPct val="0"/>
              </a:spcAft>
              <a:defRPr/>
            </a:pPr>
            <a:r>
              <a:rPr lang="ru-RU" sz="1200" b="1" dirty="0" smtClean="0">
                <a:solidFill>
                  <a:srgbClr val="F79646">
                    <a:lumMod val="20000"/>
                    <a:lumOff val="80000"/>
                  </a:srgbClr>
                </a:solidFill>
                <a:cs typeface="Arial" charset="0"/>
              </a:rPr>
              <a:t>Прорыв руслового </a:t>
            </a:r>
          </a:p>
          <a:p>
            <a:pPr algn="ctr" fontAlgn="base">
              <a:spcBef>
                <a:spcPct val="0"/>
              </a:spcBef>
              <a:spcAft>
                <a:spcPct val="0"/>
              </a:spcAft>
              <a:defRPr/>
            </a:pPr>
            <a:r>
              <a:rPr lang="ru-RU" sz="1200" b="1" dirty="0" smtClean="0">
                <a:solidFill>
                  <a:srgbClr val="F79646">
                    <a:lumMod val="20000"/>
                    <a:lumOff val="80000"/>
                  </a:srgbClr>
                </a:solidFill>
                <a:cs typeface="Arial" charset="0"/>
              </a:rPr>
              <a:t>вала р. Урал</a:t>
            </a:r>
            <a:endParaRPr lang="ru-RU" sz="1200" b="1" dirty="0">
              <a:solidFill>
                <a:srgbClr val="F79646">
                  <a:lumMod val="20000"/>
                  <a:lumOff val="80000"/>
                </a:srgbClr>
              </a:solidFill>
              <a:cs typeface="Arial" charset="0"/>
            </a:endParaRPr>
          </a:p>
        </p:txBody>
      </p:sp>
      <p:sp>
        <p:nvSpPr>
          <p:cNvPr id="66" name="Стрелка вниз 65"/>
          <p:cNvSpPr/>
          <p:nvPr/>
        </p:nvSpPr>
        <p:spPr>
          <a:xfrm>
            <a:off x="6265263" y="5315629"/>
            <a:ext cx="46038" cy="576262"/>
          </a:xfrm>
          <a:prstGeom prst="down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67" name="TextBox 66"/>
          <p:cNvSpPr txBox="1"/>
          <p:nvPr/>
        </p:nvSpPr>
        <p:spPr>
          <a:xfrm>
            <a:off x="2468041" y="3933775"/>
            <a:ext cx="1545936" cy="276999"/>
          </a:xfrm>
          <a:prstGeom prst="rect">
            <a:avLst/>
          </a:prstGeom>
          <a:noFill/>
        </p:spPr>
        <p:txBody>
          <a:bodyPr wrap="none">
            <a:spAutoFit/>
          </a:bodyPr>
          <a:lstStyle/>
          <a:p>
            <a:pPr fontAlgn="base">
              <a:spcBef>
                <a:spcPct val="0"/>
              </a:spcBef>
              <a:spcAft>
                <a:spcPct val="0"/>
              </a:spcAft>
              <a:defRPr/>
            </a:pPr>
            <a:r>
              <a:rPr lang="ru-RU" sz="1200" b="1" dirty="0" smtClean="0">
                <a:solidFill>
                  <a:srgbClr val="F79646">
                    <a:lumMod val="20000"/>
                    <a:lumOff val="80000"/>
                  </a:srgbClr>
                </a:solidFill>
                <a:cs typeface="Arial" charset="0"/>
              </a:rPr>
              <a:t>Притеррасная речка</a:t>
            </a:r>
            <a:endParaRPr lang="ru-RU" sz="1200" b="1" dirty="0">
              <a:solidFill>
                <a:srgbClr val="F79646">
                  <a:lumMod val="20000"/>
                  <a:lumOff val="80000"/>
                </a:srgbClr>
              </a:solidFill>
              <a:cs typeface="Arial" charset="0"/>
            </a:endParaRPr>
          </a:p>
        </p:txBody>
      </p:sp>
      <p:sp>
        <p:nvSpPr>
          <p:cNvPr id="68" name="Стрелка вниз 67"/>
          <p:cNvSpPr/>
          <p:nvPr/>
        </p:nvSpPr>
        <p:spPr>
          <a:xfrm>
            <a:off x="3152253" y="4221112"/>
            <a:ext cx="44450" cy="504825"/>
          </a:xfrm>
          <a:prstGeom prst="downArrow">
            <a:avLst/>
          </a:prstGeom>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2" name="TextBox 1"/>
          <p:cNvSpPr txBox="1"/>
          <p:nvPr/>
        </p:nvSpPr>
        <p:spPr>
          <a:xfrm>
            <a:off x="-26978" y="534541"/>
            <a:ext cx="2653034" cy="923330"/>
          </a:xfrm>
          <a:prstGeom prst="rect">
            <a:avLst/>
          </a:prstGeom>
          <a:noFill/>
        </p:spPr>
        <p:txBody>
          <a:bodyPr wrap="square" rtlCol="0">
            <a:spAutoFit/>
          </a:bodyPr>
          <a:lstStyle/>
          <a:p>
            <a:pPr algn="ctr"/>
            <a:r>
              <a:rPr lang="ru-RU" b="1" cap="all" dirty="0" smtClean="0">
                <a:latin typeface="Arial Narrow" panose="020B0606020202030204" pitchFamily="34" charset="0"/>
              </a:rPr>
              <a:t>Морфологические элементы</a:t>
            </a:r>
          </a:p>
          <a:p>
            <a:pPr algn="ctr"/>
            <a:r>
              <a:rPr lang="ru-RU" b="1" cap="all" dirty="0" smtClean="0">
                <a:latin typeface="Arial Narrow" panose="020B0606020202030204" pitchFamily="34" charset="0"/>
              </a:rPr>
              <a:t> террас</a:t>
            </a:r>
            <a:endParaRPr lang="ru-RU" b="1" cap="all" dirty="0">
              <a:latin typeface="Arial Narrow" panose="020B0606020202030204" pitchFamily="34" charset="0"/>
            </a:endParaRPr>
          </a:p>
        </p:txBody>
      </p:sp>
    </p:spTree>
    <p:extLst>
      <p:ext uri="{BB962C8B-B14F-4D97-AF65-F5344CB8AC3E}">
        <p14:creationId xmlns:p14="http://schemas.microsoft.com/office/powerpoint/2010/main" val="11135874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0985">
              <a:srgbClr val="E3DABE"/>
            </a:gs>
            <a:gs pos="47980">
              <a:srgbClr val="E9E2C8"/>
            </a:gs>
            <a:gs pos="32000">
              <a:srgbClr val="F0EBD5"/>
            </a:gs>
            <a:gs pos="100000">
              <a:schemeClr val="accent3">
                <a:lumMod val="60000"/>
                <a:lumOff val="40000"/>
              </a:schemeClr>
            </a:gs>
          </a:gsLst>
          <a:lin ang="5400000" scaled="0"/>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868926"/>
            <a:ext cx="7620000" cy="486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61" r="2490" b="14416"/>
          <a:stretch/>
        </p:blipFill>
        <p:spPr bwMode="auto">
          <a:xfrm>
            <a:off x="115503" y="-27384"/>
            <a:ext cx="3952442" cy="3000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091014" y="549605"/>
            <a:ext cx="5076055" cy="923330"/>
          </a:xfrm>
          <a:prstGeom prst="rect">
            <a:avLst/>
          </a:prstGeom>
          <a:noFill/>
        </p:spPr>
        <p:txBody>
          <a:bodyPr wrap="square" rtlCol="0">
            <a:spAutoFit/>
          </a:bodyPr>
          <a:lstStyle/>
          <a:p>
            <a:r>
              <a:rPr lang="ru-RU" dirty="0" smtClean="0">
                <a:latin typeface="Franklin Gothic Medium Cond" panose="020B0606030402020204" pitchFamily="34" charset="0"/>
              </a:rPr>
              <a:t>Максимальное из наблюдавшихся половодий в Москве (1908 год). Подъем воды 8.5 м,  залито в городе (в то время намного меньшего, чем сегодня) 14 км</a:t>
            </a:r>
            <a:r>
              <a:rPr lang="ru-RU" sz="2400" baseline="30000" dirty="0" smtClean="0">
                <a:latin typeface="Franklin Gothic Medium Cond" panose="020B0606030402020204" pitchFamily="34" charset="0"/>
              </a:rPr>
              <a:t>2</a:t>
            </a:r>
            <a:endParaRPr lang="ru-RU" sz="2400" baseline="30000" dirty="0">
              <a:latin typeface="Franklin Gothic Medium Cond" panose="020B0606030402020204" pitchFamily="34" charset="0"/>
            </a:endParaRPr>
          </a:p>
        </p:txBody>
      </p:sp>
    </p:spTree>
    <p:extLst>
      <p:ext uri="{BB962C8B-B14F-4D97-AF65-F5344CB8AC3E}">
        <p14:creationId xmlns:p14="http://schemas.microsoft.com/office/powerpoint/2010/main" val="256105867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654</TotalTime>
  <Words>4596</Words>
  <Application>Microsoft Office PowerPoint</Application>
  <PresentationFormat>Экран (4:3)</PresentationFormat>
  <Paragraphs>498</Paragraphs>
  <Slides>52</Slides>
  <Notes>16</Notes>
  <HiddenSlides>1</HiddenSlides>
  <MMClips>0</MMClips>
  <ScaleCrop>false</ScaleCrop>
  <HeadingPairs>
    <vt:vector size="4" baseType="variant">
      <vt:variant>
        <vt:lpstr>Тема</vt:lpstr>
      </vt:variant>
      <vt:variant>
        <vt:i4>3</vt:i4>
      </vt:variant>
      <vt:variant>
        <vt:lpstr>Заголовки слайдов</vt:lpstr>
      </vt:variant>
      <vt:variant>
        <vt:i4>52</vt:i4>
      </vt:variant>
    </vt:vector>
  </HeadingPairs>
  <TitlesOfParts>
    <vt:vector size="55" baseType="lpstr">
      <vt:lpstr>Тема Office</vt:lpstr>
      <vt:lpstr>2_Тема Office</vt:lpstr>
      <vt:lpstr>1_Оформление по умолчанию</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Arc. Tevelev</dc:creator>
  <cp:lastModifiedBy>Alex</cp:lastModifiedBy>
  <cp:revision>55</cp:revision>
  <dcterms:created xsi:type="dcterms:W3CDTF">2015-03-19T16:29:30Z</dcterms:created>
  <dcterms:modified xsi:type="dcterms:W3CDTF">2020-03-19T08:56:11Z</dcterms:modified>
</cp:coreProperties>
</file>