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53"/>
  </p:notesMasterIdLst>
  <p:sldIdLst>
    <p:sldId id="257" r:id="rId4"/>
    <p:sldId id="310" r:id="rId5"/>
    <p:sldId id="258" r:id="rId6"/>
    <p:sldId id="284" r:id="rId7"/>
    <p:sldId id="259" r:id="rId8"/>
    <p:sldId id="260" r:id="rId9"/>
    <p:sldId id="261" r:id="rId10"/>
    <p:sldId id="262" r:id="rId11"/>
    <p:sldId id="263" r:id="rId12"/>
    <p:sldId id="264" r:id="rId13"/>
    <p:sldId id="265" r:id="rId14"/>
    <p:sldId id="316" r:id="rId15"/>
    <p:sldId id="266" r:id="rId16"/>
    <p:sldId id="285" r:id="rId17"/>
    <p:sldId id="286" r:id="rId18"/>
    <p:sldId id="287" r:id="rId19"/>
    <p:sldId id="288" r:id="rId20"/>
    <p:sldId id="289" r:id="rId21"/>
    <p:sldId id="290" r:id="rId22"/>
    <p:sldId id="291" r:id="rId23"/>
    <p:sldId id="302" r:id="rId24"/>
    <p:sldId id="269" r:id="rId25"/>
    <p:sldId id="270" r:id="rId26"/>
    <p:sldId id="271" r:id="rId27"/>
    <p:sldId id="272" r:id="rId28"/>
    <p:sldId id="292" r:id="rId29"/>
    <p:sldId id="273" r:id="rId30"/>
    <p:sldId id="274" r:id="rId31"/>
    <p:sldId id="275" r:id="rId32"/>
    <p:sldId id="277" r:id="rId33"/>
    <p:sldId id="315" r:id="rId34"/>
    <p:sldId id="276" r:id="rId35"/>
    <p:sldId id="306" r:id="rId36"/>
    <p:sldId id="309" r:id="rId37"/>
    <p:sldId id="278" r:id="rId38"/>
    <p:sldId id="311" r:id="rId39"/>
    <p:sldId id="279" r:id="rId40"/>
    <p:sldId id="317" r:id="rId41"/>
    <p:sldId id="281" r:id="rId42"/>
    <p:sldId id="280" r:id="rId43"/>
    <p:sldId id="312" r:id="rId44"/>
    <p:sldId id="303" r:id="rId45"/>
    <p:sldId id="293" r:id="rId46"/>
    <p:sldId id="298" r:id="rId47"/>
    <p:sldId id="308" r:id="rId48"/>
    <p:sldId id="300" r:id="rId49"/>
    <p:sldId id="297" r:id="rId50"/>
    <p:sldId id="282" r:id="rId51"/>
    <p:sldId id="299" r:id="rId5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D082"/>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134" autoAdjust="0"/>
  </p:normalViewPr>
  <p:slideViewPr>
    <p:cSldViewPr showGuides="1">
      <p:cViewPr varScale="1">
        <p:scale>
          <a:sx n="87" d="100"/>
          <a:sy n="87" d="100"/>
        </p:scale>
        <p:origin x="-1470" y="-78"/>
      </p:cViewPr>
      <p:guideLst>
        <p:guide orient="horz"/>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EF662F-18C7-4BC9-AF74-89EB4EDE7223}" type="datetimeFigureOut">
              <a:rPr lang="ru-RU" smtClean="0"/>
              <a:t>19.03.2020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2665A9-825D-4B84-94E5-1F08D48902AC}" type="slidenum">
              <a:rPr lang="ru-RU" smtClean="0"/>
              <a:t>‹#›</a:t>
            </a:fld>
            <a:endParaRPr lang="ru-RU"/>
          </a:p>
        </p:txBody>
      </p:sp>
    </p:spTree>
    <p:extLst>
      <p:ext uri="{BB962C8B-B14F-4D97-AF65-F5344CB8AC3E}">
        <p14:creationId xmlns:p14="http://schemas.microsoft.com/office/powerpoint/2010/main" val="2925669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britannica.com/EBchecked/topic/521932/sand-dune"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www.britannica.com/EBchecked/topic/521997/sand-sheet" TargetMode="External"/><Relationship Id="rId5" Type="http://schemas.openxmlformats.org/officeDocument/2006/relationships/hyperlink" Target="http://www.britannica.com/EBchecked/topic/645025/wind-direction" TargetMode="External"/><Relationship Id="rId4" Type="http://schemas.openxmlformats.org/officeDocument/2006/relationships/hyperlink" Target="http://www.britannica.com/EBchecked/topic/475623/prevailing-wind"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iki.web.ru/wiki/%D0%9A%D0%BE%D0%BD%D0%BA%D1%80%D0%B5%D1%86%D0%B8%D0%B8"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b="1" dirty="0" smtClean="0"/>
              <a:t>Эоловые отложения -</a:t>
            </a:r>
          </a:p>
          <a:p>
            <a:r>
              <a:rPr lang="ru-RU" dirty="0" smtClean="0"/>
              <a:t>отложения песка и алеврита  из частиц, переносимых ветром.  Главными разновидностями эоловых отложения  являются мощные песчаные толщи пустынных или береговых дюн с великолепной косослоистой </a:t>
            </a:r>
            <a:r>
              <a:rPr lang="ru-RU" dirty="0" err="1" smtClean="0"/>
              <a:t>структрой</a:t>
            </a:r>
            <a:r>
              <a:rPr lang="ru-RU" dirty="0" smtClean="0"/>
              <a:t>,</a:t>
            </a:r>
            <a:r>
              <a:rPr lang="ru-RU" baseline="0" dirty="0" smtClean="0"/>
              <a:t> </a:t>
            </a:r>
            <a:r>
              <a:rPr lang="ru-RU" dirty="0" smtClean="0"/>
              <a:t>и рыхлые плащеобразные покровы бесструктурных лессов. На фотографии  изображена ящерица. Агама (</a:t>
            </a:r>
            <a:r>
              <a:rPr lang="en-US" dirty="0" smtClean="0"/>
              <a:t>agama agama).</a:t>
            </a:r>
            <a:endParaRPr lang="ru-RU" dirty="0" smtClean="0"/>
          </a:p>
          <a:p>
            <a:endParaRPr lang="ru-RU" dirty="0"/>
          </a:p>
        </p:txBody>
      </p:sp>
      <p:sp>
        <p:nvSpPr>
          <p:cNvPr id="4" name="Номер слайда 3"/>
          <p:cNvSpPr>
            <a:spLocks noGrp="1"/>
          </p:cNvSpPr>
          <p:nvPr>
            <p:ph type="sldNum" sz="quarter" idx="10"/>
          </p:nvPr>
        </p:nvSpPr>
        <p:spPr/>
        <p:txBody>
          <a:bodyPr/>
          <a:lstStyle/>
          <a:p>
            <a:fld id="{ECFA0DF8-148C-4B1B-B7D2-2576FA3FE03F}" type="slidenum">
              <a:rPr lang="ru-RU" smtClean="0">
                <a:solidFill>
                  <a:prstClr val="black"/>
                </a:solidFill>
              </a:rPr>
              <a:pPr/>
              <a:t>1</a:t>
            </a:fld>
            <a:endParaRPr lang="ru-RU">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r>
              <a:rPr lang="ru-RU" sz="1200" kern="1200" dirty="0" smtClean="0">
                <a:solidFill>
                  <a:schemeClr val="tx1"/>
                </a:solidFill>
                <a:effectLst/>
                <a:latin typeface="+mn-lt"/>
                <a:ea typeface="+mn-ea"/>
                <a:cs typeface="+mn-cs"/>
              </a:rPr>
              <a:t>Наиболее достойной внимания ветровой аккумулятивной формой являются песчаные дюны. Крупнейшие </a:t>
            </a:r>
            <a:r>
              <a:rPr lang="ru-RU" sz="1200" kern="1200" dirty="0" err="1" smtClean="0">
                <a:solidFill>
                  <a:schemeClr val="tx1"/>
                </a:solidFill>
                <a:effectLst/>
                <a:latin typeface="+mn-lt"/>
                <a:ea typeface="+mn-ea"/>
                <a:cs typeface="+mn-cs"/>
              </a:rPr>
              <a:t>дюновые</a:t>
            </a:r>
            <a:r>
              <a:rPr lang="ru-RU" sz="1200" kern="1200" dirty="0" smtClean="0">
                <a:solidFill>
                  <a:schemeClr val="tx1"/>
                </a:solidFill>
                <a:effectLst/>
                <a:latin typeface="+mn-lt"/>
                <a:ea typeface="+mn-ea"/>
                <a:cs typeface="+mn-cs"/>
              </a:rPr>
              <a:t> поля находятся в Северной Африке, на Среднем Востоке и в Средней Азии. Самые большие </a:t>
            </a:r>
            <a:r>
              <a:rPr lang="ru-RU" sz="1200" kern="1200" dirty="0" err="1" smtClean="0">
                <a:solidFill>
                  <a:schemeClr val="tx1"/>
                </a:solidFill>
                <a:effectLst/>
                <a:latin typeface="+mn-lt"/>
                <a:ea typeface="+mn-ea"/>
                <a:cs typeface="+mn-cs"/>
              </a:rPr>
              <a:t>дюновые</a:t>
            </a:r>
            <a:r>
              <a:rPr lang="ru-RU" sz="1200" kern="1200" dirty="0" smtClean="0">
                <a:solidFill>
                  <a:schemeClr val="tx1"/>
                </a:solidFill>
                <a:effectLst/>
                <a:latin typeface="+mn-lt"/>
                <a:ea typeface="+mn-ea"/>
                <a:cs typeface="+mn-cs"/>
              </a:rPr>
              <a:t> поля действуют как более или менее закрытые системы. Однажды войдя в эту систему, песок не может ее покинуть. Однако, дюнные поля могут смещаться иногда по земной поверхности. Периодические миграции </a:t>
            </a:r>
            <a:r>
              <a:rPr lang="ru-RU" sz="1200" kern="1200" dirty="0" err="1" smtClean="0">
                <a:solidFill>
                  <a:schemeClr val="tx1"/>
                </a:solidFill>
                <a:effectLst/>
                <a:latin typeface="+mn-lt"/>
                <a:ea typeface="+mn-ea"/>
                <a:cs typeface="+mn-cs"/>
              </a:rPr>
              <a:t>дюновых</a:t>
            </a:r>
            <a:r>
              <a:rPr lang="ru-RU" sz="1200" kern="1200" dirty="0" smtClean="0">
                <a:solidFill>
                  <a:schemeClr val="tx1"/>
                </a:solidFill>
                <a:effectLst/>
                <a:latin typeface="+mn-lt"/>
                <a:ea typeface="+mn-ea"/>
                <a:cs typeface="+mn-cs"/>
              </a:rPr>
              <a:t> полей в нормальном случае  связаны с сезонными изменениями направления ветра. На больших временных интервалах дюнные поля могут расшириться или сократиться из-за климатических изменений. В последние несколько десятилетий ученые отмечают пространственное расширение пустынь, которое может быть связано с нарушениями естественного растительного покрова из-за  сельскохозяйственной деятельности.    </a:t>
            </a:r>
          </a:p>
          <a:p>
            <a:r>
              <a:rPr lang="ru-RU" sz="1200" kern="1200" dirty="0" smtClean="0">
                <a:solidFill>
                  <a:schemeClr val="tx1"/>
                </a:solidFill>
                <a:effectLst/>
                <a:latin typeface="+mn-lt"/>
                <a:ea typeface="+mn-ea"/>
                <a:cs typeface="+mn-cs"/>
              </a:rPr>
              <a:t>Песчаные дюны образуются в обстановке, которая благоприятствует отложению песка. Песок накапливается в областях, где соседствуют потоки воздуха разной скорости – быстрый и медленный. Подобные потоки (пакеты) формируются позади препятствий, таких как подветренная стороны склонов. Когда быстрый ветер продувает спокойную зону, взвешенные в нем частицы выпадают на поверхность.</a:t>
            </a:r>
          </a:p>
          <a:p>
            <a:r>
              <a:rPr lang="ru-RU" sz="1200" kern="1200" dirty="0" smtClean="0">
                <a:solidFill>
                  <a:schemeClr val="tx1"/>
                </a:solidFill>
                <a:effectLst/>
                <a:latin typeface="+mn-lt"/>
                <a:ea typeface="+mn-ea"/>
                <a:cs typeface="+mn-cs"/>
              </a:rPr>
              <a:t>Дюны начинают свою жизнь просто как куча песка, образованная позади какого-нибудь препятствия (типа зоны теней в водных потоках). Однако, когда размер этой кучи достигает некоторого порогового значения, их рост может сопровождаться активной миграцией материала. В мигрирующей дюне песчинки транспортируются ветром от наветренной к подветренной стороне, и начинают аккумулироваться прямо за гребнем дюны. Когда верхняя часть подветренного склона достигнет угла где-то от 30° до 34° накопленная пачка становиться нестабильной и появляются маленькие лавины, которые сносят материал к нижней части склона. В результате этого процесса дюна мигрирует по поверхности за счет того, что песок с одного склона выноситься, а на другой наносится. Этот процесс кроме того является причиной того, что дюны приобретают волнистую форму. Активные движения песчинок поперек дюны заставляют наветренный склон становиться пологим, тогда как подветренный склон остается крутым  </a:t>
            </a:r>
          </a:p>
          <a:p>
            <a:r>
              <a:rPr lang="ru-RU" sz="1200" kern="1200" dirty="0" smtClean="0">
                <a:solidFill>
                  <a:schemeClr val="tx1"/>
                </a:solidFill>
                <a:effectLst/>
                <a:latin typeface="+mn-lt"/>
                <a:ea typeface="+mn-ea"/>
                <a:cs typeface="+mn-cs"/>
              </a:rPr>
              <a:t>Скорость ветра над поверхностью Земли определяет высоту дюн. Максимальная высота изменчива, но обычно находится в интервале 10 – 25 метров. В большинстве случаев, высота дюны является функцией поверхностного трения. Рост дюны останавливается, когда трение не может далее тормозить ветровой поток через дюну до точки, где происходит выпадение частиц из потока и их накопление. Самые высокие песчаные дюны в Мире находятся в Саудовской Аравии и достигают высоты более чем в 200 метров. Правда, это высота не индивидуальной дюны, а целого </a:t>
            </a:r>
            <a:r>
              <a:rPr lang="ru-RU" sz="1200" kern="1200" dirty="0" err="1" smtClean="0">
                <a:solidFill>
                  <a:schemeClr val="tx1"/>
                </a:solidFill>
                <a:effectLst/>
                <a:latin typeface="+mn-lt"/>
                <a:ea typeface="+mn-ea"/>
                <a:cs typeface="+mn-cs"/>
              </a:rPr>
              <a:t>дюнового</a:t>
            </a:r>
            <a:r>
              <a:rPr lang="ru-RU" sz="1200" kern="1200" dirty="0" smtClean="0">
                <a:solidFill>
                  <a:schemeClr val="tx1"/>
                </a:solidFill>
                <a:effectLst/>
                <a:latin typeface="+mn-lt"/>
                <a:ea typeface="+mn-ea"/>
                <a:cs typeface="+mn-cs"/>
              </a:rPr>
              <a:t> комплекса.   </a:t>
            </a:r>
          </a:p>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ECFA0DF8-148C-4B1B-B7D2-2576FA3FE03F}" type="slidenum">
              <a:rPr lang="ru-RU" smtClean="0">
                <a:solidFill>
                  <a:prstClr val="black"/>
                </a:solidFill>
              </a:rPr>
              <a:pPr/>
              <a:t>11</a:t>
            </a:fld>
            <a:endParaRPr lang="ru-RU">
              <a:solidFill>
                <a:prstClr val="black"/>
              </a:solidFill>
            </a:endParaRPr>
          </a:p>
        </p:txBody>
      </p:sp>
    </p:spTree>
    <p:extLst>
      <p:ext uri="{BB962C8B-B14F-4D97-AF65-F5344CB8AC3E}">
        <p14:creationId xmlns:p14="http://schemas.microsoft.com/office/powerpoint/2010/main" val="1169012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sz="1200" b="1" i="0" kern="1200" dirty="0" err="1" smtClean="0">
                <a:solidFill>
                  <a:schemeClr val="tx1"/>
                </a:solidFill>
                <a:latin typeface="+mn-lt"/>
                <a:ea typeface="+mn-ea"/>
                <a:cs typeface="+mn-cs"/>
              </a:rPr>
              <a:t>seif</a:t>
            </a:r>
            <a:r>
              <a:rPr lang="en-US" sz="1200" b="1" i="0" kern="1200" dirty="0" smtClean="0">
                <a:solidFill>
                  <a:schemeClr val="tx1"/>
                </a:solidFill>
                <a:latin typeface="+mn-lt"/>
                <a:ea typeface="+mn-ea"/>
                <a:cs typeface="+mn-cs"/>
              </a:rPr>
              <a:t>,</a:t>
            </a:r>
            <a:r>
              <a:rPr lang="en-US" sz="1200" b="0" i="0" kern="1200" dirty="0" smtClean="0">
                <a:solidFill>
                  <a:schemeClr val="tx1"/>
                </a:solidFill>
                <a:latin typeface="+mn-lt"/>
                <a:ea typeface="+mn-ea"/>
                <a:cs typeface="+mn-cs"/>
              </a:rPr>
              <a:t>  a long, narrow </a:t>
            </a:r>
            <a:r>
              <a:rPr lang="en-US" sz="1200" b="1" i="0" u="none" strike="noStrike" kern="1200" dirty="0" smtClean="0">
                <a:solidFill>
                  <a:schemeClr val="tx1"/>
                </a:solidFill>
                <a:latin typeface="+mn-lt"/>
                <a:ea typeface="+mn-ea"/>
                <a:cs typeface="+mn-cs"/>
                <a:hlinkClick r:id="rId3" tooltip="sand dune"/>
              </a:rPr>
              <a:t>sand dune</a:t>
            </a:r>
            <a:r>
              <a:rPr lang="en-US" sz="1200" b="0" i="0" kern="1200" dirty="0" smtClean="0">
                <a:solidFill>
                  <a:schemeClr val="tx1"/>
                </a:solidFill>
                <a:latin typeface="+mn-lt"/>
                <a:ea typeface="+mn-ea"/>
                <a:cs typeface="+mn-cs"/>
              </a:rPr>
              <a:t> or chain of dunes, generally oriented in a direction parallel to the </a:t>
            </a:r>
            <a:r>
              <a:rPr lang="en-US" sz="1200" b="1" i="0" u="none" strike="noStrike" kern="1200" dirty="0" smtClean="0">
                <a:solidFill>
                  <a:schemeClr val="tx1"/>
                </a:solidFill>
                <a:latin typeface="+mn-lt"/>
                <a:ea typeface="+mn-ea"/>
                <a:cs typeface="+mn-cs"/>
                <a:hlinkClick r:id="rId4" tooltip="prevailing wind"/>
              </a:rPr>
              <a:t>prevailing </a:t>
            </a:r>
            <a:r>
              <a:rPr lang="en-US" sz="1200" b="1" i="0" u="none" strike="noStrike" kern="1200" dirty="0" err="1" smtClean="0">
                <a:solidFill>
                  <a:schemeClr val="tx1"/>
                </a:solidFill>
                <a:latin typeface="+mn-lt"/>
                <a:ea typeface="+mn-ea"/>
                <a:cs typeface="+mn-cs"/>
                <a:hlinkClick r:id="rId4" tooltip="prevailing wind"/>
              </a:rPr>
              <a:t>wind</a:t>
            </a:r>
            <a:r>
              <a:rPr lang="en-US" sz="1200" b="0" i="0" kern="1200" dirty="0" err="1" smtClean="0">
                <a:solidFill>
                  <a:schemeClr val="tx1"/>
                </a:solidFill>
                <a:latin typeface="+mn-lt"/>
                <a:ea typeface="+mn-ea"/>
                <a:cs typeface="+mn-cs"/>
              </a:rPr>
              <a:t>or</a:t>
            </a:r>
            <a:r>
              <a:rPr lang="en-US" sz="1200" b="0" i="0" kern="1200" dirty="0" smtClean="0">
                <a:solidFill>
                  <a:schemeClr val="tx1"/>
                </a:solidFill>
                <a:latin typeface="+mn-lt"/>
                <a:ea typeface="+mn-ea"/>
                <a:cs typeface="+mn-cs"/>
              </a:rPr>
              <a:t> in a direction resulting from two or more winds blowing at acute angles to each other. The dune crest consists of a series of peaks and gaps, and the steep, or slip, face may change sides of the dune according to changes in </a:t>
            </a:r>
            <a:r>
              <a:rPr lang="en-US" sz="1200" b="1" i="0" u="none" strike="noStrike" kern="1200" dirty="0" smtClean="0">
                <a:solidFill>
                  <a:schemeClr val="tx1"/>
                </a:solidFill>
                <a:latin typeface="+mn-lt"/>
                <a:ea typeface="+mn-ea"/>
                <a:cs typeface="+mn-cs"/>
                <a:hlinkClick r:id="rId5" tooltip="wind direction"/>
              </a:rPr>
              <a:t>wind direction</a:t>
            </a:r>
            <a:r>
              <a:rPr lang="en-US" sz="1200" b="0" i="0" kern="1200" dirty="0" smtClean="0">
                <a:solidFill>
                  <a:schemeClr val="tx1"/>
                </a:solidFill>
                <a:latin typeface="+mn-lt"/>
                <a:ea typeface="+mn-ea"/>
                <a:cs typeface="+mn-cs"/>
              </a:rPr>
              <a:t>. Most </a:t>
            </a:r>
            <a:r>
              <a:rPr lang="en-US" sz="1200" b="0" i="0" kern="1200" dirty="0" err="1" smtClean="0">
                <a:solidFill>
                  <a:schemeClr val="tx1"/>
                </a:solidFill>
                <a:latin typeface="+mn-lt"/>
                <a:ea typeface="+mn-ea"/>
                <a:cs typeface="+mn-cs"/>
              </a:rPr>
              <a:t>seif</a:t>
            </a:r>
            <a:r>
              <a:rPr lang="en-US" sz="1200" b="0" i="0" kern="1200" dirty="0" smtClean="0">
                <a:solidFill>
                  <a:schemeClr val="tx1"/>
                </a:solidFill>
                <a:latin typeface="+mn-lt"/>
                <a:ea typeface="+mn-ea"/>
                <a:cs typeface="+mn-cs"/>
              </a:rPr>
              <a:t> dunes occur in </a:t>
            </a:r>
            <a:r>
              <a:rPr lang="en-US" sz="1200" b="0" i="0" u="sng" kern="1200" dirty="0" smtClean="0">
                <a:solidFill>
                  <a:schemeClr val="tx1"/>
                </a:solidFill>
                <a:latin typeface="+mn-lt"/>
                <a:ea typeface="+mn-ea"/>
                <a:cs typeface="+mn-cs"/>
              </a:rPr>
              <a:t>the open</a:t>
            </a:r>
            <a:r>
              <a:rPr lang="en-US" sz="1200" b="0" i="0" kern="1200" dirty="0" smtClean="0">
                <a:solidFill>
                  <a:schemeClr val="tx1"/>
                </a:solidFill>
                <a:latin typeface="+mn-lt"/>
                <a:ea typeface="+mn-ea"/>
                <a:cs typeface="+mn-cs"/>
              </a:rPr>
              <a:t> desert and rest on a coarse </a:t>
            </a:r>
            <a:r>
              <a:rPr lang="en-US" sz="1200" b="1" i="0" u="none" strike="noStrike" kern="1200" dirty="0" smtClean="0">
                <a:solidFill>
                  <a:schemeClr val="tx1"/>
                </a:solidFill>
                <a:latin typeface="+mn-lt"/>
                <a:ea typeface="+mn-ea"/>
                <a:cs typeface="+mn-cs"/>
                <a:hlinkClick r:id="rId6" tooltip="sand sheet"/>
              </a:rPr>
              <a:t>sand sheet</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Seifs</a:t>
            </a:r>
            <a:r>
              <a:rPr lang="en-US" sz="1200" b="0" i="0" kern="1200" dirty="0" smtClean="0">
                <a:solidFill>
                  <a:schemeClr val="tx1"/>
                </a:solidFill>
                <a:latin typeface="+mn-lt"/>
                <a:ea typeface="+mn-ea"/>
                <a:cs typeface="+mn-cs"/>
              </a:rPr>
              <a:t>, </a:t>
            </a:r>
            <a:r>
              <a:rPr lang="en-US" sz="1200" b="0" i="0" u="sng" kern="1200" dirty="0" smtClean="0">
                <a:solidFill>
                  <a:schemeClr val="tx1"/>
                </a:solidFill>
                <a:latin typeface="+mn-lt"/>
                <a:ea typeface="+mn-ea"/>
                <a:cs typeface="+mn-cs"/>
              </a:rPr>
              <a:t>common</a:t>
            </a:r>
            <a:r>
              <a:rPr lang="en-US" sz="1200" b="0" i="0" kern="1200" dirty="0" smtClean="0">
                <a:solidFill>
                  <a:schemeClr val="tx1"/>
                </a:solidFill>
                <a:latin typeface="+mn-lt"/>
                <a:ea typeface="+mn-ea"/>
                <a:cs typeface="+mn-cs"/>
              </a:rPr>
              <a:t> in Libya </a:t>
            </a:r>
            <a:r>
              <a:rPr lang="en-US" sz="1200" b="0" i="0" kern="1200" dirty="0" err="1" smtClean="0">
                <a:solidFill>
                  <a:schemeClr val="tx1"/>
                </a:solidFill>
                <a:latin typeface="+mn-lt"/>
                <a:ea typeface="+mn-ea"/>
                <a:cs typeface="+mn-cs"/>
              </a:rPr>
              <a:t>and</a:t>
            </a:r>
            <a:r>
              <a:rPr lang="en-US" sz="1200" b="0" i="0" u="sng" kern="1200" dirty="0" err="1" smtClean="0">
                <a:solidFill>
                  <a:schemeClr val="tx1"/>
                </a:solidFill>
                <a:latin typeface="+mn-lt"/>
                <a:ea typeface="+mn-ea"/>
                <a:cs typeface="+mn-cs"/>
              </a:rPr>
              <a:t>southern</a:t>
            </a:r>
            <a:r>
              <a:rPr lang="en-US" sz="1200" b="0" i="0" kern="1200" dirty="0" smtClean="0">
                <a:solidFill>
                  <a:schemeClr val="tx1"/>
                </a:solidFill>
                <a:latin typeface="+mn-lt"/>
                <a:ea typeface="+mn-ea"/>
                <a:cs typeface="+mn-cs"/>
              </a:rPr>
              <a:t> Iran, may range up to 90 m (300 feet) in height, with a width of six times their height and a length of up to 100 km (60 miles). They grow in height and width by the action of crosswinds and in length by the action of winds parallel to their axis.</a:t>
            </a:r>
          </a:p>
          <a:p>
            <a:r>
              <a:rPr lang="en-US" sz="1200" b="0" i="0" kern="1200" dirty="0" smtClean="0">
                <a:solidFill>
                  <a:schemeClr val="tx1"/>
                </a:solidFill>
                <a:latin typeface="+mn-lt"/>
                <a:ea typeface="+mn-ea"/>
                <a:cs typeface="+mn-cs"/>
              </a:rPr>
              <a:t/>
            </a:r>
            <a:br>
              <a:rPr lang="en-US" sz="1200" b="0" i="0" kern="1200" dirty="0" smtClean="0">
                <a:solidFill>
                  <a:schemeClr val="tx1"/>
                </a:solidFill>
                <a:latin typeface="+mn-lt"/>
                <a:ea typeface="+mn-ea"/>
                <a:cs typeface="+mn-cs"/>
              </a:rPr>
            </a:br>
            <a:endParaRPr lang="ru-RU" dirty="0"/>
          </a:p>
        </p:txBody>
      </p:sp>
      <p:sp>
        <p:nvSpPr>
          <p:cNvPr id="4" name="Номер слайда 3"/>
          <p:cNvSpPr>
            <a:spLocks noGrp="1"/>
          </p:cNvSpPr>
          <p:nvPr>
            <p:ph type="sldNum" sz="quarter" idx="10"/>
          </p:nvPr>
        </p:nvSpPr>
        <p:spPr/>
        <p:txBody>
          <a:bodyPr/>
          <a:lstStyle/>
          <a:p>
            <a:fld id="{ECFA0DF8-148C-4B1B-B7D2-2576FA3FE03F}" type="slidenum">
              <a:rPr lang="ru-RU" smtClean="0">
                <a:solidFill>
                  <a:prstClr val="black"/>
                </a:solidFill>
              </a:rPr>
              <a:pPr/>
              <a:t>13</a:t>
            </a:fld>
            <a:endParaRPr lang="ru-RU">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92665A9-825D-4B84-94E5-1F08D48902AC}" type="slidenum">
              <a:rPr lang="ru-RU" smtClean="0"/>
              <a:t>15</a:t>
            </a:fld>
            <a:endParaRPr lang="ru-RU"/>
          </a:p>
        </p:txBody>
      </p:sp>
    </p:spTree>
    <p:extLst>
      <p:ext uri="{BB962C8B-B14F-4D97-AF65-F5344CB8AC3E}">
        <p14:creationId xmlns:p14="http://schemas.microsoft.com/office/powerpoint/2010/main" val="2794761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Эоловые отложения состоят преимущественно из тонкого песка и алеврита. Пески как правило мелко-тонкозернистые, часто хорошо сортированные и, более или менее, окатанные за счет естественной </a:t>
            </a:r>
            <a:r>
              <a:rPr lang="ru-RU" sz="1200" kern="1200" dirty="0" err="1" smtClean="0">
                <a:solidFill>
                  <a:schemeClr val="tx1"/>
                </a:solidFill>
                <a:effectLst/>
                <a:latin typeface="+mn-lt"/>
                <a:ea typeface="+mn-ea"/>
                <a:cs typeface="+mn-cs"/>
              </a:rPr>
              <a:t>галтовки</a:t>
            </a:r>
            <a:r>
              <a:rPr lang="ru-RU" sz="1200" kern="1200" dirty="0" smtClean="0">
                <a:solidFill>
                  <a:schemeClr val="tx1"/>
                </a:solidFill>
                <a:effectLst/>
                <a:latin typeface="+mn-lt"/>
                <a:ea typeface="+mn-ea"/>
                <a:cs typeface="+mn-cs"/>
              </a:rPr>
              <a:t>. В </a:t>
            </a:r>
            <a:r>
              <a:rPr lang="ru-RU" sz="1200" kern="1200" dirty="0" err="1" smtClean="0">
                <a:solidFill>
                  <a:schemeClr val="tx1"/>
                </a:solidFill>
                <a:effectLst/>
                <a:latin typeface="+mn-lt"/>
                <a:ea typeface="+mn-ea"/>
                <a:cs typeface="+mn-cs"/>
              </a:rPr>
              <a:t>кластах</a:t>
            </a:r>
            <a:r>
              <a:rPr lang="ru-RU" sz="1200" kern="1200" dirty="0" smtClean="0">
                <a:solidFill>
                  <a:schemeClr val="tx1"/>
                </a:solidFill>
                <a:effectLst/>
                <a:latin typeface="+mn-lt"/>
                <a:ea typeface="+mn-ea"/>
                <a:cs typeface="+mn-cs"/>
              </a:rPr>
              <a:t> дальнего переноса преобладают кварц и кварциты различного происхождения, в меньших количествах могут присутствовать полевые шпаты и темноцветные минералы. Все это более или менее твердые минералы, но в отдельных экзотических случаях породы могут состоять из зерен карбонатов и даже гипса!   </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ECFA0DF8-148C-4B1B-B7D2-2576FA3FE03F}" type="slidenum">
              <a:rPr lang="ru-RU" smtClean="0">
                <a:solidFill>
                  <a:prstClr val="black"/>
                </a:solidFill>
              </a:rPr>
              <a:pPr/>
              <a:t>22</a:t>
            </a:fld>
            <a:endParaRPr lang="ru-RU">
              <a:solidFill>
                <a:prstClr val="black"/>
              </a:solidFill>
            </a:endParaRPr>
          </a:p>
        </p:txBody>
      </p:sp>
    </p:spTree>
    <p:extLst>
      <p:ext uri="{BB962C8B-B14F-4D97-AF65-F5344CB8AC3E}">
        <p14:creationId xmlns:p14="http://schemas.microsoft.com/office/powerpoint/2010/main" val="1956119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Эоловые отложения состоят преимущественно из тонкого песка и алеврита. Пески как правило мелко-тонкозернистые, часто хорошо сортированные и, более или менее, окатанные за счет естественной </a:t>
            </a:r>
            <a:r>
              <a:rPr lang="ru-RU" sz="1200" kern="1200" dirty="0" err="1" smtClean="0">
                <a:solidFill>
                  <a:schemeClr val="tx1"/>
                </a:solidFill>
                <a:effectLst/>
                <a:latin typeface="+mn-lt"/>
                <a:ea typeface="+mn-ea"/>
                <a:cs typeface="+mn-cs"/>
              </a:rPr>
              <a:t>галтовки</a:t>
            </a:r>
            <a:r>
              <a:rPr lang="ru-RU" sz="1200" kern="1200" dirty="0" smtClean="0">
                <a:solidFill>
                  <a:schemeClr val="tx1"/>
                </a:solidFill>
                <a:effectLst/>
                <a:latin typeface="+mn-lt"/>
                <a:ea typeface="+mn-ea"/>
                <a:cs typeface="+mn-cs"/>
              </a:rPr>
              <a:t>. В </a:t>
            </a:r>
            <a:r>
              <a:rPr lang="ru-RU" sz="1200" kern="1200" dirty="0" err="1" smtClean="0">
                <a:solidFill>
                  <a:schemeClr val="tx1"/>
                </a:solidFill>
                <a:effectLst/>
                <a:latin typeface="+mn-lt"/>
                <a:ea typeface="+mn-ea"/>
                <a:cs typeface="+mn-cs"/>
              </a:rPr>
              <a:t>кластах</a:t>
            </a:r>
            <a:r>
              <a:rPr lang="ru-RU" sz="1200" kern="1200" dirty="0" smtClean="0">
                <a:solidFill>
                  <a:schemeClr val="tx1"/>
                </a:solidFill>
                <a:effectLst/>
                <a:latin typeface="+mn-lt"/>
                <a:ea typeface="+mn-ea"/>
                <a:cs typeface="+mn-cs"/>
              </a:rPr>
              <a:t> дальнего переноса преобладают кварц и кварциты различного происхождения, в меньших количествах могут присутствовать полевые шпаты и темноцветные минералы. Все это более или менее твердые минералы, но в отдельных экзотических случаях породы могут состоять из зерен карбонатов и даже гипса!   </a:t>
            </a:r>
          </a:p>
          <a:p>
            <a:endParaRPr lang="ru-RU" dirty="0"/>
          </a:p>
        </p:txBody>
      </p:sp>
      <p:sp>
        <p:nvSpPr>
          <p:cNvPr id="4" name="Номер слайда 3"/>
          <p:cNvSpPr>
            <a:spLocks noGrp="1"/>
          </p:cNvSpPr>
          <p:nvPr>
            <p:ph type="sldNum" sz="quarter" idx="10"/>
          </p:nvPr>
        </p:nvSpPr>
        <p:spPr/>
        <p:txBody>
          <a:bodyPr/>
          <a:lstStyle/>
          <a:p>
            <a:fld id="{ECFA0DF8-148C-4B1B-B7D2-2576FA3FE03F}" type="slidenum">
              <a:rPr lang="ru-RU" smtClean="0">
                <a:solidFill>
                  <a:prstClr val="black"/>
                </a:solidFill>
              </a:rPr>
              <a:pPr/>
              <a:t>23</a:t>
            </a:fld>
            <a:endParaRPr lang="ru-RU">
              <a:solidFill>
                <a:prstClr val="black"/>
              </a:solidFill>
            </a:endParaRPr>
          </a:p>
        </p:txBody>
      </p:sp>
    </p:spTree>
    <p:extLst>
      <p:ext uri="{BB962C8B-B14F-4D97-AF65-F5344CB8AC3E}">
        <p14:creationId xmlns:p14="http://schemas.microsoft.com/office/powerpoint/2010/main" val="1755727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☻При кратковременных изменениях направления воздушных потоков могут образовываться толщи, в которых чередуются пологие косые серии (наветренных склонов барханов и сложных дюн, а также ветровой ряби), и более крутые косослоистые пачки подветренных склонов (поверхностей скольжения). Любители острых ощущений могут попытаться смоделировать образующуюся структуру такой дюны  в условиях ее миграции по направлению преобладающего ветра и сохранения ее высоты.     </a:t>
            </a:r>
          </a:p>
          <a:p>
            <a:r>
              <a:rPr lang="ru-RU" dirty="0" smtClean="0"/>
              <a:t> </a:t>
            </a:r>
            <a:endParaRPr lang="ru-RU" dirty="0"/>
          </a:p>
        </p:txBody>
      </p:sp>
      <p:sp>
        <p:nvSpPr>
          <p:cNvPr id="4" name="Номер слайда 3"/>
          <p:cNvSpPr>
            <a:spLocks noGrp="1"/>
          </p:cNvSpPr>
          <p:nvPr>
            <p:ph type="sldNum" sz="quarter" idx="10"/>
          </p:nvPr>
        </p:nvSpPr>
        <p:spPr/>
        <p:txBody>
          <a:bodyPr/>
          <a:lstStyle/>
          <a:p>
            <a:fld id="{ECFA0DF8-148C-4B1B-B7D2-2576FA3FE03F}" type="slidenum">
              <a:rPr lang="ru-RU" smtClean="0">
                <a:solidFill>
                  <a:prstClr val="black"/>
                </a:solidFill>
              </a:rPr>
              <a:pPr/>
              <a:t>24</a:t>
            </a:fld>
            <a:endParaRPr lang="ru-RU">
              <a:solidFill>
                <a:prstClr val="black"/>
              </a:solidFill>
            </a:endParaRPr>
          </a:p>
        </p:txBody>
      </p:sp>
    </p:spTree>
    <p:extLst>
      <p:ext uri="{BB962C8B-B14F-4D97-AF65-F5344CB8AC3E}">
        <p14:creationId xmlns:p14="http://schemas.microsoft.com/office/powerpoint/2010/main" val="3663356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целом, эоловые постройки пустынь оказываются</a:t>
            </a:r>
            <a:r>
              <a:rPr lang="ru-RU" baseline="0" dirty="0" smtClean="0"/>
              <a:t> очень эффектными памятниками природы.</a:t>
            </a:r>
            <a:endParaRPr lang="ru-RU" dirty="0"/>
          </a:p>
        </p:txBody>
      </p:sp>
      <p:sp>
        <p:nvSpPr>
          <p:cNvPr id="4" name="Номер слайда 3"/>
          <p:cNvSpPr>
            <a:spLocks noGrp="1"/>
          </p:cNvSpPr>
          <p:nvPr>
            <p:ph type="sldNum" sz="quarter" idx="10"/>
          </p:nvPr>
        </p:nvSpPr>
        <p:spPr/>
        <p:txBody>
          <a:bodyPr/>
          <a:lstStyle/>
          <a:p>
            <a:fld id="{ECFA0DF8-148C-4B1B-B7D2-2576FA3FE03F}" type="slidenum">
              <a:rPr lang="ru-RU" smtClean="0">
                <a:solidFill>
                  <a:prstClr val="black"/>
                </a:solidFill>
              </a:rPr>
              <a:pPr/>
              <a:t>25</a:t>
            </a:fld>
            <a:endParaRPr lang="ru-RU">
              <a:solidFill>
                <a:prstClr val="black"/>
              </a:solidFill>
            </a:endParaRPr>
          </a:p>
        </p:txBody>
      </p:sp>
    </p:spTree>
    <p:extLst>
      <p:ext uri="{BB962C8B-B14F-4D97-AF65-F5344CB8AC3E}">
        <p14:creationId xmlns:p14="http://schemas.microsoft.com/office/powerpoint/2010/main" val="382871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pPr>
              <a:lnSpc>
                <a:spcPct val="115000"/>
              </a:lnSpc>
              <a:spcAft>
                <a:spcPts val="1000"/>
              </a:spcAft>
            </a:pPr>
            <a:r>
              <a:rPr lang="ru-RU" sz="1200" b="1" dirty="0" smtClean="0">
                <a:solidFill>
                  <a:srgbClr val="333333"/>
                </a:solidFill>
                <a:latin typeface="Times New Roman"/>
                <a:ea typeface="Times New Roman"/>
                <a:cs typeface="Times New Roman"/>
              </a:rPr>
              <a:t>Береговые дюны</a:t>
            </a:r>
            <a:endParaRPr lang="ru-RU" sz="1200" dirty="0" smtClean="0">
              <a:latin typeface="+mn-lt"/>
              <a:ea typeface="Calibri"/>
              <a:cs typeface="Times New Roman"/>
            </a:endParaRPr>
          </a:p>
          <a:p>
            <a:pPr>
              <a:lnSpc>
                <a:spcPct val="115000"/>
              </a:lnSpc>
              <a:spcAft>
                <a:spcPts val="1000"/>
              </a:spcAft>
            </a:pPr>
            <a:r>
              <a:rPr lang="ru-RU" sz="1200" dirty="0" smtClean="0">
                <a:solidFill>
                  <a:srgbClr val="333333"/>
                </a:solidFill>
                <a:latin typeface="Times New Roman"/>
                <a:ea typeface="Times New Roman"/>
                <a:cs typeface="Times New Roman"/>
              </a:rPr>
              <a:t>Активные дюнные образования обнаруживаются также на берегах континентов</a:t>
            </a:r>
            <a:r>
              <a:rPr lang="en-US" sz="1200" dirty="0" smtClean="0">
                <a:solidFill>
                  <a:srgbClr val="333333"/>
                </a:solidFill>
                <a:latin typeface="Times New Roman"/>
                <a:ea typeface="Times New Roman"/>
                <a:cs typeface="Times New Roman"/>
              </a:rPr>
              <a:t>. </a:t>
            </a:r>
            <a:r>
              <a:rPr lang="ru-RU" sz="1200" dirty="0" smtClean="0">
                <a:solidFill>
                  <a:srgbClr val="333333"/>
                </a:solidFill>
                <a:latin typeface="Times New Roman"/>
                <a:ea typeface="Times New Roman"/>
                <a:cs typeface="Times New Roman"/>
              </a:rPr>
              <a:t>Береговые дюны формируются в тех случаях, когда имеются большие запасы берегового – пляжного – песка и дуют сильные ветры в направлении с моря к берегу. Области пляжа, кроме того, должны быть широкими и подвергаться волновому воздействию чтобы не зарастать растительностью.</a:t>
            </a:r>
            <a:br>
              <a:rPr lang="ru-RU" sz="1200" dirty="0" smtClean="0">
                <a:solidFill>
                  <a:srgbClr val="333333"/>
                </a:solidFill>
                <a:latin typeface="Times New Roman"/>
                <a:ea typeface="Times New Roman"/>
                <a:cs typeface="Times New Roman"/>
              </a:rPr>
            </a:br>
            <a:r>
              <a:rPr lang="ru-RU" sz="1200" dirty="0" smtClean="0">
                <a:solidFill>
                  <a:srgbClr val="333333"/>
                </a:solidFill>
                <a:latin typeface="Times New Roman"/>
                <a:ea typeface="Times New Roman"/>
                <a:cs typeface="Times New Roman"/>
              </a:rPr>
              <a:t>Большинство осадков береговых дюн развиваются в ассоциации с дефляционными впадинами в массивах пляжного песка. Дефляционные котловины  - это блюдцеобразные впадины, где песок накапливается на наветренной стороне структуры. При продолжении ветровой эрозии накопление увеличивается, и начинает мигрировать от моря (по направлению ветра) формируя параболическую дюну. Фланги этой дюны имеют тенденцию быть более закрепленными и часто заселяются специфическими дюнными растениями. Эта колонизация еще более усиливает стабильность флангов дюны. </a:t>
            </a:r>
            <a:br>
              <a:rPr lang="ru-RU" sz="1200" dirty="0" smtClean="0">
                <a:solidFill>
                  <a:srgbClr val="333333"/>
                </a:solidFill>
                <a:latin typeface="Times New Roman"/>
                <a:ea typeface="Times New Roman"/>
                <a:cs typeface="Times New Roman"/>
              </a:rPr>
            </a:br>
            <a:r>
              <a:rPr lang="ru-RU" sz="1200" dirty="0" smtClean="0">
                <a:solidFill>
                  <a:srgbClr val="333333"/>
                </a:solidFill>
                <a:latin typeface="Times New Roman"/>
                <a:ea typeface="Times New Roman"/>
                <a:cs typeface="Times New Roman"/>
              </a:rPr>
              <a:t>Береговые дюны отличаются от пустынных в своем образовании и облике, и это факт, что они не мигрируют. Присутствие растительности ограничивает </a:t>
            </a:r>
            <a:r>
              <a:rPr lang="ru-RU" sz="1200" dirty="0" err="1" smtClean="0">
                <a:solidFill>
                  <a:srgbClr val="333333"/>
                </a:solidFill>
                <a:latin typeface="Times New Roman"/>
                <a:ea typeface="Times New Roman"/>
                <a:cs typeface="Times New Roman"/>
              </a:rPr>
              <a:t>миграй\цию</a:t>
            </a:r>
            <a:r>
              <a:rPr lang="ru-RU" sz="1200" dirty="0" smtClean="0">
                <a:solidFill>
                  <a:srgbClr val="333333"/>
                </a:solidFill>
                <a:latin typeface="Times New Roman"/>
                <a:ea typeface="Times New Roman"/>
                <a:cs typeface="Times New Roman"/>
              </a:rPr>
              <a:t> и радикально модифицируют обстановку образование дюны за счет изменения направлений воздушных потоков, уменьшения песчаной эрозии и стабилизации подветренного склона дюны.  </a:t>
            </a:r>
            <a:endParaRPr lang="ru-RU" sz="1200" dirty="0" smtClean="0">
              <a:latin typeface="+mn-lt"/>
              <a:ea typeface="Calibri"/>
              <a:cs typeface="Times New Roman"/>
            </a:endParaRPr>
          </a:p>
          <a:p>
            <a:endParaRPr lang="ru-RU" dirty="0"/>
          </a:p>
        </p:txBody>
      </p:sp>
      <p:sp>
        <p:nvSpPr>
          <p:cNvPr id="4" name="Номер слайда 3"/>
          <p:cNvSpPr>
            <a:spLocks noGrp="1"/>
          </p:cNvSpPr>
          <p:nvPr>
            <p:ph type="sldNum" sz="quarter" idx="10"/>
          </p:nvPr>
        </p:nvSpPr>
        <p:spPr/>
        <p:txBody>
          <a:bodyPr/>
          <a:lstStyle/>
          <a:p>
            <a:fld id="{ECFA0DF8-148C-4B1B-B7D2-2576FA3FE03F}" type="slidenum">
              <a:rPr lang="ru-RU" smtClean="0">
                <a:solidFill>
                  <a:prstClr val="black"/>
                </a:solidFill>
              </a:rPr>
              <a:pPr/>
              <a:t>27</a:t>
            </a:fld>
            <a:endParaRPr lang="ru-RU">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solidFill>
                  <a:srgbClr val="333333"/>
                </a:solidFill>
                <a:latin typeface="Times New Roman"/>
                <a:ea typeface="Times New Roman"/>
                <a:cs typeface="Times New Roman"/>
              </a:rPr>
              <a:t>Лесс – это второй главный осадочный комплекс, образованный ветром. Менее заметный, чем фантастические песчаные дюны, лесс, тем не менее, покрывает огромные площади на Земле. Лесс очень важен для людей, поскольку образует очень плодородные почвы. Большие лессовые накопления расположены в северо-восточно Китае, в Средней Азии, центральных равнинах Соединенных Штатов, в Аргентинских пампасах, на Украине, Южной России и Центральной Европе. Лесс состоит главным образом из пыли (алеврита). Из-за небольшого размера эти частички могут держаться во взвеси, и переноситься на огромные расстояния ветром. Большинство лессовых отложений вероятно были сформированы ветром, который дул над ледниковыми отложениями в течение плейстоцена. Главные пустыни Мира вероятно также были источником  значительных объемов лесса. Современные исследования показывают, что почвы  в бассейне Амазонки могли быть обогащены лессовыми отложениями, образованными из материала африканских пустынь. </a:t>
            </a:r>
            <a:endParaRPr lang="ru-RU" sz="1200" dirty="0" smtClean="0">
              <a:latin typeface="+mn-lt"/>
              <a:ea typeface="Calibri"/>
              <a:cs typeface="Times New Roman"/>
            </a:endParaRPr>
          </a:p>
          <a:p>
            <a:endParaRPr lang="ru-RU" dirty="0"/>
          </a:p>
        </p:txBody>
      </p:sp>
      <p:sp>
        <p:nvSpPr>
          <p:cNvPr id="4" name="Номер слайда 3"/>
          <p:cNvSpPr>
            <a:spLocks noGrp="1"/>
          </p:cNvSpPr>
          <p:nvPr>
            <p:ph type="sldNum" sz="quarter" idx="10"/>
          </p:nvPr>
        </p:nvSpPr>
        <p:spPr/>
        <p:txBody>
          <a:bodyPr/>
          <a:lstStyle/>
          <a:p>
            <a:fld id="{ECFA0DF8-148C-4B1B-B7D2-2576FA3FE03F}" type="slidenum">
              <a:rPr lang="ru-RU" smtClean="0">
                <a:solidFill>
                  <a:prstClr val="black"/>
                </a:solidFill>
              </a:rPr>
              <a:pPr/>
              <a:t>28</a:t>
            </a:fld>
            <a:endParaRPr lang="ru-RU">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Термин «лесс» германского происхождения и обозначает  «несвязный, рыхлый». Впервые термин употреблен в 1821 году. Обычно это гомогенная и высокопористая порода, пронизанная вертикальными капиллярами,  которые образуют вертикальную отдельность в породах и вдоль которых могут образовываться вертикальные обрывы, иногда в десятки - сотни метров высотой.</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b="0" i="0" kern="1200" dirty="0" smtClean="0">
                <a:solidFill>
                  <a:schemeClr val="tx1"/>
                </a:solidFill>
                <a:effectLst/>
                <a:latin typeface="+mn-lt"/>
                <a:ea typeface="+mn-ea"/>
                <a:cs typeface="+mn-cs"/>
              </a:rPr>
              <a:t>В лессе иногда встречаются известковистые </a:t>
            </a:r>
            <a:r>
              <a:rPr lang="ru-RU" sz="1200" b="0" i="0" u="none" strike="noStrike" kern="1200" dirty="0" smtClean="0">
                <a:solidFill>
                  <a:schemeClr val="tx1"/>
                </a:solidFill>
                <a:effectLst/>
                <a:latin typeface="+mn-lt"/>
                <a:ea typeface="+mn-ea"/>
                <a:cs typeface="+mn-cs"/>
                <a:hlinkClick r:id="rId3" tooltip="Конкреции"/>
              </a:rPr>
              <a:t>конкреции</a:t>
            </a:r>
            <a:r>
              <a:rPr lang="ru-RU" sz="1200" b="0" i="0" kern="1200" dirty="0" smtClean="0">
                <a:solidFill>
                  <a:schemeClr val="tx1"/>
                </a:solidFill>
                <a:effectLst/>
                <a:latin typeface="+mn-lt"/>
                <a:ea typeface="+mn-ea"/>
                <a:cs typeface="+mn-cs"/>
              </a:rPr>
              <a:t> (местные названия: </a:t>
            </a:r>
            <a:r>
              <a:rPr lang="ru-RU" sz="1200" b="0" i="0" kern="1200" dirty="0" err="1" smtClean="0">
                <a:solidFill>
                  <a:schemeClr val="tx1"/>
                </a:solidFill>
                <a:effectLst/>
                <a:latin typeface="+mn-lt"/>
                <a:ea typeface="+mn-ea"/>
                <a:cs typeface="+mn-cs"/>
              </a:rPr>
              <a:t>журавчики</a:t>
            </a:r>
            <a:r>
              <a:rPr lang="ru-RU" sz="1200" b="0" i="0" kern="1200" dirty="0" smtClean="0">
                <a:solidFill>
                  <a:schemeClr val="tx1"/>
                </a:solidFill>
                <a:effectLst/>
                <a:latin typeface="+mn-lt"/>
                <a:ea typeface="+mn-ea"/>
                <a:cs typeface="+mn-cs"/>
              </a:rPr>
              <a:t>, </a:t>
            </a:r>
            <a:r>
              <a:rPr lang="ru-RU" sz="1200" b="0" i="0" kern="1200" dirty="0" err="1" smtClean="0">
                <a:solidFill>
                  <a:schemeClr val="tx1"/>
                </a:solidFill>
                <a:effectLst/>
                <a:latin typeface="+mn-lt"/>
                <a:ea typeface="+mn-ea"/>
                <a:cs typeface="+mn-cs"/>
              </a:rPr>
              <a:t>дутики</a:t>
            </a:r>
            <a:r>
              <a:rPr lang="ru-RU" sz="1200" b="0" i="0" kern="1200" dirty="0" smtClean="0">
                <a:solidFill>
                  <a:schemeClr val="tx1"/>
                </a:solidFill>
                <a:effectLst/>
                <a:latin typeface="+mn-lt"/>
                <a:ea typeface="+mn-ea"/>
                <a:cs typeface="+mn-cs"/>
              </a:rPr>
              <a:t>, </a:t>
            </a:r>
            <a:r>
              <a:rPr lang="ru-RU" sz="1200" b="0" i="0" kern="1200" dirty="0" err="1" smtClean="0">
                <a:solidFill>
                  <a:schemeClr val="tx1"/>
                </a:solidFill>
                <a:effectLst/>
                <a:latin typeface="+mn-lt"/>
                <a:ea typeface="+mn-ea"/>
                <a:cs typeface="+mn-cs"/>
              </a:rPr>
              <a:t>погремыши</a:t>
            </a:r>
            <a:r>
              <a:rPr lang="ru-RU" sz="1200" b="0" i="0" kern="1200" dirty="0" smtClean="0">
                <a:solidFill>
                  <a:schemeClr val="tx1"/>
                </a:solidFill>
                <a:effectLst/>
                <a:latin typeface="+mn-lt"/>
                <a:ea typeface="+mn-ea"/>
                <a:cs typeface="+mn-cs"/>
              </a:rPr>
              <a:t>),</a:t>
            </a:r>
            <a:r>
              <a:rPr lang="ru-RU" sz="1200" dirty="0" smtClean="0">
                <a:solidFill>
                  <a:srgbClr val="000000"/>
                </a:solidFill>
                <a:effectLst/>
                <a:latin typeface="Arial"/>
                <a:ea typeface="Calibri"/>
                <a:cs typeface="Times New Roman"/>
              </a:rPr>
              <a:t> которые обычно приурочены к этим вертикальным каналам.</a:t>
            </a:r>
            <a:endParaRPr lang="ru-RU" sz="1200" dirty="0" smtClean="0">
              <a:effectLst/>
              <a:latin typeface="+mn-lt"/>
              <a:ea typeface="Calibri"/>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p>
          <a:p>
            <a:endParaRPr lang="ru-RU" dirty="0"/>
          </a:p>
        </p:txBody>
      </p:sp>
      <p:sp>
        <p:nvSpPr>
          <p:cNvPr id="4" name="Номер слайда 3"/>
          <p:cNvSpPr>
            <a:spLocks noGrp="1"/>
          </p:cNvSpPr>
          <p:nvPr>
            <p:ph type="sldNum" sz="quarter" idx="10"/>
          </p:nvPr>
        </p:nvSpPr>
        <p:spPr/>
        <p:txBody>
          <a:bodyPr/>
          <a:lstStyle/>
          <a:p>
            <a:fld id="{ECFA0DF8-148C-4B1B-B7D2-2576FA3FE03F}" type="slidenum">
              <a:rPr lang="ru-RU" smtClean="0">
                <a:solidFill>
                  <a:prstClr val="black"/>
                </a:solidFill>
              </a:rPr>
              <a:pPr/>
              <a:t>30</a:t>
            </a:fld>
            <a:endParaRPr lang="ru-RU">
              <a:solidFill>
                <a:prstClr val="black"/>
              </a:solidFill>
            </a:endParaRPr>
          </a:p>
        </p:txBody>
      </p:sp>
    </p:spTree>
    <p:extLst>
      <p:ext uri="{BB962C8B-B14F-4D97-AF65-F5344CB8AC3E}">
        <p14:creationId xmlns:p14="http://schemas.microsoft.com/office/powerpoint/2010/main" val="3540952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u="sng" dirty="0" smtClean="0">
                <a:solidFill>
                  <a:srgbClr val="333333"/>
                </a:solidFill>
                <a:latin typeface="Times New Roman"/>
                <a:ea typeface="Times New Roman"/>
                <a:cs typeface="Times New Roman"/>
              </a:rPr>
              <a:t>Эоловые формы рельефа</a:t>
            </a:r>
            <a:r>
              <a:rPr lang="ru-RU" sz="1200" dirty="0" smtClean="0">
                <a:solidFill>
                  <a:srgbClr val="333333"/>
                </a:solidFill>
                <a:latin typeface="Times New Roman"/>
                <a:ea typeface="Times New Roman"/>
                <a:cs typeface="Times New Roman"/>
              </a:rPr>
              <a:t> обнаруживаются в тех регионах Земли, в которых ветровая эрозия и ветровое накопления являются главными геоморфологическими силами, преобразующими облик ландшафтов. Регионы, испытывающие влияние ветра включают большинство районов сухого климата на Земле – в первую очередь аридные пустыни и </a:t>
            </a:r>
            <a:r>
              <a:rPr lang="ru-RU" sz="1200" dirty="0" err="1" smtClean="0">
                <a:solidFill>
                  <a:srgbClr val="333333"/>
                </a:solidFill>
                <a:latin typeface="Times New Roman"/>
                <a:ea typeface="Times New Roman"/>
                <a:cs typeface="Times New Roman"/>
              </a:rPr>
              <a:t>семиаридные</a:t>
            </a:r>
            <a:r>
              <a:rPr lang="ru-RU" sz="1200" dirty="0" smtClean="0">
                <a:solidFill>
                  <a:srgbClr val="333333"/>
                </a:solidFill>
                <a:latin typeface="Times New Roman"/>
                <a:ea typeface="Times New Roman"/>
                <a:cs typeface="Times New Roman"/>
              </a:rPr>
              <a:t> степи. Ветер также, может быть причиной эрозии и </a:t>
            </a:r>
            <a:r>
              <a:rPr lang="ru-RU" sz="1200" dirty="0" err="1" smtClean="0">
                <a:solidFill>
                  <a:srgbClr val="333333"/>
                </a:solidFill>
                <a:latin typeface="Times New Roman"/>
                <a:ea typeface="Times New Roman"/>
                <a:cs typeface="Times New Roman"/>
              </a:rPr>
              <a:t>аккмуляции</a:t>
            </a:r>
            <a:r>
              <a:rPr lang="ru-RU" sz="1200" dirty="0" smtClean="0">
                <a:solidFill>
                  <a:srgbClr val="333333"/>
                </a:solidFill>
                <a:latin typeface="Times New Roman"/>
                <a:ea typeface="Times New Roman"/>
                <a:cs typeface="Times New Roman"/>
              </a:rPr>
              <a:t> в обстановках, в которых осадки уже были отложены или нарушены.  Такие обстановки включают озерные и морские береговые пляжи, аллювиальные конусы выносы и дельты, и сельскохозяйственные земли, где верхние горизонты почвы были разрушены при обработке.    </a:t>
            </a:r>
            <a:endParaRPr lang="ru-RU" sz="1200" dirty="0" smtClean="0">
              <a:latin typeface="+mn-lt"/>
              <a:ea typeface="Calibri"/>
              <a:cs typeface="Times New Roman"/>
            </a:endParaRPr>
          </a:p>
          <a:p>
            <a:r>
              <a:rPr lang="ru-RU" sz="1200" kern="1200" dirty="0" smtClean="0">
                <a:solidFill>
                  <a:schemeClr val="tx1"/>
                </a:solidFill>
                <a:latin typeface="+mn-lt"/>
                <a:ea typeface="+mn-ea"/>
                <a:cs typeface="+mn-cs"/>
              </a:rPr>
              <a:t>В отличие от водных потоков, ветер имеет возможность транспортировать осадки вверх по склону, также как и вниз по склону. Относительная способность ветра эродировать материал невелика сравнительно с другими эродирующими средами, водой и льдом. Последние имеют плотность, примерно в 800  раз большую, чем воздух, и это физические различия  ограничивают размер частиц, которые может перемещать ветер. Энергия ветра, обеспечивающая возможность эродировать поверхностные частицы, зависит в первую очередь от двух факторов – скорости ветра и неровности поверхности.  Эродирующая сила ветра увеличивается экспоненциально с увеличением </a:t>
            </a:r>
            <a:r>
              <a:rPr lang="ru-RU" sz="1200" kern="1200" dirty="0" err="1" smtClean="0">
                <a:solidFill>
                  <a:schemeClr val="tx1"/>
                </a:solidFill>
                <a:latin typeface="+mn-lt"/>
                <a:ea typeface="+mn-ea"/>
                <a:cs typeface="+mn-cs"/>
              </a:rPr>
              <a:t>ег</a:t>
            </a:r>
            <a:r>
              <a:rPr lang="ru-RU" sz="1200" kern="1200" dirty="0" smtClean="0">
                <a:solidFill>
                  <a:schemeClr val="tx1"/>
                </a:solidFill>
                <a:latin typeface="+mn-lt"/>
                <a:ea typeface="+mn-ea"/>
                <a:cs typeface="+mn-cs"/>
              </a:rPr>
              <a:t> скорости. Для примера, увеличение скорости ветра от 2 до 4 м в сек увеличивает способность </a:t>
            </a:r>
            <a:r>
              <a:rPr lang="ru-RU" sz="1200" kern="1200" dirty="0" err="1" smtClean="0">
                <a:solidFill>
                  <a:schemeClr val="tx1"/>
                </a:solidFill>
                <a:latin typeface="+mn-lt"/>
                <a:ea typeface="+mn-ea"/>
                <a:cs typeface="+mn-cs"/>
              </a:rPr>
              <a:t>эродирования</a:t>
            </a:r>
            <a:r>
              <a:rPr lang="ru-RU" sz="1200" kern="1200" dirty="0" smtClean="0">
                <a:solidFill>
                  <a:schemeClr val="tx1"/>
                </a:solidFill>
                <a:latin typeface="+mn-lt"/>
                <a:ea typeface="+mn-ea"/>
                <a:cs typeface="+mn-cs"/>
              </a:rPr>
              <a:t> в 8 раз, а от 2 до 10 м в сек – в 125 раз.   Соответственно</a:t>
            </a:r>
            <a:r>
              <a:rPr lang="en-US" sz="1200" kern="1200" dirty="0" smtClean="0">
                <a:solidFill>
                  <a:schemeClr val="tx1"/>
                </a:solidFill>
                <a:latin typeface="+mn-lt"/>
                <a:ea typeface="+mn-ea"/>
                <a:cs typeface="+mn-cs"/>
              </a:rPr>
              <a:t>, </a:t>
            </a:r>
            <a:r>
              <a:rPr lang="ru-RU" sz="1200" kern="1200" dirty="0" smtClean="0">
                <a:solidFill>
                  <a:schemeClr val="tx1"/>
                </a:solidFill>
                <a:latin typeface="+mn-lt"/>
                <a:ea typeface="+mn-ea"/>
                <a:cs typeface="+mn-cs"/>
              </a:rPr>
              <a:t>быстрые ветра эродируют материал сильнее</a:t>
            </a:r>
            <a:r>
              <a:rPr lang="en-US" sz="1200" kern="1200" dirty="0" smtClean="0">
                <a:solidFill>
                  <a:schemeClr val="tx1"/>
                </a:solidFill>
                <a:latin typeface="+mn-lt"/>
                <a:ea typeface="+mn-ea"/>
                <a:cs typeface="+mn-cs"/>
              </a:rPr>
              <a:t>, </a:t>
            </a:r>
            <a:r>
              <a:rPr lang="ru-RU" sz="1200" kern="1200" dirty="0" smtClean="0">
                <a:solidFill>
                  <a:schemeClr val="tx1"/>
                </a:solidFill>
                <a:latin typeface="+mn-lt"/>
                <a:ea typeface="+mn-ea"/>
                <a:cs typeface="+mn-cs"/>
              </a:rPr>
              <a:t>чем медленные</a:t>
            </a:r>
            <a:r>
              <a:rPr lang="en-US" sz="1200" kern="1200" dirty="0" smtClean="0">
                <a:solidFill>
                  <a:schemeClr val="tx1"/>
                </a:solidFill>
                <a:latin typeface="+mn-lt"/>
                <a:ea typeface="+mn-ea"/>
                <a:cs typeface="+mn-cs"/>
              </a:rPr>
              <a:t>.</a:t>
            </a:r>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На базовом уровне, неровность, шероховатость  поверхности играет важную роль в контроле ветровой эрозии. Крупные камни, деревья, здании, кустарник, и даже небольшая растительность типа травы могут увеличить фрикционную неровность поверхности и уменьшить скорость ветра. Растения кроме того могут уменьшить эрозионные эффекты благодаря связыванию частичек грунта своими корнями. Таким образом, как общее правило, области, в которых наблюдается существенная роль ветровой эрозии – это открытые территории с небольшим растительным покровом, или вовсе с его отсутствием. </a:t>
            </a:r>
          </a:p>
          <a:p>
            <a:endParaRPr lang="ru-RU" dirty="0"/>
          </a:p>
        </p:txBody>
      </p:sp>
      <p:sp>
        <p:nvSpPr>
          <p:cNvPr id="4" name="Номер слайда 3"/>
          <p:cNvSpPr>
            <a:spLocks noGrp="1"/>
          </p:cNvSpPr>
          <p:nvPr>
            <p:ph type="sldNum" sz="quarter" idx="10"/>
          </p:nvPr>
        </p:nvSpPr>
        <p:spPr/>
        <p:txBody>
          <a:bodyPr/>
          <a:lstStyle/>
          <a:p>
            <a:fld id="{ECFA0DF8-148C-4B1B-B7D2-2576FA3FE03F}" type="slidenum">
              <a:rPr lang="ru-RU" smtClean="0">
                <a:solidFill>
                  <a:prstClr val="black"/>
                </a:solidFill>
              </a:rPr>
              <a:pPr/>
              <a:t>3</a:t>
            </a:fld>
            <a:endParaRPr lang="ru-RU">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Лессовые отложения могут быть довольно мощными, более чем в сотню метров в Китае, Средней Азии и Среднем Западе США. Толщи лесса перекрывают подстилающие отложения плащеобразно, на площадях иногда в сотни квадратных километров и мощностью в десятки метров. При этом, лесс часто сохраняется, а может быть и накапливается, на узких площадках с крутыми и вертикальными стенками, где он может находится длительное время без сползания и обваливания. В тоже время наличие вертикальной отдельности в этих, в общем, рыхлых породах, делает их легко извлекаемыми, так что многие культуры используют лессы для строительство пещерных поселений строительства искусственных террас для сельскохозяйственных целей. В некоторых регионах Мира лессовые поднятия формировались согласованно с превалирующим ветрам во время последнего </a:t>
            </a:r>
            <a:r>
              <a:rPr lang="ru-RU" dirty="0" err="1" smtClean="0"/>
              <a:t>ледниковья</a:t>
            </a:r>
            <a:r>
              <a:rPr lang="ru-RU" dirty="0" smtClean="0"/>
              <a:t>. Они называются паха в Америке и грядами в Европе. Формирование лессовых структур  может быть объяснено комбинацией ветровых и тундровых (</a:t>
            </a:r>
            <a:r>
              <a:rPr lang="ru-RU" dirty="0" err="1" smtClean="0"/>
              <a:t>перигляциальных</a:t>
            </a:r>
            <a:r>
              <a:rPr lang="ru-RU" dirty="0" smtClean="0"/>
              <a:t>) условий. </a:t>
            </a:r>
            <a:endParaRPr lang="ru-RU" dirty="0"/>
          </a:p>
        </p:txBody>
      </p:sp>
      <p:sp>
        <p:nvSpPr>
          <p:cNvPr id="4" name="Номер слайда 3"/>
          <p:cNvSpPr>
            <a:spLocks noGrp="1"/>
          </p:cNvSpPr>
          <p:nvPr>
            <p:ph type="sldNum" sz="quarter" idx="10"/>
          </p:nvPr>
        </p:nvSpPr>
        <p:spPr/>
        <p:txBody>
          <a:bodyPr/>
          <a:lstStyle/>
          <a:p>
            <a:fld id="{ECFA0DF8-148C-4B1B-B7D2-2576FA3FE03F}" type="slidenum">
              <a:rPr lang="ru-RU" smtClean="0">
                <a:solidFill>
                  <a:prstClr val="black"/>
                </a:solidFill>
              </a:rPr>
              <a:pPr/>
              <a:t>35</a:t>
            </a:fld>
            <a:endParaRPr lang="ru-RU">
              <a:solidFill>
                <a:prstClr val="black"/>
              </a:solidFill>
            </a:endParaRPr>
          </a:p>
        </p:txBody>
      </p:sp>
    </p:spTree>
    <p:extLst>
      <p:ext uri="{BB962C8B-B14F-4D97-AF65-F5344CB8AC3E}">
        <p14:creationId xmlns:p14="http://schemas.microsoft.com/office/powerpoint/2010/main" val="3695135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Лессовые отложения могут быть довольно мощными, более чем в сотню метров в Китае, Средней Азии и Среднем Западе США. Толщи лесса перекрывают подстилающие отложения плащеобразно, на площадях иногда в сотни квадратных километров и мощностью в десятки метров. При этом, лесс часто сохраняется, а может быть и накапливается, на узких площадках с крутыми и вертикальными стенками, где он может находится длительное время без сползания и обваливания. В тоже время наличие вертикальной отдельности в этих, в общем, рыхлых породах, делает их легко извлекаемыми, так что многие культуры используют лессы для строительство пещерных поселений строительства искусственных террас для сельскохозяйственных целей. В некоторых регионах Мира лессовые поднятия формировались согласованно с превалирующим ветрам во время последнего </a:t>
            </a:r>
            <a:r>
              <a:rPr lang="ru-RU" dirty="0" err="1" smtClean="0"/>
              <a:t>ледниковья</a:t>
            </a:r>
            <a:r>
              <a:rPr lang="ru-RU" dirty="0" smtClean="0"/>
              <a:t>. Они называются паха в Америке и грядами в Европе. Формирование лессовых структур  может быть объяснено комбинацией ветровых и тундровых (</a:t>
            </a:r>
            <a:r>
              <a:rPr lang="ru-RU" dirty="0" err="1" smtClean="0"/>
              <a:t>перигляциальных</a:t>
            </a:r>
            <a:r>
              <a:rPr lang="ru-RU" dirty="0" smtClean="0"/>
              <a:t>) условий. </a:t>
            </a:r>
            <a:endParaRPr lang="ru-RU" dirty="0"/>
          </a:p>
        </p:txBody>
      </p:sp>
      <p:sp>
        <p:nvSpPr>
          <p:cNvPr id="4" name="Номер слайда 3"/>
          <p:cNvSpPr>
            <a:spLocks noGrp="1"/>
          </p:cNvSpPr>
          <p:nvPr>
            <p:ph type="sldNum" sz="quarter" idx="10"/>
          </p:nvPr>
        </p:nvSpPr>
        <p:spPr/>
        <p:txBody>
          <a:bodyPr/>
          <a:lstStyle/>
          <a:p>
            <a:fld id="{ECFA0DF8-148C-4B1B-B7D2-2576FA3FE03F}" type="slidenum">
              <a:rPr lang="ru-RU" smtClean="0">
                <a:solidFill>
                  <a:prstClr val="black"/>
                </a:solidFill>
              </a:rPr>
              <a:pPr/>
              <a:t>36</a:t>
            </a:fld>
            <a:endParaRPr lang="ru-RU">
              <a:solidFill>
                <a:prstClr val="black"/>
              </a:solidFill>
            </a:endParaRPr>
          </a:p>
        </p:txBody>
      </p:sp>
    </p:spTree>
    <p:extLst>
      <p:ext uri="{BB962C8B-B14F-4D97-AF65-F5344CB8AC3E}">
        <p14:creationId xmlns:p14="http://schemas.microsoft.com/office/powerpoint/2010/main" val="3695135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92665A9-825D-4B84-94E5-1F08D48902AC}" type="slidenum">
              <a:rPr lang="ru-RU" smtClean="0"/>
              <a:t>38</a:t>
            </a:fld>
            <a:endParaRPr lang="ru-RU"/>
          </a:p>
        </p:txBody>
      </p:sp>
    </p:spTree>
    <p:extLst>
      <p:ext uri="{BB962C8B-B14F-4D97-AF65-F5344CB8AC3E}">
        <p14:creationId xmlns:p14="http://schemas.microsoft.com/office/powerpoint/2010/main" val="1005294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Не исключено, что часть лессов имеет комбинированное или вовсе не эоловое происхождение. Например,  на Южном Урале </a:t>
            </a:r>
            <a:r>
              <a:rPr lang="ru-RU" sz="1200" kern="1200" dirty="0" err="1" smtClean="0">
                <a:solidFill>
                  <a:schemeClr val="tx1"/>
                </a:solidFill>
                <a:effectLst/>
                <a:latin typeface="+mn-lt"/>
                <a:ea typeface="+mn-ea"/>
                <a:cs typeface="+mn-cs"/>
              </a:rPr>
              <a:t>лессоподобные</a:t>
            </a:r>
            <a:r>
              <a:rPr lang="ru-RU" sz="1200" kern="1200" dirty="0" smtClean="0">
                <a:solidFill>
                  <a:schemeClr val="tx1"/>
                </a:solidFill>
                <a:effectLst/>
                <a:latin typeface="+mn-lt"/>
                <a:ea typeface="+mn-ea"/>
                <a:cs typeface="+mn-cs"/>
              </a:rPr>
              <a:t> толщи четко приурочены к долинам ручьев и слагают их террасы.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Важным свойством лессов, связанным с их пористостью и </a:t>
            </a:r>
            <a:r>
              <a:rPr lang="ru-RU" sz="1200" kern="1200" dirty="0" err="1" smtClean="0">
                <a:solidFill>
                  <a:schemeClr val="tx1"/>
                </a:solidFill>
                <a:effectLst/>
                <a:latin typeface="+mn-lt"/>
                <a:ea typeface="+mn-ea"/>
                <a:cs typeface="+mn-cs"/>
              </a:rPr>
              <a:t>карбонатностью</a:t>
            </a:r>
            <a:r>
              <a:rPr lang="ru-RU" sz="1200" kern="1200" dirty="0" smtClean="0">
                <a:solidFill>
                  <a:schemeClr val="tx1"/>
                </a:solidFill>
                <a:effectLst/>
                <a:latin typeface="+mn-lt"/>
                <a:ea typeface="+mn-ea"/>
                <a:cs typeface="+mn-cs"/>
              </a:rPr>
              <a:t>, является значительная </a:t>
            </a:r>
            <a:r>
              <a:rPr lang="ru-RU" sz="1200" kern="1200" dirty="0" err="1" smtClean="0">
                <a:solidFill>
                  <a:schemeClr val="tx1"/>
                </a:solidFill>
                <a:effectLst/>
                <a:latin typeface="+mn-lt"/>
                <a:ea typeface="+mn-ea"/>
                <a:cs typeface="+mn-cs"/>
              </a:rPr>
              <a:t>просадочность</a:t>
            </a:r>
            <a:r>
              <a:rPr lang="ru-RU" sz="1200" kern="1200" dirty="0" smtClean="0">
                <a:solidFill>
                  <a:schemeClr val="tx1"/>
                </a:solidFill>
                <a:effectLst/>
                <a:latin typeface="+mn-lt"/>
                <a:ea typeface="+mn-ea"/>
                <a:cs typeface="+mn-cs"/>
              </a:rPr>
              <a:t> этих пород. Лессы – это породы с  ажурной структурой, которая держится, помимо всего, на растворимом островном карбонатном цементе. При малейшем смачивании цемент начинает растворяться и порода под нагрузкой (в том числе собственном весе) лавинно </a:t>
            </a:r>
            <a:r>
              <a:rPr lang="ru-RU" sz="1200" kern="1200" dirty="0" err="1" smtClean="0">
                <a:solidFill>
                  <a:schemeClr val="tx1"/>
                </a:solidFill>
                <a:effectLst/>
                <a:latin typeface="+mn-lt"/>
                <a:ea typeface="+mn-ea"/>
                <a:cs typeface="+mn-cs"/>
              </a:rPr>
              <a:t>схлопывается</a:t>
            </a:r>
            <a:r>
              <a:rPr lang="ru-RU" sz="1200" kern="1200" dirty="0" smtClean="0">
                <a:solidFill>
                  <a:schemeClr val="tx1"/>
                </a:solidFill>
                <a:effectLst/>
                <a:latin typeface="+mn-lt"/>
                <a:ea typeface="+mn-ea"/>
                <a:cs typeface="+mn-cs"/>
              </a:rPr>
              <a:t>, образую на поверхности депрессии, в том числе крупные. При небрежном строительстве на лессовых грунтах спровоцированные просадки могут иметь фатальные последствия.   </a:t>
            </a:r>
          </a:p>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ECFA0DF8-148C-4B1B-B7D2-2576FA3FE03F}" type="slidenum">
              <a:rPr lang="ru-RU" smtClean="0">
                <a:solidFill>
                  <a:prstClr val="black"/>
                </a:solidFill>
              </a:rPr>
              <a:pPr/>
              <a:t>40</a:t>
            </a:fld>
            <a:endParaRPr lang="ru-RU">
              <a:solidFill>
                <a:prstClr val="black"/>
              </a:solidFill>
            </a:endParaRPr>
          </a:p>
        </p:txBody>
      </p:sp>
    </p:spTree>
    <p:extLst>
      <p:ext uri="{BB962C8B-B14F-4D97-AF65-F5344CB8AC3E}">
        <p14:creationId xmlns:p14="http://schemas.microsoft.com/office/powerpoint/2010/main" val="3921142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92665A9-825D-4B84-94E5-1F08D48902AC}" type="slidenum">
              <a:rPr lang="ru-RU" smtClean="0"/>
              <a:t>41</a:t>
            </a:fld>
            <a:endParaRPr lang="ru-RU"/>
          </a:p>
        </p:txBody>
      </p:sp>
    </p:spTree>
    <p:extLst>
      <p:ext uri="{BB962C8B-B14F-4D97-AF65-F5344CB8AC3E}">
        <p14:creationId xmlns:p14="http://schemas.microsoft.com/office/powerpoint/2010/main" val="2414360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92665A9-825D-4B84-94E5-1F08D48902AC}" type="slidenum">
              <a:rPr lang="ru-RU" smtClean="0"/>
              <a:t>42</a:t>
            </a:fld>
            <a:endParaRPr lang="ru-RU"/>
          </a:p>
        </p:txBody>
      </p:sp>
    </p:spTree>
    <p:extLst>
      <p:ext uri="{BB962C8B-B14F-4D97-AF65-F5344CB8AC3E}">
        <p14:creationId xmlns:p14="http://schemas.microsoft.com/office/powerpoint/2010/main" val="17680018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92665A9-825D-4B84-94E5-1F08D48902AC}" type="slidenum">
              <a:rPr lang="ru-RU" smtClean="0"/>
              <a:t>44</a:t>
            </a:fld>
            <a:endParaRPr lang="ru-RU"/>
          </a:p>
        </p:txBody>
      </p:sp>
    </p:spTree>
    <p:extLst>
      <p:ext uri="{BB962C8B-B14F-4D97-AF65-F5344CB8AC3E}">
        <p14:creationId xmlns:p14="http://schemas.microsoft.com/office/powerpoint/2010/main" val="1320537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92665A9-825D-4B84-94E5-1F08D48902AC}" type="slidenum">
              <a:rPr lang="ru-RU" smtClean="0"/>
              <a:t>4</a:t>
            </a:fld>
            <a:endParaRPr lang="ru-RU"/>
          </a:p>
        </p:txBody>
      </p:sp>
    </p:spTree>
    <p:extLst>
      <p:ext uri="{BB962C8B-B14F-4D97-AF65-F5344CB8AC3E}">
        <p14:creationId xmlns:p14="http://schemas.microsoft.com/office/powerpoint/2010/main" val="2345731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85000" lnSpcReduction="10000"/>
          </a:bodyPr>
          <a:lstStyle/>
          <a:p>
            <a:pPr indent="450215" algn="just">
              <a:lnSpc>
                <a:spcPct val="130000"/>
              </a:lnSpc>
              <a:spcAft>
                <a:spcPts val="0"/>
              </a:spcAft>
            </a:pPr>
            <a:r>
              <a:rPr lang="ru-RU" sz="1200" dirty="0" smtClean="0">
                <a:solidFill>
                  <a:srgbClr val="333333"/>
                </a:solidFill>
                <a:latin typeface="Times New Roman"/>
                <a:ea typeface="Times New Roman"/>
                <a:cs typeface="Times New Roman"/>
              </a:rPr>
              <a:t>Большая часть наших знаний относительно способности ветра эродировать поверхность и </a:t>
            </a:r>
            <a:r>
              <a:rPr lang="ru-RU" sz="1200" dirty="0" err="1" smtClean="0">
                <a:solidFill>
                  <a:srgbClr val="333333"/>
                </a:solidFill>
                <a:latin typeface="Times New Roman"/>
                <a:ea typeface="Times New Roman"/>
                <a:cs typeface="Times New Roman"/>
              </a:rPr>
              <a:t>транпортировать</a:t>
            </a:r>
            <a:r>
              <a:rPr lang="ru-RU" sz="1200" dirty="0" smtClean="0">
                <a:solidFill>
                  <a:srgbClr val="333333"/>
                </a:solidFill>
                <a:latin typeface="Times New Roman"/>
                <a:ea typeface="Times New Roman"/>
                <a:cs typeface="Times New Roman"/>
              </a:rPr>
              <a:t> песок исходят из работ Ральфа </a:t>
            </a:r>
            <a:r>
              <a:rPr lang="ru-RU" sz="1200" dirty="0" err="1" smtClean="0">
                <a:solidFill>
                  <a:srgbClr val="333333"/>
                </a:solidFill>
                <a:latin typeface="Times New Roman"/>
                <a:ea typeface="Times New Roman"/>
                <a:cs typeface="Times New Roman"/>
              </a:rPr>
              <a:t>Багнольда</a:t>
            </a:r>
            <a:r>
              <a:rPr lang="ru-RU" sz="1200" dirty="0" smtClean="0">
                <a:solidFill>
                  <a:srgbClr val="333333"/>
                </a:solidFill>
                <a:latin typeface="Times New Roman"/>
                <a:ea typeface="Times New Roman"/>
                <a:cs typeface="Times New Roman"/>
              </a:rPr>
              <a:t> 1920 – 1940 г.г. в пустынях Северной Африки. В его многочисленных наблюдениях и экспериментах, имеющих дело с движением песка, </a:t>
            </a:r>
            <a:r>
              <a:rPr lang="ru-RU" sz="1200" dirty="0" err="1" smtClean="0">
                <a:solidFill>
                  <a:srgbClr val="333333"/>
                </a:solidFill>
                <a:latin typeface="Times New Roman"/>
                <a:ea typeface="Times New Roman"/>
                <a:cs typeface="Times New Roman"/>
              </a:rPr>
              <a:t>Багнольд</a:t>
            </a:r>
            <a:r>
              <a:rPr lang="ru-RU" sz="1200" dirty="0" smtClean="0">
                <a:solidFill>
                  <a:srgbClr val="333333"/>
                </a:solidFill>
                <a:latin typeface="Times New Roman"/>
                <a:ea typeface="Times New Roman"/>
                <a:cs typeface="Times New Roman"/>
              </a:rPr>
              <a:t> открыл множество ключевых принципов контролирующих эрозию и транспорт песка в пустыне.</a:t>
            </a:r>
            <a:endParaRPr lang="ru-RU" sz="1200" dirty="0" smtClean="0">
              <a:latin typeface="+mn-lt"/>
              <a:ea typeface="Calibri"/>
              <a:cs typeface="Times New Roman"/>
            </a:endParaRPr>
          </a:p>
          <a:p>
            <a:pPr indent="450215" algn="just">
              <a:lnSpc>
                <a:spcPct val="130000"/>
              </a:lnSpc>
              <a:spcAft>
                <a:spcPts val="0"/>
              </a:spcAft>
            </a:pPr>
            <a:r>
              <a:rPr lang="ru-RU" sz="1200" dirty="0" smtClean="0">
                <a:solidFill>
                  <a:srgbClr val="333333"/>
                </a:solidFill>
                <a:latin typeface="Times New Roman"/>
                <a:ea typeface="Times New Roman"/>
                <a:cs typeface="Times New Roman"/>
              </a:rPr>
              <a:t>Три разных процесса ответственны за транспорт осадков ветром. Ветровая эрозия поверхностных частиц начинается когда скорость воздуха достигает примерно 4.5 м/сек. Катящееся движение называемое </a:t>
            </a:r>
            <a:r>
              <a:rPr lang="ru-RU" sz="1200" dirty="0" err="1" smtClean="0">
                <a:solidFill>
                  <a:srgbClr val="333333"/>
                </a:solidFill>
                <a:latin typeface="Times New Roman"/>
                <a:ea typeface="Times New Roman"/>
                <a:cs typeface="Times New Roman"/>
              </a:rPr>
              <a:t>тракшен</a:t>
            </a:r>
            <a:r>
              <a:rPr lang="ru-RU" sz="1200" dirty="0" smtClean="0">
                <a:solidFill>
                  <a:srgbClr val="333333"/>
                </a:solidFill>
                <a:latin typeface="Times New Roman"/>
                <a:ea typeface="Times New Roman"/>
                <a:cs typeface="Times New Roman"/>
              </a:rPr>
              <a:t> или крип (не путать с крипом грунтов) характеризует это первое движение частиц. При сильном ветре таким образом могут передвигаться частицы величиной в небольшую гальку. Примерно 20 – 25 процентов ветровой эрозии </a:t>
            </a:r>
            <a:r>
              <a:rPr lang="ru-RU" sz="1200" dirty="0" err="1" smtClean="0">
                <a:solidFill>
                  <a:srgbClr val="333333"/>
                </a:solidFill>
                <a:latin typeface="Times New Roman"/>
                <a:ea typeface="Times New Roman"/>
                <a:cs typeface="Times New Roman"/>
              </a:rPr>
              <a:t>осуществялется</a:t>
            </a:r>
            <a:r>
              <a:rPr lang="ru-RU" sz="1200" dirty="0" smtClean="0">
                <a:solidFill>
                  <a:srgbClr val="333333"/>
                </a:solidFill>
                <a:latin typeface="Times New Roman"/>
                <a:ea typeface="Times New Roman"/>
                <a:cs typeface="Times New Roman"/>
              </a:rPr>
              <a:t> такой </a:t>
            </a:r>
            <a:r>
              <a:rPr lang="ru-RU" sz="1200" dirty="0" err="1" smtClean="0">
                <a:solidFill>
                  <a:srgbClr val="333333"/>
                </a:solidFill>
                <a:latin typeface="Times New Roman"/>
                <a:ea typeface="Times New Roman"/>
                <a:cs typeface="Times New Roman"/>
              </a:rPr>
              <a:t>тракцией</a:t>
            </a:r>
            <a:r>
              <a:rPr lang="ru-RU" sz="1200" dirty="0" smtClean="0">
                <a:solidFill>
                  <a:srgbClr val="333333"/>
                </a:solidFill>
                <a:latin typeface="Times New Roman"/>
                <a:ea typeface="Times New Roman"/>
                <a:cs typeface="Times New Roman"/>
              </a:rPr>
              <a:t>. Второй тип ветровых осадков включает частицы, которые отрываются вверх от грунта, взвешиваются в воздухе (т.е. превращаются во взвесь), а затем возвращаются на поверхность земли, передвигаясь на несколько сантиметров по направлению ветра. Такой тип транспорта называется </a:t>
            </a:r>
            <a:r>
              <a:rPr lang="ru-RU" sz="1200" dirty="0" err="1" smtClean="0">
                <a:solidFill>
                  <a:srgbClr val="333333"/>
                </a:solidFill>
                <a:latin typeface="Times New Roman"/>
                <a:ea typeface="Times New Roman"/>
                <a:cs typeface="Times New Roman"/>
              </a:rPr>
              <a:t>сальтацией</a:t>
            </a:r>
            <a:r>
              <a:rPr lang="ru-RU" sz="1200" dirty="0" smtClean="0">
                <a:solidFill>
                  <a:srgbClr val="333333"/>
                </a:solidFill>
                <a:latin typeface="Times New Roman"/>
                <a:ea typeface="Times New Roman"/>
                <a:cs typeface="Times New Roman"/>
              </a:rPr>
              <a:t>, и он ответственен за 75 – 80 процентов осадочного транспорта в сухих областях.    </a:t>
            </a:r>
            <a:endParaRPr lang="ru-RU" sz="1200" dirty="0" smtClean="0">
              <a:latin typeface="+mn-lt"/>
              <a:ea typeface="Calibri"/>
              <a:cs typeface="Times New Roman"/>
            </a:endParaRPr>
          </a:p>
          <a:p>
            <a:pPr indent="450215" algn="just">
              <a:lnSpc>
                <a:spcPct val="130000"/>
              </a:lnSpc>
              <a:spcAft>
                <a:spcPts val="0"/>
              </a:spcAft>
            </a:pPr>
            <a:r>
              <a:rPr lang="ru-RU" sz="1200" dirty="0" err="1" smtClean="0">
                <a:solidFill>
                  <a:srgbClr val="333333"/>
                </a:solidFill>
                <a:latin typeface="Times New Roman"/>
                <a:ea typeface="Times New Roman"/>
                <a:cs typeface="Times New Roman"/>
              </a:rPr>
              <a:t>Сальтирующие</a:t>
            </a:r>
            <a:r>
              <a:rPr lang="ru-RU" sz="1200" dirty="0" smtClean="0">
                <a:solidFill>
                  <a:srgbClr val="333333"/>
                </a:solidFill>
                <a:latin typeface="Times New Roman"/>
                <a:ea typeface="Times New Roman"/>
                <a:cs typeface="Times New Roman"/>
              </a:rPr>
              <a:t> частицы ответственны за вовлечение дополнительных осадков в транспорт. Это происходит, когда они падают на землю и выбивают с поверхности мелкие частицы, поднимающиеся в воздух. Малые частицы – типа пыли и глины – способны подняться значительно выше зоны </a:t>
            </a:r>
            <a:r>
              <a:rPr lang="ru-RU" sz="1200" dirty="0" err="1" smtClean="0">
                <a:solidFill>
                  <a:srgbClr val="333333"/>
                </a:solidFill>
                <a:latin typeface="Times New Roman"/>
                <a:ea typeface="Times New Roman"/>
                <a:cs typeface="Times New Roman"/>
              </a:rPr>
              <a:t>сальтации</a:t>
            </a:r>
            <a:r>
              <a:rPr lang="ru-RU" sz="1200" dirty="0" smtClean="0">
                <a:solidFill>
                  <a:srgbClr val="333333"/>
                </a:solidFill>
                <a:latin typeface="Times New Roman"/>
                <a:ea typeface="Times New Roman"/>
                <a:cs typeface="Times New Roman"/>
              </a:rPr>
              <a:t> во время очень сильного ветра и могут переноситься во взвеси на высотах в тысячи метров и расстояния в сотни километров.  </a:t>
            </a:r>
            <a:endParaRPr lang="ru-RU" sz="1200" dirty="0" smtClean="0">
              <a:latin typeface="+mn-lt"/>
              <a:ea typeface="Calibri"/>
              <a:cs typeface="Times New Roman"/>
            </a:endParaRPr>
          </a:p>
          <a:p>
            <a:endParaRPr lang="ru-RU" dirty="0"/>
          </a:p>
        </p:txBody>
      </p:sp>
      <p:sp>
        <p:nvSpPr>
          <p:cNvPr id="4" name="Номер слайда 3"/>
          <p:cNvSpPr>
            <a:spLocks noGrp="1"/>
          </p:cNvSpPr>
          <p:nvPr>
            <p:ph type="sldNum" sz="quarter" idx="10"/>
          </p:nvPr>
        </p:nvSpPr>
        <p:spPr/>
        <p:txBody>
          <a:bodyPr/>
          <a:lstStyle/>
          <a:p>
            <a:fld id="{ECFA0DF8-148C-4B1B-B7D2-2576FA3FE03F}" type="slidenum">
              <a:rPr lang="ru-RU" smtClean="0">
                <a:solidFill>
                  <a:prstClr val="black"/>
                </a:solidFill>
              </a:rPr>
              <a:pPr/>
              <a:t>5</a:t>
            </a:fld>
            <a:endParaRPr lang="ru-RU">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solidFill>
                  <a:srgbClr val="333333"/>
                </a:solidFill>
                <a:latin typeface="Times New Roman"/>
                <a:ea typeface="Times New Roman"/>
                <a:cs typeface="Times New Roman"/>
              </a:rPr>
              <a:t>Пороговые скорости могут быть определены как скорости, необходимые для переноса частиц определенного размера. В общем, чем больше частицы, тем больше пороговая скорость, необходимая для их переноса. Это правило нарушается довольно часто в случае глины. Глинистые частички, сами по себе небольшого размера, имеют привычку слипаться в агрегаты много большие, чем исходные частицы. В результате, пороговые скорости для глин могут оказаться большими, чем для песка. Наименьшие пороговые скорости имеют, конечно, алевриты (пыль)</a:t>
            </a:r>
            <a:endParaRPr lang="ru-RU" sz="1200" dirty="0" smtClean="0">
              <a:latin typeface="+mn-lt"/>
              <a:ea typeface="Calibri"/>
              <a:cs typeface="Times New Roman"/>
            </a:endParaRPr>
          </a:p>
          <a:p>
            <a:endParaRPr lang="ru-RU" dirty="0"/>
          </a:p>
        </p:txBody>
      </p:sp>
      <p:sp>
        <p:nvSpPr>
          <p:cNvPr id="4" name="Номер слайда 3"/>
          <p:cNvSpPr>
            <a:spLocks noGrp="1"/>
          </p:cNvSpPr>
          <p:nvPr>
            <p:ph type="sldNum" sz="quarter" idx="10"/>
          </p:nvPr>
        </p:nvSpPr>
        <p:spPr/>
        <p:txBody>
          <a:bodyPr/>
          <a:lstStyle/>
          <a:p>
            <a:fld id="{ECFA0DF8-148C-4B1B-B7D2-2576FA3FE03F}" type="slidenum">
              <a:rPr lang="ru-RU" smtClean="0">
                <a:solidFill>
                  <a:prstClr val="black"/>
                </a:solidFill>
              </a:rPr>
              <a:pPr/>
              <a:t>6</a:t>
            </a:fld>
            <a:endParaRPr lang="ru-RU">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mn-lt"/>
                <a:ea typeface="+mn-ea"/>
                <a:cs typeface="+mn-cs"/>
              </a:rPr>
              <a:t>Конечная скорость выпадения</a:t>
            </a:r>
            <a:r>
              <a:rPr lang="ru-RU" sz="1200" kern="1200" dirty="0" smtClean="0">
                <a:solidFill>
                  <a:schemeClr val="tx1"/>
                </a:solidFill>
                <a:latin typeface="+mn-lt"/>
                <a:ea typeface="+mn-ea"/>
                <a:cs typeface="+mn-cs"/>
              </a:rPr>
              <a:t> может быть определена как скорость, при которой частички, транспортируемые ветром, выпадают и осаждаются на поверхности грунта. (Также, кстати , определяется конечная скорость выпадения и при водном переносе). На графике показаны конечные скорости выпадения для частиц размерности глины, алеврита и песка. На этом полулогарифмическом графики наблюдаются простейшие, почти линейные взаимоотношения. Чем больше частица, тем больше скорость ветра, необходимая для поддержания ее ветрового переноса над земной поверхностью. </a:t>
            </a:r>
            <a:endParaRPr lang="ru-RU" dirty="0"/>
          </a:p>
        </p:txBody>
      </p:sp>
      <p:sp>
        <p:nvSpPr>
          <p:cNvPr id="4" name="Номер слайда 3"/>
          <p:cNvSpPr>
            <a:spLocks noGrp="1"/>
          </p:cNvSpPr>
          <p:nvPr>
            <p:ph type="sldNum" sz="quarter" idx="10"/>
          </p:nvPr>
        </p:nvSpPr>
        <p:spPr/>
        <p:txBody>
          <a:bodyPr/>
          <a:lstStyle/>
          <a:p>
            <a:fld id="{ECFA0DF8-148C-4B1B-B7D2-2576FA3FE03F}" type="slidenum">
              <a:rPr lang="ru-RU" smtClean="0">
                <a:solidFill>
                  <a:prstClr val="black"/>
                </a:solidFill>
              </a:rPr>
              <a:pPr/>
              <a:t>7</a:t>
            </a:fld>
            <a:endParaRPr lang="ru-RU">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Когда сила ветра концентрируется в отдельном месте ландшафта, эрозия может выработать понижение, известное как дефляционный котел. Дефляционные котлы имеют размеры от нескольких метров до нескольких сотен метров и выдуваются за несколько дней или пару сезонов. Много большие депрессии обнаруживаются в аридных регионах по всему миру. Эти широкие мелкие депрессии, которые называют дефляционными впадинами или котловинами. Одна из крупнейших дефляционных впадин – Катара – обнаружена в ливийской пустыне Египта. Ее площадь около 15 000 км2. </a:t>
            </a:r>
          </a:p>
          <a:p>
            <a:r>
              <a:rPr lang="ru-RU" dirty="0" smtClean="0"/>
              <a:t>В некоторых областях сухого климата постоянные ветры эродируют все осадки размера песка, оставляя как бы голыми, без матрикса более крупные обломки. Такие площади называются пустынными мостовыми. Они действительно очень часто похожи на полированную брусчатку мостовых.  </a:t>
            </a:r>
          </a:p>
          <a:p>
            <a:r>
              <a:rPr lang="ru-RU" dirty="0" smtClean="0"/>
              <a:t>Характерными формами ветрового рельефа являются </a:t>
            </a:r>
            <a:r>
              <a:rPr lang="ru-RU" dirty="0" err="1" smtClean="0"/>
              <a:t>вентифакты</a:t>
            </a:r>
            <a:r>
              <a:rPr lang="ru-RU" dirty="0" smtClean="0"/>
              <a:t>. Это могут быть сравнительно небольшие </a:t>
            </a:r>
            <a:r>
              <a:rPr lang="ru-RU" dirty="0" err="1" smtClean="0"/>
              <a:t>ветрогранники</a:t>
            </a:r>
            <a:r>
              <a:rPr lang="ru-RU" dirty="0" smtClean="0"/>
              <a:t> – отшлифованные ветром пирамидальные образования, рассеянные как правило правильными рядами по направлению преобладающих ветром. Но это могут быть и крупные скалы – особенно в холодных аридных областях с сильными постоянными ветрами – например в Антарктиде (фотографии) или в</a:t>
            </a:r>
            <a:r>
              <a:rPr lang="ru-RU" baseline="0" dirty="0" smtClean="0"/>
              <a:t> Горной Монголии.</a:t>
            </a:r>
            <a:endParaRPr lang="ru-RU" dirty="0" smtClean="0"/>
          </a:p>
          <a:p>
            <a:endParaRPr lang="ru-RU" dirty="0"/>
          </a:p>
        </p:txBody>
      </p:sp>
      <p:sp>
        <p:nvSpPr>
          <p:cNvPr id="4" name="Номер слайда 3"/>
          <p:cNvSpPr>
            <a:spLocks noGrp="1"/>
          </p:cNvSpPr>
          <p:nvPr>
            <p:ph type="sldNum" sz="quarter" idx="10"/>
          </p:nvPr>
        </p:nvSpPr>
        <p:spPr/>
        <p:txBody>
          <a:bodyPr/>
          <a:lstStyle/>
          <a:p>
            <a:fld id="{ECFA0DF8-148C-4B1B-B7D2-2576FA3FE03F}" type="slidenum">
              <a:rPr lang="ru-RU" smtClean="0">
                <a:solidFill>
                  <a:prstClr val="black"/>
                </a:solidFill>
              </a:rPr>
              <a:pPr/>
              <a:t>8</a:t>
            </a:fld>
            <a:endParaRPr lang="ru-RU">
              <a:solidFill>
                <a:prstClr val="black"/>
              </a:solidFill>
            </a:endParaRPr>
          </a:p>
        </p:txBody>
      </p:sp>
    </p:spTree>
    <p:extLst>
      <p:ext uri="{BB962C8B-B14F-4D97-AF65-F5344CB8AC3E}">
        <p14:creationId xmlns:p14="http://schemas.microsoft.com/office/powerpoint/2010/main" val="1908106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районах с постоянными во времени и по направлению ветрами, а также с подходящей геологической структурой, образуются </a:t>
            </a:r>
            <a:r>
              <a:rPr lang="ru-RU" dirty="0" err="1" smtClean="0"/>
              <a:t>ярданги</a:t>
            </a:r>
            <a:r>
              <a:rPr lang="ru-RU" dirty="0" smtClean="0"/>
              <a:t>. Это длиннейшие параллельные каналы выдувания, разделенные обрывистыми поднятиями (ярами), иногда крайне причудливой формы. </a:t>
            </a:r>
            <a:r>
              <a:rPr lang="ru-RU" dirty="0" err="1" smtClean="0"/>
              <a:t>Ярданги</a:t>
            </a:r>
            <a:r>
              <a:rPr lang="ru-RU" dirty="0" smtClean="0"/>
              <a:t> – одни из наиболее эффектных форм рельефа Земли. </a:t>
            </a:r>
          </a:p>
          <a:p>
            <a:r>
              <a:rPr lang="ru-RU" dirty="0" smtClean="0"/>
              <a:t>Удивительно, но о них довольно слабо известно широкой научной общественности </a:t>
            </a:r>
            <a:endParaRPr lang="ru-RU" dirty="0"/>
          </a:p>
        </p:txBody>
      </p:sp>
      <p:sp>
        <p:nvSpPr>
          <p:cNvPr id="4" name="Номер слайда 3"/>
          <p:cNvSpPr>
            <a:spLocks noGrp="1"/>
          </p:cNvSpPr>
          <p:nvPr>
            <p:ph type="sldNum" sz="quarter" idx="10"/>
          </p:nvPr>
        </p:nvSpPr>
        <p:spPr/>
        <p:txBody>
          <a:bodyPr/>
          <a:lstStyle/>
          <a:p>
            <a:fld id="{ECFA0DF8-148C-4B1B-B7D2-2576FA3FE03F}" type="slidenum">
              <a:rPr lang="ru-RU" smtClean="0">
                <a:solidFill>
                  <a:prstClr val="black"/>
                </a:solidFill>
              </a:rPr>
              <a:pPr/>
              <a:t>9</a:t>
            </a:fld>
            <a:endParaRPr lang="ru-RU">
              <a:solidFill>
                <a:prstClr val="black"/>
              </a:solidFill>
            </a:endParaRPr>
          </a:p>
        </p:txBody>
      </p:sp>
    </p:spTree>
    <p:extLst>
      <p:ext uri="{BB962C8B-B14F-4D97-AF65-F5344CB8AC3E}">
        <p14:creationId xmlns:p14="http://schemas.microsoft.com/office/powerpoint/2010/main" val="2434916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dirty="0" smtClean="0">
                <a:solidFill>
                  <a:srgbClr val="000099"/>
                </a:solidFill>
                <a:latin typeface="Times New Roman"/>
                <a:ea typeface="Times New Roman"/>
              </a:rPr>
              <a:t>Наиболее мелкой формой ветровой аккумуляции является ветровая рябь. Ветровая рябь – это маломощная кучка песка асимметричного профиля, возникающая на любой подходящей поверхности, в том числе на поверхности крупных барханов и дюн. Ветровая рябь – это, собственно, и есть </a:t>
            </a:r>
            <a:r>
              <a:rPr lang="ru-RU" sz="1200" b="0" dirty="0" err="1" smtClean="0">
                <a:solidFill>
                  <a:srgbClr val="000099"/>
                </a:solidFill>
                <a:latin typeface="Times New Roman"/>
                <a:ea typeface="Times New Roman"/>
              </a:rPr>
              <a:t>минидюны</a:t>
            </a:r>
            <a:r>
              <a:rPr lang="ru-RU" sz="1200" b="0" dirty="0" smtClean="0">
                <a:solidFill>
                  <a:srgbClr val="000099"/>
                </a:solidFill>
                <a:latin typeface="Times New Roman"/>
                <a:ea typeface="Times New Roman"/>
              </a:rPr>
              <a:t> с размером от 5 см до 2 м между отдельными гребнями, и 0.1 до 5 см в высоту. Знаки ряби образуются </a:t>
            </a:r>
            <a:r>
              <a:rPr lang="ru-RU" sz="1200" b="0" dirty="0" err="1" smtClean="0">
                <a:solidFill>
                  <a:srgbClr val="000099"/>
                </a:solidFill>
                <a:latin typeface="Times New Roman"/>
                <a:ea typeface="Times New Roman"/>
              </a:rPr>
              <a:t>сальтацией</a:t>
            </a:r>
            <a:r>
              <a:rPr lang="ru-RU" sz="1200" b="0" dirty="0" smtClean="0">
                <a:solidFill>
                  <a:srgbClr val="000099"/>
                </a:solidFill>
                <a:latin typeface="Times New Roman"/>
                <a:ea typeface="Times New Roman"/>
              </a:rPr>
              <a:t> песчинок, когда песчинки имеют одинаковый размер, и, соответственно,  одинаковый или близкий  шаг </a:t>
            </a:r>
            <a:r>
              <a:rPr lang="ru-RU" sz="1200" b="0" dirty="0" err="1" smtClean="0">
                <a:solidFill>
                  <a:srgbClr val="000099"/>
                </a:solidFill>
                <a:latin typeface="Times New Roman"/>
                <a:ea typeface="Times New Roman"/>
              </a:rPr>
              <a:t>сальтации</a:t>
            </a:r>
            <a:r>
              <a:rPr lang="ru-RU" sz="1200" b="0" dirty="0" smtClean="0">
                <a:solidFill>
                  <a:srgbClr val="000099"/>
                </a:solidFill>
                <a:latin typeface="Times New Roman"/>
                <a:ea typeface="Times New Roman"/>
              </a:rPr>
              <a:t>. Серии структур ветровой ряби инициируются единичными неровностями поверхности земли. Эти неровности служат своеобразными трамплинами для запуска  песчинок в воздух. Приземляясь с некоторым шагом по направлению ветра, они образуют следующий гребень, служащий новым трамплином для </a:t>
            </a:r>
            <a:r>
              <a:rPr lang="ru-RU" sz="1200" b="0" dirty="0" err="1" smtClean="0">
                <a:solidFill>
                  <a:srgbClr val="000099"/>
                </a:solidFill>
                <a:latin typeface="Times New Roman"/>
                <a:ea typeface="Times New Roman"/>
              </a:rPr>
              <a:t>сальтации</a:t>
            </a:r>
            <a:r>
              <a:rPr lang="ru-RU" sz="1200" b="0" dirty="0" smtClean="0">
                <a:solidFill>
                  <a:srgbClr val="000099"/>
                </a:solidFill>
                <a:latin typeface="Times New Roman"/>
                <a:ea typeface="Times New Roman"/>
              </a:rPr>
              <a:t>, и т.д. Обработка этих неровностей ветром придает им такой характерный облик с пологим склоном на наветренной стороне (поверхность ветровой эрозии) и крутым склоном с подветренной стороны (поверхность ветровой аккумуляции). Соответственно этому, структура образующихся пород будет косослоистая.</a:t>
            </a:r>
            <a:endParaRPr lang="ru-RU" b="0" dirty="0"/>
          </a:p>
        </p:txBody>
      </p:sp>
      <p:sp>
        <p:nvSpPr>
          <p:cNvPr id="4" name="Номер слайда 3"/>
          <p:cNvSpPr>
            <a:spLocks noGrp="1"/>
          </p:cNvSpPr>
          <p:nvPr>
            <p:ph type="sldNum" sz="quarter" idx="10"/>
          </p:nvPr>
        </p:nvSpPr>
        <p:spPr/>
        <p:txBody>
          <a:bodyPr/>
          <a:lstStyle/>
          <a:p>
            <a:fld id="{ECFA0DF8-148C-4B1B-B7D2-2576FA3FE03F}" type="slidenum">
              <a:rPr lang="ru-RU" smtClean="0">
                <a:solidFill>
                  <a:prstClr val="black"/>
                </a:solidFill>
              </a:rPr>
              <a:pPr/>
              <a:t>10</a:t>
            </a:fld>
            <a:endParaRPr lang="ru-RU">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5F8E338-1E18-4A68-8351-C214F928CD44}"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88AED19E-3B2C-4816-A821-20EC035D17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25640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5F8E338-1E18-4A68-8351-C214F928CD44}"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88AED19E-3B2C-4816-A821-20EC035D17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08845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5F8E338-1E18-4A68-8351-C214F928CD44}"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88AED19E-3B2C-4816-A821-20EC035D17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07571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4669EA-D1E4-4816-ADB5-1BA3CFC6C7A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347389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FD7092-5C5E-4279-AAF1-4263DE874289}"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04485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5B66E9-8557-41F6-A110-FB98035A787E}"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066319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C6CB6C-7906-4AD1-A9D8-EFA6A411B44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191850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D16101A-7F36-4F3C-AB18-D6416579D41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114930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6348B6B-1813-459F-8492-DA97976A1328}"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620901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60EB47F-88B4-4860-8712-90559641E08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696527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573B0C-E1CB-47CA-94F9-91D2F33593B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776382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5F8E338-1E18-4A68-8351-C214F928CD44}"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88AED19E-3B2C-4816-A821-20EC035D17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31585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578205-7A1E-410C-917A-584F5BAEBB5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429486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8493C0-587A-418D-9DE7-94B7AC2EA30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627082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81938A-6E48-41EA-88CB-25B6C7EBBC3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6263914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57605A1-010E-40DD-B0EA-0BFB52016999}"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452600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4669EA-D1E4-4816-ADB5-1BA3CFC6C7A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238976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FD7092-5C5E-4279-AAF1-4263DE874289}"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111690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5B66E9-8557-41F6-A110-FB98035A787E}"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2709323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C6CB6C-7906-4AD1-A9D8-EFA6A411B44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543115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D16101A-7F36-4F3C-AB18-D6416579D41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743247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6348B6B-1813-459F-8492-DA97976A1328}"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471585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5F8E338-1E18-4A68-8351-C214F928CD44}"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88AED19E-3B2C-4816-A821-20EC035D17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329828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60EB47F-88B4-4860-8712-90559641E08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0616273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573B0C-E1CB-47CA-94F9-91D2F33593B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959787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578205-7A1E-410C-917A-584F5BAEBB5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7511445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8493C0-587A-418D-9DE7-94B7AC2EA30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6521937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81938A-6E48-41EA-88CB-25B6C7EBBC3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2947545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57605A1-010E-40DD-B0EA-0BFB52016999}"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971153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5F8E338-1E18-4A68-8351-C214F928CD44}" type="datetimeFigureOut">
              <a:rPr lang="ru-RU" smtClean="0">
                <a:solidFill>
                  <a:prstClr val="black">
                    <a:tint val="75000"/>
                  </a:prstClr>
                </a:solidFill>
              </a:rPr>
              <a:pPr/>
              <a:t>19.03.2020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88AED19E-3B2C-4816-A821-20EC035D17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76281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5F8E338-1E18-4A68-8351-C214F928CD44}" type="datetimeFigureOut">
              <a:rPr lang="ru-RU" smtClean="0">
                <a:solidFill>
                  <a:prstClr val="black">
                    <a:tint val="75000"/>
                  </a:prstClr>
                </a:solidFill>
              </a:rPr>
              <a:pPr/>
              <a:t>19.03.2020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88AED19E-3B2C-4816-A821-20EC035D17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23155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5F8E338-1E18-4A68-8351-C214F928CD44}" type="datetimeFigureOut">
              <a:rPr lang="ru-RU" smtClean="0">
                <a:solidFill>
                  <a:prstClr val="black">
                    <a:tint val="75000"/>
                  </a:prstClr>
                </a:solidFill>
              </a:rPr>
              <a:pPr/>
              <a:t>19.03.2020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88AED19E-3B2C-4816-A821-20EC035D17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21603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5F8E338-1E18-4A68-8351-C214F928CD44}" type="datetimeFigureOut">
              <a:rPr lang="ru-RU" smtClean="0">
                <a:solidFill>
                  <a:prstClr val="black">
                    <a:tint val="75000"/>
                  </a:prstClr>
                </a:solidFill>
              </a:rPr>
              <a:pPr/>
              <a:t>19.03.2020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88AED19E-3B2C-4816-A821-20EC035D17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18446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5F8E338-1E18-4A68-8351-C214F928CD44}" type="datetimeFigureOut">
              <a:rPr lang="ru-RU" smtClean="0">
                <a:solidFill>
                  <a:prstClr val="black">
                    <a:tint val="75000"/>
                  </a:prstClr>
                </a:solidFill>
              </a:rPr>
              <a:pPr/>
              <a:t>19.03.2020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88AED19E-3B2C-4816-A821-20EC035D17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56584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5F8E338-1E18-4A68-8351-C214F928CD44}" type="datetimeFigureOut">
              <a:rPr lang="ru-RU" smtClean="0">
                <a:solidFill>
                  <a:prstClr val="black">
                    <a:tint val="75000"/>
                  </a:prstClr>
                </a:solidFill>
              </a:rPr>
              <a:pPr/>
              <a:t>19.03.2020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88AED19E-3B2C-4816-A821-20EC035D17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06792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F8E338-1E18-4A68-8351-C214F928CD44}"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AED19E-3B2C-4816-A821-20EC035D17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995495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722DFF18-F3C7-43C9-9710-6EDAF1ECFF92}" type="slidenum">
              <a:rPr lang="ru-RU">
                <a:solidFill>
                  <a:srgbClr val="000000"/>
                </a:solidFill>
              </a:rPr>
              <a:pPr fontAlgn="base">
                <a:spcBef>
                  <a:spcPct val="0"/>
                </a:spcBef>
                <a:spcAft>
                  <a:spcPct val="0"/>
                </a:spcAft>
                <a:defRPr/>
              </a:pPr>
              <a:t>‹#›</a:t>
            </a:fld>
            <a:endParaRPr lang="ru-RU">
              <a:solidFill>
                <a:srgbClr val="000000"/>
              </a:solidFill>
            </a:endParaRPr>
          </a:p>
        </p:txBody>
      </p:sp>
    </p:spTree>
    <p:extLst>
      <p:ext uri="{BB962C8B-B14F-4D97-AF65-F5344CB8AC3E}">
        <p14:creationId xmlns:p14="http://schemas.microsoft.com/office/powerpoint/2010/main" val="28008331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722DFF18-F3C7-43C9-9710-6EDAF1ECFF92}" type="slidenum">
              <a:rPr lang="ru-RU">
                <a:solidFill>
                  <a:srgbClr val="000000"/>
                </a:solidFill>
              </a:rPr>
              <a:pPr fontAlgn="base">
                <a:spcBef>
                  <a:spcPct val="0"/>
                </a:spcBef>
                <a:spcAft>
                  <a:spcPct val="0"/>
                </a:spcAft>
                <a:defRPr/>
              </a:pPr>
              <a:t>‹#›</a:t>
            </a:fld>
            <a:endParaRPr lang="ru-RU">
              <a:solidFill>
                <a:srgbClr val="000000"/>
              </a:solidFill>
            </a:endParaRPr>
          </a:p>
        </p:txBody>
      </p:sp>
    </p:spTree>
    <p:extLst>
      <p:ext uri="{BB962C8B-B14F-4D97-AF65-F5344CB8AC3E}">
        <p14:creationId xmlns:p14="http://schemas.microsoft.com/office/powerpoint/2010/main" val="231495007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5.png"/><Relationship Id="rId5" Type="http://schemas.openxmlformats.org/officeDocument/2006/relationships/oleObject" Target="../embeddings/oleObject1.bin"/><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59.jpg"/><Relationship Id="rId4" Type="http://schemas.openxmlformats.org/officeDocument/2006/relationships/image" Target="../media/image58.jp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microsoft.com/office/2007/relationships/hdphoto" Target="../media/hdphoto10.wdp"/></Relationships>
</file>

<file path=ppt/slides/_rels/slide31.xml.rels><?xml version="1.0" encoding="UTF-8" standalone="yes"?>
<Relationships xmlns="http://schemas.openxmlformats.org/package/2006/relationships"><Relationship Id="rId3" Type="http://schemas.openxmlformats.org/officeDocument/2006/relationships/image" Target="../media/image67.tmp"/><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69.gif"/></Relationships>
</file>

<file path=ppt/slides/_rels/slide33.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gif"/><Relationship Id="rId1" Type="http://schemas.openxmlformats.org/officeDocument/2006/relationships/slideLayout" Target="../slideLayouts/slideLayout7.xml"/><Relationship Id="rId5" Type="http://schemas.openxmlformats.org/officeDocument/2006/relationships/image" Target="../media/image73.gif"/><Relationship Id="rId4" Type="http://schemas.openxmlformats.org/officeDocument/2006/relationships/image" Target="../media/image72.gif"/></Relationships>
</file>

<file path=ppt/slides/_rels/slide3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79.jpg"/><Relationship Id="rId4" Type="http://schemas.microsoft.com/office/2007/relationships/hdphoto" Target="../media/hdphoto12.wdp"/></Relationships>
</file>

<file path=ppt/slides/_rels/slide3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microsoft.com/office/2007/relationships/hdphoto" Target="../media/hdphoto13.wdp"/></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84.png"/><Relationship Id="rId4" Type="http://schemas.openxmlformats.org/officeDocument/2006/relationships/image" Target="../media/image83.emf"/></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jpeg"/><Relationship Id="rId4" Type="http://schemas.microsoft.com/office/2007/relationships/hdphoto" Target="../media/hdphoto15.wdp"/></Relationships>
</file>

<file path=ppt/slides/_rels/slide4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18.xml"/><Relationship Id="rId5" Type="http://schemas.openxmlformats.org/officeDocument/2006/relationships/image" Target="../media/image91.png"/><Relationship Id="rId4" Type="http://schemas.openxmlformats.org/officeDocument/2006/relationships/image" Target="../media/image90.png"/></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95.gi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7795" y="1072433"/>
            <a:ext cx="9181795" cy="5805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20551927">
            <a:off x="5157786" y="4694137"/>
            <a:ext cx="1550508" cy="461665"/>
          </a:xfrm>
          <a:prstGeom prst="rect">
            <a:avLst/>
          </a:prstGeom>
          <a:noFill/>
          <a:ln>
            <a:solidFill>
              <a:schemeClr val="bg1"/>
            </a:solidFill>
          </a:ln>
        </p:spPr>
        <p:txBody>
          <a:bodyPr wrap="square" rtlCol="0">
            <a:spAutoFit/>
          </a:bodyPr>
          <a:lstStyle/>
          <a:p>
            <a:r>
              <a:rPr lang="ru-RU" sz="2400" b="1" dirty="0" smtClean="0">
                <a:solidFill>
                  <a:schemeClr val="bg1"/>
                </a:solidFill>
              </a:rPr>
              <a:t>лекция </a:t>
            </a:r>
            <a:r>
              <a:rPr lang="en-US" sz="2400" b="1" dirty="0" smtClean="0">
                <a:solidFill>
                  <a:schemeClr val="bg1"/>
                </a:solidFill>
              </a:rPr>
              <a:t>12</a:t>
            </a:r>
            <a:endParaRPr lang="ru-RU" sz="2400" b="1" dirty="0" smtClean="0">
              <a:solidFill>
                <a:schemeClr val="bg1"/>
              </a:solidFill>
            </a:endParaRPr>
          </a:p>
        </p:txBody>
      </p:sp>
      <p:sp>
        <p:nvSpPr>
          <p:cNvPr id="6" name="TextBox 5"/>
          <p:cNvSpPr txBox="1"/>
          <p:nvPr/>
        </p:nvSpPr>
        <p:spPr>
          <a:xfrm>
            <a:off x="0" y="116632"/>
            <a:ext cx="9150113" cy="646331"/>
          </a:xfrm>
          <a:prstGeom prst="rect">
            <a:avLst/>
          </a:prstGeom>
          <a:noFill/>
        </p:spPr>
        <p:txBody>
          <a:bodyPr wrap="square" rtlCol="0">
            <a:spAutoFit/>
          </a:bodyPr>
          <a:lstStyle/>
          <a:p>
            <a:pPr algn="ctr"/>
            <a:r>
              <a:rPr lang="ru-RU" sz="3600" b="1" dirty="0" smtClean="0">
                <a:solidFill>
                  <a:prstClr val="white"/>
                </a:solidFill>
              </a:rPr>
              <a:t>Эоловые и лессовые  </a:t>
            </a:r>
            <a:r>
              <a:rPr lang="ru-RU" sz="3600" b="1" dirty="0">
                <a:solidFill>
                  <a:prstClr val="white"/>
                </a:solidFill>
              </a:rPr>
              <a:t>отложения</a:t>
            </a:r>
          </a:p>
        </p:txBody>
      </p:sp>
      <p:sp>
        <p:nvSpPr>
          <p:cNvPr id="2" name="TextBox 1"/>
          <p:cNvSpPr txBox="1"/>
          <p:nvPr/>
        </p:nvSpPr>
        <p:spPr>
          <a:xfrm>
            <a:off x="7884368" y="2204864"/>
            <a:ext cx="184731" cy="369332"/>
          </a:xfrm>
          <a:prstGeom prst="rect">
            <a:avLst/>
          </a:prstGeom>
          <a:noFill/>
        </p:spPr>
        <p:txBody>
          <a:bodyPr wrap="none" rtlCol="0">
            <a:spAutoFit/>
          </a:bodyPr>
          <a:lstStyle/>
          <a:p>
            <a:endParaRPr lang="ru-RU" dirty="0"/>
          </a:p>
        </p:txBody>
      </p:sp>
    </p:spTree>
    <p:extLst>
      <p:ext uri="{BB962C8B-B14F-4D97-AF65-F5344CB8AC3E}">
        <p14:creationId xmlns:p14="http://schemas.microsoft.com/office/powerpoint/2010/main" val="36357919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www.physicalgeography.net/fundamentals/images/desertdune.jpg"/>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TextBox 1"/>
          <p:cNvSpPr txBox="1"/>
          <p:nvPr/>
        </p:nvSpPr>
        <p:spPr>
          <a:xfrm>
            <a:off x="0" y="-27384"/>
            <a:ext cx="9144000" cy="461665"/>
          </a:xfrm>
          <a:prstGeom prst="rect">
            <a:avLst/>
          </a:prstGeom>
          <a:solidFill>
            <a:schemeClr val="accent6">
              <a:lumMod val="40000"/>
              <a:lumOff val="60000"/>
            </a:schemeClr>
          </a:solidFill>
        </p:spPr>
        <p:txBody>
          <a:bodyPr wrap="square" rtlCol="0">
            <a:spAutoFit/>
          </a:bodyPr>
          <a:lstStyle/>
          <a:p>
            <a:pPr algn="ctr"/>
            <a:r>
              <a:rPr lang="ru-RU" sz="2400" b="1" dirty="0">
                <a:solidFill>
                  <a:prstClr val="black"/>
                </a:solidFill>
              </a:rPr>
              <a:t>Ветровая </a:t>
            </a:r>
            <a:r>
              <a:rPr lang="ru-RU" sz="2400" b="1" dirty="0" smtClean="0">
                <a:solidFill>
                  <a:prstClr val="black"/>
                </a:solidFill>
              </a:rPr>
              <a:t>аккумуляция и ветровая рябь</a:t>
            </a:r>
            <a:endParaRPr lang="ru-RU" sz="2400" b="1" dirty="0">
              <a:solidFill>
                <a:prstClr val="black"/>
              </a:solidFill>
            </a:endParaRPr>
          </a:p>
        </p:txBody>
      </p:sp>
    </p:spTree>
    <p:extLst>
      <p:ext uri="{BB962C8B-B14F-4D97-AF65-F5344CB8AC3E}">
        <p14:creationId xmlns:p14="http://schemas.microsoft.com/office/powerpoint/2010/main" val="42075157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25" y="9128"/>
            <a:ext cx="914222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0" y="3284984"/>
            <a:ext cx="3275856" cy="2308324"/>
          </a:xfrm>
          <a:prstGeom prst="rect">
            <a:avLst/>
          </a:prstGeom>
        </p:spPr>
        <p:txBody>
          <a:bodyPr wrap="square">
            <a:spAutoFit/>
          </a:bodyPr>
          <a:lstStyle/>
          <a:p>
            <a:r>
              <a:rPr lang="ru-RU" b="1" dirty="0">
                <a:solidFill>
                  <a:prstClr val="black"/>
                </a:solidFill>
              </a:rPr>
              <a:t>Наиболее достойной внимания формой  ветровой аккумуляции являются песчаные дюны. Крупнейшие </a:t>
            </a:r>
            <a:r>
              <a:rPr lang="ru-RU" b="1" dirty="0" smtClean="0">
                <a:solidFill>
                  <a:prstClr val="black"/>
                </a:solidFill>
              </a:rPr>
              <a:t>дюнные </a:t>
            </a:r>
            <a:r>
              <a:rPr lang="ru-RU" b="1" dirty="0">
                <a:solidFill>
                  <a:prstClr val="black"/>
                </a:solidFill>
              </a:rPr>
              <a:t>поля находятся в Северной </a:t>
            </a:r>
            <a:r>
              <a:rPr lang="ru-RU" b="1" dirty="0" smtClean="0">
                <a:solidFill>
                  <a:prstClr val="black"/>
                </a:solidFill>
              </a:rPr>
              <a:t>и Западной Африке</a:t>
            </a:r>
            <a:r>
              <a:rPr lang="ru-RU" b="1" dirty="0">
                <a:solidFill>
                  <a:prstClr val="black"/>
                </a:solidFill>
              </a:rPr>
              <a:t>, на Среднем Востоке и в Средней Азии. </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5373216"/>
            <a:ext cx="2905125"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24074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7085" y="0"/>
            <a:ext cx="4576637" cy="3083828"/>
          </a:xfrm>
          <a:prstGeom prst="rect">
            <a:avLst/>
          </a:prstGeom>
        </p:spPr>
      </p:pic>
      <p:pic>
        <p:nvPicPr>
          <p:cNvPr id="8194"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18585"/>
          <a:stretch/>
        </p:blipFill>
        <p:spPr bwMode="auto">
          <a:xfrm>
            <a:off x="0" y="3083827"/>
            <a:ext cx="4265850" cy="3774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3848" y="2402887"/>
            <a:ext cx="5940152" cy="4455114"/>
          </a:xfrm>
          <a:prstGeom prst="rect">
            <a:avLst/>
          </a:prstGeom>
          <a:ln w="19050">
            <a:solidFill>
              <a:schemeClr val="bg1"/>
            </a:solidFill>
          </a:ln>
        </p:spPr>
      </p:pic>
      <p:pic>
        <p:nvPicPr>
          <p:cNvPr id="2" name="Рисунок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2880"/>
            <a:ext cx="4569112" cy="3060948"/>
          </a:xfrm>
          <a:prstGeom prst="rect">
            <a:avLst/>
          </a:prstGeom>
          <a:ln w="19050">
            <a:solidFill>
              <a:schemeClr val="accent6">
                <a:lumMod val="40000"/>
                <a:lumOff val="60000"/>
              </a:schemeClr>
            </a:solidFill>
          </a:ln>
        </p:spPr>
      </p:pic>
    </p:spTree>
    <p:extLst>
      <p:ext uri="{BB962C8B-B14F-4D97-AF65-F5344CB8AC3E}">
        <p14:creationId xmlns:p14="http://schemas.microsoft.com/office/powerpoint/2010/main" val="7587548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902832710"/>
              </p:ext>
            </p:extLst>
          </p:nvPr>
        </p:nvGraphicFramePr>
        <p:xfrm>
          <a:off x="107504" y="152607"/>
          <a:ext cx="8928992" cy="6552786"/>
        </p:xfrm>
        <a:graphic>
          <a:graphicData uri="http://schemas.openxmlformats.org/drawingml/2006/table">
            <a:tbl>
              <a:tblPr/>
              <a:tblGrid>
                <a:gridCol w="1293674"/>
                <a:gridCol w="7635318"/>
              </a:tblGrid>
              <a:tr h="255079">
                <a:tc>
                  <a:txBody>
                    <a:bodyPr/>
                    <a:lstStyle/>
                    <a:p>
                      <a:pPr>
                        <a:lnSpc>
                          <a:spcPct val="115000"/>
                        </a:lnSpc>
                        <a:spcAft>
                          <a:spcPts val="0"/>
                        </a:spcAft>
                      </a:pPr>
                      <a:r>
                        <a:rPr lang="ru-RU" sz="1400" b="1" dirty="0" smtClean="0">
                          <a:solidFill>
                            <a:srgbClr val="333333"/>
                          </a:solidFill>
                          <a:latin typeface="Times New Roman"/>
                          <a:ea typeface="Times New Roman"/>
                          <a:cs typeface="Times New Roman"/>
                        </a:rPr>
                        <a:t>Тип дюны</a:t>
                      </a:r>
                      <a:endParaRPr lang="ru-RU" sz="1400" dirty="0">
                        <a:latin typeface="Calibri"/>
                        <a:ea typeface="Calibri"/>
                        <a:cs typeface="Times New Roman"/>
                      </a:endParaRPr>
                    </a:p>
                  </a:txBody>
                  <a:tcPr marL="9629" marR="9629" marT="9629" marB="9629">
                    <a:lnL>
                      <a:noFill/>
                    </a:lnL>
                    <a:lnR>
                      <a:noFill/>
                    </a:lnR>
                    <a:lnT>
                      <a:noFill/>
                    </a:lnT>
                    <a:lnB>
                      <a:noFill/>
                    </a:lnB>
                    <a:solidFill>
                      <a:srgbClr val="CCCCCC"/>
                    </a:solidFill>
                  </a:tcPr>
                </a:tc>
                <a:tc>
                  <a:txBody>
                    <a:bodyPr/>
                    <a:lstStyle/>
                    <a:p>
                      <a:pPr>
                        <a:lnSpc>
                          <a:spcPct val="115000"/>
                        </a:lnSpc>
                        <a:spcAft>
                          <a:spcPts val="0"/>
                        </a:spcAft>
                      </a:pPr>
                      <a:r>
                        <a:rPr lang="ru-RU" sz="1400" b="1" dirty="0" smtClean="0">
                          <a:solidFill>
                            <a:srgbClr val="333333"/>
                          </a:solidFill>
                          <a:latin typeface="Times New Roman"/>
                          <a:ea typeface="Times New Roman"/>
                          <a:cs typeface="Times New Roman"/>
                        </a:rPr>
                        <a:t>Описание</a:t>
                      </a:r>
                      <a:endParaRPr lang="ru-RU" sz="1400" dirty="0">
                        <a:latin typeface="Calibri"/>
                        <a:ea typeface="Calibri"/>
                        <a:cs typeface="Times New Roman"/>
                      </a:endParaRPr>
                    </a:p>
                  </a:txBody>
                  <a:tcPr marL="9629" marR="9629" marT="9629" marB="9629">
                    <a:lnL>
                      <a:noFill/>
                    </a:lnL>
                    <a:lnR>
                      <a:noFill/>
                    </a:lnR>
                    <a:lnT>
                      <a:noFill/>
                    </a:lnT>
                    <a:lnB>
                      <a:noFill/>
                    </a:lnB>
                    <a:solidFill>
                      <a:srgbClr val="CCCCCC"/>
                    </a:solidFill>
                  </a:tcPr>
                </a:tc>
              </a:tr>
              <a:tr h="983993">
                <a:tc>
                  <a:txBody>
                    <a:bodyPr/>
                    <a:lstStyle/>
                    <a:p>
                      <a:pPr>
                        <a:lnSpc>
                          <a:spcPct val="115000"/>
                        </a:lnSpc>
                        <a:spcAft>
                          <a:spcPts val="0"/>
                        </a:spcAft>
                      </a:pPr>
                      <a:r>
                        <a:rPr lang="ru-RU" sz="1400" b="1" dirty="0" smtClean="0">
                          <a:solidFill>
                            <a:srgbClr val="000000"/>
                          </a:solidFill>
                          <a:latin typeface="Times New Roman"/>
                          <a:ea typeface="Calibri"/>
                          <a:cs typeface="Times New Roman"/>
                        </a:rPr>
                        <a:t>Бархан</a:t>
                      </a:r>
                    </a:p>
                    <a:p>
                      <a:pPr marL="0" marR="0" indent="0" algn="l" defTabSz="914400" rtl="0" eaLnBrk="1" fontAlgn="auto" latinLnBrk="0" hangingPunct="1">
                        <a:lnSpc>
                          <a:spcPct val="115000"/>
                        </a:lnSpc>
                        <a:spcBef>
                          <a:spcPts val="0"/>
                        </a:spcBef>
                        <a:spcAft>
                          <a:spcPts val="0"/>
                        </a:spcAft>
                        <a:buClrTx/>
                        <a:buSzTx/>
                        <a:buFontTx/>
                        <a:buNone/>
                        <a:tabLst/>
                        <a:defRPr/>
                      </a:pPr>
                      <a:r>
                        <a:rPr lang="ru-RU" sz="1400" b="0" i="1" dirty="0" err="1" smtClean="0">
                          <a:solidFill>
                            <a:srgbClr val="000000"/>
                          </a:solidFill>
                          <a:latin typeface="Times New Roman"/>
                          <a:ea typeface="Times New Roman"/>
                          <a:cs typeface="Times New Roman"/>
                        </a:rPr>
                        <a:t>Barchan</a:t>
                      </a:r>
                      <a:endParaRPr lang="ru-RU" sz="1400" b="0" i="1" dirty="0" smtClean="0">
                        <a:solidFill>
                          <a:srgbClr val="000000"/>
                        </a:solidFill>
                        <a:latin typeface="Times New Roman"/>
                        <a:ea typeface="Times New Roman"/>
                        <a:cs typeface="Times New Roman"/>
                      </a:endParaRPr>
                    </a:p>
                    <a:p>
                      <a:pPr>
                        <a:lnSpc>
                          <a:spcPct val="115000"/>
                        </a:lnSpc>
                        <a:spcAft>
                          <a:spcPts val="0"/>
                        </a:spcAft>
                      </a:pPr>
                      <a:endParaRPr lang="ru-RU" sz="1400" dirty="0">
                        <a:latin typeface="Calibri"/>
                        <a:ea typeface="Calibri"/>
                        <a:cs typeface="Times New Roman"/>
                      </a:endParaRPr>
                    </a:p>
                  </a:txBody>
                  <a:tcPr marL="9629" marR="9629" marT="9629" marB="9629">
                    <a:lnL>
                      <a:noFill/>
                    </a:lnL>
                    <a:lnR>
                      <a:noFill/>
                    </a:lnR>
                    <a:lnT>
                      <a:noFill/>
                    </a:lnT>
                    <a:lnB>
                      <a:noFill/>
                    </a:lnB>
                    <a:solidFill>
                      <a:srgbClr val="FFFFFF"/>
                    </a:solidFill>
                  </a:tcPr>
                </a:tc>
                <a:tc>
                  <a:txBody>
                    <a:bodyPr/>
                    <a:lstStyle/>
                    <a:p>
                      <a:pPr>
                        <a:lnSpc>
                          <a:spcPct val="115000"/>
                        </a:lnSpc>
                        <a:spcAft>
                          <a:spcPts val="0"/>
                        </a:spcAft>
                      </a:pPr>
                      <a:r>
                        <a:rPr lang="ru-RU" sz="1400" dirty="0" smtClean="0">
                          <a:solidFill>
                            <a:srgbClr val="000000"/>
                          </a:solidFill>
                          <a:latin typeface="Times New Roman"/>
                          <a:ea typeface="Times New Roman"/>
                          <a:cs typeface="Times New Roman"/>
                        </a:rPr>
                        <a:t>Серповидная дюна, чья длинная ось поперечна главному направлению ветра. Концы дюны (рога бархана) вытянуты по ветру. Барханы образуются в областях с ограниченным количеством песка имеют достаточно плоское основание и предпочитают постоянное направление ветра. Единственная поверхность скольжения.</a:t>
                      </a:r>
                      <a:endParaRPr lang="ru-RU" sz="1400" dirty="0">
                        <a:latin typeface="Calibri"/>
                        <a:ea typeface="Calibri"/>
                        <a:cs typeface="Times New Roman"/>
                      </a:endParaRPr>
                    </a:p>
                  </a:txBody>
                  <a:tcPr marL="9629" marR="9629" marT="9629" marB="9629">
                    <a:lnL>
                      <a:noFill/>
                    </a:lnL>
                    <a:lnR>
                      <a:noFill/>
                    </a:lnR>
                    <a:lnT>
                      <a:noFill/>
                    </a:lnT>
                    <a:lnB>
                      <a:noFill/>
                    </a:lnB>
                    <a:solidFill>
                      <a:srgbClr val="FFFFFF"/>
                    </a:solidFill>
                  </a:tcPr>
                </a:tc>
              </a:tr>
              <a:tr h="728109">
                <a:tc>
                  <a:txBody>
                    <a:bodyPr/>
                    <a:lstStyle/>
                    <a:p>
                      <a:pPr>
                        <a:lnSpc>
                          <a:spcPct val="115000"/>
                        </a:lnSpc>
                        <a:spcAft>
                          <a:spcPts val="0"/>
                        </a:spcAft>
                      </a:pPr>
                      <a:r>
                        <a:rPr lang="ru-RU" sz="1400" b="1" dirty="0" smtClean="0">
                          <a:solidFill>
                            <a:srgbClr val="000000"/>
                          </a:solidFill>
                          <a:latin typeface="Times New Roman"/>
                          <a:ea typeface="Calibri"/>
                          <a:cs typeface="Times New Roman"/>
                        </a:rPr>
                        <a:t>Поперечная</a:t>
                      </a:r>
                    </a:p>
                    <a:p>
                      <a:pPr>
                        <a:lnSpc>
                          <a:spcPct val="115000"/>
                        </a:lnSpc>
                        <a:spcAft>
                          <a:spcPts val="0"/>
                        </a:spcAft>
                      </a:pPr>
                      <a:r>
                        <a:rPr lang="ru-RU" sz="1400" b="0" i="1" dirty="0" err="1" smtClean="0">
                          <a:solidFill>
                            <a:srgbClr val="000000"/>
                          </a:solidFill>
                          <a:latin typeface="Times New Roman"/>
                          <a:ea typeface="Times New Roman"/>
                          <a:cs typeface="Times New Roman"/>
                        </a:rPr>
                        <a:t>Transverse</a:t>
                      </a:r>
                      <a:endParaRPr lang="ru-RU" sz="1400" dirty="0">
                        <a:latin typeface="Calibri"/>
                        <a:ea typeface="Calibri"/>
                        <a:cs typeface="Times New Roman"/>
                      </a:endParaRPr>
                    </a:p>
                  </a:txBody>
                  <a:tcPr marL="9629" marR="9629" marT="9629" marB="9629">
                    <a:lnL>
                      <a:noFill/>
                    </a:lnL>
                    <a:lnR>
                      <a:noFill/>
                    </a:lnR>
                    <a:lnT>
                      <a:noFill/>
                    </a:lnT>
                    <a:lnB>
                      <a:noFill/>
                    </a:lnB>
                    <a:solidFill>
                      <a:schemeClr val="bg2"/>
                    </a:solidFill>
                  </a:tcPr>
                </a:tc>
                <a:tc>
                  <a:txBody>
                    <a:bodyPr/>
                    <a:lstStyle/>
                    <a:p>
                      <a:pPr>
                        <a:lnSpc>
                          <a:spcPct val="115000"/>
                        </a:lnSpc>
                        <a:spcAft>
                          <a:spcPts val="0"/>
                        </a:spcAft>
                      </a:pPr>
                      <a:r>
                        <a:rPr lang="ru-RU" sz="1400" dirty="0" smtClean="0">
                          <a:solidFill>
                            <a:srgbClr val="000000"/>
                          </a:solidFill>
                          <a:latin typeface="Times New Roman"/>
                          <a:ea typeface="Times New Roman"/>
                          <a:cs typeface="Times New Roman"/>
                        </a:rPr>
                        <a:t>Длинные асимметричные дюны, которые формируются под прямым углом к направлению ветра. Образуются при обилии песка и довольно слабом ветре.  Единственная длинная поверхность скольжения</a:t>
                      </a:r>
                      <a:endParaRPr lang="ru-RU" sz="1400" dirty="0">
                        <a:latin typeface="Calibri"/>
                        <a:ea typeface="Calibri"/>
                        <a:cs typeface="Times New Roman"/>
                      </a:endParaRPr>
                    </a:p>
                  </a:txBody>
                  <a:tcPr marL="9629" marR="9629" marT="9629" marB="9629">
                    <a:lnL>
                      <a:noFill/>
                    </a:lnL>
                    <a:lnR>
                      <a:noFill/>
                    </a:lnR>
                    <a:lnT>
                      <a:noFill/>
                    </a:lnT>
                    <a:lnB>
                      <a:noFill/>
                    </a:lnB>
                    <a:solidFill>
                      <a:schemeClr val="bg2"/>
                    </a:solidFill>
                  </a:tcPr>
                </a:tc>
              </a:tr>
              <a:tr h="964624">
                <a:tc>
                  <a:txBody>
                    <a:bodyPr/>
                    <a:lstStyle/>
                    <a:p>
                      <a:pPr>
                        <a:lnSpc>
                          <a:spcPct val="115000"/>
                        </a:lnSpc>
                        <a:spcAft>
                          <a:spcPts val="0"/>
                        </a:spcAft>
                      </a:pPr>
                      <a:r>
                        <a:rPr lang="ru-RU" sz="1400" b="1" dirty="0" err="1" smtClean="0">
                          <a:solidFill>
                            <a:srgbClr val="000000"/>
                          </a:solidFill>
                          <a:latin typeface="Times New Roman"/>
                          <a:ea typeface="Calibri"/>
                          <a:cs typeface="Times New Roman"/>
                        </a:rPr>
                        <a:t>Парабо-лическая</a:t>
                      </a:r>
                      <a:r>
                        <a:rPr lang="ru-RU" sz="1400" b="1" dirty="0" smtClean="0">
                          <a:solidFill>
                            <a:srgbClr val="000000"/>
                          </a:solidFill>
                          <a:latin typeface="Times New Roman"/>
                          <a:ea typeface="Calibri"/>
                          <a:cs typeface="Times New Roman"/>
                        </a:rPr>
                        <a:t> </a:t>
                      </a:r>
                    </a:p>
                    <a:p>
                      <a:pPr>
                        <a:lnSpc>
                          <a:spcPct val="115000"/>
                        </a:lnSpc>
                        <a:spcAft>
                          <a:spcPts val="0"/>
                        </a:spcAft>
                      </a:pPr>
                      <a:r>
                        <a:rPr lang="ru-RU" sz="1400" b="0" i="1" dirty="0" err="1" smtClean="0">
                          <a:solidFill>
                            <a:srgbClr val="000000"/>
                          </a:solidFill>
                          <a:latin typeface="Times New Roman"/>
                          <a:ea typeface="Times New Roman"/>
                          <a:cs typeface="Times New Roman"/>
                        </a:rPr>
                        <a:t>Parabolic</a:t>
                      </a:r>
                      <a:endParaRPr lang="ru-RU" sz="1400" dirty="0">
                        <a:latin typeface="Calibri"/>
                        <a:ea typeface="Calibri"/>
                        <a:cs typeface="Times New Roman"/>
                      </a:endParaRPr>
                    </a:p>
                  </a:txBody>
                  <a:tcPr marL="9629" marR="9629" marT="9629" marB="9629">
                    <a:lnL>
                      <a:noFill/>
                    </a:lnL>
                    <a:lnR>
                      <a:noFill/>
                    </a:lnR>
                    <a:lnT>
                      <a:noFill/>
                    </a:lnT>
                    <a:lnB>
                      <a:noFill/>
                    </a:lnB>
                    <a:solidFill>
                      <a:srgbClr val="FFFFFF"/>
                    </a:solidFill>
                  </a:tcPr>
                </a:tc>
                <a:tc>
                  <a:txBody>
                    <a:bodyPr/>
                    <a:lstStyle/>
                    <a:p>
                      <a:pPr>
                        <a:lnSpc>
                          <a:spcPct val="115000"/>
                        </a:lnSpc>
                        <a:spcAft>
                          <a:spcPts val="0"/>
                        </a:spcAft>
                      </a:pPr>
                      <a:r>
                        <a:rPr lang="ru-RU" sz="1400" dirty="0" smtClean="0">
                          <a:solidFill>
                            <a:srgbClr val="000000"/>
                          </a:solidFill>
                          <a:latin typeface="Times New Roman"/>
                          <a:ea typeface="Times New Roman"/>
                          <a:cs typeface="Times New Roman"/>
                        </a:rPr>
                        <a:t>Серповидная дюна, чья длинная ось поперечна к преобладающему направлению ветра. Окончания дюны изогнуты против ветра. Множественные поверхности скольжения. Формируются в случаях стабилизации осадков растительностью и U-образные ветровые коридоры образуются между скоплениями растений. </a:t>
                      </a:r>
                      <a:endParaRPr lang="ru-RU" sz="1400" dirty="0">
                        <a:solidFill>
                          <a:srgbClr val="000000"/>
                        </a:solidFill>
                        <a:latin typeface="Times New Roman"/>
                        <a:ea typeface="Times New Roman"/>
                        <a:cs typeface="Times New Roman"/>
                      </a:endParaRPr>
                    </a:p>
                  </a:txBody>
                  <a:tcPr marL="9629" marR="9629" marT="9629" marB="9629">
                    <a:lnL>
                      <a:noFill/>
                    </a:lnL>
                    <a:lnR>
                      <a:noFill/>
                    </a:lnR>
                    <a:lnT>
                      <a:noFill/>
                    </a:lnT>
                    <a:lnB>
                      <a:noFill/>
                    </a:lnB>
                    <a:solidFill>
                      <a:srgbClr val="FFFFFF"/>
                    </a:solidFill>
                  </a:tcPr>
                </a:tc>
              </a:tr>
              <a:tr h="964624">
                <a:tc>
                  <a:txBody>
                    <a:bodyPr/>
                    <a:lstStyle/>
                    <a:p>
                      <a:pPr>
                        <a:lnSpc>
                          <a:spcPct val="115000"/>
                        </a:lnSpc>
                        <a:spcAft>
                          <a:spcPts val="0"/>
                        </a:spcAft>
                      </a:pPr>
                      <a:r>
                        <a:rPr lang="ru-RU" sz="1400" b="1" dirty="0" err="1" smtClean="0">
                          <a:solidFill>
                            <a:srgbClr val="000000"/>
                          </a:solidFill>
                          <a:latin typeface="Times New Roman"/>
                          <a:ea typeface="Calibri"/>
                          <a:cs typeface="Times New Roman"/>
                        </a:rPr>
                        <a:t>Барханоид</a:t>
                      </a:r>
                      <a:endParaRPr lang="ru-RU" sz="1400" b="1" dirty="0" smtClean="0">
                        <a:solidFill>
                          <a:srgbClr val="000000"/>
                        </a:solidFill>
                        <a:latin typeface="Times New Roman"/>
                        <a:ea typeface="Calibri"/>
                        <a:cs typeface="Times New Roman"/>
                      </a:endParaRPr>
                    </a:p>
                    <a:p>
                      <a:pPr marL="0" marR="0" indent="0" algn="l" defTabSz="914400" rtl="0" eaLnBrk="1" fontAlgn="auto" latinLnBrk="0" hangingPunct="1">
                        <a:lnSpc>
                          <a:spcPct val="115000"/>
                        </a:lnSpc>
                        <a:spcBef>
                          <a:spcPts val="0"/>
                        </a:spcBef>
                        <a:spcAft>
                          <a:spcPts val="0"/>
                        </a:spcAft>
                        <a:buClrTx/>
                        <a:buSzTx/>
                        <a:buFontTx/>
                        <a:buNone/>
                        <a:tabLst/>
                        <a:defRPr/>
                      </a:pPr>
                      <a:r>
                        <a:rPr lang="ru-RU" sz="1400" b="0" i="1" dirty="0" err="1" smtClean="0">
                          <a:solidFill>
                            <a:srgbClr val="000000"/>
                          </a:solidFill>
                          <a:latin typeface="Times New Roman"/>
                          <a:ea typeface="Times New Roman"/>
                          <a:cs typeface="Times New Roman"/>
                        </a:rPr>
                        <a:t>Barchanoid</a:t>
                      </a:r>
                      <a:r>
                        <a:rPr lang="ru-RU" sz="1400" b="0" i="1" dirty="0" smtClean="0">
                          <a:solidFill>
                            <a:srgbClr val="000000"/>
                          </a:solidFill>
                          <a:latin typeface="Times New Roman"/>
                          <a:ea typeface="Times New Roman"/>
                          <a:cs typeface="Times New Roman"/>
                        </a:rPr>
                        <a:t> </a:t>
                      </a:r>
                      <a:r>
                        <a:rPr lang="ru-RU" sz="1400" b="0" i="1" dirty="0" err="1" smtClean="0">
                          <a:solidFill>
                            <a:srgbClr val="000000"/>
                          </a:solidFill>
                          <a:latin typeface="Times New Roman"/>
                          <a:ea typeface="Times New Roman"/>
                          <a:cs typeface="Times New Roman"/>
                        </a:rPr>
                        <a:t>Ridge</a:t>
                      </a:r>
                      <a:endParaRPr lang="ru-RU" sz="1400" b="0" i="1" dirty="0" smtClean="0">
                        <a:solidFill>
                          <a:srgbClr val="000000"/>
                        </a:solidFill>
                        <a:latin typeface="Times New Roman"/>
                        <a:ea typeface="Times New Roman"/>
                        <a:cs typeface="Times New Roman"/>
                      </a:endParaRPr>
                    </a:p>
                    <a:p>
                      <a:pPr>
                        <a:lnSpc>
                          <a:spcPct val="115000"/>
                        </a:lnSpc>
                        <a:spcAft>
                          <a:spcPts val="0"/>
                        </a:spcAft>
                      </a:pPr>
                      <a:endParaRPr lang="ru-RU" sz="1400" dirty="0">
                        <a:latin typeface="Calibri"/>
                        <a:ea typeface="Calibri"/>
                        <a:cs typeface="Times New Roman"/>
                      </a:endParaRPr>
                    </a:p>
                  </a:txBody>
                  <a:tcPr marL="9629" marR="9629" marT="9629" marB="9629">
                    <a:lnL>
                      <a:noFill/>
                    </a:lnL>
                    <a:lnR>
                      <a:noFill/>
                    </a:lnR>
                    <a:lnT>
                      <a:noFill/>
                    </a:lnT>
                    <a:lnB>
                      <a:noFill/>
                    </a:lnB>
                    <a:solidFill>
                      <a:schemeClr val="bg2"/>
                    </a:solidFill>
                  </a:tcPr>
                </a:tc>
                <a:tc>
                  <a:txBody>
                    <a:bodyPr/>
                    <a:lstStyle/>
                    <a:p>
                      <a:pPr>
                        <a:lnSpc>
                          <a:spcPct val="115000"/>
                        </a:lnSpc>
                        <a:spcAft>
                          <a:spcPts val="0"/>
                        </a:spcAft>
                      </a:pPr>
                      <a:r>
                        <a:rPr lang="ru-RU" sz="1400" dirty="0" smtClean="0">
                          <a:solidFill>
                            <a:srgbClr val="000000"/>
                          </a:solidFill>
                          <a:latin typeface="Times New Roman"/>
                          <a:ea typeface="Times New Roman"/>
                          <a:cs typeface="Times New Roman"/>
                        </a:rPr>
                        <a:t>Длинные асимметричные дюны расположенные под прямым углом к преобладающим ветрам. Состоят из нескольких сочлененных барханов и выглядят как ряд соединенных серпов. Каждый бархан  составляет  волну в хребте . Появляются, когда запасы песка больше, </a:t>
                      </a:r>
                      <a:r>
                        <a:rPr lang="ru-RU" sz="1400" dirty="0" err="1" smtClean="0">
                          <a:solidFill>
                            <a:srgbClr val="000000"/>
                          </a:solidFill>
                          <a:latin typeface="Times New Roman"/>
                          <a:ea typeface="Times New Roman"/>
                          <a:cs typeface="Times New Roman"/>
                        </a:rPr>
                        <a:t>чеи</a:t>
                      </a:r>
                      <a:r>
                        <a:rPr lang="ru-RU" sz="1400" dirty="0" smtClean="0">
                          <a:solidFill>
                            <a:srgbClr val="000000"/>
                          </a:solidFill>
                          <a:latin typeface="Times New Roman"/>
                          <a:ea typeface="Times New Roman"/>
                          <a:cs typeface="Times New Roman"/>
                        </a:rPr>
                        <a:t> при образовании единичных барханов. </a:t>
                      </a:r>
                      <a:endParaRPr lang="ru-RU" sz="1400" dirty="0">
                        <a:latin typeface="Calibri"/>
                        <a:ea typeface="Calibri"/>
                        <a:cs typeface="Times New Roman"/>
                      </a:endParaRPr>
                    </a:p>
                  </a:txBody>
                  <a:tcPr marL="9629" marR="9629" marT="9629" marB="9629">
                    <a:lnL>
                      <a:noFill/>
                    </a:lnL>
                    <a:lnR>
                      <a:noFill/>
                    </a:lnR>
                    <a:lnT>
                      <a:noFill/>
                    </a:lnT>
                    <a:lnB>
                      <a:noFill/>
                    </a:lnB>
                    <a:solidFill>
                      <a:schemeClr val="bg2"/>
                    </a:solidFill>
                  </a:tcPr>
                </a:tc>
              </a:tr>
              <a:tr h="742148">
                <a:tc>
                  <a:txBody>
                    <a:bodyPr/>
                    <a:lstStyle/>
                    <a:p>
                      <a:pPr>
                        <a:lnSpc>
                          <a:spcPct val="115000"/>
                        </a:lnSpc>
                        <a:spcAft>
                          <a:spcPts val="0"/>
                        </a:spcAft>
                      </a:pPr>
                      <a:r>
                        <a:rPr lang="ru-RU" sz="1400" b="1" dirty="0" smtClean="0">
                          <a:solidFill>
                            <a:srgbClr val="000000"/>
                          </a:solidFill>
                          <a:latin typeface="Times New Roman"/>
                          <a:ea typeface="Calibri"/>
                          <a:cs typeface="Times New Roman"/>
                        </a:rPr>
                        <a:t>Продольная </a:t>
                      </a:r>
                    </a:p>
                    <a:p>
                      <a:pPr>
                        <a:lnSpc>
                          <a:spcPct val="115000"/>
                        </a:lnSpc>
                        <a:spcAft>
                          <a:spcPts val="0"/>
                        </a:spcAft>
                      </a:pPr>
                      <a:r>
                        <a:rPr lang="ru-RU" sz="1400" b="0" i="1" dirty="0" err="1" smtClean="0">
                          <a:solidFill>
                            <a:srgbClr val="000000"/>
                          </a:solidFill>
                          <a:latin typeface="Times New Roman"/>
                          <a:ea typeface="Times New Roman"/>
                          <a:cs typeface="Times New Roman"/>
                        </a:rPr>
                        <a:t>Longitudinal</a:t>
                      </a:r>
                      <a:r>
                        <a:rPr lang="ru-RU" sz="1400" b="0" i="1" dirty="0" smtClean="0">
                          <a:solidFill>
                            <a:srgbClr val="000000"/>
                          </a:solidFill>
                          <a:latin typeface="Times New Roman"/>
                          <a:ea typeface="Times New Roman"/>
                          <a:cs typeface="Times New Roman"/>
                        </a:rPr>
                        <a:t> </a:t>
                      </a:r>
                      <a:endParaRPr lang="ru-RU" sz="1400" dirty="0">
                        <a:latin typeface="Calibri"/>
                        <a:ea typeface="Calibri"/>
                        <a:cs typeface="Times New Roman"/>
                      </a:endParaRPr>
                    </a:p>
                  </a:txBody>
                  <a:tcPr marL="9629" marR="9629" marT="9629" marB="9629">
                    <a:lnL>
                      <a:noFill/>
                    </a:lnL>
                    <a:lnR>
                      <a:noFill/>
                    </a:lnR>
                    <a:lnT>
                      <a:noFill/>
                    </a:lnT>
                    <a:lnB>
                      <a:noFill/>
                    </a:lnB>
                    <a:solidFill>
                      <a:srgbClr val="FFFFFF"/>
                    </a:solidFill>
                  </a:tcPr>
                </a:tc>
                <a:tc>
                  <a:txBody>
                    <a:bodyPr/>
                    <a:lstStyle/>
                    <a:p>
                      <a:pPr>
                        <a:lnSpc>
                          <a:spcPct val="115000"/>
                        </a:lnSpc>
                        <a:spcAft>
                          <a:spcPts val="0"/>
                        </a:spcAft>
                      </a:pPr>
                      <a:r>
                        <a:rPr lang="ru-RU" sz="1400" dirty="0" smtClean="0">
                          <a:solidFill>
                            <a:srgbClr val="000000"/>
                          </a:solidFill>
                          <a:latin typeface="Times New Roman"/>
                          <a:ea typeface="Times New Roman"/>
                          <a:cs typeface="Times New Roman"/>
                        </a:rPr>
                        <a:t>Изогнутая дюна, которая может быть более 100 км длины и 100 м высоты. Образуется при сильных ветрах по крайне мере двух направлений. Дюнный хребет симметричен, параллелен общему направлению ветра и имеет поверхности скольжения с каждого края. </a:t>
                      </a:r>
                      <a:endParaRPr lang="ru-RU" sz="1400" dirty="0">
                        <a:latin typeface="Calibri"/>
                        <a:ea typeface="Calibri"/>
                        <a:cs typeface="Times New Roman"/>
                      </a:endParaRPr>
                    </a:p>
                  </a:txBody>
                  <a:tcPr marL="9629" marR="9629" marT="9629" marB="9629">
                    <a:lnL>
                      <a:noFill/>
                    </a:lnL>
                    <a:lnR>
                      <a:noFill/>
                    </a:lnR>
                    <a:lnT>
                      <a:noFill/>
                    </a:lnT>
                    <a:lnB>
                      <a:noFill/>
                    </a:lnB>
                    <a:solidFill>
                      <a:srgbClr val="FFFFFF"/>
                    </a:solidFill>
                  </a:tcPr>
                </a:tc>
              </a:tr>
              <a:tr h="742148">
                <a:tc>
                  <a:txBody>
                    <a:bodyPr/>
                    <a:lstStyle/>
                    <a:p>
                      <a:pPr>
                        <a:lnSpc>
                          <a:spcPct val="115000"/>
                        </a:lnSpc>
                        <a:spcAft>
                          <a:spcPts val="0"/>
                        </a:spcAft>
                      </a:pPr>
                      <a:r>
                        <a:rPr lang="ru-RU" sz="1400" b="1" dirty="0" smtClean="0">
                          <a:solidFill>
                            <a:srgbClr val="000000"/>
                          </a:solidFill>
                          <a:latin typeface="Times New Roman"/>
                          <a:ea typeface="Calibri"/>
                          <a:cs typeface="Times New Roman"/>
                        </a:rPr>
                        <a:t>Звездная </a:t>
                      </a:r>
                    </a:p>
                    <a:p>
                      <a:pPr marL="0" marR="0" indent="0" algn="l" defTabSz="914400" rtl="0" eaLnBrk="1" fontAlgn="auto" latinLnBrk="0" hangingPunct="1">
                        <a:lnSpc>
                          <a:spcPct val="115000"/>
                        </a:lnSpc>
                        <a:spcBef>
                          <a:spcPts val="0"/>
                        </a:spcBef>
                        <a:spcAft>
                          <a:spcPts val="0"/>
                        </a:spcAft>
                        <a:buClrTx/>
                        <a:buSzTx/>
                        <a:buFontTx/>
                        <a:buNone/>
                        <a:tabLst/>
                        <a:defRPr/>
                      </a:pPr>
                      <a:r>
                        <a:rPr lang="ru-RU" sz="1400" b="0" i="1" dirty="0" err="1" smtClean="0">
                          <a:solidFill>
                            <a:srgbClr val="000000"/>
                          </a:solidFill>
                          <a:latin typeface="Times New Roman"/>
                          <a:ea typeface="Times New Roman"/>
                          <a:cs typeface="Times New Roman"/>
                        </a:rPr>
                        <a:t>Star</a:t>
                      </a:r>
                      <a:r>
                        <a:rPr lang="ru-RU" sz="1400" b="0" i="1" dirty="0" smtClean="0">
                          <a:solidFill>
                            <a:srgbClr val="000000"/>
                          </a:solidFill>
                          <a:latin typeface="Times New Roman"/>
                          <a:ea typeface="Times New Roman"/>
                          <a:cs typeface="Times New Roman"/>
                        </a:rPr>
                        <a:t> </a:t>
                      </a:r>
                      <a:r>
                        <a:rPr lang="ru-RU" sz="1400" b="0" i="1" dirty="0" err="1" smtClean="0">
                          <a:solidFill>
                            <a:srgbClr val="000000"/>
                          </a:solidFill>
                          <a:latin typeface="Times New Roman"/>
                          <a:ea typeface="Times New Roman"/>
                          <a:cs typeface="Times New Roman"/>
                        </a:rPr>
                        <a:t>Dune</a:t>
                      </a:r>
                      <a:r>
                        <a:rPr lang="ru-RU" sz="1400" b="1" dirty="0" smtClean="0">
                          <a:solidFill>
                            <a:srgbClr val="000000"/>
                          </a:solidFill>
                          <a:latin typeface="Times New Roman"/>
                          <a:ea typeface="Times New Roman"/>
                          <a:cs typeface="Times New Roman"/>
                        </a:rPr>
                        <a:t> </a:t>
                      </a:r>
                    </a:p>
                    <a:p>
                      <a:pPr>
                        <a:lnSpc>
                          <a:spcPct val="115000"/>
                        </a:lnSpc>
                        <a:spcAft>
                          <a:spcPts val="0"/>
                        </a:spcAft>
                      </a:pPr>
                      <a:endParaRPr lang="ru-RU" sz="1400" dirty="0">
                        <a:latin typeface="Calibri"/>
                        <a:ea typeface="Calibri"/>
                        <a:cs typeface="Times New Roman"/>
                      </a:endParaRPr>
                    </a:p>
                  </a:txBody>
                  <a:tcPr marL="9629" marR="9629" marT="9629" marB="9629">
                    <a:lnL>
                      <a:noFill/>
                    </a:lnL>
                    <a:lnR>
                      <a:noFill/>
                    </a:lnR>
                    <a:lnT>
                      <a:noFill/>
                    </a:lnT>
                    <a:lnB>
                      <a:noFill/>
                    </a:lnB>
                    <a:solidFill>
                      <a:srgbClr val="FFFFFF"/>
                    </a:solidFill>
                  </a:tcPr>
                </a:tc>
                <a:tc>
                  <a:txBody>
                    <a:bodyPr/>
                    <a:lstStyle/>
                    <a:p>
                      <a:pPr>
                        <a:lnSpc>
                          <a:spcPct val="115000"/>
                        </a:lnSpc>
                        <a:spcAft>
                          <a:spcPts val="0"/>
                        </a:spcAft>
                      </a:pPr>
                      <a:r>
                        <a:rPr lang="ru-RU" sz="1400" dirty="0" smtClean="0">
                          <a:solidFill>
                            <a:srgbClr val="000000"/>
                          </a:solidFill>
                          <a:latin typeface="Times New Roman"/>
                          <a:ea typeface="Times New Roman"/>
                          <a:cs typeface="Times New Roman"/>
                        </a:rPr>
                        <a:t>Длинные пирамидальные или звездообразные дюны с тремя или более изогнутыми хребтами, расходящимися от центрального песчаной вершины. Имеет три или более поверхности скольжения. Образуется переменчивыми ветрами, не может мигрировать по поверхности, но может расти вверх. </a:t>
                      </a:r>
                      <a:endParaRPr lang="ru-RU" sz="1400" dirty="0">
                        <a:latin typeface="Calibri"/>
                        <a:ea typeface="Calibri"/>
                        <a:cs typeface="Times New Roman"/>
                      </a:endParaRPr>
                    </a:p>
                  </a:txBody>
                  <a:tcPr marL="9629" marR="9629" marT="9629" marB="9629">
                    <a:lnL>
                      <a:noFill/>
                    </a:lnL>
                    <a:lnR>
                      <a:noFill/>
                    </a:lnR>
                    <a:lnT>
                      <a:noFill/>
                    </a:lnT>
                    <a:lnB>
                      <a:noFill/>
                    </a:lnB>
                    <a:solidFill>
                      <a:srgbClr val="FFFFFF"/>
                    </a:solidFill>
                  </a:tcPr>
                </a:tc>
              </a:tr>
              <a:tr h="500302">
                <a:tc>
                  <a:txBody>
                    <a:bodyPr/>
                    <a:lstStyle/>
                    <a:p>
                      <a:pPr>
                        <a:lnSpc>
                          <a:spcPct val="115000"/>
                        </a:lnSpc>
                        <a:spcAft>
                          <a:spcPts val="0"/>
                        </a:spcAft>
                      </a:pPr>
                      <a:r>
                        <a:rPr lang="ru-RU" sz="1400" b="1" dirty="0" smtClean="0">
                          <a:solidFill>
                            <a:srgbClr val="000000"/>
                          </a:solidFill>
                          <a:latin typeface="Times New Roman"/>
                          <a:ea typeface="Calibri"/>
                          <a:cs typeface="Times New Roman"/>
                        </a:rPr>
                        <a:t>Купольная </a:t>
                      </a:r>
                    </a:p>
                    <a:p>
                      <a:pPr>
                        <a:lnSpc>
                          <a:spcPct val="115000"/>
                        </a:lnSpc>
                        <a:spcAft>
                          <a:spcPts val="0"/>
                        </a:spcAft>
                      </a:pPr>
                      <a:r>
                        <a:rPr lang="ru-RU" sz="1400" b="0" i="1" dirty="0" err="1" smtClean="0">
                          <a:solidFill>
                            <a:srgbClr val="000000"/>
                          </a:solidFill>
                          <a:latin typeface="Times New Roman"/>
                          <a:ea typeface="Times New Roman"/>
                          <a:cs typeface="Times New Roman"/>
                        </a:rPr>
                        <a:t>Dome</a:t>
                      </a:r>
                      <a:endParaRPr lang="ru-RU" sz="1400" dirty="0">
                        <a:latin typeface="Calibri"/>
                        <a:ea typeface="Calibri"/>
                        <a:cs typeface="Times New Roman"/>
                      </a:endParaRPr>
                    </a:p>
                  </a:txBody>
                  <a:tcPr marL="9629" marR="9629" marT="9629" marB="9629">
                    <a:lnL>
                      <a:noFill/>
                    </a:lnL>
                    <a:lnR>
                      <a:noFill/>
                    </a:lnR>
                    <a:lnT>
                      <a:noFill/>
                    </a:lnT>
                    <a:lnB>
                      <a:noFill/>
                    </a:lnB>
                    <a:solidFill>
                      <a:schemeClr val="bg2"/>
                    </a:solidFill>
                  </a:tcPr>
                </a:tc>
                <a:tc>
                  <a:txBody>
                    <a:bodyPr/>
                    <a:lstStyle/>
                    <a:p>
                      <a:pPr>
                        <a:lnSpc>
                          <a:spcPct val="115000"/>
                        </a:lnSpc>
                        <a:spcAft>
                          <a:spcPts val="0"/>
                        </a:spcAft>
                      </a:pPr>
                      <a:r>
                        <a:rPr lang="ru-RU" sz="1400" dirty="0" smtClean="0">
                          <a:solidFill>
                            <a:srgbClr val="000000"/>
                          </a:solidFill>
                          <a:latin typeface="Times New Roman"/>
                          <a:ea typeface="Times New Roman"/>
                          <a:cs typeface="Times New Roman"/>
                        </a:rPr>
                        <a:t>Холм песка круговой или эллиптической </a:t>
                      </a:r>
                      <a:r>
                        <a:rPr lang="ru-RU" sz="1400" dirty="0" err="1" smtClean="0">
                          <a:solidFill>
                            <a:srgbClr val="000000"/>
                          </a:solidFill>
                          <a:latin typeface="Times New Roman"/>
                          <a:ea typeface="Times New Roman"/>
                          <a:cs typeface="Times New Roman"/>
                        </a:rPr>
                        <a:t>формы.Не</a:t>
                      </a:r>
                      <a:r>
                        <a:rPr lang="ru-RU" sz="1400" dirty="0" smtClean="0">
                          <a:solidFill>
                            <a:srgbClr val="000000"/>
                          </a:solidFill>
                          <a:latin typeface="Times New Roman"/>
                          <a:ea typeface="Times New Roman"/>
                          <a:cs typeface="Times New Roman"/>
                        </a:rPr>
                        <a:t> имеет поверхностей скольжения. Возможно формируется как модификация закрепленных барханов. </a:t>
                      </a:r>
                      <a:endParaRPr lang="ru-RU" sz="1400" dirty="0">
                        <a:latin typeface="Calibri"/>
                        <a:ea typeface="Calibri"/>
                        <a:cs typeface="Times New Roman"/>
                      </a:endParaRPr>
                    </a:p>
                  </a:txBody>
                  <a:tcPr marL="9629" marR="9629" marT="9629" marB="9629">
                    <a:lnL>
                      <a:noFill/>
                    </a:lnL>
                    <a:lnR>
                      <a:noFill/>
                    </a:lnR>
                    <a:lnT>
                      <a:noFill/>
                    </a:lnT>
                    <a:lnB>
                      <a:noFill/>
                    </a:lnB>
                    <a:solidFill>
                      <a:schemeClr val="bg2"/>
                    </a:solidFill>
                  </a:tcPr>
                </a:tc>
              </a:tr>
              <a:tr h="500302">
                <a:tc>
                  <a:txBody>
                    <a:bodyPr/>
                    <a:lstStyle/>
                    <a:p>
                      <a:pPr>
                        <a:lnSpc>
                          <a:spcPct val="115000"/>
                        </a:lnSpc>
                        <a:spcAft>
                          <a:spcPts val="0"/>
                        </a:spcAft>
                      </a:pPr>
                      <a:r>
                        <a:rPr lang="ru-RU" sz="1400" b="1" dirty="0" smtClean="0">
                          <a:solidFill>
                            <a:srgbClr val="000000"/>
                          </a:solidFill>
                          <a:latin typeface="Times New Roman"/>
                          <a:ea typeface="Calibri"/>
                          <a:cs typeface="Times New Roman"/>
                        </a:rPr>
                        <a:t>Обратная </a:t>
                      </a:r>
                    </a:p>
                    <a:p>
                      <a:pPr>
                        <a:lnSpc>
                          <a:spcPct val="115000"/>
                        </a:lnSpc>
                        <a:spcAft>
                          <a:spcPts val="0"/>
                        </a:spcAft>
                      </a:pPr>
                      <a:r>
                        <a:rPr lang="ru-RU" sz="1400" b="0" i="1" dirty="0" err="1" smtClean="0">
                          <a:solidFill>
                            <a:srgbClr val="000000"/>
                          </a:solidFill>
                          <a:latin typeface="Times New Roman"/>
                          <a:ea typeface="Times New Roman"/>
                          <a:cs typeface="Times New Roman"/>
                        </a:rPr>
                        <a:t>Reversing</a:t>
                      </a:r>
                      <a:r>
                        <a:rPr lang="ru-RU" sz="1400" b="0" i="1" dirty="0" smtClean="0">
                          <a:solidFill>
                            <a:srgbClr val="000000"/>
                          </a:solidFill>
                          <a:latin typeface="Times New Roman"/>
                          <a:ea typeface="Times New Roman"/>
                          <a:cs typeface="Times New Roman"/>
                        </a:rPr>
                        <a:t> </a:t>
                      </a:r>
                      <a:endParaRPr lang="ru-RU" sz="1400" dirty="0">
                        <a:latin typeface="Calibri"/>
                        <a:ea typeface="Calibri"/>
                        <a:cs typeface="Times New Roman"/>
                      </a:endParaRPr>
                    </a:p>
                  </a:txBody>
                  <a:tcPr marL="9629" marR="9629" marT="9629" marB="9629">
                    <a:lnL>
                      <a:noFill/>
                    </a:lnL>
                    <a:lnR>
                      <a:noFill/>
                    </a:lnR>
                    <a:lnT>
                      <a:noFill/>
                    </a:lnT>
                    <a:lnB>
                      <a:noFill/>
                    </a:lnB>
                    <a:solidFill>
                      <a:srgbClr val="FFFFFF"/>
                    </a:solidFill>
                  </a:tcPr>
                </a:tc>
                <a:tc>
                  <a:txBody>
                    <a:bodyPr/>
                    <a:lstStyle/>
                    <a:p>
                      <a:pPr>
                        <a:lnSpc>
                          <a:spcPct val="115000"/>
                        </a:lnSpc>
                        <a:spcAft>
                          <a:spcPts val="0"/>
                        </a:spcAft>
                      </a:pPr>
                      <a:r>
                        <a:rPr lang="ru-RU" sz="1400" dirty="0" smtClean="0">
                          <a:solidFill>
                            <a:srgbClr val="000000"/>
                          </a:solidFill>
                          <a:latin typeface="Times New Roman"/>
                          <a:ea typeface="Times New Roman"/>
                          <a:cs typeface="Times New Roman"/>
                        </a:rPr>
                        <a:t>Дюны, промежуточные между звездными и поперечными. Хребет асимметричен и имеет две поверхности скольжения. </a:t>
                      </a:r>
                      <a:endParaRPr lang="ru-RU" sz="1400" dirty="0">
                        <a:latin typeface="Calibri"/>
                        <a:ea typeface="Calibri"/>
                        <a:cs typeface="Times New Roman"/>
                      </a:endParaRPr>
                    </a:p>
                  </a:txBody>
                  <a:tcPr marL="9629" marR="9629" marT="9629" marB="9629">
                    <a:lnL>
                      <a:noFill/>
                    </a:lnL>
                    <a:lnR>
                      <a:noFill/>
                    </a:lnR>
                    <a:lnT>
                      <a:noFill/>
                    </a:lnT>
                    <a:lnB>
                      <a:noFill/>
                    </a:lnB>
                    <a:solidFill>
                      <a:srgbClr val="FFFFFF"/>
                    </a:solidFill>
                  </a:tcPr>
                </a:tc>
              </a:tr>
            </a:tbl>
          </a:graphicData>
        </a:graphic>
      </p:graphicFrame>
    </p:spTree>
    <p:extLst>
      <p:ext uri="{BB962C8B-B14F-4D97-AF65-F5344CB8AC3E}">
        <p14:creationId xmlns:p14="http://schemas.microsoft.com/office/powerpoint/2010/main" val="7548118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http://www.nps.gov/archive/grsa/resources/images/lgformat/barchan.jpg"/>
          <p:cNvPicPr>
            <a:picLocks noChangeAspect="1" noChangeArrowheads="1"/>
          </p:cNvPicPr>
          <p:nvPr/>
        </p:nvPicPr>
        <p:blipFill>
          <a:blip r:embed="rId2" cstate="print"/>
          <a:srcRect/>
          <a:stretch>
            <a:fillRect/>
          </a:stretch>
        </p:blipFill>
        <p:spPr bwMode="auto">
          <a:xfrm>
            <a:off x="64387" y="3645024"/>
            <a:ext cx="4507613" cy="2966010"/>
          </a:xfrm>
          <a:prstGeom prst="rect">
            <a:avLst/>
          </a:prstGeom>
          <a:noFill/>
        </p:spPr>
      </p:pic>
      <p:graphicFrame>
        <p:nvGraphicFramePr>
          <p:cNvPr id="3" name="Таблица 2"/>
          <p:cNvGraphicFramePr>
            <a:graphicFrameLocks noGrp="1"/>
          </p:cNvGraphicFramePr>
          <p:nvPr>
            <p:extLst>
              <p:ext uri="{D42A27DB-BD31-4B8C-83A1-F6EECF244321}">
                <p14:modId xmlns:p14="http://schemas.microsoft.com/office/powerpoint/2010/main" val="1560528521"/>
              </p:ext>
            </p:extLst>
          </p:nvPr>
        </p:nvGraphicFramePr>
        <p:xfrm>
          <a:off x="64387" y="18020"/>
          <a:ext cx="9079614" cy="1421338"/>
        </p:xfrm>
        <a:graphic>
          <a:graphicData uri="http://schemas.openxmlformats.org/drawingml/2006/table">
            <a:tbl>
              <a:tblPr/>
              <a:tblGrid>
                <a:gridCol w="1284495"/>
                <a:gridCol w="7795119"/>
              </a:tblGrid>
              <a:tr h="1034716">
                <a:tc>
                  <a:txBody>
                    <a:bodyPr/>
                    <a:lstStyle/>
                    <a:p>
                      <a:pPr>
                        <a:lnSpc>
                          <a:spcPct val="115000"/>
                        </a:lnSpc>
                        <a:spcAft>
                          <a:spcPts val="0"/>
                        </a:spcAft>
                      </a:pPr>
                      <a:r>
                        <a:rPr lang="ru-RU" sz="1400" b="1" dirty="0" smtClean="0">
                          <a:solidFill>
                            <a:srgbClr val="000000"/>
                          </a:solidFill>
                          <a:latin typeface="Times New Roman"/>
                          <a:ea typeface="Calibri"/>
                          <a:cs typeface="Times New Roman"/>
                        </a:rPr>
                        <a:t>Бархан</a:t>
                      </a:r>
                    </a:p>
                    <a:p>
                      <a:pPr marL="0" marR="0" indent="0" algn="l" defTabSz="914400" rtl="0" eaLnBrk="1" fontAlgn="auto" latinLnBrk="0" hangingPunct="1">
                        <a:lnSpc>
                          <a:spcPct val="115000"/>
                        </a:lnSpc>
                        <a:spcBef>
                          <a:spcPts val="0"/>
                        </a:spcBef>
                        <a:spcAft>
                          <a:spcPts val="0"/>
                        </a:spcAft>
                        <a:buClrTx/>
                        <a:buSzTx/>
                        <a:buFontTx/>
                        <a:buNone/>
                        <a:tabLst/>
                        <a:defRPr/>
                      </a:pPr>
                      <a:r>
                        <a:rPr lang="ru-RU" sz="1400" b="0" i="1" dirty="0" err="1" smtClean="0">
                          <a:solidFill>
                            <a:srgbClr val="000000"/>
                          </a:solidFill>
                          <a:latin typeface="Times New Roman"/>
                          <a:ea typeface="Times New Roman"/>
                          <a:cs typeface="Times New Roman"/>
                        </a:rPr>
                        <a:t>Barchan</a:t>
                      </a:r>
                      <a:endParaRPr lang="ru-RU" sz="1400" b="0" i="1" dirty="0" smtClean="0">
                        <a:solidFill>
                          <a:srgbClr val="000000"/>
                        </a:solidFill>
                        <a:latin typeface="Times New Roman"/>
                        <a:ea typeface="Times New Roman"/>
                        <a:cs typeface="Times New Roman"/>
                      </a:endParaRPr>
                    </a:p>
                    <a:p>
                      <a:pPr>
                        <a:lnSpc>
                          <a:spcPct val="115000"/>
                        </a:lnSpc>
                        <a:spcAft>
                          <a:spcPts val="0"/>
                        </a:spcAft>
                      </a:pPr>
                      <a:endParaRPr lang="ru-RU" sz="1400" dirty="0">
                        <a:latin typeface="Calibri"/>
                        <a:ea typeface="Calibri"/>
                        <a:cs typeface="Times New Roman"/>
                      </a:endParaRPr>
                    </a:p>
                  </a:txBody>
                  <a:tcPr marL="9629" marR="9629" marT="9629" marB="9629">
                    <a:lnL>
                      <a:noFill/>
                    </a:lnL>
                    <a:lnR>
                      <a:noFill/>
                    </a:lnR>
                    <a:lnT>
                      <a:noFill/>
                    </a:lnT>
                    <a:lnB>
                      <a:noFill/>
                    </a:lnB>
                    <a:solidFill>
                      <a:srgbClr val="FFFFFF"/>
                    </a:solidFill>
                  </a:tcPr>
                </a:tc>
                <a:tc>
                  <a:txBody>
                    <a:bodyPr/>
                    <a:lstStyle/>
                    <a:p>
                      <a:pPr>
                        <a:lnSpc>
                          <a:spcPct val="115000"/>
                        </a:lnSpc>
                        <a:spcAft>
                          <a:spcPts val="0"/>
                        </a:spcAft>
                      </a:pPr>
                      <a:r>
                        <a:rPr lang="ru-RU" sz="1600" dirty="0" smtClean="0">
                          <a:solidFill>
                            <a:srgbClr val="000000"/>
                          </a:solidFill>
                          <a:latin typeface="Times New Roman"/>
                          <a:ea typeface="Times New Roman"/>
                          <a:cs typeface="Times New Roman"/>
                        </a:rPr>
                        <a:t>Серповидная дюна, чья длинная ось поперечна </a:t>
                      </a:r>
                      <a:r>
                        <a:rPr lang="ru-RU" sz="1600" dirty="0" err="1" smtClean="0">
                          <a:solidFill>
                            <a:srgbClr val="000000"/>
                          </a:solidFill>
                          <a:latin typeface="Times New Roman"/>
                          <a:ea typeface="Times New Roman"/>
                          <a:cs typeface="Times New Roman"/>
                        </a:rPr>
                        <a:t>гланому</a:t>
                      </a:r>
                      <a:r>
                        <a:rPr lang="ru-RU" sz="1600" dirty="0" smtClean="0">
                          <a:solidFill>
                            <a:srgbClr val="000000"/>
                          </a:solidFill>
                          <a:latin typeface="Times New Roman"/>
                          <a:ea typeface="Times New Roman"/>
                          <a:cs typeface="Times New Roman"/>
                        </a:rPr>
                        <a:t> направлению ветра. Концы дюны (крылья бархана) закруглены по ветру. Барханы образуются в областях с ограниченным количеством песка, имеют достаточно плоское основание и предпочитают  постоянное направление ветра. Единственная поверхность скольжения (аккумуляции).</a:t>
                      </a:r>
                      <a:endParaRPr lang="ru-RU" sz="1600" dirty="0">
                        <a:latin typeface="Calibri"/>
                        <a:ea typeface="Calibri"/>
                        <a:cs typeface="Times New Roman"/>
                      </a:endParaRPr>
                    </a:p>
                  </a:txBody>
                  <a:tcPr marL="9629" marR="9629" marT="9629" marB="9629">
                    <a:lnL>
                      <a:noFill/>
                    </a:lnL>
                    <a:lnR>
                      <a:noFill/>
                    </a:lnR>
                    <a:lnT>
                      <a:noFill/>
                    </a:lnT>
                    <a:lnB>
                      <a:noFill/>
                    </a:lnB>
                    <a:solidFill>
                      <a:srgbClr val="FFFFFF"/>
                    </a:solidFill>
                  </a:tcPr>
                </a:tc>
              </a:tr>
            </a:tbl>
          </a:graphicData>
        </a:graphic>
      </p:graphicFrame>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520" y="3645024"/>
            <a:ext cx="4355976" cy="283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7960" y="1432123"/>
            <a:ext cx="4078536" cy="1996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t="21116"/>
          <a:stretch/>
        </p:blipFill>
        <p:spPr bwMode="auto">
          <a:xfrm>
            <a:off x="64387" y="1196752"/>
            <a:ext cx="4507613" cy="2368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68951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5" y="908720"/>
            <a:ext cx="3677284" cy="2575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Таблица 1"/>
          <p:cNvGraphicFramePr>
            <a:graphicFrameLocks noGrp="1"/>
          </p:cNvGraphicFramePr>
          <p:nvPr>
            <p:extLst>
              <p:ext uri="{D42A27DB-BD31-4B8C-83A1-F6EECF244321}">
                <p14:modId xmlns:p14="http://schemas.microsoft.com/office/powerpoint/2010/main" val="3160433406"/>
              </p:ext>
            </p:extLst>
          </p:nvPr>
        </p:nvGraphicFramePr>
        <p:xfrm>
          <a:off x="0" y="0"/>
          <a:ext cx="9109811" cy="860506"/>
        </p:xfrm>
        <a:graphic>
          <a:graphicData uri="http://schemas.openxmlformats.org/drawingml/2006/table">
            <a:tbl>
              <a:tblPr/>
              <a:tblGrid>
                <a:gridCol w="1288767"/>
                <a:gridCol w="7821044"/>
              </a:tblGrid>
              <a:tr h="574831">
                <a:tc>
                  <a:txBody>
                    <a:bodyPr/>
                    <a:lstStyle/>
                    <a:p>
                      <a:pPr>
                        <a:lnSpc>
                          <a:spcPct val="115000"/>
                        </a:lnSpc>
                        <a:spcAft>
                          <a:spcPts val="0"/>
                        </a:spcAft>
                      </a:pPr>
                      <a:r>
                        <a:rPr lang="ru-RU" sz="1600" b="1" dirty="0" smtClean="0">
                          <a:solidFill>
                            <a:srgbClr val="000000"/>
                          </a:solidFill>
                          <a:latin typeface="Times New Roman"/>
                          <a:ea typeface="Calibri"/>
                          <a:cs typeface="Times New Roman"/>
                        </a:rPr>
                        <a:t>Поперечная</a:t>
                      </a:r>
                    </a:p>
                    <a:p>
                      <a:pPr>
                        <a:lnSpc>
                          <a:spcPct val="115000"/>
                        </a:lnSpc>
                        <a:spcAft>
                          <a:spcPts val="0"/>
                        </a:spcAft>
                      </a:pPr>
                      <a:r>
                        <a:rPr lang="ru-RU" sz="1600" b="0" i="1" dirty="0" err="1" smtClean="0">
                          <a:solidFill>
                            <a:srgbClr val="000000"/>
                          </a:solidFill>
                          <a:latin typeface="Times New Roman"/>
                          <a:ea typeface="Times New Roman"/>
                          <a:cs typeface="Times New Roman"/>
                        </a:rPr>
                        <a:t>Transverse</a:t>
                      </a:r>
                      <a:endParaRPr lang="ru-RU" sz="1600" dirty="0">
                        <a:latin typeface="Calibri"/>
                        <a:ea typeface="Calibri"/>
                        <a:cs typeface="Times New Roman"/>
                      </a:endParaRPr>
                    </a:p>
                  </a:txBody>
                  <a:tcPr marL="9629" marR="9629" marT="9629" marB="9629">
                    <a:lnL>
                      <a:noFill/>
                    </a:lnL>
                    <a:lnR>
                      <a:noFill/>
                    </a:lnR>
                    <a:lnT>
                      <a:noFill/>
                    </a:lnT>
                    <a:lnB>
                      <a:noFill/>
                    </a:lnB>
                    <a:solidFill>
                      <a:schemeClr val="bg2"/>
                    </a:solidFill>
                  </a:tcPr>
                </a:tc>
                <a:tc>
                  <a:txBody>
                    <a:bodyPr/>
                    <a:lstStyle/>
                    <a:p>
                      <a:pPr>
                        <a:lnSpc>
                          <a:spcPct val="115000"/>
                        </a:lnSpc>
                        <a:spcAft>
                          <a:spcPts val="0"/>
                        </a:spcAft>
                      </a:pPr>
                      <a:r>
                        <a:rPr lang="ru-RU" sz="1600" dirty="0" smtClean="0">
                          <a:solidFill>
                            <a:srgbClr val="000000"/>
                          </a:solidFill>
                          <a:latin typeface="Times New Roman"/>
                          <a:ea typeface="Times New Roman"/>
                          <a:cs typeface="Times New Roman"/>
                        </a:rPr>
                        <a:t>Длинные асимметричные дюны, которые формируются под прямым углом к направлению ветра. Образуются при обилии песка и довольно слабом ветре.  Единственная длинная поверхность скольжения. Аналог потоковых песчаных волн</a:t>
                      </a:r>
                      <a:endParaRPr lang="ru-RU" sz="1600" dirty="0">
                        <a:latin typeface="Calibri"/>
                        <a:ea typeface="Calibri"/>
                        <a:cs typeface="Times New Roman"/>
                      </a:endParaRPr>
                    </a:p>
                  </a:txBody>
                  <a:tcPr marL="9629" marR="9629" marT="9629" marB="9629">
                    <a:lnL>
                      <a:noFill/>
                    </a:lnL>
                    <a:lnR>
                      <a:noFill/>
                    </a:lnR>
                    <a:lnT>
                      <a:noFill/>
                    </a:lnT>
                    <a:lnB>
                      <a:noFill/>
                    </a:lnB>
                    <a:solidFill>
                      <a:schemeClr val="bg2"/>
                    </a:solidFill>
                  </a:tcPr>
                </a:tc>
              </a:tr>
            </a:tbl>
          </a:graphicData>
        </a:graphic>
      </p:graphicFrame>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8958" y="1916833"/>
            <a:ext cx="5265041" cy="3694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3568" y="3635732"/>
            <a:ext cx="1741054" cy="369332"/>
          </a:xfrm>
          <a:prstGeom prst="rect">
            <a:avLst/>
          </a:prstGeom>
          <a:noFill/>
        </p:spPr>
        <p:txBody>
          <a:bodyPr wrap="none" rtlCol="0">
            <a:spAutoFit/>
          </a:bodyPr>
          <a:lstStyle/>
          <a:p>
            <a:r>
              <a:rPr lang="ru-RU" dirty="0" smtClean="0"/>
              <a:t>Схема строения</a:t>
            </a:r>
            <a:endParaRPr lang="ru-RU" dirty="0"/>
          </a:p>
        </p:txBody>
      </p:sp>
      <p:sp>
        <p:nvSpPr>
          <p:cNvPr id="4" name="TextBox 3"/>
          <p:cNvSpPr txBox="1"/>
          <p:nvPr/>
        </p:nvSpPr>
        <p:spPr>
          <a:xfrm>
            <a:off x="3892569" y="1052736"/>
            <a:ext cx="5148064" cy="646331"/>
          </a:xfrm>
          <a:prstGeom prst="rect">
            <a:avLst/>
          </a:prstGeom>
          <a:noFill/>
        </p:spPr>
        <p:txBody>
          <a:bodyPr wrap="square" rtlCol="0">
            <a:spAutoFit/>
          </a:bodyPr>
          <a:lstStyle/>
          <a:p>
            <a:pPr algn="ctr"/>
            <a:r>
              <a:rPr lang="ru-RU" dirty="0" smtClean="0"/>
              <a:t>Радарное изображение </a:t>
            </a:r>
            <a:br>
              <a:rPr lang="ru-RU" dirty="0" smtClean="0"/>
            </a:br>
            <a:r>
              <a:rPr lang="ru-RU" dirty="0" smtClean="0"/>
              <a:t>структуры поперечной дюны</a:t>
            </a:r>
            <a:endParaRPr lang="ru-RU" dirty="0"/>
          </a:p>
        </p:txBody>
      </p:sp>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76" y="4005064"/>
            <a:ext cx="3660843" cy="2776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2" y="476672"/>
            <a:ext cx="9094381" cy="638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377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176508672"/>
              </p:ext>
            </p:extLst>
          </p:nvPr>
        </p:nvGraphicFramePr>
        <p:xfrm>
          <a:off x="35496" y="94153"/>
          <a:ext cx="9036496" cy="1140922"/>
        </p:xfrm>
        <a:graphic>
          <a:graphicData uri="http://schemas.openxmlformats.org/drawingml/2006/table">
            <a:tbl>
              <a:tblPr/>
              <a:tblGrid>
                <a:gridCol w="1309249"/>
                <a:gridCol w="7727247"/>
              </a:tblGrid>
              <a:tr h="1046435">
                <a:tc>
                  <a:txBody>
                    <a:bodyPr/>
                    <a:lstStyle/>
                    <a:p>
                      <a:pPr>
                        <a:lnSpc>
                          <a:spcPct val="115000"/>
                        </a:lnSpc>
                        <a:spcAft>
                          <a:spcPts val="0"/>
                        </a:spcAft>
                      </a:pPr>
                      <a:r>
                        <a:rPr lang="ru-RU" sz="1600" b="1" dirty="0" err="1" smtClean="0">
                          <a:solidFill>
                            <a:srgbClr val="000000"/>
                          </a:solidFill>
                          <a:latin typeface="Times New Roman"/>
                          <a:ea typeface="Calibri"/>
                          <a:cs typeface="Times New Roman"/>
                        </a:rPr>
                        <a:t>Парабо-лическая</a:t>
                      </a:r>
                      <a:r>
                        <a:rPr lang="ru-RU" sz="1600" b="1" dirty="0" smtClean="0">
                          <a:solidFill>
                            <a:srgbClr val="000000"/>
                          </a:solidFill>
                          <a:latin typeface="Times New Roman"/>
                          <a:ea typeface="Calibri"/>
                          <a:cs typeface="Times New Roman"/>
                        </a:rPr>
                        <a:t> </a:t>
                      </a:r>
                    </a:p>
                    <a:p>
                      <a:pPr>
                        <a:lnSpc>
                          <a:spcPct val="115000"/>
                        </a:lnSpc>
                        <a:spcAft>
                          <a:spcPts val="0"/>
                        </a:spcAft>
                      </a:pPr>
                      <a:r>
                        <a:rPr lang="ru-RU" sz="1600" b="0" i="1" dirty="0" err="1" smtClean="0">
                          <a:solidFill>
                            <a:srgbClr val="000000"/>
                          </a:solidFill>
                          <a:latin typeface="Times New Roman"/>
                          <a:ea typeface="Times New Roman"/>
                          <a:cs typeface="Times New Roman"/>
                        </a:rPr>
                        <a:t>Parabolic</a:t>
                      </a:r>
                      <a:endParaRPr lang="ru-RU" sz="1600" dirty="0">
                        <a:latin typeface="Calibri"/>
                        <a:ea typeface="Calibri"/>
                        <a:cs typeface="Times New Roman"/>
                      </a:endParaRPr>
                    </a:p>
                  </a:txBody>
                  <a:tcPr marL="9629" marR="9629" marT="9629" marB="9629">
                    <a:lnL>
                      <a:noFill/>
                    </a:lnL>
                    <a:lnR>
                      <a:noFill/>
                    </a:lnR>
                    <a:lnT>
                      <a:noFill/>
                    </a:lnT>
                    <a:lnB>
                      <a:noFill/>
                    </a:lnB>
                    <a:solidFill>
                      <a:srgbClr val="FFFFFF"/>
                    </a:solidFill>
                  </a:tcPr>
                </a:tc>
                <a:tc>
                  <a:txBody>
                    <a:bodyPr/>
                    <a:lstStyle/>
                    <a:p>
                      <a:pPr>
                        <a:lnSpc>
                          <a:spcPct val="115000"/>
                        </a:lnSpc>
                        <a:spcAft>
                          <a:spcPts val="0"/>
                        </a:spcAft>
                      </a:pPr>
                      <a:r>
                        <a:rPr lang="ru-RU" sz="1600" dirty="0" smtClean="0">
                          <a:solidFill>
                            <a:srgbClr val="000000"/>
                          </a:solidFill>
                          <a:latin typeface="Times New Roman"/>
                          <a:ea typeface="Times New Roman"/>
                          <a:cs typeface="Times New Roman"/>
                        </a:rPr>
                        <a:t>Серповидная дюна, чья длинная ось поперечна к преобладающему направлению ветра. Окончания дюны изогнуты против ветра. Множественные поверхности скольжения. Формируются в случаях стабилизации осадков растительностью. U-образные ветровые коридоры образуются между скоплениями растений. </a:t>
                      </a:r>
                      <a:endParaRPr lang="ru-RU" sz="1600" dirty="0">
                        <a:solidFill>
                          <a:srgbClr val="000000"/>
                        </a:solidFill>
                        <a:latin typeface="Times New Roman"/>
                        <a:ea typeface="Times New Roman"/>
                        <a:cs typeface="Times New Roman"/>
                      </a:endParaRPr>
                    </a:p>
                  </a:txBody>
                  <a:tcPr marL="9629" marR="9629" marT="9629" marB="9629">
                    <a:lnL>
                      <a:noFill/>
                    </a:lnL>
                    <a:lnR>
                      <a:noFill/>
                    </a:lnR>
                    <a:lnT>
                      <a:noFill/>
                    </a:lnT>
                    <a:lnB>
                      <a:noFill/>
                    </a:lnB>
                    <a:solidFill>
                      <a:srgbClr val="FFFFFF"/>
                    </a:solidFill>
                  </a:tcPr>
                </a:tc>
              </a:tr>
            </a:tbl>
          </a:graphicData>
        </a:graphic>
      </p:graphicFrame>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268760"/>
            <a:ext cx="4970067" cy="3278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935" y="4653136"/>
            <a:ext cx="4281203" cy="2016224"/>
          </a:xfrm>
          <a:prstGeom prst="rect">
            <a:avLst/>
          </a:prstGeom>
        </p:spPr>
      </p:pic>
      <p:graphicFrame>
        <p:nvGraphicFramePr>
          <p:cNvPr id="4" name="Объект 3"/>
          <p:cNvGraphicFramePr>
            <a:graphicFrameLocks noChangeAspect="1"/>
          </p:cNvGraphicFramePr>
          <p:nvPr>
            <p:extLst>
              <p:ext uri="{D42A27DB-BD31-4B8C-83A1-F6EECF244321}">
                <p14:modId xmlns:p14="http://schemas.microsoft.com/office/powerpoint/2010/main" val="1206134114"/>
              </p:ext>
            </p:extLst>
          </p:nvPr>
        </p:nvGraphicFramePr>
        <p:xfrm>
          <a:off x="5220072" y="4110576"/>
          <a:ext cx="3823418" cy="2630792"/>
        </p:xfrm>
        <a:graphic>
          <a:graphicData uri="http://schemas.openxmlformats.org/presentationml/2006/ole">
            <mc:AlternateContent xmlns:mc="http://schemas.openxmlformats.org/markup-compatibility/2006">
              <mc:Choice xmlns:v="urn:schemas-microsoft-com:vml" Requires="v">
                <p:oleObj spid="_x0000_s7210" name="PHOTO-PAINT" r:id="rId5" imgW="3114286" imgH="2142857" progId="CorelPHOTOPAINT.Image.13">
                  <p:embed/>
                </p:oleObj>
              </mc:Choice>
              <mc:Fallback>
                <p:oleObj name="PHOTO-PAINT" r:id="rId5" imgW="3114286" imgH="2142857" progId="CorelPHOTOPAINT.Image.1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0072" y="4110576"/>
                        <a:ext cx="3823418" cy="263079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6659471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953043541"/>
              </p:ext>
            </p:extLst>
          </p:nvPr>
        </p:nvGraphicFramePr>
        <p:xfrm>
          <a:off x="97160" y="55830"/>
          <a:ext cx="9011344" cy="1140922"/>
        </p:xfrm>
        <a:graphic>
          <a:graphicData uri="http://schemas.openxmlformats.org/drawingml/2006/table">
            <a:tbl>
              <a:tblPr/>
              <a:tblGrid>
                <a:gridCol w="1305605"/>
                <a:gridCol w="7705739"/>
              </a:tblGrid>
              <a:tr h="769914">
                <a:tc>
                  <a:txBody>
                    <a:bodyPr/>
                    <a:lstStyle/>
                    <a:p>
                      <a:pPr>
                        <a:lnSpc>
                          <a:spcPct val="115000"/>
                        </a:lnSpc>
                        <a:spcAft>
                          <a:spcPts val="0"/>
                        </a:spcAft>
                      </a:pPr>
                      <a:r>
                        <a:rPr lang="ru-RU" sz="1600" b="1" dirty="0" smtClean="0">
                          <a:solidFill>
                            <a:srgbClr val="000000"/>
                          </a:solidFill>
                          <a:latin typeface="Times New Roman"/>
                          <a:ea typeface="Calibri"/>
                          <a:cs typeface="Times New Roman"/>
                        </a:rPr>
                        <a:t>Продольная </a:t>
                      </a:r>
                    </a:p>
                    <a:p>
                      <a:pPr>
                        <a:lnSpc>
                          <a:spcPct val="115000"/>
                        </a:lnSpc>
                        <a:spcAft>
                          <a:spcPts val="0"/>
                        </a:spcAft>
                      </a:pPr>
                      <a:r>
                        <a:rPr lang="ru-RU" sz="1600" b="0" i="1" dirty="0" err="1" smtClean="0">
                          <a:solidFill>
                            <a:srgbClr val="000000"/>
                          </a:solidFill>
                          <a:latin typeface="Times New Roman"/>
                          <a:ea typeface="Times New Roman"/>
                          <a:cs typeface="Times New Roman"/>
                        </a:rPr>
                        <a:t>Longitudinal</a:t>
                      </a:r>
                      <a:r>
                        <a:rPr lang="ru-RU" sz="1600" b="0" i="1" dirty="0" smtClean="0">
                          <a:solidFill>
                            <a:srgbClr val="000000"/>
                          </a:solidFill>
                          <a:latin typeface="Times New Roman"/>
                          <a:ea typeface="Times New Roman"/>
                          <a:cs typeface="Times New Roman"/>
                        </a:rPr>
                        <a:t> </a:t>
                      </a:r>
                      <a:endParaRPr lang="ru-RU" sz="1600" dirty="0">
                        <a:latin typeface="Calibri"/>
                        <a:ea typeface="Calibri"/>
                        <a:cs typeface="Times New Roman"/>
                      </a:endParaRPr>
                    </a:p>
                  </a:txBody>
                  <a:tcPr marL="9629" marR="9629" marT="9629" marB="9629">
                    <a:lnL>
                      <a:noFill/>
                    </a:lnL>
                    <a:lnR>
                      <a:noFill/>
                    </a:lnR>
                    <a:lnT>
                      <a:noFill/>
                    </a:lnT>
                    <a:lnB>
                      <a:noFill/>
                    </a:lnB>
                    <a:solidFill>
                      <a:srgbClr val="FFFFFF"/>
                    </a:solidFill>
                  </a:tcPr>
                </a:tc>
                <a:tc>
                  <a:txBody>
                    <a:bodyPr/>
                    <a:lstStyle/>
                    <a:p>
                      <a:pPr>
                        <a:lnSpc>
                          <a:spcPct val="115000"/>
                        </a:lnSpc>
                        <a:spcAft>
                          <a:spcPts val="0"/>
                        </a:spcAft>
                      </a:pPr>
                      <a:r>
                        <a:rPr lang="ru-RU" sz="1600" dirty="0" smtClean="0">
                          <a:solidFill>
                            <a:srgbClr val="000000"/>
                          </a:solidFill>
                          <a:latin typeface="Times New Roman"/>
                          <a:ea typeface="Times New Roman"/>
                          <a:cs typeface="Times New Roman"/>
                        </a:rPr>
                        <a:t>Изогнутая дюна, которая может быть более 100 км длины и 100 м высоты. Образуется при сильных ветрах по крайне мере двух направлений. Дюнный хребет симметричен, параллелен общему направлению ветра и имеет поверхности скольжения с каждого края. </a:t>
                      </a:r>
                      <a:endParaRPr lang="ru-RU" sz="1600" dirty="0">
                        <a:latin typeface="Calibri"/>
                        <a:ea typeface="Calibri"/>
                        <a:cs typeface="Times New Roman"/>
                      </a:endParaRPr>
                    </a:p>
                  </a:txBody>
                  <a:tcPr marL="9629" marR="9629" marT="9629" marB="9629">
                    <a:lnL>
                      <a:noFill/>
                    </a:lnL>
                    <a:lnR>
                      <a:noFill/>
                    </a:lnR>
                    <a:lnT>
                      <a:noFill/>
                    </a:lnT>
                    <a:lnB>
                      <a:noFill/>
                    </a:lnB>
                    <a:solidFill>
                      <a:srgbClr val="FFFFFF"/>
                    </a:solidFill>
                  </a:tcPr>
                </a:tc>
              </a:tr>
            </a:tbl>
          </a:graphicData>
        </a:graphic>
      </p:graphicFrame>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3129412"/>
            <a:ext cx="5040560" cy="345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124744"/>
            <a:ext cx="3887888" cy="3072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71926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141021773"/>
              </p:ext>
            </p:extLst>
          </p:nvPr>
        </p:nvGraphicFramePr>
        <p:xfrm>
          <a:off x="97160" y="44624"/>
          <a:ext cx="9011344" cy="1140922"/>
        </p:xfrm>
        <a:graphic>
          <a:graphicData uri="http://schemas.openxmlformats.org/drawingml/2006/table">
            <a:tbl>
              <a:tblPr/>
              <a:tblGrid>
                <a:gridCol w="1305605"/>
                <a:gridCol w="7705739"/>
              </a:tblGrid>
              <a:tr h="769914">
                <a:tc>
                  <a:txBody>
                    <a:bodyPr/>
                    <a:lstStyle/>
                    <a:p>
                      <a:pPr>
                        <a:lnSpc>
                          <a:spcPct val="115000"/>
                        </a:lnSpc>
                        <a:spcAft>
                          <a:spcPts val="0"/>
                        </a:spcAft>
                      </a:pPr>
                      <a:r>
                        <a:rPr lang="ru-RU" sz="1600" b="1" dirty="0" smtClean="0">
                          <a:solidFill>
                            <a:srgbClr val="000000"/>
                          </a:solidFill>
                          <a:latin typeface="Times New Roman"/>
                          <a:ea typeface="Calibri"/>
                          <a:cs typeface="Times New Roman"/>
                        </a:rPr>
                        <a:t>Звездная </a:t>
                      </a:r>
                    </a:p>
                    <a:p>
                      <a:pPr marL="0" marR="0" indent="0" algn="l" defTabSz="914400" rtl="0" eaLnBrk="1" fontAlgn="auto" latinLnBrk="0" hangingPunct="1">
                        <a:lnSpc>
                          <a:spcPct val="115000"/>
                        </a:lnSpc>
                        <a:spcBef>
                          <a:spcPts val="0"/>
                        </a:spcBef>
                        <a:spcAft>
                          <a:spcPts val="0"/>
                        </a:spcAft>
                        <a:buClrTx/>
                        <a:buSzTx/>
                        <a:buFontTx/>
                        <a:buNone/>
                        <a:tabLst/>
                        <a:defRPr/>
                      </a:pPr>
                      <a:r>
                        <a:rPr lang="ru-RU" sz="1600" b="0" i="1" dirty="0" err="1" smtClean="0">
                          <a:solidFill>
                            <a:srgbClr val="000000"/>
                          </a:solidFill>
                          <a:latin typeface="Times New Roman"/>
                          <a:ea typeface="Times New Roman"/>
                          <a:cs typeface="Times New Roman"/>
                        </a:rPr>
                        <a:t>Star</a:t>
                      </a:r>
                      <a:r>
                        <a:rPr lang="ru-RU" sz="1600" b="0" i="1" dirty="0" smtClean="0">
                          <a:solidFill>
                            <a:srgbClr val="000000"/>
                          </a:solidFill>
                          <a:latin typeface="Times New Roman"/>
                          <a:ea typeface="Times New Roman"/>
                          <a:cs typeface="Times New Roman"/>
                        </a:rPr>
                        <a:t> </a:t>
                      </a:r>
                      <a:r>
                        <a:rPr lang="ru-RU" sz="1600" b="0" i="1" dirty="0" err="1" smtClean="0">
                          <a:solidFill>
                            <a:srgbClr val="000000"/>
                          </a:solidFill>
                          <a:latin typeface="Times New Roman"/>
                          <a:ea typeface="Times New Roman"/>
                          <a:cs typeface="Times New Roman"/>
                        </a:rPr>
                        <a:t>Dune</a:t>
                      </a:r>
                      <a:r>
                        <a:rPr lang="ru-RU" sz="1600" b="1" dirty="0" smtClean="0">
                          <a:solidFill>
                            <a:srgbClr val="000000"/>
                          </a:solidFill>
                          <a:latin typeface="Times New Roman"/>
                          <a:ea typeface="Times New Roman"/>
                          <a:cs typeface="Times New Roman"/>
                        </a:rPr>
                        <a:t> </a:t>
                      </a:r>
                    </a:p>
                    <a:p>
                      <a:pPr>
                        <a:lnSpc>
                          <a:spcPct val="115000"/>
                        </a:lnSpc>
                        <a:spcAft>
                          <a:spcPts val="0"/>
                        </a:spcAft>
                      </a:pPr>
                      <a:endParaRPr lang="ru-RU" sz="1600" dirty="0">
                        <a:latin typeface="Calibri"/>
                        <a:ea typeface="Calibri"/>
                        <a:cs typeface="Times New Roman"/>
                      </a:endParaRPr>
                    </a:p>
                  </a:txBody>
                  <a:tcPr marL="9629" marR="9629" marT="9629" marB="9629">
                    <a:lnL>
                      <a:noFill/>
                    </a:lnL>
                    <a:lnR>
                      <a:noFill/>
                    </a:lnR>
                    <a:lnT>
                      <a:noFill/>
                    </a:lnT>
                    <a:lnB>
                      <a:noFill/>
                    </a:lnB>
                    <a:solidFill>
                      <a:schemeClr val="accent3">
                        <a:lumMod val="20000"/>
                        <a:lumOff val="80000"/>
                      </a:schemeClr>
                    </a:solidFill>
                  </a:tcPr>
                </a:tc>
                <a:tc>
                  <a:txBody>
                    <a:bodyPr/>
                    <a:lstStyle/>
                    <a:p>
                      <a:pPr>
                        <a:lnSpc>
                          <a:spcPct val="115000"/>
                        </a:lnSpc>
                        <a:spcAft>
                          <a:spcPts val="0"/>
                        </a:spcAft>
                      </a:pPr>
                      <a:r>
                        <a:rPr lang="ru-RU" sz="1600" dirty="0" smtClean="0">
                          <a:solidFill>
                            <a:srgbClr val="000000"/>
                          </a:solidFill>
                          <a:latin typeface="Times New Roman"/>
                          <a:ea typeface="Times New Roman"/>
                          <a:cs typeface="Times New Roman"/>
                        </a:rPr>
                        <a:t>Длинные пирамидальные или звездообразные дюны с тремя или более изогнутыми хребтами, расходящимися от центрального песчаной вершины. Имеет три или более поверхности скольжения. Образуется переменчивыми ветрами, не может мигрировать по поверхности, но может расти вверх. </a:t>
                      </a:r>
                      <a:endParaRPr lang="ru-RU" sz="1600" dirty="0">
                        <a:latin typeface="Calibri"/>
                        <a:ea typeface="Calibri"/>
                        <a:cs typeface="Times New Roman"/>
                      </a:endParaRPr>
                    </a:p>
                  </a:txBody>
                  <a:tcPr marL="9629" marR="9629" marT="9629" marB="9629">
                    <a:lnL>
                      <a:noFill/>
                    </a:lnL>
                    <a:lnR>
                      <a:noFill/>
                    </a:lnR>
                    <a:lnT>
                      <a:noFill/>
                    </a:lnT>
                    <a:lnB>
                      <a:noFill/>
                    </a:lnB>
                    <a:solidFill>
                      <a:schemeClr val="accent3">
                        <a:lumMod val="20000"/>
                        <a:lumOff val="80000"/>
                      </a:schemeClr>
                    </a:solidFill>
                  </a:tcPr>
                </a:tc>
              </a:tr>
            </a:tbl>
          </a:graphicData>
        </a:graphic>
      </p:graphicFrame>
      <p:pic>
        <p:nvPicPr>
          <p:cNvPr id="922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4086"/>
          <a:stretch/>
        </p:blipFill>
        <p:spPr bwMode="auto">
          <a:xfrm>
            <a:off x="4716016" y="1301545"/>
            <a:ext cx="3707867" cy="2757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3556" y="4184843"/>
            <a:ext cx="2597456" cy="259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4184843"/>
            <a:ext cx="3727758" cy="251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6" name="Picture 10" descr="Star dune form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3" y="1301545"/>
            <a:ext cx="3672408" cy="2757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3049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93" y="1454453"/>
            <a:ext cx="5324635" cy="3353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310437"/>
            <a:ext cx="3279470" cy="3054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Таблица 1"/>
          <p:cNvGraphicFramePr>
            <a:graphicFrameLocks noGrp="1"/>
          </p:cNvGraphicFramePr>
          <p:nvPr>
            <p:extLst>
              <p:ext uri="{D42A27DB-BD31-4B8C-83A1-F6EECF244321}">
                <p14:modId xmlns:p14="http://schemas.microsoft.com/office/powerpoint/2010/main" val="3464078844"/>
              </p:ext>
            </p:extLst>
          </p:nvPr>
        </p:nvGraphicFramePr>
        <p:xfrm>
          <a:off x="128627" y="116632"/>
          <a:ext cx="9005029" cy="1140922"/>
        </p:xfrm>
        <a:graphic>
          <a:graphicData uri="http://schemas.openxmlformats.org/drawingml/2006/table">
            <a:tbl>
              <a:tblPr/>
              <a:tblGrid>
                <a:gridCol w="1304690"/>
                <a:gridCol w="7700339"/>
              </a:tblGrid>
              <a:tr h="980396">
                <a:tc>
                  <a:txBody>
                    <a:bodyPr/>
                    <a:lstStyle/>
                    <a:p>
                      <a:pPr>
                        <a:lnSpc>
                          <a:spcPct val="115000"/>
                        </a:lnSpc>
                        <a:spcAft>
                          <a:spcPts val="0"/>
                        </a:spcAft>
                      </a:pPr>
                      <a:r>
                        <a:rPr lang="ru-RU" sz="1600" b="1" dirty="0" err="1" smtClean="0">
                          <a:solidFill>
                            <a:srgbClr val="000000"/>
                          </a:solidFill>
                          <a:latin typeface="Times New Roman"/>
                          <a:ea typeface="Calibri"/>
                          <a:cs typeface="Times New Roman"/>
                        </a:rPr>
                        <a:t>Барханоид</a:t>
                      </a:r>
                      <a:endParaRPr lang="ru-RU" sz="1600" b="1" dirty="0" smtClean="0">
                        <a:solidFill>
                          <a:srgbClr val="000000"/>
                        </a:solidFill>
                        <a:latin typeface="Times New Roman"/>
                        <a:ea typeface="Calibri"/>
                        <a:cs typeface="Times New Roman"/>
                      </a:endParaRPr>
                    </a:p>
                    <a:p>
                      <a:pPr marL="0" marR="0" indent="0" algn="l" defTabSz="914400" rtl="0" eaLnBrk="1" fontAlgn="auto" latinLnBrk="0" hangingPunct="1">
                        <a:lnSpc>
                          <a:spcPct val="115000"/>
                        </a:lnSpc>
                        <a:spcBef>
                          <a:spcPts val="0"/>
                        </a:spcBef>
                        <a:spcAft>
                          <a:spcPts val="0"/>
                        </a:spcAft>
                        <a:buClrTx/>
                        <a:buSzTx/>
                        <a:buFontTx/>
                        <a:buNone/>
                        <a:tabLst/>
                        <a:defRPr/>
                      </a:pPr>
                      <a:r>
                        <a:rPr lang="ru-RU" sz="1600" b="0" i="1" dirty="0" err="1" smtClean="0">
                          <a:solidFill>
                            <a:srgbClr val="000000"/>
                          </a:solidFill>
                          <a:latin typeface="Times New Roman"/>
                          <a:ea typeface="Times New Roman"/>
                          <a:cs typeface="Times New Roman"/>
                        </a:rPr>
                        <a:t>Barchanoid</a:t>
                      </a:r>
                      <a:r>
                        <a:rPr lang="ru-RU" sz="1600" b="0" i="1" dirty="0" smtClean="0">
                          <a:solidFill>
                            <a:srgbClr val="000000"/>
                          </a:solidFill>
                          <a:latin typeface="Times New Roman"/>
                          <a:ea typeface="Times New Roman"/>
                          <a:cs typeface="Times New Roman"/>
                        </a:rPr>
                        <a:t> </a:t>
                      </a:r>
                      <a:r>
                        <a:rPr lang="ru-RU" sz="1600" b="0" i="1" dirty="0" err="1" smtClean="0">
                          <a:solidFill>
                            <a:srgbClr val="000000"/>
                          </a:solidFill>
                          <a:latin typeface="Times New Roman"/>
                          <a:ea typeface="Times New Roman"/>
                          <a:cs typeface="Times New Roman"/>
                        </a:rPr>
                        <a:t>Ridge</a:t>
                      </a:r>
                      <a:endParaRPr lang="ru-RU" sz="1600" b="0" i="1" dirty="0" smtClean="0">
                        <a:solidFill>
                          <a:srgbClr val="000000"/>
                        </a:solidFill>
                        <a:latin typeface="Times New Roman"/>
                        <a:ea typeface="Times New Roman"/>
                        <a:cs typeface="Times New Roman"/>
                      </a:endParaRPr>
                    </a:p>
                    <a:p>
                      <a:pPr>
                        <a:lnSpc>
                          <a:spcPct val="115000"/>
                        </a:lnSpc>
                        <a:spcAft>
                          <a:spcPts val="0"/>
                        </a:spcAft>
                      </a:pPr>
                      <a:endParaRPr lang="ru-RU" sz="1600" dirty="0">
                        <a:latin typeface="Calibri"/>
                        <a:ea typeface="Calibri"/>
                        <a:cs typeface="Times New Roman"/>
                      </a:endParaRPr>
                    </a:p>
                  </a:txBody>
                  <a:tcPr marL="9629" marR="9629" marT="9629" marB="9629">
                    <a:lnL>
                      <a:noFill/>
                    </a:lnL>
                    <a:lnR>
                      <a:noFill/>
                    </a:lnR>
                    <a:lnT>
                      <a:noFill/>
                    </a:lnT>
                    <a:lnB>
                      <a:noFill/>
                    </a:lnB>
                    <a:solidFill>
                      <a:schemeClr val="bg2"/>
                    </a:solidFill>
                  </a:tcPr>
                </a:tc>
                <a:tc>
                  <a:txBody>
                    <a:bodyPr/>
                    <a:lstStyle/>
                    <a:p>
                      <a:pPr>
                        <a:lnSpc>
                          <a:spcPct val="115000"/>
                        </a:lnSpc>
                        <a:spcAft>
                          <a:spcPts val="0"/>
                        </a:spcAft>
                      </a:pPr>
                      <a:r>
                        <a:rPr lang="ru-RU" sz="1600" dirty="0" smtClean="0">
                          <a:solidFill>
                            <a:srgbClr val="000000"/>
                          </a:solidFill>
                          <a:latin typeface="Times New Roman"/>
                          <a:ea typeface="Times New Roman"/>
                          <a:cs typeface="Times New Roman"/>
                        </a:rPr>
                        <a:t>Длинные асимметричные дюны расположенные под прямым углом к преобладающим ветрам. Состоят из нескольких сочлененных барханов и выглядят как ряд соединенных серпов. Каждый бархан  составляет  волну в хребте . Появляются, когда запасы песка больше, </a:t>
                      </a:r>
                      <a:r>
                        <a:rPr lang="ru-RU" sz="1600" dirty="0" err="1" smtClean="0">
                          <a:solidFill>
                            <a:srgbClr val="000000"/>
                          </a:solidFill>
                          <a:latin typeface="Times New Roman"/>
                          <a:ea typeface="Times New Roman"/>
                          <a:cs typeface="Times New Roman"/>
                        </a:rPr>
                        <a:t>чеи</a:t>
                      </a:r>
                      <a:r>
                        <a:rPr lang="ru-RU" sz="1600" dirty="0" smtClean="0">
                          <a:solidFill>
                            <a:srgbClr val="000000"/>
                          </a:solidFill>
                          <a:latin typeface="Times New Roman"/>
                          <a:ea typeface="Times New Roman"/>
                          <a:cs typeface="Times New Roman"/>
                        </a:rPr>
                        <a:t> при образовании единичных барханов. </a:t>
                      </a:r>
                      <a:endParaRPr lang="ru-RU" sz="1600" dirty="0">
                        <a:latin typeface="Calibri"/>
                        <a:ea typeface="Calibri"/>
                        <a:cs typeface="Times New Roman"/>
                      </a:endParaRPr>
                    </a:p>
                  </a:txBody>
                  <a:tcPr marL="9629" marR="9629" marT="9629" marB="9629">
                    <a:lnL>
                      <a:noFill/>
                    </a:lnL>
                    <a:lnR>
                      <a:noFill/>
                    </a:lnR>
                    <a:lnT>
                      <a:noFill/>
                    </a:lnT>
                    <a:lnB>
                      <a:noFill/>
                    </a:lnB>
                    <a:solidFill>
                      <a:schemeClr val="bg2"/>
                    </a:solidFill>
                  </a:tcPr>
                </a:tc>
              </a:tr>
            </a:tbl>
          </a:graphicData>
        </a:graphic>
      </p:graphicFrame>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2562" y="4397283"/>
            <a:ext cx="3280956" cy="2460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Стрелка вправо 3"/>
          <p:cNvSpPr/>
          <p:nvPr/>
        </p:nvSpPr>
        <p:spPr>
          <a:xfrm>
            <a:off x="2123728" y="5445224"/>
            <a:ext cx="2448272" cy="648072"/>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2104984" y="5584594"/>
            <a:ext cx="2383345" cy="369332"/>
          </a:xfrm>
          <a:prstGeom prst="rect">
            <a:avLst/>
          </a:prstGeom>
          <a:noFill/>
        </p:spPr>
        <p:txBody>
          <a:bodyPr wrap="none" rtlCol="0">
            <a:spAutoFit/>
          </a:bodyPr>
          <a:lstStyle/>
          <a:p>
            <a:r>
              <a:rPr lang="ru-RU" dirty="0" err="1" smtClean="0">
                <a:solidFill>
                  <a:schemeClr val="bg1"/>
                </a:solidFill>
              </a:rPr>
              <a:t>Барханоиды</a:t>
            </a:r>
            <a:r>
              <a:rPr lang="ru-RU" dirty="0" smtClean="0">
                <a:solidFill>
                  <a:schemeClr val="bg1"/>
                </a:solidFill>
              </a:rPr>
              <a:t> на Марсе</a:t>
            </a:r>
            <a:endParaRPr lang="ru-RU" dirty="0">
              <a:solidFill>
                <a:schemeClr val="bg1"/>
              </a:solidFill>
            </a:endParaRPr>
          </a:p>
        </p:txBody>
      </p:sp>
    </p:spTree>
    <p:extLst>
      <p:ext uri="{BB962C8B-B14F-4D97-AF65-F5344CB8AC3E}">
        <p14:creationId xmlns:p14="http://schemas.microsoft.com/office/powerpoint/2010/main" val="22034894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3175"/>
            <a:ext cx="9212263"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89798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743544178"/>
              </p:ext>
            </p:extLst>
          </p:nvPr>
        </p:nvGraphicFramePr>
        <p:xfrm>
          <a:off x="89756" y="116632"/>
          <a:ext cx="8964488" cy="860506"/>
        </p:xfrm>
        <a:graphic>
          <a:graphicData uri="http://schemas.openxmlformats.org/drawingml/2006/table">
            <a:tbl>
              <a:tblPr/>
              <a:tblGrid>
                <a:gridCol w="1298816"/>
                <a:gridCol w="7665672"/>
              </a:tblGrid>
              <a:tr h="675456">
                <a:tc>
                  <a:txBody>
                    <a:bodyPr/>
                    <a:lstStyle/>
                    <a:p>
                      <a:pPr>
                        <a:lnSpc>
                          <a:spcPct val="115000"/>
                        </a:lnSpc>
                        <a:spcAft>
                          <a:spcPts val="0"/>
                        </a:spcAft>
                      </a:pPr>
                      <a:r>
                        <a:rPr lang="ru-RU" sz="1600" b="1" dirty="0" smtClean="0">
                          <a:solidFill>
                            <a:srgbClr val="000000"/>
                          </a:solidFill>
                          <a:latin typeface="Times New Roman"/>
                          <a:ea typeface="Calibri"/>
                          <a:cs typeface="Times New Roman"/>
                        </a:rPr>
                        <a:t>Обратная </a:t>
                      </a:r>
                    </a:p>
                    <a:p>
                      <a:pPr>
                        <a:lnSpc>
                          <a:spcPct val="115000"/>
                        </a:lnSpc>
                        <a:spcAft>
                          <a:spcPts val="0"/>
                        </a:spcAft>
                      </a:pPr>
                      <a:r>
                        <a:rPr lang="ru-RU" sz="1600" b="0" i="1" dirty="0" err="1" smtClean="0">
                          <a:solidFill>
                            <a:srgbClr val="000000"/>
                          </a:solidFill>
                          <a:latin typeface="Times New Roman"/>
                          <a:ea typeface="Times New Roman"/>
                          <a:cs typeface="Times New Roman"/>
                        </a:rPr>
                        <a:t>Reversing</a:t>
                      </a:r>
                      <a:r>
                        <a:rPr lang="ru-RU" sz="1600" b="0" i="1" dirty="0" smtClean="0">
                          <a:solidFill>
                            <a:srgbClr val="000000"/>
                          </a:solidFill>
                          <a:latin typeface="Times New Roman"/>
                          <a:ea typeface="Times New Roman"/>
                          <a:cs typeface="Times New Roman"/>
                        </a:rPr>
                        <a:t> </a:t>
                      </a:r>
                      <a:endParaRPr lang="ru-RU" sz="1600" dirty="0">
                        <a:latin typeface="Calibri"/>
                        <a:ea typeface="Calibri"/>
                        <a:cs typeface="Times New Roman"/>
                      </a:endParaRPr>
                    </a:p>
                  </a:txBody>
                  <a:tcPr marL="9629" marR="9629" marT="9629" marB="9629">
                    <a:lnL>
                      <a:noFill/>
                    </a:lnL>
                    <a:lnR>
                      <a:noFill/>
                    </a:lnR>
                    <a:lnT>
                      <a:noFill/>
                    </a:lnT>
                    <a:lnB>
                      <a:noFill/>
                    </a:lnB>
                    <a:solidFill>
                      <a:srgbClr val="FFFFFF"/>
                    </a:solidFill>
                  </a:tcPr>
                </a:tc>
                <a:tc>
                  <a:txBody>
                    <a:bodyPr/>
                    <a:lstStyle/>
                    <a:p>
                      <a:pPr>
                        <a:lnSpc>
                          <a:spcPct val="115000"/>
                        </a:lnSpc>
                        <a:spcAft>
                          <a:spcPts val="0"/>
                        </a:spcAft>
                      </a:pPr>
                      <a:r>
                        <a:rPr lang="ru-RU" sz="1600" dirty="0" smtClean="0">
                          <a:solidFill>
                            <a:srgbClr val="000000"/>
                          </a:solidFill>
                          <a:latin typeface="Times New Roman"/>
                          <a:ea typeface="Times New Roman"/>
                          <a:cs typeface="Times New Roman"/>
                        </a:rPr>
                        <a:t>Дюны, промежуточные между звездными и поперечными, образуются при двух главных встречных направлениях ветров. Хребет асимметричен и имеет две поверхности скольжения. </a:t>
                      </a:r>
                      <a:endParaRPr lang="ru-RU" sz="1600" dirty="0">
                        <a:latin typeface="Calibri"/>
                        <a:ea typeface="Calibri"/>
                        <a:cs typeface="Times New Roman"/>
                      </a:endParaRPr>
                    </a:p>
                  </a:txBody>
                  <a:tcPr marL="9629" marR="9629" marT="9629" marB="9629">
                    <a:lnL>
                      <a:noFill/>
                    </a:lnL>
                    <a:lnR>
                      <a:noFill/>
                    </a:lnR>
                    <a:lnT>
                      <a:noFill/>
                    </a:lnT>
                    <a:lnB>
                      <a:noFill/>
                    </a:lnB>
                    <a:solidFill>
                      <a:srgbClr val="FFFFFF"/>
                    </a:solidFill>
                  </a:tcPr>
                </a:tc>
              </a:tr>
            </a:tbl>
          </a:graphicData>
        </a:graphic>
      </p:graphicFrame>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902" y="1124744"/>
            <a:ext cx="4176464" cy="5568619"/>
          </a:xfrm>
          <a:prstGeom prst="rect">
            <a:avLst/>
          </a:prstGeom>
        </p:spPr>
      </p:pic>
      <p:sp>
        <p:nvSpPr>
          <p:cNvPr id="4" name="Стрелка вправо 3"/>
          <p:cNvSpPr/>
          <p:nvPr/>
        </p:nvSpPr>
        <p:spPr>
          <a:xfrm rot="10800000">
            <a:off x="4572000" y="4725144"/>
            <a:ext cx="2448272" cy="1080120"/>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TextBox 4"/>
          <p:cNvSpPr txBox="1"/>
          <p:nvPr/>
        </p:nvSpPr>
        <p:spPr>
          <a:xfrm>
            <a:off x="5005575" y="5080538"/>
            <a:ext cx="2054152" cy="369332"/>
          </a:xfrm>
          <a:prstGeom prst="rect">
            <a:avLst/>
          </a:prstGeom>
          <a:noFill/>
        </p:spPr>
        <p:txBody>
          <a:bodyPr wrap="none" rtlCol="0">
            <a:spAutoFit/>
          </a:bodyPr>
          <a:lstStyle/>
          <a:p>
            <a:r>
              <a:rPr lang="ru-RU" b="1" dirty="0" smtClean="0"/>
              <a:t>«Китайская стена»</a:t>
            </a:r>
            <a:endParaRPr lang="ru-RU" b="1" dirty="0"/>
          </a:p>
        </p:txBody>
      </p:sp>
      <p:pic>
        <p:nvPicPr>
          <p:cNvPr id="11266" name="Picture 2" descr="Chinese walls on reversing du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3921" y="1149504"/>
            <a:ext cx="4378357" cy="3287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1661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374" y="0"/>
            <a:ext cx="915637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117265" y="6416524"/>
            <a:ext cx="5999591" cy="461665"/>
          </a:xfrm>
          <a:prstGeom prst="rect">
            <a:avLst/>
          </a:prstGeom>
          <a:solidFill>
            <a:srgbClr val="E2D082"/>
          </a:solidFill>
        </p:spPr>
        <p:txBody>
          <a:bodyPr wrap="none" rtlCol="0">
            <a:spAutoFit/>
          </a:bodyPr>
          <a:lstStyle/>
          <a:p>
            <a:r>
              <a:rPr lang="ru-RU" sz="2400" dirty="0" smtClean="0">
                <a:latin typeface="Franklin Gothic Medium Cond" panose="020B0606030402020204" pitchFamily="34" charset="0"/>
              </a:rPr>
              <a:t>Удивительные языковые дюны Восточного Атласа</a:t>
            </a:r>
            <a:endParaRPr lang="ru-RU" sz="2400" dirty="0">
              <a:latin typeface="Franklin Gothic Medium Cond" panose="020B0606030402020204" pitchFamily="34" charset="0"/>
            </a:endParaRPr>
          </a:p>
        </p:txBody>
      </p:sp>
    </p:spTree>
    <p:extLst>
      <p:ext uri="{BB962C8B-B14F-4D97-AF65-F5344CB8AC3E}">
        <p14:creationId xmlns:p14="http://schemas.microsoft.com/office/powerpoint/2010/main" val="39580645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www1.newark.ohio-state.edu/Professional/OSU/Faculty/jstjohn/Sediments/Bruneau-Sand-Dunes-sand.jpg"/>
          <p:cNvPicPr/>
          <p:nvPr/>
        </p:nvPicPr>
        <p:blipFill>
          <a:blip r:embed="rId3" cstate="print"/>
          <a:srcRect/>
          <a:stretch>
            <a:fillRect/>
          </a:stretch>
        </p:blipFill>
        <p:spPr bwMode="auto">
          <a:xfrm>
            <a:off x="0" y="0"/>
            <a:ext cx="9144000" cy="5949280"/>
          </a:xfrm>
          <a:prstGeom prst="rect">
            <a:avLst/>
          </a:prstGeom>
          <a:noFill/>
          <a:ln w="9525">
            <a:noFill/>
            <a:miter lim="800000"/>
            <a:headEnd/>
            <a:tailEnd/>
          </a:ln>
        </p:spPr>
      </p:pic>
      <p:sp>
        <p:nvSpPr>
          <p:cNvPr id="3" name="TextBox 2"/>
          <p:cNvSpPr txBox="1"/>
          <p:nvPr/>
        </p:nvSpPr>
        <p:spPr>
          <a:xfrm>
            <a:off x="0" y="6237312"/>
            <a:ext cx="9144000" cy="400110"/>
          </a:xfrm>
          <a:prstGeom prst="rect">
            <a:avLst/>
          </a:prstGeom>
          <a:noFill/>
        </p:spPr>
        <p:txBody>
          <a:bodyPr wrap="square" rtlCol="0">
            <a:spAutoFit/>
          </a:bodyPr>
          <a:lstStyle/>
          <a:p>
            <a:pPr algn="ctr"/>
            <a:r>
              <a:rPr lang="ru-RU" sz="2000" b="1" dirty="0">
                <a:solidFill>
                  <a:prstClr val="black"/>
                </a:solidFill>
              </a:rPr>
              <a:t>Кварц – </a:t>
            </a:r>
            <a:r>
              <a:rPr lang="ru-RU" sz="2000" b="1" dirty="0" err="1">
                <a:solidFill>
                  <a:prstClr val="black"/>
                </a:solidFill>
              </a:rPr>
              <a:t>полимиктовые</a:t>
            </a:r>
            <a:r>
              <a:rPr lang="ru-RU" sz="2000" b="1" dirty="0">
                <a:solidFill>
                  <a:prstClr val="black"/>
                </a:solidFill>
              </a:rPr>
              <a:t> пески из дюны </a:t>
            </a:r>
            <a:r>
              <a:rPr lang="ru-RU" sz="2000" b="1" dirty="0" err="1">
                <a:solidFill>
                  <a:prstClr val="black"/>
                </a:solidFill>
              </a:rPr>
              <a:t>Брюне</a:t>
            </a:r>
            <a:r>
              <a:rPr lang="ru-RU" sz="2000" b="1" dirty="0">
                <a:solidFill>
                  <a:prstClr val="black"/>
                </a:solidFill>
              </a:rPr>
              <a:t>, равнина </a:t>
            </a:r>
            <a:r>
              <a:rPr lang="ru-RU" sz="2000" b="1" dirty="0" err="1">
                <a:solidFill>
                  <a:prstClr val="black"/>
                </a:solidFill>
              </a:rPr>
              <a:t>Снейк</a:t>
            </a:r>
            <a:r>
              <a:rPr lang="ru-RU" sz="2000" b="1" dirty="0">
                <a:solidFill>
                  <a:prstClr val="black"/>
                </a:solidFill>
              </a:rPr>
              <a:t> </a:t>
            </a:r>
            <a:r>
              <a:rPr lang="ru-RU" sz="2000" b="1" dirty="0" err="1">
                <a:solidFill>
                  <a:prstClr val="black"/>
                </a:solidFill>
              </a:rPr>
              <a:t>Ривер</a:t>
            </a:r>
            <a:r>
              <a:rPr lang="ru-RU" sz="2000" b="1" dirty="0">
                <a:solidFill>
                  <a:prstClr val="black"/>
                </a:solidFill>
              </a:rPr>
              <a:t>, Айдахо</a:t>
            </a:r>
          </a:p>
        </p:txBody>
      </p:sp>
    </p:spTree>
    <p:extLst>
      <p:ext uri="{BB962C8B-B14F-4D97-AF65-F5344CB8AC3E}">
        <p14:creationId xmlns:p14="http://schemas.microsoft.com/office/powerpoint/2010/main" val="11507712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271270"/>
            <a:ext cx="6840760" cy="5101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92289" y="5654313"/>
            <a:ext cx="7377148" cy="369332"/>
          </a:xfrm>
          <a:prstGeom prst="rect">
            <a:avLst/>
          </a:prstGeom>
          <a:noFill/>
        </p:spPr>
        <p:txBody>
          <a:bodyPr wrap="none" rtlCol="0">
            <a:spAutoFit/>
          </a:bodyPr>
          <a:lstStyle/>
          <a:p>
            <a:r>
              <a:rPr lang="ru-RU" b="1" dirty="0">
                <a:solidFill>
                  <a:prstClr val="black"/>
                </a:solidFill>
              </a:rPr>
              <a:t>Белые эоловые пески гипсового состава (</a:t>
            </a:r>
            <a:r>
              <a:rPr lang="ru-RU" b="1" dirty="0" err="1">
                <a:solidFill>
                  <a:prstClr val="black"/>
                </a:solidFill>
              </a:rPr>
              <a:t>Тулароза</a:t>
            </a:r>
            <a:r>
              <a:rPr lang="ru-RU" b="1" dirty="0">
                <a:solidFill>
                  <a:prstClr val="black"/>
                </a:solidFill>
              </a:rPr>
              <a:t> </a:t>
            </a:r>
            <a:r>
              <a:rPr lang="ru-RU" b="1" dirty="0" err="1">
                <a:solidFill>
                  <a:prstClr val="black"/>
                </a:solidFill>
              </a:rPr>
              <a:t>Велли</a:t>
            </a:r>
            <a:r>
              <a:rPr lang="ru-RU" b="1" dirty="0">
                <a:solidFill>
                  <a:prstClr val="black"/>
                </a:solidFill>
              </a:rPr>
              <a:t>, Нью-Мехико)</a:t>
            </a:r>
          </a:p>
        </p:txBody>
      </p:sp>
    </p:spTree>
    <p:extLst>
      <p:ext uri="{BB962C8B-B14F-4D97-AF65-F5344CB8AC3E}">
        <p14:creationId xmlns:p14="http://schemas.microsoft.com/office/powerpoint/2010/main" val="14577429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3" y="116632"/>
            <a:ext cx="3528392" cy="2349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116632"/>
            <a:ext cx="4726767" cy="486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281" b="11423"/>
          <a:stretch/>
        </p:blipFill>
        <p:spPr bwMode="auto">
          <a:xfrm>
            <a:off x="179513" y="2852936"/>
            <a:ext cx="3536110" cy="221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3728" y="5229200"/>
            <a:ext cx="6657975"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77029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699012"/>
            <a:ext cx="9144000" cy="6186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06516" y="665957"/>
            <a:ext cx="5327576" cy="923330"/>
          </a:xfrm>
          <a:prstGeom prst="rect">
            <a:avLst/>
          </a:prstGeom>
          <a:noFill/>
        </p:spPr>
        <p:txBody>
          <a:bodyPr wrap="square" rtlCol="0">
            <a:spAutoFit/>
          </a:bodyPr>
          <a:lstStyle/>
          <a:p>
            <a:pPr algn="ctr"/>
            <a:r>
              <a:rPr lang="en-US" b="1" dirty="0">
                <a:solidFill>
                  <a:prstClr val="black"/>
                </a:solidFill>
              </a:rPr>
              <a:t>“The Wave” – </a:t>
            </a:r>
            <a:r>
              <a:rPr lang="ru-RU" b="1" dirty="0">
                <a:solidFill>
                  <a:prstClr val="black"/>
                </a:solidFill>
              </a:rPr>
              <a:t>обнажение древних эоловых (дюнных) песчаников </a:t>
            </a:r>
            <a:br>
              <a:rPr lang="ru-RU" b="1" dirty="0">
                <a:solidFill>
                  <a:prstClr val="black"/>
                </a:solidFill>
              </a:rPr>
            </a:br>
            <a:r>
              <a:rPr lang="ru-RU" b="1" dirty="0">
                <a:solidFill>
                  <a:prstClr val="black"/>
                </a:solidFill>
              </a:rPr>
              <a:t>в скалах </a:t>
            </a:r>
            <a:r>
              <a:rPr lang="ru-RU" b="1" dirty="0" err="1">
                <a:solidFill>
                  <a:prstClr val="black"/>
                </a:solidFill>
              </a:rPr>
              <a:t>Вермиллион</a:t>
            </a:r>
            <a:r>
              <a:rPr lang="ru-RU" b="1" dirty="0">
                <a:solidFill>
                  <a:prstClr val="black"/>
                </a:solidFill>
              </a:rPr>
              <a:t> (США)</a:t>
            </a:r>
          </a:p>
        </p:txBody>
      </p:sp>
      <p:sp>
        <p:nvSpPr>
          <p:cNvPr id="4" name="TextBox 3"/>
          <p:cNvSpPr txBox="1"/>
          <p:nvPr/>
        </p:nvSpPr>
        <p:spPr>
          <a:xfrm>
            <a:off x="421845" y="63478"/>
            <a:ext cx="8329781" cy="369332"/>
          </a:xfrm>
          <a:prstGeom prst="rect">
            <a:avLst/>
          </a:prstGeom>
          <a:noFill/>
        </p:spPr>
        <p:txBody>
          <a:bodyPr wrap="none" rtlCol="0">
            <a:spAutoFit/>
          </a:bodyPr>
          <a:lstStyle/>
          <a:p>
            <a:r>
              <a:rPr lang="ru-RU" dirty="0" smtClean="0"/>
              <a:t>Разноцветные эоловые постройки – одни из самых красивых природных объектов</a:t>
            </a:r>
            <a:endParaRPr lang="ru-RU" dirty="0"/>
          </a:p>
        </p:txBody>
      </p:sp>
    </p:spTree>
    <p:extLst>
      <p:ext uri="{BB962C8B-B14F-4D97-AF65-F5344CB8AC3E}">
        <p14:creationId xmlns:p14="http://schemas.microsoft.com/office/powerpoint/2010/main" val="20366781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51520" y="2708920"/>
            <a:ext cx="3045263" cy="3726517"/>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6627" y="2708920"/>
            <a:ext cx="5595371" cy="3726517"/>
          </a:xfrm>
          <a:prstGeom prst="rect">
            <a:avLst/>
          </a:prstGeom>
        </p:spPr>
      </p:pic>
      <p:sp>
        <p:nvSpPr>
          <p:cNvPr id="5" name="TextBox 4"/>
          <p:cNvSpPr txBox="1"/>
          <p:nvPr/>
        </p:nvSpPr>
        <p:spPr>
          <a:xfrm>
            <a:off x="107505" y="63478"/>
            <a:ext cx="9036496" cy="400110"/>
          </a:xfrm>
          <a:prstGeom prst="rect">
            <a:avLst/>
          </a:prstGeom>
          <a:noFill/>
        </p:spPr>
        <p:txBody>
          <a:bodyPr wrap="square" rtlCol="0">
            <a:spAutoFit/>
          </a:bodyPr>
          <a:lstStyle/>
          <a:p>
            <a:pPr algn="ctr"/>
            <a:r>
              <a:rPr lang="ru-RU" sz="2000" dirty="0" smtClean="0">
                <a:latin typeface="Franklin Gothic Medium Cond" panose="020B0606030402020204" pitchFamily="34" charset="0"/>
              </a:rPr>
              <a:t>Разноцветные эоловые постройки – одни из самых красивых природных объектов</a:t>
            </a:r>
            <a:endParaRPr lang="ru-RU" sz="2000" dirty="0">
              <a:latin typeface="Franklin Gothic Medium Cond" panose="020B0606030402020204" pitchFamily="34" charset="0"/>
            </a:endParaRPr>
          </a:p>
        </p:txBody>
      </p:sp>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029" y="620688"/>
            <a:ext cx="3045263" cy="1993696"/>
          </a:xfrm>
          <a:prstGeom prst="rect">
            <a:avLst/>
          </a:prstGeom>
        </p:spPr>
      </p:pic>
      <p:sp>
        <p:nvSpPr>
          <p:cNvPr id="7" name="TextBox 6"/>
          <p:cNvSpPr txBox="1"/>
          <p:nvPr/>
        </p:nvSpPr>
        <p:spPr>
          <a:xfrm>
            <a:off x="3491881" y="764704"/>
            <a:ext cx="5520118" cy="923330"/>
          </a:xfrm>
          <a:prstGeom prst="rect">
            <a:avLst/>
          </a:prstGeom>
          <a:noFill/>
        </p:spPr>
        <p:txBody>
          <a:bodyPr wrap="square" rtlCol="0">
            <a:spAutoFit/>
          </a:bodyPr>
          <a:lstStyle/>
          <a:p>
            <a:pPr algn="ctr"/>
            <a:r>
              <a:rPr lang="ru-RU" b="1" dirty="0" smtClean="0"/>
              <a:t>Триасовые эоловые и аллювиальные отложения национальных парков </a:t>
            </a:r>
            <a:br>
              <a:rPr lang="ru-RU" b="1" dirty="0" smtClean="0"/>
            </a:br>
            <a:r>
              <a:rPr lang="ru-RU" b="1" dirty="0" smtClean="0"/>
              <a:t>«Долина Антилопы» и </a:t>
            </a:r>
            <a:r>
              <a:rPr lang="en-US" b="1" dirty="0" smtClean="0"/>
              <a:t>“Red Hills” </a:t>
            </a:r>
            <a:r>
              <a:rPr lang="ru-RU" b="1" dirty="0" smtClean="0"/>
              <a:t>в США</a:t>
            </a:r>
            <a:endParaRPr lang="ru-RU" b="1" dirty="0"/>
          </a:p>
        </p:txBody>
      </p:sp>
    </p:spTree>
    <p:extLst>
      <p:ext uri="{BB962C8B-B14F-4D97-AF65-F5344CB8AC3E}">
        <p14:creationId xmlns:p14="http://schemas.microsoft.com/office/powerpoint/2010/main" val="22693665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9632" y="5949280"/>
            <a:ext cx="6624736" cy="369332"/>
          </a:xfrm>
          <a:prstGeom prst="rect">
            <a:avLst/>
          </a:prstGeom>
          <a:noFill/>
        </p:spPr>
        <p:txBody>
          <a:bodyPr wrap="square" rtlCol="0">
            <a:spAutoFit/>
          </a:bodyPr>
          <a:lstStyle/>
          <a:p>
            <a:pPr algn="ctr"/>
            <a:r>
              <a:rPr lang="ru-RU" dirty="0">
                <a:solidFill>
                  <a:prstClr val="black"/>
                </a:solidFill>
              </a:rPr>
              <a:t>Береговые дюны (Южная Англия, </a:t>
            </a:r>
            <a:r>
              <a:rPr lang="ru-RU" dirty="0" err="1">
                <a:solidFill>
                  <a:prstClr val="black"/>
                </a:solidFill>
              </a:rPr>
              <a:t>Сассекс</a:t>
            </a:r>
            <a:r>
              <a:rPr lang="ru-RU" dirty="0">
                <a:solidFill>
                  <a:prstClr val="black"/>
                </a:solidFill>
              </a:rPr>
              <a: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73171"/>
            <a:ext cx="6840760" cy="564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15709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http://www.physicalgeography.net/fundamentals/images/loess_deposits.gif"/>
          <p:cNvPicPr/>
          <p:nvPr/>
        </p:nvPicPr>
        <p:blipFill>
          <a:blip r:embed="rId3" cstate="print"/>
          <a:srcRect/>
          <a:stretch>
            <a:fillRect/>
          </a:stretch>
        </p:blipFill>
        <p:spPr bwMode="auto">
          <a:xfrm>
            <a:off x="323528" y="655289"/>
            <a:ext cx="8496944" cy="5544616"/>
          </a:xfrm>
          <a:prstGeom prst="rect">
            <a:avLst/>
          </a:prstGeom>
          <a:noFill/>
          <a:ln w="9525">
            <a:noFill/>
            <a:miter lim="800000"/>
            <a:headEnd/>
            <a:tailEnd/>
          </a:ln>
        </p:spPr>
      </p:pic>
      <p:sp>
        <p:nvSpPr>
          <p:cNvPr id="2" name="TextBox 1"/>
          <p:cNvSpPr txBox="1"/>
          <p:nvPr/>
        </p:nvSpPr>
        <p:spPr>
          <a:xfrm>
            <a:off x="3005826" y="116632"/>
            <a:ext cx="3132348" cy="369332"/>
          </a:xfrm>
          <a:prstGeom prst="rect">
            <a:avLst/>
          </a:prstGeom>
          <a:noFill/>
        </p:spPr>
        <p:txBody>
          <a:bodyPr wrap="square" rtlCol="0">
            <a:spAutoFit/>
          </a:bodyPr>
          <a:lstStyle/>
          <a:p>
            <a:pPr algn="ctr"/>
            <a:r>
              <a:rPr lang="ru-RU" b="1" dirty="0" smtClean="0">
                <a:solidFill>
                  <a:prstClr val="black"/>
                </a:solidFill>
              </a:rPr>
              <a:t>ЛЕССОВЫЕ ОБРАЗОВАНИЯ</a:t>
            </a:r>
            <a:endParaRPr lang="ru-RU" b="1" dirty="0">
              <a:solidFill>
                <a:prstClr val="black"/>
              </a:solidFill>
            </a:endParaRPr>
          </a:p>
        </p:txBody>
      </p:sp>
      <p:sp>
        <p:nvSpPr>
          <p:cNvPr id="3" name="Прямоугольник 2"/>
          <p:cNvSpPr/>
          <p:nvPr/>
        </p:nvSpPr>
        <p:spPr>
          <a:xfrm>
            <a:off x="0" y="6199905"/>
            <a:ext cx="9144000" cy="646331"/>
          </a:xfrm>
          <a:prstGeom prst="rect">
            <a:avLst/>
          </a:prstGeom>
        </p:spPr>
        <p:txBody>
          <a:bodyPr wrap="square">
            <a:spAutoFit/>
          </a:bodyPr>
          <a:lstStyle/>
          <a:p>
            <a:pPr algn="ctr"/>
            <a:r>
              <a:rPr lang="ru-RU" dirty="0">
                <a:solidFill>
                  <a:srgbClr val="333333"/>
                </a:solidFill>
                <a:latin typeface="Arial Narrow" panose="020B0606020202030204" pitchFamily="34" charset="0"/>
                <a:ea typeface="Times New Roman"/>
                <a:cs typeface="Times New Roman"/>
              </a:rPr>
              <a:t>Лесс – это второй главный осадочный комплекс, образованный ветром. Менее заметный, чем фантастические песчаные дюны, лесс, тем не менее, покрывает огромные площади на Земле</a:t>
            </a:r>
            <a:endParaRPr lang="ru-RU" dirty="0">
              <a:latin typeface="Arial Narrow" panose="020B0606020202030204" pitchFamily="34" charset="0"/>
            </a:endParaRPr>
          </a:p>
        </p:txBody>
      </p:sp>
    </p:spTree>
    <p:extLst>
      <p:ext uri="{BB962C8B-B14F-4D97-AF65-F5344CB8AC3E}">
        <p14:creationId xmlns:p14="http://schemas.microsoft.com/office/powerpoint/2010/main" val="20883825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9" descr="research_thompsonvalley1"/>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300000"/>
                    </a14:imgEffect>
                  </a14:imgLayer>
                </a14:imgProps>
              </a:ext>
            </a:extLst>
          </a:blip>
          <a:srcRect/>
          <a:stretch>
            <a:fillRect/>
          </a:stretch>
        </p:blipFill>
        <p:spPr bwMode="auto">
          <a:xfrm>
            <a:off x="1259632" y="1822130"/>
            <a:ext cx="6714492" cy="5035869"/>
          </a:xfrm>
          <a:prstGeom prst="rect">
            <a:avLst/>
          </a:prstGeom>
          <a:noFill/>
          <a:ln w="9525">
            <a:noFill/>
            <a:miter lim="800000"/>
            <a:headEnd/>
            <a:tailEnd/>
          </a:ln>
        </p:spPr>
      </p:pic>
      <p:sp>
        <p:nvSpPr>
          <p:cNvPr id="2" name="Прямоугольник 1"/>
          <p:cNvSpPr/>
          <p:nvPr/>
        </p:nvSpPr>
        <p:spPr>
          <a:xfrm>
            <a:off x="-22922" y="13664"/>
            <a:ext cx="9166921" cy="1815882"/>
          </a:xfrm>
          <a:prstGeom prst="rect">
            <a:avLst/>
          </a:prstGeom>
        </p:spPr>
        <p:txBody>
          <a:bodyPr wrap="square">
            <a:spAutoFit/>
          </a:bodyPr>
          <a:lstStyle/>
          <a:p>
            <a:r>
              <a:rPr lang="ru-RU" sz="1600" b="1" dirty="0">
                <a:solidFill>
                  <a:prstClr val="black"/>
                </a:solidFill>
                <a:ea typeface="Calibri"/>
                <a:cs typeface="Times New Roman"/>
              </a:rPr>
              <a:t>Лесс</a:t>
            </a:r>
            <a:r>
              <a:rPr lang="ru-RU" sz="1600" dirty="0">
                <a:solidFill>
                  <a:prstClr val="black"/>
                </a:solidFill>
                <a:ea typeface="Calibri"/>
                <a:cs typeface="Times New Roman"/>
              </a:rPr>
              <a:t> – это рыхлая порода преимущественно алевритовой размерности, в которой помимо чисто ветровой переработки материалы наблюдаются еще и следы переработки водной. Сами по себе лессовые комплексы обычно бесструктурные, но часто расслоены отложениями других типов (пролювием, погребенными почвами и пр.). Определенно существуют лессы, образованные из пыльных туч, промытых каплями дождя.  Существуют лессы, связанные с ледниками, и входящие в ассоциацию с породами, имеющими ледниковое происхождение, как на этой фотографии. Какие-то разновидности лесса до сих пор генетически не идентифицированы</a:t>
            </a:r>
            <a:endParaRPr lang="ru-RU" sz="1600" dirty="0">
              <a:solidFill>
                <a:prstClr val="black"/>
              </a:solidFill>
            </a:endParaRPr>
          </a:p>
        </p:txBody>
      </p:sp>
    </p:spTree>
    <p:extLst>
      <p:ext uri="{BB962C8B-B14F-4D97-AF65-F5344CB8AC3E}">
        <p14:creationId xmlns:p14="http://schemas.microsoft.com/office/powerpoint/2010/main" val="26647829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www.physicalgeography.net/fundamentals/images/eolian_deposits.gif"/>
          <p:cNvPicPr/>
          <p:nvPr/>
        </p:nvPicPr>
        <p:blipFill>
          <a:blip r:embed="rId3" cstate="print"/>
          <a:srcRect/>
          <a:stretch>
            <a:fillRect/>
          </a:stretch>
        </p:blipFill>
        <p:spPr bwMode="auto">
          <a:xfrm>
            <a:off x="179512" y="188640"/>
            <a:ext cx="8784976" cy="5688632"/>
          </a:xfrm>
          <a:prstGeom prst="rect">
            <a:avLst/>
          </a:prstGeom>
          <a:noFill/>
          <a:ln w="9525">
            <a:noFill/>
            <a:miter lim="800000"/>
            <a:headEnd/>
            <a:tailEnd/>
          </a:ln>
        </p:spPr>
      </p:pic>
      <p:sp>
        <p:nvSpPr>
          <p:cNvPr id="5" name="TextBox 4"/>
          <p:cNvSpPr txBox="1"/>
          <p:nvPr/>
        </p:nvSpPr>
        <p:spPr>
          <a:xfrm>
            <a:off x="0" y="6093296"/>
            <a:ext cx="9144000" cy="461665"/>
          </a:xfrm>
          <a:prstGeom prst="rect">
            <a:avLst/>
          </a:prstGeom>
          <a:noFill/>
        </p:spPr>
        <p:txBody>
          <a:bodyPr wrap="square" rtlCol="0">
            <a:spAutoFit/>
          </a:bodyPr>
          <a:lstStyle/>
          <a:p>
            <a:pPr algn="ctr"/>
            <a:r>
              <a:rPr lang="ru-RU" sz="2400" b="1" dirty="0">
                <a:solidFill>
                  <a:prstClr val="black"/>
                </a:solidFill>
              </a:rPr>
              <a:t>Глобальное распределение главных областей эоловых отложений</a:t>
            </a:r>
          </a:p>
        </p:txBody>
      </p:sp>
    </p:spTree>
    <p:extLst>
      <p:ext uri="{BB962C8B-B14F-4D97-AF65-F5344CB8AC3E}">
        <p14:creationId xmlns:p14="http://schemas.microsoft.com/office/powerpoint/2010/main" val="41924714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www.uamont.edu/facultyweb/francis/soilprofiles/WIowaLoessBluffs.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Effect>
                      <a14:brightnessContrast contrast="-20000"/>
                    </a14:imgEffect>
                  </a14:imgLayer>
                </a14:imgProps>
              </a:ext>
            </a:extLst>
          </a:blip>
          <a:srcRect/>
          <a:stretch>
            <a:fillRect/>
          </a:stretch>
        </p:blipFill>
        <p:spPr bwMode="auto">
          <a:xfrm>
            <a:off x="194235" y="3654316"/>
            <a:ext cx="4377765" cy="2937124"/>
          </a:xfrm>
          <a:prstGeom prst="rect">
            <a:avLst/>
          </a:prstGeom>
          <a:noFill/>
        </p:spPr>
      </p:pic>
      <p:sp>
        <p:nvSpPr>
          <p:cNvPr id="3" name="TextBox 2"/>
          <p:cNvSpPr txBox="1"/>
          <p:nvPr/>
        </p:nvSpPr>
        <p:spPr>
          <a:xfrm>
            <a:off x="179512" y="3284984"/>
            <a:ext cx="4392488" cy="369332"/>
          </a:xfrm>
          <a:prstGeom prst="rect">
            <a:avLst/>
          </a:prstGeom>
          <a:noFill/>
        </p:spPr>
        <p:txBody>
          <a:bodyPr wrap="square" rtlCol="0">
            <a:spAutoFit/>
          </a:bodyPr>
          <a:lstStyle/>
          <a:p>
            <a:pPr algn="ctr"/>
            <a:r>
              <a:rPr lang="ru-RU" dirty="0">
                <a:solidFill>
                  <a:prstClr val="black"/>
                </a:solidFill>
              </a:rPr>
              <a:t>Западная Айова</a:t>
            </a:r>
          </a:p>
        </p:txBody>
      </p:sp>
      <p:pic>
        <p:nvPicPr>
          <p:cNvPr id="50180" name="Picture 4" descr="http://t2.gstatic.com/images?q=tbn:ANd9GcRFz7nMGxbBZRMPWKltTAAfwDImmfK12RlSGWvniav-oqu3Oi35"/>
          <p:cNvPicPr>
            <a:picLocks noChangeAspect="1" noChangeArrowheads="1"/>
          </p:cNvPicPr>
          <p:nvPr/>
        </p:nvPicPr>
        <p:blipFill>
          <a:blip r:embed="rId5" cstate="print"/>
          <a:srcRect/>
          <a:stretch>
            <a:fillRect/>
          </a:stretch>
        </p:blipFill>
        <p:spPr bwMode="auto">
          <a:xfrm>
            <a:off x="4983490" y="3654316"/>
            <a:ext cx="3908990" cy="2927971"/>
          </a:xfrm>
          <a:prstGeom prst="rect">
            <a:avLst/>
          </a:prstGeom>
          <a:noFill/>
        </p:spPr>
      </p:pic>
      <p:pic>
        <p:nvPicPr>
          <p:cNvPr id="50182" name="Picture 6" descr="Thick Quaternary loess at Orkutsai"/>
          <p:cNvPicPr>
            <a:picLocks noChangeAspect="1" noChangeArrowheads="1"/>
          </p:cNvPicPr>
          <p:nvPr/>
        </p:nvPicPr>
        <p:blipFill rotWithShape="1">
          <a:blip r:embed="rId6" cstate="print"/>
          <a:srcRect b="15293"/>
          <a:stretch/>
        </p:blipFill>
        <p:spPr bwMode="auto">
          <a:xfrm>
            <a:off x="179512" y="116632"/>
            <a:ext cx="2376264" cy="2999148"/>
          </a:xfrm>
          <a:prstGeom prst="rect">
            <a:avLst/>
          </a:prstGeom>
          <a:noFill/>
        </p:spPr>
      </p:pic>
      <p:sp>
        <p:nvSpPr>
          <p:cNvPr id="6" name="TextBox 5"/>
          <p:cNvSpPr txBox="1"/>
          <p:nvPr/>
        </p:nvSpPr>
        <p:spPr>
          <a:xfrm>
            <a:off x="2699792" y="143600"/>
            <a:ext cx="1512168" cy="369332"/>
          </a:xfrm>
          <a:prstGeom prst="rect">
            <a:avLst/>
          </a:prstGeom>
          <a:noFill/>
        </p:spPr>
        <p:txBody>
          <a:bodyPr wrap="square" rtlCol="0">
            <a:spAutoFit/>
          </a:bodyPr>
          <a:lstStyle/>
          <a:p>
            <a:r>
              <a:rPr lang="ru-RU" dirty="0">
                <a:solidFill>
                  <a:prstClr val="black"/>
                </a:solidFill>
              </a:rPr>
              <a:t>Таджикистан</a:t>
            </a:r>
          </a:p>
        </p:txBody>
      </p:sp>
      <p:sp>
        <p:nvSpPr>
          <p:cNvPr id="2" name="Прямоугольник 1"/>
          <p:cNvSpPr/>
          <p:nvPr/>
        </p:nvSpPr>
        <p:spPr>
          <a:xfrm>
            <a:off x="4605352" y="116632"/>
            <a:ext cx="4320480" cy="3139321"/>
          </a:xfrm>
          <a:prstGeom prst="rect">
            <a:avLst/>
          </a:prstGeom>
          <a:solidFill>
            <a:schemeClr val="accent6">
              <a:lumMod val="20000"/>
              <a:lumOff val="80000"/>
            </a:schemeClr>
          </a:solidFill>
        </p:spPr>
        <p:txBody>
          <a:bodyPr wrap="square">
            <a:spAutoFit/>
          </a:bodyPr>
          <a:lstStyle/>
          <a:p>
            <a:r>
              <a:rPr lang="ru-RU" dirty="0">
                <a:solidFill>
                  <a:prstClr val="black"/>
                </a:solidFill>
              </a:rPr>
              <a:t>Термин «лесс» германского происхождения и обозначает  «несвязный, рыхлый». Впервые термин употреблен в 1821 году. Обычно это гомогенная и высокопористая порода, пронизанная вертикальными капиллярами,  которые образуют вертикальную отдельность в породах и вдоль которых могут образовываться вертикальные обрывы, иногда в десятки - сотни метров высотой</a:t>
            </a:r>
            <a:r>
              <a:rPr lang="ru-RU" dirty="0" smtClean="0">
                <a:solidFill>
                  <a:prstClr val="black"/>
                </a:solidFill>
              </a:rPr>
              <a:t>.    </a:t>
            </a:r>
            <a:endParaRPr lang="ru-RU" dirty="0">
              <a:solidFill>
                <a:prstClr val="black"/>
              </a:solidFill>
            </a:endParaRPr>
          </a:p>
        </p:txBody>
      </p:sp>
      <p:sp>
        <p:nvSpPr>
          <p:cNvPr id="4" name="TextBox 3"/>
          <p:cNvSpPr txBox="1"/>
          <p:nvPr/>
        </p:nvSpPr>
        <p:spPr>
          <a:xfrm>
            <a:off x="6290820" y="3310394"/>
            <a:ext cx="1294329" cy="369332"/>
          </a:xfrm>
          <a:prstGeom prst="rect">
            <a:avLst/>
          </a:prstGeom>
          <a:noFill/>
        </p:spPr>
        <p:txBody>
          <a:bodyPr wrap="none" rtlCol="0">
            <a:spAutoFit/>
          </a:bodyPr>
          <a:lstStyle/>
          <a:p>
            <a:r>
              <a:rPr lang="ru-RU" dirty="0">
                <a:solidFill>
                  <a:prstClr val="black"/>
                </a:solidFill>
              </a:rPr>
              <a:t>Миссисипи</a:t>
            </a:r>
          </a:p>
        </p:txBody>
      </p:sp>
    </p:spTree>
    <p:extLst>
      <p:ext uri="{BB962C8B-B14F-4D97-AF65-F5344CB8AC3E}">
        <p14:creationId xmlns:p14="http://schemas.microsoft.com/office/powerpoint/2010/main" val="18205109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183010"/>
            <a:ext cx="7200000" cy="5400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Рисунок 2" descr="Вырезка экрана"/>
          <p:cNvPicPr>
            <a:picLocks noChangeAspect="1"/>
          </p:cNvPicPr>
          <p:nvPr/>
        </p:nvPicPr>
        <p:blipFill rotWithShape="1">
          <a:blip r:embed="rId3">
            <a:extLst>
              <a:ext uri="{28A0092B-C50C-407E-A947-70E740481C1C}">
                <a14:useLocalDpi xmlns:a14="http://schemas.microsoft.com/office/drawing/2010/main" val="0"/>
              </a:ext>
            </a:extLst>
          </a:blip>
          <a:srcRect l="35507" t="50459" r="18971" b="-459"/>
          <a:stretch/>
        </p:blipFill>
        <p:spPr>
          <a:xfrm>
            <a:off x="3410843" y="1291077"/>
            <a:ext cx="2753561" cy="2564814"/>
          </a:xfrm>
          <a:prstGeom prst="rect">
            <a:avLst/>
          </a:prstGeom>
        </p:spPr>
      </p:pic>
      <p:sp>
        <p:nvSpPr>
          <p:cNvPr id="4" name="Прямоугольник 3"/>
          <p:cNvSpPr/>
          <p:nvPr/>
        </p:nvSpPr>
        <p:spPr>
          <a:xfrm>
            <a:off x="1117956" y="116632"/>
            <a:ext cx="7262781" cy="923330"/>
          </a:xfrm>
          <a:prstGeom prst="rect">
            <a:avLst/>
          </a:prstGeom>
        </p:spPr>
        <p:txBody>
          <a:bodyPr wrap="square">
            <a:spAutoFit/>
          </a:bodyPr>
          <a:lstStyle/>
          <a:p>
            <a:pPr algn="ctr"/>
            <a:r>
              <a:rPr lang="ru-RU" b="1" dirty="0">
                <a:latin typeface="Arial Narrow" panose="020B0606020202030204" pitchFamily="34" charset="0"/>
              </a:rPr>
              <a:t>В лессе иногда встречаются известковистые конкреции (местные названия: </a:t>
            </a:r>
            <a:r>
              <a:rPr lang="ru-RU" b="1" dirty="0" err="1">
                <a:latin typeface="Arial Narrow" panose="020B0606020202030204" pitchFamily="34" charset="0"/>
              </a:rPr>
              <a:t>журавчики</a:t>
            </a:r>
            <a:r>
              <a:rPr lang="ru-RU" b="1" dirty="0">
                <a:latin typeface="Arial Narrow" panose="020B0606020202030204" pitchFamily="34" charset="0"/>
              </a:rPr>
              <a:t>, </a:t>
            </a:r>
            <a:r>
              <a:rPr lang="ru-RU" b="1" dirty="0" err="1" smtClean="0">
                <a:latin typeface="Arial Narrow" panose="020B0606020202030204" pitchFamily="34" charset="0"/>
              </a:rPr>
              <a:t>дутики</a:t>
            </a:r>
            <a:r>
              <a:rPr lang="ru-RU" b="1" dirty="0" smtClean="0">
                <a:latin typeface="Arial Narrow" panose="020B0606020202030204" pitchFamily="34" charset="0"/>
              </a:rPr>
              <a:t>), </a:t>
            </a:r>
            <a:r>
              <a:rPr lang="ru-RU" b="1" dirty="0">
                <a:latin typeface="Arial Narrow" panose="020B0606020202030204" pitchFamily="34" charset="0"/>
              </a:rPr>
              <a:t>которые обычно приурочены к </a:t>
            </a:r>
            <a:r>
              <a:rPr lang="ru-RU" b="1" dirty="0" smtClean="0">
                <a:latin typeface="Arial Narrow" panose="020B0606020202030204" pitchFamily="34" charset="0"/>
              </a:rPr>
              <a:t>вертикальным и горизонтальным  </a:t>
            </a:r>
            <a:r>
              <a:rPr lang="ru-RU" b="1" dirty="0">
                <a:latin typeface="Arial Narrow" panose="020B0606020202030204" pitchFamily="34" charset="0"/>
              </a:rPr>
              <a:t>каналам.</a:t>
            </a:r>
          </a:p>
        </p:txBody>
      </p:sp>
      <p:sp>
        <p:nvSpPr>
          <p:cNvPr id="5" name="TextBox 4"/>
          <p:cNvSpPr txBox="1"/>
          <p:nvPr/>
        </p:nvSpPr>
        <p:spPr>
          <a:xfrm>
            <a:off x="8380737" y="6255414"/>
            <a:ext cx="662169" cy="369332"/>
          </a:xfrm>
          <a:prstGeom prst="rect">
            <a:avLst/>
          </a:prstGeom>
          <a:noFill/>
        </p:spPr>
        <p:txBody>
          <a:bodyPr wrap="none" rtlCol="0">
            <a:spAutoFit/>
          </a:bodyPr>
          <a:lstStyle/>
          <a:p>
            <a:r>
              <a:rPr lang="ru-RU" b="1" dirty="0" smtClean="0"/>
              <a:t>Урал</a:t>
            </a:r>
            <a:endParaRPr lang="ru-RU" b="1" dirty="0"/>
          </a:p>
        </p:txBody>
      </p:sp>
    </p:spTree>
    <p:extLst>
      <p:ext uri="{BB962C8B-B14F-4D97-AF65-F5344CB8AC3E}">
        <p14:creationId xmlns:p14="http://schemas.microsoft.com/office/powerpoint/2010/main" val="336489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chemeClr val="accent2">
                <a:lumMod val="20000"/>
                <a:lumOff val="80000"/>
              </a:schemeClr>
            </a:gs>
            <a:gs pos="61000">
              <a:schemeClr val="accent6">
                <a:lumMod val="20000"/>
                <a:lumOff val="80000"/>
              </a:schemeClr>
            </a:gs>
            <a:gs pos="82001">
              <a:srgbClr val="FBD49C"/>
            </a:gs>
            <a:gs pos="100000">
              <a:srgbClr val="FEE7F2"/>
            </a:gs>
          </a:gsLst>
          <a:lin ang="5400000" scaled="0"/>
          <a:tileRect/>
        </a:gradFill>
        <a:effectLst/>
      </p:bgPr>
    </p:bg>
    <p:spTree>
      <p:nvGrpSpPr>
        <p:cNvPr id="1" name=""/>
        <p:cNvGrpSpPr/>
        <p:nvPr/>
      </p:nvGrpSpPr>
      <p:grpSpPr>
        <a:xfrm>
          <a:off x="0" y="0"/>
          <a:ext cx="0" cy="0"/>
          <a:chOff x="0" y="0"/>
          <a:chExt cx="0" cy="0"/>
        </a:xfrm>
      </p:grpSpPr>
      <p:sp>
        <p:nvSpPr>
          <p:cNvPr id="2" name="Прямоугольник 1"/>
          <p:cNvSpPr/>
          <p:nvPr/>
        </p:nvSpPr>
        <p:spPr>
          <a:xfrm>
            <a:off x="155574" y="0"/>
            <a:ext cx="8880921" cy="3139321"/>
          </a:xfrm>
          <a:prstGeom prst="rect">
            <a:avLst/>
          </a:prstGeom>
        </p:spPr>
        <p:txBody>
          <a:bodyPr wrap="square">
            <a:spAutoFit/>
          </a:bodyPr>
          <a:lstStyle/>
          <a:p>
            <a:pPr algn="just"/>
            <a:r>
              <a:rPr lang="ru-RU" b="1" dirty="0">
                <a:solidFill>
                  <a:prstClr val="black"/>
                </a:solidFill>
              </a:rPr>
              <a:t>Лёссы</a:t>
            </a:r>
            <a:r>
              <a:rPr lang="ru-RU" dirty="0">
                <a:solidFill>
                  <a:prstClr val="black"/>
                </a:solidFill>
              </a:rPr>
              <a:t> покрывают громадные пространства во всех климатических областях, но главным образом во внеледниковых зонах. Концепция их эолового генезиса – это следствие их плащеобразного залегания, характерного состава, в котором в целом отсутствуют грубые обломочные разности, большая пористость, отсутствие характерной для водных осадков слоистости, и некоторые другие особенности.</a:t>
            </a:r>
          </a:p>
          <a:p>
            <a:pPr algn="just"/>
            <a:r>
              <a:rPr lang="ru-RU" spc="30" dirty="0" smtClean="0">
                <a:solidFill>
                  <a:prstClr val="black"/>
                </a:solidFill>
              </a:rPr>
              <a:t>Важной </a:t>
            </a:r>
            <a:r>
              <a:rPr lang="ru-RU" spc="30" dirty="0">
                <a:solidFill>
                  <a:prstClr val="black"/>
                </a:solidFill>
              </a:rPr>
              <a:t>особенностью строения лессовых толщ является наличие в них горизонтов </a:t>
            </a:r>
            <a:r>
              <a:rPr lang="ru-RU" b="1" spc="30" dirty="0">
                <a:solidFill>
                  <a:prstClr val="black"/>
                </a:solidFill>
              </a:rPr>
              <a:t>погребенных почв</a:t>
            </a:r>
            <a:r>
              <a:rPr lang="ru-RU" spc="30" dirty="0">
                <a:solidFill>
                  <a:prstClr val="black"/>
                </a:solidFill>
              </a:rPr>
              <a:t>. Анализ заключенных в лессах пыльцы, фауны моллюсков, остатков более крупной фауны, свидетельствует об их образовании в условиях холодного и даже ледникового климата, </a:t>
            </a:r>
            <a:r>
              <a:rPr lang="en-US" spc="30" dirty="0">
                <a:solidFill>
                  <a:prstClr val="black"/>
                </a:solidFill>
              </a:rPr>
              <a:t> </a:t>
            </a:r>
            <a:r>
              <a:rPr lang="ru-RU" spc="30" dirty="0">
                <a:solidFill>
                  <a:prstClr val="black"/>
                </a:solidFill>
              </a:rPr>
              <a:t>а погребенные почвы несут все признаки формирования в более теплых </a:t>
            </a:r>
            <a:r>
              <a:rPr lang="ru-RU" spc="30" dirty="0" smtClean="0">
                <a:solidFill>
                  <a:prstClr val="black"/>
                </a:solidFill>
              </a:rPr>
              <a:t>условиях. Такие комплексы хорошо </a:t>
            </a:r>
            <a:r>
              <a:rPr lang="ru-RU" spc="30" dirty="0">
                <a:solidFill>
                  <a:prstClr val="black"/>
                </a:solidFill>
              </a:rPr>
              <a:t>стратифицируются. </a:t>
            </a:r>
            <a:r>
              <a:rPr lang="ru-RU" spc="30" dirty="0" smtClean="0">
                <a:solidFill>
                  <a:prstClr val="black"/>
                </a:solidFill>
              </a:rPr>
              <a:t>                                                                </a:t>
            </a:r>
            <a:r>
              <a:rPr lang="ru-RU" b="1" i="1" spc="30" dirty="0" smtClean="0">
                <a:solidFill>
                  <a:prstClr val="black"/>
                </a:solidFill>
              </a:rPr>
              <a:t>Фердинанд </a:t>
            </a:r>
            <a:r>
              <a:rPr lang="ru-RU" b="1" i="1" spc="30" dirty="0" err="1" smtClean="0">
                <a:solidFill>
                  <a:prstClr val="black"/>
                </a:solidFill>
              </a:rPr>
              <a:t>Рихтгофен</a:t>
            </a:r>
            <a:r>
              <a:rPr lang="ru-RU" b="1" i="1" spc="30" dirty="0" smtClean="0">
                <a:solidFill>
                  <a:prstClr val="black"/>
                </a:solidFill>
              </a:rPr>
              <a:t>, 1870  </a:t>
            </a:r>
            <a:endParaRPr lang="ru-RU" b="1" i="1" spc="30" dirty="0">
              <a:solidFill>
                <a:prstClr val="black"/>
              </a:solidFill>
            </a:endParaRPr>
          </a:p>
        </p:txBody>
      </p:sp>
      <p:sp>
        <p:nvSpPr>
          <p:cNvPr id="6148" name="AutoShape 4" descr="data:image/jpg;base64,/9j/4AAQSkZJRgABAQAAAQABAAD/2wCEAAkGBhQSEBUUEhMWFRQWGBoYGBUXGR0YGBcYFxcYFRocGBgXHCYeGB8kGRgXHy8gIycpLC0sGR4xNTAqNSYrLCkBCQoKDgwOGg8PGiwkHyUsLSwsLCwsKSkpLCwpLCwsLCwpKSwsLCwpLCwsLCwsLCwpKSksLCkpLCwpLCksKSksLP/AABEIAKwBJAMBIgACEQEDEQH/xAAcAAABBQEBAQAAAAAAAAAAAAAFAAIDBAYHAQj/xABCEAABAgMFBQQIAwYHAAMAAAABAhEAAyEEBRIxQQZRYXGREyKBoRYyUrHB0eHwIzRCFBUzcoKyB0NikqLS8SRTY//EABkBAAMBAQEAAAAAAAAAAAAAAAECAwAEBf/EACcRAAICAQMEAwACAwAAAAAAAAABAhEDEiExEzJBUQQUYSJxgaHB/9oADAMBAAIRAxEAPwDp7R6mIhMh3aRQA8w0iPCuGLmwQDyYjXmOD+cN7SPcYhlIwsUIwwqhqpwGZHiRB1BokeGxWVecoZrTTi/uhir4lD/MT4V9whNaG0MuYY8WIHLv+WPaPIfOKU3aavdR4k58gIm80fY3Tl6DcIRl5+0M3RhyAp1isq8bQa4ltzAif2IjdFmyKYaUxlpFttAqVlhoRi+HAxbs1/qNMBV/qCFJA5uPdAXyIm6LDjREtMUDbls7oT4184q9sos5d86v8PdAl8lLgKwsvTbxlpzU/Kp8opzL9T+mWo8Sw+cJdjmH9SeIAJ/8hn7tLstdNwBBOWZU8SfypPgp0YrkgXtCR/lp/wB1fIRAvalQ/QnqYtquiU3ecnm2nAREsSEADs0niqp5wF8iXsbpxfghTtV/+fRR+UTy9ogSxlTPAP8AKKxveyoU6UygoHIs4IrnFC8Nv0ooVDKhFdeDw6z5PArxRNTZ7VjAOFQBr3mHxixTUxzuVtrPmTQiUZZc0Ckh2503P4Rp7DeBKHmKC1AseySQl2FKu+Yq2saXyMiW4OlF8BsTBv8AOGKtQD0HWA868gBr4wNtNtWciN7194MQefI/JVYY+jRKtxoQwcafM/KIZ15Hx++EAU2+YKY3LZPFKZfpCzikq7o9ZNX8GpCXKXI1RiaVduOpPJ3iuq3ca84DG8u2RjlHIkYWD058IDTLclK3mBQV/IG8GNRAUDNpGotMzEKH6xnrYicVgNR2zfM7gYKbP2CWqZ2ipgUFpoA6SOY0jY2OyITVGe9zGT0s3IMuawolpoklR1LtT+bKsEVXh+zKE5RPcqwyr3c/GLKlHX4xlNqba8tSeQ/5CNHuQslszq1132JsoL3woBbID/4iIUeg0cJiZV+Wgn+KfEg/OPUX9aD/AJ3Rv+sDXpRRA5QyXLLHvvXOlPB4l1S3TCsy8ZqvWnL5u3QUhyLymk/xph5EmKsqQXACcSvBRoCHYcHieRLUpSUqdINHKSGo+oYQryP2OsaLAvGaDSYs5Zqp0Dwy0X9NRQzTXx94eGLsqk0QtLVcsXPlEkixmmJKVkkVxlJGhIYV0hHlfsbQgfOvFa3xKWojQk16RBMt68yw/mYeZgwmxoKQoCYMWQxg60pQ9YtT0Al12cKO9UpNfECkLrDpZn7rK56CvvlILd0HR6kjIZxPItaf8sOKOQ1HLVMEVFIUyJgSDoEFNMiMzFufKlymUmXLILEASgOrZwHKxkgHd8tdqcy0KUhC2JcJSSGORIxCoz4Ratc+XZ0gzxg71SjDMIDUZIUSKjkIBbQbXYCpBQn2k4Pwwxyoip61jDKt6lO6yHrv46kRWMHLcRzUdjdW7bCzpB7JS1nTEMHuPwileH+JAWAE2ZCDvSoueojIWeUZiwhGJSlFglIck7gAY1uzmxuJQXanTLDvKU8taixaqmYP7odxhHkmpTk9iHZm8LXPmTUWcLXiS604wlqhIViVuJy4wasKbRZVrVaJhIwkYAoqIL0OLKgfKPbbeyLCCmxoSly5dpg8SSS8Za9NoZs5TzEp8Et7oVrXwthu3k2hXZZyEhc5SlnvKSGABdwGKNKB3MXLokIkzB2KDz3nqHjIbNXTMVaJeOzTEy1UKwlYAodSSmOmouKXKYo7RxvIPhEJqnSKxae7JUSVOCpKhvqKeDxPNCXol+ZinNvBzhKGrqkxOLVJSD3wDxIHvhAv9GrsZV+gdfpAy9roUUHDLS+jqiO8tr0ynwLlFt5B9xjGXl/iPaCohHYhL0OEEtxrDxg3wBy0mf2iRNSsialLuSGUDuHJoCIQSQ+WrEfGDFuvuZOLr7P/AGj5GBil8UeCfpHbG6pnPJJu0dk2ZuCVJlIKUJCykOtmcGtQFEZHQRNedkDEhQSXckOzvqKZhh4Ry27dsZshOBMwlIySpKSANzqBLPpB2xf4gonMmYnCvIkAYH3vp0jmnjmWjOPsn2kvDs5YwEKLsolLtQtRXLfAC6r7nGYXBKS9EJSSCciBz0i1f87tEtL7wzp3h5HOJNibiK5uOYhYwEM1ONQRlGSShbDK9exqbos05apmKUQEMxUMJUCHfjxaI7//AApalTJKikZsoDoc41+IBLMr78YzW0pSZRBSqoyAziF7jptnNLReacRKJWAcFLPm8TXdNVaJ4QsFiM2LvTd8YjnXQtSqSnH+pWAeJJEGrku+ZiwJlWVmdSAoqUrNkqUFakUro8dknGtjmSk3ua/YvZ3sg6krSsE94oSHSdMyd+7SNfiYesfL4QPsM1XZpK5ZQpu8nFiAPMZxDbrcEguQOY+kcbds6K8DL4vQIQVEhhqcvGObXjf3bTmwhnYEPveoeDd+TZloGCT3wTo1ct4GogJI2YmoEyZOQUYCAApTHEWZh+qioriSu2JkuqR2nZD8oiFHuyH5REeR3Ozks4RatpJqvUTg/lxfNvKNLdFwWiZITNXNAKjkSglI4vXE7nk0BLwtSbIqWUkKnZkuMDF8gQWp9iGS5dotSkFQwILE4QmWCMVWAIeh9YxytKtuCqu927OkTZtnlEzJQCFJBckmgNNSU6geMZy+dpwJalYws4gAhKg5cKJOrANu1j28bkPZBMuWvs1VUUL9YbnUe/UDOlHj2z7P2ZMpGKUFLIdeLE4JqxoUlsnA0iSceWW/lwilYL+nrSFSrNMUgqIMxyoAjNsIFQC+caOVbpilChlsQAwIHM5UEeSbUEoCU4gBub30ie1Y0kd599R9gwrafCKRVcssKTKQvUl3GJQVWhyIDVi7a55lKCiolqsxB6u3lAm8rzSo90cnSAeGRgZOta1AgU0d3Ifc+o0gGou3ntGE9+oJGqXyPAD3RibVtIiYTiADAsHLqJo2gEFRZFolslK1M5xLWCTQCufujK3riMw95G5sQ90WxxTZPI9PANtM8lRU9SNS7Z5QU2f2dNoOJasMsKCSpiSdSA25MWNmtlZ1pmgoTLwJPeWWUgMHwqArVmjpFiCLLK7FKcIBUo4S4OIvqBwHhFMmRRVIljxuT3Kt3bKWWyTBOld9SXKVLIU1GozNQ55wN2gvRSiwQ7lyxVlXV4u2mZ26SlOu/Vjw5NGYtN0lC8KgtSkkn8NBI7xydR+EQTt22dLjp4A82QB3loG4BSy/RNesXrp2YnW5C1SEyQEFiCSCNdxJ6xsNidj5UyXMmT5RBKgEBZcgAOo5NUkDLSNALllSCDLVhIINMIBIL5MHijyVwSUb2Y6yWNciUmXLtCcKUgVDmnM7+UTS7apKSFLxF8wwDNQM294ZMt+LNSXpoKvFKbgUfWS/h845myyXs8t88sWUz7/pGVv2QQCpU0AHTCNeZ3e+NHaLKhX6xvoR84C3zdkvNS1NuxADyjRdMMltsYebLlEnEtfggU/5xAuTJ0M088CR8YtWuZJSf4T8StRfoRFGZa5ekpPVf/aO+LZwy/wRqMsfpUea/kkRCqegfoT4qUfjD1z0vRCenziA2ptw0oB8odCWO7dOiUvpR/e8OMxZFApuTD5R7KWs0QFH+UH4RaN2ziHMtQ4r7vmoiDZhl22lco1WyDmlsXvYA+MdS2EmJnSiuWuoLKSaEGhDs+Yyjl37tGcybLTwB7RXRNPMRo9mNpJUgiUCpWIgYlJSkA+BfPUxDLHUtuS+KTW17HVly1gVPRXzSICXwg7z4x6lai3fHX4RFOsqiKrHgfpHC2dsYmRvGTZkfxe8pj3XIxeJ7oOecFrDsZZ5ygUTJqJZIWkIKUVzByJJG81iSVKQJhSqQqY4btFAFKf1Bn5NlrByw2hQfEAoZjEGIDAVZ+P1h9TonKCe5cmqKENVTDMip4kiBs8CbRXdG+Lc9RmEBKUprRhUvvLxbmbPI1XMdtDR+m+FN28mZstjRJUQgkkZE5+UVb1nEy1+BPVIjYCxS5YoHbf9IBbQLR2EwBKQSBUZ+umGj3IDrSzbbIflEQo92Q/KIhR6Ls4KOTTdmZa5gUZshWTuVMw/pAjQK2eT2OJ1FxVcshmDmjerTxjOrleZAAds+ZD+cXL7tYs9iSgKKZ05lKDuWcvxZsI8eccO8tjtaUdwpOtPdCSSwGHUZADSKE9a3HZAK4KXhPMJOe6JLqtSZlnxE4VKZmSCNynJ9Uvuipe0oFaVYu6lwACxdwxcVyB8oVLfcZtVsXF3mpRUFIwn2Ulh5HLKGTrWpdSH5uYEG0F83PPPLXyhInK+xz8obSbUgipKSQcBcEl3+B6R4Ql64g9afQZRSTaDX7aJrOgqoATlrv46RmqCmmOt81AThbMby7Oz1irZ9jMcoTFpmpxJdBPeCg1CaOHgrLkhIOM4n/TmOXGPJ99TBTEptxrTxEZNrgDSfIQ7GVZ5SRZQEqASFEEhSmDEqbM+GsCJ020LUXD0458KZxNdF3qtU1gpqHvHJ2cZVqW3wXl3Z+zzEGalWEHMMxYvQ+EK3XI8aWyBibpmynTMGBdQ/DQild8b1NhlLQkFAUyQAsasGBcVrnESb1lzEs6VjccxzB+EUVTJaSSkBOjpLe4iM2K7YjMEolMtS0h6gOz8iI8m296FfkPlFZVoS+Z5uffDsST+vzHxEJY42YlFO/n/AC/KJEWUHJdcsgYSbvC/1eSfhyib90KTktB/mRu5GDTBdDDdR9r/AI/WAl63cguFe5ve8G5qFJzTLPIkfCM/fVoQhys4RuSSXrwjKzXfJk7zl2WUvCUKXqWW1fAQMXb7P+mzJ/qmKPyiS8jZisvNnmuWEFv9ynaB65tnGSZyuakp9yVR2xjt5OPI99qJl3yB6smSniJeI/8AJ4rG+5gyKRySlPuTC/bZP/0uf9S1H+3CIQvfD6sqSn+jEeqyYpX4Tv8ASFd4TV0xrVwBJ6ARcsmzlomH+Hh4r7vlnD7JfM5ZZM4S/wCUBPkhPxg7Y9nVzkuufOWNwBA11UW0hJS0lIx1+wb+4ZMr8zaA/sSw56sSOkE7AqWkgWWyLWT/AJkylOanLcmgxdOzsiSyigKmA5uVAPxLOfACNlLsiZ8oFCUpmJYEj9TDI8Wasc7yWy0YafFf7MhKs9oV660ywfYFRwxLf+2CCbtKEpAJKpmJlrUThAYKPOtAGD8ovmzMWIIIzGR6RqLDJT2KQwUAOdcz5xFuyknRnUS3NByEaJF2owAFAJAAyr1iNdilvkE8qRGqeU0CiebHzZ4C25A3Y82WWkuE4SNQ4iCbbFaK8h8oZMvBWUUJ14cOhgGSsUy8VF3wwEvy0PJXlkMv5hF1cxzmflAe91gy1APkN3tDhDQX8kNLtZ0nZD8oiPIWyH5REKPVPOOFTdrmpJl0GSphxn/aGSDzeB1qvFc5RmTFFSzmo7vhAnFSHpmViaglwO5tmt2YtGIrlklgyg1WdwcyKZdYOTbIkvVXGg18d0c8sV8KkrUoAKcYavvfSCSNtlayknf3jXdpwESnik3aKwyRS3NjJu6X/rB8OUTizS8+9zpR9OkYkbcrdzLT4KPDhD0bckZyt36/f3c31hOlMfqwNjJssoFylR3VDdG55xZXOTxSnkPcDGOl7bIOctQ5EEfCClgvuVNfCqvskBJ1yfPweEljkuRlOL4YbEgEtjZ8nSRv57o9TcySCpxMAL0NBzDOWaKyMwwqcgMyW0BqYq3ntCLOFIQQqcsFJIqJQIqH1Xny1hVFvgZtJbh6zz8FBTlTpugoi/VAMplDjQ9WYxmLpt4mykqeuSqaimm/OLOAnWFa8MpSkroK2i3ylZyhxYD4RCZko5A+BPwMDFJL7+XD3R5hPjlu6RtIQr2MpqGvM/GJ7PY0k0mHqDARCici4OsWZTip93DjG0mDv7rUmqJiTzTu5GHTJk0Bu74Ej3iABnq/8zhqrav2j1Pm8agUwlap83UjrGZvuR2lVTCkDg+nOLy7WvVR5RTtEsrzqOMNFUZ8GTtths4LrnzFfyoAikpNkH/3q/2iNWu6UqJdKegz6b4hXcKNUpfVkpHDdHQppcnM8TvZIzP7RZRlJmH+aY3uTEkm8Zb9yxoJ0cqWekaRN0ISxCBqMqQrbJKZKsPdUrupYd4k7o3UTB05Lf8A4R7PWqbMUQJCJSA7kJY03B6mOg3ZdMpQUhZrRi7Gm7TPSM5srs9+zyWmMVFWM82DCubNnB0TsiBllHLkktVrgvFPTuS2m4lyzTvp3jMcxFq5rYJZKVUBPiDlluj2z30oM9YspvlBfGmnFj5HKE/TW+GEphQtqBe45/URVNmSk90qRyJA86RUE6QqoGE8HTXwhyyR6sxR4Ev74Ni0STbUoUxPzb4RXVMPA+H1iJUxRzL+EVysvpThCN2Mkj2asPl9+Biqo/dYlJO6IFDy+9YA6GqlsTX3wLviS0tRfd/cIITgd7QOvRP4SjifL+4Q8H/JCz7WdH2Q/KIhR7sh+URHkepR5x8uGZDRMgwvYy1DKWDyWk/GKszZ+0JOEyJgP8pL9M4ylF8M1NFPQxFF+ZdU5IYypn+xXyimZKhmkjmG98MLuMhzR5DgYIBJpEiVmmh0iNRhCCE6Nd95E3XMmg/iPgKgzuSlL0FHBMY6ZNYtBG67V2VnmSyS8zC40DKxPzYAePCA9qXUxOMEizlaTYd2XvQpnhH6VguDvAJBHGjeMbTt33dKP1jldjtikTAtPrJy103eMFpe3E4D1ZZ4sf8AtEsmJydopjzKKpm//aBVwk9adDHnaI1Q3ifi8YVO3UzWXLP+4fGLEvbo/qlD+lRG7eIn0ZFevD2bhKkf608mPy0icSwfVWk/zBvM003xjrNtpJPrJWnofj8IL2G+JM2iJjmvdND0OfhCOElyiinGXDC89KkEYkM+uh8QWPhEKlA6Z/f3yiSw2t0TEH1RLUqv6SkODwivKnpUkKFQQ/gawu4bR6sD7ERGXxbdT6xZcR6JfA9I1h2Ki5Z9ryENMot/EILbkU5OIuqkHeBxNfJ+eZEKTJQlWSlq9oingAGEZsxXkXWskHGoJ44QPJLnOCFns6UFx3l+0qpyyD5DlxhGa/yhJMTbbNSJuJMOH/sRhdawlKeJtmJIaqZ84YZkMMa9jD+2hG0nSIcUeg7/ALaAYkNrUXrClWtQcPr4cIhJ90IJgmLAth4E++PBa3MVyzffKIvuv0jBLCpr5isUL1P4SqUp/cItJ5/GK16J/CV4f3Jhod6/sSXazpGyH5REKFsh+URCj1jzkcvtVmZJwAFQrhJPrCo5NppllABV4LlrKpv4R7qnNVryJAocIZ8uEa28bHhWpQLlTAAFnfRm3h24QOtdzS5hxYU4g1SysidC+vjHBFpcnZL8Bdgv5Uw4nVLBJ7yg6SBudgmjUzMXpV4KM0yirEpslAMGzdiR6pZ+BgbeVhAQ00lRqUBKmSo76560D5xeRZcQcpSGY4El2Cc+8GPrV8KxRtUBWTTZUhSsEyVLWosCyRTMuogd0eIiCbdNiUW7FFcikkYm3MfvxivLuzCFhgELScagXmGrB6a1y8Ygt6ynDJkuihJXhISRhKWfRtNMzGT9MDrlomsuxNmmy8QM2USaAnEM2eoy+ERTP8PzLP4c1CyfVCqHkAHq3CLYsqpct09+YkUK1FiHPewuElmCt9daQrvvFZUlSlpVQjC4MxxUlOFgmhD8OUNrlymK8cb3QAt10TpVVy1N7QqOogNaVOHjoatrJiZoCpI7GgxFScTnNQY1FRl1hWuTZrQpX4SFGg7pcOSwZSTQvzh1la5FeO+GczBaGCN9bP8ADkKRilqKVM4R643s5YjzjMXpstaLOBjRQlnS6vcKfSKRyRlwRlCUeQQYcDHi0/ZhCKCDguJEzOPjEIEPlpcgDWME2sq+lG783WtRQs6lKKjq4cxYuC/UhAlrWkYT3cTMU5s53GMtNmsnAMg/iSan73CB9oU4iHTUk0dHVcaZ1ezXug+weKVB3pzEXJSxMLJVXQKYdC7GOKhUWZFumIPcWpPIkQr+P+jL5C9HYFILsxB3GkNCOcYCw7dTwUJnKE1CT+oDEAdAoB431mtEuYgLQuhqAoN5h90c04OHJeE1PgkCY8Evn48mpHqpagHZxvFR5RAuYWZJY6a/+xKypaIhGIpMwjMud4pEvaiFowlJ+/OPez++kMmTDoR41+9I9lrVrhPKNRj0y9Y87KH465eENmzcIdqcPvnGox5gMeqSDw+/fHgnuAcJD6HOEZ2b/flGMMw0+/KGGXDV2rvBOFR4tQa1iVRJ0r9/OMYSUxUvZP4St9P7hFqWTFW9T+Crw/uEGHev7En2s6Nsh+URChbIflEQo9Y84wNkWEspJxkseCRrVTq1GXWsWrwlJJCxkWSSKYjmTwDwPNplS19klBxKDjDiAS5KgCrIPufhFyyoTMk96Y5FXLULnJqBIqN5jy+Du5KN4WMTJak0yodQWcEdKjjGYuy6DKBmT1qUsv3M2JZRJfXXkoxtZsk1DUNMyHcfMQIvmwlRCklBJISrEHoxGIbzppmIpGTqhJRV2Apt/SiCpSSguAEkPiCNGqAGNAwiikTLQO0lpSqUCXSVBJQTQYu8xDkECJrZdc4MlkqlnEKqavrNhC3ABADu8aG77EiSB3UpUUtQgMTz1cNi40yirairQiTlswSmzTMKZaJigCSjEQU4sLKUQFBySTyY01jy7JchE0qdIxnCnCcZo4YAUALJUSfdE20dpQgy1LxFQQoDCCQD6pcqPgzOa1rFOzLE5LyFGUxdQlp77nIk5ZkuAKAaxlvGw+aCsu50pKgoBf6yMRGF1Epck1Irpk0Uf2WVIImpS2FjhCVYcRoDVTEh93KCRdKFFQAKld4qIqWoSphmfeOUDbwmpmTSCkLUQwCSagZOBUBzXhCJtjNJIJXPe8xS3UoFnKk1qCWBlpAoML84N3degmrKcLMKqWkoDPo9TT3iAFhvGUZnZyk4piUCo0LOACSH7ziopmYuSv2hj25SJQL9x8UwblAYgzZgEZQjW46ewRvG67POpMlIUokJqMn/ANSa0prANX+HtmUpbKmDD6wSoEDqknqYI2m8FhaBLVKMtVHWWJaow7347xFkX0lDoJdQIBYMASAQ7BhQprxhVOa4Znji+UZtf+H9nCgkzZoJcAdx8ho3GHSdiLMlYabOKg1GTR3FafbRp13iVIBSjEokg1bDViSS2sPkXelYcl1YWIYZQ3Vn7B0YejMzdjbOSR2k0E/yF+OVIavYSy5qXOy3ob+2NCLAzMDQlwXSc6mvEcoitCGcCj731Osbqy9h6UH4M8nYeyYQcc8vkXApmKdnxhyNhbLqucXrmmj/ANEGpEoqJUXUDVOXFNNWq2/KJpMskFq001Ll/DTcwjPLL2BYoegCnYexnKZOPJSf+kFrvuaUhOGXPmhIJDHCqrAmuHlR4tYWpUvpkNPt33x4VeywycOctfFqROWST8jrHFO0i1Z7IkVTOZ8iQw14+UTTLmQt8RS5DYk90sdCxY84pEBmbxoWO+vhDlLZWe5jr83idjjlXEsZDfkaedYrzLEtLviHMUG+LYtanDGtXY1G4Bs4tSL0UPWOJVcw/mGbN4KYaYGaZUkpo4AY5cXbjSJe2UHcU4Zn50g52kmYe8nCWqrzHGK065S2JCgpPBt41GsMC/Zm1X3NchMhXMkAVi2i0zS7pS1KCpenkDiEXxd5AYqQOBfy7vhEtlkYSaoIPHrSnujN+kHf2VZc1RBJSwcs2o315QgktQNw/wDIIqlLOmIaYQ4HTPwiMDQ0O7KEAUcCt0eqlq3j78Iut8o8w7oximmSrn7vKKt6yldkolmpT+oZOYKgFuH2Io3z/BVXd/cIbH3IWfazoOyH5REKFsh+URCj1zzjntjQFkqcPyO/I+GkK77OUTHXMUt1AVYADP1UhhzOhiKz2dbVZTFTkFvAUahPMxbsyiHcZAkB6kpNAS9CxxNHlHelZbt7qJJSkUDDWqgB3dH4xWVKSoEFyaOkhs6VfjBeTNBTpXMu7BtOmUDp8hlPQ6vk9akNuJ6GGQpzPaNU6RMMsLZD40ANQOTXMuDvOkUkbQzCQVFJbCXwgnu5V4OcmzjpN8XSi0SShQD0KSzkF6GnAF65PHKbXZVIUUrDFNCI68clJUzlyXF7Ggslpk2iZ+KsS01JxEupSvWJNQAwHXhBdNns4lkSilZWWwomBLkA94qLKJYmpcBqB2jB+HjDk5gn5Qzx/oFkrwbC0TwgAKU6EKQnIKTqFEpNdM3BDRqLLIlpcpSKjvUwqqf1AB68XoI5ZKtaklwovvz98EEbQzMLEvXE47qid5KWfxeElib4HjmS5NtaZxExlMjNLoS+Il/VIdgC9SK0rnA267tWauUocjEZilKFTkGD6ip1IMBrJfzoSFqUpQXQZABQY1/W+VcuLxrbD/CS+HDTClOiaAOogvV/aJiMk4IrBqbtAq2JkS5wEod5LlgAQO6SWGdGxU1aHWG3qmTSMZIFSmW1SWBCk5l3zDaxWvtDrShkSyVH8SrhL6ltwYgk5nJ4s3Vc0mzPMVMJUlCsTVYZggaOw1jOtP6ZN6tuAoq3pkgJxjNsLFVaABRJLkAu254uIvrsAtWErCQD3SAS9XCTpSK0uZZ7TLZIACiWIYElNBhGhevDKI7uuaXJmBUyZimqOayySa0AHdJDN1iO3ktb8BSVef7RZ0zGCdcShiwjEwOYD55uIvz7ClaSR3gp2FAdaDzjL3naSLSmQsKUmY5CgcJd8QqCxFAKh6PFobRGSpEt3lvVWXZCpq5cjCCRr3YFN8A1JcsvzJKksUuQaHk28U0ziMzS+Eah6Uok0DjLN4L2WclSXzBAIUK+sARrkRlDLZd5BdJIfdRnOu6kTuxwWJneoDlnXN2PDro8LEC7eLGuT5imghxkFyCSKVI6F/lCwgDug+G/Tn8oAxBZ5SWNCRWhZzrl1iUqcYmYM77wnLPSkOUupYEGtSO7WjtrX3CPCAWJzFAX0Z3GmsPZj0AjRt/iaZCuvOH4R63H78NQ+kN/ZkqYuXCn1zGu8gxLOlA1UQ25mDN5wqMeE0BDeObb6fdIdZbYZaXD7yXootXOm6sRKS7gUNGfIkhn8MmO+GYAUsaNv0byahhghuVaUTR3kMNVijHinMcxFa2XMpJdHeGYb4HWkDbPNUUhWTvqKsWY6e+CVhvQywQzgsSk+fKBYteijiI+z9vpE8q3rAAd/wCavR+cEJ9kROTiRmMxqObZjzgQqUUqDjLz0z1y3xnsH8Lf7Uk0KG0dPyMSJs+IdxWLhkekDkBgGbIV95bSPCDpnzjDUXFuk1BHP/yB98H8FfhX+oReTeJqF94Uzz6iKt9JSqQtSDkzg5jvJy3w8O5Ep9rN/sh+URHkLZD8oiFHpPk885bYdorOojsRMWohgK9wGpKnLDTKuUT2i1haCjGljQgq3Gr11Lu5OWWkZk3QqQlC7NjmEFqEKBdGJRKNAdOGF3ehm7rqnEhUyWpG9Sxid1uoYAwSGyAD1LtHHOKW6OqMnwwpZ5naoZKyBQJCVMM2Z91eDsILWW1YcLpxMkORkSwLjePj5Ckr7gAwu5xBRcEBiR3T6xUEgk6Nvg3ItAUcGRbERkQCaCmWvQxKyj4KM0kzC4IcO70TiphDZsx4Rj9ttmXBnSsPdDLSAXUXIKqOHAzyyMba0gKqBkxctzBrUVHnFdMsLDMw3Hcc/VLl6ZmGjJxdiSipRpnG0JAz6QlJrSDm1NwCzTXS5lrcpBzDaUz5wHSrnHoKSatHA1ToamFh4eMOWvd1hrv84IBYR/5E0q2LSRhUoEZMTRuXAmIW1MepVA2NdBL9/rICV1Yu4ADZ5DLMvlWNBs9fxmNKWErxUNC7NkU+r474xbZx4lTHdCSxpqikMkk7Osfs4lSxgCQpWSWCSpq5EAOc3MUbysXbFKiMKkEFL5BINSwo5UM66Rh7JtFOQGxlSdyq0ZqE1HhB/Z3aJHZlCypayqiVFwxIoCaMKqrmY5XhlHc6lljLYMTLApZBOBgoEKUf1GrjeSw+6imm50zFKVOqWYMSgUqAxAfPNzUwSsclUsYH7RRch6hDCgzJVmRmM48nKlqoSUOzPQoKe8xILtlQGJ20U0pq2ThKkSUSpDoAZKlE/pBrhcFyRq0G7PalP3iMBAwpUe84fFzDtThGbSuZIUFzVy+xB72EHEGySxo5DPnFi970mJTjkgBWGlGKktkEl8JBNKb4VxY1o0M9ctYUpNMPrOMjnSnzgWTQFBoGwnSld7h4bcV7rmDFNlLl4mzbR8gquYI5tBoSwUUzbfnxhGqYyflAOdUg1JJy0JIaj8fcImWpwQDm2dH3U5kZw82JWB0ggqOpch8mJyHCKkpBFAGOTkvqADwoBACTJUaOGI+GfvhjghR71DhVw3kfOHCbhcqLkmrnUP6o5DIcYZaJYIwkd1RbDVObvuLNn4wxhxWXGE0OT10JbllWPRNGeTuA9ATlpmxAasNnMlLs6WAADlgKBk8gaRIuYlLFRqAVgZ86DWME9tChlk+gc6OxbIeDRGAkFzkaP+ojRycoYgVcZj2nbLM14u8OmKGYVyegfRtz6QDE1ktakqcODkOOfXKCSZ8uaMKmCzluO5joYB2malPfWRolquHUBnp3iM+sSheHxWXG7j/pbdwjGdMntVmUhWRbfRxwypERY136+Hxi9JvdxgWH4k94D4wy23aoVDMcmdiH50MBhutmDZySCA78MukQXnM/BVxw8vWEWWY1zzCdW1zru6xSvL+EfBqcR8/KHx9yNk7WdN2Q/KIhQtkPyiIUeraPMXBzizXbMsRlptSjLCQ2CgTTIqKcSlHTNqQRN92TFiVPc6ABTBq+zG42tuKVOU6wTGb9DrP7J6/SIvBF8sosrRz2Za2m9qiet8QcFPrJKnanshqnjGgsF8SEoLzhjVU91QDtTQkAOwD6RovQ6z+yev0heh1n9k9fpBeBPyL1WgRaNoZBSwnDjQ0yDp7udSXMDBf0sFXer3WIeoNCHajBO7dnpqvQ6z+yev0heh1n9k9fpA+vH2Hqsx952+zzkCWtiNFd7ulzkTUtx4Rg7fdJRMIl99GihRxxBasds9DrP7J6/SF6HWf2T1+kUhjUeGJOWo4aiwTPYMPXYl+yY7f6G2f2T1+kL0Ns/snr9IeiVHDDYJnse75wv3fM9g+Udz9DrP7J6/SF6G2f2T1+kE1HC/2CZ7B8vnHn7vm+wfL5x3X0Ns/snr9IXodZ/ZPX6Rg0cLFgmewfL5w5Fgmex7vnHcvQ6z+yev0heh1n9k9fpAoxx67bfaJNEAlJd0k0ruYuDxEFrRak2gJxpMpSdT3kqxCppWhqxjpfodZ/ZPX6QvQ6z+yev0hHji9yim6owt/W1BsplylBSiwyZsJBcZVOHjnFn9tkKk4Jin7tXxPm7AjcSOkbH0Os/snr9IXodZ/ZPX6RPoRrkp1pWYW33kFWXslTcasRfACXSTQ94ioFMwCDkWh10XkizIVhWF5qCQCC5ILVozMPB90bj0Ns/snr9IXodZ/ZPX6QehGqAszuzLXHtCCtZtEwJxMdSARmAwPN3i1ed5WaaCBaChX6VoxAg57u8OBg/wChtn9k9fpC9DbP7J6/SF+vG7sPWlRzaVtBOlLAXLRPCC6VilagKGLmdBzgnI2hSpHexAsAUnUnMuM8nd9S0bb0Os/snr9IXodZ/ZPX6QZYIMEc0kZMXxLKiSvKiQQWfCKhhrXp1kN7ySP4rE0erhv6cqAxqPQ6z+yev0heh1n9k9fpA+tH2N9hmUN7SnftNSWL8xpvyhir0kqBSVhlO7g7m0G4UOka70Os/snr9IXodZ/ZPX6QPrR9m+w/RmU35JUDiWHFHILnV8mNd8RKvKSQHmOSS5qMyDu315vGr9DrP7J6/SF6HWf2T1+kb60fYevL0ZVV7yiXxh3Aq4cbywrSLNj2jlocmYFJZuzIU3MFs+MaH0Os/snr9IXodZ/ZPX6QPrR9m+xL0ALTfNmmD+LgOhIJY8mZXjGYtV7zMfZqEuYk07VDgM71SrI+EdG9DrP7J6/SHI2Os7+qev0ikPjxjuLLNJo0GyJ/+IiFBy5rvQiSlKXYQotRA//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6150" name="AutoShape 6" descr="data:image/jpg;base64,/9j/4AAQSkZJRgABAQAAAQABAAD/2wCEAAkGBhQSEBUUEhMWFRQWGBoYGBUXGR0YGBcYFxcYFRocGBgXHCYeGB8kGRgXHy8gIycpLC0sGR4xNTAqNSYrLCkBCQoKDgwOGg8PGiwkHyUsLSwsLCwsKSkpLCwpLCwsLCwpKSwsLCwpLCwsLCwsLCwpKSksLCkpLCwpLCksKSksLP/AABEIAKwBJAMBIgACEQEDEQH/xAAcAAABBQEBAQAAAAAAAAAAAAAFAAIDBAYHAQj/xABCEAABAgMFBQQIAwYHAAMAAAABAhEAAyEEBRIxQQZRYXGREyKBoRYyUrHB0eHwIzRCFBUzcoKyB0NikqLS8SRTY//EABkBAAMBAQEAAAAAAAAAAAAAAAECAwAEBf/EACcRAAICAQMEAwACAwAAAAAAAAABAhEDEiExEzJBUQQUYSJxgaHB/9oADAMBAAIRAxEAPwDp7R6mIhMh3aRQA8w0iPCuGLmwQDyYjXmOD+cN7SPcYhlIwsUIwwqhqpwGZHiRB1BokeGxWVecoZrTTi/uhir4lD/MT4V9whNaG0MuYY8WIHLv+WPaPIfOKU3aavdR4k58gIm80fY3Tl6DcIRl5+0M3RhyAp1isq8bQa4ltzAif2IjdFmyKYaUxlpFttAqVlhoRi+HAxbs1/qNMBV/qCFJA5uPdAXyIm6LDjREtMUDbls7oT4184q9sos5d86v8PdAl8lLgKwsvTbxlpzU/Kp8opzL9T+mWo8Sw+cJdjmH9SeIAJ/8hn7tLstdNwBBOWZU8SfypPgp0YrkgXtCR/lp/wB1fIRAvalQ/QnqYtquiU3ecnm2nAREsSEADs0niqp5wF8iXsbpxfghTtV/+fRR+UTy9ogSxlTPAP8AKKxveyoU6UygoHIs4IrnFC8Nv0ooVDKhFdeDw6z5PArxRNTZ7VjAOFQBr3mHxixTUxzuVtrPmTQiUZZc0Ckh2503P4Rp7DeBKHmKC1AseySQl2FKu+Yq2saXyMiW4OlF8BsTBv8AOGKtQD0HWA868gBr4wNtNtWciN7194MQefI/JVYY+jRKtxoQwcafM/KIZ15Hx++EAU2+YKY3LZPFKZfpCzikq7o9ZNX8GpCXKXI1RiaVduOpPJ3iuq3ca84DG8u2RjlHIkYWD058IDTLclK3mBQV/IG8GNRAUDNpGotMzEKH6xnrYicVgNR2zfM7gYKbP2CWqZ2ipgUFpoA6SOY0jY2OyITVGe9zGT0s3IMuawolpoklR1LtT+bKsEVXh+zKE5RPcqwyr3c/GLKlHX4xlNqba8tSeQ/5CNHuQslszq1132JsoL3woBbID/4iIUeg0cJiZV+Wgn+KfEg/OPUX9aD/AJ3Rv+sDXpRRA5QyXLLHvvXOlPB4l1S3TCsy8ZqvWnL5u3QUhyLymk/xph5EmKsqQXACcSvBRoCHYcHieRLUpSUqdINHKSGo+oYQryP2OsaLAvGaDSYs5Zqp0Dwy0X9NRQzTXx94eGLsqk0QtLVcsXPlEkixmmJKVkkVxlJGhIYV0hHlfsbQgfOvFa3xKWojQk16RBMt68yw/mYeZgwmxoKQoCYMWQxg60pQ9YtT0Al12cKO9UpNfECkLrDpZn7rK56CvvlILd0HR6kjIZxPItaf8sOKOQ1HLVMEVFIUyJgSDoEFNMiMzFufKlymUmXLILEASgOrZwHKxkgHd8tdqcy0KUhC2JcJSSGORIxCoz4Ratc+XZ0gzxg71SjDMIDUZIUSKjkIBbQbXYCpBQn2k4Pwwxyoip61jDKt6lO6yHrv46kRWMHLcRzUdjdW7bCzpB7JS1nTEMHuPwileH+JAWAE2ZCDvSoueojIWeUZiwhGJSlFglIck7gAY1uzmxuJQXanTLDvKU8taixaqmYP7odxhHkmpTk9iHZm8LXPmTUWcLXiS604wlqhIViVuJy4wasKbRZVrVaJhIwkYAoqIL0OLKgfKPbbeyLCCmxoSly5dpg8SSS8Za9NoZs5TzEp8Et7oVrXwthu3k2hXZZyEhc5SlnvKSGABdwGKNKB3MXLokIkzB2KDz3nqHjIbNXTMVaJeOzTEy1UKwlYAodSSmOmouKXKYo7RxvIPhEJqnSKxae7JUSVOCpKhvqKeDxPNCXol+ZinNvBzhKGrqkxOLVJSD3wDxIHvhAv9GrsZV+gdfpAy9roUUHDLS+jqiO8tr0ynwLlFt5B9xjGXl/iPaCohHYhL0OEEtxrDxg3wBy0mf2iRNSsialLuSGUDuHJoCIQSQ+WrEfGDFuvuZOLr7P/AGj5GBil8UeCfpHbG6pnPJJu0dk2ZuCVJlIKUJCykOtmcGtQFEZHQRNedkDEhQSXckOzvqKZhh4Ry27dsZshOBMwlIySpKSANzqBLPpB2xf4gonMmYnCvIkAYH3vp0jmnjmWjOPsn2kvDs5YwEKLsolLtQtRXLfAC6r7nGYXBKS9EJSSCciBz0i1f87tEtL7wzp3h5HOJNibiK5uOYhYwEM1ONQRlGSShbDK9exqbos05apmKUQEMxUMJUCHfjxaI7//AApalTJKikZsoDoc41+IBLMr78YzW0pSZRBSqoyAziF7jptnNLReacRKJWAcFLPm8TXdNVaJ4QsFiM2LvTd8YjnXQtSqSnH+pWAeJJEGrku+ZiwJlWVmdSAoqUrNkqUFakUro8dknGtjmSk3ua/YvZ3sg6krSsE94oSHSdMyd+7SNfiYesfL4QPsM1XZpK5ZQpu8nFiAPMZxDbrcEguQOY+kcbds6K8DL4vQIQVEhhqcvGObXjf3bTmwhnYEPveoeDd+TZloGCT3wTo1ct4GogJI2YmoEyZOQUYCAApTHEWZh+qioriSu2JkuqR2nZD8oiFHuyH5REeR3Ozks4RatpJqvUTg/lxfNvKNLdFwWiZITNXNAKjkSglI4vXE7nk0BLwtSbIqWUkKnZkuMDF8gQWp9iGS5dotSkFQwILE4QmWCMVWAIeh9YxytKtuCqu927OkTZtnlEzJQCFJBckmgNNSU6geMZy+dpwJalYws4gAhKg5cKJOrANu1j28bkPZBMuWvs1VUUL9YbnUe/UDOlHj2z7P2ZMpGKUFLIdeLE4JqxoUlsnA0iSceWW/lwilYL+nrSFSrNMUgqIMxyoAjNsIFQC+caOVbpilChlsQAwIHM5UEeSbUEoCU4gBub30ie1Y0kd599R9gwrafCKRVcssKTKQvUl3GJQVWhyIDVi7a55lKCiolqsxB6u3lAm8rzSo90cnSAeGRgZOta1AgU0d3Ifc+o0gGou3ntGE9+oJGqXyPAD3RibVtIiYTiADAsHLqJo2gEFRZFolslK1M5xLWCTQCufujK3riMw95G5sQ90WxxTZPI9PANtM8lRU9SNS7Z5QU2f2dNoOJasMsKCSpiSdSA25MWNmtlZ1pmgoTLwJPeWWUgMHwqArVmjpFiCLLK7FKcIBUo4S4OIvqBwHhFMmRRVIljxuT3Kt3bKWWyTBOld9SXKVLIU1GozNQ55wN2gvRSiwQ7lyxVlXV4u2mZ26SlOu/Vjw5NGYtN0lC8KgtSkkn8NBI7xydR+EQTt22dLjp4A82QB3loG4BSy/RNesXrp2YnW5C1SEyQEFiCSCNdxJ6xsNidj5UyXMmT5RBKgEBZcgAOo5NUkDLSNALllSCDLVhIINMIBIL5MHijyVwSUb2Y6yWNciUmXLtCcKUgVDmnM7+UTS7apKSFLxF8wwDNQM294ZMt+LNSXpoKvFKbgUfWS/h845myyXs8t88sWUz7/pGVv2QQCpU0AHTCNeZ3e+NHaLKhX6xvoR84C3zdkvNS1NuxADyjRdMMltsYebLlEnEtfggU/5xAuTJ0M088CR8YtWuZJSf4T8StRfoRFGZa5ekpPVf/aO+LZwy/wRqMsfpUea/kkRCqegfoT4qUfjD1z0vRCenziA2ptw0oB8odCWO7dOiUvpR/e8OMxZFApuTD5R7KWs0QFH+UH4RaN2ziHMtQ4r7vmoiDZhl22lco1WyDmlsXvYA+MdS2EmJnSiuWuoLKSaEGhDs+Yyjl37tGcybLTwB7RXRNPMRo9mNpJUgiUCpWIgYlJSkA+BfPUxDLHUtuS+KTW17HVly1gVPRXzSICXwg7z4x6lai3fHX4RFOsqiKrHgfpHC2dsYmRvGTZkfxe8pj3XIxeJ7oOecFrDsZZ5ygUTJqJZIWkIKUVzByJJG81iSVKQJhSqQqY4btFAFKf1Bn5NlrByw2hQfEAoZjEGIDAVZ+P1h9TonKCe5cmqKENVTDMip4kiBs8CbRXdG+Lc9RmEBKUprRhUvvLxbmbPI1XMdtDR+m+FN28mZstjRJUQgkkZE5+UVb1nEy1+BPVIjYCxS5YoHbf9IBbQLR2EwBKQSBUZ+umGj3IDrSzbbIflEQo92Q/KIhR6Ls4KOTTdmZa5gUZshWTuVMw/pAjQK2eT2OJ1FxVcshmDmjerTxjOrleZAAds+ZD+cXL7tYs9iSgKKZ05lKDuWcvxZsI8eccO8tjtaUdwpOtPdCSSwGHUZADSKE9a3HZAK4KXhPMJOe6JLqtSZlnxE4VKZmSCNynJ9Uvuipe0oFaVYu6lwACxdwxcVyB8oVLfcZtVsXF3mpRUFIwn2Ulh5HLKGTrWpdSH5uYEG0F83PPPLXyhInK+xz8obSbUgipKSQcBcEl3+B6R4Ql64g9afQZRSTaDX7aJrOgqoATlrv46RmqCmmOt81AThbMby7Oz1irZ9jMcoTFpmpxJdBPeCg1CaOHgrLkhIOM4n/TmOXGPJ99TBTEptxrTxEZNrgDSfIQ7GVZ5SRZQEqASFEEhSmDEqbM+GsCJ020LUXD0458KZxNdF3qtU1gpqHvHJ2cZVqW3wXl3Z+zzEGalWEHMMxYvQ+EK3XI8aWyBibpmynTMGBdQ/DQild8b1NhlLQkFAUyQAsasGBcVrnESb1lzEs6VjccxzB+EUVTJaSSkBOjpLe4iM2K7YjMEolMtS0h6gOz8iI8m296FfkPlFZVoS+Z5uffDsST+vzHxEJY42YlFO/n/AC/KJEWUHJdcsgYSbvC/1eSfhyib90KTktB/mRu5GDTBdDDdR9r/AI/WAl63cguFe5ve8G5qFJzTLPIkfCM/fVoQhys4RuSSXrwjKzXfJk7zl2WUvCUKXqWW1fAQMXb7P+mzJ/qmKPyiS8jZisvNnmuWEFv9ynaB65tnGSZyuakp9yVR2xjt5OPI99qJl3yB6smSniJeI/8AJ4rG+5gyKRySlPuTC/bZP/0uf9S1H+3CIQvfD6sqSn+jEeqyYpX4Tv8ASFd4TV0xrVwBJ6ARcsmzlomH+Hh4r7vlnD7JfM5ZZM4S/wCUBPkhPxg7Y9nVzkuufOWNwBA11UW0hJS0lIx1+wb+4ZMr8zaA/sSw56sSOkE7AqWkgWWyLWT/AJkylOanLcmgxdOzsiSyigKmA5uVAPxLOfACNlLsiZ8oFCUpmJYEj9TDI8Wasc7yWy0YafFf7MhKs9oV660ywfYFRwxLf+2CCbtKEpAJKpmJlrUThAYKPOtAGD8ovmzMWIIIzGR6RqLDJT2KQwUAOdcz5xFuyknRnUS3NByEaJF2owAFAJAAyr1iNdilvkE8qRGqeU0CiebHzZ4C25A3Y82WWkuE4SNQ4iCbbFaK8h8oZMvBWUUJ14cOhgGSsUy8VF3wwEvy0PJXlkMv5hF1cxzmflAe91gy1APkN3tDhDQX8kNLtZ0nZD8oiPIWyH5REKPVPOOFTdrmpJl0GSphxn/aGSDzeB1qvFc5RmTFFSzmo7vhAnFSHpmViaglwO5tmt2YtGIrlklgyg1WdwcyKZdYOTbIkvVXGg18d0c8sV8KkrUoAKcYavvfSCSNtlayknf3jXdpwESnik3aKwyRS3NjJu6X/rB8OUTizS8+9zpR9OkYkbcrdzLT4KPDhD0bckZyt36/f3c31hOlMfqwNjJssoFylR3VDdG55xZXOTxSnkPcDGOl7bIOctQ5EEfCClgvuVNfCqvskBJ1yfPweEljkuRlOL4YbEgEtjZ8nSRv57o9TcySCpxMAL0NBzDOWaKyMwwqcgMyW0BqYq3ntCLOFIQQqcsFJIqJQIqH1Xny1hVFvgZtJbh6zz8FBTlTpugoi/VAMplDjQ9WYxmLpt4mykqeuSqaimm/OLOAnWFa8MpSkroK2i3ylZyhxYD4RCZko5A+BPwMDFJL7+XD3R5hPjlu6RtIQr2MpqGvM/GJ7PY0k0mHqDARCici4OsWZTip93DjG0mDv7rUmqJiTzTu5GHTJk0Bu74Ej3iABnq/8zhqrav2j1Pm8agUwlap83UjrGZvuR2lVTCkDg+nOLy7WvVR5RTtEsrzqOMNFUZ8GTtths4LrnzFfyoAikpNkH/3q/2iNWu6UqJdKegz6b4hXcKNUpfVkpHDdHQppcnM8TvZIzP7RZRlJmH+aY3uTEkm8Zb9yxoJ0cqWekaRN0ISxCBqMqQrbJKZKsPdUrupYd4k7o3UTB05Lf8A4R7PWqbMUQJCJSA7kJY03B6mOg3ZdMpQUhZrRi7Gm7TPSM5srs9+zyWmMVFWM82DCubNnB0TsiBllHLkktVrgvFPTuS2m4lyzTvp3jMcxFq5rYJZKVUBPiDlluj2z30oM9YspvlBfGmnFj5HKE/TW+GEphQtqBe45/URVNmSk90qRyJA86RUE6QqoGE8HTXwhyyR6sxR4Ev74Ni0STbUoUxPzb4RXVMPA+H1iJUxRzL+EVysvpThCN2Mkj2asPl9+Biqo/dYlJO6IFDy+9YA6GqlsTX3wLviS0tRfd/cIITgd7QOvRP4SjifL+4Q8H/JCz7WdH2Q/KIhR7sh+URHkepR5x8uGZDRMgwvYy1DKWDyWk/GKszZ+0JOEyJgP8pL9M4ylF8M1NFPQxFF+ZdU5IYypn+xXyimZKhmkjmG98MLuMhzR5DgYIBJpEiVmmh0iNRhCCE6Nd95E3XMmg/iPgKgzuSlL0FHBMY6ZNYtBG67V2VnmSyS8zC40DKxPzYAePCA9qXUxOMEizlaTYd2XvQpnhH6VguDvAJBHGjeMbTt33dKP1jldjtikTAtPrJy103eMFpe3E4D1ZZ4sf8AtEsmJydopjzKKpm//aBVwk9adDHnaI1Q3ifi8YVO3UzWXLP+4fGLEvbo/qlD+lRG7eIn0ZFevD2bhKkf608mPy0icSwfVWk/zBvM003xjrNtpJPrJWnofj8IL2G+JM2iJjmvdND0OfhCOElyiinGXDC89KkEYkM+uh8QWPhEKlA6Z/f3yiSw2t0TEH1RLUqv6SkODwivKnpUkKFQQ/gawu4bR6sD7ERGXxbdT6xZcR6JfA9I1h2Ki5Z9ryENMot/EILbkU5OIuqkHeBxNfJ+eZEKTJQlWSlq9oingAGEZsxXkXWskHGoJ44QPJLnOCFns6UFx3l+0qpyyD5DlxhGa/yhJMTbbNSJuJMOH/sRhdawlKeJtmJIaqZ84YZkMMa9jD+2hG0nSIcUeg7/ALaAYkNrUXrClWtQcPr4cIhJ90IJgmLAth4E++PBa3MVyzffKIvuv0jBLCpr5isUL1P4SqUp/cItJ5/GK16J/CV4f3Jhod6/sSXazpGyH5REKFsh+URCj1jzkcvtVmZJwAFQrhJPrCo5NppllABV4LlrKpv4R7qnNVryJAocIZ8uEa28bHhWpQLlTAAFnfRm3h24QOtdzS5hxYU4g1SysidC+vjHBFpcnZL8Bdgv5Uw4nVLBJ7yg6SBudgmjUzMXpV4KM0yirEpslAMGzdiR6pZ+BgbeVhAQ00lRqUBKmSo76560D5xeRZcQcpSGY4El2Cc+8GPrV8KxRtUBWTTZUhSsEyVLWosCyRTMuogd0eIiCbdNiUW7FFcikkYm3MfvxivLuzCFhgELScagXmGrB6a1y8Ygt6ynDJkuihJXhISRhKWfRtNMzGT9MDrlomsuxNmmy8QM2USaAnEM2eoy+ERTP8PzLP4c1CyfVCqHkAHq3CLYsqpct09+YkUK1FiHPewuElmCt9daQrvvFZUlSlpVQjC4MxxUlOFgmhD8OUNrlymK8cb3QAt10TpVVy1N7QqOogNaVOHjoatrJiZoCpI7GgxFScTnNQY1FRl1hWuTZrQpX4SFGg7pcOSwZSTQvzh1la5FeO+GczBaGCN9bP8ADkKRilqKVM4R643s5YjzjMXpstaLOBjRQlnS6vcKfSKRyRlwRlCUeQQYcDHi0/ZhCKCDguJEzOPjEIEPlpcgDWME2sq+lG783WtRQs6lKKjq4cxYuC/UhAlrWkYT3cTMU5s53GMtNmsnAMg/iSan73CB9oU4iHTUk0dHVcaZ1ezXug+weKVB3pzEXJSxMLJVXQKYdC7GOKhUWZFumIPcWpPIkQr+P+jL5C9HYFILsxB3GkNCOcYCw7dTwUJnKE1CT+oDEAdAoB431mtEuYgLQuhqAoN5h90c04OHJeE1PgkCY8Evn48mpHqpagHZxvFR5RAuYWZJY6a/+xKypaIhGIpMwjMud4pEvaiFowlJ+/OPez++kMmTDoR41+9I9lrVrhPKNRj0y9Y87KH465eENmzcIdqcPvnGox5gMeqSDw+/fHgnuAcJD6HOEZ2b/flGMMw0+/KGGXDV2rvBOFR4tQa1iVRJ0r9/OMYSUxUvZP4St9P7hFqWTFW9T+Crw/uEGHev7En2s6Nsh+URChbIflEQo9Y84wNkWEspJxkseCRrVTq1GXWsWrwlJJCxkWSSKYjmTwDwPNplS19klBxKDjDiAS5KgCrIPufhFyyoTMk96Y5FXLULnJqBIqN5jy+Du5KN4WMTJak0yodQWcEdKjjGYuy6DKBmT1qUsv3M2JZRJfXXkoxtZsk1DUNMyHcfMQIvmwlRCklBJISrEHoxGIbzppmIpGTqhJRV2Apt/SiCpSSguAEkPiCNGqAGNAwiikTLQO0lpSqUCXSVBJQTQYu8xDkECJrZdc4MlkqlnEKqavrNhC3ABADu8aG77EiSB3UpUUtQgMTz1cNi40yirairQiTlswSmzTMKZaJigCSjEQU4sLKUQFBySTyY01jy7JchE0qdIxnCnCcZo4YAUALJUSfdE20dpQgy1LxFQQoDCCQD6pcqPgzOa1rFOzLE5LyFGUxdQlp77nIk5ZkuAKAaxlvGw+aCsu50pKgoBf6yMRGF1Epck1Irpk0Uf2WVIImpS2FjhCVYcRoDVTEh93KCRdKFFQAKld4qIqWoSphmfeOUDbwmpmTSCkLUQwCSagZOBUBzXhCJtjNJIJXPe8xS3UoFnKk1qCWBlpAoML84N3degmrKcLMKqWkoDPo9TT3iAFhvGUZnZyk4piUCo0LOACSH7ziopmYuSv2hj25SJQL9x8UwblAYgzZgEZQjW46ewRvG67POpMlIUokJqMn/ANSa0prANX+HtmUpbKmDD6wSoEDqknqYI2m8FhaBLVKMtVHWWJaow7347xFkX0lDoJdQIBYMASAQ7BhQprxhVOa4Znji+UZtf+H9nCgkzZoJcAdx8ho3GHSdiLMlYabOKg1GTR3FafbRp13iVIBSjEokg1bDViSS2sPkXelYcl1YWIYZQ3Vn7B0YejMzdjbOSR2k0E/yF+OVIavYSy5qXOy3ob+2NCLAzMDQlwXSc6mvEcoitCGcCj731Osbqy9h6UH4M8nYeyYQcc8vkXApmKdnxhyNhbLqucXrmmj/ANEGpEoqJUXUDVOXFNNWq2/KJpMskFq001Ll/DTcwjPLL2BYoegCnYexnKZOPJSf+kFrvuaUhOGXPmhIJDHCqrAmuHlR4tYWpUvpkNPt33x4VeywycOctfFqROWST8jrHFO0i1Z7IkVTOZ8iQw14+UTTLmQt8RS5DYk90sdCxY84pEBmbxoWO+vhDlLZWe5jr83idjjlXEsZDfkaedYrzLEtLviHMUG+LYtanDGtXY1G4Bs4tSL0UPWOJVcw/mGbN4KYaYGaZUkpo4AY5cXbjSJe2UHcU4Zn50g52kmYe8nCWqrzHGK065S2JCgpPBt41GsMC/Zm1X3NchMhXMkAVi2i0zS7pS1KCpenkDiEXxd5AYqQOBfy7vhEtlkYSaoIPHrSnujN+kHf2VZc1RBJSwcs2o315QgktQNw/wDIIqlLOmIaYQ4HTPwiMDQ0O7KEAUcCt0eqlq3j78Iut8o8w7oximmSrn7vKKt6yldkolmpT+oZOYKgFuH2Io3z/BVXd/cIbH3IWfazoOyH5REKFsh+URCj1zzjntjQFkqcPyO/I+GkK77OUTHXMUt1AVYADP1UhhzOhiKz2dbVZTFTkFvAUahPMxbsyiHcZAkB6kpNAS9CxxNHlHelZbt7qJJSkUDDWqgB3dH4xWVKSoEFyaOkhs6VfjBeTNBTpXMu7BtOmUDp8hlPQ6vk9akNuJ6GGQpzPaNU6RMMsLZD40ANQOTXMuDvOkUkbQzCQVFJbCXwgnu5V4OcmzjpN8XSi0SShQD0KSzkF6GnAF65PHKbXZVIUUrDFNCI68clJUzlyXF7Ggslpk2iZ+KsS01JxEupSvWJNQAwHXhBdNns4lkSilZWWwomBLkA94qLKJYmpcBqB2jB+HjDk5gn5Qzx/oFkrwbC0TwgAKU6EKQnIKTqFEpNdM3BDRqLLIlpcpSKjvUwqqf1AB68XoI5ZKtaklwovvz98EEbQzMLEvXE47qid5KWfxeElib4HjmS5NtaZxExlMjNLoS+Il/VIdgC9SK0rnA267tWauUocjEZilKFTkGD6ip1IMBrJfzoSFqUpQXQZABQY1/W+VcuLxrbD/CS+HDTClOiaAOogvV/aJiMk4IrBqbtAq2JkS5wEod5LlgAQO6SWGdGxU1aHWG3qmTSMZIFSmW1SWBCk5l3zDaxWvtDrShkSyVH8SrhL6ltwYgk5nJ4s3Vc0mzPMVMJUlCsTVYZggaOw1jOtP6ZN6tuAoq3pkgJxjNsLFVaABRJLkAu254uIvrsAtWErCQD3SAS9XCTpSK0uZZ7TLZIACiWIYElNBhGhevDKI7uuaXJmBUyZimqOayySa0AHdJDN1iO3ktb8BSVef7RZ0zGCdcShiwjEwOYD55uIvz7ClaSR3gp2FAdaDzjL3naSLSmQsKUmY5CgcJd8QqCxFAKh6PFobRGSpEt3lvVWXZCpq5cjCCRr3YFN8A1JcsvzJKksUuQaHk28U0ziMzS+Eah6Uok0DjLN4L2WclSXzBAIUK+sARrkRlDLZd5BdJIfdRnOu6kTuxwWJneoDlnXN2PDro8LEC7eLGuT5imghxkFyCSKVI6F/lCwgDug+G/Tn8oAxBZ5SWNCRWhZzrl1iUqcYmYM77wnLPSkOUupYEGtSO7WjtrX3CPCAWJzFAX0Z3GmsPZj0AjRt/iaZCuvOH4R63H78NQ+kN/ZkqYuXCn1zGu8gxLOlA1UQ25mDN5wqMeE0BDeObb6fdIdZbYZaXD7yXootXOm6sRKS7gUNGfIkhn8MmO+GYAUsaNv0byahhghuVaUTR3kMNVijHinMcxFa2XMpJdHeGYb4HWkDbPNUUhWTvqKsWY6e+CVhvQywQzgsSk+fKBYteijiI+z9vpE8q3rAAd/wCavR+cEJ9kROTiRmMxqObZjzgQqUUqDjLz0z1y3xnsH8Lf7Uk0KG0dPyMSJs+IdxWLhkekDkBgGbIV95bSPCDpnzjDUXFuk1BHP/yB98H8FfhX+oReTeJqF94Uzz6iKt9JSqQtSDkzg5jvJy3w8O5Ep9rN/sh+URHkLZD8oiFHpPk885bYdorOojsRMWohgK9wGpKnLDTKuUT2i1haCjGljQgq3Gr11Lu5OWWkZk3QqQlC7NjmEFqEKBdGJRKNAdOGF3ehm7rqnEhUyWpG9Sxid1uoYAwSGyAD1LtHHOKW6OqMnwwpZ5naoZKyBQJCVMM2Z91eDsILWW1YcLpxMkORkSwLjePj5Ckr7gAwu5xBRcEBiR3T6xUEgk6Nvg3ItAUcGRbERkQCaCmWvQxKyj4KM0kzC4IcO70TiphDZsx4Rj9ttmXBnSsPdDLSAXUXIKqOHAzyyMba0gKqBkxctzBrUVHnFdMsLDMw3Hcc/VLl6ZmGjJxdiSipRpnG0JAz6QlJrSDm1NwCzTXS5lrcpBzDaUz5wHSrnHoKSatHA1ToamFh4eMOWvd1hrv84IBYR/5E0q2LSRhUoEZMTRuXAmIW1MepVA2NdBL9/rICV1Yu4ADZ5DLMvlWNBs9fxmNKWErxUNC7NkU+r474xbZx4lTHdCSxpqikMkk7Osfs4lSxgCQpWSWCSpq5EAOc3MUbysXbFKiMKkEFL5BINSwo5UM66Rh7JtFOQGxlSdyq0ZqE1HhB/Z3aJHZlCypayqiVFwxIoCaMKqrmY5XhlHc6lljLYMTLApZBOBgoEKUf1GrjeSw+6imm50zFKVOqWYMSgUqAxAfPNzUwSsclUsYH7RRch6hDCgzJVmRmM48nKlqoSUOzPQoKe8xILtlQGJ20U0pq2ThKkSUSpDoAZKlE/pBrhcFyRq0G7PalP3iMBAwpUe84fFzDtThGbSuZIUFzVy+xB72EHEGySxo5DPnFi970mJTjkgBWGlGKktkEl8JBNKb4VxY1o0M9ctYUpNMPrOMjnSnzgWTQFBoGwnSld7h4bcV7rmDFNlLl4mzbR8gquYI5tBoSwUUzbfnxhGqYyflAOdUg1JJy0JIaj8fcImWpwQDm2dH3U5kZw82JWB0ggqOpch8mJyHCKkpBFAGOTkvqADwoBACTJUaOGI+GfvhjghR71DhVw3kfOHCbhcqLkmrnUP6o5DIcYZaJYIwkd1RbDVObvuLNn4wxhxWXGE0OT10JbllWPRNGeTuA9ATlpmxAasNnMlLs6WAADlgKBk8gaRIuYlLFRqAVgZ86DWME9tChlk+gc6OxbIeDRGAkFzkaP+ojRycoYgVcZj2nbLM14u8OmKGYVyegfRtz6QDE1ktakqcODkOOfXKCSZ8uaMKmCzluO5joYB2malPfWRolquHUBnp3iM+sSheHxWXG7j/pbdwjGdMntVmUhWRbfRxwypERY136+Hxi9JvdxgWH4k94D4wy23aoVDMcmdiH50MBhutmDZySCA78MukQXnM/BVxw8vWEWWY1zzCdW1zru6xSvL+EfBqcR8/KHx9yNk7WdN2Q/KIhQtkPyiIUeraPMXBzizXbMsRlptSjLCQ2CgTTIqKcSlHTNqQRN92TFiVPc6ABTBq+zG42tuKVOU6wTGb9DrP7J6/SIvBF8sosrRz2Za2m9qiet8QcFPrJKnanshqnjGgsF8SEoLzhjVU91QDtTQkAOwD6RovQ6z+yev0heh1n9k9fpBeBPyL1WgRaNoZBSwnDjQ0yDp7udSXMDBf0sFXer3WIeoNCHajBO7dnpqvQ6z+yev0heh1n9k9fpA+vH2Hqsx952+zzkCWtiNFd7ulzkTUtx4Rg7fdJRMIl99GihRxxBasds9DrP7J6/SF6HWf2T1+kUhjUeGJOWo4aiwTPYMPXYl+yY7f6G2f2T1+kL0Ns/snr9IeiVHDDYJnse75wv3fM9g+Udz9DrP7J6/SF6G2f2T1+kE1HC/2CZ7B8vnHn7vm+wfL5x3X0Ns/snr9IXodZ/ZPX6Rg0cLFgmewfL5w5Fgmex7vnHcvQ6z+yev0heh1n9k9fpAoxx67bfaJNEAlJd0k0ruYuDxEFrRak2gJxpMpSdT3kqxCppWhqxjpfodZ/ZPX6QvQ6z+yev0hHji9yim6owt/W1BsplylBSiwyZsJBcZVOHjnFn9tkKk4Jin7tXxPm7AjcSOkbH0Os/snr9IXodZ/ZPX6RPoRrkp1pWYW33kFWXslTcasRfACXSTQ94ioFMwCDkWh10XkizIVhWF5qCQCC5ILVozMPB90bj0Ns/snr9IXodZ/ZPX6QehGqAszuzLXHtCCtZtEwJxMdSARmAwPN3i1ed5WaaCBaChX6VoxAg57u8OBg/wChtn9k9fpC9DbP7J6/SF+vG7sPWlRzaVtBOlLAXLRPCC6VilagKGLmdBzgnI2hSpHexAsAUnUnMuM8nd9S0bb0Os/snr9IXodZ/ZPX6QZYIMEc0kZMXxLKiSvKiQQWfCKhhrXp1kN7ySP4rE0erhv6cqAxqPQ6z+yev0heh1n9k9fpA+tH2N9hmUN7SnftNSWL8xpvyhir0kqBSVhlO7g7m0G4UOka70Os/snr9IXodZ/ZPX6QPrR9m+w/RmU35JUDiWHFHILnV8mNd8RKvKSQHmOSS5qMyDu315vGr9DrP7J6/SF6HWf2T1+kb60fYevL0ZVV7yiXxh3Aq4cbywrSLNj2jlocmYFJZuzIU3MFs+MaH0Os/snr9IXodZ/ZPX6QPrR9m+xL0ALTfNmmD+LgOhIJY8mZXjGYtV7zMfZqEuYk07VDgM71SrI+EdG9DrP7J6/SHI2Os7+qev0ikPjxjuLLNJo0GyJ/+IiFBy5rvQiSlKXYQotRA//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6154" name="AutoShape 10" descr="data:image/jpg;base64,/9j/4AAQSkZJRgABAQAAAQABAAD/2wCEAAkGBhQSEBQUExIVFBUWGBoaGBgYGBoXGxsYGxcWGBwZGhwdHScfHB0jHCAXIi8gIycpLSwuFR4xNTAqNSYrLCkBCQoKDgwOGg8PGiwkHyQpLCwsLCwsLCwsLCksLCksLCwpLCwpLCwsKSwsLCksLCwsLCksLCwsLCwpLCwpLCwsLP/AABEIAIUAyAMBIgACEQEDEQH/xAAbAAACAwEBAQAAAAAAAAAAAAADBAACBQEGB//EADsQAAECBAQDBgQFAwMFAAAAAAECEQADITEEEkFRBWFxEyIygZGhscHR8AYjQlLhFGLxFXKSM0NTgrL/xAAYAQEBAQEBAAAAAAAAAAAAAAABAgADBP/EACURAAMAAQMEAgIDAAAAAAAAAAABEQISITEDE0FRMmEi8HGBwf/aAAwDAQACEQMRAD8A9o0dBirxM0USXeOvFM0TNGNC4MdeA9sNx6iLdpBRgWOwqrGJH6g+wrFEcTlmoV7GNTQdiQA4lP7h6xBi0v4hBTQYiQIzhuPUQrO4joivPSNRg/EjCxGKURmd6sdooriU18qS7eZ/mNTQ9A8An49CLq8hUxloUpXjUTyFvaBTZYOYN7e4g1G0mwjiMs2WmIcfL/emPO9ly8/vnVo5NVaztFVBD0svEpUWSoE38ouqYAWJAPMtHmStm00HIcucAmKJPeJUecKBnpZvEJabqHlWOSeIy1iigORofePPImPTLo0UzNXavlGA9FM4kgfuPQRT/U0uLAbk25tGLNcq3jod7UZvLb73gpR6WOR53CY1cos4UNn+GxiRRJpHHHUV5GkCPEFaAekJzlsKkas5d2Dlh0jkqUWq/QX2sB53pHn7h30DX9bMO/wik2eov3n5OLbwEyyKlFtVEpsL1POOyibNLS16u3L7MHcFYHZqLVFDHUJAJ73lWkcKC1ZiBsw+zvHEJRrNKq2YC0GsdCLiWKkE11A2LGO9mAWCT1JA3i6FIZhmJ5/dIqns0s5AfUgfFzE9xlaEddOpr1c/CIEuGYtzp8Y4cQlwxDH6Pb0gfb99CcwBY2qzhwT1Ys+xGkGrIYhoygkeEwFc4j9ISGclRpbX7sIS43OnAoEvvD9TNmdx7NygaZi8wStBUhYor9qqkPyNb894pJy0ltWGqFkAgKSCLgC1NXMUmTiEklQIDEsKVaoJLQp2KsxzIoQArc91q9KCrbxYYUMQokBQF9nvyDt5tE/2IeXNKblSnD0r/wDPlDYmZhZhzv1hc5UBglZbcGmbQDxV2AgyA+hvqkpp5l/bQxDZaRVUsZm1L87ecUmyaVVtRgWc0JrSD9mX8QA5IG7M5+kdzgWrrz9W2+cGtodKEjg3DknXxAabVsYvLwCVMXL2cA/P4w1MmElmCRe7n0AiKmFgApIe9NG0Y3eHuZew7eItMwCQSe+P7qAHyN4HOwSU1J00q+rw6qWTQhJ6/UwLESA2UgAA2+kK6uXsH016FjLCSKtQNt3nKeriBqwpNRvU1bpDqcGmhFCPTVr1ap9YsJqg5JGoygu/n8oe6/AdteTMnISBVSR66+USGp2IQkjME15C8SOq6uRzfTQocdQFJVflSj+/zgOIxU4MESVqtdRYU6WvDqcWpyQ46ACOBZUUgfqWl7WcPQB7fGOGqeDrp+wMuVuGYOXLkF3Hm8F7EO2YD+SX58/OHCkVpqwY1PM7D6RGZu4k+X1vEdylaIKScF+6YCHuAAAl7GvvDf8ASJGr+ghPErBAL5QX0SQfIxnzccCQCVBJvlUCTpQJFejxX5MNkbQlSxQ1bmVaOzPtBClAAORLavo7Wet4yMJIBQVBWWhLFPeYXvAMViFZQCAQTmDgJPIXY72pBK5TU2StIqKPq5Aqf8DlaJNZIUcgOUVFz6RmS+IywhlOhKQWLlSWA/cwS+wDw8cQhLqKgQlKSSHIIVZmu/zEZ1Dsy/ZpX4SA4cNrtUM9IGuWbZlNS/hr+0mrxXhmGPZFCgcuckBTFhmcJ5jbkY1EU/S330gecFYUQMtSQMrFtSVLU+ve+vPpHEBTA0JFPCzBmYLcmNJEkB2JrW9qabVrAJGNSskS1hRCihQsyg/TWkGsdJRMxYAzJJAGjetfP1g8pYWDlU+zaU+I5QJRSGSHBFgxN/vV7RRGHRdNDuQfbeJEY7N6HK71pp0+7QBEoqqFZkl7AahhrWOysUoHvA5Swr0uC/tHZGH7NLC2ZTBzbp9+8atDKcmBVHDlOoq53pZ9oXnS3pmI9+esOpk2c5iHqw1enwryhHHoUGyrAS4NtQa0sARruekOLJyWwULZ6gnT+Yhn5r3DGnOBCY5rlJLsx2beClbVcK8hf0iqYuifSpI9+bc9IspGriur+kBBGgPuPaOTCf277/GAwOYhQNAfI38qRIi1lr+1q9LGJFrI5tGZw9a8jkMoirgd2lQdLv7Q8nEAVdybnTkByhDEY1gDlKTlUvLVJZAzkU1yhyDpExUs9lnQquV0kB6sCCxLEH5mM9zLY0E44uwCvl6QKfNCmUSo5FAhjY27wsoCtDAOFlKllSXTmCRlNMtGV6nXlzjiFiXNJNErUEKGuayVdFWpYgXrEyOFXYPg8WlRWE0CCKEaqq6TqDUv12ii8JMUHJUNwVM1bFn0b1jkyaqTNFSQtQFrEAljy8RtuNKu5kzRWhtpQH4intGbm6FK7MzP9NALmalPQkn2IeHUYxCQEkqmFrIQQSmwDaDnSOIk5AO6VVAZNmOo9qRSeiY4azO5UlJPrYj6Hdm3kJCuJwUucAQMi2ypUvvKF+65dv8AcPaBK4MqXMrSWHWEkllFwpJWp7hT1qKiwhlUhapssugo7xUHJcHKzAA18VXrBZcxQl9muY7KBQUBikDLqq9XoRYtaNra4ZtKb3RVPFnSe6M4IGQVJct3QLtqNOkaksnWlWEZaMChOVgXBcEm3welK7CLHFzSopCQUgsFGr9GYeUQ4+Ck2uQ+N4ow/LUFGocF6sWahcg+UK8Jk9ms93uEl1G7bkkuTv8A7oKkrZkhILXoAA7PQNfSJLw6j/3Ev57U+XrGqShvNH56w7hVG8iaVeF/6gJ/VR23LnpA0Se8zknK9QbVFfpzEWOCQwSQo0S3tUVu7PrE7FbgcXj5YBBJvWnp0NmMLSeIAOUFa3Ae1WDOGF9+kPKIBokHMrq/M/WJLxCleEBg7kM1NOsVVCY6dVxFX/jP3rWFvzFTHUkJTqCUlx8R/EWn4hQS91GyTRzsS1BesCWhawAleQqBJIFQkFixIobj/EZGY1JkgOQTmtYsz0pb/EWlyy7mYbENap1vARhzUgEsHuannziqwp0sPEAoHY9PSARooSC5UfX5Wjg7IU7yjzJPxMKYgZKZy5SSFGrMLs27UimEwIzuzkd4k1L8zv8ASMa7jq8WgglKAbpJp+nQvSOwvxTC5AACMqqbMoMa9axIySBtglcPSVZiVFVqpu6cpfqPiYInhoyBAzMAwGUCnrDSMegkAPUsKXOUq+AgauLygcrqzMSzVYX+XrBqyK0oQlfh8gjvrDF6BI+cMzOGZj3g7qCrtYvRmpBFcXA/Qv0AgauK1YJYs9SLb3pDqyYTFBMTgyvLmloOUhQfM4UHD32Jga8PNDFAA0owpSjwt/WTiqkxAGwS7jqYkyYFCsxTf2nLUaO0bc2xxXDppNSSGF1eW8Hl8PIoavqG+Zf2igxSbVJ3PTdvjFwsEVA8zDWERediZckpK1gVAD8tKA2D+kMYdEs1Bcbu9OX1hA4aWSMyEKDgkMS7Wsft4dyAEKCRTZKg1GFBeJYqhpDOApm1o/n97wn/AFBQpigzCxIZ3poPOGsPigaEsejejh3p7wYEEipc0Fa6OzCJpUAzMPkQkS0Esmgayg7tV8pJdothFldkFKQpiCHNHN+rQwnDkaq/5KivYqcML6kk7bmCjDikLC1qCCM5L2owSBrakVVmeztRioBgaFq7fEwQyF8vSKKkqDDMK7CNTQXVhjol20zB6nd4iMIUlkhwKD1fqxN4JMCgpuYDmgrBVSz+4enpDWEM3DyDlzHx53qGYDutu1684dScqcotWKhJALrSo9Cn6xQu58LaUV56Q2mkCJUyT0PwiTWITTwty6jk8VSmo7yW1DK+kEMvcj3t6RIgcdgwpSTcHzZmLeYHqIHJUZa3LtqDRxoaihv6xpYKUX0YexhhOGuC6nL97vNSwfS8DzmwrHyYfE8clTBS2dwwAN3avIR2KLwSUE3VVxm59dokUsoQ02cwUyVNlhYUClSkZVI/tObSxozUaH0zkP8A9MAOGoLfLTqxj55wzAHD/mIJVNYhSU0SoKNQzhlDQj0j2mExAVLBSXSfCR906aatF9TBYvZ1E9PO8ovi5YUp0gAfxp1ii5YAqaekRc4hSR+pZZI23JPLaJj0FE8ISnOFBw+4GlLb7OIhFlQoEgJ1+ELzVpzqyHMUNm5Euwa3+RDfEJRSHQHWAGS9lNUk/WEuEcNVKUVrU5d8oroxc6uGilJSXbB2TKVU67f5+UdVJF1BQegtQ+cMhb6W8/5gc6al8rh7t92iKy4VMgOGPrT4QcTSLpJ9/nCRxgAr7nSFp3ET2iU5BlLhLVKiA/k1dLwxsKkas/EqLeIbUHs7xmlawpnDXFAOtj8oYw4UVVQGsSyQ3Rq3+cHw+FAJzLz1oD1cc3aNYbkDJxy2fvXbUh/l5xf8ws7Ju+ZdQNgE3PhN9YZXJTcux+7RlT1lKlCiq0p6QqPgHUa/YUczKNYVf7DiOIwINcz1cFgGGgbXrHJCC3eel9L6Q7MwiiO6U6X+HnHMtCa+GAoYrUou70TqSzAAWiYReUBCszixZ6czDM3hyz4VJAsxfaBdkqmcqLUIAYHmTr0hppGFmTwLloArMVBScxsGZhcVqXtGnLwgyMx7zO1GvbXaJOwrgZksTQlJJNSzVG2WzRGpFQzZqFKDgsBWhcltLUgiCWqUgvYEnoIIrhwBCnJqXrYjToa7R0YRKa7F677neHUaDOFksADfWOzLHTX2hfB4xR8QNizVT4qE7aCDLOaWS9QGNNW05RBRgcSkdpLUHIzOC163Y6RI5k0eob1Z/KOx6McmuDg0nyfMPxNjHmy5oIZaAW0zpJBLWzUSY9x+HpKlYULCVhS3LgZQbsoUrTKDuxMbPDOG5ZCUqkozFJKiQgqzqBzVAyvU1SBAfw5w/EIkhGICUlIYMrtCQBqWFR50aOvU6qywiXByw6bxyr8lJMlSCDlBUHNS1WGz3+UXmzFqbM2l1KAG5Gm/oY0V4PZYfmklubPHV8NBMuYVq/KCspDZSlRBOZ3diKbOY81O8POTuJSxMyGYkLSQGZVyCUgvRyAaatHov9PBUQC+UkHyOu7CByuHyVTFT+yQtczIc6nX4EsggMACAXcAXgsqUJS1qzLZaie8p0py2CKUdzQv4RtFNp8BJyMSsBLQKJUpuZf5Ri8VQlU9UoKloOUEZlZSU1DijqAUCI3woEUJL8487xbBYU41MqdIUvtgZ2dRUpILlJAZX5blINPFrGw53HLgdl/h+X2MxU0uwC3QTZOo39IClYSoAYdeR2BBLgfuKSNdhGrglKlzsoSexCQEADugENl5s2uihAp2GXLQhElBawKlEkAGwzVN6bRDyZSxQDh2IkzkhSCSDSpUCCCxBBoCC4g06ZKlgqWyRuot84zOE8PmBUwzpaila1EpJdAJJZSAPC9H35RvoKQPAAOYp76QuUysM0zZxnAJwyJmHUAe0TMGYd0GqSwZyRdyxpDkyWBaWNbD533g2HlS5aUpSMqQ+UFRa9Wc7n3gyZqVGgSou2hP39YG14Mk/Jlz2SpKhJJNWIAp3TdzrUW2szwbB45apClqllK++MqiCSQ5SablucPSpSVuoAEEODRr7wlOnjP2dElYUzqc0G39pINN4FkZoKk2JUArKHTmLAsHo93o8Vx0yYZYEsoKipIDuwBPeNDVg9OcI/hnjP8AUSTMUlilZRM2SpLZikn9Ouu1WjUmy2OYBOWhW4qw1TVg17VaKeLT3BZJrY6szQAAR/6gH4ikUlY2YD3mI6F/UX84aCkkUIY2Ir5jeEJ6pwLAIY2OYpJ9BeIeJeoJK4wSpQ7JSrUAOt3fQQfFSCuWQhZQTYsO6XvlUPYiBiZMJBKB/wAz7OIrh5uRSisLUFEEdwHL+lu6So0avKJnob7CTJbJH9rl7E/Qnz0hGfNyr7qaKAJbX30eNRYBDpqOsIkpJIF7EWNPkYUDM5KjnS9WoXOpB+6xIfEg6J6vHYukwrhMeXWkJBCQC4cgkh6lvb+2OTMSpTjs6jViHo9CaHy3F3jxnCvxcTiV4UKSQBlE1JJzzE+xcU6puXj2SJ4WnukqKe6QXD0uKP6bQ5YPpvcnHJZrYyeMcKXOKD20+X2ZzDIRlKtHBqdtqwLGKnrzMOxCVZSla5eWagu7s+VhaulWhbB8RxasQpExC8olLUMssBBUmW6WJSVKdTC4qoNQRvHhwKwrMqwNknR9U9dBYReT07MlK8GXwjhU6SEmdPUqUhAYOkgJAo5yOwGx0jqMXNl4nEZ8ww5mSxLXXxLQkmgugG5aheF/xP8AiUDB4koUSATJUWykLUhYKknUOGJYA1AtGlwJClcOwy3YplSlJLg/pCKgt/drpCls8n52/wBM3vEPS1qKykBbJd1EFKSaFkk+K9xShg87hiVKlzVrAUjME27wJSSDq9AQdHMMJkkEjOFkXYi+1LdIzvxLwKZiBIMtSEmRN7RlhXepYFNRzGr8o5pb8lt7Dc7HMGSO9oHZ9mhHGYomXKzkpzTsiu8EtnSSAC4q4ale9R4LiZWcJUlgHcmnkPjSEvxJwpWIwM2UkpBWpBSVOACkgvQE2BsIEk2rwZtxwYm8KUvDrkLnkpWFJKiBmANuRItWttax5b8G4HHShMeTMUGASFqDd0kd3NXKQXcUaPQcD4diUSUJnT5a1A3TmfKDQFRActqR9Y25EpKSSA5NywctQAsKsKVi9elPHknRWsuDHwnDMYEF5ksLUsqUpQCykHRIyqTbR4ZwqJ4BOIRh1rBLLdKALBg0sEJ1YuY1iowtiOHoX4wVdTB3KOgSk4eWlaFjEFIS/wCWhQ7Mg3BSaEc2eJxXHyFhUuYsBSWCglQC0mlXScwezwxJwkqWXShIVvc/xC+D4NIRMmTZcoZ5pdRd3PJ6AG7DWJqKjL8Dw0tMpQlJAQSSkvnJNe8qg1u9d4dVNKSQzsfnbmS9IJKw2U91IBJ0F4EmZ2iQpJBBZlW/Vod3A80xtfsNJ3BlJAyuQauVFd9iSae0FUgL7qg6TvXzEZeF4EuUtSUqSJKg5ld7urdyUKfwK1SdXIuYcOGUKJISOj+g2gyf2UkecwPFVDvGXMQUkpXLUlWQ3ZSVMxSaEekb/DcWpaA4ZQZ6Gt62a20X/qlBGVRe76PzaKJnKCQAAa1dRDJ3Gp6Q2hIHM7vNEXhk3YV9fXaKlQcEc9OkdmLLGHYNys2YEhyktveJGfxLBzJoSEzDLAUCVPZi9Ei5IcVpWJCsV7Cv0KcI/CeGlJS0lClh19otKVLdyfEwZqMzNGN+J8Z2OIkBKQAoTCcvcLpykFxrXziRI74fk9/3k5Z/ioh/gEwTFZzmew76iRUeXtqY3ZslASqYEso1J1NhV7/SJEjz5fI6r4iGIUhGIlp7JB7YKJJALKklOUsQQfGrnW8auFVmqwvlNAXDj2raJEhhhfgeI/JkBqqQ5IYVBIsBrGktZiRInLkcT5pxIHC8bUiUohE7KtSXIDrGYhn/AHOfOPaeIlOyQp/Mj7MdiR6Ot8cX9I49Ll/ydTPUlAL8wLf5gsvDdoHK19MxYvEiR5oehDMgZLObO5d3i61FKSkkq1c3rp0iRI5soXMoDvChDE7G+mkRGJNDodAGaJEhAMZxOsA4VwcSJZly1NmWuY7WUtWZkglgBQAcniRIoPseXOeAlZ0b3PzjsSMIJeHU9V+iUj4vCi5hZq0Ci77WtEiRgEpvaBKvzASVd0lNnLNQhxDOGwU93OKUUsAU5bnd81OkSJHZcHJ8jScGtiO1O75RZrR2JEgiGn//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3" name="TextBox 2"/>
          <p:cNvSpPr txBox="1"/>
          <p:nvPr/>
        </p:nvSpPr>
        <p:spPr>
          <a:xfrm>
            <a:off x="379143" y="6333142"/>
            <a:ext cx="1506246" cy="369332"/>
          </a:xfrm>
          <a:prstGeom prst="rect">
            <a:avLst/>
          </a:prstGeom>
          <a:noFill/>
        </p:spPr>
        <p:txBody>
          <a:bodyPr wrap="none" rtlCol="0">
            <a:spAutoFit/>
          </a:bodyPr>
          <a:lstStyle/>
          <a:p>
            <a:r>
              <a:rPr lang="ru-RU" dirty="0" smtClean="0">
                <a:solidFill>
                  <a:prstClr val="black"/>
                </a:solidFill>
              </a:rPr>
              <a:t>(Канзас Сити)</a:t>
            </a:r>
            <a:endParaRPr lang="ru-RU" dirty="0">
              <a:solidFill>
                <a:prstClr val="black"/>
              </a:solidFill>
            </a:endParaRPr>
          </a:p>
        </p:txBody>
      </p:sp>
      <p:sp>
        <p:nvSpPr>
          <p:cNvPr id="10" name="TextBox 9"/>
          <p:cNvSpPr txBox="1"/>
          <p:nvPr/>
        </p:nvSpPr>
        <p:spPr>
          <a:xfrm>
            <a:off x="2771800" y="6344555"/>
            <a:ext cx="6079356" cy="369332"/>
          </a:xfrm>
          <a:prstGeom prst="rect">
            <a:avLst/>
          </a:prstGeom>
          <a:noFill/>
        </p:spPr>
        <p:txBody>
          <a:bodyPr wrap="square" rtlCol="0">
            <a:spAutoFit/>
          </a:bodyPr>
          <a:lstStyle/>
          <a:p>
            <a:r>
              <a:rPr lang="ru-RU" b="1" dirty="0">
                <a:solidFill>
                  <a:prstClr val="black"/>
                </a:solidFill>
              </a:rPr>
              <a:t>Лессы с </a:t>
            </a:r>
            <a:r>
              <a:rPr lang="ru-RU" b="1" dirty="0" smtClean="0">
                <a:solidFill>
                  <a:prstClr val="black"/>
                </a:solidFill>
              </a:rPr>
              <a:t>горизонтами </a:t>
            </a:r>
            <a:r>
              <a:rPr lang="ru-RU" b="1" dirty="0" err="1" smtClean="0">
                <a:solidFill>
                  <a:prstClr val="black"/>
                </a:solidFill>
              </a:rPr>
              <a:t>палеопочв</a:t>
            </a:r>
            <a:r>
              <a:rPr lang="ru-RU" b="1" dirty="0" smtClean="0">
                <a:solidFill>
                  <a:prstClr val="black"/>
                </a:solidFill>
              </a:rPr>
              <a:t>                                      </a:t>
            </a:r>
            <a:r>
              <a:rPr lang="ru-RU" dirty="0" smtClean="0">
                <a:solidFill>
                  <a:prstClr val="black"/>
                </a:solidFill>
              </a:rPr>
              <a:t>(Иран)</a:t>
            </a:r>
            <a:endParaRPr lang="ru-RU" dirty="0">
              <a:solidFill>
                <a:prstClr val="black"/>
              </a:solidFill>
            </a:endParaRPr>
          </a:p>
        </p:txBody>
      </p:sp>
      <p:pic>
        <p:nvPicPr>
          <p:cNvPr id="8194" name="Picture 2" descr="http://www.liag-hannover.de/fileadmin/user_upload/pix/Terrestrische_Sedimentarchive/Loess-_palaeobodenabfolge_torfe/Loess-Torf_kl.gif"/>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47024" t="4551" r="11619" b="12852"/>
          <a:stretch/>
        </p:blipFill>
        <p:spPr bwMode="auto">
          <a:xfrm>
            <a:off x="5148064" y="3123603"/>
            <a:ext cx="3542458" cy="320953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cas.umkc.edu/geosciences/env-sci/module8/pct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307" y="3139321"/>
            <a:ext cx="4771622" cy="3193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7103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глинисто-пылеватый агрегат, увеличение 700 раз"/>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5" y="22045"/>
            <a:ext cx="2662363" cy="336789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Микроструктура лёсса: естественная агрегативная, увеличение 600 раз"/>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0721" y="-18091"/>
            <a:ext cx="2581439" cy="3262939"/>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Глобулярный агрегат, увеличение 2500 раз"/>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284984"/>
            <a:ext cx="2662363"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Микроструктура лёсса: после просадки, увеличение 150 раз"/>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208" y="8619"/>
            <a:ext cx="2520280" cy="327636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95535" y="6179166"/>
            <a:ext cx="2662361" cy="584775"/>
          </a:xfrm>
          <a:prstGeom prst="rect">
            <a:avLst/>
          </a:prstGeom>
          <a:solidFill>
            <a:schemeClr val="bg1"/>
          </a:solidFill>
        </p:spPr>
        <p:txBody>
          <a:bodyPr wrap="square">
            <a:spAutoFit/>
          </a:bodyPr>
          <a:lstStyle/>
          <a:p>
            <a:r>
              <a:rPr lang="ru-RU" sz="1600" dirty="0">
                <a:latin typeface="Franklin Gothic Medium Cond" panose="020B0606030402020204" pitchFamily="34" charset="0"/>
              </a:rPr>
              <a:t> Глобулярный агрегат, увеличение 2500 раз.</a:t>
            </a:r>
          </a:p>
        </p:txBody>
      </p:sp>
      <p:sp>
        <p:nvSpPr>
          <p:cNvPr id="3" name="Прямоугольник 2"/>
          <p:cNvSpPr/>
          <p:nvPr/>
        </p:nvSpPr>
        <p:spPr>
          <a:xfrm>
            <a:off x="6444208" y="12156"/>
            <a:ext cx="2520280" cy="523220"/>
          </a:xfrm>
          <a:prstGeom prst="rect">
            <a:avLst/>
          </a:prstGeom>
          <a:solidFill>
            <a:schemeClr val="bg1"/>
          </a:solidFill>
        </p:spPr>
        <p:txBody>
          <a:bodyPr wrap="square">
            <a:spAutoFit/>
          </a:bodyPr>
          <a:lstStyle/>
          <a:p>
            <a:r>
              <a:rPr lang="ru-RU" sz="1400" dirty="0">
                <a:solidFill>
                  <a:srgbClr val="000000"/>
                </a:solidFill>
                <a:latin typeface="Franklin Gothic Medium Cond" panose="020B0606030402020204" pitchFamily="34" charset="0"/>
              </a:rPr>
              <a:t>Микроструктура лёсса: после просадки, увеличение 150 раз.</a:t>
            </a:r>
            <a:endParaRPr lang="ru-RU" sz="1400" dirty="0">
              <a:latin typeface="Franklin Gothic Medium Cond" panose="020B0606030402020204" pitchFamily="34" charset="0"/>
            </a:endParaRPr>
          </a:p>
        </p:txBody>
      </p:sp>
      <p:sp>
        <p:nvSpPr>
          <p:cNvPr id="4" name="Прямоугольник 3"/>
          <p:cNvSpPr/>
          <p:nvPr/>
        </p:nvSpPr>
        <p:spPr>
          <a:xfrm>
            <a:off x="395534" y="-20293"/>
            <a:ext cx="2662363" cy="738664"/>
          </a:xfrm>
          <a:prstGeom prst="rect">
            <a:avLst/>
          </a:prstGeom>
          <a:solidFill>
            <a:schemeClr val="bg1"/>
          </a:solidFill>
        </p:spPr>
        <p:txBody>
          <a:bodyPr wrap="square">
            <a:spAutoFit/>
          </a:bodyPr>
          <a:lstStyle/>
          <a:p>
            <a:r>
              <a:rPr lang="ru-RU" sz="1400" dirty="0">
                <a:solidFill>
                  <a:srgbClr val="000000"/>
                </a:solidFill>
                <a:latin typeface="Franklin Gothic Medium Cond" panose="020B0606030402020204" pitchFamily="34" charset="0"/>
              </a:rPr>
              <a:t>Твердые структурные элементы в лёссах: а - глинисто -пылеватый агрегат, увеличение 700 раз</a:t>
            </a:r>
            <a:endParaRPr lang="ru-RU" sz="1400" dirty="0">
              <a:latin typeface="Franklin Gothic Medium Cond" panose="020B0606030402020204" pitchFamily="34" charset="0"/>
            </a:endParaRPr>
          </a:p>
        </p:txBody>
      </p:sp>
      <p:sp>
        <p:nvSpPr>
          <p:cNvPr id="5" name="Прямоугольник 4"/>
          <p:cNvSpPr/>
          <p:nvPr/>
        </p:nvSpPr>
        <p:spPr>
          <a:xfrm>
            <a:off x="3419872" y="-20293"/>
            <a:ext cx="2571209" cy="738664"/>
          </a:xfrm>
          <a:prstGeom prst="rect">
            <a:avLst/>
          </a:prstGeom>
          <a:solidFill>
            <a:schemeClr val="bg1"/>
          </a:solidFill>
        </p:spPr>
        <p:txBody>
          <a:bodyPr wrap="square">
            <a:spAutoFit/>
          </a:bodyPr>
          <a:lstStyle/>
          <a:p>
            <a:r>
              <a:rPr lang="ru-RU" sz="1400" dirty="0">
                <a:solidFill>
                  <a:srgbClr val="000000"/>
                </a:solidFill>
                <a:latin typeface="Franklin Gothic Medium Cond" panose="020B0606030402020204" pitchFamily="34" charset="0"/>
              </a:rPr>
              <a:t>Микроструктура лёсса: естественная </a:t>
            </a:r>
            <a:r>
              <a:rPr lang="ru-RU" sz="1400" dirty="0" err="1">
                <a:solidFill>
                  <a:srgbClr val="000000"/>
                </a:solidFill>
                <a:latin typeface="Franklin Gothic Medium Cond" panose="020B0606030402020204" pitchFamily="34" charset="0"/>
              </a:rPr>
              <a:t>агрегативная</a:t>
            </a:r>
            <a:r>
              <a:rPr lang="ru-RU" sz="1400" dirty="0">
                <a:solidFill>
                  <a:srgbClr val="000000"/>
                </a:solidFill>
                <a:latin typeface="Franklin Gothic Medium Cond" panose="020B0606030402020204" pitchFamily="34" charset="0"/>
              </a:rPr>
              <a:t>, увеличение 600 раз</a:t>
            </a:r>
            <a:endParaRPr lang="ru-RU" sz="1400" dirty="0">
              <a:latin typeface="Franklin Gothic Medium Cond" panose="020B0606030402020204" pitchFamily="34" charset="0"/>
            </a:endParaRPr>
          </a:p>
        </p:txBody>
      </p:sp>
      <p:sp>
        <p:nvSpPr>
          <p:cNvPr id="7" name="Прямоугольник 6"/>
          <p:cNvSpPr/>
          <p:nvPr/>
        </p:nvSpPr>
        <p:spPr>
          <a:xfrm>
            <a:off x="3347864" y="3284984"/>
            <a:ext cx="5572099" cy="1323439"/>
          </a:xfrm>
          <a:prstGeom prst="rect">
            <a:avLst/>
          </a:prstGeom>
        </p:spPr>
        <p:txBody>
          <a:bodyPr wrap="square">
            <a:spAutoFit/>
          </a:bodyPr>
          <a:lstStyle/>
          <a:p>
            <a:r>
              <a:rPr lang="ru-RU" sz="1600" dirty="0" smtClean="0">
                <a:latin typeface="Franklin Gothic Medium Cond" panose="020B0606030402020204" pitchFamily="34" charset="0"/>
              </a:rPr>
              <a:t>Лёссы </a:t>
            </a:r>
            <a:r>
              <a:rPr lang="ru-RU" sz="1600" dirty="0">
                <a:latin typeface="Franklin Gothic Medium Cond" panose="020B0606030402020204" pitchFamily="34" charset="0"/>
              </a:rPr>
              <a:t>- это пылеватые породы, которые не менее чем на 50% состоят из пылеватых частиц с размерами 0,005 - 0,05 мм. Для большинства лёссов характерно высокое, иногда до 15 - 20%, содержание карбонатов, преимущественно кальцита (CaCO3), и присутствие до 3 - 5% растворимых солей (сульфаты, хлориды). </a:t>
            </a:r>
          </a:p>
        </p:txBody>
      </p:sp>
      <p:sp>
        <p:nvSpPr>
          <p:cNvPr id="8" name="Прямоугольник 7"/>
          <p:cNvSpPr/>
          <p:nvPr/>
        </p:nvSpPr>
        <p:spPr>
          <a:xfrm>
            <a:off x="3347864" y="4581128"/>
            <a:ext cx="5809962" cy="1815882"/>
          </a:xfrm>
          <a:prstGeom prst="rect">
            <a:avLst/>
          </a:prstGeom>
        </p:spPr>
        <p:txBody>
          <a:bodyPr wrap="square">
            <a:spAutoFit/>
          </a:bodyPr>
          <a:lstStyle/>
          <a:p>
            <a:r>
              <a:rPr lang="ru-RU" sz="1600" dirty="0"/>
              <a:t>Важной особенностью структуры лёссовых пород является ее высокая </a:t>
            </a:r>
            <a:r>
              <a:rPr lang="ru-RU" sz="1600" dirty="0" err="1"/>
              <a:t>агрегированность</a:t>
            </a:r>
            <a:r>
              <a:rPr lang="ru-RU" sz="1600" dirty="0"/>
              <a:t>, когда пылеватые и глинистые частицы образуют </a:t>
            </a:r>
            <a:r>
              <a:rPr lang="ru-RU" sz="1600" dirty="0" err="1"/>
              <a:t>изометричные</a:t>
            </a:r>
            <a:r>
              <a:rPr lang="ru-RU" sz="1600" dirty="0"/>
              <a:t> агрегаты с размерами 0,01 - 0,25 мм</a:t>
            </a:r>
            <a:r>
              <a:rPr lang="ru-RU" sz="1600" dirty="0" smtClean="0"/>
              <a:t>.</a:t>
            </a:r>
          </a:p>
          <a:p>
            <a:r>
              <a:rPr lang="ru-RU" sz="1600" dirty="0" smtClean="0"/>
              <a:t>Характерны для лессов глобулярные структуры, в которых ядро из кварцевых блоков покрывается дырчатой пленкой кальциты, а та, в свою очередь, пленкой пропитанной окислами глины</a:t>
            </a:r>
            <a:endParaRPr lang="ru-RU" sz="1600" dirty="0"/>
          </a:p>
        </p:txBody>
      </p:sp>
      <p:sp>
        <p:nvSpPr>
          <p:cNvPr id="9" name="TextBox 8"/>
          <p:cNvSpPr txBox="1"/>
          <p:nvPr/>
        </p:nvSpPr>
        <p:spPr>
          <a:xfrm>
            <a:off x="6512845" y="6471553"/>
            <a:ext cx="2497671" cy="369332"/>
          </a:xfrm>
          <a:prstGeom prst="rect">
            <a:avLst/>
          </a:prstGeom>
          <a:noFill/>
        </p:spPr>
        <p:txBody>
          <a:bodyPr wrap="none" rtlCol="0">
            <a:spAutoFit/>
          </a:bodyPr>
          <a:lstStyle/>
          <a:p>
            <a:r>
              <a:rPr lang="ru-RU" dirty="0" smtClean="0"/>
              <a:t>(по В.Н. Соколову,1996)</a:t>
            </a:r>
            <a:endParaRPr lang="ru-RU" dirty="0"/>
          </a:p>
        </p:txBody>
      </p:sp>
    </p:spTree>
    <p:extLst>
      <p:ext uri="{BB962C8B-B14F-4D97-AF65-F5344CB8AC3E}">
        <p14:creationId xmlns:p14="http://schemas.microsoft.com/office/powerpoint/2010/main" val="36795590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2.bp.blogspot.com/_G78EwnXSJbU/TQbJ1vlZ8kI/AAAAAAAAAKg/Z4ZfhFGE6BI/s1600/2010-10-22+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332656"/>
            <a:ext cx="5400000" cy="62337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652120" y="1124744"/>
            <a:ext cx="3384376" cy="3693319"/>
          </a:xfrm>
          <a:prstGeom prst="rect">
            <a:avLst/>
          </a:prstGeom>
          <a:noFill/>
        </p:spPr>
        <p:txBody>
          <a:bodyPr wrap="square" rtlCol="0">
            <a:spAutoFit/>
          </a:bodyPr>
          <a:lstStyle/>
          <a:p>
            <a:r>
              <a:rPr lang="ru-RU" b="1" dirty="0" err="1" smtClean="0"/>
              <a:t>Просадочность</a:t>
            </a:r>
            <a:r>
              <a:rPr lang="ru-RU" b="1" dirty="0" smtClean="0"/>
              <a:t> лёссов </a:t>
            </a:r>
            <a:r>
              <a:rPr lang="ru-RU" dirty="0" smtClean="0"/>
              <a:t>связана с очень слабыми </a:t>
            </a:r>
            <a:r>
              <a:rPr lang="ru-RU" dirty="0" err="1" smtClean="0"/>
              <a:t>межагрегатными</a:t>
            </a:r>
            <a:r>
              <a:rPr lang="ru-RU" dirty="0" smtClean="0"/>
              <a:t>  связями в породе, которые держаться на тонких глинистых пленках и иногда, на точечном карбонатном цементе. При нагрузках и промоканиях породы </a:t>
            </a:r>
            <a:r>
              <a:rPr lang="ru-RU" dirty="0" err="1" smtClean="0"/>
              <a:t>компактируется</a:t>
            </a:r>
            <a:r>
              <a:rPr lang="ru-RU" dirty="0" smtClean="0"/>
              <a:t> и резко уменьшается в объеме (просаживаются), вызывая подчас разрушение объектов, поставленных на таком грунте. </a:t>
            </a:r>
            <a:endParaRPr lang="ru-RU" dirty="0"/>
          </a:p>
        </p:txBody>
      </p:sp>
    </p:spTree>
    <p:extLst>
      <p:ext uri="{BB962C8B-B14F-4D97-AF65-F5344CB8AC3E}">
        <p14:creationId xmlns:p14="http://schemas.microsoft.com/office/powerpoint/2010/main" val="3352875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38043"/>
            <a:ext cx="7966945" cy="5028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3528" y="54561"/>
            <a:ext cx="3142409" cy="584775"/>
          </a:xfrm>
          <a:prstGeom prst="rect">
            <a:avLst/>
          </a:prstGeom>
          <a:noFill/>
        </p:spPr>
        <p:txBody>
          <a:bodyPr wrap="square" rtlCol="0">
            <a:spAutoFit/>
          </a:bodyPr>
          <a:lstStyle/>
          <a:p>
            <a:r>
              <a:rPr lang="ru-RU" sz="3200" dirty="0">
                <a:solidFill>
                  <a:schemeClr val="bg1"/>
                </a:solidFill>
                <a:latin typeface="Franklin Gothic Demi Cond" panose="020B0706030402020204" pitchFamily="34" charset="0"/>
              </a:rPr>
              <a:t>Лессовые </a:t>
            </a:r>
            <a:r>
              <a:rPr lang="ru-RU" sz="3200" dirty="0" smtClean="0">
                <a:solidFill>
                  <a:schemeClr val="bg1"/>
                </a:solidFill>
                <a:latin typeface="Franklin Gothic Demi Cond" panose="020B0706030402020204" pitchFamily="34" charset="0"/>
              </a:rPr>
              <a:t>гряды</a:t>
            </a:r>
            <a:endParaRPr lang="ru-RU" sz="3200" dirty="0">
              <a:solidFill>
                <a:schemeClr val="bg1"/>
              </a:solidFill>
              <a:latin typeface="Franklin Gothic Demi Cond" panose="020B0706030402020204" pitchFamily="34" charset="0"/>
            </a:endParaRPr>
          </a:p>
        </p:txBody>
      </p:sp>
      <p:sp>
        <p:nvSpPr>
          <p:cNvPr id="3" name="Прямоугольник 2"/>
          <p:cNvSpPr/>
          <p:nvPr/>
        </p:nvSpPr>
        <p:spPr>
          <a:xfrm>
            <a:off x="-13676" y="5066434"/>
            <a:ext cx="9144000" cy="1754326"/>
          </a:xfrm>
          <a:prstGeom prst="rect">
            <a:avLst/>
          </a:prstGeom>
        </p:spPr>
        <p:txBody>
          <a:bodyPr wrap="square">
            <a:spAutoFit/>
          </a:bodyPr>
          <a:lstStyle/>
          <a:p>
            <a:r>
              <a:rPr lang="ru-RU" dirty="0" smtClean="0"/>
              <a:t>   Лессовые </a:t>
            </a:r>
            <a:r>
              <a:rPr lang="ru-RU" dirty="0"/>
              <a:t>отложения могут быть довольно мощными, более чем в сотню метров в Китае, Средней Азии и Среднем Западе США. Толщи лесса перекрывают подстилающие отложения плащеобразно, на площадях иногда в сотни </a:t>
            </a:r>
            <a:r>
              <a:rPr lang="ru-RU" dirty="0" smtClean="0"/>
              <a:t>квадратных километров</a:t>
            </a:r>
          </a:p>
          <a:p>
            <a:r>
              <a:rPr lang="ru-RU" dirty="0">
                <a:solidFill>
                  <a:prstClr val="black"/>
                </a:solidFill>
              </a:rPr>
              <a:t>В некоторых регионах Мира лессовые поднятия формировались согласованно с превалирующим ветрам во время последнего </a:t>
            </a:r>
            <a:r>
              <a:rPr lang="ru-RU" dirty="0" err="1">
                <a:solidFill>
                  <a:prstClr val="black"/>
                </a:solidFill>
              </a:rPr>
              <a:t>ледниковья</a:t>
            </a:r>
            <a:r>
              <a:rPr lang="ru-RU" dirty="0">
                <a:solidFill>
                  <a:prstClr val="black"/>
                </a:solidFill>
              </a:rPr>
              <a:t>. Они называются </a:t>
            </a:r>
            <a:r>
              <a:rPr lang="ru-RU" i="1" dirty="0">
                <a:solidFill>
                  <a:prstClr val="black"/>
                </a:solidFill>
              </a:rPr>
              <a:t>паха</a:t>
            </a:r>
            <a:r>
              <a:rPr lang="ru-RU" dirty="0">
                <a:solidFill>
                  <a:prstClr val="black"/>
                </a:solidFill>
              </a:rPr>
              <a:t> в Америке и </a:t>
            </a:r>
            <a:r>
              <a:rPr lang="ru-RU" i="1" dirty="0">
                <a:solidFill>
                  <a:prstClr val="black"/>
                </a:solidFill>
              </a:rPr>
              <a:t>грядами</a:t>
            </a:r>
            <a:r>
              <a:rPr lang="ru-RU" dirty="0">
                <a:solidFill>
                  <a:prstClr val="black"/>
                </a:solidFill>
              </a:rPr>
              <a:t> в Европе.</a:t>
            </a:r>
            <a:endParaRPr lang="ru-RU" dirty="0"/>
          </a:p>
        </p:txBody>
      </p:sp>
    </p:spTree>
    <p:extLst>
      <p:ext uri="{BB962C8B-B14F-4D97-AF65-F5344CB8AC3E}">
        <p14:creationId xmlns:p14="http://schemas.microsoft.com/office/powerpoint/2010/main" val="26460852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2708920"/>
            <a:ext cx="4857750"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3245" y="2708920"/>
            <a:ext cx="4211453" cy="281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627784" y="0"/>
            <a:ext cx="3888432" cy="584775"/>
          </a:xfrm>
          <a:prstGeom prst="rect">
            <a:avLst/>
          </a:prstGeom>
          <a:noFill/>
        </p:spPr>
        <p:txBody>
          <a:bodyPr wrap="square" rtlCol="0">
            <a:spAutoFit/>
          </a:bodyPr>
          <a:lstStyle/>
          <a:p>
            <a:r>
              <a:rPr lang="ru-RU" sz="3200" dirty="0">
                <a:solidFill>
                  <a:prstClr val="black"/>
                </a:solidFill>
                <a:latin typeface="Franklin Gothic Demi Cond" panose="020B0706030402020204" pitchFamily="34" charset="0"/>
              </a:rPr>
              <a:t>Лессовые </a:t>
            </a:r>
            <a:r>
              <a:rPr lang="ru-RU" sz="3200" dirty="0" smtClean="0">
                <a:solidFill>
                  <a:prstClr val="black"/>
                </a:solidFill>
                <a:latin typeface="Franklin Gothic Demi Cond" panose="020B0706030402020204" pitchFamily="34" charset="0"/>
              </a:rPr>
              <a:t>культуры</a:t>
            </a:r>
            <a:endParaRPr lang="ru-RU" sz="3200" dirty="0">
              <a:solidFill>
                <a:prstClr val="black"/>
              </a:solidFill>
              <a:latin typeface="Franklin Gothic Demi Cond" panose="020B0706030402020204" pitchFamily="34" charset="0"/>
            </a:endParaRPr>
          </a:p>
        </p:txBody>
      </p:sp>
      <p:sp>
        <p:nvSpPr>
          <p:cNvPr id="4" name="Прямоугольник 3"/>
          <p:cNvSpPr/>
          <p:nvPr/>
        </p:nvSpPr>
        <p:spPr>
          <a:xfrm>
            <a:off x="36860" y="914356"/>
            <a:ext cx="9107139" cy="1477328"/>
          </a:xfrm>
          <a:prstGeom prst="rect">
            <a:avLst/>
          </a:prstGeom>
        </p:spPr>
        <p:txBody>
          <a:bodyPr wrap="square">
            <a:spAutoFit/>
          </a:bodyPr>
          <a:lstStyle/>
          <a:p>
            <a:r>
              <a:rPr lang="ru-RU" b="1" dirty="0" smtClean="0">
                <a:solidFill>
                  <a:prstClr val="black"/>
                </a:solidFill>
              </a:rPr>
              <a:t>Н</a:t>
            </a:r>
            <a:r>
              <a:rPr lang="ru-RU" dirty="0" smtClean="0">
                <a:solidFill>
                  <a:prstClr val="black"/>
                </a:solidFill>
              </a:rPr>
              <a:t>аличие </a:t>
            </a:r>
            <a:r>
              <a:rPr lang="ru-RU" dirty="0">
                <a:solidFill>
                  <a:prstClr val="black"/>
                </a:solidFill>
              </a:rPr>
              <a:t>вертикальной отдельности в </a:t>
            </a:r>
            <a:r>
              <a:rPr lang="ru-RU" dirty="0" smtClean="0">
                <a:solidFill>
                  <a:prstClr val="black"/>
                </a:solidFill>
              </a:rPr>
              <a:t>этих рыхлых </a:t>
            </a:r>
            <a:r>
              <a:rPr lang="ru-RU" dirty="0">
                <a:solidFill>
                  <a:prstClr val="black"/>
                </a:solidFill>
              </a:rPr>
              <a:t>породах, делает </a:t>
            </a:r>
            <a:r>
              <a:rPr lang="ru-RU" dirty="0" smtClean="0">
                <a:solidFill>
                  <a:prstClr val="black"/>
                </a:solidFill>
              </a:rPr>
              <a:t>лессы легко </a:t>
            </a:r>
            <a:r>
              <a:rPr lang="ru-RU" dirty="0">
                <a:solidFill>
                  <a:prstClr val="black"/>
                </a:solidFill>
              </a:rPr>
              <a:t>извлекаемыми, так что многие культуры используют лессы для строительство пещерных </a:t>
            </a:r>
            <a:r>
              <a:rPr lang="ru-RU" dirty="0" smtClean="0">
                <a:solidFill>
                  <a:prstClr val="black"/>
                </a:solidFill>
              </a:rPr>
              <a:t>поселений, </a:t>
            </a:r>
            <a:r>
              <a:rPr lang="ru-RU" dirty="0">
                <a:solidFill>
                  <a:prstClr val="black"/>
                </a:solidFill>
              </a:rPr>
              <a:t>строительства искусственных террас для сельскохозяйственных целей. </a:t>
            </a:r>
            <a:endParaRPr lang="ru-RU" dirty="0" smtClean="0">
              <a:solidFill>
                <a:prstClr val="black"/>
              </a:solidFill>
            </a:endParaRPr>
          </a:p>
          <a:p>
            <a:r>
              <a:rPr lang="ru-RU" dirty="0" smtClean="0">
                <a:solidFill>
                  <a:prstClr val="black"/>
                </a:solidFill>
              </a:rPr>
              <a:t>Формирование </a:t>
            </a:r>
            <a:r>
              <a:rPr lang="ru-RU" dirty="0">
                <a:solidFill>
                  <a:prstClr val="black"/>
                </a:solidFill>
              </a:rPr>
              <a:t>лессовых структур  может быть объяснено комбинацией ветровых и тундровых (</a:t>
            </a:r>
            <a:r>
              <a:rPr lang="ru-RU" dirty="0" err="1">
                <a:solidFill>
                  <a:prstClr val="black"/>
                </a:solidFill>
              </a:rPr>
              <a:t>перигляциальных</a:t>
            </a:r>
            <a:r>
              <a:rPr lang="ru-RU" dirty="0">
                <a:solidFill>
                  <a:prstClr val="black"/>
                </a:solidFill>
              </a:rPr>
              <a:t>) условий</a:t>
            </a:r>
            <a:endParaRPr lang="ru-RU" dirty="0"/>
          </a:p>
        </p:txBody>
      </p:sp>
    </p:spTree>
    <p:extLst>
      <p:ext uri="{BB962C8B-B14F-4D97-AF65-F5344CB8AC3E}">
        <p14:creationId xmlns:p14="http://schemas.microsoft.com/office/powerpoint/2010/main" val="464840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7524" y="0"/>
            <a:ext cx="8568952" cy="6432530"/>
          </a:xfrm>
          <a:prstGeom prst="rect">
            <a:avLst/>
          </a:prstGeom>
        </p:spPr>
        <p:txBody>
          <a:bodyPr wrap="square">
            <a:spAutoFit/>
          </a:bodyPr>
          <a:lstStyle/>
          <a:p>
            <a:pPr algn="ctr"/>
            <a:r>
              <a:rPr lang="ru-RU" sz="2800" dirty="0" smtClean="0">
                <a:solidFill>
                  <a:prstClr val="black"/>
                </a:solidFill>
                <a:latin typeface="Franklin Gothic Demi Cond" panose="020B0706030402020204" pitchFamily="34" charset="0"/>
              </a:rPr>
              <a:t>Природа лёссов</a:t>
            </a:r>
          </a:p>
          <a:p>
            <a:pPr algn="ctr"/>
            <a:endParaRPr lang="ru-RU" sz="2400" dirty="0" smtClean="0">
              <a:solidFill>
                <a:prstClr val="black"/>
              </a:solidFill>
              <a:latin typeface="Arial Narrow" panose="020B0606020202030204" pitchFamily="34" charset="0"/>
            </a:endParaRPr>
          </a:p>
          <a:p>
            <a:pPr algn="just"/>
            <a:r>
              <a:rPr lang="ru-RU" sz="2400" dirty="0" smtClean="0">
                <a:solidFill>
                  <a:prstClr val="black"/>
                </a:solidFill>
                <a:latin typeface="Arial Narrow" panose="020B0606020202030204" pitchFamily="34" charset="0"/>
              </a:rPr>
              <a:t>Определенно </a:t>
            </a:r>
            <a:r>
              <a:rPr lang="ru-RU" sz="2400" dirty="0">
                <a:solidFill>
                  <a:prstClr val="black"/>
                </a:solidFill>
                <a:latin typeface="Arial Narrow" panose="020B0606020202030204" pitchFamily="34" charset="0"/>
              </a:rPr>
              <a:t>выделяются </a:t>
            </a:r>
            <a:r>
              <a:rPr lang="ru-RU" sz="2400" b="1" dirty="0">
                <a:solidFill>
                  <a:prstClr val="black"/>
                </a:solidFill>
                <a:latin typeface="Arial Narrow" panose="020B0606020202030204" pitchFamily="34" charset="0"/>
              </a:rPr>
              <a:t>ледниковые и не ледниковые </a:t>
            </a:r>
            <a:r>
              <a:rPr lang="ru-RU" sz="2400" dirty="0">
                <a:solidFill>
                  <a:prstClr val="black"/>
                </a:solidFill>
                <a:latin typeface="Arial Narrow" panose="020B0606020202030204" pitchFamily="34" charset="0"/>
              </a:rPr>
              <a:t>лессы. Материал для  ледниковых лессов выносится из долин, которые расположены у края ледника (или на периферии зандровых полей</a:t>
            </a:r>
            <a:r>
              <a:rPr lang="ru-RU" sz="2400" dirty="0" smtClean="0">
                <a:solidFill>
                  <a:prstClr val="black"/>
                </a:solidFill>
                <a:latin typeface="Arial Narrow" panose="020B0606020202030204" pitchFamily="34" charset="0"/>
              </a:rPr>
              <a:t>). По этим долинам талые </a:t>
            </a:r>
            <a:r>
              <a:rPr lang="ru-RU" sz="2400" dirty="0">
                <a:solidFill>
                  <a:prstClr val="black"/>
                </a:solidFill>
                <a:latin typeface="Arial Narrow" panose="020B0606020202030204" pitchFamily="34" charset="0"/>
              </a:rPr>
              <a:t>ледниковые воды разносят летом огромное количество тонкого ледникового материала. Осенью и зимой, когда талые воды в долины не </a:t>
            </a:r>
            <a:r>
              <a:rPr lang="ru-RU" sz="2400" dirty="0" smtClean="0">
                <a:solidFill>
                  <a:prstClr val="black"/>
                </a:solidFill>
                <a:latin typeface="Arial Narrow" panose="020B0606020202030204" pitchFamily="34" charset="0"/>
              </a:rPr>
              <a:t>поступают </a:t>
            </a:r>
            <a:r>
              <a:rPr lang="ru-RU" sz="2400" dirty="0">
                <a:solidFill>
                  <a:prstClr val="black"/>
                </a:solidFill>
                <a:latin typeface="Arial Narrow" panose="020B0606020202030204" pitchFamily="34" charset="0"/>
              </a:rPr>
              <a:t>и долины иссушаются, ветер перераспределяет этот материал по </a:t>
            </a:r>
            <a:r>
              <a:rPr lang="ru-RU" sz="2400" dirty="0" err="1">
                <a:solidFill>
                  <a:prstClr val="black"/>
                </a:solidFill>
                <a:latin typeface="Arial Narrow" panose="020B0606020202030204" pitchFamily="34" charset="0"/>
              </a:rPr>
              <a:t>перигляциальной</a:t>
            </a:r>
            <a:r>
              <a:rPr lang="ru-RU" sz="2400" dirty="0">
                <a:solidFill>
                  <a:prstClr val="black"/>
                </a:solidFill>
                <a:latin typeface="Arial Narrow" panose="020B0606020202030204" pitchFamily="34" charset="0"/>
              </a:rPr>
              <a:t> области, образуя лессовые покровы. Такое происхождение имеют лессовые покровы </a:t>
            </a:r>
            <a:r>
              <a:rPr lang="ru-RU" sz="2400" dirty="0" err="1">
                <a:solidFill>
                  <a:prstClr val="black"/>
                </a:solidFill>
                <a:latin typeface="Arial Narrow" panose="020B0606020202030204" pitchFamily="34" charset="0"/>
              </a:rPr>
              <a:t>Придонья</a:t>
            </a:r>
            <a:r>
              <a:rPr lang="ru-RU" sz="2400" dirty="0">
                <a:solidFill>
                  <a:prstClr val="black"/>
                </a:solidFill>
                <a:latin typeface="Arial Narrow" panose="020B0606020202030204" pitchFamily="34" charset="0"/>
              </a:rPr>
              <a:t>, Приднепровья, долины Миссисипи и других районов. </a:t>
            </a:r>
          </a:p>
          <a:p>
            <a:pPr algn="just"/>
            <a:r>
              <a:rPr lang="ru-RU" sz="2400" dirty="0">
                <a:solidFill>
                  <a:prstClr val="black"/>
                </a:solidFill>
                <a:latin typeface="Arial Narrow" panose="020B0606020202030204" pitchFamily="34" charset="0"/>
              </a:rPr>
              <a:t>Материал не ледниковых лессов может происходить из пустынь, береговых дюнных полей, сухих озер (в том числе соляных) и районов вулканического пепла. Не ледниковыми лессами являются китайские и, может быть Среднеазиатские лессы, лессы Великих равнин США, лессы Австралии и Африки.    </a:t>
            </a:r>
          </a:p>
        </p:txBody>
      </p:sp>
    </p:spTree>
    <p:extLst>
      <p:ext uri="{BB962C8B-B14F-4D97-AF65-F5344CB8AC3E}">
        <p14:creationId xmlns:p14="http://schemas.microsoft.com/office/powerpoint/2010/main" val="12305079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23728" y="-99392"/>
            <a:ext cx="4923143" cy="369332"/>
          </a:xfrm>
          <a:prstGeom prst="rect">
            <a:avLst/>
          </a:prstGeom>
          <a:noFill/>
        </p:spPr>
        <p:txBody>
          <a:bodyPr wrap="none" rtlCol="0">
            <a:spAutoFit/>
          </a:bodyPr>
          <a:lstStyle/>
          <a:p>
            <a:r>
              <a:rPr lang="ru-RU" b="1" cap="all" dirty="0" smtClean="0">
                <a:latin typeface="Arial Narrow" panose="020B0606020202030204" pitchFamily="34" charset="0"/>
              </a:rPr>
              <a:t>Возможные </a:t>
            </a:r>
            <a:r>
              <a:rPr lang="ru-RU" b="1" cap="all" dirty="0" err="1" smtClean="0">
                <a:latin typeface="Arial Narrow" panose="020B0606020202030204" pitchFamily="34" charset="0"/>
              </a:rPr>
              <a:t>материские</a:t>
            </a:r>
            <a:r>
              <a:rPr lang="ru-RU" b="1" cap="all" dirty="0" smtClean="0">
                <a:latin typeface="Arial Narrow" panose="020B0606020202030204" pitchFamily="34" charset="0"/>
              </a:rPr>
              <a:t> </a:t>
            </a:r>
            <a:r>
              <a:rPr lang="ru-RU" b="1" cap="all" dirty="0" err="1" smtClean="0">
                <a:latin typeface="Arial Narrow" panose="020B0606020202030204" pitchFamily="34" charset="0"/>
              </a:rPr>
              <a:t>комплекы</a:t>
            </a:r>
            <a:r>
              <a:rPr lang="ru-RU" b="1" cap="all" dirty="0" smtClean="0">
                <a:latin typeface="Arial Narrow" panose="020B0606020202030204" pitchFamily="34" charset="0"/>
              </a:rPr>
              <a:t> лессов</a:t>
            </a:r>
            <a:endParaRPr lang="ru-RU" b="1" cap="all" dirty="0">
              <a:latin typeface="Arial Narrow" panose="020B0606020202030204" pitchFamily="34" charset="0"/>
            </a:endParaRPr>
          </a:p>
        </p:txBody>
      </p:sp>
      <p:sp>
        <p:nvSpPr>
          <p:cNvPr id="4" name="TextBox 3"/>
          <p:cNvSpPr txBox="1"/>
          <p:nvPr/>
        </p:nvSpPr>
        <p:spPr>
          <a:xfrm>
            <a:off x="89050" y="436602"/>
            <a:ext cx="4971939" cy="400110"/>
          </a:xfrm>
          <a:prstGeom prst="rect">
            <a:avLst/>
          </a:prstGeom>
          <a:noFill/>
        </p:spPr>
        <p:txBody>
          <a:bodyPr wrap="none" rtlCol="0">
            <a:spAutoFit/>
          </a:bodyPr>
          <a:lstStyle/>
          <a:p>
            <a:r>
              <a:rPr lang="ru-RU" sz="2000" b="1" dirty="0" smtClean="0"/>
              <a:t>Ветровые дюны на реке Вилюй (</a:t>
            </a:r>
            <a:r>
              <a:rPr lang="ru-RU" sz="2000" b="1" dirty="0" err="1" smtClean="0"/>
              <a:t>тукуланы</a:t>
            </a:r>
            <a:r>
              <a:rPr lang="ru-RU" sz="2000" b="1" dirty="0" smtClean="0"/>
              <a:t>)</a:t>
            </a:r>
            <a:endParaRPr lang="ru-RU" sz="2000" b="1" dirty="0"/>
          </a:p>
        </p:txBody>
      </p:sp>
      <p:pic>
        <p:nvPicPr>
          <p:cNvPr id="5" name="Рисунок 4"/>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823044" y="3356992"/>
            <a:ext cx="5292080" cy="3529817"/>
          </a:xfrm>
          <a:prstGeom prst="rect">
            <a:avLst/>
          </a:prstGeom>
        </p:spPr>
      </p:pic>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10" y="836712"/>
            <a:ext cx="4917638" cy="3073524"/>
          </a:xfrm>
          <a:prstGeom prst="rect">
            <a:avLst/>
          </a:prstGeom>
        </p:spPr>
      </p:pic>
      <p:sp>
        <p:nvSpPr>
          <p:cNvPr id="6" name="TextBox 5"/>
          <p:cNvSpPr txBox="1"/>
          <p:nvPr/>
        </p:nvSpPr>
        <p:spPr>
          <a:xfrm>
            <a:off x="5436096" y="2636912"/>
            <a:ext cx="3449278" cy="646331"/>
          </a:xfrm>
          <a:prstGeom prst="rect">
            <a:avLst/>
          </a:prstGeom>
          <a:noFill/>
        </p:spPr>
        <p:txBody>
          <a:bodyPr wrap="none" rtlCol="0">
            <a:spAutoFit/>
          </a:bodyPr>
          <a:lstStyle/>
          <a:p>
            <a:pPr algn="ctr"/>
            <a:r>
              <a:rPr lang="ru-RU" b="1" dirty="0" smtClean="0"/>
              <a:t>Песчаная терраса р. Лена, </a:t>
            </a:r>
          </a:p>
          <a:p>
            <a:pPr algn="ctr"/>
            <a:r>
              <a:rPr lang="ru-RU" b="1" dirty="0" smtClean="0"/>
              <a:t>образованная за счет </a:t>
            </a:r>
            <a:r>
              <a:rPr lang="ru-RU" b="1" dirty="0" err="1" smtClean="0"/>
              <a:t>тукуланов</a:t>
            </a:r>
            <a:r>
              <a:rPr lang="ru-RU" b="1" dirty="0" smtClean="0"/>
              <a:t> </a:t>
            </a:r>
            <a:endParaRPr lang="ru-RU" b="1" dirty="0"/>
          </a:p>
        </p:txBody>
      </p:sp>
      <p:sp>
        <p:nvSpPr>
          <p:cNvPr id="7" name="TextBox 6"/>
          <p:cNvSpPr txBox="1"/>
          <p:nvPr/>
        </p:nvSpPr>
        <p:spPr>
          <a:xfrm>
            <a:off x="94120" y="4283804"/>
            <a:ext cx="3728924" cy="2308324"/>
          </a:xfrm>
          <a:prstGeom prst="rect">
            <a:avLst/>
          </a:prstGeom>
          <a:noFill/>
        </p:spPr>
        <p:txBody>
          <a:bodyPr wrap="square" rtlCol="0">
            <a:spAutoFit/>
          </a:bodyPr>
          <a:lstStyle/>
          <a:p>
            <a:r>
              <a:rPr lang="ru-RU" dirty="0" smtClean="0"/>
              <a:t>Для превращения песчано-</a:t>
            </a:r>
            <a:r>
              <a:rPr lang="ru-RU" dirty="0" err="1" smtClean="0"/>
              <a:t>алеврито</a:t>
            </a:r>
            <a:r>
              <a:rPr lang="ru-RU" dirty="0" smtClean="0"/>
              <a:t>-глинистого материала в лессы нужны значительные преобразования вещества, прежде всего его </a:t>
            </a:r>
            <a:r>
              <a:rPr lang="ru-RU" dirty="0" err="1" smtClean="0"/>
              <a:t>карбонатизация</a:t>
            </a:r>
            <a:r>
              <a:rPr lang="ru-RU" dirty="0" smtClean="0"/>
              <a:t>. Поэтому лучше всего лессы этого типа развиваются на карбонатных породах </a:t>
            </a:r>
            <a:endParaRPr lang="ru-RU" dirty="0"/>
          </a:p>
        </p:txBody>
      </p:sp>
    </p:spTree>
    <p:extLst>
      <p:ext uri="{BB962C8B-B14F-4D97-AF65-F5344CB8AC3E}">
        <p14:creationId xmlns:p14="http://schemas.microsoft.com/office/powerpoint/2010/main" val="5151754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44624"/>
            <a:ext cx="7429500" cy="414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20403" y="4176950"/>
            <a:ext cx="7899846" cy="2492990"/>
          </a:xfrm>
          <a:prstGeom prst="rect">
            <a:avLst/>
          </a:prstGeom>
        </p:spPr>
        <p:txBody>
          <a:bodyPr wrap="square">
            <a:spAutoFit/>
          </a:bodyPr>
          <a:lstStyle/>
          <a:p>
            <a:pPr algn="ctr"/>
            <a:r>
              <a:rPr lang="ru-RU" dirty="0">
                <a:solidFill>
                  <a:srgbClr val="000000"/>
                </a:solidFill>
                <a:latin typeface="Times New Roman"/>
              </a:rPr>
              <a:t> </a:t>
            </a:r>
            <a:r>
              <a:rPr lang="ru-RU" b="1" dirty="0">
                <a:solidFill>
                  <a:srgbClr val="000000"/>
                </a:solidFill>
                <a:latin typeface="Times New Roman"/>
              </a:rPr>
              <a:t>Карта развития лёссовых пород </a:t>
            </a:r>
            <a:r>
              <a:rPr lang="ru-RU" b="1" dirty="0" smtClean="0">
                <a:solidFill>
                  <a:srgbClr val="000000"/>
                </a:solidFill>
                <a:latin typeface="Times New Roman"/>
              </a:rPr>
              <a:t>России и окружающих территорий</a:t>
            </a:r>
            <a:endParaRPr lang="ru-RU" b="1" dirty="0">
              <a:solidFill>
                <a:srgbClr val="000000"/>
              </a:solidFill>
              <a:latin typeface="Times New Roman"/>
            </a:endParaRPr>
          </a:p>
          <a:p>
            <a:pPr algn="ctr"/>
            <a:r>
              <a:rPr lang="ru-RU" sz="1400" dirty="0">
                <a:solidFill>
                  <a:srgbClr val="000000"/>
                </a:solidFill>
                <a:latin typeface="Times New Roman"/>
              </a:rPr>
              <a:t>("Лёссовые породы", 1986, т. 1):</a:t>
            </a:r>
          </a:p>
          <a:p>
            <a:pPr algn="just"/>
            <a:r>
              <a:rPr lang="ru-RU" sz="1200" dirty="0">
                <a:solidFill>
                  <a:srgbClr val="000000"/>
                </a:solidFill>
                <a:latin typeface="Times New Roman"/>
              </a:rPr>
              <a:t/>
            </a:r>
            <a:br>
              <a:rPr lang="ru-RU" sz="1200" dirty="0">
                <a:solidFill>
                  <a:srgbClr val="000000"/>
                </a:solidFill>
                <a:latin typeface="Times New Roman"/>
              </a:rPr>
            </a:br>
            <a:r>
              <a:rPr lang="ru-RU" sz="1400" dirty="0">
                <a:solidFill>
                  <a:srgbClr val="000000"/>
                </a:solidFill>
                <a:latin typeface="Franklin Gothic Medium Cond" panose="020B0606030402020204" pitchFamily="34" charset="0"/>
              </a:rPr>
              <a:t>1 - лёссы и лёссовые породы большой мощности (более 10 м), проявляющие просадку под собственным весом; </a:t>
            </a:r>
            <a:r>
              <a:rPr lang="ru-RU" sz="1400" dirty="0" smtClean="0">
                <a:solidFill>
                  <a:srgbClr val="000000"/>
                </a:solidFill>
                <a:latin typeface="Franklin Gothic Medium Cond" panose="020B0606030402020204" pitchFamily="34" charset="0"/>
              </a:rPr>
              <a:t/>
            </a:r>
            <a:br>
              <a:rPr lang="ru-RU" sz="1400" dirty="0" smtClean="0">
                <a:solidFill>
                  <a:srgbClr val="000000"/>
                </a:solidFill>
                <a:latin typeface="Franklin Gothic Medium Cond" panose="020B0606030402020204" pitchFamily="34" charset="0"/>
              </a:rPr>
            </a:br>
            <a:r>
              <a:rPr lang="ru-RU" sz="1400" dirty="0" smtClean="0">
                <a:solidFill>
                  <a:srgbClr val="000000"/>
                </a:solidFill>
                <a:latin typeface="Franklin Gothic Medium Cond" panose="020B0606030402020204" pitchFamily="34" charset="0"/>
              </a:rPr>
              <a:t>2 </a:t>
            </a:r>
            <a:r>
              <a:rPr lang="ru-RU" sz="1400" dirty="0">
                <a:solidFill>
                  <a:srgbClr val="000000"/>
                </a:solidFill>
                <a:latin typeface="Franklin Gothic Medium Cond" panose="020B0606030402020204" pitchFamily="34" charset="0"/>
              </a:rPr>
              <a:t>- лёссовые породы и лёссы мощные (более 5 м), проявляющие значительные </a:t>
            </a:r>
            <a:r>
              <a:rPr lang="ru-RU" sz="1400" dirty="0" err="1">
                <a:solidFill>
                  <a:srgbClr val="000000"/>
                </a:solidFill>
                <a:latin typeface="Franklin Gothic Medium Cond" panose="020B0606030402020204" pitchFamily="34" charset="0"/>
              </a:rPr>
              <a:t>просадочные</a:t>
            </a:r>
            <a:r>
              <a:rPr lang="ru-RU" sz="1400" dirty="0">
                <a:solidFill>
                  <a:srgbClr val="000000"/>
                </a:solidFill>
                <a:latin typeface="Franklin Gothic Medium Cond" panose="020B0606030402020204" pitchFamily="34" charset="0"/>
              </a:rPr>
              <a:t> деформации при дополнительных нагрузках; 3 - лёссовые породы средней мощности (5 - 10 м), проявляющие незначительные </a:t>
            </a:r>
            <a:r>
              <a:rPr lang="ru-RU" sz="1400" dirty="0" err="1">
                <a:solidFill>
                  <a:srgbClr val="000000"/>
                </a:solidFill>
                <a:latin typeface="Franklin Gothic Medium Cond" panose="020B0606030402020204" pitchFamily="34" charset="0"/>
              </a:rPr>
              <a:t>просадочные</a:t>
            </a:r>
            <a:r>
              <a:rPr lang="ru-RU" sz="1400" dirty="0">
                <a:solidFill>
                  <a:srgbClr val="000000"/>
                </a:solidFill>
                <a:latin typeface="Franklin Gothic Medium Cond" panose="020B0606030402020204" pitchFamily="34" charset="0"/>
              </a:rPr>
              <a:t> деформации при дополнительных нагрузках; 4 - лёссовые породы прерывистого распространения (3 - 5 м), </a:t>
            </a:r>
            <a:r>
              <a:rPr lang="ru-RU" sz="1400" dirty="0" err="1">
                <a:solidFill>
                  <a:srgbClr val="000000"/>
                </a:solidFill>
                <a:latin typeface="Franklin Gothic Medium Cond" panose="020B0606030402020204" pitchFamily="34" charset="0"/>
              </a:rPr>
              <a:t>непросадочные</a:t>
            </a:r>
            <a:r>
              <a:rPr lang="ru-RU" sz="1400" dirty="0">
                <a:solidFill>
                  <a:srgbClr val="000000"/>
                </a:solidFill>
                <a:latin typeface="Franklin Gothic Medium Cond" panose="020B0606030402020204" pitchFamily="34" charset="0"/>
              </a:rPr>
              <a:t>; 5 - лёссовые породы прерывистого и островного распространения изменчивой мощности, неоднородные по </a:t>
            </a:r>
            <a:r>
              <a:rPr lang="ru-RU" sz="1400" dirty="0" err="1">
                <a:solidFill>
                  <a:srgbClr val="000000"/>
                </a:solidFill>
                <a:latin typeface="Franklin Gothic Medium Cond" panose="020B0606030402020204" pitchFamily="34" charset="0"/>
              </a:rPr>
              <a:t>просадочности</a:t>
            </a:r>
            <a:r>
              <a:rPr lang="ru-RU" sz="1400" dirty="0">
                <a:solidFill>
                  <a:srgbClr val="000000"/>
                </a:solidFill>
                <a:latin typeface="Franklin Gothic Medium Cond" panose="020B0606030402020204" pitchFamily="34" charset="0"/>
              </a:rPr>
              <a:t>; 6 - лёссовидные и покровные глинистые породы островного и прерывистого распространения, маломощные, </a:t>
            </a:r>
            <a:r>
              <a:rPr lang="ru-RU" sz="1400" dirty="0" err="1">
                <a:solidFill>
                  <a:srgbClr val="000000"/>
                </a:solidFill>
                <a:latin typeface="Franklin Gothic Medium Cond" panose="020B0606030402020204" pitchFamily="34" charset="0"/>
              </a:rPr>
              <a:t>непросадочные</a:t>
            </a:r>
            <a:r>
              <a:rPr lang="ru-RU" sz="1400" dirty="0">
                <a:solidFill>
                  <a:srgbClr val="000000"/>
                </a:solidFill>
                <a:latin typeface="Franklin Gothic Medium Cond" panose="020B0606030402020204" pitchFamily="34" charset="0"/>
              </a:rPr>
              <a:t>; 7 - мерзлые покровные пылеватые глинистые породы, проявляющие </a:t>
            </a:r>
            <a:r>
              <a:rPr lang="ru-RU" sz="1400" dirty="0" err="1">
                <a:solidFill>
                  <a:srgbClr val="000000"/>
                </a:solidFill>
                <a:latin typeface="Franklin Gothic Medium Cond" panose="020B0606030402020204" pitchFamily="34" charset="0"/>
              </a:rPr>
              <a:t>термопросадки</a:t>
            </a:r>
            <a:r>
              <a:rPr lang="ru-RU" sz="1400" dirty="0">
                <a:solidFill>
                  <a:srgbClr val="000000"/>
                </a:solidFill>
                <a:latin typeface="Franklin Gothic Medium Cond" panose="020B0606030402020204" pitchFamily="34" charset="0"/>
              </a:rPr>
              <a:t> в результате оттаивания.</a:t>
            </a:r>
            <a:endParaRPr lang="ru-RU" sz="1400" dirty="0">
              <a:solidFill>
                <a:prstClr val="black"/>
              </a:solidFill>
              <a:latin typeface="Franklin Gothic Medium Cond" panose="020B0606030402020204" pitchFamily="34" charset="0"/>
            </a:endParaRPr>
          </a:p>
        </p:txBody>
      </p:sp>
    </p:spTree>
    <p:extLst>
      <p:ext uri="{BB962C8B-B14F-4D97-AF65-F5344CB8AC3E}">
        <p14:creationId xmlns:p14="http://schemas.microsoft.com/office/powerpoint/2010/main" val="33366200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575" b="3529"/>
          <a:stretch/>
        </p:blipFill>
        <p:spPr bwMode="auto">
          <a:xfrm>
            <a:off x="0" y="1"/>
            <a:ext cx="5364088" cy="6872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75171" y="18892"/>
            <a:ext cx="3411575" cy="861774"/>
          </a:xfrm>
          <a:prstGeom prst="rect">
            <a:avLst/>
          </a:prstGeom>
          <a:noFill/>
        </p:spPr>
        <p:txBody>
          <a:bodyPr wrap="none" rtlCol="0">
            <a:spAutoFit/>
          </a:bodyPr>
          <a:lstStyle/>
          <a:p>
            <a:pPr algn="ctr"/>
            <a:r>
              <a:rPr lang="ru-RU" sz="3200" dirty="0" smtClean="0">
                <a:latin typeface="Franklin Gothic Medium Cond" pitchFamily="34" charset="0"/>
              </a:rPr>
              <a:t>25 </a:t>
            </a:r>
          </a:p>
          <a:p>
            <a:pPr algn="ctr"/>
            <a:r>
              <a:rPr lang="ru-RU" dirty="0" smtClean="0">
                <a:latin typeface="Franklin Gothic Medium Cond" pitchFamily="34" charset="0"/>
              </a:rPr>
              <a:t>крупнейших песчаных пустынь Мира</a:t>
            </a:r>
            <a:endParaRPr lang="ru-RU" dirty="0">
              <a:latin typeface="Franklin Gothic Medium Cond" pitchFamily="34" charset="0"/>
            </a:endParaRPr>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0020" y="1124744"/>
            <a:ext cx="3671146" cy="2440632"/>
          </a:xfrm>
          <a:prstGeom prst="rect">
            <a:avLst/>
          </a:prstGeom>
        </p:spPr>
      </p:pic>
      <p:pic>
        <p:nvPicPr>
          <p:cNvPr id="4" name="Рисунок 3"/>
          <p:cNvPicPr>
            <a:picLocks noChangeAspect="1"/>
          </p:cNvPicPr>
          <p:nvPr/>
        </p:nvPicPr>
        <p:blipFill rotWithShape="1">
          <a:blip r:embed="rId5" cstate="print">
            <a:extLst>
              <a:ext uri="{28A0092B-C50C-407E-A947-70E740481C1C}">
                <a14:useLocalDpi xmlns:a14="http://schemas.microsoft.com/office/drawing/2010/main" val="0"/>
              </a:ext>
            </a:extLst>
          </a:blip>
          <a:srcRect t="7914"/>
          <a:stretch/>
        </p:blipFill>
        <p:spPr>
          <a:xfrm>
            <a:off x="5395810" y="3903513"/>
            <a:ext cx="3671146" cy="2535466"/>
          </a:xfrm>
          <a:prstGeom prst="rect">
            <a:avLst/>
          </a:prstGeom>
        </p:spPr>
      </p:pic>
      <p:sp>
        <p:nvSpPr>
          <p:cNvPr id="5" name="TextBox 4"/>
          <p:cNvSpPr txBox="1"/>
          <p:nvPr/>
        </p:nvSpPr>
        <p:spPr>
          <a:xfrm>
            <a:off x="5395810" y="3565376"/>
            <a:ext cx="3749168" cy="338554"/>
          </a:xfrm>
          <a:prstGeom prst="rect">
            <a:avLst/>
          </a:prstGeom>
          <a:noFill/>
        </p:spPr>
        <p:txBody>
          <a:bodyPr wrap="none" rtlCol="0">
            <a:spAutoFit/>
          </a:bodyPr>
          <a:lstStyle/>
          <a:p>
            <a:pPr algn="ctr"/>
            <a:r>
              <a:rPr lang="ru-RU" sz="1600" i="1" dirty="0" smtClean="0">
                <a:latin typeface="Constantia" pitchFamily="18" charset="0"/>
              </a:rPr>
              <a:t>Красные пески пустыни Виктория (8)</a:t>
            </a:r>
            <a:endParaRPr lang="ru-RU" sz="1600" i="1" dirty="0">
              <a:latin typeface="Constantia" pitchFamily="18" charset="0"/>
            </a:endParaRPr>
          </a:p>
        </p:txBody>
      </p:sp>
      <p:sp>
        <p:nvSpPr>
          <p:cNvPr id="7" name="TextBox 6"/>
          <p:cNvSpPr txBox="1"/>
          <p:nvPr/>
        </p:nvSpPr>
        <p:spPr>
          <a:xfrm>
            <a:off x="5395810" y="6445130"/>
            <a:ext cx="3655356" cy="338554"/>
          </a:xfrm>
          <a:prstGeom prst="rect">
            <a:avLst/>
          </a:prstGeom>
          <a:noFill/>
        </p:spPr>
        <p:txBody>
          <a:bodyPr wrap="square" rtlCol="0">
            <a:spAutoFit/>
          </a:bodyPr>
          <a:lstStyle/>
          <a:p>
            <a:pPr algn="ctr"/>
            <a:r>
              <a:rPr lang="ru-RU" sz="1600" i="1" dirty="0" smtClean="0">
                <a:latin typeface="Constantia" pitchFamily="18" charset="0"/>
              </a:rPr>
              <a:t>Пустыня Кызылкум (16)</a:t>
            </a:r>
            <a:endParaRPr lang="ru-RU" sz="1600" i="1" dirty="0">
              <a:latin typeface="Constantia" pitchFamily="18" charset="0"/>
            </a:endParaRPr>
          </a:p>
        </p:txBody>
      </p:sp>
    </p:spTree>
    <p:extLst>
      <p:ext uri="{BB962C8B-B14F-4D97-AF65-F5344CB8AC3E}">
        <p14:creationId xmlns:p14="http://schemas.microsoft.com/office/powerpoint/2010/main" val="30289261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Lst>
          </a:blip>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0" y="6381328"/>
            <a:ext cx="9144000" cy="461665"/>
          </a:xfrm>
          <a:prstGeom prst="rect">
            <a:avLst/>
          </a:prstGeom>
          <a:solidFill>
            <a:schemeClr val="bg2">
              <a:lumMod val="90000"/>
            </a:schemeClr>
          </a:solidFill>
        </p:spPr>
        <p:txBody>
          <a:bodyPr wrap="square" rtlCol="0">
            <a:spAutoFit/>
          </a:bodyPr>
          <a:lstStyle/>
          <a:p>
            <a:pPr algn="ctr"/>
            <a:r>
              <a:rPr lang="ru-RU" sz="2400" dirty="0">
                <a:solidFill>
                  <a:prstClr val="black"/>
                </a:solidFill>
                <a:latin typeface="Franklin Gothic Demi Cond" panose="020B0706030402020204" pitchFamily="34" charset="0"/>
              </a:rPr>
              <a:t>Лессовидные породы в террасе реки М. </a:t>
            </a:r>
            <a:r>
              <a:rPr lang="ru-RU" sz="2400" dirty="0" err="1">
                <a:solidFill>
                  <a:prstClr val="black"/>
                </a:solidFill>
                <a:latin typeface="Franklin Gothic Demi Cond" panose="020B0706030402020204" pitchFamily="34" charset="0"/>
              </a:rPr>
              <a:t>Караганка</a:t>
            </a:r>
            <a:r>
              <a:rPr lang="ru-RU" sz="2400" dirty="0">
                <a:solidFill>
                  <a:prstClr val="black"/>
                </a:solidFill>
                <a:latin typeface="Franklin Gothic Demi Cond" panose="020B0706030402020204" pitchFamily="34" charset="0"/>
              </a:rPr>
              <a:t> (Ю. Урал)</a:t>
            </a:r>
          </a:p>
        </p:txBody>
      </p:sp>
      <p:sp>
        <p:nvSpPr>
          <p:cNvPr id="5" name="TextBox 4"/>
          <p:cNvSpPr txBox="1"/>
          <p:nvPr/>
        </p:nvSpPr>
        <p:spPr>
          <a:xfrm>
            <a:off x="-2596" y="0"/>
            <a:ext cx="9144000" cy="830997"/>
          </a:xfrm>
          <a:prstGeom prst="rect">
            <a:avLst/>
          </a:prstGeom>
          <a:noFill/>
        </p:spPr>
        <p:txBody>
          <a:bodyPr wrap="square" rtlCol="0">
            <a:spAutoFit/>
          </a:bodyPr>
          <a:lstStyle/>
          <a:p>
            <a:pPr algn="ctr"/>
            <a:r>
              <a:rPr lang="ru-RU" sz="2400" dirty="0" smtClean="0">
                <a:solidFill>
                  <a:prstClr val="black"/>
                </a:solidFill>
                <a:latin typeface="Franklin Gothic Medium Cond" panose="020B0606030402020204" pitchFamily="34" charset="0"/>
              </a:rPr>
              <a:t>Лессовые и лессовидные породы часто участвуют </a:t>
            </a:r>
            <a:br>
              <a:rPr lang="ru-RU" sz="2400" dirty="0" smtClean="0">
                <a:solidFill>
                  <a:prstClr val="black"/>
                </a:solidFill>
                <a:latin typeface="Franklin Gothic Medium Cond" panose="020B0606030402020204" pitchFamily="34" charset="0"/>
              </a:rPr>
            </a:br>
            <a:r>
              <a:rPr lang="ru-RU" sz="2400" dirty="0" smtClean="0">
                <a:solidFill>
                  <a:prstClr val="black"/>
                </a:solidFill>
                <a:latin typeface="Franklin Gothic Medium Cond" panose="020B0606030402020204" pitchFamily="34" charset="0"/>
              </a:rPr>
              <a:t>в строении аллювиальных комплексов </a:t>
            </a:r>
            <a:endParaRPr lang="ru-RU" sz="2400" dirty="0">
              <a:solidFill>
                <a:prstClr val="black"/>
              </a:solidFill>
              <a:latin typeface="Franklin Gothic Medium Cond" panose="020B0606030402020204" pitchFamily="34" charset="0"/>
            </a:endParaRPr>
          </a:p>
        </p:txBody>
      </p:sp>
    </p:spTree>
    <p:extLst>
      <p:ext uri="{BB962C8B-B14F-4D97-AF65-F5344CB8AC3E}">
        <p14:creationId xmlns:p14="http://schemas.microsoft.com/office/powerpoint/2010/main" val="20452013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0" y="-3652"/>
            <a:ext cx="9144000" cy="369332"/>
          </a:xfrm>
          <a:prstGeom prst="rect">
            <a:avLst/>
          </a:prstGeom>
          <a:solidFill>
            <a:schemeClr val="accent6">
              <a:lumMod val="40000"/>
              <a:lumOff val="60000"/>
            </a:schemeClr>
          </a:solidFill>
        </p:spPr>
        <p:txBody>
          <a:bodyPr wrap="square" rtlCol="0">
            <a:spAutoFit/>
          </a:bodyPr>
          <a:lstStyle/>
          <a:p>
            <a:pPr algn="ctr"/>
            <a:r>
              <a:rPr lang="ru-RU" b="1" dirty="0" smtClean="0"/>
              <a:t>Лессовидные суглинки в опорном обнажении </a:t>
            </a:r>
            <a:r>
              <a:rPr lang="en-US" b="1" dirty="0" smtClean="0"/>
              <a:t>II </a:t>
            </a:r>
            <a:r>
              <a:rPr lang="ru-RU" b="1" dirty="0" smtClean="0"/>
              <a:t>террасы р. </a:t>
            </a:r>
            <a:r>
              <a:rPr lang="ru-RU" b="1" dirty="0" err="1" smtClean="0"/>
              <a:t>Карантрав</a:t>
            </a:r>
            <a:r>
              <a:rPr lang="ru-RU" b="1" dirty="0" smtClean="0"/>
              <a:t> (Южный Урал)</a:t>
            </a:r>
            <a:endParaRPr lang="ru-RU" b="1" dirty="0"/>
          </a:p>
        </p:txBody>
      </p:sp>
      <p:pic>
        <p:nvPicPr>
          <p:cNvPr id="92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780"/>
          <a:stretch/>
        </p:blipFill>
        <p:spPr bwMode="auto">
          <a:xfrm>
            <a:off x="971600" y="1772816"/>
            <a:ext cx="911252" cy="4201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962279" y="539748"/>
            <a:ext cx="5219442" cy="369332"/>
          </a:xfrm>
          <a:prstGeom prst="rect">
            <a:avLst/>
          </a:prstGeom>
          <a:noFill/>
        </p:spPr>
        <p:txBody>
          <a:bodyPr wrap="none" rtlCol="0">
            <a:spAutoFit/>
          </a:bodyPr>
          <a:lstStyle/>
          <a:p>
            <a:r>
              <a:rPr lang="ru-RU" dirty="0" smtClean="0">
                <a:latin typeface="Franklin Gothic Demi Cond" panose="020B0706030402020204" pitchFamily="34" charset="0"/>
              </a:rPr>
              <a:t>Чередование лессов, </a:t>
            </a:r>
            <a:r>
              <a:rPr lang="ru-RU" dirty="0" err="1" smtClean="0">
                <a:latin typeface="Franklin Gothic Demi Cond" panose="020B0706030402020204" pitchFamily="34" charset="0"/>
              </a:rPr>
              <a:t>палеопочв</a:t>
            </a:r>
            <a:r>
              <a:rPr lang="ru-RU" dirty="0" smtClean="0">
                <a:latin typeface="Franklin Gothic Demi Cond" panose="020B0706030402020204" pitchFamily="34" charset="0"/>
              </a:rPr>
              <a:t> и аллювиальных пачек</a:t>
            </a:r>
            <a:endParaRPr lang="ru-RU" dirty="0">
              <a:latin typeface="Franklin Gothic Demi Cond" panose="020B0706030402020204" pitchFamily="34" charset="0"/>
            </a:endParaRPr>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3200" y="1235767"/>
            <a:ext cx="7200800" cy="4671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79589"/>
          <a:stretch/>
        </p:blipFill>
        <p:spPr bwMode="auto">
          <a:xfrm>
            <a:off x="60447" y="1019399"/>
            <a:ext cx="911153" cy="5562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1053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colorTemperature colorTemp="8800"/>
                    </a14:imgEffect>
                    <a14:imgEffect>
                      <a14:brightnessContrast bright="20000" contrast="20000"/>
                    </a14:imgEffect>
                  </a14:imgLayer>
                </a14:imgProps>
              </a:ext>
              <a:ext uri="{28A0092B-C50C-407E-A947-70E740481C1C}">
                <a14:useLocalDpi xmlns:a14="http://schemas.microsoft.com/office/drawing/2010/main" val="0"/>
              </a:ext>
            </a:extLst>
          </a:blip>
          <a:srcRect l="41587" t="10964" r="28292"/>
          <a:stretch/>
        </p:blipFill>
        <p:spPr bwMode="auto">
          <a:xfrm>
            <a:off x="6454588" y="800921"/>
            <a:ext cx="2689412" cy="5962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Рисунок 1"/>
          <p:cNvPicPr>
            <a:picLocks noChangeAspect="1"/>
          </p:cNvPicPr>
          <p:nvPr/>
        </p:nvPicPr>
        <p:blipFill rotWithShape="1">
          <a:blip r:embed="rId5" cstate="print">
            <a:extLst>
              <a:ext uri="{28A0092B-C50C-407E-A947-70E740481C1C}">
                <a14:useLocalDpi xmlns:a14="http://schemas.microsoft.com/office/drawing/2010/main" val="0"/>
              </a:ext>
            </a:extLst>
          </a:blip>
          <a:srcRect r="91268"/>
          <a:stretch/>
        </p:blipFill>
        <p:spPr>
          <a:xfrm>
            <a:off x="0" y="834330"/>
            <a:ext cx="1258645" cy="5760639"/>
          </a:xfrm>
          <a:prstGeom prst="rect">
            <a:avLst/>
          </a:prstGeom>
        </p:spPr>
      </p:pic>
      <p:sp>
        <p:nvSpPr>
          <p:cNvPr id="3" name="TextBox 2"/>
          <p:cNvSpPr txBox="1"/>
          <p:nvPr/>
        </p:nvSpPr>
        <p:spPr>
          <a:xfrm>
            <a:off x="0" y="-27384"/>
            <a:ext cx="9144000" cy="369332"/>
          </a:xfrm>
          <a:prstGeom prst="rect">
            <a:avLst/>
          </a:prstGeom>
          <a:solidFill>
            <a:schemeClr val="accent6">
              <a:lumMod val="60000"/>
              <a:lumOff val="40000"/>
            </a:schemeClr>
          </a:solidFill>
        </p:spPr>
        <p:txBody>
          <a:bodyPr wrap="square" rtlCol="0">
            <a:spAutoFit/>
          </a:bodyPr>
          <a:lstStyle/>
          <a:p>
            <a:pPr algn="ctr"/>
            <a:r>
              <a:rPr lang="ru-RU" dirty="0" smtClean="0"/>
              <a:t>Лессовидные суглинки в опорном обнажении </a:t>
            </a:r>
            <a:r>
              <a:rPr lang="en-US" dirty="0" smtClean="0"/>
              <a:t>III </a:t>
            </a:r>
            <a:r>
              <a:rPr lang="ru-RU" dirty="0" smtClean="0"/>
              <a:t>террасы р. Ургала (Южный Урал)</a:t>
            </a:r>
            <a:endParaRPr lang="ru-RU" dirty="0"/>
          </a:p>
        </p:txBody>
      </p:sp>
      <p:pic>
        <p:nvPicPr>
          <p:cNvPr id="1126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531"/>
          <a:stretch/>
        </p:blipFill>
        <p:spPr bwMode="auto">
          <a:xfrm>
            <a:off x="1187624" y="764704"/>
            <a:ext cx="5155304" cy="5880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36336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197" y="404664"/>
            <a:ext cx="8386265" cy="5199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0" y="5604148"/>
            <a:ext cx="9144000" cy="1200329"/>
          </a:xfrm>
          <a:prstGeom prst="rect">
            <a:avLst/>
          </a:prstGeom>
        </p:spPr>
        <p:txBody>
          <a:bodyPr wrap="square">
            <a:spAutoFit/>
          </a:bodyPr>
          <a:lstStyle/>
          <a:p>
            <a:pPr algn="ctr"/>
            <a:r>
              <a:rPr lang="ru-RU" dirty="0">
                <a:latin typeface="Arial Narrow" panose="020B0606020202030204" pitchFamily="34" charset="0"/>
                <a:ea typeface="Times New Roman"/>
              </a:rPr>
              <a:t>Эти </a:t>
            </a:r>
            <a:r>
              <a:rPr lang="ru-RU" dirty="0" smtClean="0">
                <a:latin typeface="Arial Narrow" panose="020B0606020202030204" pitchFamily="34" charset="0"/>
                <a:ea typeface="Times New Roman"/>
              </a:rPr>
              <a:t>суглинки</a:t>
            </a:r>
            <a:r>
              <a:rPr lang="en-US" dirty="0" smtClean="0">
                <a:latin typeface="Arial Narrow" panose="020B0606020202030204" pitchFamily="34" charset="0"/>
                <a:ea typeface="Times New Roman"/>
              </a:rPr>
              <a:t> </a:t>
            </a:r>
            <a:r>
              <a:rPr lang="ru-RU" dirty="0" smtClean="0">
                <a:latin typeface="Arial Narrow" panose="020B0606020202030204" pitchFamily="34" charset="0"/>
                <a:ea typeface="Times New Roman"/>
              </a:rPr>
              <a:t>широко распространены в зоне умеренного климата. В Центральной России они обычно темно-серого </a:t>
            </a:r>
            <a:r>
              <a:rPr lang="ru-RU" dirty="0">
                <a:latin typeface="Arial Narrow" panose="020B0606020202030204" pitchFamily="34" charset="0"/>
                <a:ea typeface="Times New Roman"/>
              </a:rPr>
              <a:t>цвета, однородные, неслоистые и </a:t>
            </a:r>
            <a:r>
              <a:rPr lang="ru-RU" dirty="0" smtClean="0">
                <a:latin typeface="Arial Narrow" panose="020B0606020202030204" pitchFamily="34" charset="0"/>
                <a:ea typeface="Times New Roman"/>
              </a:rPr>
              <a:t>лишены </a:t>
            </a:r>
            <a:r>
              <a:rPr lang="ru-RU" dirty="0">
                <a:latin typeface="Arial Narrow" panose="020B0606020202030204" pitchFamily="34" charset="0"/>
                <a:ea typeface="Times New Roman"/>
              </a:rPr>
              <a:t>грубого </a:t>
            </a:r>
            <a:r>
              <a:rPr lang="ru-RU" dirty="0" smtClean="0">
                <a:latin typeface="Arial Narrow" panose="020B0606020202030204" pitchFamily="34" charset="0"/>
                <a:ea typeface="Times New Roman"/>
              </a:rPr>
              <a:t>материала. Они</a:t>
            </a:r>
            <a:r>
              <a:rPr lang="en-US" dirty="0" smtClean="0">
                <a:latin typeface="Arial Narrow" panose="020B0606020202030204" pitchFamily="34" charset="0"/>
                <a:ea typeface="Times New Roman"/>
              </a:rPr>
              <a:t> </a:t>
            </a:r>
            <a:r>
              <a:rPr lang="ru-RU" dirty="0" smtClean="0">
                <a:latin typeface="Arial Narrow" panose="020B0606020202030204" pitchFamily="34" charset="0"/>
                <a:ea typeface="Times New Roman"/>
              </a:rPr>
              <a:t>перекрывают </a:t>
            </a:r>
            <a:r>
              <a:rPr lang="ru-RU" dirty="0">
                <a:latin typeface="Arial Narrow" panose="020B0606020202030204" pitchFamily="34" charset="0"/>
                <a:ea typeface="Times New Roman"/>
              </a:rPr>
              <a:t>и моренные, и флювиогляциальные образования, </a:t>
            </a:r>
            <a:r>
              <a:rPr lang="ru-RU" dirty="0" smtClean="0">
                <a:latin typeface="Arial Narrow" panose="020B0606020202030204" pitchFamily="34" charset="0"/>
                <a:ea typeface="Times New Roman"/>
              </a:rPr>
              <a:t>и даже </a:t>
            </a:r>
            <a:r>
              <a:rPr lang="ru-RU" dirty="0">
                <a:latin typeface="Arial Narrow" panose="020B0606020202030204" pitchFamily="34" charset="0"/>
                <a:ea typeface="Times New Roman"/>
              </a:rPr>
              <a:t>аллювий. </a:t>
            </a:r>
            <a:r>
              <a:rPr lang="ru-RU" dirty="0" smtClean="0">
                <a:latin typeface="Arial Narrow" panose="020B0606020202030204" pitchFamily="34" charset="0"/>
                <a:ea typeface="Times New Roman"/>
              </a:rPr>
              <a:t>В отличие от настоящих лессов они не </a:t>
            </a:r>
            <a:r>
              <a:rPr lang="ru-RU" dirty="0" err="1" smtClean="0">
                <a:latin typeface="Arial Narrow" panose="020B0606020202030204" pitchFamily="34" charset="0"/>
                <a:ea typeface="Times New Roman"/>
              </a:rPr>
              <a:t>просадочные</a:t>
            </a:r>
            <a:r>
              <a:rPr lang="ru-RU" dirty="0" smtClean="0">
                <a:latin typeface="Arial Narrow" panose="020B0606020202030204" pitchFamily="34" charset="0"/>
                <a:ea typeface="Times New Roman"/>
              </a:rPr>
              <a:t> (и, увы, слабо плодородные)</a:t>
            </a:r>
            <a:endParaRPr lang="ru-RU" dirty="0">
              <a:latin typeface="Arial Narrow" panose="020B0606020202030204" pitchFamily="34" charset="0"/>
            </a:endParaRPr>
          </a:p>
        </p:txBody>
      </p:sp>
      <p:sp>
        <p:nvSpPr>
          <p:cNvPr id="3" name="TextBox 2"/>
          <p:cNvSpPr txBox="1"/>
          <p:nvPr/>
        </p:nvSpPr>
        <p:spPr>
          <a:xfrm>
            <a:off x="2918791" y="0"/>
            <a:ext cx="3261855" cy="400110"/>
          </a:xfrm>
          <a:prstGeom prst="rect">
            <a:avLst/>
          </a:prstGeom>
          <a:noFill/>
        </p:spPr>
        <p:txBody>
          <a:bodyPr wrap="none" rtlCol="0">
            <a:spAutoFit/>
          </a:bodyPr>
          <a:lstStyle/>
          <a:p>
            <a:r>
              <a:rPr lang="ru-RU" dirty="0" smtClean="0"/>
              <a:t>ПОКРОВНЫЕ СУГЛИНКИ (</a:t>
            </a:r>
            <a:r>
              <a:rPr lang="en-US" dirty="0" smtClean="0"/>
              <a:t>v,d</a:t>
            </a:r>
            <a:r>
              <a:rPr lang="en-US" sz="2000" b="1" dirty="0" smtClean="0"/>
              <a:t>III</a:t>
            </a:r>
            <a:r>
              <a:rPr lang="en-US" sz="2000" b="1" baseline="30000" dirty="0" smtClean="0"/>
              <a:t>2</a:t>
            </a:r>
            <a:r>
              <a:rPr lang="ru-RU" dirty="0" smtClean="0"/>
              <a:t>)</a:t>
            </a:r>
            <a:endParaRPr lang="ru-RU" dirty="0"/>
          </a:p>
        </p:txBody>
      </p:sp>
    </p:spTree>
    <p:extLst>
      <p:ext uri="{BB962C8B-B14F-4D97-AF65-F5344CB8AC3E}">
        <p14:creationId xmlns:p14="http://schemas.microsoft.com/office/powerpoint/2010/main" val="20707378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pic>
        <p:nvPicPr>
          <p:cNvPr id="21507" name="Рисунок 2" descr="Вырезка экрана"/>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621" y="32793"/>
            <a:ext cx="1381125"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Прямоугольник 1"/>
          <p:cNvSpPr>
            <a:spLocks noChangeArrowheads="1"/>
          </p:cNvSpPr>
          <p:nvPr/>
        </p:nvSpPr>
        <p:spPr bwMode="auto">
          <a:xfrm>
            <a:off x="1534435" y="5967130"/>
            <a:ext cx="7596336" cy="830997"/>
          </a:xfrm>
          <a:prstGeom prst="rect">
            <a:avLst/>
          </a:prstGeom>
          <a:solidFill>
            <a:schemeClr val="bg1"/>
          </a:solidFill>
          <a:ln>
            <a:noFill/>
          </a:ln>
        </p:spPr>
        <p:txBody>
          <a:bodyPr wrap="square">
            <a:spAutoFit/>
          </a:bodyPr>
          <a:lstStyle/>
          <a:p>
            <a:pPr marL="342900" indent="-342900" fontAlgn="base">
              <a:spcBef>
                <a:spcPct val="0"/>
              </a:spcBef>
              <a:spcAft>
                <a:spcPct val="0"/>
              </a:spcAft>
              <a:buFont typeface="Symbol" pitchFamily="18" charset="2"/>
              <a:buBlip>
                <a:blip r:embed="rId4"/>
              </a:buBlip>
            </a:pPr>
            <a:r>
              <a:rPr lang="ru-RU" sz="1600" b="1" dirty="0" smtClean="0">
                <a:solidFill>
                  <a:srgbClr val="000000"/>
                </a:solidFill>
                <a:latin typeface="Calibri" pitchFamily="34" charset="0"/>
                <a:cs typeface="Times New Roman" pitchFamily="18" charset="0"/>
              </a:rPr>
              <a:t>Записи разрезов китайских лессов</a:t>
            </a:r>
            <a:r>
              <a:rPr lang="ru-RU" sz="1600" dirty="0" smtClean="0">
                <a:solidFill>
                  <a:srgbClr val="000000"/>
                </a:solidFill>
                <a:latin typeface="Calibri" pitchFamily="34" charset="0"/>
                <a:cs typeface="Times New Roman" pitchFamily="18" charset="0"/>
              </a:rPr>
              <a:t> – изменения магнитной восприимчивости (увеличение в теплое время) и грубозернистых компонентов (увеличение, в целом, в холодное время)</a:t>
            </a:r>
            <a:endParaRPr lang="ru-RU" sz="1600" dirty="0" smtClean="0">
              <a:solidFill>
                <a:srgbClr val="000000"/>
              </a:solidFill>
              <a:latin typeface="Times New Roman" pitchFamily="18" charset="0"/>
              <a:cs typeface="Times New Roman" pitchFamily="18" charset="0"/>
            </a:endParaRPr>
          </a:p>
        </p:txBody>
      </p:sp>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9746" y="404664"/>
            <a:ext cx="7684609" cy="5526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04000" y="14157"/>
            <a:ext cx="7296100" cy="369332"/>
          </a:xfrm>
          <a:prstGeom prst="rect">
            <a:avLst/>
          </a:prstGeom>
          <a:noFill/>
        </p:spPr>
        <p:txBody>
          <a:bodyPr wrap="none" rtlCol="0">
            <a:spAutoFit/>
          </a:bodyPr>
          <a:lstStyle/>
          <a:p>
            <a:r>
              <a:rPr lang="ru-RU" b="1" dirty="0" smtClean="0"/>
              <a:t>СТРАТИГРАФИЧЕСКОЕ ЗНАЧЕНИЕ ЛЕССОВЫХ КОМПЛЕКСОВ</a:t>
            </a:r>
            <a:endParaRPr lang="ru-RU" b="1" dirty="0"/>
          </a:p>
        </p:txBody>
      </p:sp>
      <p:sp>
        <p:nvSpPr>
          <p:cNvPr id="3" name="Стрелка вправо 2"/>
          <p:cNvSpPr/>
          <p:nvPr/>
        </p:nvSpPr>
        <p:spPr>
          <a:xfrm flipH="1">
            <a:off x="1187624" y="6044259"/>
            <a:ext cx="720080" cy="24208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7204274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26320" cy="321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2758937"/>
            <a:ext cx="6232007" cy="4084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625164" y="199211"/>
            <a:ext cx="5517680" cy="923330"/>
          </a:xfrm>
          <a:prstGeom prst="rect">
            <a:avLst/>
          </a:prstGeom>
          <a:noFill/>
        </p:spPr>
        <p:txBody>
          <a:bodyPr wrap="square" rtlCol="0">
            <a:spAutoFit/>
          </a:bodyPr>
          <a:lstStyle/>
          <a:p>
            <a:r>
              <a:rPr lang="ru-RU" dirty="0" err="1" smtClean="0"/>
              <a:t>Стрелицкий</a:t>
            </a:r>
            <a:r>
              <a:rPr lang="ru-RU" dirty="0" smtClean="0"/>
              <a:t> почвенно-лессовый разрез </a:t>
            </a:r>
            <a:br>
              <a:rPr lang="ru-RU" dirty="0" smtClean="0"/>
            </a:br>
            <a:r>
              <a:rPr lang="ru-RU" dirty="0" smtClean="0"/>
              <a:t>на Донском водоразделе</a:t>
            </a:r>
          </a:p>
          <a:p>
            <a:r>
              <a:rPr lang="ru-RU" dirty="0" smtClean="0"/>
              <a:t>(Воронежская область)</a:t>
            </a:r>
            <a:endParaRPr lang="ru-RU" dirty="0"/>
          </a:p>
        </p:txBody>
      </p:sp>
      <p:sp>
        <p:nvSpPr>
          <p:cNvPr id="3" name="TextBox 2"/>
          <p:cNvSpPr txBox="1"/>
          <p:nvPr/>
        </p:nvSpPr>
        <p:spPr>
          <a:xfrm>
            <a:off x="3647198" y="2060848"/>
            <a:ext cx="5593904" cy="646331"/>
          </a:xfrm>
          <a:prstGeom prst="rect">
            <a:avLst/>
          </a:prstGeom>
          <a:noFill/>
        </p:spPr>
        <p:txBody>
          <a:bodyPr wrap="none" rtlCol="0">
            <a:spAutoFit/>
          </a:bodyPr>
          <a:lstStyle/>
          <a:p>
            <a:r>
              <a:rPr lang="ru-RU" dirty="0" smtClean="0"/>
              <a:t>Комплексные данные по климату </a:t>
            </a:r>
            <a:r>
              <a:rPr lang="ru-RU" dirty="0" err="1" smtClean="0"/>
              <a:t>неоплейстоцена</a:t>
            </a:r>
            <a:endParaRPr lang="ru-RU" dirty="0" smtClean="0"/>
          </a:p>
          <a:p>
            <a:r>
              <a:rPr lang="ru-RU" dirty="0" smtClean="0"/>
              <a:t>Юга Центральных районов (</a:t>
            </a:r>
            <a:r>
              <a:rPr lang="ru-RU" i="1" dirty="0" err="1" smtClean="0"/>
              <a:t>Болиховская</a:t>
            </a:r>
            <a:r>
              <a:rPr lang="ru-RU" i="1" dirty="0" smtClean="0"/>
              <a:t> и др.) </a:t>
            </a:r>
            <a:endParaRPr lang="ru-RU" i="1" dirty="0"/>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48680"/>
            <a:ext cx="9189059" cy="6023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598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68" name="Group 100"/>
          <p:cNvGraphicFramePr>
            <a:graphicFrameLocks noGrp="1"/>
          </p:cNvGraphicFramePr>
          <p:nvPr/>
        </p:nvGraphicFramePr>
        <p:xfrm>
          <a:off x="46038" y="1125538"/>
          <a:ext cx="9051925" cy="5486397"/>
        </p:xfrm>
        <a:graphic>
          <a:graphicData uri="http://schemas.openxmlformats.org/drawingml/2006/table">
            <a:tbl>
              <a:tblPr/>
              <a:tblGrid>
                <a:gridCol w="3565525"/>
                <a:gridCol w="1320477"/>
                <a:gridCol w="2016224"/>
                <a:gridCol w="2149699"/>
              </a:tblGrid>
              <a:tr h="518150">
                <a:tc>
                  <a:txBody>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ru-RU" sz="1400" b="0" i="0" u="none" strike="noStrike" cap="none" normalizeH="0" baseline="0" dirty="0" smtClean="0">
                          <a:ln>
                            <a:noFill/>
                          </a:ln>
                          <a:solidFill>
                            <a:srgbClr val="000000"/>
                          </a:solidFill>
                          <a:effectLst/>
                          <a:latin typeface="Franklin Gothic Medium Cond" pitchFamily="34" charset="0"/>
                          <a:cs typeface="Times New Roman" pitchFamily="18" charset="0"/>
                        </a:rPr>
                        <a:t>Каждый климатический этап</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Franklin Gothic Medium Cond" pitchFamily="34" charset="0"/>
                          <a:cs typeface="Times New Roman" pitchFamily="18" charset="0"/>
                        </a:rPr>
                        <a:t>отвечает стратиграфической ступени</a:t>
                      </a:r>
                      <a:endParaRPr kumimoji="0" lang="ru-RU" sz="1400" b="0" i="0" u="none" strike="noStrike" cap="none" normalizeH="0" baseline="0" dirty="0" smtClean="0">
                        <a:ln>
                          <a:noFill/>
                        </a:ln>
                        <a:solidFill>
                          <a:schemeClr val="tx1"/>
                        </a:solidFill>
                        <a:effectLst/>
                        <a:latin typeface="Franklin Gothic Medium Cond"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МИС</a:t>
                      </a:r>
                      <a:endParaRPr kumimoji="0" lang="ru-RU" sz="14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rgbClr val="000000"/>
                          </a:solidFill>
                          <a:effectLst/>
                          <a:latin typeface="Times New Roman" pitchFamily="18" charset="0"/>
                          <a:cs typeface="Times New Roman" pitchFamily="18" charset="0"/>
                        </a:rPr>
                        <a:t>Возрастной интервал, тыс. лет</a:t>
                      </a:r>
                      <a:endParaRPr kumimoji="0" lang="ru-RU" sz="14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000000"/>
                          </a:solidFill>
                          <a:effectLst/>
                          <a:latin typeface="Times New Roman" pitchFamily="18" charset="0"/>
                          <a:cs typeface="Times New Roman" pitchFamily="18" charset="0"/>
                        </a:rPr>
                        <a:t>Продолжительность, тыс. лет</a:t>
                      </a:r>
                      <a:endParaRPr kumimoji="0" lang="ru-RU" sz="1400" b="0" i="0" u="none" strike="noStrike" cap="none" normalizeH="0" baseline="0" dirty="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292063">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Arial Narrow" pitchFamily="34" charset="0"/>
                          <a:cs typeface="Times New Roman" pitchFamily="18" charset="0"/>
                        </a:rPr>
                        <a:t>Голоцен</a:t>
                      </a:r>
                      <a:endParaRPr kumimoji="0" lang="ru-RU" sz="1800" b="1" i="0" u="none" strike="noStrike" cap="none" normalizeH="0" baseline="0" smtClean="0">
                        <a:ln>
                          <a:noFill/>
                        </a:ln>
                        <a:solidFill>
                          <a:schemeClr val="tx1"/>
                        </a:solidFill>
                        <a:effectLst/>
                        <a:latin typeface="Arial Narrow"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AE1C0"/>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AE1C0"/>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10 - 0</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AE1C0"/>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AE1C0"/>
                    </a:solidFill>
                  </a:tcPr>
                </a:tc>
              </a:tr>
              <a:tr h="292063">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Arial Narrow" pitchFamily="34" charset="0"/>
                          <a:cs typeface="Times New Roman" pitchFamily="18" charset="0"/>
                        </a:rPr>
                        <a:t>Валдайское оледенение</a:t>
                      </a:r>
                      <a:endParaRPr kumimoji="0" lang="ru-RU" sz="1800" b="1" i="0" u="none" strike="noStrike" cap="none" normalizeH="0" baseline="0" smtClean="0">
                        <a:ln>
                          <a:noFill/>
                        </a:ln>
                        <a:solidFill>
                          <a:schemeClr val="tx1"/>
                        </a:solidFill>
                        <a:effectLst/>
                        <a:latin typeface="Arial Narrow"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5FDF2"/>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2 - 4</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5FDF2"/>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1" u="none" strike="noStrike" cap="none" normalizeH="0" baseline="0" smtClean="0">
                          <a:ln>
                            <a:noFill/>
                          </a:ln>
                          <a:solidFill>
                            <a:srgbClr val="000000"/>
                          </a:solidFill>
                          <a:effectLst/>
                          <a:latin typeface="Times New Roman" pitchFamily="18" charset="0"/>
                          <a:cs typeface="Times New Roman" pitchFamily="18" charset="0"/>
                        </a:rPr>
                        <a:t>-</a:t>
                      </a: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70 - 10*</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5FDF2"/>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1" u="none" strike="noStrike" cap="none" normalizeH="0" baseline="0" smtClean="0">
                          <a:ln>
                            <a:noFill/>
                          </a:ln>
                          <a:solidFill>
                            <a:srgbClr val="000000"/>
                          </a:solidFill>
                          <a:effectLst/>
                          <a:latin typeface="Times New Roman" pitchFamily="18" charset="0"/>
                          <a:cs typeface="Times New Roman" pitchFamily="18" charset="0"/>
                        </a:rPr>
                        <a:t>-</a:t>
                      </a: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60*</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5FDF2"/>
                    </a:solidFill>
                  </a:tcPr>
                </a:tc>
              </a:tr>
              <a:tr h="293651">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Arial Narrow" pitchFamily="34" charset="0"/>
                          <a:cs typeface="Times New Roman" pitchFamily="18" charset="0"/>
                        </a:rPr>
                        <a:t>Микулинское межледниковье</a:t>
                      </a:r>
                      <a:endParaRPr kumimoji="0" lang="ru-RU" sz="1800" b="1" i="0" u="none" strike="noStrike" cap="none" normalizeH="0" baseline="0" smtClean="0">
                        <a:ln>
                          <a:noFill/>
                        </a:ln>
                        <a:solidFill>
                          <a:schemeClr val="tx1"/>
                        </a:solidFill>
                        <a:effectLst/>
                        <a:latin typeface="Arial Narrow"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DECB3"/>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DECB3"/>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1" u="none" strike="noStrike" cap="none" normalizeH="0" baseline="0" smtClean="0">
                          <a:ln>
                            <a:noFill/>
                          </a:ln>
                          <a:solidFill>
                            <a:srgbClr val="000000"/>
                          </a:solidFill>
                          <a:effectLst/>
                          <a:latin typeface="Times New Roman" pitchFamily="18" charset="0"/>
                          <a:cs typeface="Times New Roman" pitchFamily="18" charset="0"/>
                        </a:rPr>
                        <a:t>-</a:t>
                      </a: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140/145 - 70*</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DECB3"/>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1" u="none" strike="noStrike" cap="none" normalizeH="0" baseline="0" smtClean="0">
                          <a:ln>
                            <a:noFill/>
                          </a:ln>
                          <a:solidFill>
                            <a:srgbClr val="000000"/>
                          </a:solidFill>
                          <a:effectLst/>
                          <a:latin typeface="Times New Roman" pitchFamily="18" charset="0"/>
                          <a:cs typeface="Times New Roman" pitchFamily="18" charset="0"/>
                        </a:rPr>
                        <a:t>-</a:t>
                      </a: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70/75*</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DECB3"/>
                    </a:solidFill>
                  </a:tcPr>
                </a:tc>
              </a:tr>
              <a:tr h="292063">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Arial Narrow" pitchFamily="34" charset="0"/>
                          <a:cs typeface="Times New Roman" pitchFamily="18" charset="0"/>
                        </a:rPr>
                        <a:t>Московское оледенение</a:t>
                      </a:r>
                      <a:endParaRPr kumimoji="0" lang="ru-RU" sz="1800" b="1" i="0" u="none" strike="noStrike" cap="none" normalizeH="0" baseline="0" dirty="0" smtClean="0">
                        <a:ln>
                          <a:noFill/>
                        </a:ln>
                        <a:solidFill>
                          <a:schemeClr val="tx1"/>
                        </a:solidFill>
                        <a:effectLst/>
                        <a:latin typeface="Arial Narrow"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5FDF2"/>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5FDF2"/>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1" u="none" strike="noStrike" cap="none" normalizeH="0" baseline="0" smtClean="0">
                          <a:ln>
                            <a:noFill/>
                          </a:ln>
                          <a:solidFill>
                            <a:srgbClr val="000000"/>
                          </a:solidFill>
                          <a:effectLst/>
                          <a:latin typeface="Times New Roman" pitchFamily="18" charset="0"/>
                          <a:cs typeface="Times New Roman" pitchFamily="18" charset="0"/>
                        </a:rPr>
                        <a:t>-</a:t>
                      </a: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200 - 140/145*</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5FDF2"/>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1" u="none" strike="noStrike" cap="none" normalizeH="0" baseline="0" smtClean="0">
                          <a:ln>
                            <a:noFill/>
                          </a:ln>
                          <a:solidFill>
                            <a:srgbClr val="000000"/>
                          </a:solidFill>
                          <a:effectLst/>
                          <a:latin typeface="Times New Roman" pitchFamily="18" charset="0"/>
                          <a:cs typeface="Times New Roman" pitchFamily="18" charset="0"/>
                        </a:rPr>
                        <a:t>-</a:t>
                      </a: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55/60*</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5FDF2"/>
                    </a:solidFill>
                  </a:tcPr>
                </a:tc>
              </a:tr>
              <a:tr h="292063">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err="1" smtClean="0">
                          <a:ln>
                            <a:noFill/>
                          </a:ln>
                          <a:solidFill>
                            <a:srgbClr val="000000"/>
                          </a:solidFill>
                          <a:effectLst/>
                          <a:latin typeface="Arial Narrow" pitchFamily="34" charset="0"/>
                          <a:cs typeface="Times New Roman" pitchFamily="18" charset="0"/>
                        </a:rPr>
                        <a:t>Черепетьское</a:t>
                      </a:r>
                      <a:r>
                        <a:rPr kumimoji="0" lang="ru-RU" sz="1200" b="1" i="0" u="none" strike="noStrike" cap="none" normalizeH="0" baseline="0" dirty="0" smtClean="0">
                          <a:ln>
                            <a:noFill/>
                          </a:ln>
                          <a:solidFill>
                            <a:srgbClr val="000000"/>
                          </a:solidFill>
                          <a:effectLst/>
                          <a:latin typeface="Arial Narrow" pitchFamily="34" charset="0"/>
                          <a:cs typeface="Times New Roman" pitchFamily="18" charset="0"/>
                        </a:rPr>
                        <a:t> </a:t>
                      </a:r>
                      <a:r>
                        <a:rPr kumimoji="0" lang="ru-RU" sz="1200" b="1" i="0" u="none" strike="noStrike" cap="none" normalizeH="0" baseline="0" dirty="0" err="1" smtClean="0">
                          <a:ln>
                            <a:noFill/>
                          </a:ln>
                          <a:solidFill>
                            <a:srgbClr val="000000"/>
                          </a:solidFill>
                          <a:effectLst/>
                          <a:latin typeface="Arial Narrow" pitchFamily="34" charset="0"/>
                          <a:cs typeface="Times New Roman" pitchFamily="18" charset="0"/>
                        </a:rPr>
                        <a:t>межледниковье</a:t>
                      </a:r>
                      <a:endParaRPr kumimoji="0" lang="ru-RU" sz="1800" b="1" i="0" u="none" strike="noStrike" cap="none" normalizeH="0" baseline="0" dirty="0" smtClean="0">
                        <a:ln>
                          <a:noFill/>
                        </a:ln>
                        <a:solidFill>
                          <a:schemeClr val="tx1"/>
                        </a:solidFill>
                        <a:effectLst/>
                        <a:latin typeface="Arial Narrow"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DECB3"/>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7</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DECB3"/>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1" u="none" strike="noStrike" cap="none" normalizeH="0" baseline="0" smtClean="0">
                          <a:ln>
                            <a:noFill/>
                          </a:ln>
                          <a:solidFill>
                            <a:srgbClr val="000000"/>
                          </a:solidFill>
                          <a:effectLst/>
                          <a:latin typeface="Times New Roman" pitchFamily="18" charset="0"/>
                          <a:cs typeface="Times New Roman" pitchFamily="18" charset="0"/>
                        </a:rPr>
                        <a:t>-</a:t>
                      </a: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235 - 200*</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DECB3"/>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1" u="none" strike="noStrike" cap="none" normalizeH="0" baseline="0" smtClean="0">
                          <a:ln>
                            <a:noFill/>
                          </a:ln>
                          <a:solidFill>
                            <a:srgbClr val="000000"/>
                          </a:solidFill>
                          <a:effectLst/>
                          <a:latin typeface="Times New Roman" pitchFamily="18" charset="0"/>
                          <a:cs typeface="Times New Roman" pitchFamily="18" charset="0"/>
                        </a:rPr>
                        <a:t>-</a:t>
                      </a: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35*</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DECB3"/>
                    </a:solidFill>
                  </a:tcPr>
                </a:tc>
              </a:tr>
              <a:tr h="292063">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err="1" smtClean="0">
                          <a:ln>
                            <a:noFill/>
                          </a:ln>
                          <a:solidFill>
                            <a:srgbClr val="000000"/>
                          </a:solidFill>
                          <a:effectLst/>
                          <a:latin typeface="Arial Narrow" pitchFamily="34" charset="0"/>
                          <a:cs typeface="Times New Roman" pitchFamily="18" charset="0"/>
                        </a:rPr>
                        <a:t>Жиздринское</a:t>
                      </a:r>
                      <a:r>
                        <a:rPr kumimoji="0" lang="ru-RU" sz="1200" b="1" i="0" u="none" strike="noStrike" cap="none" normalizeH="0" baseline="0" dirty="0" smtClean="0">
                          <a:ln>
                            <a:noFill/>
                          </a:ln>
                          <a:solidFill>
                            <a:srgbClr val="000000"/>
                          </a:solidFill>
                          <a:effectLst/>
                          <a:latin typeface="Arial Narrow" pitchFamily="34" charset="0"/>
                          <a:cs typeface="Times New Roman" pitchFamily="18" charset="0"/>
                        </a:rPr>
                        <a:t> похолодание</a:t>
                      </a:r>
                      <a:endParaRPr kumimoji="0" lang="ru-RU" sz="1800" b="1" i="0" u="none" strike="noStrike" cap="none" normalizeH="0" baseline="0" dirty="0" smtClean="0">
                        <a:ln>
                          <a:noFill/>
                        </a:ln>
                        <a:solidFill>
                          <a:schemeClr val="tx1"/>
                        </a:solidFill>
                        <a:effectLst/>
                        <a:latin typeface="Arial Narrow"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5FDF2"/>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8</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5FDF2"/>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1" u="none" strike="noStrike" cap="none" normalizeH="0" baseline="0" smtClean="0">
                          <a:ln>
                            <a:noFill/>
                          </a:ln>
                          <a:solidFill>
                            <a:srgbClr val="000000"/>
                          </a:solidFill>
                          <a:effectLst/>
                          <a:latin typeface="Times New Roman" pitchFamily="18" charset="0"/>
                          <a:cs typeface="Times New Roman" pitchFamily="18" charset="0"/>
                        </a:rPr>
                        <a:t>-</a:t>
                      </a: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280 - 235*</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5FDF2"/>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1" u="none" strike="noStrike" cap="none" normalizeH="0" baseline="0" smtClean="0">
                          <a:ln>
                            <a:noFill/>
                          </a:ln>
                          <a:solidFill>
                            <a:srgbClr val="000000"/>
                          </a:solidFill>
                          <a:effectLst/>
                          <a:latin typeface="Times New Roman" pitchFamily="18" charset="0"/>
                          <a:cs typeface="Times New Roman" pitchFamily="18" charset="0"/>
                        </a:rPr>
                        <a:t>-</a:t>
                      </a: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45*</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5FDF2"/>
                    </a:solidFill>
                  </a:tcPr>
                </a:tc>
              </a:tr>
              <a:tr h="292063">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err="1" smtClean="0">
                          <a:ln>
                            <a:noFill/>
                          </a:ln>
                          <a:solidFill>
                            <a:srgbClr val="000000"/>
                          </a:solidFill>
                          <a:effectLst/>
                          <a:latin typeface="Arial Narrow" pitchFamily="34" charset="0"/>
                          <a:cs typeface="Times New Roman" pitchFamily="18" charset="0"/>
                        </a:rPr>
                        <a:t>Чекалинское</a:t>
                      </a:r>
                      <a:r>
                        <a:rPr kumimoji="0" lang="ru-RU" sz="1200" b="1" i="0" u="none" strike="noStrike" cap="none" normalizeH="0" baseline="0" dirty="0" smtClean="0">
                          <a:ln>
                            <a:noFill/>
                          </a:ln>
                          <a:solidFill>
                            <a:srgbClr val="000000"/>
                          </a:solidFill>
                          <a:effectLst/>
                          <a:latin typeface="Arial Narrow" pitchFamily="34" charset="0"/>
                          <a:cs typeface="Times New Roman" pitchFamily="18" charset="0"/>
                        </a:rPr>
                        <a:t> </a:t>
                      </a:r>
                      <a:r>
                        <a:rPr kumimoji="0" lang="ru-RU" sz="1200" b="1" i="0" u="none" strike="noStrike" cap="none" normalizeH="0" baseline="0" dirty="0" err="1" smtClean="0">
                          <a:ln>
                            <a:noFill/>
                          </a:ln>
                          <a:solidFill>
                            <a:srgbClr val="000000"/>
                          </a:solidFill>
                          <a:effectLst/>
                          <a:latin typeface="Arial Narrow" pitchFamily="34" charset="0"/>
                          <a:cs typeface="Times New Roman" pitchFamily="18" charset="0"/>
                        </a:rPr>
                        <a:t>межледниковье</a:t>
                      </a:r>
                      <a:endParaRPr kumimoji="0" lang="ru-RU" sz="1800" b="1" i="0" u="none" strike="noStrike" cap="none" normalizeH="0" baseline="0" dirty="0" smtClean="0">
                        <a:ln>
                          <a:noFill/>
                        </a:ln>
                        <a:solidFill>
                          <a:schemeClr val="tx1"/>
                        </a:solidFill>
                        <a:effectLst/>
                        <a:latin typeface="Arial Narrow"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DECB3"/>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9</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DECB3"/>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1" u="none" strike="noStrike" cap="none" normalizeH="0" baseline="0" smtClean="0">
                          <a:ln>
                            <a:noFill/>
                          </a:ln>
                          <a:solidFill>
                            <a:srgbClr val="000000"/>
                          </a:solidFill>
                          <a:effectLst/>
                          <a:latin typeface="Times New Roman" pitchFamily="18" charset="0"/>
                          <a:cs typeface="Times New Roman" pitchFamily="18" charset="0"/>
                        </a:rPr>
                        <a:t>-</a:t>
                      </a: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340 - 280*</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DECB3"/>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1" u="none" strike="noStrike" cap="none" normalizeH="0" baseline="0" smtClean="0">
                          <a:ln>
                            <a:noFill/>
                          </a:ln>
                          <a:solidFill>
                            <a:srgbClr val="000000"/>
                          </a:solidFill>
                          <a:effectLst/>
                          <a:latin typeface="Times New Roman" pitchFamily="18" charset="0"/>
                          <a:cs typeface="Times New Roman" pitchFamily="18" charset="0"/>
                        </a:rPr>
                        <a:t>-</a:t>
                      </a: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60*</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DECB3"/>
                    </a:solidFill>
                  </a:tcPr>
                </a:tc>
              </a:tr>
              <a:tr h="292063">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Arial Narrow" pitchFamily="34" charset="0"/>
                          <a:cs typeface="Times New Roman" pitchFamily="18" charset="0"/>
                        </a:rPr>
                        <a:t>Калужское похолодание</a:t>
                      </a:r>
                      <a:endParaRPr kumimoji="0" lang="ru-RU" sz="1800" b="1" i="0" u="none" strike="noStrike" cap="none" normalizeH="0" baseline="0" dirty="0" smtClean="0">
                        <a:ln>
                          <a:noFill/>
                        </a:ln>
                        <a:solidFill>
                          <a:schemeClr val="tx1"/>
                        </a:solidFill>
                        <a:effectLst/>
                        <a:latin typeface="Arial Narrow"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5FDF2"/>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5FDF2"/>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1" u="none" strike="noStrike" cap="none" normalizeH="0" baseline="0" smtClean="0">
                          <a:ln>
                            <a:noFill/>
                          </a:ln>
                          <a:solidFill>
                            <a:srgbClr val="000000"/>
                          </a:solidFill>
                          <a:effectLst/>
                          <a:latin typeface="Times New Roman" pitchFamily="18" charset="0"/>
                          <a:cs typeface="Times New Roman" pitchFamily="18" charset="0"/>
                        </a:rPr>
                        <a:t>-</a:t>
                      </a: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360 - 340*</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5FDF2"/>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1" u="none" strike="noStrike" cap="none" normalizeH="0" baseline="0" smtClean="0">
                          <a:ln>
                            <a:noFill/>
                          </a:ln>
                          <a:solidFill>
                            <a:srgbClr val="000000"/>
                          </a:solidFill>
                          <a:effectLst/>
                          <a:latin typeface="Times New Roman" pitchFamily="18" charset="0"/>
                          <a:cs typeface="Times New Roman" pitchFamily="18" charset="0"/>
                        </a:rPr>
                        <a:t>-</a:t>
                      </a: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20*</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5FDF2"/>
                    </a:solidFill>
                  </a:tcPr>
                </a:tc>
              </a:tr>
              <a:tr h="292063">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err="1" smtClean="0">
                          <a:ln>
                            <a:noFill/>
                          </a:ln>
                          <a:solidFill>
                            <a:srgbClr val="000000"/>
                          </a:solidFill>
                          <a:effectLst/>
                          <a:latin typeface="Arial Narrow" pitchFamily="34" charset="0"/>
                          <a:cs typeface="Times New Roman" pitchFamily="18" charset="0"/>
                        </a:rPr>
                        <a:t>Лихвинское</a:t>
                      </a:r>
                      <a:r>
                        <a:rPr kumimoji="0" lang="ru-RU" sz="1200" b="1" i="0" u="none" strike="noStrike" cap="none" normalizeH="0" baseline="0" dirty="0" smtClean="0">
                          <a:ln>
                            <a:noFill/>
                          </a:ln>
                          <a:solidFill>
                            <a:srgbClr val="000000"/>
                          </a:solidFill>
                          <a:effectLst/>
                          <a:latin typeface="Arial Narrow" pitchFamily="34" charset="0"/>
                          <a:cs typeface="Times New Roman" pitchFamily="18" charset="0"/>
                        </a:rPr>
                        <a:t> </a:t>
                      </a:r>
                      <a:r>
                        <a:rPr kumimoji="0" lang="ru-RU" sz="1200" b="1" i="0" u="none" strike="noStrike" cap="none" normalizeH="0" baseline="0" dirty="0" err="1" smtClean="0">
                          <a:ln>
                            <a:noFill/>
                          </a:ln>
                          <a:solidFill>
                            <a:srgbClr val="000000"/>
                          </a:solidFill>
                          <a:effectLst/>
                          <a:latin typeface="Arial Narrow" pitchFamily="34" charset="0"/>
                          <a:cs typeface="Times New Roman" pitchFamily="18" charset="0"/>
                        </a:rPr>
                        <a:t>межледниковье</a:t>
                      </a:r>
                      <a:endParaRPr kumimoji="0" lang="ru-RU" sz="1800" b="1" i="0" u="none" strike="noStrike" cap="none" normalizeH="0" baseline="0" dirty="0" smtClean="0">
                        <a:ln>
                          <a:noFill/>
                        </a:ln>
                        <a:solidFill>
                          <a:schemeClr val="tx1"/>
                        </a:solidFill>
                        <a:effectLst/>
                        <a:latin typeface="Arial Narrow"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DECB3"/>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11</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DECB3"/>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1" u="none" strike="noStrike" cap="none" normalizeH="0" baseline="0" smtClean="0">
                          <a:ln>
                            <a:noFill/>
                          </a:ln>
                          <a:solidFill>
                            <a:srgbClr val="000000"/>
                          </a:solidFill>
                          <a:effectLst/>
                          <a:latin typeface="Times New Roman" pitchFamily="18" charset="0"/>
                          <a:cs typeface="Times New Roman" pitchFamily="18" charset="0"/>
                        </a:rPr>
                        <a:t>-</a:t>
                      </a: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455 - 360*</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DECB3"/>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1" u="none" strike="noStrike" cap="none" normalizeH="0" baseline="0" dirty="0" smtClean="0">
                          <a:ln>
                            <a:noFill/>
                          </a:ln>
                          <a:solidFill>
                            <a:srgbClr val="000000"/>
                          </a:solidFill>
                          <a:effectLst/>
                          <a:latin typeface="Times New Roman" pitchFamily="18" charset="0"/>
                          <a:cs typeface="Times New Roman" pitchFamily="18" charset="0"/>
                        </a:rPr>
                        <a:t>-</a:t>
                      </a: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95*</a:t>
                      </a:r>
                      <a:endParaRPr kumimoji="0" lang="ru-RU" sz="1800" b="0" i="0" u="none" strike="noStrike" cap="none" normalizeH="0" baseline="0" dirty="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DECB3"/>
                    </a:solidFill>
                  </a:tcPr>
                </a:tc>
              </a:tr>
              <a:tr h="292063">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Arial Narrow" pitchFamily="34" charset="0"/>
                          <a:cs typeface="Times New Roman" pitchFamily="18" charset="0"/>
                        </a:rPr>
                        <a:t>Окское оледенение</a:t>
                      </a:r>
                      <a:endParaRPr kumimoji="0" lang="ru-RU" sz="1800" b="1" i="0" u="none" strike="noStrike" cap="none" normalizeH="0" baseline="0" dirty="0" smtClean="0">
                        <a:ln>
                          <a:noFill/>
                        </a:ln>
                        <a:solidFill>
                          <a:schemeClr val="tx1"/>
                        </a:solidFill>
                        <a:effectLst/>
                        <a:latin typeface="Arial Narrow"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5FDF2"/>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12 - 14</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5FDF2"/>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1" u="none" strike="noStrike" cap="none" normalizeH="0" baseline="0" smtClean="0">
                          <a:ln>
                            <a:noFill/>
                          </a:ln>
                          <a:solidFill>
                            <a:srgbClr val="000000"/>
                          </a:solidFill>
                          <a:effectLst/>
                          <a:latin typeface="Times New Roman" pitchFamily="18" charset="0"/>
                          <a:cs typeface="Times New Roman" pitchFamily="18" charset="0"/>
                        </a:rPr>
                        <a:t>-</a:t>
                      </a: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535 - 455*</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5FDF2"/>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1" u="none" strike="noStrike" cap="none" normalizeH="0" baseline="0" smtClean="0">
                          <a:ln>
                            <a:noFill/>
                          </a:ln>
                          <a:solidFill>
                            <a:srgbClr val="000000"/>
                          </a:solidFill>
                          <a:effectLst/>
                          <a:latin typeface="Times New Roman" pitchFamily="18" charset="0"/>
                          <a:cs typeface="Times New Roman" pitchFamily="18" charset="0"/>
                        </a:rPr>
                        <a:t>-</a:t>
                      </a: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80*</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5FDF2"/>
                    </a:solidFill>
                  </a:tcPr>
                </a:tc>
              </a:tr>
              <a:tr h="292063">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Arial Narrow" pitchFamily="34" charset="0"/>
                          <a:cs typeface="Times New Roman" pitchFamily="18" charset="0"/>
                        </a:rPr>
                        <a:t>Мучкапское межледниковье</a:t>
                      </a:r>
                      <a:endParaRPr kumimoji="0" lang="ru-RU" sz="1800" b="1" i="0" u="none" strike="noStrike" cap="none" normalizeH="0" baseline="0" smtClean="0">
                        <a:ln>
                          <a:noFill/>
                        </a:ln>
                        <a:solidFill>
                          <a:schemeClr val="tx1"/>
                        </a:solidFill>
                        <a:effectLst/>
                        <a:latin typeface="Arial Narrow"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DECB3"/>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15</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DECB3"/>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1" u="none" strike="noStrike" cap="none" normalizeH="0" baseline="0" smtClean="0">
                          <a:ln>
                            <a:noFill/>
                          </a:ln>
                          <a:solidFill>
                            <a:srgbClr val="000000"/>
                          </a:solidFill>
                          <a:effectLst/>
                          <a:latin typeface="Times New Roman" pitchFamily="18" charset="0"/>
                          <a:cs typeface="Times New Roman" pitchFamily="18" charset="0"/>
                        </a:rPr>
                        <a:t>-</a:t>
                      </a: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610 - 535*</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DECB3"/>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1" u="none" strike="noStrike" cap="none" normalizeH="0" baseline="0" smtClean="0">
                          <a:ln>
                            <a:noFill/>
                          </a:ln>
                          <a:solidFill>
                            <a:srgbClr val="000000"/>
                          </a:solidFill>
                          <a:effectLst/>
                          <a:latin typeface="Times New Roman" pitchFamily="18" charset="0"/>
                          <a:cs typeface="Times New Roman" pitchFamily="18" charset="0"/>
                        </a:rPr>
                        <a:t>-</a:t>
                      </a: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75*</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DECB3"/>
                    </a:solidFill>
                  </a:tcPr>
                </a:tc>
              </a:tr>
              <a:tr h="292063">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Arial Narrow" pitchFamily="34" charset="0"/>
                          <a:cs typeface="Times New Roman" pitchFamily="18" charset="0"/>
                        </a:rPr>
                        <a:t>Донское оледенение</a:t>
                      </a:r>
                      <a:endParaRPr kumimoji="0" lang="ru-RU" sz="1800" b="1" i="0" u="none" strike="noStrike" cap="none" normalizeH="0" baseline="0" smtClean="0">
                        <a:ln>
                          <a:noFill/>
                        </a:ln>
                        <a:solidFill>
                          <a:schemeClr val="tx1"/>
                        </a:solidFill>
                        <a:effectLst/>
                        <a:latin typeface="Arial Narrow"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5FDF2"/>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16</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5FDF2"/>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659 - 610*</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5FDF2"/>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1" u="none" strike="noStrike" cap="none" normalizeH="0" baseline="0" smtClean="0">
                          <a:ln>
                            <a:noFill/>
                          </a:ln>
                          <a:solidFill>
                            <a:srgbClr val="000000"/>
                          </a:solidFill>
                          <a:effectLst/>
                          <a:latin typeface="Times New Roman" pitchFamily="18" charset="0"/>
                          <a:cs typeface="Times New Roman" pitchFamily="18" charset="0"/>
                        </a:rPr>
                        <a:t>-</a:t>
                      </a: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50*</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5FDF2"/>
                    </a:solidFill>
                  </a:tcPr>
                </a:tc>
              </a:tr>
              <a:tr h="293651">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Arial Narrow" pitchFamily="34" charset="0"/>
                          <a:cs typeface="Times New Roman" pitchFamily="18" charset="0"/>
                        </a:rPr>
                        <a:t>Семилукское межледниковье</a:t>
                      </a:r>
                      <a:endParaRPr kumimoji="0" lang="ru-RU" sz="1800" b="1" i="0" u="none" strike="noStrike" cap="none" normalizeH="0" baseline="0" smtClean="0">
                        <a:ln>
                          <a:noFill/>
                        </a:ln>
                        <a:solidFill>
                          <a:schemeClr val="tx1"/>
                        </a:solidFill>
                        <a:effectLst/>
                        <a:latin typeface="Arial Narrow"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DECB3"/>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17</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DECB3"/>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712 - 659**</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DECB3"/>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53**</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DECB3"/>
                    </a:solidFill>
                  </a:tcPr>
                </a:tc>
              </a:tr>
              <a:tr h="292063">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Arial Narrow" pitchFamily="34" charset="0"/>
                          <a:cs typeface="Times New Roman" pitchFamily="18" charset="0"/>
                        </a:rPr>
                        <a:t>Девицкое (сетуньское) оледенение</a:t>
                      </a:r>
                      <a:endParaRPr kumimoji="0" lang="ru-RU" sz="1800" b="1" i="0" u="none" strike="noStrike" cap="none" normalizeH="0" baseline="0" smtClean="0">
                        <a:ln>
                          <a:noFill/>
                        </a:ln>
                        <a:solidFill>
                          <a:schemeClr val="tx1"/>
                        </a:solidFill>
                        <a:effectLst/>
                        <a:latin typeface="Arial Narrow"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5FDF2"/>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18</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5FDF2"/>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759 - 712**</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5FDF2"/>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47**</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5FDF2"/>
                    </a:solidFill>
                  </a:tcPr>
                </a:tc>
              </a:tr>
              <a:tr h="292063">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Arial Narrow" pitchFamily="34" charset="0"/>
                          <a:cs typeface="Times New Roman" pitchFamily="18" charset="0"/>
                        </a:rPr>
                        <a:t>Гремячьевское межледниковье</a:t>
                      </a:r>
                      <a:endParaRPr kumimoji="0" lang="ru-RU" sz="1800" b="1" i="0" u="none" strike="noStrike" cap="none" normalizeH="0" baseline="0" smtClean="0">
                        <a:ln>
                          <a:noFill/>
                        </a:ln>
                        <a:solidFill>
                          <a:schemeClr val="tx1"/>
                        </a:solidFill>
                        <a:effectLst/>
                        <a:latin typeface="Arial Narrow"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DECB3"/>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19</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DECB3"/>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787 - 759**</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DECB3"/>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28**</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DECB3"/>
                    </a:solidFill>
                  </a:tcPr>
                </a:tc>
              </a:tr>
              <a:tr h="292063">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Arial Narrow" pitchFamily="34" charset="0"/>
                          <a:cs typeface="Times New Roman" pitchFamily="18" charset="0"/>
                        </a:rPr>
                        <a:t>Покровское (ликовское) оледенение</a:t>
                      </a:r>
                      <a:endParaRPr kumimoji="0" lang="ru-RU" sz="1800" b="1" i="0" u="none" strike="noStrike" cap="none" normalizeH="0" baseline="0" smtClean="0">
                        <a:ln>
                          <a:noFill/>
                        </a:ln>
                        <a:solidFill>
                          <a:schemeClr val="tx1"/>
                        </a:solidFill>
                        <a:effectLst/>
                        <a:latin typeface="Arial Narrow"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5FDF2"/>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20</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5FDF2"/>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815 - 787**</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5FDF2"/>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28**</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5FDF2"/>
                    </a:solidFill>
                  </a:tcPr>
                </a:tc>
              </a:tr>
              <a:tr h="292063">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Arial Narrow" pitchFamily="34" charset="0"/>
                          <a:cs typeface="Times New Roman" pitchFamily="18" charset="0"/>
                        </a:rPr>
                        <a:t>Петропавловское межледниковье</a:t>
                      </a:r>
                      <a:endParaRPr kumimoji="0" lang="ru-RU" sz="1800" b="1" i="0" u="none" strike="noStrike" cap="none" normalizeH="0" baseline="0" smtClean="0">
                        <a:ln>
                          <a:noFill/>
                        </a:ln>
                        <a:solidFill>
                          <a:schemeClr val="tx1"/>
                        </a:solidFill>
                        <a:effectLst/>
                        <a:latin typeface="Arial Narrow"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DECB3"/>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21</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DECB3"/>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860 - 815**</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DECB3"/>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45**</a:t>
                      </a:r>
                      <a:endParaRPr kumimoji="0" lang="ru-RU" sz="1800" b="0" i="0" u="none" strike="noStrike" cap="none" normalizeH="0" baseline="0" smtClean="0">
                        <a:ln>
                          <a:noFill/>
                        </a:ln>
                        <a:solidFill>
                          <a:schemeClr val="tx1"/>
                        </a:solidFill>
                        <a:effectLst/>
                        <a:latin typeface="Arial" pitchFamily="34" charset="0"/>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DECB3"/>
                    </a:solidFill>
                  </a:tcPr>
                </a:tc>
              </a:tr>
            </a:tbl>
          </a:graphicData>
        </a:graphic>
      </p:graphicFrame>
      <p:sp>
        <p:nvSpPr>
          <p:cNvPr id="33891" name="Rectangle 99"/>
          <p:cNvSpPr>
            <a:spLocks noChangeArrowheads="1"/>
          </p:cNvSpPr>
          <p:nvPr/>
        </p:nvSpPr>
        <p:spPr bwMode="auto">
          <a:xfrm>
            <a:off x="-7945" y="178455"/>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eaLnBrk="0" fontAlgn="base" hangingPunct="0">
              <a:spcBef>
                <a:spcPct val="0"/>
              </a:spcBef>
              <a:spcAft>
                <a:spcPct val="0"/>
              </a:spcAft>
            </a:pPr>
            <a:r>
              <a:rPr lang="ru-RU" b="1" dirty="0" smtClean="0">
                <a:solidFill>
                  <a:srgbClr val="000000"/>
                </a:solidFill>
              </a:rPr>
              <a:t>Возраст и продолжительность ледниковых и межледниковых этапов </a:t>
            </a:r>
            <a:r>
              <a:rPr lang="ru-RU" b="1" dirty="0" err="1" smtClean="0">
                <a:solidFill>
                  <a:srgbClr val="000000"/>
                </a:solidFill>
              </a:rPr>
              <a:t>неоплейстоцена</a:t>
            </a:r>
            <a:r>
              <a:rPr lang="ru-RU" b="1" dirty="0" smtClean="0">
                <a:solidFill>
                  <a:srgbClr val="000000"/>
                </a:solidFill>
              </a:rPr>
              <a:t> (</a:t>
            </a:r>
            <a:r>
              <a:rPr lang="ru-RU" i="1" dirty="0" smtClean="0">
                <a:solidFill>
                  <a:srgbClr val="000000"/>
                </a:solidFill>
              </a:rPr>
              <a:t>по Н.С. </a:t>
            </a:r>
            <a:r>
              <a:rPr lang="ru-RU" i="1" dirty="0" err="1" smtClean="0">
                <a:solidFill>
                  <a:srgbClr val="000000"/>
                </a:solidFill>
              </a:rPr>
              <a:t>Болиховской</a:t>
            </a:r>
            <a:r>
              <a:rPr lang="ru-RU" b="1" dirty="0" smtClean="0">
                <a:solidFill>
                  <a:srgbClr val="000000"/>
                </a:solidFill>
              </a:rPr>
              <a:t>)</a:t>
            </a:r>
          </a:p>
        </p:txBody>
      </p:sp>
      <p:sp>
        <p:nvSpPr>
          <p:cNvPr id="4" name="Прямоугольник 3"/>
          <p:cNvSpPr/>
          <p:nvPr/>
        </p:nvSpPr>
        <p:spPr>
          <a:xfrm>
            <a:off x="3151188" y="1125538"/>
            <a:ext cx="484187" cy="5399087"/>
          </a:xfrm>
          <a:prstGeom prst="rect">
            <a:avLst/>
          </a:prstGeom>
          <a:solidFill>
            <a:srgbClr val="FFFFFF">
              <a:alpha val="5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cxnSp>
        <p:nvCxnSpPr>
          <p:cNvPr id="8" name="Прямая соединительная линия 7"/>
          <p:cNvCxnSpPr/>
          <p:nvPr/>
        </p:nvCxnSpPr>
        <p:spPr>
          <a:xfrm>
            <a:off x="0" y="1916113"/>
            <a:ext cx="910907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3894" name="TextBox 1"/>
          <p:cNvSpPr txBox="1">
            <a:spLocks noChangeArrowheads="1"/>
          </p:cNvSpPr>
          <p:nvPr/>
        </p:nvSpPr>
        <p:spPr bwMode="auto">
          <a:xfrm>
            <a:off x="3056732" y="1851025"/>
            <a:ext cx="568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3600" smtClean="0">
                <a:solidFill>
                  <a:srgbClr val="000000"/>
                </a:solidFill>
              </a:rPr>
              <a:t>III</a:t>
            </a:r>
            <a:endParaRPr lang="ru-RU" sz="3600" smtClean="0">
              <a:solidFill>
                <a:srgbClr val="000000"/>
              </a:solidFill>
            </a:endParaRPr>
          </a:p>
        </p:txBody>
      </p:sp>
      <p:sp>
        <p:nvSpPr>
          <p:cNvPr id="33895" name="TextBox 8"/>
          <p:cNvSpPr txBox="1">
            <a:spLocks noChangeArrowheads="1"/>
          </p:cNvSpPr>
          <p:nvPr/>
        </p:nvSpPr>
        <p:spPr bwMode="auto">
          <a:xfrm>
            <a:off x="3120232" y="2997200"/>
            <a:ext cx="441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3600" smtClean="0">
                <a:solidFill>
                  <a:srgbClr val="000000"/>
                </a:solidFill>
              </a:rPr>
              <a:t>II</a:t>
            </a:r>
            <a:endParaRPr lang="ru-RU" sz="3600" smtClean="0">
              <a:solidFill>
                <a:srgbClr val="000000"/>
              </a:solidFill>
            </a:endParaRPr>
          </a:p>
        </p:txBody>
      </p:sp>
      <p:sp>
        <p:nvSpPr>
          <p:cNvPr id="33896" name="TextBox 9"/>
          <p:cNvSpPr txBox="1">
            <a:spLocks noChangeArrowheads="1"/>
          </p:cNvSpPr>
          <p:nvPr/>
        </p:nvSpPr>
        <p:spPr bwMode="auto">
          <a:xfrm>
            <a:off x="3184525" y="4941888"/>
            <a:ext cx="3127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3600" smtClean="0">
                <a:solidFill>
                  <a:srgbClr val="000000"/>
                </a:solidFill>
              </a:rPr>
              <a:t>I</a:t>
            </a:r>
            <a:endParaRPr lang="ru-RU" sz="3600" smtClean="0">
              <a:solidFill>
                <a:srgbClr val="000000"/>
              </a:solidFill>
            </a:endParaRPr>
          </a:p>
        </p:txBody>
      </p:sp>
      <p:sp>
        <p:nvSpPr>
          <p:cNvPr id="33897" name="TextBox 10"/>
          <p:cNvSpPr txBox="1">
            <a:spLocks noChangeArrowheads="1"/>
          </p:cNvSpPr>
          <p:nvPr/>
        </p:nvSpPr>
        <p:spPr bwMode="auto">
          <a:xfrm>
            <a:off x="3082132" y="1270000"/>
            <a:ext cx="517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3600" dirty="0" smtClean="0">
                <a:solidFill>
                  <a:srgbClr val="000000"/>
                </a:solidFill>
              </a:rPr>
              <a:t>H</a:t>
            </a:r>
            <a:endParaRPr lang="ru-RU" sz="3600" dirty="0" smtClean="0">
              <a:solidFill>
                <a:srgbClr val="000000"/>
              </a:solidFill>
            </a:endParaRPr>
          </a:p>
        </p:txBody>
      </p:sp>
      <p:cxnSp>
        <p:nvCxnSpPr>
          <p:cNvPr id="3" name="Прямая соединительная линия 2"/>
          <p:cNvCxnSpPr/>
          <p:nvPr/>
        </p:nvCxnSpPr>
        <p:spPr>
          <a:xfrm>
            <a:off x="17463" y="2497138"/>
            <a:ext cx="910907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Прямая соединительная линия 5"/>
          <p:cNvCxnSpPr/>
          <p:nvPr/>
        </p:nvCxnSpPr>
        <p:spPr>
          <a:xfrm>
            <a:off x="34925" y="4292600"/>
            <a:ext cx="910907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0" y="6597650"/>
            <a:ext cx="910907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55432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79512" y="476672"/>
            <a:ext cx="8839376" cy="6039956"/>
          </a:xfrm>
          <a:prstGeom prst="rect">
            <a:avLst/>
          </a:prstGeom>
          <a:noFill/>
          <a:ln w="9525">
            <a:noFill/>
            <a:miter lim="800000"/>
            <a:headEnd/>
            <a:tailEnd/>
          </a:ln>
        </p:spPr>
      </p:pic>
    </p:spTree>
    <p:extLst>
      <p:ext uri="{BB962C8B-B14F-4D97-AF65-F5344CB8AC3E}">
        <p14:creationId xmlns:p14="http://schemas.microsoft.com/office/powerpoint/2010/main" val="12152803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windshadow1.gif"/>
          <p:cNvPicPr>
            <a:picLocks noChangeAspect="1"/>
          </p:cNvPicPr>
          <p:nvPr/>
        </p:nvPicPr>
        <p:blipFill>
          <a:blip r:embed="rId2" cstate="print"/>
          <a:stretch>
            <a:fillRect/>
          </a:stretch>
        </p:blipFill>
        <p:spPr>
          <a:xfrm>
            <a:off x="0" y="836712"/>
            <a:ext cx="9192806" cy="6021288"/>
          </a:xfrm>
          <a:prstGeom prst="rect">
            <a:avLst/>
          </a:prstGeom>
        </p:spPr>
      </p:pic>
      <p:sp>
        <p:nvSpPr>
          <p:cNvPr id="6" name="TextBox 5"/>
          <p:cNvSpPr txBox="1"/>
          <p:nvPr/>
        </p:nvSpPr>
        <p:spPr>
          <a:xfrm>
            <a:off x="107504" y="6021288"/>
            <a:ext cx="7853240" cy="461665"/>
          </a:xfrm>
          <a:prstGeom prst="rect">
            <a:avLst/>
          </a:prstGeom>
          <a:noFill/>
        </p:spPr>
        <p:txBody>
          <a:bodyPr wrap="none" rtlCol="0">
            <a:spAutoFit/>
          </a:bodyPr>
          <a:lstStyle/>
          <a:p>
            <a:r>
              <a:rPr lang="ru-RU" sz="2400" b="1" dirty="0">
                <a:solidFill>
                  <a:prstClr val="black"/>
                </a:solidFill>
              </a:rPr>
              <a:t>Структура «тени» - инициация продольной дюны (</a:t>
            </a:r>
            <a:r>
              <a:rPr lang="ru-RU" sz="2400" b="1" dirty="0" err="1">
                <a:solidFill>
                  <a:prstClr val="black"/>
                </a:solidFill>
              </a:rPr>
              <a:t>сеифа</a:t>
            </a:r>
            <a:r>
              <a:rPr lang="ru-RU" sz="2400" b="1" dirty="0">
                <a:solidFill>
                  <a:prstClr val="black"/>
                </a:solidFill>
              </a:rPr>
              <a:t>)</a:t>
            </a:r>
          </a:p>
        </p:txBody>
      </p:sp>
      <p:sp>
        <p:nvSpPr>
          <p:cNvPr id="7" name="TextBox 6"/>
          <p:cNvSpPr txBox="1"/>
          <p:nvPr/>
        </p:nvSpPr>
        <p:spPr>
          <a:xfrm>
            <a:off x="2677891" y="188640"/>
            <a:ext cx="3788217" cy="584775"/>
          </a:xfrm>
          <a:prstGeom prst="rect">
            <a:avLst/>
          </a:prstGeom>
          <a:noFill/>
        </p:spPr>
        <p:txBody>
          <a:bodyPr wrap="none" rtlCol="0">
            <a:spAutoFit/>
          </a:bodyPr>
          <a:lstStyle/>
          <a:p>
            <a:r>
              <a:rPr lang="ru-RU" sz="3200" b="1" dirty="0">
                <a:solidFill>
                  <a:prstClr val="black"/>
                </a:solidFill>
                <a:latin typeface="Mistral" pitchFamily="66" charset="0"/>
              </a:rPr>
              <a:t>СПАСИБО ЗА ВНИМАНИЕ</a:t>
            </a:r>
          </a:p>
        </p:txBody>
      </p:sp>
    </p:spTree>
    <p:extLst>
      <p:ext uri="{BB962C8B-B14F-4D97-AF65-F5344CB8AC3E}">
        <p14:creationId xmlns:p14="http://schemas.microsoft.com/office/powerpoint/2010/main" val="29767694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3" y="-19770"/>
            <a:ext cx="9144000" cy="6877770"/>
          </a:xfrm>
          <a:prstGeom prst="rect">
            <a:avLst/>
          </a:prstGeom>
        </p:spPr>
      </p:pic>
      <p:sp>
        <p:nvSpPr>
          <p:cNvPr id="3" name="TextBox 2"/>
          <p:cNvSpPr txBox="1"/>
          <p:nvPr/>
        </p:nvSpPr>
        <p:spPr>
          <a:xfrm>
            <a:off x="-10313" y="6309320"/>
            <a:ext cx="9143594" cy="461665"/>
          </a:xfrm>
          <a:prstGeom prst="rect">
            <a:avLst/>
          </a:prstGeom>
          <a:blipFill>
            <a:blip r:embed="rId3"/>
            <a:tile tx="0" ty="0" sx="100000" sy="100000" flip="none" algn="tl"/>
          </a:blipFill>
        </p:spPr>
        <p:txBody>
          <a:bodyPr wrap="square" rtlCol="0">
            <a:spAutoFit/>
          </a:bodyPr>
          <a:lstStyle/>
          <a:p>
            <a:pPr algn="ctr"/>
            <a:r>
              <a:rPr lang="ru-RU" sz="2400" b="1" dirty="0" smtClean="0"/>
              <a:t>Пустыня Сахара. Полосовые пески со сложными дюнами</a:t>
            </a:r>
            <a:endParaRPr lang="ru-RU" sz="2400" b="1" dirty="0"/>
          </a:p>
        </p:txBody>
      </p:sp>
      <p:sp>
        <p:nvSpPr>
          <p:cNvPr id="4" name="TextBox 3"/>
          <p:cNvSpPr txBox="1"/>
          <p:nvPr/>
        </p:nvSpPr>
        <p:spPr>
          <a:xfrm>
            <a:off x="6572965" y="30223"/>
            <a:ext cx="2560316" cy="584775"/>
          </a:xfrm>
          <a:prstGeom prst="rect">
            <a:avLst/>
          </a:prstGeom>
          <a:noFill/>
        </p:spPr>
        <p:txBody>
          <a:bodyPr wrap="none" rtlCol="0">
            <a:spAutoFit/>
          </a:bodyPr>
          <a:lstStyle/>
          <a:p>
            <a:r>
              <a:rPr lang="ru-RU" sz="3200" b="1" dirty="0" smtClean="0">
                <a:latin typeface="Comic Sans MS" pitchFamily="66" charset="0"/>
              </a:rPr>
              <a:t>До встречи!</a:t>
            </a:r>
            <a:endParaRPr lang="ru-RU" sz="3200" b="1" dirty="0">
              <a:latin typeface="Comic Sans MS" pitchFamily="66" charset="0"/>
            </a:endParaRPr>
          </a:p>
        </p:txBody>
      </p:sp>
    </p:spTree>
    <p:extLst>
      <p:ext uri="{BB962C8B-B14F-4D97-AF65-F5344CB8AC3E}">
        <p14:creationId xmlns:p14="http://schemas.microsoft.com/office/powerpoint/2010/main" val="37594509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7"/>
          <p:cNvPicPr/>
          <p:nvPr/>
        </p:nvPicPr>
        <p:blipFill>
          <a:blip r:embed="rId3" cstate="print"/>
          <a:srcRect t="2923" r="2751" b="7811"/>
          <a:stretch>
            <a:fillRect/>
          </a:stretch>
        </p:blipFill>
        <p:spPr bwMode="auto">
          <a:xfrm>
            <a:off x="20580" y="-27384"/>
            <a:ext cx="9144000" cy="6093296"/>
          </a:xfrm>
          <a:prstGeom prst="rect">
            <a:avLst/>
          </a:prstGeom>
          <a:noFill/>
        </p:spPr>
      </p:pic>
      <p:sp>
        <p:nvSpPr>
          <p:cNvPr id="3" name="TextBox 2"/>
          <p:cNvSpPr txBox="1"/>
          <p:nvPr/>
        </p:nvSpPr>
        <p:spPr>
          <a:xfrm>
            <a:off x="2591793" y="111309"/>
            <a:ext cx="6336704" cy="461665"/>
          </a:xfrm>
          <a:prstGeom prst="rect">
            <a:avLst/>
          </a:prstGeom>
          <a:noFill/>
        </p:spPr>
        <p:txBody>
          <a:bodyPr wrap="square" rtlCol="0">
            <a:spAutoFit/>
          </a:bodyPr>
          <a:lstStyle/>
          <a:p>
            <a:pPr algn="ctr"/>
            <a:r>
              <a:rPr lang="ru-RU" sz="2400" b="1" dirty="0">
                <a:solidFill>
                  <a:prstClr val="black"/>
                </a:solidFill>
              </a:rPr>
              <a:t>Траектории частиц при ветровом переносе</a:t>
            </a:r>
          </a:p>
        </p:txBody>
      </p:sp>
      <p:sp>
        <p:nvSpPr>
          <p:cNvPr id="4" name="TextBox 3"/>
          <p:cNvSpPr txBox="1"/>
          <p:nvPr/>
        </p:nvSpPr>
        <p:spPr>
          <a:xfrm>
            <a:off x="640151" y="18978"/>
            <a:ext cx="1944216" cy="646331"/>
          </a:xfrm>
          <a:prstGeom prst="rect">
            <a:avLst/>
          </a:prstGeom>
          <a:blipFill>
            <a:blip r:embed="rId4"/>
            <a:tile tx="0" ty="0" sx="100000" sy="100000" flip="none" algn="tl"/>
          </a:blipFill>
        </p:spPr>
        <p:txBody>
          <a:bodyPr wrap="square" rtlCol="0">
            <a:spAutoFit/>
          </a:bodyPr>
          <a:lstStyle/>
          <a:p>
            <a:r>
              <a:rPr lang="ru-RU" b="1" dirty="0" smtClean="0"/>
              <a:t>Относительная скорость ветра</a:t>
            </a:r>
            <a:endParaRPr lang="ru-RU" b="1" dirty="0"/>
          </a:p>
        </p:txBody>
      </p:sp>
      <p:sp>
        <p:nvSpPr>
          <p:cNvPr id="5" name="TextBox 4"/>
          <p:cNvSpPr txBox="1"/>
          <p:nvPr/>
        </p:nvSpPr>
        <p:spPr>
          <a:xfrm>
            <a:off x="591824" y="5085184"/>
            <a:ext cx="2684032" cy="307777"/>
          </a:xfrm>
          <a:prstGeom prst="rect">
            <a:avLst/>
          </a:prstGeom>
          <a:blipFill>
            <a:blip r:embed="rId4"/>
            <a:tile tx="0" ty="0" sx="100000" sy="100000" flip="none" algn="tl"/>
          </a:blipFill>
        </p:spPr>
        <p:txBody>
          <a:bodyPr wrap="square" rtlCol="0">
            <a:spAutoFit/>
          </a:bodyPr>
          <a:lstStyle/>
          <a:p>
            <a:r>
              <a:rPr lang="ru-RU" sz="1400" b="1" dirty="0" smtClean="0">
                <a:latin typeface="Constantia" pitchFamily="18" charset="0"/>
              </a:rPr>
              <a:t>Поверхностное скольжение</a:t>
            </a:r>
            <a:endParaRPr lang="ru-RU" sz="1400" b="1" dirty="0">
              <a:latin typeface="Constantia" pitchFamily="18" charset="0"/>
            </a:endParaRPr>
          </a:p>
        </p:txBody>
      </p:sp>
      <p:sp>
        <p:nvSpPr>
          <p:cNvPr id="6" name="TextBox 5"/>
          <p:cNvSpPr txBox="1"/>
          <p:nvPr/>
        </p:nvSpPr>
        <p:spPr>
          <a:xfrm>
            <a:off x="3779912" y="5085184"/>
            <a:ext cx="1143744" cy="307777"/>
          </a:xfrm>
          <a:prstGeom prst="rect">
            <a:avLst/>
          </a:prstGeom>
          <a:blipFill>
            <a:blip r:embed="rId4"/>
            <a:tile tx="0" ty="0" sx="100000" sy="100000" flip="none" algn="tl"/>
          </a:blipFill>
        </p:spPr>
        <p:txBody>
          <a:bodyPr wrap="square" rtlCol="0">
            <a:spAutoFit/>
          </a:bodyPr>
          <a:lstStyle/>
          <a:p>
            <a:r>
              <a:rPr lang="ru-RU" sz="1400" b="1" dirty="0" err="1" smtClean="0">
                <a:latin typeface="Constantia" pitchFamily="18" charset="0"/>
              </a:rPr>
              <a:t>Сальтации</a:t>
            </a:r>
            <a:endParaRPr lang="ru-RU" sz="1400" b="1" dirty="0">
              <a:latin typeface="Constantia" pitchFamily="18" charset="0"/>
            </a:endParaRPr>
          </a:p>
        </p:txBody>
      </p:sp>
      <p:sp>
        <p:nvSpPr>
          <p:cNvPr id="7" name="Прямоугольник 6"/>
          <p:cNvSpPr/>
          <p:nvPr/>
        </p:nvSpPr>
        <p:spPr>
          <a:xfrm>
            <a:off x="0" y="6092984"/>
            <a:ext cx="9144000" cy="830997"/>
          </a:xfrm>
          <a:prstGeom prst="rect">
            <a:avLst/>
          </a:prstGeom>
        </p:spPr>
        <p:txBody>
          <a:bodyPr wrap="square">
            <a:spAutoFit/>
          </a:bodyPr>
          <a:lstStyle/>
          <a:p>
            <a:pPr algn="ctr"/>
            <a:r>
              <a:rPr lang="ru-RU" sz="1600" b="1" dirty="0"/>
              <a:t>Большая часть наших знаний относительно способности ветра эродировать поверхность и транспортировать песок исходят из работ Ральфа </a:t>
            </a:r>
            <a:r>
              <a:rPr lang="ru-RU" sz="1600" b="1" dirty="0" err="1"/>
              <a:t>Багнольда</a:t>
            </a:r>
            <a:r>
              <a:rPr lang="ru-RU" sz="1600" b="1" dirty="0"/>
              <a:t> 1920 – 1940 </a:t>
            </a:r>
            <a:r>
              <a:rPr lang="ru-RU" sz="1600" b="1" dirty="0" err="1"/>
              <a:t>г.г</a:t>
            </a:r>
            <a:r>
              <a:rPr lang="ru-RU" sz="1600" b="1" dirty="0"/>
              <a:t>. </a:t>
            </a:r>
            <a:r>
              <a:rPr lang="ru-RU" sz="1600" b="1" dirty="0" smtClean="0"/>
              <a:t/>
            </a:r>
            <a:br>
              <a:rPr lang="ru-RU" sz="1600" b="1" dirty="0" smtClean="0"/>
            </a:br>
            <a:r>
              <a:rPr lang="ru-RU" sz="1600" b="1" dirty="0" smtClean="0"/>
              <a:t>в </a:t>
            </a:r>
            <a:r>
              <a:rPr lang="ru-RU" sz="1600" b="1" dirty="0"/>
              <a:t>пустынях Северной Африки</a:t>
            </a:r>
          </a:p>
        </p:txBody>
      </p:sp>
    </p:spTree>
    <p:extLst>
      <p:ext uri="{BB962C8B-B14F-4D97-AF65-F5344CB8AC3E}">
        <p14:creationId xmlns:p14="http://schemas.microsoft.com/office/powerpoint/2010/main" val="33440756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Attack\Quaternary\2011 Lessons\Lesson_11_Eolian&amp;Marin_Deposits\duststorm.php"/>
          <p:cNvPicPr>
            <a:picLocks noChangeAspect="1" noChangeArrowheads="1"/>
          </p:cNvPicPr>
          <p:nvPr/>
        </p:nvPicPr>
        <p:blipFill>
          <a:blip r:embed="rId3" cstate="print"/>
          <a:srcRect/>
          <a:stretch>
            <a:fillRect/>
          </a:stretch>
        </p:blipFill>
        <p:spPr bwMode="auto">
          <a:xfrm>
            <a:off x="3995937" y="-60135"/>
            <a:ext cx="5148064" cy="6918135"/>
          </a:xfrm>
          <a:prstGeom prst="rect">
            <a:avLst/>
          </a:prstGeom>
          <a:noFill/>
        </p:spPr>
      </p:pic>
      <p:sp>
        <p:nvSpPr>
          <p:cNvPr id="3" name="TextBox 2"/>
          <p:cNvSpPr txBox="1"/>
          <p:nvPr/>
        </p:nvSpPr>
        <p:spPr>
          <a:xfrm>
            <a:off x="20219" y="16624"/>
            <a:ext cx="3961149" cy="646331"/>
          </a:xfrm>
          <a:prstGeom prst="rect">
            <a:avLst/>
          </a:prstGeom>
          <a:noFill/>
        </p:spPr>
        <p:txBody>
          <a:bodyPr wrap="none" rtlCol="0">
            <a:spAutoFit/>
          </a:bodyPr>
          <a:lstStyle/>
          <a:p>
            <a:r>
              <a:rPr lang="ru-RU" dirty="0">
                <a:solidFill>
                  <a:prstClr val="black"/>
                </a:solidFill>
              </a:rPr>
              <a:t>Пыльная буря на побережье </a:t>
            </a:r>
            <a:r>
              <a:rPr lang="ru-RU" dirty="0" smtClean="0">
                <a:solidFill>
                  <a:prstClr val="black"/>
                </a:solidFill>
              </a:rPr>
              <a:t>Намибии</a:t>
            </a:r>
          </a:p>
          <a:p>
            <a:pPr algn="ctr"/>
            <a:r>
              <a:rPr lang="ru-RU" i="1" dirty="0" smtClean="0">
                <a:solidFill>
                  <a:prstClr val="black"/>
                </a:solidFill>
                <a:latin typeface="Constantia" pitchFamily="18" charset="0"/>
              </a:rPr>
              <a:t>Пустыня </a:t>
            </a:r>
            <a:r>
              <a:rPr lang="ru-RU" i="1" dirty="0" err="1" smtClean="0">
                <a:solidFill>
                  <a:prstClr val="black"/>
                </a:solidFill>
                <a:latin typeface="Constantia" pitchFamily="18" charset="0"/>
              </a:rPr>
              <a:t>Намиб</a:t>
            </a:r>
            <a:r>
              <a:rPr lang="ru-RU" i="1" dirty="0" smtClean="0">
                <a:solidFill>
                  <a:prstClr val="black"/>
                </a:solidFill>
                <a:latin typeface="Constantia" pitchFamily="18" charset="0"/>
              </a:rPr>
              <a:t> (22)</a:t>
            </a:r>
            <a:endParaRPr lang="ru-RU" i="1" dirty="0">
              <a:solidFill>
                <a:prstClr val="black"/>
              </a:solidFill>
              <a:latin typeface="Constantia" pitchFamily="18" charset="0"/>
            </a:endParaRPr>
          </a:p>
        </p:txBody>
      </p:sp>
      <p:pic>
        <p:nvPicPr>
          <p:cNvPr id="2" name="Рисунок 1"/>
          <p:cNvPicPr>
            <a:picLocks noChangeAspect="1"/>
          </p:cNvPicPr>
          <p:nvPr/>
        </p:nvPicPr>
        <p:blipFill rotWithShape="1">
          <a:blip r:embed="rId4">
            <a:extLst>
              <a:ext uri="{28A0092B-C50C-407E-A947-70E740481C1C}">
                <a14:useLocalDpi xmlns:a14="http://schemas.microsoft.com/office/drawing/2010/main" val="0"/>
              </a:ext>
            </a:extLst>
          </a:blip>
          <a:srcRect l="16521" t="12937" r="17015" b="12739"/>
          <a:stretch/>
        </p:blipFill>
        <p:spPr>
          <a:xfrm>
            <a:off x="72362" y="2492896"/>
            <a:ext cx="3816424" cy="3781259"/>
          </a:xfrm>
          <a:prstGeom prst="rect">
            <a:avLst/>
          </a:prstGeom>
        </p:spPr>
      </p:pic>
      <p:sp>
        <p:nvSpPr>
          <p:cNvPr id="5" name="Полилиния 4"/>
          <p:cNvSpPr/>
          <p:nvPr/>
        </p:nvSpPr>
        <p:spPr>
          <a:xfrm>
            <a:off x="760491" y="4101220"/>
            <a:ext cx="2471596" cy="932507"/>
          </a:xfrm>
          <a:custGeom>
            <a:avLst/>
            <a:gdLst>
              <a:gd name="connsiteX0" fmla="*/ 2471596 w 2471596"/>
              <a:gd name="connsiteY0" fmla="*/ 932507 h 932507"/>
              <a:gd name="connsiteX1" fmla="*/ 896293 w 2471596"/>
              <a:gd name="connsiteY1" fmla="*/ 597529 h 932507"/>
              <a:gd name="connsiteX2" fmla="*/ 0 w 2471596"/>
              <a:gd name="connsiteY2" fmla="*/ 0 h 932507"/>
              <a:gd name="connsiteX3" fmla="*/ 0 w 2471596"/>
              <a:gd name="connsiteY3" fmla="*/ 0 h 932507"/>
            </a:gdLst>
            <a:ahLst/>
            <a:cxnLst>
              <a:cxn ang="0">
                <a:pos x="connsiteX0" y="connsiteY0"/>
              </a:cxn>
              <a:cxn ang="0">
                <a:pos x="connsiteX1" y="connsiteY1"/>
              </a:cxn>
              <a:cxn ang="0">
                <a:pos x="connsiteX2" y="connsiteY2"/>
              </a:cxn>
              <a:cxn ang="0">
                <a:pos x="connsiteX3" y="connsiteY3"/>
              </a:cxn>
            </a:cxnLst>
            <a:rect l="l" t="t" r="r" b="b"/>
            <a:pathLst>
              <a:path w="2471596" h="932507">
                <a:moveTo>
                  <a:pt x="2471596" y="932507"/>
                </a:moveTo>
                <a:cubicBezTo>
                  <a:pt x="1889911" y="842727"/>
                  <a:pt x="1308226" y="752947"/>
                  <a:pt x="896293" y="597529"/>
                </a:cubicBezTo>
                <a:cubicBezTo>
                  <a:pt x="484360" y="442111"/>
                  <a:pt x="0" y="0"/>
                  <a:pt x="0" y="0"/>
                </a:cubicBezTo>
                <a:lnTo>
                  <a:pt x="0" y="0"/>
                </a:lnTo>
              </a:path>
            </a:pathLst>
          </a:custGeom>
          <a:noFill/>
          <a:ln>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7" name="Прямая со стрелкой 6"/>
          <p:cNvCxnSpPr/>
          <p:nvPr/>
        </p:nvCxnSpPr>
        <p:spPr>
          <a:xfrm flipH="1">
            <a:off x="3347864" y="3789040"/>
            <a:ext cx="3384376" cy="1080120"/>
          </a:xfrm>
          <a:prstGeom prst="straightConnector1">
            <a:avLst/>
          </a:prstGeom>
          <a:ln w="19050">
            <a:solidFill>
              <a:schemeClr val="accent6">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63198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http://www.physicalgeography.net/fundamentals/images/fallingvelocity.gif"/>
          <p:cNvPicPr/>
          <p:nvPr/>
        </p:nvPicPr>
        <p:blipFill>
          <a:blip r:embed="rId3" cstate="print"/>
          <a:srcRect/>
          <a:stretch>
            <a:fillRect/>
          </a:stretch>
        </p:blipFill>
        <p:spPr bwMode="auto">
          <a:xfrm>
            <a:off x="35496" y="836712"/>
            <a:ext cx="7848872" cy="5472608"/>
          </a:xfrm>
          <a:prstGeom prst="rect">
            <a:avLst/>
          </a:prstGeom>
          <a:solidFill>
            <a:srgbClr val="000000">
              <a:alpha val="63137"/>
            </a:srgbClr>
          </a:solidFill>
          <a:ln w="9525">
            <a:noFill/>
            <a:miter lim="800000"/>
            <a:headEnd/>
            <a:tailEnd/>
          </a:ln>
        </p:spPr>
      </p:pic>
      <p:sp>
        <p:nvSpPr>
          <p:cNvPr id="3" name="TextBox 2"/>
          <p:cNvSpPr txBox="1"/>
          <p:nvPr/>
        </p:nvSpPr>
        <p:spPr>
          <a:xfrm>
            <a:off x="0" y="87015"/>
            <a:ext cx="9144000" cy="461665"/>
          </a:xfrm>
          <a:prstGeom prst="rect">
            <a:avLst/>
          </a:prstGeom>
          <a:noFill/>
        </p:spPr>
        <p:txBody>
          <a:bodyPr wrap="square" rtlCol="0">
            <a:spAutoFit/>
          </a:bodyPr>
          <a:lstStyle/>
          <a:p>
            <a:pPr algn="ctr"/>
            <a:r>
              <a:rPr lang="ru-RU" sz="2400" b="1" dirty="0">
                <a:solidFill>
                  <a:prstClr val="black"/>
                </a:solidFill>
              </a:rPr>
              <a:t>Конечная скорость выпадения частиц из воздушного потока</a:t>
            </a:r>
          </a:p>
        </p:txBody>
      </p:sp>
      <p:sp>
        <p:nvSpPr>
          <p:cNvPr id="2" name="TextBox 1"/>
          <p:cNvSpPr txBox="1"/>
          <p:nvPr/>
        </p:nvSpPr>
        <p:spPr>
          <a:xfrm>
            <a:off x="2483768" y="5819110"/>
            <a:ext cx="1296144" cy="584775"/>
          </a:xfrm>
          <a:prstGeom prst="rect">
            <a:avLst/>
          </a:prstGeom>
          <a:solidFill>
            <a:schemeClr val="bg1"/>
          </a:solidFill>
        </p:spPr>
        <p:txBody>
          <a:bodyPr wrap="square" rtlCol="0">
            <a:spAutoFit/>
          </a:bodyPr>
          <a:lstStyle/>
          <a:p>
            <a:pPr algn="ctr"/>
            <a:r>
              <a:rPr lang="ru-RU" sz="3200" b="1" dirty="0">
                <a:solidFill>
                  <a:prstClr val="black"/>
                </a:solidFill>
              </a:rPr>
              <a:t>Глина</a:t>
            </a:r>
          </a:p>
        </p:txBody>
      </p:sp>
      <p:sp>
        <p:nvSpPr>
          <p:cNvPr id="4" name="TextBox 3"/>
          <p:cNvSpPr txBox="1"/>
          <p:nvPr/>
        </p:nvSpPr>
        <p:spPr>
          <a:xfrm>
            <a:off x="4283968" y="5819110"/>
            <a:ext cx="1656184" cy="584775"/>
          </a:xfrm>
          <a:prstGeom prst="rect">
            <a:avLst/>
          </a:prstGeom>
          <a:solidFill>
            <a:schemeClr val="bg1"/>
          </a:solidFill>
        </p:spPr>
        <p:txBody>
          <a:bodyPr wrap="square" rtlCol="0">
            <a:spAutoFit/>
          </a:bodyPr>
          <a:lstStyle/>
          <a:p>
            <a:r>
              <a:rPr lang="ru-RU" sz="3200" b="1" dirty="0">
                <a:solidFill>
                  <a:prstClr val="black"/>
                </a:solidFill>
              </a:rPr>
              <a:t>Алеврит</a:t>
            </a:r>
          </a:p>
        </p:txBody>
      </p:sp>
      <p:sp>
        <p:nvSpPr>
          <p:cNvPr id="6" name="TextBox 5"/>
          <p:cNvSpPr txBox="1"/>
          <p:nvPr/>
        </p:nvSpPr>
        <p:spPr>
          <a:xfrm>
            <a:off x="6228184" y="5819110"/>
            <a:ext cx="1271543" cy="584775"/>
          </a:xfrm>
          <a:prstGeom prst="rect">
            <a:avLst/>
          </a:prstGeom>
          <a:solidFill>
            <a:schemeClr val="bg1"/>
          </a:solidFill>
        </p:spPr>
        <p:txBody>
          <a:bodyPr wrap="square" rtlCol="0">
            <a:spAutoFit/>
          </a:bodyPr>
          <a:lstStyle/>
          <a:p>
            <a:r>
              <a:rPr lang="ru-RU" sz="3200" b="1" dirty="0">
                <a:solidFill>
                  <a:prstClr val="black"/>
                </a:solidFill>
              </a:rPr>
              <a:t>Песок</a:t>
            </a:r>
          </a:p>
        </p:txBody>
      </p:sp>
      <p:sp>
        <p:nvSpPr>
          <p:cNvPr id="8" name="Прямоугольник 7"/>
          <p:cNvSpPr/>
          <p:nvPr/>
        </p:nvSpPr>
        <p:spPr>
          <a:xfrm>
            <a:off x="323528" y="2564904"/>
            <a:ext cx="1296144" cy="1440160"/>
          </a:xfrm>
          <a:prstGeom prst="rect">
            <a:avLst/>
          </a:prstGeom>
          <a:solidFill>
            <a:srgbClr val="FFFFFF">
              <a:alpha val="58039"/>
            </a:srgbClr>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39581852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9144000" cy="461665"/>
          </a:xfrm>
          <a:prstGeom prst="rect">
            <a:avLst/>
          </a:prstGeom>
          <a:noFill/>
        </p:spPr>
        <p:txBody>
          <a:bodyPr wrap="square" rtlCol="0">
            <a:spAutoFit/>
          </a:bodyPr>
          <a:lstStyle/>
          <a:p>
            <a:pPr algn="ctr"/>
            <a:r>
              <a:rPr lang="ru-RU" sz="2400" b="1" dirty="0">
                <a:solidFill>
                  <a:prstClr val="black"/>
                </a:solidFill>
              </a:rPr>
              <a:t>Эрозионные ветровые формы. </a:t>
            </a:r>
            <a:r>
              <a:rPr lang="ru-RU" sz="2400" b="1" dirty="0" err="1">
                <a:solidFill>
                  <a:prstClr val="black"/>
                </a:solidFill>
              </a:rPr>
              <a:t>Вентифакты</a:t>
            </a:r>
            <a:r>
              <a:rPr lang="ru-RU" sz="2400" b="1" dirty="0">
                <a:solidFill>
                  <a:prstClr val="black"/>
                </a:solidFill>
              </a:rPr>
              <a:t> и мостовые. </a:t>
            </a:r>
          </a:p>
        </p:txBody>
      </p:sp>
      <p:pic>
        <p:nvPicPr>
          <p:cNvPr id="29709" name="Picture 13" descr="http://www.marlimillerphoto.com/images/2451LR.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Lst>
          </a:blip>
          <a:srcRect/>
          <a:stretch>
            <a:fillRect/>
          </a:stretch>
        </p:blipFill>
        <p:spPr bwMode="auto">
          <a:xfrm>
            <a:off x="179512" y="548680"/>
            <a:ext cx="4323181" cy="2880320"/>
          </a:xfrm>
          <a:prstGeom prst="rect">
            <a:avLst/>
          </a:prstGeom>
          <a:noFill/>
        </p:spPr>
      </p:pic>
      <p:pic>
        <p:nvPicPr>
          <p:cNvPr id="29711" name="Picture 15" descr="http://lh5.ggpht.com/_bL84HFzJmX8/R_k7hFw3v_I/AAAAAAAAAME/rU-qwXJ65NI/DSCF0500.JPG"/>
          <p:cNvPicPr>
            <a:picLocks noChangeAspect="1" noChangeArrowheads="1"/>
          </p:cNvPicPr>
          <p:nvPr/>
        </p:nvPicPr>
        <p:blipFill>
          <a:blip r:embed="rId5" cstate="print"/>
          <a:srcRect/>
          <a:stretch>
            <a:fillRect/>
          </a:stretch>
        </p:blipFill>
        <p:spPr bwMode="auto">
          <a:xfrm>
            <a:off x="4860032" y="476672"/>
            <a:ext cx="3936437" cy="2952328"/>
          </a:xfrm>
          <a:prstGeom prst="rect">
            <a:avLst/>
          </a:prstGeom>
          <a:noFill/>
        </p:spPr>
      </p:pic>
      <p:grpSp>
        <p:nvGrpSpPr>
          <p:cNvPr id="6" name="Группа 5"/>
          <p:cNvGrpSpPr/>
          <p:nvPr/>
        </p:nvGrpSpPr>
        <p:grpSpPr>
          <a:xfrm>
            <a:off x="179512" y="3573016"/>
            <a:ext cx="5342823" cy="3284984"/>
            <a:chOff x="3491880" y="3573016"/>
            <a:chExt cx="5342823" cy="3284984"/>
          </a:xfrm>
        </p:grpSpPr>
        <p:sp>
          <p:nvSpPr>
            <p:cNvPr id="5" name="Прямоугольник 4"/>
            <p:cNvSpPr/>
            <p:nvPr/>
          </p:nvSpPr>
          <p:spPr>
            <a:xfrm>
              <a:off x="3491880" y="3573016"/>
              <a:ext cx="5342823"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29715" name="Picture 19" descr="http://www.sci.uidaho.edu/scripter/geog100/lect/12-wind-deserts/12-02-a-diag-desert-pavement.jpg"/>
            <p:cNvPicPr>
              <a:picLocks noChangeAspect="1" noChangeArrowheads="1"/>
            </p:cNvPicPr>
            <p:nvPr/>
          </p:nvPicPr>
          <p:blipFill>
            <a:blip r:embed="rId6" cstate="print"/>
            <a:srcRect/>
            <a:stretch>
              <a:fillRect/>
            </a:stretch>
          </p:blipFill>
          <p:spPr bwMode="auto">
            <a:xfrm>
              <a:off x="3491880" y="3645024"/>
              <a:ext cx="5342823" cy="3212976"/>
            </a:xfrm>
            <a:prstGeom prst="rect">
              <a:avLst/>
            </a:prstGeom>
            <a:noFill/>
          </p:spPr>
        </p:pic>
        <p:sp>
          <p:nvSpPr>
            <p:cNvPr id="2" name="TextBox 1"/>
            <p:cNvSpPr txBox="1"/>
            <p:nvPr/>
          </p:nvSpPr>
          <p:spPr>
            <a:xfrm>
              <a:off x="7236296" y="4253381"/>
              <a:ext cx="1368152" cy="584775"/>
            </a:xfrm>
            <a:prstGeom prst="rect">
              <a:avLst/>
            </a:prstGeom>
            <a:solidFill>
              <a:schemeClr val="bg1"/>
            </a:solidFill>
          </p:spPr>
          <p:txBody>
            <a:bodyPr wrap="square" rtlCol="0">
              <a:spAutoFit/>
            </a:bodyPr>
            <a:lstStyle/>
            <a:p>
              <a:pPr algn="ctr"/>
              <a:r>
                <a:rPr lang="ru-RU" sz="1600" dirty="0">
                  <a:solidFill>
                    <a:prstClr val="black"/>
                  </a:solidFill>
                </a:rPr>
                <a:t>Пустынная</a:t>
              </a:r>
            </a:p>
            <a:p>
              <a:pPr algn="ctr"/>
              <a:r>
                <a:rPr lang="ru-RU" sz="1600" dirty="0">
                  <a:solidFill>
                    <a:prstClr val="black"/>
                  </a:solidFill>
                </a:rPr>
                <a:t>мостовая</a:t>
              </a:r>
            </a:p>
          </p:txBody>
        </p:sp>
        <p:sp>
          <p:nvSpPr>
            <p:cNvPr id="3" name="TextBox 2"/>
            <p:cNvSpPr txBox="1"/>
            <p:nvPr/>
          </p:nvSpPr>
          <p:spPr>
            <a:xfrm>
              <a:off x="5209870" y="3760741"/>
              <a:ext cx="1848206" cy="584775"/>
            </a:xfrm>
            <a:prstGeom prst="rect">
              <a:avLst/>
            </a:prstGeom>
            <a:solidFill>
              <a:schemeClr val="bg1"/>
            </a:solidFill>
          </p:spPr>
          <p:txBody>
            <a:bodyPr wrap="square" rtlCol="0">
              <a:spAutoFit/>
            </a:bodyPr>
            <a:lstStyle/>
            <a:p>
              <a:pPr algn="ctr"/>
              <a:r>
                <a:rPr lang="ru-RU" sz="1600" dirty="0" smtClean="0">
                  <a:solidFill>
                    <a:prstClr val="black"/>
                  </a:solidFill>
                </a:rPr>
                <a:t>Концентрирование </a:t>
              </a:r>
              <a:endParaRPr lang="ru-RU" sz="1600" dirty="0">
                <a:solidFill>
                  <a:prstClr val="black"/>
                </a:solidFill>
              </a:endParaRPr>
            </a:p>
            <a:p>
              <a:pPr algn="ctr"/>
              <a:r>
                <a:rPr lang="ru-RU" sz="1600" dirty="0">
                  <a:solidFill>
                    <a:prstClr val="black"/>
                  </a:solidFill>
                </a:rPr>
                <a:t>крупных галек</a:t>
              </a:r>
            </a:p>
          </p:txBody>
        </p:sp>
        <p:sp>
          <p:nvSpPr>
            <p:cNvPr id="4" name="TextBox 3"/>
            <p:cNvSpPr txBox="1"/>
            <p:nvPr/>
          </p:nvSpPr>
          <p:spPr>
            <a:xfrm>
              <a:off x="3727747" y="3573016"/>
              <a:ext cx="1099916" cy="338554"/>
            </a:xfrm>
            <a:prstGeom prst="rect">
              <a:avLst/>
            </a:prstGeom>
            <a:solidFill>
              <a:schemeClr val="bg1"/>
            </a:solidFill>
          </p:spPr>
          <p:txBody>
            <a:bodyPr wrap="none" rtlCol="0">
              <a:spAutoFit/>
            </a:bodyPr>
            <a:lstStyle/>
            <a:p>
              <a:r>
                <a:rPr lang="ru-RU" sz="1600" dirty="0">
                  <a:solidFill>
                    <a:prstClr val="black"/>
                  </a:solidFill>
                </a:rPr>
                <a:t>Дефляция</a:t>
              </a:r>
            </a:p>
          </p:txBody>
        </p:sp>
      </p:grpSp>
      <p:pic>
        <p:nvPicPr>
          <p:cNvPr id="512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2796" t="9265" r="12099" b="6919"/>
          <a:stretch/>
        </p:blipFill>
        <p:spPr bwMode="auto">
          <a:xfrm>
            <a:off x="5721180" y="3804172"/>
            <a:ext cx="3075289" cy="2573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40402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40905" y="548680"/>
            <a:ext cx="2889022" cy="2880320"/>
          </a:xfrm>
          <a:prstGeom prst="rect">
            <a:avLst/>
          </a:prstGeom>
          <a:noFill/>
          <a:ln w="9525">
            <a:noFill/>
            <a:miter lim="800000"/>
            <a:headEnd/>
            <a:tailEnd/>
          </a:ln>
        </p:spPr>
      </p:pic>
      <p:pic>
        <p:nvPicPr>
          <p:cNvPr id="29699" name="Picture 3"/>
          <p:cNvPicPr>
            <a:picLocks noChangeAspect="1" noChangeArrowheads="1"/>
          </p:cNvPicPr>
          <p:nvPr/>
        </p:nvPicPr>
        <p:blipFill>
          <a:blip r:embed="rId4" cstate="print"/>
          <a:srcRect/>
          <a:stretch>
            <a:fillRect/>
          </a:stretch>
        </p:blipFill>
        <p:spPr bwMode="auto">
          <a:xfrm>
            <a:off x="2987824" y="609340"/>
            <a:ext cx="2911423" cy="2819660"/>
          </a:xfrm>
          <a:prstGeom prst="rect">
            <a:avLst/>
          </a:prstGeom>
          <a:noFill/>
          <a:ln w="9525">
            <a:noFill/>
            <a:miter lim="800000"/>
            <a:headEnd/>
            <a:tailEnd/>
          </a:ln>
        </p:spPr>
      </p:pic>
      <p:pic>
        <p:nvPicPr>
          <p:cNvPr id="29702" name="Picture 6" descr="http://thumbs.dreamstime.com/thumblarge_575/12954178479T3J9i.jpg"/>
          <p:cNvPicPr>
            <a:picLocks noChangeAspect="1" noChangeArrowheads="1"/>
          </p:cNvPicPr>
          <p:nvPr/>
        </p:nvPicPr>
        <p:blipFill>
          <a:blip r:embed="rId5" cstate="print"/>
          <a:srcRect l="13230" r="14951"/>
          <a:stretch>
            <a:fillRect/>
          </a:stretch>
        </p:blipFill>
        <p:spPr bwMode="auto">
          <a:xfrm>
            <a:off x="5940152" y="620688"/>
            <a:ext cx="3151409" cy="2808312"/>
          </a:xfrm>
          <a:prstGeom prst="rect">
            <a:avLst/>
          </a:prstGeom>
          <a:noFill/>
        </p:spPr>
      </p:pic>
      <p:pic>
        <p:nvPicPr>
          <p:cNvPr id="29704" name="Picture 8" descr="http://www.sciencephotogallery.com/image/yardang-field-dasht-e-lut-desert-iran_1705265.jpg"/>
          <p:cNvPicPr>
            <a:picLocks noChangeAspect="1" noChangeArrowheads="1"/>
          </p:cNvPicPr>
          <p:nvPr/>
        </p:nvPicPr>
        <p:blipFill>
          <a:blip r:embed="rId6" cstate="print"/>
          <a:srcRect l="3487"/>
          <a:stretch>
            <a:fillRect/>
          </a:stretch>
        </p:blipFill>
        <p:spPr bwMode="auto">
          <a:xfrm>
            <a:off x="226106" y="3573016"/>
            <a:ext cx="3985854" cy="2808312"/>
          </a:xfrm>
          <a:prstGeom prst="rect">
            <a:avLst/>
          </a:prstGeom>
          <a:noFill/>
        </p:spPr>
      </p:pic>
      <p:pic>
        <p:nvPicPr>
          <p:cNvPr id="29705" name="Picture 9"/>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Lst>
          </a:blip>
          <a:srcRect/>
          <a:stretch>
            <a:fillRect/>
          </a:stretch>
        </p:blipFill>
        <p:spPr bwMode="auto">
          <a:xfrm>
            <a:off x="5004048" y="3573016"/>
            <a:ext cx="3888432" cy="2857408"/>
          </a:xfrm>
          <a:prstGeom prst="rect">
            <a:avLst/>
          </a:prstGeom>
          <a:noFill/>
          <a:ln w="9525">
            <a:noFill/>
            <a:miter lim="800000"/>
            <a:headEnd/>
            <a:tailEnd/>
          </a:ln>
        </p:spPr>
      </p:pic>
      <p:sp>
        <p:nvSpPr>
          <p:cNvPr id="8" name="TextBox 7"/>
          <p:cNvSpPr txBox="1"/>
          <p:nvPr/>
        </p:nvSpPr>
        <p:spPr>
          <a:xfrm>
            <a:off x="0" y="0"/>
            <a:ext cx="9144000" cy="461665"/>
          </a:xfrm>
          <a:prstGeom prst="rect">
            <a:avLst/>
          </a:prstGeom>
          <a:noFill/>
        </p:spPr>
        <p:txBody>
          <a:bodyPr wrap="square" rtlCol="0">
            <a:spAutoFit/>
          </a:bodyPr>
          <a:lstStyle/>
          <a:p>
            <a:pPr algn="ctr"/>
            <a:r>
              <a:rPr lang="ru-RU" sz="2400" b="1" dirty="0">
                <a:solidFill>
                  <a:prstClr val="black"/>
                </a:solidFill>
              </a:rPr>
              <a:t>Эрозионные ветровые формы. </a:t>
            </a:r>
            <a:r>
              <a:rPr lang="ru-RU" sz="2400" b="1" dirty="0" err="1">
                <a:solidFill>
                  <a:prstClr val="black"/>
                </a:solidFill>
              </a:rPr>
              <a:t>Ярданги</a:t>
            </a:r>
            <a:r>
              <a:rPr lang="ru-RU" sz="2400" b="1" dirty="0">
                <a:solidFill>
                  <a:prstClr val="black"/>
                </a:solidFill>
              </a:rPr>
              <a:t> </a:t>
            </a:r>
          </a:p>
        </p:txBody>
      </p:sp>
      <p:sp>
        <p:nvSpPr>
          <p:cNvPr id="9" name="TextBox 8"/>
          <p:cNvSpPr txBox="1"/>
          <p:nvPr/>
        </p:nvSpPr>
        <p:spPr>
          <a:xfrm>
            <a:off x="179512" y="6488668"/>
            <a:ext cx="3888432" cy="369332"/>
          </a:xfrm>
          <a:prstGeom prst="rect">
            <a:avLst/>
          </a:prstGeom>
          <a:noFill/>
        </p:spPr>
        <p:txBody>
          <a:bodyPr wrap="square" rtlCol="0">
            <a:spAutoFit/>
          </a:bodyPr>
          <a:lstStyle/>
          <a:p>
            <a:pPr algn="ctr"/>
            <a:r>
              <a:rPr lang="ru-RU" b="1" dirty="0" err="1">
                <a:solidFill>
                  <a:prstClr val="black"/>
                </a:solidFill>
              </a:rPr>
              <a:t>Дашт-и-Лут</a:t>
            </a:r>
            <a:endParaRPr lang="ru-RU" b="1" dirty="0">
              <a:solidFill>
                <a:prstClr val="black"/>
              </a:solidFill>
            </a:endParaRPr>
          </a:p>
        </p:txBody>
      </p:sp>
      <p:sp>
        <p:nvSpPr>
          <p:cNvPr id="10" name="TextBox 9"/>
          <p:cNvSpPr txBox="1"/>
          <p:nvPr/>
        </p:nvSpPr>
        <p:spPr>
          <a:xfrm>
            <a:off x="5148064" y="6453336"/>
            <a:ext cx="3816424" cy="369332"/>
          </a:xfrm>
          <a:prstGeom prst="rect">
            <a:avLst/>
          </a:prstGeom>
          <a:noFill/>
        </p:spPr>
        <p:txBody>
          <a:bodyPr wrap="square" rtlCol="0">
            <a:spAutoFit/>
          </a:bodyPr>
          <a:lstStyle/>
          <a:p>
            <a:pPr algn="ctr"/>
            <a:r>
              <a:rPr lang="ru-RU" b="1" dirty="0">
                <a:solidFill>
                  <a:prstClr val="black"/>
                </a:solidFill>
              </a:rPr>
              <a:t>Марс</a:t>
            </a:r>
          </a:p>
        </p:txBody>
      </p:sp>
      <p:sp>
        <p:nvSpPr>
          <p:cNvPr id="11" name="TextBox 10"/>
          <p:cNvSpPr txBox="1"/>
          <p:nvPr/>
        </p:nvSpPr>
        <p:spPr>
          <a:xfrm>
            <a:off x="5940152" y="620688"/>
            <a:ext cx="774571" cy="369332"/>
          </a:xfrm>
          <a:prstGeom prst="rect">
            <a:avLst/>
          </a:prstGeom>
          <a:noFill/>
        </p:spPr>
        <p:txBody>
          <a:bodyPr wrap="none" rtlCol="0">
            <a:spAutoFit/>
          </a:bodyPr>
          <a:lstStyle/>
          <a:p>
            <a:r>
              <a:rPr lang="ru-RU" b="1" dirty="0">
                <a:solidFill>
                  <a:prstClr val="black"/>
                </a:solidFill>
              </a:rPr>
              <a:t>Китай</a:t>
            </a:r>
          </a:p>
        </p:txBody>
      </p:sp>
      <p:sp>
        <p:nvSpPr>
          <p:cNvPr id="12" name="TextBox 11"/>
          <p:cNvSpPr txBox="1"/>
          <p:nvPr/>
        </p:nvSpPr>
        <p:spPr>
          <a:xfrm>
            <a:off x="2987824" y="620688"/>
            <a:ext cx="864096" cy="369332"/>
          </a:xfrm>
          <a:prstGeom prst="rect">
            <a:avLst/>
          </a:prstGeom>
          <a:noFill/>
        </p:spPr>
        <p:txBody>
          <a:bodyPr wrap="square" rtlCol="0">
            <a:spAutoFit/>
          </a:bodyPr>
          <a:lstStyle/>
          <a:p>
            <a:r>
              <a:rPr lang="ru-RU" b="1" dirty="0">
                <a:solidFill>
                  <a:prstClr val="white"/>
                </a:solidFill>
              </a:rPr>
              <a:t>Иран</a:t>
            </a:r>
          </a:p>
        </p:txBody>
      </p:sp>
      <p:sp>
        <p:nvSpPr>
          <p:cNvPr id="13" name="TextBox 12"/>
          <p:cNvSpPr txBox="1"/>
          <p:nvPr/>
        </p:nvSpPr>
        <p:spPr>
          <a:xfrm>
            <a:off x="107504" y="548680"/>
            <a:ext cx="1450462" cy="369332"/>
          </a:xfrm>
          <a:prstGeom prst="rect">
            <a:avLst/>
          </a:prstGeom>
          <a:noFill/>
        </p:spPr>
        <p:txBody>
          <a:bodyPr wrap="none" rtlCol="0">
            <a:spAutoFit/>
          </a:bodyPr>
          <a:lstStyle/>
          <a:p>
            <a:r>
              <a:rPr lang="ru-RU" b="1" dirty="0">
                <a:solidFill>
                  <a:prstClr val="black"/>
                </a:solidFill>
              </a:rPr>
              <a:t>Калифорния</a:t>
            </a:r>
          </a:p>
        </p:txBody>
      </p:sp>
    </p:spTree>
    <p:extLst>
      <p:ext uri="{BB962C8B-B14F-4D97-AF65-F5344CB8AC3E}">
        <p14:creationId xmlns:p14="http://schemas.microsoft.com/office/powerpoint/2010/main" val="699142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1053</TotalTime>
  <Words>4414</Words>
  <Application>Microsoft Office PowerPoint</Application>
  <PresentationFormat>Экран (4:3)</PresentationFormat>
  <Paragraphs>288</Paragraphs>
  <Slides>49</Slides>
  <Notes>27</Notes>
  <HiddenSlides>0</HiddenSlides>
  <MMClips>0</MMClips>
  <ScaleCrop>false</ScaleCrop>
  <HeadingPairs>
    <vt:vector size="6" baseType="variant">
      <vt:variant>
        <vt:lpstr>Тема</vt:lpstr>
      </vt:variant>
      <vt:variant>
        <vt:i4>3</vt:i4>
      </vt:variant>
      <vt:variant>
        <vt:lpstr>Внедренные серверы OLE</vt:lpstr>
      </vt:variant>
      <vt:variant>
        <vt:i4>1</vt:i4>
      </vt:variant>
      <vt:variant>
        <vt:lpstr>Заголовки слайдов</vt:lpstr>
      </vt:variant>
      <vt:variant>
        <vt:i4>49</vt:i4>
      </vt:variant>
    </vt:vector>
  </HeadingPairs>
  <TitlesOfParts>
    <vt:vector size="53" baseType="lpstr">
      <vt:lpstr>1_Тема Office</vt:lpstr>
      <vt:lpstr>Оформление по умолчанию</vt:lpstr>
      <vt:lpstr>1_Оформление по умолчанию</vt:lpstr>
      <vt:lpstr>PHOTO-PAINT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Арт</dc:creator>
  <cp:lastModifiedBy>Alex</cp:lastModifiedBy>
  <cp:revision>80</cp:revision>
  <dcterms:created xsi:type="dcterms:W3CDTF">2013-03-15T06:12:10Z</dcterms:created>
  <dcterms:modified xsi:type="dcterms:W3CDTF">2020-03-19T09:25:49Z</dcterms:modified>
</cp:coreProperties>
</file>