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697" r:id="rId5"/>
  </p:sldMasterIdLst>
  <p:notesMasterIdLst>
    <p:notesMasterId r:id="rId59"/>
  </p:notesMasterIdLst>
  <p:sldIdLst>
    <p:sldId id="403" r:id="rId6"/>
    <p:sldId id="400" r:id="rId7"/>
    <p:sldId id="399" r:id="rId8"/>
    <p:sldId id="401" r:id="rId9"/>
    <p:sldId id="337" r:id="rId10"/>
    <p:sldId id="339" r:id="rId11"/>
    <p:sldId id="340" r:id="rId12"/>
    <p:sldId id="393" r:id="rId13"/>
    <p:sldId id="336" r:id="rId14"/>
    <p:sldId id="397" r:id="rId15"/>
    <p:sldId id="394" r:id="rId16"/>
    <p:sldId id="288" r:id="rId17"/>
    <p:sldId id="343" r:id="rId18"/>
    <p:sldId id="353" r:id="rId19"/>
    <p:sldId id="348" r:id="rId20"/>
    <p:sldId id="352" r:id="rId21"/>
    <p:sldId id="388" r:id="rId22"/>
    <p:sldId id="389" r:id="rId23"/>
    <p:sldId id="385" r:id="rId24"/>
    <p:sldId id="354" r:id="rId25"/>
    <p:sldId id="357" r:id="rId26"/>
    <p:sldId id="315" r:id="rId27"/>
    <p:sldId id="316" r:id="rId28"/>
    <p:sldId id="386" r:id="rId29"/>
    <p:sldId id="355" r:id="rId30"/>
    <p:sldId id="358" r:id="rId31"/>
    <p:sldId id="356" r:id="rId32"/>
    <p:sldId id="311" r:id="rId33"/>
    <p:sldId id="345" r:id="rId34"/>
    <p:sldId id="346" r:id="rId35"/>
    <p:sldId id="349" r:id="rId36"/>
    <p:sldId id="379" r:id="rId37"/>
    <p:sldId id="362" r:id="rId38"/>
    <p:sldId id="363" r:id="rId39"/>
    <p:sldId id="404" r:id="rId40"/>
    <p:sldId id="373" r:id="rId41"/>
    <p:sldId id="378" r:id="rId42"/>
    <p:sldId id="382" r:id="rId43"/>
    <p:sldId id="367" r:id="rId44"/>
    <p:sldId id="383" r:id="rId45"/>
    <p:sldId id="384" r:id="rId46"/>
    <p:sldId id="365" r:id="rId47"/>
    <p:sldId id="369" r:id="rId48"/>
    <p:sldId id="392" r:id="rId49"/>
    <p:sldId id="370" r:id="rId50"/>
    <p:sldId id="371" r:id="rId51"/>
    <p:sldId id="366" r:id="rId52"/>
    <p:sldId id="396" r:id="rId53"/>
    <p:sldId id="395" r:id="rId54"/>
    <p:sldId id="359" r:id="rId55"/>
    <p:sldId id="360" r:id="rId56"/>
    <p:sldId id="372" r:id="rId57"/>
    <p:sldId id="377" r:id="rId58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CCFFCC"/>
    <a:srgbClr val="66FFFF"/>
    <a:srgbClr val="D7B199"/>
    <a:srgbClr val="D9D9D9"/>
    <a:srgbClr val="F9D9E9"/>
    <a:srgbClr val="FF66FF"/>
    <a:srgbClr val="000000"/>
    <a:srgbClr val="FFF1E3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54" autoAdjust="0"/>
    <p:restoredTop sz="99276" autoAdjust="0"/>
  </p:normalViewPr>
  <p:slideViewPr>
    <p:cSldViewPr>
      <p:cViewPr varScale="1">
        <p:scale>
          <a:sx n="91" d="100"/>
          <a:sy n="91" d="100"/>
        </p:scale>
        <p:origin x="-163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fld id="{2C74E311-517D-4DB2-A241-11866F49D0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8341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i="0" dirty="0" smtClean="0"/>
              <a:t>К склоновым относятся отложения, которые формируются на склонах и у их подножий в результате смещения исходных продуктов разрушения пород под воздействием собственного веса, без участия или при незначительном участии других факторов.  Общим названием для склоновых отложений любой природы является </a:t>
            </a:r>
            <a:r>
              <a:rPr lang="ru-RU" i="0" dirty="0" err="1" smtClean="0"/>
              <a:t>коллювий</a:t>
            </a:r>
            <a:r>
              <a:rPr lang="ru-RU" i="0" dirty="0" smtClean="0"/>
              <a:t>, впервые этот термин появился в американской литературе в начале 20 века. </a:t>
            </a:r>
          </a:p>
          <a:p>
            <a:pPr algn="just"/>
            <a:endParaRPr lang="ru-RU" i="0" dirty="0" smtClean="0"/>
          </a:p>
          <a:p>
            <a:pPr algn="just"/>
            <a:r>
              <a:rPr lang="ru-RU" i="0" dirty="0" smtClean="0"/>
              <a:t>Поскольку движущей силой склоновых процессов является сила тяжести, траектория частиц на склоне одна – вниз по склону, к положению устойчивости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74E311-517D-4DB2-A241-11866F49D030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851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0" dirty="0" smtClean="0">
                <a:latin typeface="Arial Narrow" pitchFamily="34" charset="0"/>
              </a:rPr>
              <a:t>Делювий образуется в результате склонового смыва рыхлого материала временным поверхностным стоком дождевых и талых снеговых вод. Активность  склонового смыва зависит от количества стекающей воды. Поэтому в самых сухих и в самых влажных районах поверхностный смыв приторможен -  в одном случае из-за отсутствия осадков, а  в другом – из-за густой растительности, закрывающей и закрепляющей склоны. Наиболее благоприятными являются теплые </a:t>
            </a:r>
            <a:r>
              <a:rPr lang="ru-RU" i="0" dirty="0" err="1" smtClean="0">
                <a:latin typeface="Arial Narrow" pitchFamily="34" charset="0"/>
              </a:rPr>
              <a:t>семиаридные</a:t>
            </a:r>
            <a:r>
              <a:rPr lang="ru-RU" i="0" dirty="0" smtClean="0">
                <a:latin typeface="Arial Narrow" pitchFamily="34" charset="0"/>
              </a:rPr>
              <a:t> зоны, где растительности мало, а воды временами много. Другим районом интенсивного образования делювия являются </a:t>
            </a:r>
            <a:r>
              <a:rPr lang="ru-RU" i="0" dirty="0" err="1" smtClean="0">
                <a:latin typeface="Arial Narrow" pitchFamily="34" charset="0"/>
              </a:rPr>
              <a:t>перигляциальные</a:t>
            </a:r>
            <a:r>
              <a:rPr lang="ru-RU" i="0" dirty="0" smtClean="0">
                <a:latin typeface="Arial Narrow" pitchFamily="34" charset="0"/>
              </a:rPr>
              <a:t> области, климат которых является также </a:t>
            </a:r>
            <a:r>
              <a:rPr lang="ru-RU" i="0" dirty="0" err="1" smtClean="0">
                <a:latin typeface="Arial Narrow" pitchFamily="34" charset="0"/>
              </a:rPr>
              <a:t>семиаридным</a:t>
            </a:r>
            <a:r>
              <a:rPr lang="ru-RU" i="0" dirty="0" smtClean="0">
                <a:latin typeface="Arial Narrow" pitchFamily="34" charset="0"/>
              </a:rPr>
              <a:t>, но холодным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74E311-517D-4DB2-A241-11866F49D030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137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В случае делювиального сноса вода по склону стекает в виде распределенной системы тонких струек по крошечным незакрепленным канальцам глубиной от нескольких миллиметров до нескольких сантиметров, а на крутых склонах - до первых дециметров. Эти каналы могут быть врезаны и в коренные породы, и в рыхлые покровы (в том числе сам делювий), и называются они </a:t>
            </a:r>
            <a:r>
              <a:rPr lang="ru-RU" sz="1200" dirty="0" err="1" smtClean="0">
                <a:effectLst/>
                <a:latin typeface="Times New Roman"/>
                <a:ea typeface="Times New Roman"/>
              </a:rPr>
              <a:t>делли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.    </a:t>
            </a:r>
          </a:p>
          <a:p>
            <a:r>
              <a:rPr lang="ru-RU" sz="1200" dirty="0" smtClean="0">
                <a:effectLst/>
                <a:latin typeface="Times New Roman"/>
                <a:ea typeface="Times New Roman"/>
              </a:rPr>
              <a:t>Делювиальные отложения формируют протяженные полого наклоненные вогнутые шлейфы, которые прислонены к нижним частям склонов и выклиниваются как вверх, к водоразделам, так и поперек долин по направлению к реке. Породы представлены в основном тонкими разностями – именно такими, какие могут переносить маломощные плоские водные потоки на пологих склонах. Это, в основном, алевриты и физические глины. </a:t>
            </a:r>
          </a:p>
          <a:p>
            <a:r>
              <a:rPr lang="ru-RU" sz="1200" dirty="0" smtClean="0">
                <a:effectLst/>
                <a:latin typeface="Times New Roman"/>
              </a:rPr>
              <a:t>В хорошо развитых шлейфах заметно, что по мере того, как при уменьшении крутизны склона – за счет накопления склоновых отложений – уменьшается размерность склонового</a:t>
            </a:r>
            <a:r>
              <a:rPr lang="ru-RU" sz="1200" baseline="0" dirty="0" smtClean="0">
                <a:effectLst/>
                <a:latin typeface="Times New Roman"/>
              </a:rPr>
              <a:t> </a:t>
            </a:r>
            <a:r>
              <a:rPr lang="ru-RU" sz="1200" dirty="0" smtClean="0">
                <a:effectLst/>
                <a:latin typeface="Times New Roman"/>
              </a:rPr>
              <a:t>материала. Самый верхний делювий – самый тонкий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74E311-517D-4DB2-A241-11866F49D030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223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z="1200" dirty="0" smtClean="0">
                <a:effectLst/>
                <a:latin typeface="Times New Roman"/>
                <a:ea typeface="Times New Roman"/>
              </a:rPr>
              <a:t>Породы, сложенные самыми тонкими породами практически </a:t>
            </a:r>
            <a:r>
              <a:rPr lang="ru-RU" sz="1200" dirty="0" err="1" smtClean="0">
                <a:effectLst/>
                <a:latin typeface="Times New Roman"/>
                <a:ea typeface="Times New Roman"/>
              </a:rPr>
              <a:t>бесструктурны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, а в супесчаном делювии отмечается иногда слоистость и </a:t>
            </a:r>
            <a:r>
              <a:rPr lang="ru-RU" sz="1200" dirty="0" err="1" smtClean="0">
                <a:effectLst/>
                <a:latin typeface="Times New Roman"/>
                <a:ea typeface="Times New Roman"/>
              </a:rPr>
              <a:t>сортированность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 материала по слоям. В горном делювии появляются более грубые обломки, в основном не окатанные. Важно понимать, что идеальный плоский водный поток может случиться только на идеально плоском склоне, а таких склонов не бывает. Поэтому в делювии всегда присутствуют фации небольших ложбин, промоин и пр., придающих ему смешанный (делювиально-аллювиальный) облик. </a:t>
            </a:r>
          </a:p>
          <a:p>
            <a:r>
              <a:rPr lang="ru-RU" sz="1200" dirty="0" smtClean="0">
                <a:effectLst/>
                <a:latin typeface="Times New Roman"/>
                <a:ea typeface="Times New Roman"/>
              </a:rPr>
              <a:t>При подавлении сноса из-за увеличения влажности и температуры на склонах развиваются почвы, переслаивающие толщи более холодного  и менее влажного делювия. Как и в случае лессов, такое </a:t>
            </a:r>
            <a:r>
              <a:rPr lang="ru-RU" sz="1200" dirty="0" err="1" smtClean="0">
                <a:effectLst/>
                <a:latin typeface="Times New Roman"/>
                <a:ea typeface="Times New Roman"/>
              </a:rPr>
              <a:t>переслаивание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 может служить климатическим – а стало быть временным репером. А кроме того, в склоновых мелкоземах обычно хорошо сохраняются кости мелких грызунов, которые являются в настоящее время фактически единственной фаунистической группой, используемой в биостратиграфии четвертичного периода</a:t>
            </a:r>
            <a:endParaRPr lang="ru-RU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CE3D74-5F02-45BA-9467-641177BD4EB0}" type="slidenum">
              <a:rPr lang="ru-RU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 современную эпоху скорости делювиального сноса в областях умеренного и теплого климата резко возросли в связи с распашкой огромных территорий. Сельско-хозяйственная деятельность человека по мощности воздействия на склоновый снос и накопления делювия сравнялась, а может быть и превзошла природные климатические воздействия. Резкий смыв хорошо заметен в регионах, сравнительно недавно вошедших в сельскохозяйственный оборот.  Здесь смыв из-за распахивания аккумулируется в нижних этажах рельефа, образуя вторичные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намывные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почвы мощностью около 25 см и более, которые перекрывают естественный чернозем и очень хорошо заметны в уступах низких террас.</a:t>
            </a:r>
          </a:p>
          <a:p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010934-A423-4BAD-A26F-E66F72591256}" type="slidenum">
              <a:rPr lang="ru-RU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Фактически вторичные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намывные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почвы являются разновидностью комбинированных техногенных осадков.  От естественных образований они отличаются значительно более светлым цветом и тонко- слоистой структурой.  Вторичные почвы состоят главным образом из алеврита с редким гравием, то есть это классический делювий. Как правило, эти осадки ритмично-слоисты, ритмичность двух-компонентная, мощность ритма 4-5 мм. Верхний компонент ритма формируется при сравнительно медленном, но долгом летнем делювиальном переносе, а нижний слой отражает относительно короткий, но более интенсивный паводковый перенос. Наиболее представительные разрезы включают как раз столько ритмов, сколько лет распахивались прилегающие поля. </a:t>
            </a:r>
            <a:endParaRPr lang="ru-R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995753-CA24-4730-89C1-30BAE377DC7C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995753-CA24-4730-89C1-30BAE377DC7C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64849B71-1F87-49B7-ADA5-EB1E4382F5C7}" type="slidenum">
              <a:rPr lang="ru-RU" smtClean="0">
                <a:solidFill>
                  <a:prstClr val="black"/>
                </a:solidFill>
              </a:rPr>
              <a:pPr eaLnBrk="1" hangingPunct="1"/>
              <a:t>42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5010" y="868468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r" eaLnBrk="1" hangingPunct="1"/>
            <a:fld id="{C05698E1-BB5D-4B2F-BA0A-0CDA1F644D04}" type="slidenum">
              <a:rPr lang="ru-RU" sz="1200" i="0">
                <a:solidFill>
                  <a:prstClr val="black"/>
                </a:solidFill>
              </a:rPr>
              <a:pPr algn="r" eaLnBrk="1" hangingPunct="1"/>
              <a:t>42</a:t>
            </a:fld>
            <a:endParaRPr lang="ru-RU" sz="1200" i="0">
              <a:solidFill>
                <a:prstClr val="black"/>
              </a:solidFill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b="1" smtClean="0"/>
              <a:t>Архитектура подводных дельтовых комплексов. </a:t>
            </a:r>
            <a:r>
              <a:rPr lang="ru-RU" smtClean="0"/>
              <a:t>Отложения подводных частей речных систем – это тоже аллювий. В последнее время он изучен очень подробно, поскольку является основным ресурсом нефти и газа во многих регионах Мира – в том числе в Мексиканском заливе и Западной Сибири. Их строение очень разнообразно. Для примера здесь показана трехэтажная подводная дельтовая постройка одной из рек, впадающей в Мексиканский залив. </a:t>
            </a:r>
          </a:p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B68F624C-69CB-4278-B031-41AA625AF69E}" type="slidenum">
              <a:rPr lang="ru-RU">
                <a:solidFill>
                  <a:prstClr val="black"/>
                </a:solidFill>
              </a:rPr>
              <a:pPr eaLnBrk="1" hangingPunct="1"/>
              <a:t>43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6323" name="Rectangle 7"/>
          <p:cNvSpPr txBox="1">
            <a:spLocks noGrp="1" noChangeArrowheads="1"/>
          </p:cNvSpPr>
          <p:nvPr/>
        </p:nvSpPr>
        <p:spPr bwMode="auto">
          <a:xfrm>
            <a:off x="3885010" y="868468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r" eaLnBrk="1" hangingPunct="1"/>
            <a:fld id="{72FB40A7-D55B-4E04-B1C1-DC1D7F79FFE0}" type="slidenum">
              <a:rPr lang="ru-RU" sz="1200" i="0" smtClean="0">
                <a:solidFill>
                  <a:prstClr val="black"/>
                </a:solidFill>
              </a:rPr>
              <a:pPr algn="r" eaLnBrk="1" hangingPunct="1"/>
              <a:t>43</a:t>
            </a:fld>
            <a:endParaRPr lang="ru-RU" sz="1200" i="0" smtClean="0">
              <a:solidFill>
                <a:prstClr val="black"/>
              </a:solidFill>
            </a:endParaRPr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6B378A42-7F43-448C-881C-548CB0DB756C}" type="slidenum">
              <a:rPr lang="ru-RU">
                <a:solidFill>
                  <a:prstClr val="black"/>
                </a:solidFill>
              </a:rPr>
              <a:pPr eaLnBrk="1" hangingPunct="1"/>
              <a:t>45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5010" y="868468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r" eaLnBrk="1" hangingPunct="1"/>
            <a:fld id="{A2D54656-FCCA-43E4-9CC1-5EA517915B84}" type="slidenum">
              <a:rPr lang="ru-RU" sz="1200" i="0" smtClean="0">
                <a:solidFill>
                  <a:prstClr val="black"/>
                </a:solidFill>
              </a:rPr>
              <a:pPr algn="r" eaLnBrk="1" hangingPunct="1"/>
              <a:t>45</a:t>
            </a:fld>
            <a:endParaRPr lang="ru-RU" sz="1200" i="0" smtClean="0">
              <a:solidFill>
                <a:prstClr val="black"/>
              </a:solidFill>
            </a:endParaRPr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effectLst/>
                <a:latin typeface="Times New Roman"/>
                <a:ea typeface="Times New Roman"/>
              </a:rPr>
              <a:t>Обвальные накопления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 образуются при эпизодических обрушениях обвалах крупных блоков  скальных горных пород. Это не слишком частое геологическое явления, и по объемам пород обвальные накопления значительно уступают осыпным, как пишут некоторые исследователи - теряются в их массе. Большие площади бывают заняты ими только у подножий  высоких тектонических уступов с массой тектонически активных разрывов. Для обвальных накоплений характерна </a:t>
            </a:r>
            <a:r>
              <a:rPr lang="ru-RU" sz="1200" dirty="0" err="1" smtClean="0">
                <a:effectLst/>
                <a:latin typeface="Times New Roman"/>
                <a:ea typeface="Times New Roman"/>
              </a:rPr>
              <a:t>несортированность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 слагающего материала, в котором беспорядочно смешаны обломки пород самого различного размера, от громадных глыб до мелкого щебня и мелкоземов. Важная роль обвальных отложений как явления – роль индикативная. Они являются индикаторами сильных до катастрофических событий и могут быть использованы в событийной стратиграфии, оценке геологического риска и пр. </a:t>
            </a:r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738E6B-F90D-4284-80FA-7B1E7FE552DC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Эстуарий темзы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Приливные эстуарии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усиливают приливы,  которые достигают в них высоты 4 и более метров. Песок, поступает в эстуарий сразу из двух источников – сверху из реки и снизу из течений, продольных к прилежащим пляжам.  Последние доминируют, поскольку реки сбрасывают в эстуарии преимущественно тонкий материал. 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Энергия приливов достаточно для образования сложных композитных песчаных построек, которые мигрируют вдоль эстуария, при этом образуются слои песка. Однако вне этих баров доминирует тонкозернистые осадки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. 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74E311-517D-4DB2-A241-11866F49D030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813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r>
              <a:rPr lang="ru-RU" sz="1200" b="1" i="1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Название</a:t>
            </a: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 eaLnBrk="1" fontAlgn="t" latinLnBrk="0" hangingPunct="1"/>
            <a:r>
              <a:rPr lang="ru-RU" sz="1200" b="1" i="1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Особенности состава и </a:t>
            </a:r>
            <a:r>
              <a:rPr lang="ru-RU" sz="1200" b="1" i="1" u="none" strike="noStrike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биот</a:t>
            </a: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 eaLnBrk="1" fontAlgn="t" latinLnBrk="0" hangingPunct="1"/>
            <a:r>
              <a:rPr lang="ru-RU" sz="1200" b="1" i="1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Ассоциированные отложения</a:t>
            </a: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 eaLnBrk="1" fontAlgn="t" latinLnBrk="0" hangingPunct="1"/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Береговая равнина</a:t>
            </a: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 eaLnBrk="1" fontAlgn="t" latinLnBrk="0" hangingPunct="1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Тонко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зернистые;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богатые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биоты</a:t>
            </a: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 eaLnBrk="1" fontAlgn="t" latinLnBrk="0" hangingPunct="1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Часто углистые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много илов и алевритов, отдельные песчаные каналы</a:t>
            </a:r>
          </a:p>
          <a:p>
            <a:pPr rtl="0" eaLnBrk="1" fontAlgn="t" latinLnBrk="0" hangingPunct="1"/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Лагуны</a:t>
            </a: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 eaLnBrk="1" fontAlgn="t" latinLnBrk="0" hangingPunct="1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Тонко-зернистые;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однообразные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биоты</a:t>
            </a: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 eaLnBrk="1" fontAlgn="t" latinLnBrk="0" hangingPunct="1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Мелкие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фаны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ракушняки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алевриты и илы</a:t>
            </a:r>
          </a:p>
          <a:p>
            <a:pPr rtl="0" eaLnBrk="1" fontAlgn="t" latinLnBrk="0" hangingPunct="1"/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Приливные заливы</a:t>
            </a: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 eaLnBrk="1" fontAlgn="t" latinLnBrk="0" hangingPunct="1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Грубо-зернистые; однообразные, но обильные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биоты</a:t>
            </a: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 eaLnBrk="1" fontAlgn="t" latinLnBrk="0" hangingPunct="1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Пески с приливными характеристиками</a:t>
            </a:r>
          </a:p>
          <a:p>
            <a:pPr rtl="0" eaLnBrk="1" fontAlgn="t" latinLnBrk="0" hangingPunct="1"/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Приливные равнины</a:t>
            </a: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 eaLnBrk="1" fontAlgn="t" latinLnBrk="0" hangingPunct="1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Тонко-зернистые, со следами размыва; однообразные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биоты</a:t>
            </a: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 eaLnBrk="1" fontAlgn="t" latinLnBrk="0" hangingPunct="1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Богатые органикой алевриты и илы, маломощные песчаники</a:t>
            </a:r>
          </a:p>
          <a:p>
            <a:pPr rtl="0" eaLnBrk="1" fontAlgn="t" latinLnBrk="0" hangingPunct="1"/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Эоловые дюны</a:t>
            </a: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 eaLnBrk="1" fontAlgn="t" latinLnBrk="0" hangingPunct="1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Тонкие пески; отсутствие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биоты</a:t>
            </a: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 eaLnBrk="1" fontAlgn="t" latinLnBrk="0" hangingPunct="1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Эоловые дюны</a:t>
            </a:r>
          </a:p>
          <a:p>
            <a:pPr rtl="0" eaLnBrk="1" fontAlgn="t" latinLnBrk="0" hangingPunct="1"/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Реки</a:t>
            </a: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 eaLnBrk="1" fontAlgn="t" latinLnBrk="0" hangingPunct="1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Грубо-зернистые; однообразные, но обильные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биоты</a:t>
            </a: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 eaLnBrk="1" fontAlgn="t" latinLnBrk="0" hangingPunct="1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Разные типы аллювиальных отложений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74E311-517D-4DB2-A241-11866F49D030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653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200" i="0" dirty="0" smtClean="0"/>
              <a:t>Чтобы объяснить различия в структуре нарушенных склонов, геологи классифицировали оползни по типам движения и по размерам вовлеченного в движения материала. </a:t>
            </a:r>
          </a:p>
          <a:p>
            <a:pPr algn="just"/>
            <a:r>
              <a:rPr lang="ru-RU" sz="1200" b="1" i="0" dirty="0" smtClean="0"/>
              <a:t>Оползни (</a:t>
            </a:r>
            <a:r>
              <a:rPr lang="ru-RU" sz="1200" b="1" i="0" dirty="0" err="1" smtClean="0"/>
              <a:t>slides</a:t>
            </a:r>
            <a:r>
              <a:rPr lang="ru-RU" sz="1200" b="1" i="0" dirty="0" smtClean="0"/>
              <a:t>) </a:t>
            </a:r>
            <a:r>
              <a:rPr lang="ru-RU" sz="1200" i="0" dirty="0" smtClean="0"/>
              <a:t>состоят из блоков, движущихся по хорошо выраженным поверхностям срыва. Они подразделяются на </a:t>
            </a:r>
            <a:r>
              <a:rPr lang="ru-RU" sz="1200" b="1" i="0" dirty="0" smtClean="0"/>
              <a:t>ротационные оползни, </a:t>
            </a:r>
            <a:r>
              <a:rPr lang="ru-RU" sz="1200" i="0" dirty="0" smtClean="0"/>
              <a:t>которые двигаются вдоль вогнутых (</a:t>
            </a:r>
            <a:r>
              <a:rPr lang="ru-RU" sz="1200" i="0" dirty="0" err="1" smtClean="0"/>
              <a:t>листрических</a:t>
            </a:r>
            <a:r>
              <a:rPr lang="ru-RU" sz="1200" i="0" dirty="0" smtClean="0"/>
              <a:t>) поверхностей, и </a:t>
            </a:r>
            <a:r>
              <a:rPr lang="ru-RU" sz="1200" b="1" i="0" dirty="0" smtClean="0"/>
              <a:t>трансляционные оползни</a:t>
            </a:r>
            <a:r>
              <a:rPr lang="ru-RU" sz="1200" i="0" dirty="0" smtClean="0"/>
              <a:t>, которые движутся параллельно к поверхности грунта. </a:t>
            </a:r>
            <a:r>
              <a:rPr lang="ru-RU" sz="1200" b="1" i="0" dirty="0" smtClean="0"/>
              <a:t>Камнепады</a:t>
            </a:r>
            <a:r>
              <a:rPr lang="ru-RU" sz="1200" i="0" dirty="0" smtClean="0"/>
              <a:t>  это резкие выбросы пород или почв, свободно падающих в воздухе с минимальным контактом с другими поверхностями до самого удара. </a:t>
            </a:r>
            <a:r>
              <a:rPr lang="ru-RU" sz="1200" b="1" i="0" dirty="0" smtClean="0"/>
              <a:t>Опрокидывание (</a:t>
            </a:r>
            <a:r>
              <a:rPr lang="ru-RU" sz="1200" b="1" i="0" dirty="0" err="1" smtClean="0"/>
              <a:t>topple</a:t>
            </a:r>
            <a:r>
              <a:rPr lang="ru-RU" sz="1200" b="1" i="0" dirty="0" smtClean="0"/>
              <a:t>) </a:t>
            </a:r>
            <a:r>
              <a:rPr lang="ru-RU" sz="1200" i="0" dirty="0" smtClean="0"/>
              <a:t>это то же самое, но с первоначальным вращением  масс. </a:t>
            </a:r>
            <a:r>
              <a:rPr lang="ru-RU" sz="1200" b="1" i="0" dirty="0" smtClean="0"/>
              <a:t>Каменные потоки</a:t>
            </a:r>
            <a:r>
              <a:rPr lang="ru-RU" sz="1200" i="0" dirty="0" smtClean="0"/>
              <a:t> двигаются полностью за счет срывов внутри транспортируемых масс и действуют как вязкие флюиды. </a:t>
            </a:r>
            <a:r>
              <a:rPr lang="ru-RU" sz="1200" b="1" i="0" dirty="0" smtClean="0"/>
              <a:t>Крип</a:t>
            </a:r>
            <a:r>
              <a:rPr lang="ru-RU" sz="1200" i="0" dirty="0" smtClean="0"/>
              <a:t> - это почти незаметное сползание (течение) материала вниз по склону. </a:t>
            </a:r>
            <a:r>
              <a:rPr lang="ru-RU" sz="1200" b="1" i="0" dirty="0" smtClean="0"/>
              <a:t>Латеральное растяжение (</a:t>
            </a:r>
            <a:r>
              <a:rPr lang="ru-RU" sz="1200" b="1" i="0" dirty="0" err="1" smtClean="0"/>
              <a:t>spreads</a:t>
            </a:r>
            <a:r>
              <a:rPr lang="ru-RU" sz="1200" b="1" i="0" dirty="0" smtClean="0"/>
              <a:t>)</a:t>
            </a:r>
            <a:r>
              <a:rPr lang="ru-RU" sz="1200" i="0" dirty="0" smtClean="0"/>
              <a:t> возникает, когда разжижение в подстилающем материале заставляет поверхностные породы или почвы двигаться вниз по очень пологому склону.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74E311-517D-4DB2-A241-11866F49D030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078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 smtClean="0">
                <a:effectLst/>
                <a:latin typeface="Times New Roman"/>
                <a:ea typeface="Times New Roman"/>
              </a:rPr>
              <a:t>Осыпные накопления 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в типичном случае представляют массу глыб и щебня, отделяющихся от горных пород постепенно, по мере развития физического выветривания. Их возникновение является результатом медленного осыпания склонов, и в этом смысле они даже противопоставляются катастрофически быстрому обваливанию. Из осыпных накоплений формируются осыпи. Осыпи образуют или серии разобщенных конусов осыпания, или сомкнутые </a:t>
            </a:r>
            <a:r>
              <a:rPr lang="ru-RU" sz="1200" dirty="0" err="1" smtClean="0">
                <a:effectLst/>
                <a:latin typeface="Times New Roman"/>
                <a:ea typeface="Times New Roman"/>
              </a:rPr>
              <a:t>щлейфы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. Их угол наклона близок к углу естественного откоса сыпучих тел. Осыпные накопления характерны для горных стран, особенно расположенных в зонах аридного и </a:t>
            </a:r>
            <a:r>
              <a:rPr lang="ru-RU" sz="1200" dirty="0" err="1" smtClean="0">
                <a:effectLst/>
                <a:latin typeface="Times New Roman"/>
                <a:ea typeface="Times New Roman"/>
              </a:rPr>
              <a:t>семиаридного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 климата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74E311-517D-4DB2-A241-11866F49D030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878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lnSpc>
                <a:spcPct val="12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Для регионов с распространением карбонатных пород – например, Крыма – характерна цементация осыпных накоплений и преобразование их в брекчии. </a:t>
            </a:r>
          </a:p>
          <a:p>
            <a:pPr indent="450215" algn="just">
              <a:lnSpc>
                <a:spcPct val="12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В условиях равнинного рельефа, осыпи, конечно, распространены в меньшей степени, они имеют здесь  </a:t>
            </a:r>
            <a:r>
              <a:rPr lang="ru-RU" sz="1200" dirty="0" err="1" smtClean="0">
                <a:effectLst/>
                <a:latin typeface="Times New Roman"/>
                <a:ea typeface="Times New Roman"/>
              </a:rPr>
              <a:t>мелкоземный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 состав и легко путаются с другими типами отложений.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74E311-517D-4DB2-A241-11866F49D030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594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i="0" spc="-80" dirty="0" smtClean="0">
                <a:latin typeface="Arial Narrow" pitchFamily="34" charset="0"/>
              </a:rPr>
              <a:t>Для каждого осыпного тела обычно выделяется область питания, и по форме, и по смыслу соответствующая дренажному бассейну водных потоков, основной канал каменного потока и нижний осыпной веер или </a:t>
            </a:r>
            <a:r>
              <a:rPr lang="ru-RU" i="0" spc="-80" dirty="0" err="1" smtClean="0">
                <a:latin typeface="Arial Narrow" pitchFamily="34" charset="0"/>
              </a:rPr>
              <a:t>фан</a:t>
            </a:r>
            <a:r>
              <a:rPr lang="ru-RU" i="0" spc="-80" dirty="0" smtClean="0">
                <a:latin typeface="Arial Narrow" pitchFamily="34" charset="0"/>
              </a:rPr>
              <a:t>, соответствующий конусу выноса или аллювиальной дельте.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74E311-517D-4DB2-A241-11866F49D030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618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i="0" dirty="0" smtClean="0">
                <a:latin typeface="Arial Narrow" pitchFamily="34" charset="0"/>
              </a:rPr>
              <a:t>Мы видим последовательный ряд морфологически похожих потоковых систем: </a:t>
            </a:r>
          </a:p>
          <a:p>
            <a:pPr algn="l"/>
            <a:endParaRPr lang="ru-RU" sz="1200" i="0" dirty="0" smtClean="0">
              <a:latin typeface="Arial Narrow" pitchFamily="34" charset="0"/>
            </a:endParaRPr>
          </a:p>
          <a:p>
            <a:pPr marL="342900" indent="-342900" algn="l">
              <a:buFont typeface="Wingdings" pitchFamily="2" charset="2"/>
              <a:buChar char="q"/>
            </a:pPr>
            <a:r>
              <a:rPr lang="ru-RU" sz="1200" i="0" dirty="0" smtClean="0">
                <a:latin typeface="Arial Narrow" pitchFamily="34" charset="0"/>
              </a:rPr>
              <a:t>существенно </a:t>
            </a:r>
            <a:r>
              <a:rPr lang="ru-RU" sz="1200" b="1" i="0" dirty="0" smtClean="0">
                <a:latin typeface="Arial Narrow" pitchFamily="34" charset="0"/>
              </a:rPr>
              <a:t>каменных</a:t>
            </a:r>
            <a:r>
              <a:rPr lang="ru-RU" sz="1200" i="0" dirty="0" smtClean="0">
                <a:latin typeface="Arial Narrow" pitchFamily="34" charset="0"/>
              </a:rPr>
              <a:t> потоков, характерных для крутых сухих склонов, </a:t>
            </a:r>
          </a:p>
          <a:p>
            <a:pPr marL="342900" indent="-342900" algn="l">
              <a:buFont typeface="Wingdings" pitchFamily="2" charset="2"/>
              <a:buChar char="q"/>
            </a:pPr>
            <a:r>
              <a:rPr lang="ru-RU" sz="1200" i="0" dirty="0" smtClean="0">
                <a:latin typeface="Arial Narrow" pitchFamily="34" charset="0"/>
              </a:rPr>
              <a:t>ограниченно водных систем – </a:t>
            </a:r>
            <a:r>
              <a:rPr lang="ru-RU" sz="1200" b="1" i="0" dirty="0" smtClean="0">
                <a:latin typeface="Arial Narrow" pitchFamily="34" charset="0"/>
              </a:rPr>
              <a:t>пролювиальных</a:t>
            </a:r>
            <a:r>
              <a:rPr lang="ru-RU" sz="1200" i="0" dirty="0" smtClean="0">
                <a:latin typeface="Arial Narrow" pitchFamily="34" charset="0"/>
              </a:rPr>
              <a:t> потоков, </a:t>
            </a:r>
          </a:p>
          <a:p>
            <a:pPr marL="342900" indent="-342900" algn="l">
              <a:buFont typeface="Wingdings" pitchFamily="2" charset="2"/>
              <a:buChar char="q"/>
            </a:pPr>
            <a:r>
              <a:rPr lang="ru-RU" sz="1200" i="0" dirty="0" smtClean="0">
                <a:latin typeface="Arial Narrow" pitchFamily="34" charset="0"/>
              </a:rPr>
              <a:t>и наконец, постоянно </a:t>
            </a:r>
            <a:r>
              <a:rPr lang="ru-RU" sz="1200" b="1" i="0" dirty="0" smtClean="0">
                <a:latin typeface="Arial Narrow" pitchFamily="34" charset="0"/>
              </a:rPr>
              <a:t>водных речных</a:t>
            </a:r>
            <a:r>
              <a:rPr lang="ru-RU" sz="1200" i="0" dirty="0" smtClean="0">
                <a:latin typeface="Arial Narrow" pitchFamily="34" charset="0"/>
              </a:rPr>
              <a:t> потоков.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74E311-517D-4DB2-A241-11866F49D030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052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Оползание блоков пород предполагает подготовленную структуру пород, благоприятствующую оползанию. Прежде всего, это наличие разделов, в том числе трещинных или разрывных, по которым и происходит сползание пород. Различают блоковые и поточные  оползни. В первых материал сползает крупными массами, сохраняющими внутреннее строение, а в поточных оползнях, преимущественно глинистых, материал разжижается (</a:t>
            </a:r>
            <a:r>
              <a:rPr lang="ru-RU" sz="1200" dirty="0" err="1" smtClean="0">
                <a:effectLst/>
                <a:latin typeface="Times New Roman"/>
                <a:ea typeface="Times New Roman"/>
              </a:rPr>
              <a:t>флюидизируется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), и перемещается в виде вязкого потока. </a:t>
            </a:r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450215" algn="just">
              <a:lnSpc>
                <a:spcPct val="12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Близкими к ним по механизмам развития являются солифлюкционные оползни (Андерсон, 1906), возникающие из-за переувлажнения поверхностных грунтов – либо при длительных атмосферных осадках, либо при сезонном оттаивание вечной мерзлоты. </a:t>
            </a:r>
          </a:p>
          <a:p>
            <a:pPr indent="450215" algn="just">
              <a:lnSpc>
                <a:spcPct val="12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По одной из гипотез, </a:t>
            </a:r>
            <a:r>
              <a:rPr lang="ru-RU" sz="1200" dirty="0" err="1" smtClean="0">
                <a:effectLst/>
                <a:latin typeface="Times New Roman"/>
                <a:ea typeface="Times New Roman"/>
              </a:rPr>
              <a:t>солифлюкция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 может захватывать не только сравнительно </a:t>
            </a:r>
            <a:r>
              <a:rPr lang="ru-RU" sz="1200" dirty="0" err="1" smtClean="0">
                <a:effectLst/>
                <a:latin typeface="Times New Roman"/>
                <a:ea typeface="Times New Roman"/>
              </a:rPr>
              <a:t>мелкоземные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 склоновые чехлы, но и </a:t>
            </a:r>
            <a:r>
              <a:rPr lang="ru-RU" sz="1200" dirty="0" err="1" smtClean="0">
                <a:effectLst/>
                <a:latin typeface="Times New Roman"/>
                <a:ea typeface="Times New Roman"/>
              </a:rPr>
              <a:t>крупноглыбовый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 морозобойный элювий. Течение этого материала дает такие странные и устрашающие формы как </a:t>
            </a:r>
            <a:r>
              <a:rPr lang="ru-RU" sz="1200" dirty="0" err="1" smtClean="0">
                <a:effectLst/>
                <a:latin typeface="Times New Roman"/>
                <a:ea typeface="Times New Roman"/>
              </a:rPr>
              <a:t>курумы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 и каменные реки. </a:t>
            </a:r>
          </a:p>
          <a:p>
            <a:endParaRPr 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1CF3B-FAF0-491E-A151-2ABFC659C2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063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B3A27-DF01-4537-B0C3-79B7DE6E68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907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416AF-8287-4A27-8165-D57B7C0015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141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58D54-A4B4-4909-A2B4-70D62E49109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700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30E3E9-F550-4544-8EFB-910A74AC252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870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B3F67-2AA5-4BCC-A53E-57A9E5EAEA3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58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BDE0AE-9180-46E7-A151-A0FED89256C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20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041F4-A857-4FDD-988A-57335D90FAA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074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E66C8-55F0-42F7-9DA5-023E176FBDB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063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23F1C4-A6F0-4BD3-88D3-A8745378C05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725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C28998-C752-46C7-A4F1-5DB86631398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70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4DB45-35D8-4AD7-89B7-824DC29407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670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361400-B043-4615-AFB0-814B386081D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860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BE32D-8845-45CF-BFDA-00AE1E4F952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684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52FC6-5C9D-4FE1-9F98-2DC24B1C8B5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702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9E9A2F9-C462-46D2-89D8-0EFBE45397F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3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9BD98-A348-4BDC-A11B-5E37D2B853A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983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7D735-5E78-4044-904A-20BAFB4B026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312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2FA22-C016-4237-B926-4399757A6CC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6676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BB65A-325E-424C-8B46-AAB6FB65D1D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79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C061B-F2F8-4662-B84F-E6C73903956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39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1ECB9-4399-4AAE-9B7B-2F779D1C4B5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157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8C640-62D6-4EDA-A593-6CD8655253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7935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189E2-A3D1-4929-BB96-E2C10450E9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1635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FEA1C-086F-4F40-883A-0793558DEA4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4352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C07B7-3951-4C43-9E89-9A44DEF319E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1470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A150D-DCAA-430C-B79B-8C440ED1139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5827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EDEEA-AC46-4B61-8866-2DD7937C6A9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3614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7DB18-A10C-47D3-9CF0-74F69955E54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3721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99CDA-8487-42DC-8FEC-B26B753A39A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2216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D59A9-7A6F-4D2C-9A01-1F027BFF3A5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7328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5A169-B2A6-4C06-B203-BC4D44CB458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1575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3A03C-6B61-4A0F-AE3F-264CD610A4E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745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56877-B945-4705-BD9F-9C5B56D98A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7281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442FB-ED98-41CE-9EF4-122C0F6C487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2338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A19A5-1897-4AEA-8783-1DDF084C25D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8523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9E59A-C4BF-48EF-88F5-767E98132F1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3463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B46A5-1030-4742-8F68-277B2296DEC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850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E2C0E-19F1-4A6C-9BA1-D92B9B0709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5252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E6A77-9659-434D-BE50-7CA3615FF5D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164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B1481-C119-4742-B0CF-84D4E7ECB89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3954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90C7F-C4A2-40E5-88C9-5F2D5860B3B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5545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82966-E594-4625-8A50-465DE60E153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695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E6F89-C7ED-4EE1-B4E0-EF133368760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991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DD6F5-120A-4A7E-9608-DBFF166FD1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3815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920A8-0BC5-4FD7-8AB4-92813AE571E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300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46F88-85FB-4D94-B44F-AF9E90E845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367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ABFE3-0CA2-488F-9A5F-B86E3BCE21D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4950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5B53D-BE3B-4863-AC8C-718102CC1F4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6533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64028-4F23-45D8-913C-290950C9BD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597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FFE80-3DF2-4F1D-A8A2-D902EE19328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037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4AB12-FB86-4519-9928-D8BCEDBF830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31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EDEF1-0381-48F1-AF5E-3CE9300E28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066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51C59-D045-490F-84B1-50461EF6FD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01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3F83A-7353-466F-861E-9FC56835EF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365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79A4E-63AF-40B4-BD50-1A670350AC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529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pPr>
              <a:defRPr/>
            </a:pPr>
            <a:fld id="{198FA5A2-9871-4743-9367-947204B7D3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ru-RU" i="0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i="0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E3D2B54-B51C-41AA-9581-A3368B61E168}" type="slidenum">
              <a:rPr lang="ru-RU" i="0" smtClean="0">
                <a:solidFill>
                  <a:srgbClr val="000000"/>
                </a:solidFill>
              </a:rPr>
              <a:pPr/>
              <a:t>‹#›</a:t>
            </a:fld>
            <a:endParaRPr lang="ru-RU" i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542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>
              <a:defRPr/>
            </a:pPr>
            <a:endParaRPr lang="ru-RU" i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 i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FA462CE-E094-462B-A222-CF61DD4DD7B4}" type="slidenum">
              <a:rPr lang="ru-RU" i="0">
                <a:solidFill>
                  <a:srgbClr val="000000"/>
                </a:solidFill>
                <a:latin typeface="Arial Narrow" pitchFamily="34" charset="0"/>
              </a:rPr>
              <a:pPr>
                <a:defRPr/>
              </a:pPr>
              <a:t>‹#›</a:t>
            </a:fld>
            <a:endParaRPr lang="ru-RU" i="0">
              <a:solidFill>
                <a:srgbClr val="0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87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 Narrow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 Narrow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Narrow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Narrow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>
              <a:defRPr/>
            </a:pPr>
            <a:endParaRPr lang="ru-RU" i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 i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1D0DEC2-B55F-49EF-9683-762ABDC05E39}" type="slidenum">
              <a:rPr lang="ru-RU" i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i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19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>
              <a:defRPr/>
            </a:pPr>
            <a:endParaRPr lang="ru-RU" i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 i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5D34EDA-4C22-4598-809C-3C9A4D2C361E}" type="slidenum">
              <a:rPr lang="ru-RU" i="0">
                <a:solidFill>
                  <a:srgbClr val="000000"/>
                </a:solidFill>
                <a:latin typeface="Arial Narrow" pitchFamily="34" charset="0"/>
              </a:rPr>
              <a:pPr>
                <a:defRPr/>
              </a:pPr>
              <a:t>‹#›</a:t>
            </a:fld>
            <a:endParaRPr lang="ru-RU" i="0">
              <a:solidFill>
                <a:srgbClr val="0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81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 Narrow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 Narrow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Narrow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Narrow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0.jpeg"/><Relationship Id="rId5" Type="http://schemas.openxmlformats.org/officeDocument/2006/relationships/hyperlink" Target="http://en.wikipedia.org/wiki/Ural_River" TargetMode="External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Ural_River" TargetMode="External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8.jpeg"/><Relationship Id="rId5" Type="http://schemas.microsoft.com/office/2007/relationships/hdphoto" Target="../media/hdphoto9.wdp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10.wdp"/><Relationship Id="rId5" Type="http://schemas.openxmlformats.org/officeDocument/2006/relationships/image" Target="../media/image70.png"/><Relationship Id="rId4" Type="http://schemas.openxmlformats.org/officeDocument/2006/relationships/image" Target="../media/image69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pn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"/>
            <a:ext cx="9144000" cy="685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15117" y="3406615"/>
            <a:ext cx="3301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Пролювиальные, склоновые и </a:t>
            </a:r>
            <a:r>
              <a:rPr lang="ru-RU" sz="2400" b="1" i="0" dirty="0" err="1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паралические</a:t>
            </a:r>
            <a:r>
              <a:rPr lang="ru-RU" sz="2400" b="1" i="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образования</a:t>
            </a:r>
            <a:endParaRPr lang="ru-RU" sz="2400" b="1" i="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4" y="6488668"/>
            <a:ext cx="606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L8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33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chemeClr val="bg1">
                <a:lumMod val="95000"/>
              </a:schemeClr>
            </a:gs>
            <a:gs pos="61000">
              <a:schemeClr val="bg1"/>
            </a:gs>
            <a:gs pos="82001">
              <a:srgbClr val="F9D9E9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96752"/>
            <a:ext cx="8712968" cy="411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20000"/>
              </a:lnSpc>
              <a:spcAft>
                <a:spcPts val="0"/>
              </a:spcAft>
            </a:pPr>
            <a:r>
              <a:rPr lang="ru-RU" sz="2000" b="1" i="0" dirty="0" err="1">
                <a:latin typeface="Calibri"/>
                <a:ea typeface="Times New Roman"/>
                <a:cs typeface="Calibri"/>
              </a:rPr>
              <a:t>Коллювий</a:t>
            </a:r>
            <a:r>
              <a:rPr lang="ru-RU" sz="2000" b="1" i="0" dirty="0">
                <a:latin typeface="Calibri"/>
                <a:ea typeface="Times New Roman"/>
                <a:cs typeface="Calibri"/>
              </a:rPr>
              <a:t> обрушения</a:t>
            </a:r>
            <a:endParaRPr lang="ru-RU" i="0" dirty="0">
              <a:latin typeface="Times New Roman"/>
              <a:ea typeface="Times New Roman"/>
            </a:endParaRPr>
          </a:p>
          <a:p>
            <a:pPr indent="450215" algn="just">
              <a:lnSpc>
                <a:spcPct val="120000"/>
              </a:lnSpc>
              <a:spcAft>
                <a:spcPts val="0"/>
              </a:spcAft>
            </a:pPr>
            <a:r>
              <a:rPr lang="ru-RU" b="1" i="0" dirty="0">
                <a:latin typeface="Times New Roman"/>
                <a:ea typeface="Times New Roman"/>
              </a:rPr>
              <a:t>Обвальные накопления</a:t>
            </a:r>
            <a:r>
              <a:rPr lang="ru-RU" i="0" dirty="0">
                <a:latin typeface="Times New Roman"/>
                <a:ea typeface="Times New Roman"/>
              </a:rPr>
              <a:t> образуются при эпизодических </a:t>
            </a:r>
            <a:r>
              <a:rPr lang="ru-RU" i="0" dirty="0" smtClean="0">
                <a:latin typeface="Times New Roman"/>
                <a:ea typeface="Times New Roman"/>
              </a:rPr>
              <a:t>обрушениях, </a:t>
            </a:r>
            <a:r>
              <a:rPr lang="ru-RU" i="0" dirty="0">
                <a:latin typeface="Times New Roman"/>
                <a:ea typeface="Times New Roman"/>
              </a:rPr>
              <a:t>обвалах крупных блоков </a:t>
            </a:r>
            <a:r>
              <a:rPr lang="ru-RU" i="0" dirty="0" smtClean="0">
                <a:latin typeface="Times New Roman"/>
                <a:ea typeface="Times New Roman"/>
              </a:rPr>
              <a:t>скальных </a:t>
            </a:r>
            <a:r>
              <a:rPr lang="ru-RU" i="0" dirty="0">
                <a:latin typeface="Times New Roman"/>
                <a:ea typeface="Times New Roman"/>
              </a:rPr>
              <a:t>горных пород. Это не слишком частое геологическое явления, и по объемам пород обвальные накопления значительно уступают осыпным, как пишут некоторые исследователи - теряются в их массе. Большие площади бывают заняты ими только у подножий </a:t>
            </a:r>
            <a:r>
              <a:rPr lang="ru-RU" i="0" dirty="0" smtClean="0">
                <a:latin typeface="Times New Roman"/>
                <a:ea typeface="Times New Roman"/>
              </a:rPr>
              <a:t>высоких </a:t>
            </a:r>
            <a:r>
              <a:rPr lang="ru-RU" i="0" dirty="0">
                <a:latin typeface="Times New Roman"/>
                <a:ea typeface="Times New Roman"/>
              </a:rPr>
              <a:t>тектонических уступов с массой тектонически активных разрывов. Для обвальных накоплений характерна </a:t>
            </a:r>
            <a:r>
              <a:rPr lang="ru-RU" i="0" dirty="0" err="1">
                <a:latin typeface="Times New Roman"/>
                <a:ea typeface="Times New Roman"/>
              </a:rPr>
              <a:t>несортированность</a:t>
            </a:r>
            <a:r>
              <a:rPr lang="ru-RU" i="0" dirty="0">
                <a:latin typeface="Times New Roman"/>
                <a:ea typeface="Times New Roman"/>
              </a:rPr>
              <a:t> слагающего материала, в котором беспорядочно смешаны обломки пород самого различного размера, от громадных глыб до мелкого щебня и мелкоземов. Важная роль обвальных отложений как явления – роль индикативная. Они являются индикаторами сильных до катастрофических событий и могут быть использованы в событийной стратиграфии, оценке геологического риска и пр. </a:t>
            </a:r>
            <a:endParaRPr lang="ru-RU" i="0" dirty="0">
              <a:effectLst/>
              <a:latin typeface="Times New Roman"/>
              <a:ea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9853" y="188640"/>
            <a:ext cx="3199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0" dirty="0" smtClean="0">
                <a:latin typeface="Arial Narrow" panose="020B0606020202030204" pitchFamily="34" charset="0"/>
              </a:rPr>
              <a:t>ГРАВИТАЦИОННЫЙ КОЛЛЮВИЙ</a:t>
            </a:r>
            <a:endParaRPr lang="ru-RU" i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29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93"/>
            <a:ext cx="4536878" cy="340265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684"/>
            <a:ext cx="4575577" cy="343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8"/>
            <a:ext cx="4644008" cy="344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-27384"/>
            <a:ext cx="3133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0" dirty="0" smtClean="0">
                <a:solidFill>
                  <a:schemeClr val="bg1"/>
                </a:solidFill>
              </a:rPr>
              <a:t>Развалы  столбчатых  базальтов</a:t>
            </a:r>
            <a:endParaRPr lang="ru-RU" sz="1400" b="1" i="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4008" y="-2684"/>
            <a:ext cx="1719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0" dirty="0" smtClean="0">
                <a:solidFill>
                  <a:schemeClr val="bg1"/>
                </a:solidFill>
              </a:rPr>
              <a:t>Морская абразия</a:t>
            </a:r>
            <a:endParaRPr lang="ru-RU" sz="1400" b="1" i="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16" y="3464259"/>
            <a:ext cx="4548461" cy="34113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4008" y="3409836"/>
            <a:ext cx="4337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b="1" i="0" dirty="0" err="1" smtClean="0"/>
              <a:t>Крупноглыбовые</a:t>
            </a:r>
            <a:r>
              <a:rPr lang="ru-RU" sz="1400" b="1" i="0" dirty="0" smtClean="0"/>
              <a:t> развалы</a:t>
            </a:r>
          </a:p>
          <a:p>
            <a:pPr algn="l"/>
            <a:r>
              <a:rPr lang="ru-RU" sz="1400" b="1" i="0" dirty="0" smtClean="0"/>
              <a:t>на склоне хр. Б. </a:t>
            </a:r>
            <a:r>
              <a:rPr lang="ru-RU" sz="1400" b="1" i="0" dirty="0" err="1" smtClean="0"/>
              <a:t>Уван</a:t>
            </a:r>
            <a:r>
              <a:rPr lang="ru-RU" sz="1400" b="1" i="0" dirty="0" smtClean="0"/>
              <a:t>, Южный Урал</a:t>
            </a:r>
            <a:endParaRPr lang="ru-RU" sz="1400" b="1" i="0" dirty="0"/>
          </a:p>
        </p:txBody>
      </p:sp>
    </p:spTree>
    <p:extLst>
      <p:ext uri="{BB962C8B-B14F-4D97-AF65-F5344CB8AC3E}">
        <p14:creationId xmlns:p14="http://schemas.microsoft.com/office/powerpoint/2010/main" val="347891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2225"/>
            <a:ext cx="9180513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6"/>
          <p:cNvSpPr txBox="1">
            <a:spLocks noChangeArrowheads="1"/>
          </p:cNvSpPr>
          <p:nvPr/>
        </p:nvSpPr>
        <p:spPr bwMode="auto">
          <a:xfrm>
            <a:off x="0" y="-29756"/>
            <a:ext cx="9180513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000" b="1" i="0" dirty="0" err="1" smtClean="0">
                <a:latin typeface="Arial Narrow" pitchFamily="34" charset="0"/>
              </a:rPr>
              <a:t>Коллювий</a:t>
            </a:r>
            <a:r>
              <a:rPr lang="ru-RU" sz="2000" b="1" i="0" dirty="0" smtClean="0">
                <a:latin typeface="Arial Narrow" pitchFamily="34" charset="0"/>
              </a:rPr>
              <a:t> обрушения. </a:t>
            </a:r>
            <a:r>
              <a:rPr lang="ru-RU" sz="2000" b="1" i="0" dirty="0">
                <a:latin typeface="Arial Narrow" pitchFamily="34" charset="0"/>
              </a:rPr>
              <a:t>Большой </a:t>
            </a:r>
            <a:r>
              <a:rPr lang="ru-RU" sz="2000" b="1" i="0" dirty="0" smtClean="0">
                <a:latin typeface="Arial Narrow" pitchFamily="34" charset="0"/>
              </a:rPr>
              <a:t>Обвал,  Южная </a:t>
            </a:r>
            <a:r>
              <a:rPr lang="ru-RU" sz="2000" b="1" i="0" dirty="0" err="1" smtClean="0">
                <a:latin typeface="Arial Narrow" pitchFamily="34" charset="0"/>
              </a:rPr>
              <a:t>Демерджи</a:t>
            </a:r>
            <a:endParaRPr lang="ru-RU" sz="2000" b="1" i="0" dirty="0">
              <a:latin typeface="Arial Narrow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2996952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0" dirty="0" err="1" smtClean="0">
                <a:solidFill>
                  <a:schemeClr val="bg1"/>
                </a:solidFill>
                <a:latin typeface="Franklin Gothic Medium Cond" pitchFamily="34" charset="0"/>
              </a:rPr>
              <a:t>Диамиктиты</a:t>
            </a:r>
            <a:endParaRPr lang="ru-RU" i="0" dirty="0">
              <a:solidFill>
                <a:schemeClr val="bg1"/>
              </a:solidFill>
              <a:latin typeface="Franklin Gothic Medium Cond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90256" y="6102686"/>
            <a:ext cx="4572000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r>
              <a:rPr lang="ru-RU" sz="1400" i="0" dirty="0" smtClean="0">
                <a:latin typeface="Franklin Gothic Medium Cond" pitchFamily="34" charset="0"/>
              </a:rPr>
              <a:t>Являются </a:t>
            </a:r>
            <a:r>
              <a:rPr lang="ru-RU" sz="1400" i="0" dirty="0">
                <a:latin typeface="Franklin Gothic Medium Cond" pitchFamily="34" charset="0"/>
              </a:rPr>
              <a:t>индикаторами сильных до катастрофических событий и могут быть использованы в событийной стратиграфии, оценке геологического риска и пр.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3635896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b="1" i="0" dirty="0" smtClean="0"/>
          </a:p>
          <a:p>
            <a:pPr algn="just"/>
            <a:r>
              <a:rPr lang="ru-RU" sz="1400" b="1" i="0" dirty="0" smtClean="0"/>
              <a:t>Ч</a:t>
            </a:r>
            <a:r>
              <a:rPr lang="ru-RU" sz="1400" i="0" dirty="0" smtClean="0"/>
              <a:t>тобы </a:t>
            </a:r>
            <a:r>
              <a:rPr lang="ru-RU" sz="1400" i="0" dirty="0"/>
              <a:t>объяснить </a:t>
            </a:r>
            <a:r>
              <a:rPr lang="ru-RU" sz="1400" i="0" dirty="0" smtClean="0"/>
              <a:t>различия </a:t>
            </a:r>
            <a:r>
              <a:rPr lang="ru-RU" sz="1400" i="0" dirty="0"/>
              <a:t>в структуре нарушенных склонов, </a:t>
            </a:r>
            <a:r>
              <a:rPr lang="ru-RU" sz="1400" i="0" dirty="0" smtClean="0"/>
              <a:t>специалисты классифицировали  склоновые образования по </a:t>
            </a:r>
            <a:r>
              <a:rPr lang="ru-RU" sz="1400" i="0" dirty="0"/>
              <a:t>типам движения и по размерам вовлеченного в движения материала. </a:t>
            </a:r>
          </a:p>
          <a:p>
            <a:pPr algn="just"/>
            <a:r>
              <a:rPr lang="ru-RU" sz="1400" b="1" i="0" dirty="0" smtClean="0"/>
              <a:t>Оползни </a:t>
            </a:r>
            <a:r>
              <a:rPr lang="ru-RU" sz="1400" b="1" i="0" dirty="0"/>
              <a:t>(</a:t>
            </a:r>
            <a:r>
              <a:rPr lang="ru-RU" sz="1400" dirty="0" err="1"/>
              <a:t>slides</a:t>
            </a:r>
            <a:r>
              <a:rPr lang="ru-RU" sz="1400" b="1" i="0" dirty="0"/>
              <a:t>) </a:t>
            </a:r>
            <a:r>
              <a:rPr lang="ru-RU" sz="1400" i="0" dirty="0"/>
              <a:t>состоят из блоков, движущихся по хорошо выраженным </a:t>
            </a:r>
            <a:r>
              <a:rPr lang="ru-RU" sz="1400" i="0" dirty="0" smtClean="0"/>
              <a:t>поверхностям срыва.</a:t>
            </a:r>
            <a:r>
              <a:rPr lang="en-US" sz="1400" i="0" dirty="0" smtClean="0"/>
              <a:t> </a:t>
            </a:r>
            <a:r>
              <a:rPr lang="ru-RU" sz="1400" i="0" dirty="0" smtClean="0"/>
              <a:t>Выделяются</a:t>
            </a:r>
            <a:r>
              <a:rPr lang="en-US" sz="1400" i="0" dirty="0" smtClean="0"/>
              <a:t> </a:t>
            </a:r>
            <a:r>
              <a:rPr lang="en-US" sz="1400" b="1" i="0" dirty="0" smtClean="0">
                <a:solidFill>
                  <a:srgbClr val="00B0F0"/>
                </a:solidFill>
              </a:rPr>
              <a:t>A</a:t>
            </a:r>
            <a:r>
              <a:rPr lang="ru-RU" sz="1400" i="0" dirty="0" smtClean="0">
                <a:solidFill>
                  <a:srgbClr val="00B0F0"/>
                </a:solidFill>
              </a:rPr>
              <a:t>)</a:t>
            </a:r>
            <a:r>
              <a:rPr lang="en-US" sz="1400" i="0" dirty="0" smtClean="0"/>
              <a:t> </a:t>
            </a:r>
            <a:r>
              <a:rPr lang="ru-RU" sz="1400" b="1" i="0" dirty="0" smtClean="0"/>
              <a:t>ротационные </a:t>
            </a:r>
            <a:r>
              <a:rPr lang="ru-RU" sz="1400" b="1" i="0" dirty="0"/>
              <a:t>оползни, </a:t>
            </a:r>
            <a:r>
              <a:rPr lang="ru-RU" sz="1400" i="0" dirty="0"/>
              <a:t>которые двигаются вдоль вогнутых </a:t>
            </a:r>
            <a:r>
              <a:rPr lang="ru-RU" sz="1400" i="0" dirty="0" smtClean="0"/>
              <a:t>(</a:t>
            </a:r>
            <a:r>
              <a:rPr lang="ru-RU" sz="1400" i="0" dirty="0" err="1" smtClean="0"/>
              <a:t>листри</a:t>
            </a:r>
            <a:r>
              <a:rPr lang="en-US" sz="1400" i="0" dirty="0" smtClean="0"/>
              <a:t>-</a:t>
            </a:r>
            <a:r>
              <a:rPr lang="ru-RU" sz="1400" i="0" dirty="0" err="1" smtClean="0"/>
              <a:t>ческих</a:t>
            </a:r>
            <a:r>
              <a:rPr lang="ru-RU" sz="1400" i="0" dirty="0"/>
              <a:t>) поверхностей, и </a:t>
            </a:r>
            <a:r>
              <a:rPr lang="en-US" sz="1400" b="1" i="0" dirty="0" smtClean="0">
                <a:solidFill>
                  <a:srgbClr val="00B0F0"/>
                </a:solidFill>
              </a:rPr>
              <a:t>B</a:t>
            </a:r>
            <a:r>
              <a:rPr lang="ru-RU" sz="1400" b="1" i="0" dirty="0" smtClean="0">
                <a:solidFill>
                  <a:srgbClr val="00B0F0"/>
                </a:solidFill>
              </a:rPr>
              <a:t>, С</a:t>
            </a:r>
            <a:r>
              <a:rPr lang="en-US" sz="1400" i="0" dirty="0" smtClean="0"/>
              <a:t>) </a:t>
            </a:r>
            <a:r>
              <a:rPr lang="ru-RU" sz="1400" b="1" i="0" dirty="0" smtClean="0"/>
              <a:t>транс</a:t>
            </a:r>
            <a:r>
              <a:rPr lang="en-US" sz="1400" b="1" i="0" dirty="0" smtClean="0"/>
              <a:t>-</a:t>
            </a:r>
            <a:r>
              <a:rPr lang="ru-RU" sz="1400" b="1" i="0" dirty="0" err="1" smtClean="0"/>
              <a:t>ляционные</a:t>
            </a:r>
            <a:r>
              <a:rPr lang="ru-RU" sz="1400" b="1" i="0" dirty="0" smtClean="0"/>
              <a:t> оползни</a:t>
            </a:r>
            <a:r>
              <a:rPr lang="ru-RU" sz="1400" i="0" dirty="0" smtClean="0"/>
              <a:t>, </a:t>
            </a:r>
            <a:r>
              <a:rPr lang="ru-RU" sz="1400" i="0" dirty="0"/>
              <a:t>которые </a:t>
            </a:r>
            <a:r>
              <a:rPr lang="ru-RU" sz="1400" i="0" dirty="0" err="1" smtClean="0"/>
              <a:t>дви</a:t>
            </a:r>
            <a:r>
              <a:rPr lang="en-US" sz="1400" i="0" dirty="0" smtClean="0"/>
              <a:t>-</a:t>
            </a:r>
            <a:r>
              <a:rPr lang="ru-RU" sz="1400" i="0" dirty="0" err="1" smtClean="0"/>
              <a:t>гаются</a:t>
            </a:r>
            <a:r>
              <a:rPr lang="ru-RU" sz="1400" i="0" dirty="0" smtClean="0"/>
              <a:t> </a:t>
            </a:r>
            <a:r>
              <a:rPr lang="ru-RU" sz="1400" i="0" dirty="0"/>
              <a:t>параллельно к поверхности грунта</a:t>
            </a:r>
            <a:r>
              <a:rPr lang="ru-RU" sz="1400" i="0" dirty="0" smtClean="0"/>
              <a:t>.</a:t>
            </a:r>
            <a:r>
              <a:rPr lang="en-US" sz="1400" i="0" dirty="0" smtClean="0"/>
              <a:t> </a:t>
            </a:r>
            <a:r>
              <a:rPr lang="en-US" sz="1400" b="1" i="0" dirty="0" smtClean="0">
                <a:solidFill>
                  <a:srgbClr val="00B0F0"/>
                </a:solidFill>
              </a:rPr>
              <a:t>D</a:t>
            </a:r>
            <a:r>
              <a:rPr lang="en-US" sz="1400" i="0" dirty="0" smtClean="0"/>
              <a:t>) </a:t>
            </a:r>
            <a:r>
              <a:rPr lang="ru-RU" sz="1400" b="1" i="0" dirty="0" smtClean="0"/>
              <a:t>Камнепады</a:t>
            </a:r>
            <a:r>
              <a:rPr lang="ru-RU" sz="1400" i="0" dirty="0" smtClean="0"/>
              <a:t>  </a:t>
            </a:r>
            <a:r>
              <a:rPr lang="ru-RU" sz="1400" i="0" dirty="0"/>
              <a:t>это резкие выбросы пород или почв, свободно </a:t>
            </a:r>
            <a:r>
              <a:rPr lang="ru-RU" sz="1400" i="0" dirty="0" smtClean="0"/>
              <a:t>падающих </a:t>
            </a:r>
            <a:r>
              <a:rPr lang="ru-RU" sz="1400" i="0" dirty="0"/>
              <a:t>в воздухе </a:t>
            </a:r>
            <a:r>
              <a:rPr lang="ru-RU" sz="1400" i="0" dirty="0" smtClean="0"/>
              <a:t>до </a:t>
            </a:r>
            <a:r>
              <a:rPr lang="ru-RU" sz="1400" i="0" dirty="0"/>
              <a:t>самого удара. </a:t>
            </a:r>
            <a:r>
              <a:rPr lang="en-US" sz="1400" i="0" dirty="0" smtClean="0"/>
              <a:t/>
            </a:r>
            <a:br>
              <a:rPr lang="en-US" sz="1400" i="0" dirty="0" smtClean="0"/>
            </a:br>
            <a:r>
              <a:rPr lang="en-US" sz="1400" b="1" i="0" dirty="0" smtClean="0">
                <a:solidFill>
                  <a:srgbClr val="00B0F0"/>
                </a:solidFill>
              </a:rPr>
              <a:t>E</a:t>
            </a:r>
            <a:r>
              <a:rPr lang="en-US" sz="1400" i="0" dirty="0" smtClean="0"/>
              <a:t>) </a:t>
            </a:r>
            <a:r>
              <a:rPr lang="ru-RU" sz="1400" b="1" i="0" dirty="0" smtClean="0"/>
              <a:t>Опрокидывание </a:t>
            </a:r>
            <a:r>
              <a:rPr lang="ru-RU" sz="1400" b="1" i="0" dirty="0"/>
              <a:t>(</a:t>
            </a:r>
            <a:r>
              <a:rPr lang="ru-RU" sz="1400" dirty="0" err="1"/>
              <a:t>topple</a:t>
            </a:r>
            <a:r>
              <a:rPr lang="ru-RU" sz="1400" b="1" i="0" dirty="0"/>
              <a:t>) </a:t>
            </a:r>
            <a:r>
              <a:rPr lang="ru-RU" sz="1400" i="0" dirty="0"/>
              <a:t>это то же самое, </a:t>
            </a:r>
            <a:r>
              <a:rPr lang="ru-RU" sz="1400" i="0" dirty="0" smtClean="0"/>
              <a:t>но с первоначальным </a:t>
            </a:r>
            <a:r>
              <a:rPr lang="ru-RU" sz="1400" i="0" dirty="0" err="1" smtClean="0"/>
              <a:t>вра</a:t>
            </a:r>
            <a:r>
              <a:rPr lang="en-US" sz="1400" i="0" dirty="0" smtClean="0"/>
              <a:t>-</a:t>
            </a:r>
            <a:r>
              <a:rPr lang="ru-RU" sz="1400" i="0" dirty="0" err="1" smtClean="0"/>
              <a:t>щением</a:t>
            </a:r>
            <a:r>
              <a:rPr lang="en-US" sz="1400" i="0" dirty="0" smtClean="0"/>
              <a:t> </a:t>
            </a:r>
            <a:r>
              <a:rPr lang="ru-RU" sz="1400" i="0" dirty="0" smtClean="0"/>
              <a:t>масс.</a:t>
            </a:r>
            <a:r>
              <a:rPr lang="en-US" sz="1400" i="0" dirty="0" smtClean="0"/>
              <a:t> </a:t>
            </a:r>
            <a:r>
              <a:rPr lang="en-US" sz="1400" b="1" i="0" dirty="0" smtClean="0">
                <a:solidFill>
                  <a:srgbClr val="00B0F0"/>
                </a:solidFill>
              </a:rPr>
              <a:t>F</a:t>
            </a:r>
            <a:r>
              <a:rPr lang="ru-RU" sz="1400" b="1" i="0" dirty="0" smtClean="0">
                <a:solidFill>
                  <a:srgbClr val="00B0F0"/>
                </a:solidFill>
              </a:rPr>
              <a:t>, </a:t>
            </a:r>
            <a:r>
              <a:rPr lang="en-US" sz="1400" b="1" i="0" dirty="0" smtClean="0">
                <a:solidFill>
                  <a:srgbClr val="00B0F0"/>
                </a:solidFill>
              </a:rPr>
              <a:t>G, H</a:t>
            </a:r>
            <a:r>
              <a:rPr lang="en-US" sz="1400" i="0" dirty="0" smtClean="0"/>
              <a:t>) </a:t>
            </a:r>
            <a:r>
              <a:rPr lang="ru-RU" sz="1400" b="1" i="0" dirty="0" smtClean="0"/>
              <a:t>Обломочные потоки</a:t>
            </a:r>
            <a:r>
              <a:rPr lang="ru-RU" sz="1400" i="0" dirty="0" smtClean="0"/>
              <a:t> </a:t>
            </a:r>
            <a:r>
              <a:rPr lang="ru-RU" sz="1400" i="0" dirty="0"/>
              <a:t>двигаются </a:t>
            </a:r>
            <a:r>
              <a:rPr lang="ru-RU" sz="1400" i="0" dirty="0" smtClean="0"/>
              <a:t>за </a:t>
            </a:r>
            <a:r>
              <a:rPr lang="ru-RU" sz="1400" i="0" dirty="0"/>
              <a:t>счет срывов внутри транспортируемых масс и действуют как вязкие флюиды. </a:t>
            </a:r>
            <a:r>
              <a:rPr lang="en-US" sz="1400" b="1" i="0" dirty="0" smtClean="0">
                <a:solidFill>
                  <a:srgbClr val="00B0F0"/>
                </a:solidFill>
              </a:rPr>
              <a:t>I</a:t>
            </a:r>
            <a:r>
              <a:rPr lang="en-US" sz="1400" i="0" dirty="0" smtClean="0"/>
              <a:t>) </a:t>
            </a:r>
            <a:r>
              <a:rPr lang="ru-RU" sz="1400" b="1" i="0" dirty="0" smtClean="0"/>
              <a:t>Крип</a:t>
            </a:r>
            <a:r>
              <a:rPr lang="ru-RU" sz="1400" i="0" dirty="0" smtClean="0"/>
              <a:t> </a:t>
            </a:r>
            <a:r>
              <a:rPr lang="ru-RU" sz="1400" i="0" dirty="0"/>
              <a:t>- это почти незаметное </a:t>
            </a:r>
            <a:r>
              <a:rPr lang="ru-RU" sz="1400" i="0" dirty="0" smtClean="0"/>
              <a:t>сползание (течение) материала по </a:t>
            </a:r>
            <a:r>
              <a:rPr lang="ru-RU" sz="1400" i="0" dirty="0"/>
              <a:t>склону.</a:t>
            </a:r>
            <a:r>
              <a:rPr lang="ru-RU" sz="1400" b="1" i="0" dirty="0">
                <a:solidFill>
                  <a:srgbClr val="00B0F0"/>
                </a:solidFill>
              </a:rPr>
              <a:t> </a:t>
            </a:r>
            <a:r>
              <a:rPr lang="en-US" sz="1400" b="1" i="0" dirty="0" smtClean="0">
                <a:solidFill>
                  <a:srgbClr val="00B0F0"/>
                </a:solidFill>
              </a:rPr>
              <a:t>J) </a:t>
            </a:r>
            <a:r>
              <a:rPr lang="ru-RU" sz="1400" b="1" i="0" dirty="0" smtClean="0"/>
              <a:t>Латеральное </a:t>
            </a:r>
            <a:r>
              <a:rPr lang="ru-RU" sz="1400" b="1" i="0" dirty="0"/>
              <a:t>растяжение (</a:t>
            </a:r>
            <a:r>
              <a:rPr lang="ru-RU" sz="1400" dirty="0" err="1"/>
              <a:t>spreads</a:t>
            </a:r>
            <a:r>
              <a:rPr lang="ru-RU" sz="1400" b="1" i="0" dirty="0"/>
              <a:t>)</a:t>
            </a:r>
            <a:r>
              <a:rPr lang="ru-RU" sz="1400" i="0" dirty="0"/>
              <a:t> возникает, когда разжижение в подстилающем материале заставляет поверхностные породы или почвы двигаться вниз по очень пологому склону.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"/>
            <a:ext cx="548686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63888" y="1723818"/>
            <a:ext cx="1802095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300" b="1" i="0" dirty="0" smtClean="0">
                <a:latin typeface="Arial Narrow" panose="020B0606020202030204" pitchFamily="34" charset="0"/>
              </a:rPr>
              <a:t>Ротационный оползень</a:t>
            </a:r>
            <a:endParaRPr lang="ru-RU" sz="1300" b="1" i="0" dirty="0"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2080" y="1723818"/>
            <a:ext cx="2279413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300" b="1" i="0" dirty="0" smtClean="0">
                <a:latin typeface="Arial Narrow" panose="020B0606020202030204" pitchFamily="34" charset="0"/>
              </a:rPr>
              <a:t>Трансляционный оползень</a:t>
            </a:r>
            <a:endParaRPr lang="ru-RU" sz="1300" b="1" i="0" dirty="0"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21083" y="1702967"/>
            <a:ext cx="1603324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300" b="1" i="0" dirty="0" smtClean="0">
                <a:latin typeface="Arial Narrow" panose="020B0606020202030204" pitchFamily="34" charset="0"/>
              </a:rPr>
              <a:t>Блоковое оползание</a:t>
            </a:r>
            <a:endParaRPr lang="ru-RU" sz="1300" b="1" i="0" dirty="0"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49448" y="3508653"/>
            <a:ext cx="845104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300" b="1" i="0" dirty="0" smtClean="0">
                <a:latin typeface="Arial Narrow" panose="020B0606020202030204" pitchFamily="34" charset="0"/>
              </a:rPr>
              <a:t>Камнепад</a:t>
            </a:r>
            <a:endParaRPr lang="ru-RU" sz="1300" b="1" i="0" dirty="0"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82409" y="3527355"/>
            <a:ext cx="1298753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300" b="1" i="0" dirty="0" smtClean="0">
                <a:latin typeface="Arial Narrow" panose="020B0606020202030204" pitchFamily="34" charset="0"/>
              </a:rPr>
              <a:t>Опрокидывание</a:t>
            </a:r>
            <a:endParaRPr lang="ru-RU" sz="1300" b="1" i="0" dirty="0"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2320" y="3533561"/>
            <a:ext cx="1519968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300" b="1" i="0" dirty="0" smtClean="0">
                <a:latin typeface="Arial Narrow" panose="020B0606020202030204" pitchFamily="34" charset="0"/>
              </a:rPr>
              <a:t>Обломочный поток</a:t>
            </a:r>
            <a:endParaRPr lang="ru-RU" sz="1300" b="1" i="0" dirty="0"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01561" y="5299199"/>
            <a:ext cx="1571264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300" b="1" i="0" dirty="0" smtClean="0">
                <a:latin typeface="Arial Narrow" panose="020B0606020202030204" pitchFamily="34" charset="0"/>
              </a:rPr>
              <a:t>Обломочная лавина</a:t>
            </a:r>
            <a:endParaRPr lang="ru-RU" sz="1300" b="1" i="0" dirty="0">
              <a:latin typeface="Arial Narrow" panose="020B0606020202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939633" y="5299199"/>
            <a:ext cx="54534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400" b="1" i="0" dirty="0" smtClean="0">
                <a:latin typeface="Arial Narrow" panose="020B0606020202030204" pitchFamily="34" charset="0"/>
              </a:rPr>
              <a:t>Крип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330004" y="6565612"/>
            <a:ext cx="1906291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300" b="1" i="0" dirty="0" smtClean="0">
                <a:latin typeface="Arial Narrow" panose="020B0606020202030204" pitchFamily="34" charset="0"/>
              </a:rPr>
              <a:t>Латеральное растяжение</a:t>
            </a:r>
            <a:endParaRPr lang="ru-RU" sz="1300" b="1" i="0" dirty="0"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72242" y="5306893"/>
            <a:ext cx="141417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300" b="1" i="0" dirty="0" smtClean="0">
                <a:latin typeface="Arial Narrow" panose="020B0606020202030204" pitchFamily="34" charset="0"/>
              </a:rPr>
              <a:t>Оползание почвы</a:t>
            </a:r>
            <a:endParaRPr lang="ru-RU" sz="1300" b="1" i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41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35" y="446262"/>
            <a:ext cx="9154029" cy="6411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97452" y="97267"/>
            <a:ext cx="2549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>
                <a:latin typeface="Arial Narrow" pitchFamily="34" charset="0"/>
              </a:rPr>
              <a:t>ОСЫПНЫЕ</a:t>
            </a:r>
            <a:r>
              <a:rPr lang="ru-RU" i="0" dirty="0" smtClean="0">
                <a:latin typeface="Arial Narrow" pitchFamily="34" charset="0"/>
              </a:rPr>
              <a:t> </a:t>
            </a:r>
            <a:r>
              <a:rPr lang="ru-RU" b="1" i="0" dirty="0" smtClean="0">
                <a:latin typeface="Arial Narrow" pitchFamily="34" charset="0"/>
              </a:rPr>
              <a:t>ОТЛОЖЕНИЯ</a:t>
            </a:r>
            <a:endParaRPr lang="ru-RU" b="1" i="0" dirty="0">
              <a:latin typeface="Arial Narrow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360" y="5445224"/>
            <a:ext cx="88924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0" dirty="0">
                <a:solidFill>
                  <a:schemeClr val="bg1"/>
                </a:solidFill>
                <a:latin typeface="Franklin Gothic Medium Cond" pitchFamily="34" charset="0"/>
              </a:rPr>
              <a:t>Осыпные накопления в типичном случае представляют массу  глыб и щебня, отделяющихся от горных пород постепенно, по мере развития физического выветривания. Их возникновение является результатом медленного осыпания склонов, и в этом смысле они даже противопоставляются катастрофически быстрому обваливанию.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3468" y="3779748"/>
            <a:ext cx="1694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ambria" panose="02040503050406030204" pitchFamily="18" charset="0"/>
              </a:rPr>
              <a:t>Осыпной конус</a:t>
            </a:r>
            <a:endParaRPr lang="ru-RU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0400" y="980728"/>
            <a:ext cx="2062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ambria" panose="02040503050406030204" pitchFamily="18" charset="0"/>
              </a:rPr>
              <a:t>Область питания</a:t>
            </a:r>
            <a:endParaRPr lang="ru-RU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37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327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dirty="0" smtClean="0"/>
              <a:t>Осыпи </a:t>
            </a:r>
            <a:r>
              <a:rPr lang="ru-RU" b="1" i="0" dirty="0" err="1" smtClean="0"/>
              <a:t>Бешкош</a:t>
            </a:r>
            <a:r>
              <a:rPr lang="ru-RU" b="1" i="0" dirty="0" smtClean="0"/>
              <a:t> (Крым)</a:t>
            </a:r>
            <a:endParaRPr lang="ru-RU" b="1" i="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499992" y="544522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i="0" dirty="0">
                <a:solidFill>
                  <a:schemeClr val="bg1"/>
                </a:solidFill>
              </a:rPr>
              <a:t>Для регионов с распространением карбонатных пород – например, Крыма – характерна цементация осыпных накоплений и преобразование их в брекчии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10729" y="413909"/>
            <a:ext cx="6094897" cy="5682091"/>
            <a:chOff x="61279" y="413909"/>
            <a:chExt cx="6094897" cy="5682091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22"/>
            <a:stretch/>
          </p:blipFill>
          <p:spPr>
            <a:xfrm>
              <a:off x="61279" y="413909"/>
              <a:ext cx="6094897" cy="568209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995936" y="548680"/>
              <a:ext cx="2019976" cy="369332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ru-RU" i="0" dirty="0" smtClean="0"/>
                <a:t>область питания</a:t>
              </a:r>
              <a:endParaRPr lang="ru-RU" i="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75656" y="2348880"/>
              <a:ext cx="17940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i="0" dirty="0" smtClean="0">
                  <a:solidFill>
                    <a:schemeClr val="bg1"/>
                  </a:solidFill>
                  <a:latin typeface="Arial Narrow" pitchFamily="34" charset="0"/>
                </a:rPr>
                <a:t>основной канал</a:t>
              </a:r>
            </a:p>
            <a:p>
              <a:r>
                <a:rPr lang="ru-RU" i="0" dirty="0" smtClean="0">
                  <a:solidFill>
                    <a:schemeClr val="bg1"/>
                  </a:solidFill>
                  <a:latin typeface="Arial Narrow" pitchFamily="34" charset="0"/>
                </a:rPr>
                <a:t>каменного потока </a:t>
              </a:r>
              <a:endParaRPr lang="ru-RU" i="0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9552" y="5000082"/>
              <a:ext cx="21739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i="0" dirty="0" smtClean="0">
                  <a:solidFill>
                    <a:schemeClr val="bg1"/>
                  </a:solidFill>
                  <a:latin typeface="Arial Narrow" pitchFamily="34" charset="0"/>
                </a:rPr>
                <a:t>нижний осыпной веер </a:t>
              </a:r>
              <a:endParaRPr lang="ru-RU" i="0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6088678" y="1702549"/>
            <a:ext cx="30598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b="1" i="0" spc="-80" dirty="0">
                <a:latin typeface="Arial Narrow" pitchFamily="34" charset="0"/>
              </a:rPr>
              <a:t>Для каждого осыпного тела </a:t>
            </a:r>
            <a:r>
              <a:rPr lang="ru-RU" b="1" i="0" spc="-80" dirty="0" smtClean="0">
                <a:latin typeface="Arial Narrow" pitchFamily="34" charset="0"/>
              </a:rPr>
              <a:t>обычно </a:t>
            </a:r>
            <a:r>
              <a:rPr lang="ru-RU" b="1" i="0" spc="-80" dirty="0">
                <a:latin typeface="Arial Narrow" pitchFamily="34" charset="0"/>
              </a:rPr>
              <a:t>выделяется область питания, и по </a:t>
            </a:r>
            <a:r>
              <a:rPr lang="ru-RU" b="1" i="0" spc="-80" dirty="0" smtClean="0">
                <a:latin typeface="Arial Narrow" pitchFamily="34" charset="0"/>
              </a:rPr>
              <a:t>форме</a:t>
            </a:r>
            <a:r>
              <a:rPr lang="ru-RU" b="1" i="0" spc="-80" dirty="0">
                <a:latin typeface="Arial Narrow" pitchFamily="34" charset="0"/>
              </a:rPr>
              <a:t>,</a:t>
            </a:r>
            <a:r>
              <a:rPr lang="ru-RU" b="1" i="0" spc="-80" dirty="0" smtClean="0">
                <a:latin typeface="Arial Narrow" pitchFamily="34" charset="0"/>
              </a:rPr>
              <a:t> </a:t>
            </a:r>
            <a:r>
              <a:rPr lang="ru-RU" b="1" i="0" spc="-80" dirty="0">
                <a:latin typeface="Arial Narrow" pitchFamily="34" charset="0"/>
              </a:rPr>
              <a:t>и по смыслу соответствующая дренажному бассейну водных потоков, основной канал каменного потока и нижний осыпной веер или </a:t>
            </a:r>
            <a:r>
              <a:rPr lang="ru-RU" b="1" i="0" spc="-80" dirty="0" smtClean="0">
                <a:latin typeface="Arial Narrow" pitchFamily="34" charset="0"/>
              </a:rPr>
              <a:t>конус, </a:t>
            </a:r>
            <a:r>
              <a:rPr lang="ru-RU" b="1" i="0" spc="-80" dirty="0">
                <a:latin typeface="Arial Narrow" pitchFamily="34" charset="0"/>
              </a:rPr>
              <a:t>соответствующий </a:t>
            </a:r>
            <a:r>
              <a:rPr lang="ru-RU" b="1" i="0" spc="-80" dirty="0" smtClean="0">
                <a:latin typeface="Arial Narrow" pitchFamily="34" charset="0"/>
              </a:rPr>
              <a:t> конусу выноса или </a:t>
            </a:r>
            <a:r>
              <a:rPr lang="ru-RU" b="1" i="0" spc="-80" dirty="0">
                <a:latin typeface="Arial Narrow" pitchFamily="34" charset="0"/>
              </a:rPr>
              <a:t>аллювиальной дельте.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00192" y="429189"/>
            <a:ext cx="1600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/>
              <a:t>КАРАКОРУМ</a:t>
            </a:r>
            <a:endParaRPr lang="ru-RU" b="1" i="0" dirty="0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2775301" y="2995210"/>
            <a:ext cx="274280" cy="21776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64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81990" y="332656"/>
            <a:ext cx="869149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r"/>
            <a:r>
              <a:rPr lang="ru-RU" b="1" i="0" dirty="0" smtClean="0"/>
              <a:t>5600м</a:t>
            </a:r>
            <a:endParaRPr lang="ru-RU" b="1" i="0" dirty="0"/>
          </a:p>
        </p:txBody>
      </p:sp>
      <p:sp>
        <p:nvSpPr>
          <p:cNvPr id="4" name="TextBox 3"/>
          <p:cNvSpPr txBox="1"/>
          <p:nvPr/>
        </p:nvSpPr>
        <p:spPr>
          <a:xfrm>
            <a:off x="3317682" y="2786444"/>
            <a:ext cx="869149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ru-RU" b="1" i="0" dirty="0" smtClean="0"/>
              <a:t>3800м</a:t>
            </a:r>
            <a:endParaRPr lang="ru-RU" b="1" i="0" dirty="0"/>
          </a:p>
        </p:txBody>
      </p:sp>
      <p:sp>
        <p:nvSpPr>
          <p:cNvPr id="5" name="TextBox 4"/>
          <p:cNvSpPr txBox="1"/>
          <p:nvPr/>
        </p:nvSpPr>
        <p:spPr>
          <a:xfrm>
            <a:off x="2921769" y="4590420"/>
            <a:ext cx="869149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ru-RU" b="1" i="0" dirty="0" smtClean="0"/>
              <a:t>3000м</a:t>
            </a:r>
            <a:endParaRPr lang="ru-RU" b="1" i="0" dirty="0"/>
          </a:p>
        </p:txBody>
      </p:sp>
      <p:sp>
        <p:nvSpPr>
          <p:cNvPr id="6" name="TextBox 5"/>
          <p:cNvSpPr txBox="1"/>
          <p:nvPr/>
        </p:nvSpPr>
        <p:spPr>
          <a:xfrm>
            <a:off x="1136074" y="5721041"/>
            <a:ext cx="869149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ru-RU" b="1" i="0" dirty="0" smtClean="0"/>
              <a:t>2700м</a:t>
            </a:r>
            <a:endParaRPr lang="ru-RU" b="1" i="0" dirty="0"/>
          </a:p>
        </p:txBody>
      </p:sp>
      <p:sp>
        <p:nvSpPr>
          <p:cNvPr id="7" name="TextBox 6"/>
          <p:cNvSpPr txBox="1"/>
          <p:nvPr/>
        </p:nvSpPr>
        <p:spPr>
          <a:xfrm rot="291704">
            <a:off x="3000897" y="5905706"/>
            <a:ext cx="1502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/>
                </a:solidFill>
              </a:rPr>
              <a:t>р. </a:t>
            </a:r>
            <a:r>
              <a:rPr lang="ru-RU" b="1" dirty="0" err="1" smtClean="0">
                <a:solidFill>
                  <a:schemeClr val="accent6"/>
                </a:solidFill>
              </a:rPr>
              <a:t>Кызылсу</a:t>
            </a:r>
            <a:endParaRPr lang="ru-RU" b="1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0152" y="-3342"/>
            <a:ext cx="3203848" cy="3693319"/>
          </a:xfrm>
          <a:prstGeom prst="rect">
            <a:avLst/>
          </a:prstGeom>
          <a:solidFill>
            <a:srgbClr val="D9D9D9">
              <a:alpha val="81961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ru-RU" i="0" dirty="0" smtClean="0">
                <a:latin typeface="Arial Narrow" panose="020B0606020202030204" pitchFamily="34" charset="0"/>
              </a:rPr>
              <a:t>Покровный комплекс северного склона ПАМИРА.</a:t>
            </a:r>
          </a:p>
          <a:p>
            <a:pPr algn="l"/>
            <a:r>
              <a:rPr lang="ru-RU" b="1" i="0" dirty="0" smtClean="0">
                <a:latin typeface="Arial Narrow" panose="020B0606020202030204" pitchFamily="34" charset="0"/>
              </a:rPr>
              <a:t>В</a:t>
            </a:r>
            <a:r>
              <a:rPr lang="ru-RU" i="0" dirty="0" smtClean="0">
                <a:latin typeface="Arial Narrow" panose="020B0606020202030204" pitchFamily="34" charset="0"/>
              </a:rPr>
              <a:t>ерхняя часть склона занята ледниками и ледниковыми отложениями. </a:t>
            </a:r>
            <a:r>
              <a:rPr lang="ru-RU" b="1" i="0" dirty="0" smtClean="0">
                <a:latin typeface="Arial Narrow" panose="020B0606020202030204" pitchFamily="34" charset="0"/>
              </a:rPr>
              <a:t>Н</a:t>
            </a:r>
            <a:r>
              <a:rPr lang="ru-RU" i="0" dirty="0" smtClean="0">
                <a:latin typeface="Arial Narrow" panose="020B0606020202030204" pitchFamily="34" charset="0"/>
              </a:rPr>
              <a:t>иже находится  – переходной комплекс из ледниковых, флювиогляциальных и склоновых образований. Еще ниже,  уже в </a:t>
            </a:r>
            <a:r>
              <a:rPr lang="ru-RU" i="0" dirty="0" err="1" smtClean="0">
                <a:latin typeface="Arial Narrow" panose="020B0606020202030204" pitchFamily="34" charset="0"/>
              </a:rPr>
              <a:t>Алайской</a:t>
            </a:r>
            <a:r>
              <a:rPr lang="ru-RU" i="0" dirty="0" smtClean="0">
                <a:latin typeface="Arial Narrow" panose="020B0606020202030204" pitchFamily="34" charset="0"/>
              </a:rPr>
              <a:t> долине,  развиты ветвящиеся русловые системы, и сухие конусы, частично замещенные осыпными образованиями  </a:t>
            </a:r>
            <a:endParaRPr lang="ru-RU" i="0" dirty="0"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88" y="2694111"/>
            <a:ext cx="1311578" cy="46166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ru-RU" sz="2400" b="1" i="0" dirty="0" smtClean="0"/>
              <a:t>ПАМИР</a:t>
            </a:r>
            <a:endParaRPr lang="ru-RU" sz="2400" b="1" i="0" dirty="0"/>
          </a:p>
        </p:txBody>
      </p:sp>
      <p:sp>
        <p:nvSpPr>
          <p:cNvPr id="10" name="TextBox 9"/>
          <p:cNvSpPr txBox="1"/>
          <p:nvPr/>
        </p:nvSpPr>
        <p:spPr>
          <a:xfrm>
            <a:off x="992797" y="226322"/>
            <a:ext cx="1155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Ледники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134830" y="4221088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осыпи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5976" y="5445544"/>
            <a:ext cx="2784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Сухие конусы и дельты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347864" y="60903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773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3685" y="27792"/>
            <a:ext cx="7399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0" dirty="0" smtClean="0">
                <a:latin typeface="Arial Narrow" panose="020B0606020202030204" pitchFamily="34" charset="0"/>
              </a:rPr>
              <a:t>Обвальные, осыпные и потоковые образования в бассейне Урумчи</a:t>
            </a:r>
            <a:endParaRPr lang="ru-RU" sz="2000" b="1" i="0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08871" y="4549770"/>
            <a:ext cx="1226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аллювий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53705" y="3356992"/>
            <a:ext cx="1316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Осыпной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конус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999" y="2132856"/>
            <a:ext cx="2536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Делювиально-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аллювиальные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отл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9952" y="1988840"/>
            <a:ext cx="1077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обвалы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05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9FCB"/>
            </a:gs>
            <a:gs pos="18000">
              <a:srgbClr val="F9D9E9"/>
            </a:gs>
            <a:gs pos="34000">
              <a:schemeClr val="bg1"/>
            </a:gs>
            <a:gs pos="63000">
              <a:srgbClr val="FEE7F2"/>
            </a:gs>
            <a:gs pos="71000">
              <a:schemeClr val="bg1"/>
            </a:gs>
            <a:gs pos="63000">
              <a:schemeClr val="accent3"/>
            </a:gs>
            <a:gs pos="82001">
              <a:schemeClr val="bg1"/>
            </a:gs>
            <a:gs pos="100000">
              <a:schemeClr val="bg1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4" y="764704"/>
            <a:ext cx="5060120" cy="59492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3334" y="44624"/>
            <a:ext cx="8968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000000"/>
                </a:solidFill>
              </a:rPr>
              <a:t>Разрезы </a:t>
            </a:r>
            <a:r>
              <a:rPr lang="ru-RU" b="1" i="0" dirty="0" err="1">
                <a:solidFill>
                  <a:srgbClr val="000000"/>
                </a:solidFill>
              </a:rPr>
              <a:t>коллювия</a:t>
            </a:r>
            <a:r>
              <a:rPr lang="ru-RU" b="1" i="0" dirty="0">
                <a:solidFill>
                  <a:srgbClr val="000000"/>
                </a:solidFill>
              </a:rPr>
              <a:t> обрушения и оползания </a:t>
            </a:r>
            <a:r>
              <a:rPr lang="ru-RU" b="1" i="0" dirty="0">
                <a:solidFill>
                  <a:srgbClr val="DAEDEF">
                    <a:lumMod val="50000"/>
                  </a:srgbClr>
                </a:solidFill>
              </a:rPr>
              <a:t>(гравитационного </a:t>
            </a:r>
            <a:r>
              <a:rPr lang="ru-RU" b="1" i="0" dirty="0" err="1">
                <a:solidFill>
                  <a:srgbClr val="DAEDEF">
                    <a:lumMod val="50000"/>
                  </a:srgbClr>
                </a:solidFill>
              </a:rPr>
              <a:t>коллювия</a:t>
            </a:r>
            <a:r>
              <a:rPr lang="ru-RU" b="1" i="0" dirty="0">
                <a:solidFill>
                  <a:srgbClr val="DAEDEF">
                    <a:lumMod val="50000"/>
                  </a:srgbClr>
                </a:solidFill>
              </a:rPr>
              <a:t>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63453" y="908720"/>
            <a:ext cx="390853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rgbClr val="000000"/>
                </a:solidFill>
                <a:latin typeface="Arial Narrow" pitchFamily="34" charset="0"/>
              </a:rPr>
              <a:t>I</a:t>
            </a:r>
            <a:r>
              <a:rPr lang="ru-RU" sz="2400" b="1" i="0" dirty="0">
                <a:solidFill>
                  <a:srgbClr val="000000"/>
                </a:solidFill>
                <a:latin typeface="Arial Narrow" pitchFamily="34" charset="0"/>
              </a:rPr>
              <a:t> – обвальные (</a:t>
            </a:r>
            <a:r>
              <a:rPr lang="ru-RU" sz="2400" b="1" i="0" dirty="0" err="1">
                <a:solidFill>
                  <a:srgbClr val="000000"/>
                </a:solidFill>
                <a:latin typeface="Arial Narrow" pitchFamily="34" charset="0"/>
              </a:rPr>
              <a:t>дерупций</a:t>
            </a:r>
            <a:r>
              <a:rPr lang="ru-RU" sz="2400" b="1" i="0" dirty="0">
                <a:solidFill>
                  <a:srgbClr val="000000"/>
                </a:solidFill>
                <a:latin typeface="Arial Narrow" pitchFamily="34" charset="0"/>
              </a:rPr>
              <a:t>); </a:t>
            </a:r>
            <a:endParaRPr lang="ru-RU" sz="2400" b="1" i="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endParaRPr lang="ru-RU" i="0" dirty="0">
              <a:solidFill>
                <a:srgbClr val="000000"/>
              </a:solidFill>
              <a:latin typeface="Arial Narrow" pitchFamily="34" charset="0"/>
            </a:endParaRPr>
          </a:p>
          <a:p>
            <a:endParaRPr lang="ru-RU" i="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endParaRPr lang="ru-RU" i="0" dirty="0">
              <a:solidFill>
                <a:srgbClr val="000000"/>
              </a:solidFill>
              <a:latin typeface="Arial Narrow" pitchFamily="34" charset="0"/>
            </a:endParaRPr>
          </a:p>
          <a:p>
            <a:endParaRPr lang="ru-RU" i="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endParaRPr lang="ru-RU" i="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endParaRPr lang="ru-RU" i="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l"/>
            <a:r>
              <a:rPr lang="en-US" sz="2400" b="1" i="0" dirty="0" smtClean="0">
                <a:solidFill>
                  <a:srgbClr val="000000"/>
                </a:solidFill>
                <a:latin typeface="Arial Narrow" pitchFamily="34" charset="0"/>
              </a:rPr>
              <a:t>II </a:t>
            </a:r>
            <a:r>
              <a:rPr lang="ru-RU" sz="2400" b="1" i="0" dirty="0">
                <a:solidFill>
                  <a:srgbClr val="000000"/>
                </a:solidFill>
                <a:latin typeface="Arial Narrow" pitchFamily="34" charset="0"/>
              </a:rPr>
              <a:t>– осыпные (</a:t>
            </a:r>
            <a:r>
              <a:rPr lang="ru-RU" sz="2400" b="1" i="0" dirty="0" err="1">
                <a:solidFill>
                  <a:srgbClr val="000000"/>
                </a:solidFill>
                <a:latin typeface="Arial Narrow" pitchFamily="34" charset="0"/>
              </a:rPr>
              <a:t>десперсий</a:t>
            </a:r>
            <a:r>
              <a:rPr lang="ru-RU" sz="2400" b="1" i="0" dirty="0">
                <a:solidFill>
                  <a:srgbClr val="000000"/>
                </a:solidFill>
                <a:latin typeface="Arial Narrow" pitchFamily="34" charset="0"/>
              </a:rPr>
              <a:t>): </a:t>
            </a:r>
            <a:endParaRPr lang="ru-RU" sz="2400" b="1" i="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Arial Narrow" pitchFamily="34" charset="0"/>
              </a:rPr>
              <a:t>а </a:t>
            </a:r>
            <a:r>
              <a:rPr lang="ru-RU" dirty="0">
                <a:solidFill>
                  <a:srgbClr val="000000"/>
                </a:solidFill>
                <a:latin typeface="Arial Narrow" pitchFamily="34" charset="0"/>
              </a:rPr>
              <a:t>– верхняя часть осыпи, </a:t>
            </a:r>
            <a:endParaRPr lang="ru-RU" dirty="0" smtClean="0">
              <a:solidFill>
                <a:srgbClr val="000000"/>
              </a:solidFill>
              <a:latin typeface="Arial Narrow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Arial Narrow" pitchFamily="34" charset="0"/>
              </a:rPr>
              <a:t>б </a:t>
            </a:r>
            <a:r>
              <a:rPr lang="ru-RU" dirty="0">
                <a:solidFill>
                  <a:srgbClr val="000000"/>
                </a:solidFill>
                <a:latin typeface="Arial Narrow" pitchFamily="34" charset="0"/>
              </a:rPr>
              <a:t>– нижняя часть осыпи;</a:t>
            </a:r>
            <a:r>
              <a:rPr lang="ru-RU" i="0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endParaRPr lang="ru-RU" i="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endParaRPr lang="ru-RU" i="0" dirty="0">
              <a:solidFill>
                <a:srgbClr val="000000"/>
              </a:solidFill>
              <a:latin typeface="Arial Narrow" pitchFamily="34" charset="0"/>
            </a:endParaRPr>
          </a:p>
          <a:p>
            <a:endParaRPr lang="ru-RU" i="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endParaRPr lang="ru-RU" i="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endParaRPr lang="ru-RU" i="0" dirty="0">
              <a:solidFill>
                <a:srgbClr val="000000"/>
              </a:solidFill>
              <a:latin typeface="Arial Narrow" pitchFamily="34" charset="0"/>
            </a:endParaRPr>
          </a:p>
          <a:p>
            <a:pPr algn="l"/>
            <a:r>
              <a:rPr lang="en-US" sz="2400" b="1" i="0" dirty="0" smtClean="0">
                <a:solidFill>
                  <a:srgbClr val="000000"/>
                </a:solidFill>
                <a:latin typeface="Arial Narrow" pitchFamily="34" charset="0"/>
              </a:rPr>
              <a:t>III </a:t>
            </a:r>
            <a:r>
              <a:rPr lang="en-US" sz="2400" b="1" i="0" dirty="0">
                <a:solidFill>
                  <a:srgbClr val="000000"/>
                </a:solidFill>
                <a:latin typeface="Arial Narrow" pitchFamily="34" charset="0"/>
              </a:rPr>
              <a:t>– </a:t>
            </a:r>
            <a:r>
              <a:rPr lang="ru-RU" sz="2400" b="1" i="0" dirty="0" smtClean="0">
                <a:solidFill>
                  <a:srgbClr val="000000"/>
                </a:solidFill>
                <a:latin typeface="Arial Narrow" pitchFamily="34" charset="0"/>
              </a:rPr>
              <a:t>скольжения (</a:t>
            </a:r>
            <a:r>
              <a:rPr lang="ru-RU" sz="2400" b="1" i="0" dirty="0" err="1" smtClean="0">
                <a:solidFill>
                  <a:srgbClr val="000000"/>
                </a:solidFill>
                <a:latin typeface="Arial Narrow" pitchFamily="34" charset="0"/>
              </a:rPr>
              <a:t>десерпций</a:t>
            </a:r>
            <a:r>
              <a:rPr lang="ru-RU" sz="2400" b="1" i="0" dirty="0" smtClean="0">
                <a:solidFill>
                  <a:srgbClr val="000000"/>
                </a:solidFill>
                <a:latin typeface="Arial Narrow" pitchFamily="34" charset="0"/>
              </a:rPr>
              <a:t>);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20704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Quaternary\Q-Sedimentation\Proluvial\alluvif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3" y="33046"/>
            <a:ext cx="1005272" cy="91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34421" y="152299"/>
            <a:ext cx="407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9.1 Пролювиальные образования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2008" y="5301208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ru-RU" sz="1400" i="0" dirty="0" smtClean="0"/>
              <a:t>6</a:t>
            </a:r>
            <a:r>
              <a:rPr lang="en-US" sz="1400" i="0" dirty="0" smtClean="0"/>
              <a:t>. </a:t>
            </a:r>
            <a:r>
              <a:rPr lang="ru-RU" sz="1400" i="0" dirty="0" smtClean="0"/>
              <a:t>Размер конуса выноса зависит от (1) площади дренажного бассейна; (2) </a:t>
            </a:r>
            <a:r>
              <a:rPr lang="ru-RU" sz="1400" i="0" dirty="0" err="1" smtClean="0"/>
              <a:t>колимата</a:t>
            </a:r>
            <a:r>
              <a:rPr lang="ru-RU" sz="1400" i="0" dirty="0" smtClean="0"/>
              <a:t>; (3) литологии пород в дренажном бассейне: (4) тектонической активности; (5) пространства, доступного для роста конуса выноса</a:t>
            </a:r>
          </a:p>
          <a:p>
            <a:pPr algn="l"/>
            <a:r>
              <a:rPr lang="ru-RU" sz="1400" i="0" dirty="0" smtClean="0"/>
              <a:t>На английском конус выноса называется </a:t>
            </a:r>
            <a:r>
              <a:rPr lang="en-US" sz="1400" b="1" i="0" dirty="0" smtClean="0"/>
              <a:t>alluvial fan</a:t>
            </a:r>
            <a:endParaRPr lang="ru-RU" sz="1400" b="1" i="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761" y="3212976"/>
            <a:ext cx="4572000" cy="21082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ru-RU" sz="1400" i="0" dirty="0" smtClean="0"/>
              <a:t>4. Конусы служат </a:t>
            </a:r>
            <a:r>
              <a:rPr lang="ru-RU" sz="1400" i="0" dirty="0" err="1" smtClean="0"/>
              <a:t>трансферной</a:t>
            </a:r>
            <a:r>
              <a:rPr lang="ru-RU" sz="1400" i="0" dirty="0" smtClean="0"/>
              <a:t> </a:t>
            </a:r>
            <a:r>
              <a:rPr lang="ru-RU" sz="1400" i="0" dirty="0"/>
              <a:t>(транспортной) системой для </a:t>
            </a:r>
            <a:r>
              <a:rPr lang="ru-RU" sz="1400" i="0" dirty="0" smtClean="0"/>
              <a:t>материала, поставляемого руслом </a:t>
            </a:r>
            <a:r>
              <a:rPr lang="en-US" sz="1400" i="0" dirty="0" smtClean="0"/>
              <a:t> </a:t>
            </a:r>
            <a:r>
              <a:rPr lang="ru-RU" sz="1400" i="0" dirty="0" smtClean="0"/>
              <a:t>и предназначенного для аккумуляции в сопряженном бассейне.</a:t>
            </a:r>
          </a:p>
          <a:p>
            <a:pPr algn="l">
              <a:spcBef>
                <a:spcPts val="600"/>
              </a:spcBef>
            </a:pPr>
            <a:r>
              <a:rPr lang="en-US" sz="1400" i="0" dirty="0" smtClean="0"/>
              <a:t> </a:t>
            </a:r>
            <a:r>
              <a:rPr lang="ru-RU" sz="1400" i="0" dirty="0" smtClean="0"/>
              <a:t>5. Размерность материала в конусе уменьшается от его вершины к подножью, так что грубый материал отлагается возле вершины конуса. Выделяются зоны проксимальных отложений, срединных отложений и дистальных отложений.</a:t>
            </a:r>
            <a:endParaRPr lang="en-US" sz="1400" i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1280" y="2330877"/>
            <a:ext cx="43230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i="0" dirty="0" smtClean="0"/>
              <a:t>3</a:t>
            </a:r>
            <a:r>
              <a:rPr lang="en-US" sz="1400" i="0" dirty="0" smtClean="0"/>
              <a:t>. </a:t>
            </a:r>
            <a:r>
              <a:rPr lang="ru-RU" sz="1400" i="0" dirty="0" smtClean="0"/>
              <a:t>Крутизна склона конуса меняется от </a:t>
            </a:r>
            <a:r>
              <a:rPr lang="en-US" sz="1400" i="0" dirty="0" smtClean="0"/>
              <a:t>5</a:t>
            </a:r>
            <a:r>
              <a:rPr lang="ru-RU" sz="1400" i="0" dirty="0" smtClean="0"/>
              <a:t>°</a:t>
            </a:r>
            <a:r>
              <a:rPr lang="en-US" sz="1400" i="0" dirty="0" smtClean="0"/>
              <a:t> </a:t>
            </a:r>
            <a:r>
              <a:rPr lang="ru-RU" sz="1400" i="0" dirty="0" smtClean="0"/>
              <a:t>–</a:t>
            </a:r>
            <a:r>
              <a:rPr lang="en-US" sz="1400" i="0" dirty="0" smtClean="0"/>
              <a:t> 10</a:t>
            </a:r>
            <a:r>
              <a:rPr lang="ru-RU" sz="1400" i="0" dirty="0" smtClean="0"/>
              <a:t>° возле его вершины до менее чем 2° в его основании. На платформенных равнинах и во впадинах существуют почти плоские конусы</a:t>
            </a:r>
            <a:endParaRPr lang="ru-RU" sz="1400" i="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9445" y="1000710"/>
            <a:ext cx="45025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i="0" dirty="0" smtClean="0"/>
              <a:t>1. </a:t>
            </a:r>
            <a:r>
              <a:rPr lang="ru-RU" sz="1400" i="0" dirty="0" smtClean="0"/>
              <a:t>Пролювиальные отложения формируют конус</a:t>
            </a:r>
            <a:r>
              <a:rPr lang="ru-RU" sz="1400" i="0" dirty="0"/>
              <a:t>ы</a:t>
            </a:r>
            <a:r>
              <a:rPr lang="ru-RU" sz="1400" i="0" dirty="0" smtClean="0"/>
              <a:t> выноса (наземные дельты), которые образуются там, где потоки</a:t>
            </a:r>
            <a:r>
              <a:rPr lang="en-US" sz="1400" i="0" dirty="0" smtClean="0"/>
              <a:t> </a:t>
            </a:r>
            <a:r>
              <a:rPr lang="ru-RU" sz="1400" i="0" dirty="0" smtClean="0"/>
              <a:t>покидают узкие русла и сбрасывают транспортируемый материал, </a:t>
            </a:r>
          </a:p>
          <a:p>
            <a:pPr algn="l"/>
            <a:r>
              <a:rPr lang="en-US" sz="1400" i="0" dirty="0" smtClean="0"/>
              <a:t>2</a:t>
            </a:r>
            <a:r>
              <a:rPr lang="en-US" sz="1400" i="0" dirty="0"/>
              <a:t>. </a:t>
            </a:r>
            <a:r>
              <a:rPr lang="ru-RU" sz="1400" i="0" dirty="0" smtClean="0"/>
              <a:t>Они действительно имеют облик сегмента конуса с вершиной в точке выхода потока из канала.</a:t>
            </a:r>
            <a:endParaRPr lang="ru-RU" sz="1400" i="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648" y="980727"/>
            <a:ext cx="4320000" cy="575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30222" y="5186815"/>
            <a:ext cx="647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p</a:t>
            </a:r>
            <a:r>
              <a:rPr lang="en-US" b="1" i="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III</a:t>
            </a:r>
            <a:r>
              <a:rPr lang="ru-RU" b="1" i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-</a:t>
            </a:r>
            <a:r>
              <a:rPr lang="en-US" b="1" i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H</a:t>
            </a:r>
            <a:endParaRPr lang="ru-RU" b="1" i="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2160" y="4594357"/>
            <a:ext cx="137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alluvial fan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82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" r="10017" b="8148"/>
          <a:stretch/>
        </p:blipFill>
        <p:spPr>
          <a:xfrm>
            <a:off x="756847" y="332656"/>
            <a:ext cx="4751257" cy="61206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85553" y="3388"/>
            <a:ext cx="35730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000" i="0" dirty="0" smtClean="0">
                <a:latin typeface="Arial Narrow" pitchFamily="34" charset="0"/>
              </a:rPr>
              <a:t>Мы </a:t>
            </a:r>
            <a:r>
              <a:rPr lang="ru-RU" sz="2000" i="0" dirty="0">
                <a:latin typeface="Arial Narrow" pitchFamily="34" charset="0"/>
              </a:rPr>
              <a:t>видим последовательный ряд морфологически похожих потоковых систем: </a:t>
            </a:r>
            <a:endParaRPr lang="ru-RU" sz="2000" i="0" dirty="0" smtClean="0">
              <a:latin typeface="Arial Narrow" pitchFamily="34" charset="0"/>
            </a:endParaRPr>
          </a:p>
          <a:p>
            <a:pPr algn="l"/>
            <a:endParaRPr lang="ru-RU" sz="2000" i="0" dirty="0" smtClean="0">
              <a:latin typeface="Arial Narrow" pitchFamily="34" charset="0"/>
            </a:endParaRPr>
          </a:p>
          <a:p>
            <a:pPr marL="342900" indent="-342900" algn="l">
              <a:buFont typeface="Wingdings" pitchFamily="2" charset="2"/>
              <a:buChar char="q"/>
            </a:pPr>
            <a:r>
              <a:rPr lang="ru-RU" sz="2000" i="0" dirty="0" smtClean="0">
                <a:latin typeface="Arial Narrow" pitchFamily="34" charset="0"/>
              </a:rPr>
              <a:t>Твердых </a:t>
            </a:r>
            <a:r>
              <a:rPr lang="ru-RU" sz="2000" b="1" i="0" dirty="0" smtClean="0">
                <a:latin typeface="Arial Narrow" pitchFamily="34" charset="0"/>
              </a:rPr>
              <a:t>ледовых</a:t>
            </a:r>
            <a:r>
              <a:rPr lang="ru-RU" sz="2000" i="0" dirty="0" smtClean="0">
                <a:latin typeface="Arial Narrow" pitchFamily="34" charset="0"/>
              </a:rPr>
              <a:t> потоков</a:t>
            </a:r>
          </a:p>
          <a:p>
            <a:pPr marL="342900" indent="-342900" algn="l">
              <a:buFont typeface="Wingdings" pitchFamily="2" charset="2"/>
              <a:buChar char="q"/>
            </a:pPr>
            <a:r>
              <a:rPr lang="ru-RU" sz="2000" i="0" dirty="0" smtClean="0">
                <a:latin typeface="Arial Narrow" pitchFamily="34" charset="0"/>
              </a:rPr>
              <a:t>существенно </a:t>
            </a:r>
            <a:r>
              <a:rPr lang="ru-RU" sz="2000" b="1" i="0" dirty="0">
                <a:latin typeface="Arial Narrow" pitchFamily="34" charset="0"/>
              </a:rPr>
              <a:t>каменных</a:t>
            </a:r>
            <a:r>
              <a:rPr lang="ru-RU" sz="2000" i="0" dirty="0">
                <a:latin typeface="Arial Narrow" pitchFamily="34" charset="0"/>
              </a:rPr>
              <a:t> потоков, характерных для крутых сухих склонов, </a:t>
            </a:r>
            <a:endParaRPr lang="ru-RU" sz="2000" i="0" dirty="0" smtClean="0">
              <a:latin typeface="Arial Narrow" pitchFamily="34" charset="0"/>
            </a:endParaRPr>
          </a:p>
          <a:p>
            <a:pPr marL="342900" indent="-342900" algn="l">
              <a:buFont typeface="Wingdings" pitchFamily="2" charset="2"/>
              <a:buChar char="q"/>
            </a:pPr>
            <a:r>
              <a:rPr lang="ru-RU" sz="2000" i="0" dirty="0" smtClean="0">
                <a:latin typeface="Arial Narrow" pitchFamily="34" charset="0"/>
              </a:rPr>
              <a:t>ограниченно </a:t>
            </a:r>
            <a:r>
              <a:rPr lang="ru-RU" sz="2000" i="0" dirty="0">
                <a:latin typeface="Arial Narrow" pitchFamily="34" charset="0"/>
              </a:rPr>
              <a:t>водных систем – </a:t>
            </a:r>
            <a:r>
              <a:rPr lang="ru-RU" sz="2000" b="1" i="0" dirty="0">
                <a:latin typeface="Arial Narrow" pitchFamily="34" charset="0"/>
              </a:rPr>
              <a:t>пролювиальных</a:t>
            </a:r>
            <a:r>
              <a:rPr lang="ru-RU" sz="2000" i="0" dirty="0">
                <a:latin typeface="Arial Narrow" pitchFamily="34" charset="0"/>
              </a:rPr>
              <a:t> потоков, </a:t>
            </a:r>
            <a:endParaRPr lang="ru-RU" sz="2000" i="0" dirty="0" smtClean="0">
              <a:latin typeface="Arial Narrow" pitchFamily="34" charset="0"/>
            </a:endParaRPr>
          </a:p>
          <a:p>
            <a:pPr marL="342900" indent="-342900" algn="l">
              <a:buFont typeface="Wingdings" pitchFamily="2" charset="2"/>
              <a:buChar char="q"/>
            </a:pPr>
            <a:r>
              <a:rPr lang="ru-RU" sz="2000" i="0" dirty="0" smtClean="0">
                <a:latin typeface="Arial Narrow" pitchFamily="34" charset="0"/>
              </a:rPr>
              <a:t>и </a:t>
            </a:r>
            <a:r>
              <a:rPr lang="ru-RU" sz="2000" i="0" dirty="0">
                <a:latin typeface="Arial Narrow" pitchFamily="34" charset="0"/>
              </a:rPr>
              <a:t>наконец, постоянно </a:t>
            </a:r>
            <a:r>
              <a:rPr lang="ru-RU" sz="2000" b="1" i="0" dirty="0">
                <a:latin typeface="Arial Narrow" pitchFamily="34" charset="0"/>
              </a:rPr>
              <a:t>водных речных</a:t>
            </a:r>
            <a:r>
              <a:rPr lang="ru-RU" sz="2000" i="0" dirty="0">
                <a:latin typeface="Arial Narrow" pitchFamily="34" charset="0"/>
              </a:rPr>
              <a:t> потоков.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7704" y="6433865"/>
            <a:ext cx="2767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>
                <a:latin typeface="Arial Narrow" pitchFamily="34" charset="0"/>
              </a:rPr>
              <a:t>Система каменного потока </a:t>
            </a:r>
            <a:endParaRPr lang="ru-RU" b="1" i="0" dirty="0"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6930" y="0"/>
            <a:ext cx="2560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>
                <a:latin typeface="Arial Narrow" pitchFamily="34" charset="0"/>
              </a:rPr>
              <a:t>Система водного потока </a:t>
            </a:r>
            <a:endParaRPr lang="ru-RU" b="1" i="0" dirty="0">
              <a:latin typeface="Arial Narrow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63" y="11168"/>
            <a:ext cx="1137380" cy="1472337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51038" y="3938450"/>
            <a:ext cx="2393903" cy="221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99038" y="6300028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>
                <a:latin typeface="Arial Narrow" pitchFamily="34" charset="0"/>
              </a:rPr>
              <a:t>Ледовый поток </a:t>
            </a:r>
            <a:endParaRPr lang="ru-RU" b="1" i="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87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54641" cy="5948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25968" y="219998"/>
            <a:ext cx="912070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0" dirty="0">
                <a:latin typeface="Franklin Gothic Medium Cond" pitchFamily="34" charset="0"/>
              </a:rPr>
              <a:t>Возрастные соотношения склоновых, пролювиальных и аллювиальных отложений</a:t>
            </a:r>
          </a:p>
          <a:p>
            <a:endParaRPr lang="ru-RU" sz="2000" i="0" dirty="0">
              <a:latin typeface="Franklin Gothic Medium Con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89416" y="3191346"/>
            <a:ext cx="426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aH</a:t>
            </a:r>
            <a:endParaRPr lang="ru-RU" b="1" i="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9569" y="2442954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aIII</a:t>
            </a:r>
            <a:r>
              <a:rPr lang="en-US" b="1" i="0" baseline="30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  <a:endParaRPr lang="ru-RU" b="1" i="0" baseline="30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43455" y="2073622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pIII</a:t>
            </a:r>
            <a:r>
              <a:rPr lang="en-US" b="1" i="0" baseline="30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  <a:endParaRPr lang="ru-RU" b="1" i="0" baseline="30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28049" y="155679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dsIII</a:t>
            </a:r>
            <a:r>
              <a:rPr lang="en-US" b="1" i="0" baseline="30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  <a:endParaRPr lang="ru-RU" b="1" i="0" baseline="30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08844" y="4293096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aIII</a:t>
            </a:r>
            <a:r>
              <a:rPr lang="en-US" b="1" i="0" baseline="30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</a:t>
            </a:r>
            <a:endParaRPr lang="ru-RU" b="1" i="0" baseline="30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134529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dsIII</a:t>
            </a:r>
            <a:r>
              <a:rPr lang="en-US" b="1" i="0" baseline="30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</a:t>
            </a:r>
            <a:endParaRPr lang="ru-RU" b="1" i="0" baseline="30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87624" y="2564904"/>
            <a:ext cx="426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aH</a:t>
            </a:r>
            <a:endParaRPr lang="ru-RU" b="1" i="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31840" y="1949863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dsIII</a:t>
            </a:r>
            <a:r>
              <a:rPr lang="en-US" b="1" i="0" baseline="30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</a:t>
            </a:r>
            <a:endParaRPr lang="ru-RU" b="1" i="0" baseline="30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19866" y="1556792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cII</a:t>
            </a:r>
            <a:endParaRPr lang="ru-RU" b="1" i="0" baseline="30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65640" y="1124744"/>
            <a:ext cx="511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edII</a:t>
            </a:r>
            <a:endParaRPr lang="ru-RU" b="1" i="0" baseline="30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5576" y="5219908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cII</a:t>
            </a:r>
            <a:endParaRPr lang="ru-RU" b="1" i="0" baseline="30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2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7"/>
          <p:cNvSpPr>
            <a:spLocks noChangeArrowheads="1"/>
          </p:cNvSpPr>
          <p:nvPr/>
        </p:nvSpPr>
        <p:spPr bwMode="auto">
          <a:xfrm>
            <a:off x="0" y="0"/>
            <a:ext cx="9144000" cy="3429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3315" name="Picture 7" descr="ANd9GcSdRldovP27WpZZB-j_kEjWPBkCrhPOhELvxEhoXU3AGoivyCo&amp;t=1&amp;usg=__1gi3djffWvw_7a4zHUCKB7AV9xk=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38" y="3429000"/>
            <a:ext cx="3600450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AutoShape 13" descr="Z"/>
          <p:cNvSpPr>
            <a:spLocks noChangeAspect="1" noChangeArrowheads="1"/>
          </p:cNvSpPr>
          <p:nvPr/>
        </p:nvSpPr>
        <p:spPr bwMode="auto">
          <a:xfrm>
            <a:off x="6740525" y="4976813"/>
            <a:ext cx="25812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17" name="AutoShape 15" descr="Z"/>
          <p:cNvSpPr>
            <a:spLocks noChangeAspect="1" noChangeArrowheads="1"/>
          </p:cNvSpPr>
          <p:nvPr/>
        </p:nvSpPr>
        <p:spPr bwMode="auto">
          <a:xfrm>
            <a:off x="1000125" y="1073150"/>
            <a:ext cx="25812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20" name="Text Box 26"/>
          <p:cNvSpPr txBox="1">
            <a:spLocks noChangeArrowheads="1"/>
          </p:cNvSpPr>
          <p:nvPr/>
        </p:nvSpPr>
        <p:spPr bwMode="auto">
          <a:xfrm>
            <a:off x="83629" y="1365250"/>
            <a:ext cx="41878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 i="0" dirty="0">
                <a:latin typeface="Comic Sans MS" pitchFamily="66" charset="0"/>
              </a:rPr>
              <a:t>Оползание склонов</a:t>
            </a:r>
          </a:p>
          <a:p>
            <a:pPr eaLnBrk="1" hangingPunct="1"/>
            <a:r>
              <a:rPr lang="ru-RU" sz="2400" b="1" i="0" dirty="0">
                <a:latin typeface="Comic Sans MS" pitchFamily="66" charset="0"/>
              </a:rPr>
              <a:t>и оползневые накопления</a:t>
            </a:r>
          </a:p>
          <a:p>
            <a:pPr eaLnBrk="1" hangingPunct="1"/>
            <a:r>
              <a:rPr lang="ru-RU" sz="2400" b="1" i="0" dirty="0">
                <a:latin typeface="Comic Sans MS" pitchFamily="66" charset="0"/>
              </a:rPr>
              <a:t>(</a:t>
            </a:r>
            <a:r>
              <a:rPr lang="ru-RU" sz="2400" b="1" i="0" dirty="0" err="1">
                <a:latin typeface="Comic Sans MS" pitchFamily="66" charset="0"/>
              </a:rPr>
              <a:t>деляпсий</a:t>
            </a:r>
            <a:r>
              <a:rPr lang="ru-RU" sz="2400" b="1" i="0" dirty="0">
                <a:latin typeface="Comic Sans MS" pitchFamily="66" charset="0"/>
              </a:rPr>
              <a:t>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516" y="33753"/>
            <a:ext cx="1729172" cy="646331"/>
          </a:xfrm>
          <a:prstGeom prst="rect">
            <a:avLst/>
          </a:prstGeom>
          <a:solidFill>
            <a:srgbClr val="F9D9E9"/>
          </a:solidFill>
        </p:spPr>
        <p:txBody>
          <a:bodyPr wrap="square" rtlCol="0">
            <a:spAutoFit/>
          </a:bodyPr>
          <a:lstStyle/>
          <a:p>
            <a:pPr algn="l"/>
            <a:r>
              <a:rPr lang="ru-RU" b="1" i="0" dirty="0" smtClean="0"/>
              <a:t>КОЛЛЮВИЙ </a:t>
            </a:r>
          </a:p>
          <a:p>
            <a:pPr algn="l"/>
            <a:r>
              <a:rPr lang="ru-RU" b="1" i="0" dirty="0" smtClean="0"/>
              <a:t>ОПОЛЗАНИЯ</a:t>
            </a:r>
            <a:endParaRPr lang="ru-RU" b="1" i="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17" y="78065"/>
            <a:ext cx="4670271" cy="3206919"/>
          </a:xfrm>
          <a:prstGeom prst="rect">
            <a:avLst/>
          </a:prstGeom>
        </p:spPr>
      </p:pic>
      <p:pic>
        <p:nvPicPr>
          <p:cNvPr id="13319" name="Picture 25" descr="ANd9GcSYkWPhngQ_zDTOfGrZjSOy79mgcNvvHytM8EvPNky_zMBSGDk&amp;t=1&amp;usg=__N9XfNyKsFTfzH2NVrFr8OEbFT70=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" y="2954842"/>
            <a:ext cx="5214047" cy="384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9399"/>
            <a:ext cx="2949033" cy="1325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Файл:Solifluktion Girlan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7" descr="ANd9GcSA6-ARrH2TuLp71_nZCeo_MJ8Dg4bj8srQUVJvI68tx0o7T-w&amp;t=1&amp;usg=__jXLFNiUJM_xn7tPrlyM06HgulkI=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2329" r="2090" b="9981"/>
          <a:stretch/>
        </p:blipFill>
        <p:spPr bwMode="auto">
          <a:xfrm>
            <a:off x="17562" y="0"/>
            <a:ext cx="3900488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4157663" y="193675"/>
            <a:ext cx="4357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 i="0">
                <a:latin typeface="Comic Sans MS" pitchFamily="66" charset="0"/>
              </a:rPr>
              <a:t>Солифлюкционные склоны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70147" y="4831536"/>
            <a:ext cx="2771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>
                <a:solidFill>
                  <a:schemeClr val="bg1"/>
                </a:solidFill>
              </a:rPr>
              <a:t>Лопастные </a:t>
            </a:r>
            <a:r>
              <a:rPr lang="ru-RU" b="1" i="0" dirty="0" err="1" smtClean="0">
                <a:solidFill>
                  <a:schemeClr val="bg1"/>
                </a:solidFill>
              </a:rPr>
              <a:t>оплывины</a:t>
            </a:r>
            <a:endParaRPr lang="ru-RU" b="1" i="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390" y="4725144"/>
            <a:ext cx="3142449" cy="2042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20000">
              <a:schemeClr val="accent1"/>
            </a:gs>
            <a:gs pos="70000">
              <a:schemeClr val="bg1"/>
            </a:gs>
            <a:gs pos="100000">
              <a:schemeClr val="bg1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ырезка экрана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4" b="64695"/>
          <a:stretch/>
        </p:blipFill>
        <p:spPr>
          <a:xfrm>
            <a:off x="95221" y="4107940"/>
            <a:ext cx="2972855" cy="1311684"/>
          </a:xfrm>
          <a:prstGeom prst="rect">
            <a:avLst/>
          </a:prstGeom>
        </p:spPr>
      </p:pic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3" y="507540"/>
            <a:ext cx="3010320" cy="3534269"/>
          </a:xfrm>
          <a:prstGeom prst="rect">
            <a:avLst/>
          </a:prstGeom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82"/>
          <a:stretch/>
        </p:blipFill>
        <p:spPr>
          <a:xfrm>
            <a:off x="95221" y="5548100"/>
            <a:ext cx="3067478" cy="119326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4533" y="116632"/>
            <a:ext cx="8921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0" dirty="0">
                <a:solidFill>
                  <a:srgbClr val="000000"/>
                </a:solidFill>
              </a:rPr>
              <a:t>Разрезы </a:t>
            </a:r>
            <a:r>
              <a:rPr lang="ru-RU" b="1" i="0" dirty="0" err="1">
                <a:solidFill>
                  <a:srgbClr val="000000"/>
                </a:solidFill>
              </a:rPr>
              <a:t>коллювия</a:t>
            </a:r>
            <a:r>
              <a:rPr lang="ru-RU" b="1" i="0" dirty="0">
                <a:solidFill>
                  <a:srgbClr val="000000"/>
                </a:solidFill>
              </a:rPr>
              <a:t> обрушения и оползания </a:t>
            </a:r>
            <a:r>
              <a:rPr lang="ru-RU" b="1" i="0" dirty="0">
                <a:solidFill>
                  <a:srgbClr val="DAEDEF">
                    <a:lumMod val="50000"/>
                  </a:srgbClr>
                </a:solidFill>
              </a:rPr>
              <a:t>(гравитационного </a:t>
            </a:r>
            <a:r>
              <a:rPr lang="ru-RU" b="1" i="0" dirty="0" err="1">
                <a:solidFill>
                  <a:srgbClr val="DAEDEF">
                    <a:lumMod val="50000"/>
                  </a:srgbClr>
                </a:solidFill>
              </a:rPr>
              <a:t>коллювия</a:t>
            </a:r>
            <a:r>
              <a:rPr lang="ru-RU" b="1" i="0" dirty="0">
                <a:solidFill>
                  <a:srgbClr val="DAEDEF">
                    <a:lumMod val="50000"/>
                  </a:srgbClr>
                </a:solidFill>
              </a:rPr>
              <a:t>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47864" y="620688"/>
            <a:ext cx="57961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rgbClr val="000000"/>
                </a:solidFill>
                <a:latin typeface="Arial Narrow" pitchFamily="34" charset="0"/>
              </a:rPr>
              <a:t>IV -</a:t>
            </a:r>
            <a:r>
              <a:rPr lang="ru-RU" sz="2400" b="1" i="0" dirty="0">
                <a:solidFill>
                  <a:srgbClr val="000000"/>
                </a:solidFill>
                <a:latin typeface="Arial Narrow" pitchFamily="34" charset="0"/>
              </a:rPr>
              <a:t>оползневые (</a:t>
            </a:r>
            <a:r>
              <a:rPr lang="ru-RU" sz="2400" b="1" dirty="0" err="1">
                <a:solidFill>
                  <a:srgbClr val="000000"/>
                </a:solidFill>
                <a:latin typeface="Arial Narrow" pitchFamily="34" charset="0"/>
              </a:rPr>
              <a:t>деляпсий</a:t>
            </a:r>
            <a:r>
              <a:rPr lang="ru-RU" sz="2400" b="1" i="0" dirty="0" smtClean="0">
                <a:solidFill>
                  <a:srgbClr val="000000"/>
                </a:solidFill>
                <a:latin typeface="Arial Narrow" pitchFamily="34" charset="0"/>
              </a:rPr>
              <a:t>):</a:t>
            </a:r>
            <a:r>
              <a:rPr lang="ru-RU" sz="2400" i="0" dirty="0" smtClean="0">
                <a:solidFill>
                  <a:srgbClr val="000000"/>
                </a:solidFill>
                <a:latin typeface="Arial Narrow" pitchFamily="34" charset="0"/>
              </a:rPr>
              <a:t/>
            </a:r>
            <a:br>
              <a:rPr lang="ru-RU" sz="2400" i="0" dirty="0" smtClean="0">
                <a:solidFill>
                  <a:srgbClr val="000000"/>
                </a:solidFill>
                <a:latin typeface="Arial Narrow" pitchFamily="34" charset="0"/>
              </a:rPr>
            </a:br>
            <a:r>
              <a:rPr lang="ru-RU" sz="2400" i="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 Narrow" pitchFamily="34" charset="0"/>
              </a:rPr>
              <a:t>а – </a:t>
            </a:r>
            <a:r>
              <a:rPr lang="ru-RU" dirty="0" err="1">
                <a:solidFill>
                  <a:srgbClr val="000000"/>
                </a:solidFill>
                <a:latin typeface="Arial Narrow" pitchFamily="34" charset="0"/>
              </a:rPr>
              <a:t>деляпсивная</a:t>
            </a:r>
            <a:r>
              <a:rPr lang="ru-RU" dirty="0">
                <a:solidFill>
                  <a:srgbClr val="000000"/>
                </a:solidFill>
                <a:latin typeface="Arial Narrow" pitchFamily="34" charset="0"/>
              </a:rPr>
              <a:t> часть, б – </a:t>
            </a:r>
            <a:r>
              <a:rPr lang="ru-RU" dirty="0" err="1">
                <a:solidFill>
                  <a:srgbClr val="000000"/>
                </a:solidFill>
                <a:latin typeface="Arial Narrow" pitchFamily="34" charset="0"/>
              </a:rPr>
              <a:t>детрузивная</a:t>
            </a:r>
            <a:r>
              <a:rPr lang="ru-RU" dirty="0">
                <a:solidFill>
                  <a:srgbClr val="000000"/>
                </a:solidFill>
                <a:latin typeface="Arial Narrow" pitchFamily="34" charset="0"/>
              </a:rPr>
              <a:t> часть, в – зона </a:t>
            </a:r>
            <a:r>
              <a:rPr lang="ru-RU" dirty="0" err="1">
                <a:solidFill>
                  <a:srgbClr val="000000"/>
                </a:solidFill>
                <a:latin typeface="Arial Narrow" pitchFamily="34" charset="0"/>
              </a:rPr>
              <a:t>брекчирования</a:t>
            </a:r>
            <a:r>
              <a:rPr lang="ru-RU" dirty="0">
                <a:solidFill>
                  <a:srgbClr val="000000"/>
                </a:solidFill>
                <a:latin typeface="Arial Narrow" pitchFamily="34" charset="0"/>
              </a:rPr>
              <a:t>; </a:t>
            </a:r>
            <a:endParaRPr lang="ru-RU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l"/>
            <a:endParaRPr lang="ru-RU" i="0" dirty="0">
              <a:solidFill>
                <a:srgbClr val="000000"/>
              </a:solidFill>
              <a:latin typeface="Arial Narrow" pitchFamily="34" charset="0"/>
            </a:endParaRPr>
          </a:p>
          <a:p>
            <a:pPr algn="l"/>
            <a:endParaRPr lang="ru-RU" sz="2400" b="1" i="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l"/>
            <a:endParaRPr lang="ru-RU" sz="2400" b="1" i="0" dirty="0">
              <a:solidFill>
                <a:srgbClr val="000000"/>
              </a:solidFill>
              <a:latin typeface="Arial Narrow" pitchFamily="34" charset="0"/>
            </a:endParaRPr>
          </a:p>
          <a:p>
            <a:pPr algn="l"/>
            <a:endParaRPr lang="ru-RU" sz="2400" b="1" i="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l"/>
            <a:endParaRPr lang="ru-RU" sz="2400" b="1" i="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l"/>
            <a:r>
              <a:rPr lang="ru-RU" sz="2400" b="1" i="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2400" b="1" i="0" dirty="0" smtClean="0">
                <a:solidFill>
                  <a:srgbClr val="000000"/>
                </a:solidFill>
                <a:latin typeface="Arial Narrow" pitchFamily="34" charset="0"/>
              </a:rPr>
              <a:t>V </a:t>
            </a:r>
            <a:r>
              <a:rPr lang="en-US" sz="2400" b="1" i="0" dirty="0">
                <a:solidFill>
                  <a:srgbClr val="000000"/>
                </a:solidFill>
                <a:latin typeface="Arial Narrow" pitchFamily="34" charset="0"/>
              </a:rPr>
              <a:t>– </a:t>
            </a:r>
            <a:r>
              <a:rPr lang="en-US" sz="2400" b="1" i="0" dirty="0" smtClean="0">
                <a:solidFill>
                  <a:srgbClr val="000000"/>
                </a:solidFill>
                <a:latin typeface="Arial Narrow" pitchFamily="34" charset="0"/>
              </a:rPr>
              <a:t>VII</a:t>
            </a:r>
            <a:r>
              <a:rPr lang="en-US" b="1" i="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ru-RU" b="1" i="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b="1" i="0" dirty="0" smtClean="0">
                <a:solidFill>
                  <a:srgbClr val="000000"/>
                </a:solidFill>
                <a:latin typeface="Arial Narrow" pitchFamily="34" charset="0"/>
              </a:rPr>
              <a:t>– </a:t>
            </a:r>
            <a:r>
              <a:rPr lang="ru-RU" sz="2400" b="1" i="0" dirty="0">
                <a:solidFill>
                  <a:srgbClr val="000000"/>
                </a:solidFill>
                <a:latin typeface="Arial Narrow" pitchFamily="34" charset="0"/>
              </a:rPr>
              <a:t>солифлюкционные (</a:t>
            </a:r>
            <a:r>
              <a:rPr lang="ru-RU" sz="2400" b="1" dirty="0" err="1">
                <a:solidFill>
                  <a:srgbClr val="000000"/>
                </a:solidFill>
                <a:latin typeface="Arial Narrow" pitchFamily="34" charset="0"/>
              </a:rPr>
              <a:t>солифлюксий</a:t>
            </a:r>
            <a:r>
              <a:rPr lang="ru-RU" sz="2400" b="1" i="0" dirty="0">
                <a:solidFill>
                  <a:srgbClr val="000000"/>
                </a:solidFill>
                <a:latin typeface="Arial Narrow" pitchFamily="34" charset="0"/>
              </a:rPr>
              <a:t>);</a:t>
            </a:r>
            <a:r>
              <a:rPr lang="en-US" sz="2400" b="1" i="0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ru-RU" sz="2400" b="1" i="0" dirty="0">
                <a:solidFill>
                  <a:srgbClr val="000000"/>
                </a:solidFill>
                <a:latin typeface="Arial Narrow" pitchFamily="34" charset="0"/>
              </a:rPr>
              <a:t/>
            </a:r>
            <a:br>
              <a:rPr lang="ru-RU" sz="2400" b="1" i="0" dirty="0">
                <a:solidFill>
                  <a:srgbClr val="000000"/>
                </a:solidFill>
                <a:latin typeface="Arial Narrow" pitchFamily="34" charset="0"/>
              </a:rPr>
            </a:br>
            <a:endParaRPr lang="ru-RU" sz="2400" b="1" i="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l"/>
            <a:endParaRPr lang="ru-RU" i="0" dirty="0">
              <a:solidFill>
                <a:srgbClr val="000000"/>
              </a:solidFill>
              <a:latin typeface="Arial Narrow" pitchFamily="34" charset="0"/>
            </a:endParaRPr>
          </a:p>
          <a:p>
            <a:pPr algn="l"/>
            <a:endParaRPr lang="ru-RU" i="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l"/>
            <a:endParaRPr lang="ru-RU" i="0" dirty="0">
              <a:solidFill>
                <a:srgbClr val="000000"/>
              </a:solidFill>
              <a:latin typeface="Arial Narrow" pitchFamily="34" charset="0"/>
            </a:endParaRPr>
          </a:p>
          <a:p>
            <a:pPr algn="l"/>
            <a:endParaRPr lang="ru-RU" i="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l"/>
            <a:endParaRPr lang="ru-RU" i="0" dirty="0">
              <a:solidFill>
                <a:srgbClr val="000000"/>
              </a:solidFill>
              <a:latin typeface="Arial Narrow" pitchFamily="34" charset="0"/>
            </a:endParaRPr>
          </a:p>
          <a:p>
            <a:pPr algn="l"/>
            <a:endParaRPr lang="ru-RU" i="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l"/>
            <a:r>
              <a:rPr lang="en-US" sz="2400" b="1" i="0" dirty="0" smtClean="0">
                <a:solidFill>
                  <a:srgbClr val="000000"/>
                </a:solidFill>
                <a:latin typeface="Arial Narrow" pitchFamily="34" charset="0"/>
              </a:rPr>
              <a:t>IX </a:t>
            </a:r>
            <a:r>
              <a:rPr lang="en-US" sz="2400" b="1" i="0" dirty="0">
                <a:solidFill>
                  <a:srgbClr val="000000"/>
                </a:solidFill>
                <a:latin typeface="Arial Narrow" pitchFamily="34" charset="0"/>
              </a:rPr>
              <a:t>– </a:t>
            </a:r>
            <a:r>
              <a:rPr lang="ru-RU" sz="2400" b="1" i="0" dirty="0">
                <a:solidFill>
                  <a:srgbClr val="000000"/>
                </a:solidFill>
                <a:latin typeface="Arial Narrow" pitchFamily="34" charset="0"/>
              </a:rPr>
              <a:t>вязкого течения (</a:t>
            </a:r>
            <a:r>
              <a:rPr lang="ru-RU" sz="2400" b="1" dirty="0" err="1">
                <a:solidFill>
                  <a:srgbClr val="000000"/>
                </a:solidFill>
                <a:latin typeface="Arial Narrow" pitchFamily="34" charset="0"/>
              </a:rPr>
              <a:t>дефлюксий</a:t>
            </a:r>
            <a:r>
              <a:rPr lang="ru-RU" sz="2400" b="1" i="0" dirty="0">
                <a:solidFill>
                  <a:srgbClr val="000000"/>
                </a:solidFill>
                <a:latin typeface="Arial Narrow" pitchFamily="34" charset="0"/>
              </a:rPr>
              <a:t>) </a:t>
            </a:r>
            <a:endParaRPr lang="ru-RU" sz="2400" b="1" dirty="0"/>
          </a:p>
        </p:txBody>
      </p:sp>
      <p:sp>
        <p:nvSpPr>
          <p:cNvPr id="9" name="Полилиния 8"/>
          <p:cNvSpPr/>
          <p:nvPr/>
        </p:nvSpPr>
        <p:spPr>
          <a:xfrm>
            <a:off x="3089429" y="1640979"/>
            <a:ext cx="301860" cy="3844470"/>
          </a:xfrm>
          <a:custGeom>
            <a:avLst/>
            <a:gdLst>
              <a:gd name="connsiteX0" fmla="*/ 0 w 301860"/>
              <a:gd name="connsiteY0" fmla="*/ 63534 h 3844470"/>
              <a:gd name="connsiteX1" fmla="*/ 213064 w 301860"/>
              <a:gd name="connsiteY1" fmla="*/ 196699 h 3844470"/>
              <a:gd name="connsiteX2" fmla="*/ 195309 w 301860"/>
              <a:gd name="connsiteY2" fmla="*/ 1705903 h 3844470"/>
              <a:gd name="connsiteX3" fmla="*/ 301841 w 301860"/>
              <a:gd name="connsiteY3" fmla="*/ 1945600 h 3844470"/>
              <a:gd name="connsiteX4" fmla="*/ 204187 w 301860"/>
              <a:gd name="connsiteY4" fmla="*/ 2069887 h 3844470"/>
              <a:gd name="connsiteX5" fmla="*/ 195309 w 301860"/>
              <a:gd name="connsiteY5" fmla="*/ 3650112 h 3844470"/>
              <a:gd name="connsiteX6" fmla="*/ 0 w 301860"/>
              <a:gd name="connsiteY6" fmla="*/ 3818788 h 3844470"/>
              <a:gd name="connsiteX7" fmla="*/ 0 w 301860"/>
              <a:gd name="connsiteY7" fmla="*/ 3818788 h 3844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1860" h="3844470">
                <a:moveTo>
                  <a:pt x="0" y="63534"/>
                </a:moveTo>
                <a:cubicBezTo>
                  <a:pt x="90256" y="-6748"/>
                  <a:pt x="180513" y="-77029"/>
                  <a:pt x="213064" y="196699"/>
                </a:cubicBezTo>
                <a:cubicBezTo>
                  <a:pt x="245615" y="470427"/>
                  <a:pt x="180513" y="1414420"/>
                  <a:pt x="195309" y="1705903"/>
                </a:cubicBezTo>
                <a:cubicBezTo>
                  <a:pt x="210105" y="1997386"/>
                  <a:pt x="300361" y="1884936"/>
                  <a:pt x="301841" y="1945600"/>
                </a:cubicBezTo>
                <a:cubicBezTo>
                  <a:pt x="303321" y="2006264"/>
                  <a:pt x="221942" y="1785802"/>
                  <a:pt x="204187" y="2069887"/>
                </a:cubicBezTo>
                <a:cubicBezTo>
                  <a:pt x="186432" y="2353972"/>
                  <a:pt x="229340" y="3358629"/>
                  <a:pt x="195309" y="3650112"/>
                </a:cubicBezTo>
                <a:cubicBezTo>
                  <a:pt x="161278" y="3941596"/>
                  <a:pt x="0" y="3818788"/>
                  <a:pt x="0" y="3818788"/>
                </a:cubicBezTo>
                <a:lnTo>
                  <a:pt x="0" y="3818788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28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" r="2557"/>
          <a:stretch/>
        </p:blipFill>
        <p:spPr>
          <a:xfrm rot="-60000">
            <a:off x="223337" y="1640485"/>
            <a:ext cx="8661062" cy="50977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466" y="93439"/>
            <a:ext cx="8638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/>
              <a:t>Разрезы </a:t>
            </a:r>
            <a:r>
              <a:rPr lang="ru-RU" b="1" i="0" dirty="0" err="1" smtClean="0"/>
              <a:t>коллювия</a:t>
            </a:r>
            <a:r>
              <a:rPr lang="ru-RU" b="1" i="0" dirty="0" smtClean="0"/>
              <a:t> обрушения и оползания </a:t>
            </a:r>
            <a:r>
              <a:rPr lang="ru-RU" b="1" i="0" dirty="0" smtClean="0">
                <a:solidFill>
                  <a:schemeClr val="accent5">
                    <a:lumMod val="50000"/>
                  </a:schemeClr>
                </a:solidFill>
              </a:rPr>
              <a:t>(гравитационного </a:t>
            </a:r>
            <a:r>
              <a:rPr lang="ru-RU" b="1" i="0" dirty="0" err="1" smtClean="0">
                <a:solidFill>
                  <a:schemeClr val="accent5">
                    <a:lumMod val="50000"/>
                  </a:schemeClr>
                </a:solidFill>
              </a:rPr>
              <a:t>коллювия</a:t>
            </a:r>
            <a:r>
              <a:rPr lang="ru-RU" b="1" i="0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ru-RU" b="1" i="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850" y="472632"/>
            <a:ext cx="844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0" dirty="0" smtClean="0">
                <a:latin typeface="Arial Narrow" pitchFamily="34" charset="0"/>
              </a:rPr>
              <a:t>I</a:t>
            </a:r>
            <a:r>
              <a:rPr lang="ru-RU" i="0" dirty="0" smtClean="0">
                <a:latin typeface="Arial Narrow" pitchFamily="34" charset="0"/>
              </a:rPr>
              <a:t> – обвальные (</a:t>
            </a:r>
            <a:r>
              <a:rPr lang="ru-RU" i="0" dirty="0" err="1" smtClean="0">
                <a:latin typeface="Arial Narrow" pitchFamily="34" charset="0"/>
              </a:rPr>
              <a:t>дерупций</a:t>
            </a:r>
            <a:r>
              <a:rPr lang="ru-RU" i="0" dirty="0" smtClean="0">
                <a:latin typeface="Arial Narrow" pitchFamily="34" charset="0"/>
              </a:rPr>
              <a:t>); </a:t>
            </a:r>
            <a:r>
              <a:rPr lang="en-US" i="0" dirty="0" smtClean="0">
                <a:latin typeface="Arial Narrow" pitchFamily="34" charset="0"/>
              </a:rPr>
              <a:t>II </a:t>
            </a:r>
            <a:r>
              <a:rPr lang="ru-RU" i="0" dirty="0" smtClean="0">
                <a:latin typeface="Arial Narrow" pitchFamily="34" charset="0"/>
              </a:rPr>
              <a:t>– осыпные (</a:t>
            </a:r>
            <a:r>
              <a:rPr lang="ru-RU" i="0" dirty="0" err="1" smtClean="0">
                <a:latin typeface="Arial Narrow" pitchFamily="34" charset="0"/>
              </a:rPr>
              <a:t>десперсий</a:t>
            </a:r>
            <a:r>
              <a:rPr lang="ru-RU" i="0" dirty="0" smtClean="0">
                <a:latin typeface="Arial Narrow" pitchFamily="34" charset="0"/>
              </a:rPr>
              <a:t>): </a:t>
            </a:r>
            <a:r>
              <a:rPr lang="ru-RU" dirty="0" smtClean="0">
                <a:latin typeface="Arial Narrow" pitchFamily="34" charset="0"/>
              </a:rPr>
              <a:t>а – верхняя часть осыпи, б – нижняя часть осыпи;</a:t>
            </a:r>
            <a:r>
              <a:rPr lang="ru-RU" i="0" dirty="0" smtClean="0">
                <a:latin typeface="Arial Narrow" pitchFamily="34" charset="0"/>
              </a:rPr>
              <a:t> </a:t>
            </a:r>
            <a:r>
              <a:rPr lang="en-US" i="0" dirty="0" smtClean="0">
                <a:latin typeface="Arial Narrow" pitchFamily="34" charset="0"/>
              </a:rPr>
              <a:t>III – </a:t>
            </a:r>
            <a:r>
              <a:rPr lang="ru-RU" i="0" dirty="0" err="1" smtClean="0">
                <a:latin typeface="Arial Narrow" pitchFamily="34" charset="0"/>
              </a:rPr>
              <a:t>десерпций</a:t>
            </a:r>
            <a:r>
              <a:rPr lang="ru-RU" i="0" dirty="0" smtClean="0">
                <a:latin typeface="Arial Narrow" pitchFamily="34" charset="0"/>
              </a:rPr>
              <a:t>; </a:t>
            </a:r>
            <a:r>
              <a:rPr lang="en-US" i="0" dirty="0" smtClean="0">
                <a:latin typeface="Arial Narrow" pitchFamily="34" charset="0"/>
              </a:rPr>
              <a:t>IV -</a:t>
            </a:r>
            <a:r>
              <a:rPr lang="ru-RU" i="0" dirty="0" smtClean="0">
                <a:latin typeface="Arial Narrow" pitchFamily="34" charset="0"/>
              </a:rPr>
              <a:t>оползневые (</a:t>
            </a:r>
            <a:r>
              <a:rPr lang="ru-RU" i="0" dirty="0" err="1" smtClean="0">
                <a:latin typeface="Arial Narrow" pitchFamily="34" charset="0"/>
              </a:rPr>
              <a:t>деляпсий</a:t>
            </a:r>
            <a:r>
              <a:rPr lang="ru-RU" i="0" dirty="0" smtClean="0">
                <a:latin typeface="Arial Narrow" pitchFamily="34" charset="0"/>
              </a:rPr>
              <a:t>): </a:t>
            </a:r>
            <a:r>
              <a:rPr lang="ru-RU" dirty="0" smtClean="0">
                <a:latin typeface="Arial Narrow" pitchFamily="34" charset="0"/>
              </a:rPr>
              <a:t>а – </a:t>
            </a:r>
            <a:r>
              <a:rPr lang="ru-RU" dirty="0" err="1" smtClean="0">
                <a:latin typeface="Arial Narrow" pitchFamily="34" charset="0"/>
              </a:rPr>
              <a:t>деляпсивная</a:t>
            </a:r>
            <a:r>
              <a:rPr lang="ru-RU" dirty="0" smtClean="0">
                <a:latin typeface="Arial Narrow" pitchFamily="34" charset="0"/>
              </a:rPr>
              <a:t> часть, б – </a:t>
            </a:r>
            <a:r>
              <a:rPr lang="ru-RU" dirty="0" err="1" smtClean="0">
                <a:latin typeface="Arial Narrow" pitchFamily="34" charset="0"/>
              </a:rPr>
              <a:t>детрузивная</a:t>
            </a:r>
            <a:r>
              <a:rPr lang="ru-RU" dirty="0" smtClean="0">
                <a:latin typeface="Arial Narrow" pitchFamily="34" charset="0"/>
              </a:rPr>
              <a:t> часть, в – зона </a:t>
            </a:r>
            <a:r>
              <a:rPr lang="ru-RU" dirty="0" err="1" smtClean="0">
                <a:latin typeface="Arial Narrow" pitchFamily="34" charset="0"/>
              </a:rPr>
              <a:t>брекчирования</a:t>
            </a:r>
            <a:r>
              <a:rPr lang="ru-RU" dirty="0" smtClean="0">
                <a:latin typeface="Arial Narrow" pitchFamily="34" charset="0"/>
              </a:rPr>
              <a:t>; </a:t>
            </a:r>
            <a:r>
              <a:rPr lang="en-US" i="0" dirty="0" smtClean="0">
                <a:latin typeface="Arial Narrow" pitchFamily="34" charset="0"/>
              </a:rPr>
              <a:t>V – VIII – </a:t>
            </a:r>
            <a:r>
              <a:rPr lang="ru-RU" i="0" dirty="0" smtClean="0">
                <a:latin typeface="Arial Narrow" pitchFamily="34" charset="0"/>
              </a:rPr>
              <a:t>солифлюкционные (</a:t>
            </a:r>
            <a:r>
              <a:rPr lang="ru-RU" i="0" dirty="0" err="1" smtClean="0">
                <a:latin typeface="Arial Narrow" pitchFamily="34" charset="0"/>
              </a:rPr>
              <a:t>солифлюксий</a:t>
            </a:r>
            <a:r>
              <a:rPr lang="ru-RU" i="0" dirty="0" smtClean="0">
                <a:latin typeface="Arial Narrow" pitchFamily="34" charset="0"/>
              </a:rPr>
              <a:t>);</a:t>
            </a:r>
            <a:r>
              <a:rPr lang="en-US" i="0" dirty="0" smtClean="0">
                <a:latin typeface="Arial Narrow" pitchFamily="34" charset="0"/>
              </a:rPr>
              <a:t> </a:t>
            </a:r>
            <a:r>
              <a:rPr lang="ru-RU" i="0" dirty="0" smtClean="0">
                <a:latin typeface="Arial Narrow" pitchFamily="34" charset="0"/>
              </a:rPr>
              <a:t/>
            </a:r>
            <a:br>
              <a:rPr lang="ru-RU" i="0" dirty="0" smtClean="0">
                <a:latin typeface="Arial Narrow" pitchFamily="34" charset="0"/>
              </a:rPr>
            </a:br>
            <a:r>
              <a:rPr lang="en-US" i="0" dirty="0" smtClean="0">
                <a:latin typeface="Arial Narrow" pitchFamily="34" charset="0"/>
              </a:rPr>
              <a:t>IX – </a:t>
            </a:r>
            <a:r>
              <a:rPr lang="ru-RU" i="0" dirty="0" smtClean="0">
                <a:latin typeface="Arial Narrow" pitchFamily="34" charset="0"/>
              </a:rPr>
              <a:t>вязкого течения (</a:t>
            </a:r>
            <a:r>
              <a:rPr lang="ru-RU" i="0" dirty="0" err="1" smtClean="0">
                <a:latin typeface="Arial Narrow" pitchFamily="34" charset="0"/>
              </a:rPr>
              <a:t>дефлюксий</a:t>
            </a:r>
            <a:r>
              <a:rPr lang="ru-RU" i="0" dirty="0" smtClean="0">
                <a:latin typeface="Arial Narrow" pitchFamily="34" charset="0"/>
              </a:rPr>
              <a:t>)  </a:t>
            </a:r>
            <a:r>
              <a:rPr lang="ru-RU" i="0" dirty="0" smtClean="0"/>
              <a:t>  </a:t>
            </a:r>
            <a:endParaRPr lang="ru-RU" i="0" dirty="0"/>
          </a:p>
        </p:txBody>
      </p:sp>
    </p:spTree>
    <p:extLst>
      <p:ext uri="{BB962C8B-B14F-4D97-AF65-F5344CB8AC3E}">
        <p14:creationId xmlns:p14="http://schemas.microsoft.com/office/powerpoint/2010/main" val="348189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850" y="116632"/>
            <a:ext cx="84966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b="1" i="0" dirty="0" err="1">
                <a:solidFill>
                  <a:srgbClr val="000000"/>
                </a:solidFill>
              </a:rPr>
              <a:t>Коллювий</a:t>
            </a:r>
            <a:r>
              <a:rPr lang="ru-RU" b="1" i="0" dirty="0">
                <a:solidFill>
                  <a:srgbClr val="000000"/>
                </a:solidFill>
              </a:rPr>
              <a:t> смыва</a:t>
            </a:r>
          </a:p>
          <a:p>
            <a:pPr lvl="0" algn="l"/>
            <a:endParaRPr lang="ru-RU" b="1" i="0" dirty="0">
              <a:solidFill>
                <a:srgbClr val="000000"/>
              </a:solidFill>
            </a:endParaRPr>
          </a:p>
          <a:p>
            <a:pPr lvl="0" algn="l"/>
            <a:r>
              <a:rPr lang="ru-RU" dirty="0">
                <a:solidFill>
                  <a:srgbClr val="000000"/>
                </a:solidFill>
                <a:latin typeface="Arial Narrow" pitchFamily="34" charset="0"/>
              </a:rPr>
              <a:t>Осадки площадного водного переноса на склонах (</a:t>
            </a:r>
            <a:r>
              <a:rPr lang="ru-RU" b="1" dirty="0">
                <a:solidFill>
                  <a:srgbClr val="000000"/>
                </a:solidFill>
                <a:latin typeface="Arial Narrow" pitchFamily="34" charset="0"/>
              </a:rPr>
              <a:t>плоскостной смыв</a:t>
            </a:r>
            <a:r>
              <a:rPr lang="ru-RU" dirty="0">
                <a:solidFill>
                  <a:srgbClr val="000000"/>
                </a:solidFill>
                <a:latin typeface="Arial Narrow" pitchFamily="34" charset="0"/>
              </a:rPr>
              <a:t>).</a:t>
            </a:r>
            <a:r>
              <a:rPr lang="ru-RU" b="1" dirty="0">
                <a:solidFill>
                  <a:srgbClr val="000000"/>
                </a:solidFill>
                <a:latin typeface="Arial Narrow" pitchFamily="34" charset="0"/>
              </a:rPr>
              <a:t>  </a:t>
            </a:r>
            <a:r>
              <a:rPr lang="ru-RU" b="1" i="0" dirty="0">
                <a:solidFill>
                  <a:srgbClr val="000000"/>
                </a:solidFill>
                <a:latin typeface="Arial Narrow" pitchFamily="34" charset="0"/>
              </a:rPr>
              <a:t>Делювий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16016" y="1340768"/>
            <a:ext cx="4355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0" dirty="0">
                <a:latin typeface="Arial Narrow" pitchFamily="34" charset="0"/>
              </a:rPr>
              <a:t>Делювий образуется в результате склонового смыва рыхлого материала временным поверхностным стоком дождевых и талых снеговых вод. Активность  склонового смыва зависит от количества стекающей воды. Поэтому в самых сухих и в самых влажных районах поверхностный смыв приторможен -  в одном случае из-за отсутствия осадков, а  в другом – из-за густой растительности, закрывающей и закрепляющей склоны. Наиболее благоприятными являются теплые </a:t>
            </a:r>
            <a:r>
              <a:rPr lang="ru-RU" i="0" dirty="0" err="1">
                <a:latin typeface="Arial Narrow" pitchFamily="34" charset="0"/>
              </a:rPr>
              <a:t>семиаридные</a:t>
            </a:r>
            <a:r>
              <a:rPr lang="ru-RU" i="0" dirty="0">
                <a:latin typeface="Arial Narrow" pitchFamily="34" charset="0"/>
              </a:rPr>
              <a:t> зоны, где растительности мало, а воды временами много. Другим районом интенсивного образования делювия являются </a:t>
            </a:r>
            <a:r>
              <a:rPr lang="ru-RU" i="0" dirty="0" err="1">
                <a:latin typeface="Arial Narrow" pitchFamily="34" charset="0"/>
              </a:rPr>
              <a:t>перигляциальные</a:t>
            </a:r>
            <a:r>
              <a:rPr lang="ru-RU" i="0" dirty="0">
                <a:latin typeface="Arial Narrow" pitchFamily="34" charset="0"/>
              </a:rPr>
              <a:t> области, климат которых является также </a:t>
            </a:r>
            <a:r>
              <a:rPr lang="ru-RU" i="0" dirty="0" err="1">
                <a:latin typeface="Arial Narrow" pitchFamily="34" charset="0"/>
              </a:rPr>
              <a:t>семиаридным</a:t>
            </a:r>
            <a:r>
              <a:rPr lang="ru-RU" i="0" dirty="0">
                <a:latin typeface="Arial Narrow" pitchFamily="34" charset="0"/>
              </a:rPr>
              <a:t>, но холодным.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504" y="5744169"/>
            <a:ext cx="4464496" cy="400110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i="0" dirty="0" smtClean="0">
                <a:latin typeface="Arial Narrow" pitchFamily="34" charset="0"/>
              </a:rPr>
              <a:t>Делювиальные пестрые супеси (Ю. Урал)</a:t>
            </a:r>
            <a:endParaRPr lang="ru-RU" sz="2000" i="0" dirty="0">
              <a:latin typeface="Arial Narrow" pitchFamily="34" charset="0"/>
            </a:endParaRPr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7"/>
            <a:ext cx="4464657" cy="442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3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27290" r="39096" b="8300"/>
          <a:stretch/>
        </p:blipFill>
        <p:spPr>
          <a:xfrm rot="60000">
            <a:off x="756744" y="831360"/>
            <a:ext cx="7668694" cy="34625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703" y="188640"/>
            <a:ext cx="8602777" cy="6463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ru-RU" b="1" i="0" dirty="0" smtClean="0"/>
              <a:t>Схематический разрез делювиального шлейфа </a:t>
            </a:r>
          </a:p>
          <a:p>
            <a:endParaRPr lang="ru-RU" b="1" i="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03" t="43747" r="1875" b="16124"/>
          <a:stretch/>
        </p:blipFill>
        <p:spPr>
          <a:xfrm>
            <a:off x="2226586" y="4360547"/>
            <a:ext cx="4729010" cy="2232801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1475696" y="1412776"/>
            <a:ext cx="360000" cy="360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059832" y="2132896"/>
            <a:ext cx="360000" cy="360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499992" y="2382626"/>
            <a:ext cx="360000" cy="360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49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86"/>
          <a:stretch/>
        </p:blipFill>
        <p:spPr bwMode="auto">
          <a:xfrm>
            <a:off x="4572000" y="14288"/>
            <a:ext cx="4572000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-34926" y="14288"/>
            <a:ext cx="9178925" cy="830997"/>
          </a:xfrm>
          <a:prstGeom prst="rect">
            <a:avLst/>
          </a:prstGeom>
          <a:solidFill>
            <a:srgbClr val="E1C8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 i="0" dirty="0">
                <a:latin typeface="Arial Narrow" pitchFamily="34" charset="0"/>
              </a:rPr>
              <a:t>Делювиальные</a:t>
            </a:r>
            <a:r>
              <a:rPr lang="ru-RU" sz="2400" i="0" dirty="0">
                <a:latin typeface="Arial Narrow" pitchFamily="34" charset="0"/>
              </a:rPr>
              <a:t> </a:t>
            </a:r>
            <a:r>
              <a:rPr lang="ru-RU" sz="2400" b="1" i="0" dirty="0">
                <a:latin typeface="Arial Narrow" pitchFamily="34" charset="0"/>
              </a:rPr>
              <a:t>суглинки </a:t>
            </a:r>
            <a:r>
              <a:rPr lang="ru-RU" sz="2400" i="0" dirty="0">
                <a:latin typeface="Arial Narrow" pitchFamily="34" charset="0"/>
              </a:rPr>
              <a:t>(слева) </a:t>
            </a:r>
            <a:r>
              <a:rPr lang="ru-RU" sz="2400" i="0" dirty="0" smtClean="0">
                <a:latin typeface="Arial Narrow" pitchFamily="34" charset="0"/>
              </a:rPr>
              <a:t>и </a:t>
            </a:r>
            <a:r>
              <a:rPr lang="ru-RU" sz="2400" b="1" i="0" dirty="0">
                <a:latin typeface="Arial Narrow" pitchFamily="34" charset="0"/>
              </a:rPr>
              <a:t>супеси</a:t>
            </a:r>
            <a:r>
              <a:rPr lang="ru-RU" sz="2400" i="0" dirty="0">
                <a:latin typeface="Arial Narrow" pitchFamily="34" charset="0"/>
              </a:rPr>
              <a:t> (справа) </a:t>
            </a:r>
          </a:p>
          <a:p>
            <a:pPr eaLnBrk="1" hangingPunct="1"/>
            <a:r>
              <a:rPr lang="ru-RU" sz="2400" i="0" dirty="0" smtClean="0">
                <a:latin typeface="Arial Narrow" pitchFamily="34" charset="0"/>
              </a:rPr>
              <a:t>Средний плейстоцен Южного Урала</a:t>
            </a:r>
            <a:endParaRPr lang="ru-RU" sz="2400" i="0" dirty="0">
              <a:latin typeface="Arial Narrow" pitchFamily="34" charset="0"/>
            </a:endParaRPr>
          </a:p>
        </p:txBody>
      </p:sp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7529513" y="6553200"/>
            <a:ext cx="1614487" cy="3048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 i="0">
                <a:latin typeface="Arial Narrow" pitchFamily="34" charset="0"/>
              </a:rPr>
              <a:t>Фото А.В. Тевелева</a:t>
            </a: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3" y="859888"/>
            <a:ext cx="4656621" cy="5998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7" name="Picture 5" descr="B7415"/>
          <p:cNvPicPr>
            <a:picLocks noChangeAspect="1" noChangeArrowheads="1"/>
          </p:cNvPicPr>
          <p:nvPr/>
        </p:nvPicPr>
        <p:blipFill>
          <a:blip r:embed="rId3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7384"/>
            <a:ext cx="9144000" cy="68580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119" name="Text Box 7"/>
          <p:cNvSpPr txBox="1">
            <a:spLocks noChangeArrowheads="1"/>
          </p:cNvSpPr>
          <p:nvPr/>
        </p:nvSpPr>
        <p:spPr bwMode="auto">
          <a:xfrm>
            <a:off x="792163" y="5876925"/>
            <a:ext cx="20510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ru-RU" sz="2000" b="1" i="0" smtClean="0">
                <a:solidFill>
                  <a:srgbClr val="FFFFFF"/>
                </a:solidFill>
                <a:latin typeface="Arial Narrow" pitchFamily="34" charset="0"/>
              </a:rPr>
              <a:t>Долина Акмуллы</a:t>
            </a:r>
            <a:endParaRPr lang="en-US" sz="2000" b="1" i="0" smtClean="0">
              <a:solidFill>
                <a:srgbClr val="FFFFFF"/>
              </a:solidFill>
              <a:latin typeface="Arial Narrow" pitchFamily="34" charset="0"/>
            </a:endParaRPr>
          </a:p>
          <a:p>
            <a:pPr algn="l"/>
            <a:endParaRPr lang="en-US" i="0" smtClean="0">
              <a:solidFill>
                <a:srgbClr val="FFFFFF"/>
              </a:solidFill>
            </a:endParaRPr>
          </a:p>
          <a:p>
            <a:pPr algn="l"/>
            <a:r>
              <a:rPr lang="ru-RU" i="0" smtClean="0">
                <a:solidFill>
                  <a:srgbClr val="FFFFFF"/>
                </a:solidFill>
                <a:latin typeface="AvantGarde Md BT" pitchFamily="34" charset="0"/>
              </a:rPr>
              <a:t>Уступ </a:t>
            </a:r>
            <a:r>
              <a:rPr lang="en-US" i="0" smtClean="0">
                <a:solidFill>
                  <a:srgbClr val="FFFFFF"/>
                </a:solidFill>
                <a:latin typeface="AvantGarde Md BT" pitchFamily="34" charset="0"/>
              </a:rPr>
              <a:t>II </a:t>
            </a:r>
            <a:r>
              <a:rPr lang="ru-RU" i="0" smtClean="0">
                <a:solidFill>
                  <a:srgbClr val="FFFFFF"/>
                </a:solidFill>
                <a:latin typeface="AvantGarde Md BT" pitchFamily="34" charset="0"/>
              </a:rPr>
              <a:t>террасы</a:t>
            </a:r>
          </a:p>
        </p:txBody>
      </p:sp>
      <p:sp>
        <p:nvSpPr>
          <p:cNvPr id="218120" name="Text Box 8"/>
          <p:cNvSpPr txBox="1">
            <a:spLocks noChangeArrowheads="1"/>
          </p:cNvSpPr>
          <p:nvPr/>
        </p:nvSpPr>
        <p:spPr bwMode="auto">
          <a:xfrm>
            <a:off x="0" y="908050"/>
            <a:ext cx="3095625" cy="1311275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ru-RU" sz="2000" b="1" i="0" smtClean="0">
                <a:solidFill>
                  <a:srgbClr val="000000"/>
                </a:solidFill>
                <a:latin typeface="Comic Sans MS" pitchFamily="66" charset="0"/>
              </a:rPr>
              <a:t>Намывные почвы – следствие распашки </a:t>
            </a:r>
            <a:br>
              <a:rPr lang="ru-RU" sz="2000" b="1" i="0" smtClean="0">
                <a:solidFill>
                  <a:srgbClr val="000000"/>
                </a:solidFill>
                <a:latin typeface="Comic Sans MS" pitchFamily="66" charset="0"/>
              </a:rPr>
            </a:br>
            <a:r>
              <a:rPr lang="ru-RU" sz="2000" b="1" i="0" smtClean="0">
                <a:solidFill>
                  <a:srgbClr val="000000"/>
                </a:solidFill>
                <a:latin typeface="Comic Sans MS" pitchFamily="66" charset="0"/>
              </a:rPr>
              <a:t>целинных земель </a:t>
            </a:r>
          </a:p>
          <a:p>
            <a:pPr algn="l"/>
            <a:r>
              <a:rPr lang="ru-RU" sz="2000" b="1" i="0" smtClean="0">
                <a:solidFill>
                  <a:srgbClr val="000000"/>
                </a:solidFill>
                <a:latin typeface="Comic Sans MS" pitchFamily="66" charset="0"/>
              </a:rPr>
              <a:t>в 1954 году</a:t>
            </a:r>
          </a:p>
        </p:txBody>
      </p:sp>
      <p:pic>
        <p:nvPicPr>
          <p:cNvPr id="865282" name="Picture 2" descr="Soil7415"/>
          <p:cNvPicPr>
            <a:picLocks noChangeAspect="1" noChangeArrowheads="1"/>
          </p:cNvPicPr>
          <p:nvPr/>
        </p:nvPicPr>
        <p:blipFill>
          <a:blip r:embed="rId4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-27384"/>
            <a:ext cx="4749800" cy="68580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121" name="AutoShape 9"/>
          <p:cNvSpPr>
            <a:spLocks noChangeArrowheads="1"/>
          </p:cNvSpPr>
          <p:nvPr/>
        </p:nvSpPr>
        <p:spPr bwMode="auto">
          <a:xfrm>
            <a:off x="3492500" y="692150"/>
            <a:ext cx="287338" cy="1944688"/>
          </a:xfrm>
          <a:prstGeom prst="upArrow">
            <a:avLst>
              <a:gd name="adj1" fmla="val 50000"/>
              <a:gd name="adj2" fmla="val 169199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i="0" smtClean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60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65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:\Quaternary\Q-Sedimentation\Proluvial\fa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26564"/>
            <a:ext cx="4176464" cy="294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lum bright="-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" r="3285"/>
          <a:stretch/>
        </p:blipFill>
        <p:spPr bwMode="auto">
          <a:xfrm>
            <a:off x="467544" y="1628800"/>
            <a:ext cx="3455377" cy="497405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H:\Quaternary\Q-Sedimentation\Proluvial\прол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4341295" cy="35803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320270"/>
            <a:ext cx="4644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dirty="0" smtClean="0">
                <a:latin typeface="Arial Narrow" panose="020B0606020202030204" pitchFamily="34" charset="0"/>
              </a:rPr>
              <a:t>Схемы строения пролювиальных систем</a:t>
            </a:r>
            <a:endParaRPr lang="ru-RU" b="1" i="0" dirty="0">
              <a:latin typeface="Arial Narrow" panose="020B0606020202030204" pitchFamily="34" charset="0"/>
            </a:endParaRPr>
          </a:p>
        </p:txBody>
      </p:sp>
      <p:pic>
        <p:nvPicPr>
          <p:cNvPr id="11" name="Picture 6" descr="H:\Quaternary\Q-Sedimentation\Proluvial\прол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10" y="47801"/>
            <a:ext cx="8199547" cy="67623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00192" y="2128271"/>
            <a:ext cx="2640466" cy="1477328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ru-RU" b="1" i="0" dirty="0" smtClean="0">
                <a:latin typeface="Arial Narrow" panose="020B0606020202030204" pitchFamily="34" charset="0"/>
              </a:rPr>
              <a:t>Продольный (С) </a:t>
            </a:r>
          </a:p>
          <a:p>
            <a:r>
              <a:rPr lang="ru-RU" b="1" i="0" dirty="0" smtClean="0">
                <a:latin typeface="Arial Narrow" panose="020B0606020202030204" pitchFamily="34" charset="0"/>
              </a:rPr>
              <a:t>и поперечный (В) </a:t>
            </a:r>
          </a:p>
          <a:p>
            <a:r>
              <a:rPr lang="ru-RU" b="1" i="0" dirty="0" smtClean="0">
                <a:latin typeface="Arial Narrow" panose="020B0606020202030204" pitchFamily="34" charset="0"/>
              </a:rPr>
              <a:t>разрезы пролювиальных</a:t>
            </a:r>
          </a:p>
          <a:p>
            <a:r>
              <a:rPr lang="ru-RU" b="1" i="0" dirty="0" smtClean="0">
                <a:latin typeface="Arial Narrow" panose="020B0606020202030204" pitchFamily="34" charset="0"/>
              </a:rPr>
              <a:t>отложений конуса </a:t>
            </a:r>
          </a:p>
          <a:p>
            <a:r>
              <a:rPr lang="ru-RU" b="1" i="0" dirty="0" smtClean="0">
                <a:latin typeface="Arial Narrow" panose="020B0606020202030204" pitchFamily="34" charset="0"/>
              </a:rPr>
              <a:t>выноса (А)</a:t>
            </a:r>
            <a:endParaRPr lang="ru-RU" b="1" i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89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B741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375"/>
            <a:ext cx="6480175" cy="64436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067" name="Text Box 3"/>
          <p:cNvSpPr txBox="1">
            <a:spLocks noChangeArrowheads="1"/>
          </p:cNvSpPr>
          <p:nvPr/>
        </p:nvSpPr>
        <p:spPr bwMode="auto">
          <a:xfrm>
            <a:off x="6732588" y="115888"/>
            <a:ext cx="2411412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30000"/>
              </a:spcBef>
            </a:pPr>
            <a:r>
              <a:rPr lang="ru-RU" i="0" dirty="0" smtClean="0">
                <a:solidFill>
                  <a:srgbClr val="000000"/>
                </a:solidFill>
                <a:latin typeface="Arial Narrow" pitchFamily="34" charset="0"/>
              </a:rPr>
              <a:t>Как правило, эти осадки ритмично-слоисты, ритмичность двух-компонентная, мощность ритма 4-5 мм. Верхний компонент ритма формируется при сравнительно медленном, но долгом летнем делювиальном переносе, а нижний слой отражает относительно короткий, но более интенсивный паводковый перенос. Наиболее представительные разрезы включают как раз столько ритмов, сколько лет распахивались прилегающие поля. </a:t>
            </a:r>
          </a:p>
        </p:txBody>
      </p:sp>
    </p:spTree>
    <p:extLst>
      <p:ext uri="{BB962C8B-B14F-4D97-AF65-F5344CB8AC3E}">
        <p14:creationId xmlns:p14="http://schemas.microsoft.com/office/powerpoint/2010/main" val="191485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5148064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20000"/>
              </a:lnSpc>
              <a:spcAft>
                <a:spcPts val="0"/>
              </a:spcAft>
            </a:pPr>
            <a:r>
              <a:rPr lang="ru-RU" i="0" dirty="0">
                <a:latin typeface="Times New Roman"/>
                <a:ea typeface="Times New Roman"/>
              </a:rPr>
              <a:t>Скорость смыва материала может определяться по некоторым эмпирическим формулам, одна из которых выглядит следующим образом.</a:t>
            </a:r>
          </a:p>
          <a:p>
            <a:pPr indent="450215" algn="just">
              <a:lnSpc>
                <a:spcPct val="120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 </a:t>
            </a:r>
          </a:p>
          <a:p>
            <a:pPr indent="457200" algn="l">
              <a:lnSpc>
                <a:spcPct val="120000"/>
              </a:lnSpc>
              <a:spcAft>
                <a:spcPts val="0"/>
              </a:spcAft>
            </a:pPr>
            <a:r>
              <a:rPr lang="en-US" dirty="0" err="1">
                <a:latin typeface="Times-Roman"/>
                <a:ea typeface="Calibri"/>
                <a:cs typeface="Times-Roman"/>
              </a:rPr>
              <a:t>Vx</a:t>
            </a:r>
            <a:r>
              <a:rPr lang="en-US" dirty="0">
                <a:latin typeface="Times-Roman"/>
                <a:ea typeface="Calibri"/>
                <a:cs typeface="Times-Roman"/>
              </a:rPr>
              <a:t> = 9,3 * ( r * </a:t>
            </a:r>
            <a:r>
              <a:rPr lang="en-US" dirty="0">
                <a:latin typeface="TTE1944838t00"/>
                <a:ea typeface="Calibri"/>
                <a:cs typeface="TTE1944838t00"/>
              </a:rPr>
              <a:t>K </a:t>
            </a:r>
            <a:r>
              <a:rPr lang="en-US" dirty="0">
                <a:latin typeface="Times-Roman"/>
                <a:ea typeface="Calibri"/>
                <a:cs typeface="Times-Roman"/>
              </a:rPr>
              <a:t>* x * </a:t>
            </a:r>
            <a:r>
              <a:rPr lang="en-US" dirty="0" err="1">
                <a:latin typeface="Times-Roman"/>
                <a:ea typeface="Calibri"/>
                <a:cs typeface="Times-Roman"/>
              </a:rPr>
              <a:t>m</a:t>
            </a:r>
            <a:r>
              <a:rPr lang="en-US" dirty="0" err="1">
                <a:latin typeface="TTE1944838t00"/>
                <a:ea typeface="Calibri"/>
                <a:cs typeface="TTE1944838t00"/>
              </a:rPr>
              <a:t>J</a:t>
            </a:r>
            <a:r>
              <a:rPr lang="en-US" dirty="0">
                <a:latin typeface="TTE1944838t00"/>
                <a:ea typeface="Calibri"/>
                <a:cs typeface="TTE1944838t00"/>
              </a:rPr>
              <a:t> </a:t>
            </a:r>
            <a:r>
              <a:rPr lang="en-US" dirty="0">
                <a:latin typeface="Times-Roman"/>
                <a:ea typeface="Calibri"/>
                <a:cs typeface="Times-Roman"/>
              </a:rPr>
              <a:t>)</a:t>
            </a:r>
            <a:r>
              <a:rPr lang="en-US" baseline="30000" dirty="0">
                <a:latin typeface="Times-Roman"/>
                <a:ea typeface="Calibri"/>
                <a:cs typeface="Times-Roman"/>
              </a:rPr>
              <a:t>0,5</a:t>
            </a:r>
            <a:r>
              <a:rPr lang="en-US" dirty="0">
                <a:latin typeface="Times-Roman"/>
                <a:ea typeface="Calibri"/>
                <a:cs typeface="Times-Roman"/>
              </a:rPr>
              <a:t> * I</a:t>
            </a:r>
            <a:r>
              <a:rPr lang="en-US" baseline="30000" dirty="0">
                <a:latin typeface="Times-Roman"/>
                <a:ea typeface="Calibri"/>
                <a:cs typeface="Times-Roman"/>
              </a:rPr>
              <a:t>0,25</a:t>
            </a:r>
            <a:r>
              <a:rPr lang="en-US" dirty="0">
                <a:latin typeface="Times-Roman"/>
                <a:ea typeface="Calibri"/>
                <a:cs typeface="Times-Roman"/>
              </a:rPr>
              <a:t> / </a:t>
            </a:r>
            <a:r>
              <a:rPr lang="en-US" dirty="0" smtClean="0">
                <a:latin typeface="Times-Roman"/>
                <a:ea typeface="Calibri"/>
                <a:cs typeface="Times-Roman"/>
              </a:rPr>
              <a:t>n</a:t>
            </a:r>
            <a:r>
              <a:rPr lang="en-US" baseline="30000" dirty="0" smtClean="0">
                <a:latin typeface="Times-Roman"/>
                <a:ea typeface="Calibri"/>
                <a:cs typeface="Times-Roman"/>
              </a:rPr>
              <a:t>0,5</a:t>
            </a:r>
            <a:r>
              <a:rPr lang="en-US" dirty="0" smtClean="0">
                <a:latin typeface="Calibri"/>
                <a:ea typeface="Calibri"/>
                <a:cs typeface="Times-Roman"/>
              </a:rPr>
              <a:t>)</a:t>
            </a:r>
            <a:endParaRPr lang="ru-RU" dirty="0">
              <a:latin typeface="Times New Roman"/>
              <a:ea typeface="Times New Roman"/>
            </a:endParaRPr>
          </a:p>
          <a:p>
            <a:pPr indent="457200" algn="l">
              <a:lnSpc>
                <a:spcPct val="120000"/>
              </a:lnSpc>
              <a:spcAft>
                <a:spcPts val="0"/>
              </a:spcAft>
            </a:pPr>
            <a:r>
              <a:rPr lang="en-US" dirty="0">
                <a:latin typeface="Calibri"/>
                <a:ea typeface="Calibri"/>
                <a:cs typeface="Times-Roman"/>
              </a:rPr>
              <a:t> </a:t>
            </a:r>
            <a:endParaRPr lang="ru-RU" dirty="0">
              <a:latin typeface="Times New Roman"/>
              <a:ea typeface="Times New Roman"/>
            </a:endParaRPr>
          </a:p>
          <a:p>
            <a:pPr indent="457200" algn="l">
              <a:lnSpc>
                <a:spcPct val="120000"/>
              </a:lnSpc>
              <a:spcAft>
                <a:spcPts val="0"/>
              </a:spcAft>
            </a:pPr>
            <a:r>
              <a:rPr lang="en-US" dirty="0">
                <a:latin typeface="Calibri"/>
                <a:ea typeface="Calibri"/>
                <a:cs typeface="Times-Roman"/>
              </a:rPr>
              <a:t> </a:t>
            </a:r>
            <a:endParaRPr lang="ru-RU" dirty="0">
              <a:latin typeface="Times New Roman"/>
              <a:ea typeface="Times New Roman"/>
            </a:endParaRPr>
          </a:p>
          <a:p>
            <a:pPr indent="457200" algn="l">
              <a:lnSpc>
                <a:spcPct val="120000"/>
              </a:lnSpc>
              <a:spcAft>
                <a:spcPts val="0"/>
              </a:spcAft>
            </a:pPr>
            <a:r>
              <a:rPr lang="en-US" dirty="0">
                <a:latin typeface="Calibri"/>
                <a:ea typeface="Calibri"/>
                <a:cs typeface="Times-Roman"/>
              </a:rPr>
              <a:t> </a:t>
            </a:r>
            <a:endParaRPr lang="ru-RU" dirty="0">
              <a:latin typeface="Times New Roman"/>
              <a:ea typeface="Times New Roman"/>
            </a:endParaRPr>
          </a:p>
          <a:p>
            <a:pPr algn="l"/>
            <a:r>
              <a:rPr lang="ru-RU" b="1" i="0" dirty="0" smtClean="0">
                <a:latin typeface="Arial Narrow" pitchFamily="34" charset="0"/>
                <a:ea typeface="Calibri"/>
              </a:rPr>
              <a:t>Важнейшим </a:t>
            </a:r>
            <a:r>
              <a:rPr lang="ru-RU" b="1" i="0" dirty="0">
                <a:latin typeface="Arial Narrow" pitchFamily="34" charset="0"/>
                <a:ea typeface="Calibri"/>
              </a:rPr>
              <a:t>в этой формуле является параметр </a:t>
            </a:r>
            <a:r>
              <a:rPr lang="en-US" b="1" dirty="0">
                <a:latin typeface="Arial Narrow" pitchFamily="34" charset="0"/>
                <a:ea typeface="Calibri"/>
              </a:rPr>
              <a:t>n</a:t>
            </a:r>
            <a:r>
              <a:rPr lang="ru-RU" b="1" dirty="0">
                <a:latin typeface="Arial Narrow" pitchFamily="34" charset="0"/>
                <a:ea typeface="Calibri"/>
              </a:rPr>
              <a:t> – </a:t>
            </a:r>
            <a:r>
              <a:rPr lang="ru-RU" b="1" i="0" dirty="0">
                <a:latin typeface="Arial Narrow" pitchFamily="34" charset="0"/>
                <a:ea typeface="Calibri"/>
              </a:rPr>
              <a:t>так называемая шероховатость поверхности. Для разных природных покрытий он может меняться на много порядков. В целом различия в скорости сноса на чистых, задернованных и </a:t>
            </a:r>
            <a:r>
              <a:rPr lang="ru-RU" b="1" i="0" dirty="0" err="1">
                <a:latin typeface="Arial Narrow" pitchFamily="34" charset="0"/>
                <a:ea typeface="Calibri"/>
              </a:rPr>
              <a:t>залесенных</a:t>
            </a:r>
            <a:r>
              <a:rPr lang="ru-RU" b="1" i="0" dirty="0">
                <a:latin typeface="Arial Narrow" pitchFamily="34" charset="0"/>
                <a:ea typeface="Calibri"/>
              </a:rPr>
              <a:t> поверхностях меняются на 1 – 2 порядка. Именно на эти величины приходится ориентироваться при построении моделей </a:t>
            </a:r>
            <a:r>
              <a:rPr lang="ru-RU" b="1" i="0" dirty="0" smtClean="0">
                <a:latin typeface="Arial Narrow" pitchFamily="34" charset="0"/>
                <a:ea typeface="Calibri"/>
              </a:rPr>
              <a:t>устойчивости склонов и моделей массопереноса на неоднородных по характеру покрытия склонах. </a:t>
            </a:r>
            <a:endParaRPr lang="ru-RU" b="1" i="0" dirty="0">
              <a:latin typeface="Arial Narrow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593" y="1"/>
            <a:ext cx="385191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86306" y="6278676"/>
            <a:ext cx="1936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>
                <a:solidFill>
                  <a:schemeClr val="bg1"/>
                </a:solidFill>
              </a:rPr>
              <a:t>Пик Хан Тенгри</a:t>
            </a:r>
            <a:endParaRPr lang="ru-RU" b="1" i="0" dirty="0">
              <a:solidFill>
                <a:schemeClr val="bg1"/>
              </a:solidFill>
            </a:endParaRPr>
          </a:p>
        </p:txBody>
      </p:sp>
      <p:sp>
        <p:nvSpPr>
          <p:cNvPr id="5" name="Овал 4"/>
          <p:cNvSpPr/>
          <p:nvPr/>
        </p:nvSpPr>
        <p:spPr bwMode="auto">
          <a:xfrm>
            <a:off x="4067944" y="1556792"/>
            <a:ext cx="576064" cy="576064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09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01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391434"/>
            <a:ext cx="912230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>
              <a:spcAft>
                <a:spcPts val="0"/>
              </a:spcAft>
            </a:pPr>
            <a:r>
              <a:rPr lang="en-US" sz="2000" b="1" i="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itchFamily="34" charset="0"/>
                <a:ea typeface="Times New Roman"/>
              </a:rPr>
              <a:t>Paralic</a:t>
            </a:r>
            <a:r>
              <a:rPr lang="en-US" sz="2000" b="1" i="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itchFamily="34" charset="0"/>
                <a:ea typeface="Times New Roman"/>
              </a:rPr>
              <a:t> (coastal marine) </a:t>
            </a:r>
            <a:r>
              <a:rPr lang="en-US" sz="2000" b="1" i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itchFamily="34" charset="0"/>
                <a:ea typeface="Times New Roman"/>
              </a:rPr>
              <a:t>environm</a:t>
            </a:r>
            <a:r>
              <a:rPr lang="en-US" sz="2000" b="1" i="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itchFamily="34" charset="0"/>
                <a:ea typeface="Times New Roman"/>
              </a:rPr>
              <a:t>ents</a:t>
            </a:r>
            <a:endParaRPr lang="ru-RU" sz="2000" i="0" dirty="0">
              <a:solidFill>
                <a:schemeClr val="accent6">
                  <a:lumMod val="60000"/>
                  <a:lumOff val="40000"/>
                </a:schemeClr>
              </a:solidFill>
              <a:latin typeface="Arial Narrow" pitchFamily="34" charset="0"/>
              <a:ea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i="0" dirty="0" smtClean="0">
                <a:latin typeface="Times New Roman"/>
                <a:ea typeface="Calibri"/>
              </a:rPr>
              <a:t>Большая  </a:t>
            </a:r>
            <a:r>
              <a:rPr lang="ru-RU" i="0" dirty="0">
                <a:latin typeface="Times New Roman"/>
                <a:ea typeface="Calibri"/>
              </a:rPr>
              <a:t>часть осадков, образованных в морской обстановке, были сформированы на континентальном шельфе, на его склоне и в его подножье. Собственно глубоководные осадки океанского ложа, как правило, маломощны (это не относиться, конечно, к вулканическим породам). Поэтому прибрежные комплексы наиболее важны в экономическом смысле, например, они служат резервуарами для углеводородов. Изучение прибрежных процессов и факторов седиментации, как со стороны суши, так и со стороны моря, оказывается критически необходимым для геологических исследований самой разной направленности.    </a:t>
            </a:r>
            <a:endParaRPr lang="ru-RU" i="0" dirty="0">
              <a:effectLst/>
              <a:latin typeface="Times New Roman"/>
              <a:ea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" y="0"/>
            <a:ext cx="912230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Aft>
                <a:spcPts val="0"/>
              </a:spcAft>
            </a:pPr>
            <a:r>
              <a:rPr lang="ru-RU" sz="2400" b="1" i="0" dirty="0" smtClean="0">
                <a:solidFill>
                  <a:srgbClr val="000000"/>
                </a:solidFill>
                <a:latin typeface="Arial Narrow" pitchFamily="34" charset="0"/>
                <a:ea typeface="Calibri"/>
              </a:rPr>
              <a:t>10.2.  </a:t>
            </a:r>
            <a:r>
              <a:rPr lang="ru-RU" sz="2400" b="1" i="0" dirty="0" err="1" smtClean="0">
                <a:solidFill>
                  <a:srgbClr val="000000"/>
                </a:solidFill>
                <a:latin typeface="Arial Narrow" pitchFamily="34" charset="0"/>
                <a:ea typeface="Calibri"/>
              </a:rPr>
              <a:t>Паралические</a:t>
            </a:r>
            <a:r>
              <a:rPr lang="ru-RU" sz="2400" b="1" i="0" dirty="0" smtClean="0">
                <a:solidFill>
                  <a:srgbClr val="000000"/>
                </a:solidFill>
                <a:latin typeface="Arial Narrow" pitchFamily="34" charset="0"/>
                <a:ea typeface="Calibri"/>
              </a:rPr>
              <a:t> </a:t>
            </a:r>
            <a:r>
              <a:rPr lang="ru-RU" sz="2400" b="1" i="0" dirty="0">
                <a:solidFill>
                  <a:srgbClr val="000000"/>
                </a:solidFill>
                <a:latin typeface="Arial Narrow" pitchFamily="34" charset="0"/>
                <a:ea typeface="Calibri"/>
              </a:rPr>
              <a:t>(</a:t>
            </a:r>
            <a:r>
              <a:rPr lang="ru-RU" sz="2400" b="1" i="0" dirty="0" err="1">
                <a:solidFill>
                  <a:srgbClr val="000000"/>
                </a:solidFill>
                <a:latin typeface="Arial Narrow" pitchFamily="34" charset="0"/>
                <a:ea typeface="Calibri"/>
              </a:rPr>
              <a:t>прибрежноморские</a:t>
            </a:r>
            <a:r>
              <a:rPr lang="ru-RU" sz="2400" b="1" i="0" dirty="0">
                <a:solidFill>
                  <a:srgbClr val="000000"/>
                </a:solidFill>
                <a:latin typeface="Arial Narrow" pitchFamily="34" charset="0"/>
                <a:ea typeface="Calibri"/>
              </a:rPr>
              <a:t>) образования </a:t>
            </a:r>
            <a:endParaRPr lang="en-US" sz="2400" b="1" i="0" dirty="0">
              <a:solidFill>
                <a:srgbClr val="000000"/>
              </a:solidFill>
              <a:latin typeface="Arial Narrow" pitchFamily="34" charset="0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612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974134"/>
              </p:ext>
            </p:extLst>
          </p:nvPr>
        </p:nvGraphicFramePr>
        <p:xfrm>
          <a:off x="323850" y="764704"/>
          <a:ext cx="8568629" cy="5623600"/>
        </p:xfrm>
        <a:graphic>
          <a:graphicData uri="http://schemas.openxmlformats.org/drawingml/2006/table">
            <a:tbl>
              <a:tblPr firstRow="1" firstCol="1" bandRow="1"/>
              <a:tblGrid>
                <a:gridCol w="1511846"/>
                <a:gridCol w="1385084"/>
                <a:gridCol w="2443194"/>
                <a:gridCol w="1644330"/>
                <a:gridCol w="1584175"/>
              </a:tblGrid>
              <a:tr h="968383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Название</a:t>
                      </a:r>
                      <a:endParaRPr lang="ru-RU" sz="1600" b="1" dirty="0"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Главный транспортный агент</a:t>
                      </a:r>
                      <a:endParaRPr lang="ru-RU" sz="1600" b="1" dirty="0"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Главные </a:t>
                      </a:r>
                      <a:r>
                        <a:rPr lang="ru-RU" sz="1600" b="1" dirty="0" err="1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седиментационные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 структуры</a:t>
                      </a:r>
                      <a:endParaRPr lang="ru-RU" sz="1600" b="1" dirty="0"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Следы биологической активности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ru-RU" sz="1600" b="1" dirty="0" err="1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ихнофауна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)</a:t>
                      </a:r>
                      <a:endParaRPr lang="ru-RU" sz="1600" b="1" dirty="0"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Плановые очертания</a:t>
                      </a:r>
                      <a:endParaRPr lang="ru-RU" sz="1600" b="1" dirty="0"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5257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Дельтовые</a:t>
                      </a:r>
                      <a:endParaRPr lang="ru-RU" sz="1800" b="1" dirty="0"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Водный транспорт, </a:t>
                      </a:r>
                      <a:r>
                        <a:rPr lang="ru-RU" sz="1800" dirty="0" err="1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мутьевые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 потоки</a:t>
                      </a:r>
                      <a:endParaRPr lang="ru-RU" sz="1800" dirty="0"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800" dirty="0"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Однонаправленные 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потоки</a:t>
                      </a:r>
                      <a:endParaRPr lang="ru-RU" sz="1800" dirty="0"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Малое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разнообразие малое количество </a:t>
                      </a:r>
                      <a:endParaRPr lang="ru-RU" sz="1800" dirty="0"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Лопастные</a:t>
                      </a:r>
                      <a:endParaRPr lang="ru-RU" sz="1800" dirty="0"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87154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Прибрежные</a:t>
                      </a:r>
                      <a:endParaRPr lang="ru-RU" sz="1800" b="1" dirty="0"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Действие 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морских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волн</a:t>
                      </a:r>
                      <a:endParaRPr lang="ru-RU" sz="1800" dirty="0"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Волновая рябь и дюны (возвышенности) </a:t>
                      </a:r>
                      <a:endParaRPr lang="ru-RU" sz="1800" dirty="0"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Обилие и большое разнообразие </a:t>
                      </a:r>
                      <a:endParaRPr lang="ru-RU" sz="1800" dirty="0"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Длинные и линейные</a:t>
                      </a:r>
                      <a:endParaRPr lang="ru-RU" sz="1800" dirty="0"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32412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Приливные</a:t>
                      </a:r>
                      <a:endParaRPr lang="ru-RU" sz="1800" b="1" dirty="0"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Действие приливов</a:t>
                      </a:r>
                      <a:endParaRPr lang="ru-RU" sz="1800" dirty="0"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Однонаправленные, 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</a:b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но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организованные регулярными изменениями энергии 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потоки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(сигмоидальные, </a:t>
                      </a:r>
                      <a:r>
                        <a:rPr lang="ru-RU" sz="1800" dirty="0" err="1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флазерные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)</a:t>
                      </a:r>
                      <a:endParaRPr lang="ru-RU" sz="1800" dirty="0"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Малое разнообразие среднее обилие </a:t>
                      </a:r>
                      <a:endParaRPr lang="ru-RU" sz="1800" dirty="0"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Узкие </a:t>
                      </a:r>
                      <a:r>
                        <a:rPr lang="ru-RU" sz="1800" dirty="0" err="1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троговые</a:t>
                      </a:r>
                      <a:endParaRPr lang="ru-RU" sz="1800" dirty="0"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67744" y="103365"/>
            <a:ext cx="4596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0" dirty="0" smtClean="0"/>
              <a:t>ТРИ КЛАССА ПАРАЛИЧЕСКИХ СИСТЕМ</a:t>
            </a:r>
            <a:endParaRPr lang="ru-RU" i="0" dirty="0"/>
          </a:p>
        </p:txBody>
      </p:sp>
    </p:spTree>
    <p:extLst>
      <p:ext uri="{BB962C8B-B14F-4D97-AF65-F5344CB8AC3E}">
        <p14:creationId xmlns:p14="http://schemas.microsoft.com/office/powerpoint/2010/main" val="61008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3136"/>
            <a:ext cx="8301835" cy="66248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5856" y="3429064"/>
            <a:ext cx="15488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0" dirty="0" smtClean="0"/>
              <a:t>shore-face system</a:t>
            </a:r>
            <a:endParaRPr lang="ru-RU" sz="1200" b="1" i="0" dirty="0"/>
          </a:p>
        </p:txBody>
      </p:sp>
      <p:sp>
        <p:nvSpPr>
          <p:cNvPr id="3" name="TextBox 2"/>
          <p:cNvSpPr txBox="1"/>
          <p:nvPr/>
        </p:nvSpPr>
        <p:spPr>
          <a:xfrm>
            <a:off x="405191" y="-1123"/>
            <a:ext cx="8509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0" dirty="0" smtClean="0">
                <a:latin typeface="Arial Narrow" pitchFamily="34" charset="0"/>
              </a:rPr>
              <a:t>Соотношение «</a:t>
            </a:r>
            <a:r>
              <a:rPr lang="ru-RU" sz="2000" b="1" i="0" dirty="0" err="1" smtClean="0">
                <a:latin typeface="Arial Narrow" pitchFamily="34" charset="0"/>
              </a:rPr>
              <a:t>надбереговых</a:t>
            </a:r>
            <a:r>
              <a:rPr lang="ru-RU" sz="2000" b="1" i="0" dirty="0" smtClean="0">
                <a:latin typeface="Arial Narrow" pitchFamily="34" charset="0"/>
              </a:rPr>
              <a:t>» и «</a:t>
            </a:r>
            <a:r>
              <a:rPr lang="ru-RU" sz="2000" b="1" i="0" dirty="0" err="1" smtClean="0">
                <a:latin typeface="Arial Narrow" pitchFamily="34" charset="0"/>
              </a:rPr>
              <a:t>подбереговых</a:t>
            </a:r>
            <a:r>
              <a:rPr lang="ru-RU" sz="2000" b="1" i="0" dirty="0" smtClean="0">
                <a:latin typeface="Arial Narrow" pitchFamily="34" charset="0"/>
              </a:rPr>
              <a:t>» </a:t>
            </a:r>
            <a:r>
              <a:rPr lang="ru-RU" sz="2000" b="1" i="0" dirty="0" err="1" smtClean="0">
                <a:latin typeface="Arial Narrow" pitchFamily="34" charset="0"/>
              </a:rPr>
              <a:t>седиментационых</a:t>
            </a:r>
            <a:r>
              <a:rPr lang="ru-RU" sz="2000" b="1" i="0" dirty="0" smtClean="0">
                <a:latin typeface="Arial Narrow" pitchFamily="34" charset="0"/>
              </a:rPr>
              <a:t> систем</a:t>
            </a:r>
            <a:endParaRPr lang="ru-RU" sz="2000" b="1" i="0" dirty="0"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0352046">
            <a:off x="762931" y="5268443"/>
            <a:ext cx="2316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0" dirty="0" smtClean="0">
                <a:latin typeface="Arial Narrow" pitchFamily="34" charset="0"/>
              </a:rPr>
              <a:t>Континентальный склон</a:t>
            </a:r>
            <a:endParaRPr lang="ru-RU" i="0" dirty="0"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9614" y="4245581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Narrow" pitchFamily="34" charset="0"/>
              </a:rPr>
              <a:t>Шельф</a:t>
            </a:r>
            <a:endParaRPr lang="ru-RU" dirty="0"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1393109">
            <a:off x="1709504" y="6092175"/>
            <a:ext cx="1782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0" dirty="0" smtClean="0">
                <a:latin typeface="Arial Narrow" pitchFamily="34" charset="0"/>
              </a:rPr>
              <a:t>Континентальное </a:t>
            </a:r>
          </a:p>
          <a:p>
            <a:r>
              <a:rPr lang="ru-RU" i="0" dirty="0" smtClean="0">
                <a:latin typeface="Arial Narrow" pitchFamily="34" charset="0"/>
              </a:rPr>
              <a:t>подножье</a:t>
            </a:r>
            <a:endParaRPr lang="ru-RU" i="0" dirty="0"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0168855">
            <a:off x="5159352" y="2401613"/>
            <a:ext cx="1109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0" dirty="0" smtClean="0">
                <a:latin typeface="Arial Narrow" pitchFamily="34" charset="0"/>
              </a:rPr>
              <a:t>Береговая</a:t>
            </a:r>
          </a:p>
          <a:p>
            <a:r>
              <a:rPr lang="ru-RU" i="0" dirty="0" smtClean="0">
                <a:latin typeface="Arial Narrow" pitchFamily="34" charset="0"/>
              </a:rPr>
              <a:t>равнина</a:t>
            </a:r>
            <a:endParaRPr lang="ru-RU" i="0" dirty="0"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890786">
            <a:off x="4252865" y="5642271"/>
            <a:ext cx="1167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0" dirty="0" smtClean="0">
                <a:latin typeface="Arial Narrow" pitchFamily="34" charset="0"/>
              </a:rPr>
              <a:t>Подводная</a:t>
            </a:r>
          </a:p>
          <a:p>
            <a:r>
              <a:rPr lang="ru-RU" i="0" dirty="0" smtClean="0">
                <a:latin typeface="Arial Narrow" pitchFamily="34" charset="0"/>
              </a:rPr>
              <a:t>дельта</a:t>
            </a:r>
            <a:endParaRPr lang="ru-RU" i="0" dirty="0">
              <a:latin typeface="Arial Narrow" pitchFamily="34" charset="0"/>
            </a:endParaRPr>
          </a:p>
        </p:txBody>
      </p:sp>
      <p:sp>
        <p:nvSpPr>
          <p:cNvPr id="12" name="Стрелка вниз 11"/>
          <p:cNvSpPr/>
          <p:nvPr/>
        </p:nvSpPr>
        <p:spPr bwMode="auto">
          <a:xfrm rot="12016014">
            <a:off x="5937434" y="3060913"/>
            <a:ext cx="220482" cy="550962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Стрелка вниз 12"/>
          <p:cNvSpPr/>
          <p:nvPr/>
        </p:nvSpPr>
        <p:spPr bwMode="auto">
          <a:xfrm rot="18916876">
            <a:off x="6332646" y="2969214"/>
            <a:ext cx="220482" cy="550962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Стрелка вниз 13"/>
          <p:cNvSpPr/>
          <p:nvPr/>
        </p:nvSpPr>
        <p:spPr bwMode="auto">
          <a:xfrm rot="12016014">
            <a:off x="6604816" y="2658044"/>
            <a:ext cx="220482" cy="550962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Стрелка вниз 14"/>
          <p:cNvSpPr/>
          <p:nvPr/>
        </p:nvSpPr>
        <p:spPr bwMode="auto">
          <a:xfrm rot="18916876">
            <a:off x="6967743" y="2566785"/>
            <a:ext cx="220482" cy="550962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 bwMode="auto">
          <a:xfrm flipV="1">
            <a:off x="6133777" y="2492896"/>
            <a:ext cx="804453" cy="506866"/>
          </a:xfrm>
          <a:prstGeom prst="straightConnector1">
            <a:avLst/>
          </a:prstGeom>
          <a:solidFill>
            <a:schemeClr val="bg2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2368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3" y="1754046"/>
            <a:ext cx="6426569" cy="42672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85775" y="4886290"/>
            <a:ext cx="1665112" cy="30777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i="0" dirty="0" smtClean="0"/>
              <a:t>Высокий прилив</a:t>
            </a:r>
            <a:endParaRPr lang="ru-RU" sz="1400" i="0" dirty="0"/>
          </a:p>
        </p:txBody>
      </p:sp>
      <p:sp>
        <p:nvSpPr>
          <p:cNvPr id="5" name="TextBox 4"/>
          <p:cNvSpPr txBox="1"/>
          <p:nvPr/>
        </p:nvSpPr>
        <p:spPr>
          <a:xfrm>
            <a:off x="5569222" y="5266075"/>
            <a:ext cx="1079332" cy="5232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i="0" dirty="0" smtClean="0"/>
              <a:t>Низкий </a:t>
            </a:r>
          </a:p>
          <a:p>
            <a:r>
              <a:rPr lang="ru-RU" sz="1400" i="0" dirty="0" smtClean="0"/>
              <a:t>прилив</a:t>
            </a:r>
            <a:endParaRPr lang="ru-RU" sz="1400" i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66282" y="2538779"/>
            <a:ext cx="2477723" cy="112646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en-US" sz="1400" b="1" i="0" dirty="0">
                <a:solidFill>
                  <a:srgbClr val="000000"/>
                </a:solidFill>
                <a:latin typeface="Times New Roman"/>
                <a:ea typeface="Times New Roman"/>
              </a:rPr>
              <a:t>Offshore</a:t>
            </a:r>
            <a:r>
              <a:rPr lang="ru-RU" sz="1400" i="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400" i="0" dirty="0" smtClean="0">
                <a:solidFill>
                  <a:srgbClr val="000000"/>
                </a:solidFill>
                <a:latin typeface="Times New Roman"/>
                <a:ea typeface="Times New Roman"/>
              </a:rPr>
              <a:t>– </a:t>
            </a:r>
            <a:r>
              <a:rPr lang="ru-RU" sz="1400" b="1" i="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внебереговая</a:t>
            </a:r>
            <a:r>
              <a:rPr lang="ru-RU" sz="1400" b="1" i="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зона</a:t>
            </a:r>
            <a:r>
              <a:rPr lang="ru-RU" sz="1400" i="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расположена </a:t>
            </a:r>
            <a:r>
              <a:rPr lang="ru-RU" sz="1400" i="0" dirty="0">
                <a:solidFill>
                  <a:srgbClr val="000000"/>
                </a:solidFill>
                <a:latin typeface="Times New Roman"/>
                <a:ea typeface="Times New Roman"/>
              </a:rPr>
              <a:t>всегда ниже зоны воздействия волн, где осадки осаждаются только из колонны воды.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57209" y="1579203"/>
            <a:ext cx="4572000" cy="4370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tabLst>
                <a:tab pos="685800" algn="l"/>
              </a:tabLst>
            </a:pPr>
            <a:r>
              <a:rPr lang="ru-RU" sz="1400" b="1" i="0" dirty="0">
                <a:solidFill>
                  <a:srgbClr val="000000"/>
                </a:solidFill>
                <a:latin typeface="Arial Narrow" pitchFamily="34" charset="0"/>
                <a:ea typeface="Times New Roman"/>
              </a:rPr>
              <a:t>Нижний уровень берегового склона </a:t>
            </a:r>
            <a:r>
              <a:rPr lang="ru-RU" sz="1400" i="0" dirty="0">
                <a:solidFill>
                  <a:srgbClr val="000000"/>
                </a:solidFill>
                <a:latin typeface="Times New Roman"/>
                <a:ea typeface="Times New Roman"/>
              </a:rPr>
              <a:t>– перерабатывается только </a:t>
            </a:r>
            <a:r>
              <a:rPr lang="ru-RU" sz="1400" b="1" i="0" dirty="0">
                <a:solidFill>
                  <a:srgbClr val="000000"/>
                </a:solidFill>
                <a:latin typeface="Times New Roman"/>
                <a:ea typeface="Times New Roman"/>
              </a:rPr>
              <a:t>штормовыми</a:t>
            </a:r>
            <a:r>
              <a:rPr lang="ru-RU" sz="1400" i="0" dirty="0">
                <a:solidFill>
                  <a:srgbClr val="000000"/>
                </a:solidFill>
                <a:latin typeface="Times New Roman"/>
                <a:ea typeface="Times New Roman"/>
              </a:rPr>
              <a:t> волнами.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7442" y="188640"/>
            <a:ext cx="41045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tabLst>
                <a:tab pos="685800" algn="l"/>
              </a:tabLst>
            </a:pPr>
            <a:r>
              <a:rPr lang="ru-RU" sz="1400" b="1" i="0" dirty="0">
                <a:solidFill>
                  <a:srgbClr val="000000"/>
                </a:solidFill>
                <a:latin typeface="Arial Narrow" pitchFamily="34" charset="0"/>
                <a:ea typeface="Times New Roman"/>
              </a:rPr>
              <a:t>Верхний уровень берегового склона </a:t>
            </a:r>
            <a:r>
              <a:rPr lang="ru-RU" sz="1400" i="0" dirty="0">
                <a:solidFill>
                  <a:srgbClr val="000000"/>
                </a:solidFill>
                <a:latin typeface="Times New Roman"/>
                <a:ea typeface="Times New Roman"/>
              </a:rPr>
              <a:t>выделяется в области воздействия регулярных, обычных волн. В этой зоне преобладают вдоль-береговые </a:t>
            </a:r>
            <a:r>
              <a:rPr lang="ru-RU" sz="1400" i="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течения, создающие продольные бары и впадины (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trough</a:t>
            </a:r>
            <a:r>
              <a:rPr lang="ru-RU" sz="1400" i="0" dirty="0" smtClean="0">
                <a:solidFill>
                  <a:srgbClr val="000000"/>
                </a:solidFill>
                <a:latin typeface="Times New Roman"/>
                <a:ea typeface="Times New Roman"/>
              </a:rPr>
              <a:t>). </a:t>
            </a:r>
            <a:endParaRPr lang="ru-RU" sz="1400" i="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496" y="5949280"/>
            <a:ext cx="1919558" cy="7817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400" b="1" i="0" dirty="0">
                <a:solidFill>
                  <a:srgbClr val="000000"/>
                </a:solidFill>
                <a:latin typeface="Arial Narrow" pitchFamily="34" charset="0"/>
                <a:ea typeface="Times New Roman"/>
              </a:rPr>
              <a:t>Волноприбойная зона (в т.</a:t>
            </a:r>
            <a:r>
              <a:rPr lang="en-US" sz="1400" b="1" i="0" dirty="0">
                <a:solidFill>
                  <a:srgbClr val="000000"/>
                </a:solidFill>
                <a:latin typeface="Arial Narrow" pitchFamily="34" charset="0"/>
                <a:ea typeface="Times New Roman"/>
              </a:rPr>
              <a:t> </a:t>
            </a:r>
            <a:r>
              <a:rPr lang="ru-RU" sz="1400" b="1" i="0" dirty="0">
                <a:solidFill>
                  <a:srgbClr val="000000"/>
                </a:solidFill>
                <a:latin typeface="Arial Narrow" pitchFamily="34" charset="0"/>
                <a:ea typeface="Times New Roman"/>
              </a:rPr>
              <a:t>ч. пляж).  </a:t>
            </a:r>
            <a:r>
              <a:rPr lang="ru-RU" sz="1400" i="0" dirty="0">
                <a:solidFill>
                  <a:srgbClr val="000000"/>
                </a:solidFill>
                <a:latin typeface="Times New Roman"/>
                <a:ea typeface="Times New Roman"/>
              </a:rPr>
              <a:t>Здесь потоки сильные и </a:t>
            </a:r>
            <a:r>
              <a:rPr lang="ru-RU" sz="1400" i="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мелководные</a:t>
            </a: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071677" y="6093296"/>
            <a:ext cx="6944108" cy="656590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0"/>
              </a:spcAft>
            </a:pPr>
            <a:r>
              <a:rPr lang="ru-RU" sz="1600" i="0" dirty="0">
                <a:solidFill>
                  <a:srgbClr val="000000"/>
                </a:solidFill>
                <a:latin typeface="Franklin Gothic Medium" pitchFamily="34" charset="0"/>
                <a:ea typeface="Times New Roman"/>
              </a:rPr>
              <a:t>Благодаря стабильности энергетического режима и солености, береговые склоны полны организмов, оставляющих следы обитания разного вида. </a:t>
            </a:r>
            <a:endParaRPr lang="ru-RU" sz="1600" i="0" dirty="0">
              <a:solidFill>
                <a:srgbClr val="000000"/>
              </a:solidFill>
              <a:latin typeface="Franklin Gothic Medium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48063" y="224388"/>
            <a:ext cx="3781885" cy="92333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ru-RU" b="1" i="0" dirty="0" smtClean="0"/>
              <a:t>Классификация береговых зон, построенная на характеристиках приливов</a:t>
            </a:r>
            <a:endParaRPr lang="ru-RU" b="1" i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5" y="4373876"/>
            <a:ext cx="2367687" cy="1566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842460">
            <a:off x="2159496" y="1392893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/>
              <a:t>За</a:t>
            </a:r>
          </a:p>
          <a:p>
            <a:r>
              <a:rPr lang="ru-RU" sz="1000" b="1" dirty="0" smtClean="0"/>
              <a:t>береговая</a:t>
            </a:r>
            <a:endParaRPr lang="ru-RU" sz="1000" b="1" dirty="0"/>
          </a:p>
        </p:txBody>
      </p:sp>
      <p:sp>
        <p:nvSpPr>
          <p:cNvPr id="13" name="TextBox 12"/>
          <p:cNvSpPr txBox="1"/>
          <p:nvPr/>
        </p:nvSpPr>
        <p:spPr>
          <a:xfrm rot="842460">
            <a:off x="2925709" y="1597669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/>
              <a:t>Пред-</a:t>
            </a:r>
          </a:p>
          <a:p>
            <a:r>
              <a:rPr lang="ru-RU" sz="1000" b="1" dirty="0" smtClean="0"/>
              <a:t>береговая</a:t>
            </a:r>
            <a:endParaRPr lang="ru-RU" sz="1000" b="1" dirty="0"/>
          </a:p>
        </p:txBody>
      </p:sp>
      <p:sp>
        <p:nvSpPr>
          <p:cNvPr id="14" name="TextBox 13"/>
          <p:cNvSpPr txBox="1"/>
          <p:nvPr/>
        </p:nvSpPr>
        <p:spPr>
          <a:xfrm rot="842460">
            <a:off x="3836381" y="1978315"/>
            <a:ext cx="1898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Близ-</a:t>
            </a:r>
          </a:p>
          <a:p>
            <a:r>
              <a:rPr lang="ru-RU" sz="1000" b="1" dirty="0" smtClean="0"/>
              <a:t>береговая</a:t>
            </a:r>
            <a:endParaRPr lang="ru-RU" sz="1000" b="1" dirty="0"/>
          </a:p>
        </p:txBody>
      </p:sp>
      <p:sp>
        <p:nvSpPr>
          <p:cNvPr id="15" name="TextBox 14"/>
          <p:cNvSpPr txBox="1"/>
          <p:nvPr/>
        </p:nvSpPr>
        <p:spPr>
          <a:xfrm rot="842460">
            <a:off x="5569421" y="2338724"/>
            <a:ext cx="1078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вне</a:t>
            </a:r>
          </a:p>
          <a:p>
            <a:r>
              <a:rPr lang="ru-RU" sz="1000" b="1" dirty="0" smtClean="0"/>
              <a:t>береговая</a:t>
            </a:r>
            <a:endParaRPr lang="ru-RU" sz="1000" b="1" dirty="0"/>
          </a:p>
        </p:txBody>
      </p:sp>
      <p:pic>
        <p:nvPicPr>
          <p:cNvPr id="1028" name="Picture 4" descr="http://img.geocaching.com/cache/log/403f9b9a-d337-4ccf-93df-32cf2b99ccf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" y="1295184"/>
            <a:ext cx="1656925" cy="77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img.geocaching.com/cache/log/403f9b9a-d337-4ccf-93df-32cf2b99ccf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417" y="26251"/>
            <a:ext cx="4520274" cy="210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718" y="2863741"/>
            <a:ext cx="4663282" cy="308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2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" y="567008"/>
            <a:ext cx="7739388" cy="52047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5704" y="3607"/>
            <a:ext cx="505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/>
              <a:t>Осадочные комплексы берегового склона</a:t>
            </a:r>
            <a:endParaRPr lang="ru-RU" b="1" i="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58" y="3537091"/>
            <a:ext cx="8964488" cy="33209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indent="457200" algn="just">
              <a:lnSpc>
                <a:spcPct val="80000"/>
              </a:lnSpc>
              <a:spcAft>
                <a:spcPts val="600"/>
              </a:spcAft>
            </a:pPr>
            <a:r>
              <a:rPr lang="ru-RU" sz="1600" b="1" i="0" dirty="0">
                <a:solidFill>
                  <a:srgbClr val="000000"/>
                </a:solidFill>
                <a:latin typeface="Times New Roman"/>
                <a:ea typeface="Times New Roman"/>
              </a:rPr>
              <a:t>Береговой склон - Пляж:</a:t>
            </a:r>
            <a:r>
              <a:rPr lang="ru-RU" sz="1600" i="0" dirty="0">
                <a:solidFill>
                  <a:srgbClr val="000000"/>
                </a:solidFill>
                <a:latin typeface="Times New Roman"/>
                <a:ea typeface="Times New Roman"/>
              </a:rPr>
              <a:t> первоначально осадки аккумулируются в дельтах, и под действием волн передвигаются вдоль берега, образуя в результате пляжи.  Волновое воздействие сортирует песок и гравий  соответственно энергии волн, образуя ступенчатый профиль пляжа. Т.е. различные зоны пляжного профиля являются функцией энергии волн при обычном волнении и штормах. </a:t>
            </a:r>
            <a:endParaRPr lang="en-US" sz="1600" i="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285750" lvl="0" indent="-285750" algn="just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en-US" sz="1600" i="0" dirty="0">
                <a:solidFill>
                  <a:srgbClr val="000000"/>
                </a:solidFill>
                <a:latin typeface="Times New Roman"/>
                <a:ea typeface="Times New Roman"/>
              </a:rPr>
              <a:t>Offshore</a:t>
            </a:r>
            <a:r>
              <a:rPr lang="ru-RU" sz="1600" i="0" dirty="0">
                <a:solidFill>
                  <a:srgbClr val="000000"/>
                </a:solidFill>
                <a:latin typeface="Times New Roman"/>
                <a:ea typeface="Times New Roman"/>
              </a:rPr>
              <a:t> - </a:t>
            </a:r>
            <a:r>
              <a:rPr lang="ru-RU" sz="1600" b="1" i="0" dirty="0">
                <a:solidFill>
                  <a:srgbClr val="000000"/>
                </a:solidFill>
                <a:latin typeface="Arial Narrow" pitchFamily="34" charset="0"/>
                <a:ea typeface="Times New Roman"/>
              </a:rPr>
              <a:t>открытое море </a:t>
            </a:r>
            <a:r>
              <a:rPr lang="ru-RU" sz="1600" i="0" dirty="0">
                <a:solidFill>
                  <a:srgbClr val="000000"/>
                </a:solidFill>
                <a:latin typeface="Times New Roman"/>
                <a:ea typeface="Times New Roman"/>
              </a:rPr>
              <a:t>– расположен всегда ниже зоны воздействия волн, где осадки осаждаются только из колонны воды. Осадки представлены тонко зернистыми дистальными аргиллитами. </a:t>
            </a:r>
          </a:p>
          <a:p>
            <a:pPr marL="285750" lvl="0" indent="-285750" algn="just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tabLst>
                <a:tab pos="685800" algn="l"/>
              </a:tabLst>
            </a:pPr>
            <a:r>
              <a:rPr lang="ru-RU" sz="1600" b="1" i="0" dirty="0">
                <a:solidFill>
                  <a:srgbClr val="000000"/>
                </a:solidFill>
                <a:latin typeface="Arial Narrow" pitchFamily="34" charset="0"/>
                <a:ea typeface="Times New Roman"/>
              </a:rPr>
              <a:t>Нижний уровень берегового склона </a:t>
            </a:r>
            <a:r>
              <a:rPr lang="ru-RU" sz="1600" i="0" dirty="0">
                <a:solidFill>
                  <a:srgbClr val="000000"/>
                </a:solidFill>
                <a:latin typeface="Times New Roman"/>
                <a:ea typeface="Times New Roman"/>
              </a:rPr>
              <a:t>– перерабатывается только </a:t>
            </a:r>
            <a:r>
              <a:rPr lang="ru-RU" sz="1600" b="1" i="0" dirty="0">
                <a:solidFill>
                  <a:srgbClr val="000000"/>
                </a:solidFill>
                <a:latin typeface="Times New Roman"/>
                <a:ea typeface="Times New Roman"/>
              </a:rPr>
              <a:t>штормовыми</a:t>
            </a:r>
            <a:r>
              <a:rPr lang="ru-RU" sz="1600" i="0" dirty="0">
                <a:solidFill>
                  <a:srgbClr val="000000"/>
                </a:solidFill>
                <a:latin typeface="Times New Roman"/>
                <a:ea typeface="Times New Roman"/>
              </a:rPr>
              <a:t> волнами.  Внизу рябь, вверху появляются </a:t>
            </a:r>
            <a:r>
              <a:rPr lang="ru-RU" sz="1600" i="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бугорчатые (</a:t>
            </a:r>
            <a:r>
              <a:rPr lang="en-US" sz="1600" b="1" dirty="0">
                <a:solidFill>
                  <a:srgbClr val="000000"/>
                </a:solidFill>
                <a:latin typeface="Times New Roman"/>
                <a:ea typeface="Times New Roman"/>
              </a:rPr>
              <a:t>hummocky</a:t>
            </a:r>
            <a:r>
              <a:rPr lang="ru-RU" sz="1600" i="0" dirty="0">
                <a:solidFill>
                  <a:srgbClr val="000000"/>
                </a:solidFill>
                <a:latin typeface="Times New Roman"/>
                <a:ea typeface="Times New Roman"/>
              </a:rPr>
              <a:t>) слои.</a:t>
            </a:r>
          </a:p>
          <a:p>
            <a:pPr marL="285750" lvl="0" indent="-285750" algn="just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tabLst>
                <a:tab pos="685800" algn="l"/>
              </a:tabLst>
            </a:pPr>
            <a:r>
              <a:rPr lang="ru-RU" sz="1600" b="1" i="0" dirty="0">
                <a:solidFill>
                  <a:srgbClr val="000000"/>
                </a:solidFill>
                <a:latin typeface="Arial Narrow" pitchFamily="34" charset="0"/>
                <a:ea typeface="Times New Roman"/>
              </a:rPr>
              <a:t>Верхний уровень берегового склона </a:t>
            </a:r>
            <a:r>
              <a:rPr lang="ru-RU" sz="1600" i="0" dirty="0">
                <a:solidFill>
                  <a:srgbClr val="000000"/>
                </a:solidFill>
                <a:latin typeface="Times New Roman"/>
                <a:ea typeface="Times New Roman"/>
              </a:rPr>
              <a:t>выделяется в области воздействия регулярных, обычных волн. В этой зоне преобладают вдоль-береговые течения. Возможно, это покажется парадоксально, но в этой зоне преобладает  корытообразная косая слоистость, индикатор одно-направленного потока.</a:t>
            </a:r>
          </a:p>
          <a:p>
            <a:pPr marL="285750" lvl="0" indent="-285750" algn="just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tabLst>
                <a:tab pos="685800" algn="l"/>
              </a:tabLst>
            </a:pPr>
            <a:r>
              <a:rPr lang="ru-RU" sz="1600" b="1" i="0" dirty="0">
                <a:solidFill>
                  <a:srgbClr val="000000"/>
                </a:solidFill>
                <a:latin typeface="Arial Narrow" pitchFamily="34" charset="0"/>
                <a:ea typeface="Times New Roman"/>
              </a:rPr>
              <a:t>Волноприбойная зона (в т.</a:t>
            </a:r>
            <a:r>
              <a:rPr lang="en-US" sz="1600" b="1" i="0" dirty="0">
                <a:solidFill>
                  <a:srgbClr val="000000"/>
                </a:solidFill>
                <a:latin typeface="Arial Narrow" pitchFamily="34" charset="0"/>
                <a:ea typeface="Times New Roman"/>
              </a:rPr>
              <a:t> </a:t>
            </a:r>
            <a:r>
              <a:rPr lang="ru-RU" sz="1600" b="1" i="0" dirty="0">
                <a:solidFill>
                  <a:srgbClr val="000000"/>
                </a:solidFill>
                <a:latin typeface="Arial Narrow" pitchFamily="34" charset="0"/>
                <a:ea typeface="Times New Roman"/>
              </a:rPr>
              <a:t>ч. пляж).  </a:t>
            </a:r>
            <a:r>
              <a:rPr lang="ru-RU" sz="1600" i="0" dirty="0">
                <a:solidFill>
                  <a:srgbClr val="000000"/>
                </a:solidFill>
                <a:latin typeface="Times New Roman"/>
                <a:ea typeface="Times New Roman"/>
              </a:rPr>
              <a:t>Здесь потоки сильные и мелкие, так что здесь условия высоко</a:t>
            </a:r>
            <a:r>
              <a:rPr lang="en-US" sz="1600" i="0" dirty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  <a:r>
              <a:rPr lang="ru-RU" sz="1600" i="0" dirty="0">
                <a:solidFill>
                  <a:srgbClr val="000000"/>
                </a:solidFill>
                <a:latin typeface="Times New Roman"/>
                <a:ea typeface="Times New Roman"/>
              </a:rPr>
              <a:t>энергичного потока, а образуются преимущественно плоские (планарные) осадочные структуры.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936" y="980728"/>
            <a:ext cx="1524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4135008" y="24939"/>
            <a:ext cx="4970767" cy="6710536"/>
            <a:chOff x="4135008" y="24939"/>
            <a:chExt cx="4970767" cy="6710536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5008" y="24939"/>
              <a:ext cx="4970767" cy="67105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355976" y="1031839"/>
              <a:ext cx="168076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400" b="1" i="0" dirty="0" smtClean="0"/>
                <a:t>Наклонные к морю слойки (</a:t>
              </a:r>
              <a:r>
                <a:rPr lang="ru-RU" sz="1400" b="1" i="0" dirty="0" err="1" smtClean="0"/>
                <a:t>ламины</a:t>
              </a:r>
              <a:r>
                <a:rPr lang="ru-RU" sz="1400" b="1" i="0" dirty="0" smtClean="0"/>
                <a:t>)</a:t>
              </a:r>
              <a:endParaRPr lang="ru-RU" sz="1400" b="1" i="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355976" y="1772816"/>
              <a:ext cx="1892195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400" b="1" i="0" dirty="0" smtClean="0"/>
                <a:t>Косослоистые (корытообразные)песчаники</a:t>
              </a:r>
              <a:endParaRPr lang="ru-RU" sz="1400" b="1" i="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11123" y="3038128"/>
              <a:ext cx="1737048" cy="11695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400" b="1" i="0" dirty="0" smtClean="0"/>
                <a:t>Проксимальные </a:t>
              </a:r>
              <a:r>
                <a:rPr lang="ru-RU" sz="1400" b="1" i="0" dirty="0" err="1" smtClean="0"/>
                <a:t>темпеститы</a:t>
              </a:r>
              <a:r>
                <a:rPr lang="ru-RU" sz="1400" b="1" i="0" dirty="0" smtClean="0"/>
                <a:t> с прослоями илов</a:t>
              </a:r>
            </a:p>
            <a:p>
              <a:r>
                <a:rPr lang="ru-RU" sz="1400" b="1" i="0" dirty="0" smtClean="0"/>
                <a:t>(</a:t>
              </a:r>
              <a:r>
                <a:rPr lang="ru-RU" sz="1400" b="1" i="0" dirty="0" err="1" smtClean="0"/>
                <a:t>Хаммоки</a:t>
              </a:r>
              <a:r>
                <a:rPr lang="ru-RU" sz="1400" b="1" i="0" dirty="0" smtClean="0"/>
                <a:t>)</a:t>
              </a:r>
            </a:p>
            <a:p>
              <a:endParaRPr lang="ru-RU" sz="1400" b="1" i="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74653" y="5186971"/>
              <a:ext cx="1654839" cy="11695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400" b="1" i="0" dirty="0" err="1" smtClean="0"/>
                <a:t>Биотурбирован-ные</a:t>
              </a:r>
              <a:r>
                <a:rPr lang="ru-RU" sz="1400" b="1" i="0" dirty="0" smtClean="0"/>
                <a:t> илы с дистальными </a:t>
              </a:r>
              <a:r>
                <a:rPr lang="ru-RU" sz="1400" b="1" i="0" dirty="0" err="1" smtClean="0"/>
                <a:t>темпеститами</a:t>
              </a:r>
              <a:endParaRPr lang="ru-RU" sz="1400" b="1" i="0" dirty="0" smtClean="0"/>
            </a:p>
            <a:p>
              <a:endParaRPr lang="ru-RU" sz="1400" b="1" i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76727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9992" y="32997"/>
            <a:ext cx="4589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0" dirty="0" smtClean="0">
                <a:solidFill>
                  <a:schemeClr val="bg1"/>
                </a:solidFill>
                <a:latin typeface="Monotype Corsiva" pitchFamily="66" charset="0"/>
              </a:rPr>
              <a:t>Осадочные комплексы дельт</a:t>
            </a:r>
            <a:endParaRPr lang="ru-RU" sz="3200" b="1" i="0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81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12582"/>
            <a:ext cx="8424936" cy="66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2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220px-Mississippi_Delta_Lob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76250"/>
            <a:ext cx="4176712" cy="252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7"/>
          <p:cNvSpPr txBox="1">
            <a:spLocks noChangeArrowheads="1"/>
          </p:cNvSpPr>
          <p:nvPr/>
        </p:nvSpPr>
        <p:spPr bwMode="auto">
          <a:xfrm>
            <a:off x="468313" y="2924175"/>
            <a:ext cx="41036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0">
                <a:solidFill>
                  <a:srgbClr val="000000"/>
                </a:solidFill>
              </a:rPr>
              <a:t>Изменения дельты Миссиссиппи </a:t>
            </a:r>
          </a:p>
          <a:p>
            <a:r>
              <a:rPr lang="ru-RU" i="0">
                <a:solidFill>
                  <a:srgbClr val="000000"/>
                </a:solidFill>
              </a:rPr>
              <a:t>(-4600 … 0  лет) </a:t>
            </a:r>
          </a:p>
        </p:txBody>
      </p:sp>
      <p:pic>
        <p:nvPicPr>
          <p:cNvPr id="29700" name="Picture 9" descr="220px-Ural-delta-ISS009E18679_lr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195263"/>
            <a:ext cx="2881313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10"/>
          <p:cNvSpPr>
            <a:spLocks noChangeArrowheads="1"/>
          </p:cNvSpPr>
          <p:nvPr/>
        </p:nvSpPr>
        <p:spPr bwMode="auto">
          <a:xfrm>
            <a:off x="4572000" y="3060978"/>
            <a:ext cx="43284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ru-RU" i="0" dirty="0" err="1">
                <a:solidFill>
                  <a:srgbClr val="000000"/>
                </a:solidFill>
              </a:rPr>
              <a:t>The</a:t>
            </a:r>
            <a:r>
              <a:rPr lang="ru-RU" i="0" dirty="0">
                <a:solidFill>
                  <a:srgbClr val="000000"/>
                </a:solidFill>
              </a:rPr>
              <a:t> </a:t>
            </a:r>
            <a:r>
              <a:rPr lang="ru-RU" b="1" i="0" dirty="0">
                <a:solidFill>
                  <a:srgbClr val="000000"/>
                </a:solidFill>
              </a:rPr>
              <a:t>"</a:t>
            </a:r>
            <a:r>
              <a:rPr lang="ru-RU" b="1" i="0" dirty="0" err="1">
                <a:solidFill>
                  <a:srgbClr val="000000"/>
                </a:solidFill>
              </a:rPr>
              <a:t>bird's-foot</a:t>
            </a:r>
            <a:r>
              <a:rPr lang="ru-RU" i="0" dirty="0">
                <a:solidFill>
                  <a:srgbClr val="000000"/>
                </a:solidFill>
              </a:rPr>
              <a:t>" </a:t>
            </a:r>
            <a:r>
              <a:rPr lang="ru-RU" b="1" i="0" dirty="0" err="1">
                <a:solidFill>
                  <a:srgbClr val="000000"/>
                </a:solidFill>
              </a:rPr>
              <a:t>delta</a:t>
            </a:r>
            <a:r>
              <a:rPr lang="ru-RU" i="0" dirty="0">
                <a:solidFill>
                  <a:srgbClr val="000000"/>
                </a:solidFill>
              </a:rPr>
              <a:t> </a:t>
            </a:r>
            <a:r>
              <a:rPr lang="ru-RU" i="0" dirty="0" err="1">
                <a:solidFill>
                  <a:srgbClr val="000000"/>
                </a:solidFill>
              </a:rPr>
              <a:t>of</a:t>
            </a:r>
            <a:r>
              <a:rPr lang="ru-RU" i="0" dirty="0">
                <a:solidFill>
                  <a:srgbClr val="000000"/>
                </a:solidFill>
              </a:rPr>
              <a:t> </a:t>
            </a:r>
            <a:r>
              <a:rPr lang="ru-RU" i="0" dirty="0" err="1">
                <a:solidFill>
                  <a:srgbClr val="000000"/>
                </a:solidFill>
              </a:rPr>
              <a:t>the</a:t>
            </a:r>
            <a:r>
              <a:rPr lang="ru-RU" i="0" dirty="0">
                <a:solidFill>
                  <a:srgbClr val="000000"/>
                </a:solidFill>
              </a:rPr>
              <a:t> </a:t>
            </a:r>
            <a:r>
              <a:rPr lang="ru-RU" i="0" dirty="0" err="1">
                <a:solidFill>
                  <a:srgbClr val="000000"/>
                </a:solidFill>
                <a:hlinkClick r:id="rId5" tooltip="Ural River"/>
              </a:rPr>
              <a:t>Ural</a:t>
            </a:r>
            <a:r>
              <a:rPr lang="ru-RU" i="0" dirty="0">
                <a:solidFill>
                  <a:srgbClr val="000000"/>
                </a:solidFill>
                <a:hlinkClick r:id="rId5" tooltip="Ural River"/>
              </a:rPr>
              <a:t> </a:t>
            </a:r>
            <a:r>
              <a:rPr lang="ru-RU" i="0" dirty="0" err="1">
                <a:solidFill>
                  <a:srgbClr val="000000"/>
                </a:solidFill>
                <a:hlinkClick r:id="rId5" tooltip="Ural River"/>
              </a:rPr>
              <a:t>River</a:t>
            </a:r>
            <a:r>
              <a:rPr lang="ru-RU" i="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9702" name="Picture 12" descr="ANd9GcRTmAoFqhYFbQQEl4lqsbdz2xLu8CWVK9XHCI8JOSAJh9Utvro&amp;t=1&amp;usg=__6U8aZ7LIVo5eheCCz3_cNIqExp8=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3716338"/>
            <a:ext cx="3816350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4" name="Rectangle 15"/>
          <p:cNvSpPr>
            <a:spLocks noChangeArrowheads="1"/>
          </p:cNvSpPr>
          <p:nvPr/>
        </p:nvSpPr>
        <p:spPr bwMode="auto">
          <a:xfrm>
            <a:off x="468313" y="6308725"/>
            <a:ext cx="38888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i="0" dirty="0" err="1">
                <a:solidFill>
                  <a:srgbClr val="000000"/>
                </a:solidFill>
              </a:rPr>
              <a:t>crevasse</a:t>
            </a:r>
            <a:r>
              <a:rPr lang="ru-RU" i="0" dirty="0">
                <a:solidFill>
                  <a:srgbClr val="000000"/>
                </a:solidFill>
              </a:rPr>
              <a:t> </a:t>
            </a:r>
            <a:r>
              <a:rPr lang="ru-RU" i="0" dirty="0" err="1">
                <a:solidFill>
                  <a:srgbClr val="000000"/>
                </a:solidFill>
              </a:rPr>
              <a:t>splay</a:t>
            </a:r>
            <a:r>
              <a:rPr lang="en-US" i="0" dirty="0">
                <a:solidFill>
                  <a:srgbClr val="000000"/>
                </a:solidFill>
              </a:rPr>
              <a:t> (</a:t>
            </a:r>
            <a:r>
              <a:rPr lang="ru-RU" b="1" i="0" dirty="0">
                <a:solidFill>
                  <a:srgbClr val="000000"/>
                </a:solidFill>
              </a:rPr>
              <a:t>долинная дельта</a:t>
            </a:r>
            <a:r>
              <a:rPr lang="en-US" i="0" dirty="0">
                <a:solidFill>
                  <a:srgbClr val="000000"/>
                </a:solidFill>
              </a:rPr>
              <a:t>)</a:t>
            </a:r>
            <a:endParaRPr lang="ru-RU" i="0" dirty="0">
              <a:solidFill>
                <a:srgbClr val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243" y="3565525"/>
            <a:ext cx="3295786" cy="26590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17115" y="6306106"/>
            <a:ext cx="3054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b="1" i="0" dirty="0" err="1" smtClean="0">
                <a:solidFill>
                  <a:srgbClr val="000000"/>
                </a:solidFill>
                <a:latin typeface="Arial Narrow" pitchFamily="34" charset="0"/>
              </a:rPr>
              <a:t>Кластитовая</a:t>
            </a:r>
            <a:r>
              <a:rPr lang="ru-RU" b="1" i="0" dirty="0" smtClean="0">
                <a:solidFill>
                  <a:srgbClr val="000000"/>
                </a:solidFill>
                <a:latin typeface="Arial Narrow" pitchFamily="34" charset="0"/>
              </a:rPr>
              <a:t> дельта Гилберта</a:t>
            </a:r>
            <a:endParaRPr lang="ru-RU" b="1" i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55776" y="205846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b="1" i="0" dirty="0" smtClean="0">
                <a:solidFill>
                  <a:srgbClr val="000000"/>
                </a:solidFill>
                <a:latin typeface="Arial Narrow" pitchFamily="34" charset="0"/>
              </a:rPr>
              <a:t>Илистая дельта</a:t>
            </a:r>
            <a:endParaRPr lang="ru-RU" b="1" i="0" dirty="0">
              <a:solidFill>
                <a:srgbClr val="0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11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0" t="4639" r="4601" b="4682"/>
          <a:stretch/>
        </p:blipFill>
        <p:spPr bwMode="auto">
          <a:xfrm>
            <a:off x="1081454" y="1271763"/>
            <a:ext cx="6981092" cy="5108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0898" y="515198"/>
            <a:ext cx="620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/>
              <a:t>Эволюция </a:t>
            </a:r>
            <a:r>
              <a:rPr lang="ru-RU" b="1" i="0" dirty="0"/>
              <a:t>конусов </a:t>
            </a:r>
            <a:r>
              <a:rPr lang="ru-RU" b="1" i="0" dirty="0" smtClean="0"/>
              <a:t>выноса</a:t>
            </a:r>
            <a:r>
              <a:rPr lang="en-US" b="1" i="0" dirty="0" smtClean="0"/>
              <a:t> </a:t>
            </a:r>
            <a:r>
              <a:rPr lang="ru-RU" b="1" i="0" dirty="0" smtClean="0"/>
              <a:t>(</a:t>
            </a:r>
            <a:r>
              <a:rPr lang="ru-RU" b="1" i="0" dirty="0"/>
              <a:t>аллювиальных </a:t>
            </a:r>
            <a:r>
              <a:rPr lang="ru-RU" b="1" i="0" dirty="0" err="1" smtClean="0"/>
              <a:t>фанов</a:t>
            </a:r>
            <a:r>
              <a:rPr lang="ru-RU" b="1" i="0" dirty="0" smtClean="0"/>
              <a:t>)</a:t>
            </a:r>
            <a:endParaRPr lang="ru-RU" b="1" i="0" dirty="0"/>
          </a:p>
        </p:txBody>
      </p:sp>
    </p:spTree>
    <p:extLst>
      <p:ext uri="{BB962C8B-B14F-4D97-AF65-F5344CB8AC3E}">
        <p14:creationId xmlns:p14="http://schemas.microsoft.com/office/powerpoint/2010/main" val="288561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7"/>
          <p:cNvSpPr txBox="1">
            <a:spLocks noChangeArrowheads="1"/>
          </p:cNvSpPr>
          <p:nvPr/>
        </p:nvSpPr>
        <p:spPr bwMode="auto">
          <a:xfrm>
            <a:off x="468313" y="2924175"/>
            <a:ext cx="41036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0">
                <a:solidFill>
                  <a:srgbClr val="000000"/>
                </a:solidFill>
              </a:rPr>
              <a:t>Изменения дельты Миссиссиппи </a:t>
            </a:r>
          </a:p>
          <a:p>
            <a:r>
              <a:rPr lang="ru-RU" i="0">
                <a:solidFill>
                  <a:srgbClr val="000000"/>
                </a:solidFill>
              </a:rPr>
              <a:t>(-4600 … 0  лет) </a:t>
            </a:r>
          </a:p>
        </p:txBody>
      </p:sp>
      <p:sp>
        <p:nvSpPr>
          <p:cNvPr id="29701" name="Rectangle 10"/>
          <p:cNvSpPr>
            <a:spLocks noChangeArrowheads="1"/>
          </p:cNvSpPr>
          <p:nvPr/>
        </p:nvSpPr>
        <p:spPr bwMode="auto">
          <a:xfrm>
            <a:off x="4572000" y="3060978"/>
            <a:ext cx="43284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ru-RU" i="0" dirty="0" err="1">
                <a:solidFill>
                  <a:srgbClr val="000000"/>
                </a:solidFill>
              </a:rPr>
              <a:t>The</a:t>
            </a:r>
            <a:r>
              <a:rPr lang="ru-RU" i="0" dirty="0">
                <a:solidFill>
                  <a:srgbClr val="000000"/>
                </a:solidFill>
              </a:rPr>
              <a:t> </a:t>
            </a:r>
            <a:r>
              <a:rPr lang="ru-RU" b="1" i="0" dirty="0">
                <a:solidFill>
                  <a:srgbClr val="000000"/>
                </a:solidFill>
              </a:rPr>
              <a:t>"</a:t>
            </a:r>
            <a:r>
              <a:rPr lang="ru-RU" b="1" i="0" dirty="0" err="1">
                <a:solidFill>
                  <a:srgbClr val="000000"/>
                </a:solidFill>
              </a:rPr>
              <a:t>bird's-foot</a:t>
            </a:r>
            <a:r>
              <a:rPr lang="ru-RU" i="0" dirty="0">
                <a:solidFill>
                  <a:srgbClr val="000000"/>
                </a:solidFill>
              </a:rPr>
              <a:t>" </a:t>
            </a:r>
            <a:r>
              <a:rPr lang="ru-RU" b="1" i="0" dirty="0" err="1">
                <a:solidFill>
                  <a:srgbClr val="000000"/>
                </a:solidFill>
              </a:rPr>
              <a:t>delta</a:t>
            </a:r>
            <a:r>
              <a:rPr lang="ru-RU" i="0" dirty="0">
                <a:solidFill>
                  <a:srgbClr val="000000"/>
                </a:solidFill>
              </a:rPr>
              <a:t> </a:t>
            </a:r>
            <a:r>
              <a:rPr lang="ru-RU" i="0" dirty="0" err="1">
                <a:solidFill>
                  <a:srgbClr val="000000"/>
                </a:solidFill>
              </a:rPr>
              <a:t>of</a:t>
            </a:r>
            <a:r>
              <a:rPr lang="ru-RU" i="0" dirty="0">
                <a:solidFill>
                  <a:srgbClr val="000000"/>
                </a:solidFill>
              </a:rPr>
              <a:t> </a:t>
            </a:r>
            <a:r>
              <a:rPr lang="ru-RU" i="0" dirty="0" err="1">
                <a:solidFill>
                  <a:srgbClr val="000000"/>
                </a:solidFill>
              </a:rPr>
              <a:t>the</a:t>
            </a:r>
            <a:r>
              <a:rPr lang="ru-RU" i="0" dirty="0">
                <a:solidFill>
                  <a:srgbClr val="000000"/>
                </a:solidFill>
              </a:rPr>
              <a:t> </a:t>
            </a:r>
            <a:r>
              <a:rPr lang="ru-RU" i="0" dirty="0" err="1">
                <a:solidFill>
                  <a:srgbClr val="000000"/>
                </a:solidFill>
                <a:hlinkClick r:id="rId3" tooltip="Ural River"/>
              </a:rPr>
              <a:t>Ural</a:t>
            </a:r>
            <a:r>
              <a:rPr lang="ru-RU" i="0" dirty="0">
                <a:solidFill>
                  <a:srgbClr val="000000"/>
                </a:solidFill>
                <a:hlinkClick r:id="rId3" tooltip="Ural River"/>
              </a:rPr>
              <a:t> </a:t>
            </a:r>
            <a:r>
              <a:rPr lang="ru-RU" i="0" dirty="0" err="1">
                <a:solidFill>
                  <a:srgbClr val="000000"/>
                </a:solidFill>
                <a:hlinkClick r:id="rId3" tooltip="Ural River"/>
              </a:rPr>
              <a:t>River</a:t>
            </a:r>
            <a:r>
              <a:rPr lang="ru-RU" i="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55776" y="205846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b="1" i="0" dirty="0" smtClean="0">
                <a:solidFill>
                  <a:srgbClr val="000000"/>
                </a:solidFill>
                <a:latin typeface="Arial Narrow" pitchFamily="34" charset="0"/>
              </a:rPr>
              <a:t>Илистая дельта</a:t>
            </a:r>
            <a:endParaRPr lang="ru-RU" b="1" i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1026" name="Picture 2" descr="http://upload.wikimedia.org/wikipedia/commons/5/5d/Coastal_changediagram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91"/>
          <a:stretch/>
        </p:blipFill>
        <p:spPr bwMode="auto">
          <a:xfrm>
            <a:off x="0" y="1975931"/>
            <a:ext cx="9129886" cy="48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5" descr="220px-Mississippi_Delta_Lob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60724" y="-1"/>
            <a:ext cx="4392736" cy="26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9" descr="220px-Ural-delta-ISS009E18679_lr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8112" y="44028"/>
            <a:ext cx="2612318" cy="2612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938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36712"/>
            <a:ext cx="7344816" cy="59258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47129"/>
            <a:ext cx="3986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2400" b="1" i="0" dirty="0" err="1" smtClean="0">
                <a:solidFill>
                  <a:srgbClr val="000000"/>
                </a:solidFill>
                <a:latin typeface="Arial Narrow" pitchFamily="34" charset="0"/>
              </a:rPr>
              <a:t>Кластитовая</a:t>
            </a:r>
            <a:r>
              <a:rPr lang="ru-RU" sz="2400" b="1" i="0" dirty="0" smtClean="0">
                <a:solidFill>
                  <a:srgbClr val="000000"/>
                </a:solidFill>
                <a:latin typeface="Arial Narrow" pitchFamily="34" charset="0"/>
              </a:rPr>
              <a:t> дельта Гилберта</a:t>
            </a:r>
            <a:endParaRPr lang="ru-RU" sz="2400" b="1" i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53734" y="139462"/>
            <a:ext cx="2738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</a:rPr>
              <a:t>Пресная река – пресное озеро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53734" y="3841852"/>
            <a:ext cx="2682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66FF"/>
                </a:solidFill>
              </a:rPr>
              <a:t>Пресная река – соленое море</a:t>
            </a:r>
            <a:endParaRPr lang="ru-RU" sz="1400" dirty="0">
              <a:solidFill>
                <a:srgbClr val="FF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38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FanSaltBas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107"/>
            <a:ext cx="6949703" cy="607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1" y="6101145"/>
            <a:ext cx="6949702" cy="58477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i="0" dirty="0">
                <a:solidFill>
                  <a:srgbClr val="000000"/>
                </a:solidFill>
                <a:latin typeface="Franklin Gothic Medium" pitchFamily="34" charset="0"/>
              </a:rPr>
              <a:t>Склоновый малый бассейн и тонкозернистый подводный конус выноса (дельта). </a:t>
            </a:r>
            <a:r>
              <a:rPr lang="ru-RU" sz="1600" b="1" i="0" dirty="0" smtClean="0">
                <a:solidFill>
                  <a:srgbClr val="000000"/>
                </a:solidFill>
                <a:latin typeface="Franklin Gothic Medium" pitchFamily="34" charset="0"/>
              </a:rPr>
              <a:t>   Мексиканский </a:t>
            </a:r>
            <a:r>
              <a:rPr lang="ru-RU" sz="1600" b="1" i="0" dirty="0">
                <a:solidFill>
                  <a:srgbClr val="000000"/>
                </a:solidFill>
                <a:latin typeface="Franklin Gothic Medium" pitchFamily="34" charset="0"/>
              </a:rPr>
              <a:t>залив</a:t>
            </a:r>
          </a:p>
        </p:txBody>
      </p:sp>
      <p:sp>
        <p:nvSpPr>
          <p:cNvPr id="22532" name="TextBox 1"/>
          <p:cNvSpPr txBox="1">
            <a:spLocks noChangeArrowheads="1"/>
          </p:cNvSpPr>
          <p:nvPr/>
        </p:nvSpPr>
        <p:spPr bwMode="auto">
          <a:xfrm>
            <a:off x="2267744" y="116632"/>
            <a:ext cx="5311069" cy="707886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l" eaLnBrk="1" hangingPunct="1"/>
            <a:r>
              <a:rPr lang="ru-RU" sz="2000" b="1" i="0" dirty="0">
                <a:solidFill>
                  <a:srgbClr val="000000"/>
                </a:solidFill>
              </a:rPr>
              <a:t>Архитектура подводных дельтовых </a:t>
            </a:r>
            <a:r>
              <a:rPr lang="ru-RU" sz="2000" b="1" i="0" dirty="0" smtClean="0">
                <a:solidFill>
                  <a:srgbClr val="000000"/>
                </a:solidFill>
              </a:rPr>
              <a:t>комплексов</a:t>
            </a:r>
          </a:p>
          <a:p>
            <a:pPr algn="l" eaLnBrk="1" hangingPunct="1"/>
            <a:endParaRPr lang="ru-RU" sz="2000" b="1" i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82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16-Channel-element-stac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54" y="0"/>
            <a:ext cx="5086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2"/>
          <p:cNvSpPr txBox="1">
            <a:spLocks noChangeArrowheads="1"/>
          </p:cNvSpPr>
          <p:nvPr/>
        </p:nvSpPr>
        <p:spPr bwMode="auto">
          <a:xfrm>
            <a:off x="973138" y="620713"/>
            <a:ext cx="1169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l" eaLnBrk="1" hangingPunct="1"/>
            <a:r>
              <a:rPr lang="ru-RU" i="0" smtClean="0">
                <a:solidFill>
                  <a:srgbClr val="000000"/>
                </a:solidFill>
              </a:rPr>
              <a:t>Врезанные</a:t>
            </a:r>
          </a:p>
        </p:txBody>
      </p:sp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762000" y="1916113"/>
            <a:ext cx="1381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l" eaLnBrk="1" hangingPunct="1"/>
            <a:r>
              <a:rPr lang="ru-RU" i="0" dirty="0" smtClean="0">
                <a:solidFill>
                  <a:srgbClr val="000000"/>
                </a:solidFill>
              </a:rPr>
              <a:t>Врезанные М</a:t>
            </a:r>
          </a:p>
        </p:txBody>
      </p:sp>
      <p:sp>
        <p:nvSpPr>
          <p:cNvPr id="24582" name="TextBox 5"/>
          <p:cNvSpPr txBox="1">
            <a:spLocks noChangeArrowheads="1"/>
          </p:cNvSpPr>
          <p:nvPr/>
        </p:nvSpPr>
        <p:spPr bwMode="auto">
          <a:xfrm>
            <a:off x="706438" y="2924175"/>
            <a:ext cx="14366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l" eaLnBrk="1" hangingPunct="1"/>
            <a:r>
              <a:rPr lang="ru-RU" i="0" smtClean="0">
                <a:solidFill>
                  <a:srgbClr val="000000"/>
                </a:solidFill>
              </a:rPr>
              <a:t>Врезанные </a:t>
            </a:r>
          </a:p>
          <a:p>
            <a:pPr algn="l" eaLnBrk="1" hangingPunct="1"/>
            <a:r>
              <a:rPr lang="ru-RU" i="0" smtClean="0">
                <a:solidFill>
                  <a:srgbClr val="000000"/>
                </a:solidFill>
              </a:rPr>
              <a:t>ретроградные</a:t>
            </a:r>
          </a:p>
        </p:txBody>
      </p:sp>
      <p:sp>
        <p:nvSpPr>
          <p:cNvPr id="24583" name="TextBox 3"/>
          <p:cNvSpPr txBox="1">
            <a:spLocks noChangeArrowheads="1"/>
          </p:cNvSpPr>
          <p:nvPr/>
        </p:nvSpPr>
        <p:spPr bwMode="auto">
          <a:xfrm>
            <a:off x="323850" y="4005263"/>
            <a:ext cx="1819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l" eaLnBrk="1" hangingPunct="1"/>
            <a:r>
              <a:rPr lang="ru-RU" i="0" smtClean="0">
                <a:solidFill>
                  <a:srgbClr val="000000"/>
                </a:solidFill>
              </a:rPr>
              <a:t>Компенсационные</a:t>
            </a:r>
          </a:p>
        </p:txBody>
      </p:sp>
      <p:sp>
        <p:nvSpPr>
          <p:cNvPr id="24584" name="TextBox 6"/>
          <p:cNvSpPr txBox="1">
            <a:spLocks noChangeArrowheads="1"/>
          </p:cNvSpPr>
          <p:nvPr/>
        </p:nvSpPr>
        <p:spPr bwMode="auto">
          <a:xfrm>
            <a:off x="981075" y="5024438"/>
            <a:ext cx="1162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l" eaLnBrk="1" hangingPunct="1"/>
            <a:r>
              <a:rPr lang="ru-RU" i="0" smtClean="0">
                <a:solidFill>
                  <a:srgbClr val="000000"/>
                </a:solidFill>
              </a:rPr>
              <a:t>Несвязные</a:t>
            </a:r>
          </a:p>
        </p:txBody>
      </p:sp>
      <p:sp>
        <p:nvSpPr>
          <p:cNvPr id="24585" name="TextBox 7"/>
          <p:cNvSpPr txBox="1">
            <a:spLocks noChangeArrowheads="1"/>
          </p:cNvSpPr>
          <p:nvPr/>
        </p:nvSpPr>
        <p:spPr bwMode="auto">
          <a:xfrm>
            <a:off x="2776538" y="5732463"/>
            <a:ext cx="1606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l" eaLnBrk="1" hangingPunct="1"/>
            <a:r>
              <a:rPr lang="ru-RU" i="0" smtClean="0">
                <a:solidFill>
                  <a:srgbClr val="000000"/>
                </a:solidFill>
              </a:rPr>
              <a:t>Псевдослойные</a:t>
            </a:r>
          </a:p>
        </p:txBody>
      </p:sp>
      <p:sp>
        <p:nvSpPr>
          <p:cNvPr id="24586" name="TextBox 8"/>
          <p:cNvSpPr txBox="1">
            <a:spLocks noChangeArrowheads="1"/>
          </p:cNvSpPr>
          <p:nvPr/>
        </p:nvSpPr>
        <p:spPr bwMode="auto">
          <a:xfrm>
            <a:off x="7261225" y="2138363"/>
            <a:ext cx="12906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l" eaLnBrk="1" hangingPunct="1"/>
            <a:r>
              <a:rPr lang="ru-RU" i="0" smtClean="0">
                <a:solidFill>
                  <a:srgbClr val="000000"/>
                </a:solidFill>
              </a:rPr>
              <a:t>Латерально </a:t>
            </a:r>
          </a:p>
          <a:p>
            <a:pPr algn="l" eaLnBrk="1" hangingPunct="1"/>
            <a:r>
              <a:rPr lang="ru-RU" i="0" smtClean="0">
                <a:solidFill>
                  <a:srgbClr val="000000"/>
                </a:solidFill>
              </a:rPr>
              <a:t>смещенные</a:t>
            </a:r>
          </a:p>
        </p:txBody>
      </p:sp>
      <p:sp>
        <p:nvSpPr>
          <p:cNvPr id="24587" name="TextBox 10"/>
          <p:cNvSpPr txBox="1">
            <a:spLocks noChangeArrowheads="1"/>
          </p:cNvSpPr>
          <p:nvPr/>
        </p:nvSpPr>
        <p:spPr bwMode="auto">
          <a:xfrm>
            <a:off x="7261225" y="2924175"/>
            <a:ext cx="1289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l" eaLnBrk="1" hangingPunct="1"/>
            <a:r>
              <a:rPr lang="ru-RU" i="0" smtClean="0">
                <a:solidFill>
                  <a:srgbClr val="000000"/>
                </a:solidFill>
              </a:rPr>
              <a:t>Восходящие</a:t>
            </a:r>
          </a:p>
        </p:txBody>
      </p:sp>
      <p:sp>
        <p:nvSpPr>
          <p:cNvPr id="24588" name="TextBox 11"/>
          <p:cNvSpPr txBox="1">
            <a:spLocks noChangeArrowheads="1"/>
          </p:cNvSpPr>
          <p:nvPr/>
        </p:nvSpPr>
        <p:spPr bwMode="auto">
          <a:xfrm>
            <a:off x="7261225" y="4189413"/>
            <a:ext cx="1465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l" eaLnBrk="1" hangingPunct="1"/>
            <a:r>
              <a:rPr lang="ru-RU" i="0" smtClean="0">
                <a:solidFill>
                  <a:srgbClr val="000000"/>
                </a:solidFill>
              </a:rPr>
              <a:t>Вертикальные</a:t>
            </a:r>
          </a:p>
        </p:txBody>
      </p:sp>
      <p:sp>
        <p:nvSpPr>
          <p:cNvPr id="24589" name="TextBox 12"/>
          <p:cNvSpPr txBox="1">
            <a:spLocks noChangeArrowheads="1"/>
          </p:cNvSpPr>
          <p:nvPr/>
        </p:nvSpPr>
        <p:spPr bwMode="auto">
          <a:xfrm>
            <a:off x="7261225" y="5545138"/>
            <a:ext cx="1603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l" eaLnBrk="1" hangingPunct="1"/>
            <a:r>
              <a:rPr lang="ru-RU" i="0" smtClean="0">
                <a:solidFill>
                  <a:srgbClr val="000000"/>
                </a:solidFill>
              </a:rPr>
              <a:t>Изолированные</a:t>
            </a:r>
          </a:p>
        </p:txBody>
      </p:sp>
      <p:sp>
        <p:nvSpPr>
          <p:cNvPr id="24590" name="TextBox 13"/>
          <p:cNvSpPr txBox="1">
            <a:spLocks noChangeArrowheads="1"/>
          </p:cNvSpPr>
          <p:nvPr/>
        </p:nvSpPr>
        <p:spPr bwMode="auto">
          <a:xfrm>
            <a:off x="7354888" y="976313"/>
            <a:ext cx="1412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l" eaLnBrk="1" hangingPunct="1"/>
            <a:r>
              <a:rPr lang="ru-RU" i="0" smtClean="0">
                <a:solidFill>
                  <a:srgbClr val="000000"/>
                </a:solidFill>
              </a:rPr>
              <a:t>Соединенные</a:t>
            </a: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268538" y="25940"/>
            <a:ext cx="508635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sz="1600" i="0" dirty="0" smtClean="0">
                <a:solidFill>
                  <a:srgbClr val="000000"/>
                </a:solidFill>
                <a:latin typeface="Franklin Gothic Medium" pitchFamily="34" charset="0"/>
              </a:rPr>
              <a:t>Пространственная конфигурация русловых образований (</a:t>
            </a:r>
            <a:r>
              <a:rPr lang="ru-RU" sz="1600" dirty="0" smtClean="0">
                <a:solidFill>
                  <a:srgbClr val="000000"/>
                </a:solidFill>
                <a:latin typeface="Franklin Gothic Medium" pitchFamily="34" charset="0"/>
              </a:rPr>
              <a:t>типы канальных сборок</a:t>
            </a:r>
            <a:r>
              <a:rPr lang="ru-RU" sz="1600" i="0" dirty="0" smtClean="0">
                <a:solidFill>
                  <a:srgbClr val="000000"/>
                </a:solidFill>
                <a:latin typeface="Franklin Gothic Medium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0896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94" y="1124744"/>
            <a:ext cx="7040563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2188" y="260648"/>
            <a:ext cx="5179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>
                <a:latin typeface="Arial Narrow" panose="020B0606020202030204" pitchFamily="34" charset="0"/>
              </a:rPr>
              <a:t>Речная долина с двумя террасами и двумя поймами</a:t>
            </a:r>
          </a:p>
          <a:p>
            <a:r>
              <a:rPr lang="ru-RU" i="0" dirty="0" smtClean="0">
                <a:latin typeface="Arial Narrow" panose="020B0606020202030204" pitchFamily="34" charset="0"/>
              </a:rPr>
              <a:t>Какой здесь тип сборки?</a:t>
            </a:r>
            <a:endParaRPr lang="ru-RU" i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30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13-DeepwaterElem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41" y="270345"/>
            <a:ext cx="8897728" cy="591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0" y="630932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 sz="2000" b="1" i="0" dirty="0" smtClean="0">
                <a:solidFill>
                  <a:srgbClr val="000000"/>
                </a:solidFill>
                <a:latin typeface="Arial Narrow" pitchFamily="34" charset="0"/>
              </a:rPr>
              <a:t>Главные архитектурные элементы глубоководных систем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14473" y="5805264"/>
            <a:ext cx="8579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устье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084168" y="4498806"/>
            <a:ext cx="30598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расщепление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71738" y="1483500"/>
            <a:ext cx="213494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Заполнение русел</a:t>
            </a:r>
          </a:p>
          <a:p>
            <a:r>
              <a:rPr lang="ru-RU" dirty="0" smtClean="0"/>
              <a:t>и их сетей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1628800"/>
            <a:ext cx="20478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прирусловой вал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290320"/>
            <a:ext cx="2771799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ru-RU" sz="1600" dirty="0" smtClean="0"/>
              <a:t>Эрозионная поверхность – промоины, врезы</a:t>
            </a:r>
          </a:p>
          <a:p>
            <a:pPr marL="285750" indent="-285750" algn="l">
              <a:buFont typeface="Arial" pitchFamily="34" charset="0"/>
              <a:buChar char="•"/>
            </a:pP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635897" y="3284984"/>
            <a:ext cx="19442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Плоские  слои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491880" y="4653136"/>
            <a:ext cx="16945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Иловый чехол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00627" y="5513326"/>
            <a:ext cx="18678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Донные формы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5871676"/>
            <a:ext cx="9361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сеть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948264" y="1167135"/>
            <a:ext cx="19442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Приканальная полка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816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8525" y="130866"/>
            <a:ext cx="5246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0" dirty="0" smtClean="0">
                <a:solidFill>
                  <a:schemeClr val="bg1"/>
                </a:solidFill>
                <a:latin typeface="Monotype Corsiva" pitchFamily="66" charset="0"/>
              </a:rPr>
              <a:t>Осадочные комплексы эстуариев</a:t>
            </a:r>
            <a:endParaRPr lang="ru-RU" sz="3200" i="0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57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EDD5C"/>
            </a:gs>
            <a:gs pos="76000">
              <a:schemeClr val="bg1"/>
            </a:gs>
            <a:gs pos="97000">
              <a:schemeClr val="bg1"/>
            </a:gs>
            <a:gs pos="100000">
              <a:srgbClr val="FFEBFA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537" y="53716"/>
            <a:ext cx="4095750" cy="27336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42978"/>
            <a:ext cx="4095750" cy="2657099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45"/>
          <a:stretch/>
        </p:blipFill>
        <p:spPr bwMode="auto">
          <a:xfrm>
            <a:off x="78482" y="44624"/>
            <a:ext cx="4349502" cy="376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805" y="3833374"/>
            <a:ext cx="45241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0" dirty="0" smtClean="0">
                <a:solidFill>
                  <a:srgbClr val="000000"/>
                </a:solidFill>
                <a:latin typeface="Arial Narrow" pitchFamily="34" charset="0"/>
              </a:rPr>
              <a:t>Обская губа – крупнейший в мире эстуарий</a:t>
            </a:r>
            <a:endParaRPr lang="ru-RU" sz="1600" i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54905" y="306824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Arial Narrow" pitchFamily="34" charset="0"/>
              </a:rPr>
              <a:t>длина </a:t>
            </a:r>
            <a:r>
              <a:rPr lang="ru-RU" sz="1400" b="1" dirty="0" smtClean="0">
                <a:solidFill>
                  <a:srgbClr val="000000"/>
                </a:solidFill>
                <a:latin typeface="Arial Narrow" pitchFamily="34" charset="0"/>
              </a:rPr>
              <a:t>800 </a:t>
            </a:r>
            <a:r>
              <a:rPr lang="ru-RU" sz="1400" b="1" dirty="0">
                <a:solidFill>
                  <a:srgbClr val="000000"/>
                </a:solidFill>
                <a:latin typeface="Arial Narrow" pitchFamily="34" charset="0"/>
              </a:rPr>
              <a:t>километров, ширина - от 30 до 80 километров, глубина достигает 25 метров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0091" y="4461707"/>
            <a:ext cx="1321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b="1" i="0" dirty="0" smtClean="0">
                <a:solidFill>
                  <a:srgbClr val="000000"/>
                </a:solidFill>
                <a:latin typeface="Mistral" pitchFamily="66" charset="0"/>
              </a:rPr>
              <a:t>Ла-Плата – самая широкая река в Мире – до</a:t>
            </a:r>
          </a:p>
          <a:p>
            <a:pPr algn="l"/>
            <a:r>
              <a:rPr lang="ru-RU" sz="2400" b="1" i="0" dirty="0" smtClean="0">
                <a:solidFill>
                  <a:srgbClr val="000000"/>
                </a:solidFill>
                <a:latin typeface="Mistral" pitchFamily="66" charset="0"/>
              </a:rPr>
              <a:t>200 км</a:t>
            </a:r>
            <a:endParaRPr lang="ru-RU" sz="2400" b="1" i="0" dirty="0">
              <a:solidFill>
                <a:srgbClr val="000000"/>
              </a:solidFill>
              <a:latin typeface="Mistral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8860" y="2708920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2400" i="0" dirty="0" smtClean="0">
                <a:solidFill>
                  <a:srgbClr val="000000"/>
                </a:solidFill>
                <a:latin typeface="Mistral" pitchFamily="66" charset="0"/>
              </a:rPr>
              <a:t>Обская губа</a:t>
            </a:r>
            <a:endParaRPr lang="ru-RU" sz="2400" i="0" dirty="0">
              <a:solidFill>
                <a:srgbClr val="000000"/>
              </a:solidFill>
              <a:latin typeface="Mistral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75899" y="6423719"/>
            <a:ext cx="30893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400" i="0" dirty="0" err="1" smtClean="0">
                <a:solidFill>
                  <a:srgbClr val="000000"/>
                </a:solidFill>
                <a:latin typeface="Mistral" pitchFamily="66" charset="0"/>
              </a:rPr>
              <a:t>the_Miwdach_Estuary</a:t>
            </a:r>
            <a:r>
              <a:rPr lang="ru-RU" sz="2400" i="0" dirty="0" smtClean="0">
                <a:solidFill>
                  <a:srgbClr val="000000"/>
                </a:solidFill>
                <a:latin typeface="Mistral" pitchFamily="66" charset="0"/>
              </a:rPr>
              <a:t> (</a:t>
            </a:r>
            <a:r>
              <a:rPr lang="en-US" sz="2400" i="0" dirty="0" smtClean="0">
                <a:solidFill>
                  <a:srgbClr val="000000"/>
                </a:solidFill>
                <a:latin typeface="Mistral" pitchFamily="66" charset="0"/>
              </a:rPr>
              <a:t>Wels</a:t>
            </a:r>
            <a:r>
              <a:rPr lang="ru-RU" sz="2400" i="0" dirty="0" smtClean="0">
                <a:solidFill>
                  <a:srgbClr val="000000"/>
                </a:solidFill>
                <a:latin typeface="Mistral" pitchFamily="66" charset="0"/>
              </a:rPr>
              <a:t>)</a:t>
            </a:r>
            <a:endParaRPr lang="ru-RU" sz="2400" i="0" dirty="0">
              <a:solidFill>
                <a:srgbClr val="000000"/>
              </a:solidFill>
              <a:latin typeface="Mistral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4" y="4437112"/>
            <a:ext cx="3559181" cy="235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66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35292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i="0" dirty="0" smtClean="0"/>
              <a:t>Большинство сегодняшних эстуариев  образовались в голоцене при затопление речных долин или ледниковых </a:t>
            </a:r>
            <a:r>
              <a:rPr lang="ru-RU" i="0" dirty="0" err="1" smtClean="0"/>
              <a:t>трогов</a:t>
            </a:r>
            <a:r>
              <a:rPr lang="ru-RU" i="0" dirty="0" smtClean="0"/>
              <a:t> при подъеме уровня моря после таяния последних ледников 10 000 – 12 000 лет назад</a:t>
            </a:r>
          </a:p>
          <a:p>
            <a:pPr algn="l"/>
            <a:endParaRPr lang="ru-RU" i="0" dirty="0"/>
          </a:p>
          <a:p>
            <a:pPr algn="l"/>
            <a:r>
              <a:rPr lang="ru-RU" i="0" dirty="0" smtClean="0"/>
              <a:t>Классификации эстуариев основаны либо на геоморфологических признаках, либо на закономерностях водной циркуляции в них.</a:t>
            </a:r>
          </a:p>
          <a:p>
            <a:pPr algn="l"/>
            <a:endParaRPr lang="ru-RU" sz="14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l"/>
            <a:r>
              <a:rPr lang="ru-RU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Морфологические особенности</a:t>
            </a:r>
            <a:endParaRPr lang="ru-RU" sz="1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l"/>
            <a:r>
              <a:rPr lang="ru-RU" i="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1. Затопленные речные </a:t>
            </a:r>
          </a:p>
          <a:p>
            <a:pPr algn="l"/>
            <a:r>
              <a:rPr lang="ru-RU" i="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i="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  долины</a:t>
            </a:r>
          </a:p>
          <a:p>
            <a:pPr algn="l"/>
            <a:r>
              <a:rPr lang="ru-RU" i="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2. Затопленные лагуны</a:t>
            </a:r>
          </a:p>
          <a:p>
            <a:pPr algn="l"/>
            <a:r>
              <a:rPr lang="ru-RU" i="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3. Затопленные ледниковые </a:t>
            </a:r>
          </a:p>
          <a:p>
            <a:pPr algn="l"/>
            <a:r>
              <a:rPr lang="ru-RU" i="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i="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  </a:t>
            </a:r>
            <a:r>
              <a:rPr lang="ru-RU" i="0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троги</a:t>
            </a:r>
            <a:r>
              <a:rPr lang="ru-RU" i="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 - фьорды </a:t>
            </a:r>
          </a:p>
          <a:p>
            <a:pPr algn="l"/>
            <a:r>
              <a:rPr lang="ru-RU" i="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4. Тектонический впадины</a:t>
            </a:r>
          </a:p>
          <a:p>
            <a:pPr algn="l"/>
            <a:endParaRPr lang="ru-RU" i="0" dirty="0"/>
          </a:p>
          <a:p>
            <a:pPr algn="l"/>
            <a:r>
              <a:rPr lang="ru-RU" sz="1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Водный обмен </a:t>
            </a:r>
            <a:endParaRPr lang="ru-RU" sz="1400" b="1" dirty="0">
              <a:solidFill>
                <a:schemeClr val="accent6">
                  <a:lumMod val="60000"/>
                  <a:lumOff val="4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r>
              <a:rPr lang="ru-RU" i="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А. Соляной клин</a:t>
            </a:r>
          </a:p>
          <a:p>
            <a:pPr algn="l"/>
            <a:r>
              <a:rPr lang="ru-RU" i="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Б. Частично смешанный</a:t>
            </a:r>
          </a:p>
          <a:p>
            <a:pPr algn="l"/>
            <a:r>
              <a:rPr lang="ru-RU" i="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В. Гомогенный</a:t>
            </a:r>
            <a:endParaRPr lang="ru-RU" i="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l"/>
            <a:r>
              <a:rPr lang="ru-RU" i="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Г. Инверсный</a:t>
            </a:r>
          </a:p>
          <a:p>
            <a:pPr algn="l"/>
            <a:r>
              <a:rPr lang="ru-RU" i="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Д. Промежуточный </a:t>
            </a:r>
          </a:p>
          <a:p>
            <a:pPr algn="l"/>
            <a:r>
              <a:rPr lang="ru-RU" i="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(неустойчивый)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988839"/>
            <a:ext cx="5700067" cy="386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87965" y="6025942"/>
            <a:ext cx="379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0" dirty="0" smtClean="0"/>
              <a:t>Фьорд </a:t>
            </a:r>
            <a:r>
              <a:rPr lang="ru-RU" b="1" i="0" dirty="0" smtClean="0">
                <a:latin typeface="Arial Narrow" panose="020B0606020202030204" pitchFamily="34" charset="0"/>
              </a:rPr>
              <a:t>Пролив Сомнений</a:t>
            </a:r>
            <a:r>
              <a:rPr lang="ru-RU" i="0" dirty="0" smtClean="0"/>
              <a:t>, Норвегия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53816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co2.ulg.ac.be/objects/anna_escau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0" t="23134" r="22184" b="25442"/>
          <a:stretch/>
        </p:blipFill>
        <p:spPr bwMode="auto">
          <a:xfrm>
            <a:off x="0" y="1131298"/>
            <a:ext cx="9144000" cy="5699325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051720" y="1946496"/>
            <a:ext cx="6408712" cy="249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196211"/>
            <a:ext cx="7215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>
                <a:solidFill>
                  <a:schemeClr val="bg1"/>
                </a:solidFill>
              </a:rPr>
              <a:t>Схема строения эстуария Западного Шельда (Нидерланды)</a:t>
            </a:r>
            <a:endParaRPr lang="ru-RU" b="1" i="0" dirty="0">
              <a:solidFill>
                <a:schemeClr val="bg1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5788241" y="3089429"/>
            <a:ext cx="53266" cy="2077375"/>
          </a:xfrm>
          <a:custGeom>
            <a:avLst/>
            <a:gdLst>
              <a:gd name="connsiteX0" fmla="*/ 0 w 53266"/>
              <a:gd name="connsiteY0" fmla="*/ 0 h 2077375"/>
              <a:gd name="connsiteX1" fmla="*/ 53266 w 53266"/>
              <a:gd name="connsiteY1" fmla="*/ 2077375 h 2077375"/>
              <a:gd name="connsiteX2" fmla="*/ 53266 w 53266"/>
              <a:gd name="connsiteY2" fmla="*/ 2077375 h 207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266" h="2077375">
                <a:moveTo>
                  <a:pt x="0" y="0"/>
                </a:moveTo>
                <a:lnTo>
                  <a:pt x="53266" y="2077375"/>
                </a:lnTo>
                <a:lnTo>
                  <a:pt x="53266" y="2077375"/>
                </a:lnTo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87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689" y="836712"/>
            <a:ext cx="9146731" cy="525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1640" y="836712"/>
            <a:ext cx="7677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0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09. 2. Склоновые образования</a:t>
            </a:r>
            <a:endParaRPr lang="ru-RU" sz="2400" i="0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431" y="6196662"/>
            <a:ext cx="420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</a:t>
            </a:r>
            <a:r>
              <a:rPr lang="ru-RU" sz="2400" b="1" baseline="-25000" dirty="0" smtClean="0"/>
              <a:t>9</a:t>
            </a:r>
            <a:endParaRPr lang="ru-RU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35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850" y="44624"/>
            <a:ext cx="448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b="1" i="0" dirty="0" smtClean="0">
                <a:latin typeface="Arial Narrow" pitchFamily="34" charset="0"/>
              </a:rPr>
              <a:t>Характерные приливно-отливные структуры</a:t>
            </a:r>
            <a:endParaRPr lang="ru-RU" b="1" i="0" dirty="0">
              <a:latin typeface="Arial Narrow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567876"/>
            <a:ext cx="3024336" cy="22634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849" y="3284984"/>
            <a:ext cx="3024336" cy="11901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23849" y="5085184"/>
            <a:ext cx="3016373" cy="144294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419872" y="567876"/>
            <a:ext cx="2664296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1600" b="1" i="0" dirty="0" err="1" smtClean="0">
                <a:latin typeface="Arial Narrow" pitchFamily="34" charset="0"/>
              </a:rPr>
              <a:t>Флазерная</a:t>
            </a:r>
            <a:r>
              <a:rPr lang="ru-RU" sz="1600" b="1" i="0" dirty="0" smtClean="0">
                <a:latin typeface="Arial Narrow" pitchFamily="34" charset="0"/>
              </a:rPr>
              <a:t> слоистость</a:t>
            </a:r>
          </a:p>
          <a:p>
            <a:pPr algn="l">
              <a:lnSpc>
                <a:spcPct val="80000"/>
              </a:lnSpc>
            </a:pPr>
            <a:endParaRPr lang="ru-RU" sz="1400" b="1" i="0" dirty="0" smtClean="0">
              <a:latin typeface="Arial Narrow" pitchFamily="34" charset="0"/>
            </a:endParaRPr>
          </a:p>
          <a:p>
            <a:pPr marL="285750" indent="-285750" algn="l">
              <a:lnSpc>
                <a:spcPct val="80000"/>
              </a:lnSpc>
              <a:buFont typeface="Arial" pitchFamily="34" charset="0"/>
              <a:buChar char="•"/>
            </a:pPr>
            <a:r>
              <a:rPr lang="ru-RU" sz="1400" b="1" i="0" dirty="0" smtClean="0">
                <a:latin typeface="Arial Narrow" pitchFamily="34" charset="0"/>
              </a:rPr>
              <a:t>Ф</a:t>
            </a:r>
            <a:r>
              <a:rPr lang="ru-RU" sz="1400" i="0" dirty="0" smtClean="0">
                <a:latin typeface="Arial Narrow" pitchFamily="34" charset="0"/>
              </a:rPr>
              <a:t>луктуирующие потоки</a:t>
            </a:r>
            <a:endParaRPr lang="en-US" sz="1400" b="1" i="0" dirty="0">
              <a:latin typeface="Arial Narrow" pitchFamily="34" charset="0"/>
            </a:endParaRPr>
          </a:p>
          <a:p>
            <a:pPr marL="285750" indent="-285750" algn="l">
              <a:lnSpc>
                <a:spcPct val="80000"/>
              </a:lnSpc>
              <a:buFont typeface="Arial" pitchFamily="34" charset="0"/>
              <a:buChar char="•"/>
            </a:pPr>
            <a:r>
              <a:rPr lang="ru-RU" sz="1400" b="1" i="0" dirty="0" smtClean="0">
                <a:latin typeface="Arial Narrow" pitchFamily="34" charset="0"/>
              </a:rPr>
              <a:t>П</a:t>
            </a:r>
            <a:r>
              <a:rPr lang="ru-RU" sz="1400" i="0" dirty="0" smtClean="0">
                <a:latin typeface="Arial Narrow" pitchFamily="34" charset="0"/>
              </a:rPr>
              <a:t>есчаная рябь</a:t>
            </a:r>
          </a:p>
          <a:p>
            <a:pPr marL="285750" indent="-285750" algn="l">
              <a:lnSpc>
                <a:spcPct val="80000"/>
              </a:lnSpc>
              <a:buFont typeface="Arial" pitchFamily="34" charset="0"/>
              <a:buChar char="•"/>
            </a:pPr>
            <a:r>
              <a:rPr lang="ru-RU" sz="1400" b="1" i="0" dirty="0" smtClean="0">
                <a:latin typeface="Arial Narrow" pitchFamily="34" charset="0"/>
              </a:rPr>
              <a:t>П</a:t>
            </a:r>
            <a:r>
              <a:rPr lang="ru-RU" sz="1400" i="0" dirty="0" smtClean="0">
                <a:latin typeface="Arial Narrow" pitchFamily="34" charset="0"/>
              </a:rPr>
              <a:t>онижения между рябью заполнены илом </a:t>
            </a:r>
          </a:p>
          <a:p>
            <a:pPr marL="285750" indent="-285750" algn="l">
              <a:lnSpc>
                <a:spcPct val="80000"/>
              </a:lnSpc>
              <a:buFont typeface="Arial" pitchFamily="34" charset="0"/>
              <a:buChar char="•"/>
            </a:pPr>
            <a:r>
              <a:rPr lang="ru-RU" sz="1400" b="1" i="0" dirty="0" smtClean="0">
                <a:latin typeface="Arial Narrow" pitchFamily="34" charset="0"/>
              </a:rPr>
              <a:t>О</a:t>
            </a:r>
            <a:r>
              <a:rPr lang="ru-RU" sz="1400" i="0" dirty="0" smtClean="0">
                <a:latin typeface="Arial Narrow" pitchFamily="34" charset="0"/>
              </a:rPr>
              <a:t>бстановка благоприятна </a:t>
            </a:r>
            <a:r>
              <a:rPr lang="en-US" sz="1400" i="0" dirty="0" smtClean="0">
                <a:latin typeface="Arial Narrow" pitchFamily="34" charset="0"/>
              </a:rPr>
              <a:t> </a:t>
            </a:r>
            <a:r>
              <a:rPr lang="ru-RU" sz="1400" i="0" dirty="0" smtClean="0">
                <a:latin typeface="Arial Narrow" pitchFamily="34" charset="0"/>
              </a:rPr>
              <a:t>для песчаных отложений</a:t>
            </a:r>
          </a:p>
          <a:p>
            <a:pPr marL="285750" indent="-285750" algn="l">
              <a:lnSpc>
                <a:spcPct val="80000"/>
              </a:lnSpc>
              <a:buFont typeface="Arial" pitchFamily="34" charset="0"/>
              <a:buChar char="•"/>
            </a:pPr>
            <a:r>
              <a:rPr lang="ru-RU" sz="1400" b="1" i="0" dirty="0" smtClean="0">
                <a:latin typeface="Arial Narrow" pitchFamily="34" charset="0"/>
              </a:rPr>
              <a:t>Б</a:t>
            </a:r>
            <a:r>
              <a:rPr lang="ru-RU" sz="1400" i="0" dirty="0" smtClean="0">
                <a:latin typeface="Arial Narrow" pitchFamily="34" charset="0"/>
              </a:rPr>
              <a:t>олее часты относительно быстрые течения</a:t>
            </a:r>
          </a:p>
          <a:p>
            <a:pPr marL="285750" indent="-285750" algn="l">
              <a:lnSpc>
                <a:spcPct val="80000"/>
              </a:lnSpc>
              <a:buFont typeface="Arial" pitchFamily="34" charset="0"/>
              <a:buChar char="•"/>
            </a:pPr>
            <a:r>
              <a:rPr lang="ru-RU" sz="1400" b="1" i="0" dirty="0" smtClean="0">
                <a:latin typeface="Arial Narrow" pitchFamily="34" charset="0"/>
              </a:rPr>
              <a:t>Б</a:t>
            </a:r>
            <a:r>
              <a:rPr lang="ru-RU" sz="1400" i="0" dirty="0" smtClean="0">
                <a:latin typeface="Arial Narrow" pitchFamily="34" charset="0"/>
              </a:rPr>
              <a:t>ольше песка, чем ила</a:t>
            </a:r>
            <a:endParaRPr lang="ru-RU" sz="1400" i="0" dirty="0">
              <a:latin typeface="Arial Narrow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491880" y="4783984"/>
            <a:ext cx="4403958" cy="186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cs typeface="Times New Roman" pitchFamily="18" charset="0"/>
              </a:rPr>
              <a:t>Линзовидная слоистость</a:t>
            </a:r>
          </a:p>
          <a:p>
            <a:pPr marR="0" lvl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1" i="0" u="none" strike="noStrike" cap="none" normalizeH="0" dirty="0" smtClean="0">
              <a:ln>
                <a:noFill/>
              </a:ln>
              <a:solidFill>
                <a:srgbClr val="000000"/>
              </a:solidFill>
              <a:effectLst/>
              <a:latin typeface="Arial Narrow" pitchFamily="34" charset="0"/>
              <a:cs typeface="Times New Roman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1600" b="1" i="0" dirty="0" smtClean="0">
                <a:solidFill>
                  <a:srgbClr val="000000"/>
                </a:solidFill>
                <a:latin typeface="Arial Narrow" pitchFamily="34" charset="0"/>
              </a:rPr>
              <a:t>Ф</a:t>
            </a:r>
            <a:r>
              <a:rPr lang="ru-RU" sz="1600" i="0" dirty="0" smtClean="0">
                <a:solidFill>
                  <a:srgbClr val="000000"/>
                </a:solidFill>
                <a:latin typeface="Arial Narrow" pitchFamily="34" charset="0"/>
              </a:rPr>
              <a:t>луктуирующие потоки 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cs typeface="Times New Roman" pitchFamily="18" charset="0"/>
              </a:rPr>
              <a:t>(</a:t>
            </a:r>
            <a:r>
              <a:rPr kumimoji="0" lang="ru-RU" sz="16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cs typeface="Times New Roman" pitchFamily="18" charset="0"/>
              </a:rPr>
              <a:t>start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cs typeface="Times New Roman" pitchFamily="18" charset="0"/>
              </a:rPr>
              <a:t>/</a:t>
            </a:r>
            <a:r>
              <a:rPr kumimoji="0" lang="ru-RU" sz="16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cs typeface="Times New Roman" pitchFamily="18" charset="0"/>
              </a:rPr>
              <a:t>stop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cs typeface="Times New Roman" pitchFamily="18" charset="0"/>
              </a:rPr>
              <a:t>currents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cs typeface="Times New Roman" pitchFamily="18" charset="0"/>
              </a:rPr>
              <a:t>)</a:t>
            </a:r>
          </a:p>
          <a:p>
            <a:pPr marL="285750" marR="0" lvl="0" indent="-28575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cs typeface="Times New Roman" pitchFamily="18" charset="0"/>
              </a:rPr>
              <a:t>Н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cs typeface="Times New Roman" pitchFamily="18" charset="0"/>
              </a:rPr>
              <a:t>еполная песчаная рябь, полностью покрытая илом</a:t>
            </a:r>
          </a:p>
          <a:p>
            <a:pPr marL="285750" marR="0" lvl="0" indent="-28575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cs typeface="Times New Roman" pitchFamily="18" charset="0"/>
              </a:rPr>
              <a:t>О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cs typeface="Times New Roman" pitchFamily="18" charset="0"/>
              </a:rPr>
              <a:t>бстановка благоприятна для илистых отложений (холодные периоды с относительно редкими резкими течениями)</a:t>
            </a:r>
          </a:p>
          <a:p>
            <a:pPr marL="285750" marR="0" lvl="0" indent="-28575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cs typeface="Times New Roman" pitchFamily="18" charset="0"/>
              </a:rPr>
              <a:t>Б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cs typeface="Times New Roman" pitchFamily="18" charset="0"/>
              </a:rPr>
              <a:t>ольше ила чем песка</a:t>
            </a:r>
            <a:endParaRPr kumimoji="0" lang="ru-RU" sz="1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1324"/>
            <a:ext cx="3003342" cy="244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40152" y="2619354"/>
            <a:ext cx="3003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Слоистость в «елочку»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419872" y="2701336"/>
            <a:ext cx="37135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1600" b="1" i="0" dirty="0" smtClean="0">
                <a:latin typeface="Arial Narrow" pitchFamily="34" charset="0"/>
              </a:rPr>
              <a:t>Волновая слоистость  </a:t>
            </a:r>
          </a:p>
          <a:p>
            <a:pPr algn="l">
              <a:lnSpc>
                <a:spcPct val="80000"/>
              </a:lnSpc>
            </a:pPr>
            <a:endParaRPr lang="ru-RU" sz="1600" b="1" i="0" dirty="0" smtClean="0">
              <a:latin typeface="Arial Narrow" pitchFamily="34" charset="0"/>
            </a:endParaRPr>
          </a:p>
          <a:p>
            <a:pPr marL="285750" indent="-285750" algn="l">
              <a:lnSpc>
                <a:spcPct val="80000"/>
              </a:lnSpc>
              <a:buFont typeface="Arial" pitchFamily="34" charset="0"/>
              <a:buChar char="•"/>
            </a:pPr>
            <a:r>
              <a:rPr lang="ru-RU" sz="1600" b="1" i="0" dirty="0" smtClean="0">
                <a:latin typeface="Arial Narrow" pitchFamily="34" charset="0"/>
              </a:rPr>
              <a:t>Ф</a:t>
            </a:r>
            <a:r>
              <a:rPr lang="ru-RU" sz="1600" i="0" dirty="0" smtClean="0">
                <a:latin typeface="Arial Narrow" pitchFamily="34" charset="0"/>
              </a:rPr>
              <a:t>луктуирующие потоки</a:t>
            </a:r>
            <a:endParaRPr lang="en-US" sz="1600" b="1" i="0" dirty="0">
              <a:latin typeface="Arial Narrow" pitchFamily="34" charset="0"/>
            </a:endParaRPr>
          </a:p>
          <a:p>
            <a:pPr marL="285750" indent="-285750" algn="l">
              <a:lnSpc>
                <a:spcPct val="80000"/>
              </a:lnSpc>
              <a:buFont typeface="Arial" pitchFamily="34" charset="0"/>
              <a:buChar char="•"/>
            </a:pPr>
            <a:r>
              <a:rPr lang="ru-RU" sz="1600" b="1" i="0" dirty="0" err="1" smtClean="0">
                <a:latin typeface="Arial Narrow" pitchFamily="34" charset="0"/>
              </a:rPr>
              <a:t>П</a:t>
            </a:r>
            <a:r>
              <a:rPr lang="ru-RU" sz="1600" i="0" dirty="0" err="1" smtClean="0">
                <a:latin typeface="Arial Narrow" pitchFamily="34" charset="0"/>
              </a:rPr>
              <a:t>ереслаивание</a:t>
            </a:r>
            <a:r>
              <a:rPr lang="ru-RU" sz="1600" b="1" i="0" dirty="0" smtClean="0">
                <a:latin typeface="Arial Narrow" pitchFamily="34" charset="0"/>
              </a:rPr>
              <a:t> </a:t>
            </a:r>
            <a:r>
              <a:rPr lang="ru-RU" sz="1600" i="0" dirty="0" smtClean="0">
                <a:latin typeface="Arial Narrow" pitchFamily="34" charset="0"/>
              </a:rPr>
              <a:t>песчаной ряби и ила</a:t>
            </a:r>
          </a:p>
          <a:p>
            <a:pPr marL="285750" indent="-285750" algn="l">
              <a:lnSpc>
                <a:spcPct val="80000"/>
              </a:lnSpc>
              <a:buFont typeface="Arial" pitchFamily="34" charset="0"/>
              <a:buChar char="•"/>
            </a:pPr>
            <a:r>
              <a:rPr lang="ru-RU" sz="1600" b="1" i="0" dirty="0" smtClean="0">
                <a:latin typeface="Arial Narrow" pitchFamily="34" charset="0"/>
              </a:rPr>
              <a:t>И</a:t>
            </a:r>
            <a:r>
              <a:rPr lang="ru-RU" sz="1600" i="0" dirty="0" smtClean="0">
                <a:latin typeface="Arial Narrow" pitchFamily="34" charset="0"/>
              </a:rPr>
              <a:t>л заполняет понижения между рябью и слегка ее перекрывает </a:t>
            </a:r>
          </a:p>
          <a:p>
            <a:pPr marL="285750" indent="-285750" algn="l">
              <a:lnSpc>
                <a:spcPct val="80000"/>
              </a:lnSpc>
              <a:buFont typeface="Arial" pitchFamily="34" charset="0"/>
              <a:buChar char="•"/>
            </a:pPr>
            <a:r>
              <a:rPr lang="ru-RU" sz="1600" b="1" i="0" dirty="0" smtClean="0">
                <a:latin typeface="Arial Narrow" pitchFamily="34" charset="0"/>
              </a:rPr>
              <a:t>И </a:t>
            </a:r>
            <a:r>
              <a:rPr lang="ru-RU" sz="1600" i="0" dirty="0" smtClean="0">
                <a:latin typeface="Arial Narrow" pitchFamily="34" charset="0"/>
              </a:rPr>
              <a:t>песчаные, и илистые отложения</a:t>
            </a:r>
          </a:p>
          <a:p>
            <a:pPr marL="285750" indent="-285750" algn="l">
              <a:lnSpc>
                <a:spcPct val="80000"/>
              </a:lnSpc>
              <a:buFont typeface="Arial" pitchFamily="34" charset="0"/>
              <a:buChar char="•"/>
            </a:pPr>
            <a:r>
              <a:rPr lang="ru-RU" sz="1600" b="1" i="0" dirty="0" smtClean="0">
                <a:latin typeface="Arial Narrow" pitchFamily="34" charset="0"/>
              </a:rPr>
              <a:t>О</a:t>
            </a:r>
            <a:r>
              <a:rPr lang="ru-RU" sz="1600" i="0" dirty="0" smtClean="0">
                <a:latin typeface="Arial Narrow" pitchFamily="34" charset="0"/>
              </a:rPr>
              <a:t>тносительно быстрые течения в холодное время</a:t>
            </a:r>
          </a:p>
          <a:p>
            <a:pPr marL="285750" indent="-285750" algn="l">
              <a:lnSpc>
                <a:spcPct val="80000"/>
              </a:lnSpc>
              <a:buFont typeface="Arial" pitchFamily="34" charset="0"/>
              <a:buChar char="•"/>
            </a:pPr>
            <a:r>
              <a:rPr lang="ru-RU" sz="1600" b="1" i="0" dirty="0" smtClean="0">
                <a:latin typeface="Arial Narrow" pitchFamily="34" charset="0"/>
              </a:rPr>
              <a:t>Р</a:t>
            </a:r>
            <a:r>
              <a:rPr lang="ru-RU" sz="1600" i="0" dirty="0" smtClean="0">
                <a:latin typeface="Arial Narrow" pitchFamily="34" charset="0"/>
              </a:rPr>
              <a:t>авные количества песка и ила</a:t>
            </a:r>
            <a:endParaRPr lang="ru-RU" sz="1600" i="0" dirty="0"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913" y="3015980"/>
            <a:ext cx="1664131" cy="120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2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92696"/>
            <a:ext cx="4032448" cy="270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840" y="71640"/>
            <a:ext cx="4109970" cy="3761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54777" y="4077072"/>
            <a:ext cx="43204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i="0" dirty="0">
                <a:latin typeface="Arial Narrow" pitchFamily="34" charset="0"/>
              </a:rPr>
              <a:t>Три способа заполнения каналов: (А) горизонтальные слои, обычные для наземных каналов; (В) слои примерно </a:t>
            </a:r>
            <a:r>
              <a:rPr lang="ru-RU" i="0" dirty="0" smtClean="0">
                <a:latin typeface="Arial Narrow" pitchFamily="34" charset="0"/>
              </a:rPr>
              <a:t>соответствующие </a:t>
            </a:r>
            <a:r>
              <a:rPr lang="ru-RU" i="0" dirty="0">
                <a:latin typeface="Arial Narrow" pitchFamily="34" charset="0"/>
              </a:rPr>
              <a:t>форме канала, обычные для подводных каналов; (С) асимметричное заполнение выклинивающимися слоями, обычное в приливной обстановке </a:t>
            </a:r>
          </a:p>
          <a:p>
            <a:pPr algn="l"/>
            <a:r>
              <a:rPr lang="en-US" dirty="0" smtClean="0">
                <a:latin typeface="Times New Roman"/>
                <a:ea typeface="Times New Roman"/>
              </a:rPr>
              <a:t>(</a:t>
            </a:r>
            <a:r>
              <a:rPr lang="en-US" dirty="0">
                <a:latin typeface="Times New Roman"/>
                <a:ea typeface="Times New Roman"/>
              </a:rPr>
              <a:t>from </a:t>
            </a:r>
            <a:r>
              <a:rPr lang="en-US" dirty="0" err="1">
                <a:latin typeface="Times New Roman"/>
                <a:ea typeface="Times New Roman"/>
              </a:rPr>
              <a:t>Reineck</a:t>
            </a:r>
            <a:r>
              <a:rPr lang="en-US" dirty="0">
                <a:latin typeface="Times New Roman"/>
                <a:ea typeface="Times New Roman"/>
              </a:rPr>
              <a:t> and Singh, l975, p. 63; based on McKee, l957).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5" y="3717032"/>
            <a:ext cx="417646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r>
              <a:rPr lang="ru-RU" i="0" dirty="0" smtClean="0">
                <a:latin typeface="Arial Narrow" pitchFamily="34" charset="0"/>
                <a:ea typeface="Times New Roman"/>
              </a:rPr>
              <a:t>Соотношения </a:t>
            </a:r>
            <a:r>
              <a:rPr lang="ru-RU" i="0" dirty="0" err="1" smtClean="0">
                <a:latin typeface="Arial Narrow" pitchFamily="34" charset="0"/>
                <a:ea typeface="Times New Roman"/>
              </a:rPr>
              <a:t>флазерной</a:t>
            </a:r>
            <a:r>
              <a:rPr lang="ru-RU" i="0" dirty="0" smtClean="0">
                <a:latin typeface="Arial Narrow" pitchFamily="34" charset="0"/>
                <a:ea typeface="Times New Roman"/>
              </a:rPr>
              <a:t>, линзовидной, </a:t>
            </a:r>
            <a:r>
              <a:rPr lang="en-US" i="0" dirty="0" smtClean="0">
                <a:latin typeface="Arial Narrow" pitchFamily="34" charset="0"/>
                <a:ea typeface="Times New Roman"/>
              </a:rPr>
              <a:t> </a:t>
            </a:r>
            <a:r>
              <a:rPr lang="ru-RU" i="0" dirty="0" smtClean="0">
                <a:latin typeface="Arial Narrow" pitchFamily="34" charset="0"/>
                <a:ea typeface="Times New Roman"/>
              </a:rPr>
              <a:t>волнистой и «игольчатой» слоистости</a:t>
            </a:r>
            <a:r>
              <a:rPr lang="en-US" i="0" dirty="0" smtClean="0">
                <a:latin typeface="Arial Narrow" pitchFamily="34" charset="0"/>
                <a:ea typeface="Times New Roman"/>
              </a:rPr>
              <a:t>. </a:t>
            </a:r>
            <a:r>
              <a:rPr lang="ru-RU" i="0" dirty="0" smtClean="0">
                <a:latin typeface="Arial Narrow" pitchFamily="34" charset="0"/>
                <a:ea typeface="Times New Roman"/>
              </a:rPr>
              <a:t>Эти типы обычно относят к приливной слоистости</a:t>
            </a:r>
            <a:r>
              <a:rPr lang="en-US" i="0" dirty="0" smtClean="0">
                <a:latin typeface="Arial Narrow" pitchFamily="34" charset="0"/>
                <a:ea typeface="Times New Roman"/>
              </a:rPr>
              <a:t> </a:t>
            </a:r>
            <a:r>
              <a:rPr lang="en-US" dirty="0">
                <a:latin typeface="Arial Narrow" pitchFamily="34" charset="0"/>
                <a:ea typeface="Times New Roman"/>
              </a:rPr>
              <a:t>(</a:t>
            </a:r>
            <a:r>
              <a:rPr lang="en-US" dirty="0" err="1">
                <a:latin typeface="Arial Narrow" pitchFamily="34" charset="0"/>
                <a:ea typeface="Times New Roman"/>
              </a:rPr>
              <a:t>Wunderlich</a:t>
            </a:r>
            <a:r>
              <a:rPr lang="en-US" dirty="0">
                <a:latin typeface="Arial Narrow" pitchFamily="34" charset="0"/>
                <a:ea typeface="Times New Roman"/>
              </a:rPr>
              <a:t>, 1970; </a:t>
            </a:r>
            <a:r>
              <a:rPr lang="en-US" dirty="0" err="1">
                <a:latin typeface="Arial Narrow" pitchFamily="34" charset="0"/>
                <a:ea typeface="Times New Roman"/>
              </a:rPr>
              <a:t>Reineck</a:t>
            </a:r>
            <a:r>
              <a:rPr lang="en-US" dirty="0">
                <a:latin typeface="Arial Narrow" pitchFamily="34" charset="0"/>
                <a:ea typeface="Times New Roman"/>
              </a:rPr>
              <a:t> and Singh, </a:t>
            </a:r>
            <a:r>
              <a:rPr lang="en-US" dirty="0" smtClean="0">
                <a:latin typeface="Arial Narrow" pitchFamily="34" charset="0"/>
                <a:ea typeface="Times New Roman"/>
              </a:rPr>
              <a:t>1975)</a:t>
            </a:r>
            <a:r>
              <a:rPr lang="ru-RU" i="0" dirty="0" smtClean="0">
                <a:latin typeface="Arial Narrow" pitchFamily="34" charset="0"/>
                <a:ea typeface="Times New Roman"/>
              </a:rPr>
              <a:t>. Они </a:t>
            </a:r>
            <a:r>
              <a:rPr lang="ru-RU" dirty="0" smtClean="0">
                <a:latin typeface="Arial Narrow" pitchFamily="34" charset="0"/>
                <a:ea typeface="Times New Roman"/>
              </a:rPr>
              <a:t>характерны</a:t>
            </a:r>
            <a:r>
              <a:rPr lang="ru-RU" i="0" dirty="0" smtClean="0">
                <a:latin typeface="Arial Narrow" pitchFamily="34" charset="0"/>
                <a:ea typeface="Times New Roman"/>
              </a:rPr>
              <a:t> для приливной обстановки, но не привязаны к ней однозначно.  В этой обстановке</a:t>
            </a:r>
            <a:r>
              <a:rPr lang="en-US" i="0" dirty="0" smtClean="0">
                <a:latin typeface="Arial Narrow" pitchFamily="34" charset="0"/>
                <a:ea typeface="Times New Roman"/>
              </a:rPr>
              <a:t> </a:t>
            </a:r>
            <a:r>
              <a:rPr lang="ru-RU" i="0" dirty="0" smtClean="0">
                <a:latin typeface="Arial Narrow" pitchFamily="34" charset="0"/>
                <a:ea typeface="Times New Roman"/>
              </a:rPr>
              <a:t>седиментации чередуется накопление более грубого донного материала и отложение взвеси </a:t>
            </a:r>
            <a:r>
              <a:rPr lang="en-US" i="0" dirty="0" smtClean="0">
                <a:latin typeface="Arial Narrow" pitchFamily="34" charset="0"/>
                <a:ea typeface="Times New Roman"/>
              </a:rPr>
              <a:t>(</a:t>
            </a:r>
            <a:r>
              <a:rPr lang="en-US" dirty="0">
                <a:latin typeface="Arial Narrow" pitchFamily="34" charset="0"/>
                <a:ea typeface="Times New Roman"/>
              </a:rPr>
              <a:t>from Archer and Feldman, </a:t>
            </a:r>
            <a:r>
              <a:rPr lang="en-US" dirty="0" smtClean="0">
                <a:latin typeface="Arial Narrow" pitchFamily="34" charset="0"/>
                <a:ea typeface="Times New Roman"/>
              </a:rPr>
              <a:t>1995</a:t>
            </a:r>
            <a:r>
              <a:rPr lang="en-US" dirty="0" smtClean="0">
                <a:latin typeface="Times New Roman"/>
                <a:ea typeface="Times New Roman"/>
              </a:rPr>
              <a:t>).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108242"/>
            <a:ext cx="4124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i="0" dirty="0" smtClean="0">
                <a:latin typeface="Arial Narrow" pitchFamily="34" charset="0"/>
              </a:rPr>
              <a:t>Характерные приливно-отливные структуры</a:t>
            </a:r>
            <a:endParaRPr lang="ru-RU" i="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8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19" y="0"/>
            <a:ext cx="8544828" cy="53288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2033" y="499586"/>
            <a:ext cx="1834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>
                <a:latin typeface="Arial Narrow" pitchFamily="34" charset="0"/>
              </a:rPr>
              <a:t>Нижний эстуарий</a:t>
            </a:r>
          </a:p>
          <a:p>
            <a:r>
              <a:rPr lang="ru-RU" b="1" i="0" dirty="0" smtClean="0">
                <a:latin typeface="Arial Narrow" pitchFamily="34" charset="0"/>
              </a:rPr>
              <a:t>(песчаный)</a:t>
            </a:r>
            <a:endParaRPr lang="ru-RU" b="1" i="0" dirty="0">
              <a:latin typeface="Arial Narrow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9952" y="1745372"/>
            <a:ext cx="20162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i="0" dirty="0" smtClean="0">
                <a:latin typeface="Arial Narrow" pitchFamily="34" charset="0"/>
              </a:rPr>
              <a:t>Верхний эстуарий</a:t>
            </a:r>
          </a:p>
          <a:p>
            <a:r>
              <a:rPr lang="ru-RU" b="1" i="0" dirty="0" smtClean="0">
                <a:latin typeface="Arial Narrow" pitchFamily="34" charset="0"/>
              </a:rPr>
              <a:t>(илистый)</a:t>
            </a:r>
            <a:endParaRPr lang="ru-RU" b="1" i="0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8093" y="332656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>
                <a:latin typeface="Arial Narrow" pitchFamily="34" charset="0"/>
              </a:rPr>
              <a:t>Речной эстуарий</a:t>
            </a:r>
          </a:p>
          <a:p>
            <a:r>
              <a:rPr lang="ru-RU" b="1" i="0" dirty="0" smtClean="0">
                <a:latin typeface="Arial Narrow" pitchFamily="34" charset="0"/>
              </a:rPr>
              <a:t>(песчаный)</a:t>
            </a:r>
            <a:endParaRPr lang="ru-RU" b="1" i="0" dirty="0"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68141" y="5229175"/>
            <a:ext cx="48077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0" dirty="0" smtClean="0">
                <a:latin typeface="Arial Narrow" pitchFamily="34" charset="0"/>
              </a:rPr>
              <a:t>Крупнейший в Европе эстуарий р. Жиронда</a:t>
            </a:r>
          </a:p>
          <a:p>
            <a:r>
              <a:rPr lang="ru-RU" sz="2000" b="1" i="0" dirty="0" smtClean="0">
                <a:latin typeface="Arial Narrow" pitchFamily="34" charset="0"/>
              </a:rPr>
              <a:t>Франция</a:t>
            </a:r>
            <a:endParaRPr lang="ru-RU" sz="2000" b="1" i="0" dirty="0">
              <a:latin typeface="Arial Narrow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7564" y="5978147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/>
                <a:ea typeface="Times New Roman"/>
              </a:rPr>
              <a:t>(from </a:t>
            </a:r>
            <a:r>
              <a:rPr lang="en-US" dirty="0" smtClean="0">
                <a:latin typeface="Times New Roman"/>
                <a:ea typeface="Times New Roman"/>
              </a:rPr>
              <a:t>Allen</a:t>
            </a:r>
            <a:r>
              <a:rPr lang="en-US" dirty="0">
                <a:latin typeface="Times New Roman"/>
                <a:ea typeface="Times New Roman"/>
              </a:rPr>
              <a:t>, </a:t>
            </a:r>
            <a:r>
              <a:rPr lang="en-US" dirty="0" smtClean="0">
                <a:latin typeface="Times New Roman"/>
                <a:ea typeface="Times New Roman"/>
              </a:rPr>
              <a:t>1991</a:t>
            </a:r>
            <a:r>
              <a:rPr lang="ru-RU" dirty="0" smtClean="0">
                <a:latin typeface="Times New Roman"/>
                <a:ea typeface="Times New Roman"/>
              </a:rPr>
              <a:t>)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380312" y="3440581"/>
            <a:ext cx="93166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b="1" i="0" dirty="0" smtClean="0">
                <a:latin typeface="Arial Narrow" pitchFamily="34" charset="0"/>
              </a:rPr>
              <a:t>Франция</a:t>
            </a:r>
            <a:endParaRPr lang="ru-RU" sz="1600" b="1" i="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96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661190"/>
              </p:ext>
            </p:extLst>
          </p:nvPr>
        </p:nvGraphicFramePr>
        <p:xfrm>
          <a:off x="395536" y="764704"/>
          <a:ext cx="8424937" cy="5315885"/>
        </p:xfrm>
        <a:graphic>
          <a:graphicData uri="http://schemas.openxmlformats.org/drawingml/2006/table">
            <a:tbl>
              <a:tblPr firstRow="1" firstCol="1" bandRow="1"/>
              <a:tblGrid>
                <a:gridCol w="1445033"/>
                <a:gridCol w="3355960"/>
                <a:gridCol w="3623944"/>
              </a:tblGrid>
              <a:tr h="343097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Название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Особенности состава и </a:t>
                      </a:r>
                      <a:r>
                        <a:rPr lang="ru-RU" sz="1800" b="1" i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биот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4572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Ассоциированные отложения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881039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Береговая равнина</a:t>
                      </a:r>
                      <a:endParaRPr lang="ru-RU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Тонко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зернистые осадки;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богатые </a:t>
                      </a:r>
                      <a:r>
                        <a:rPr lang="ru-RU" sz="1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биоты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Часто углистые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много илов и алевритов, отдельные песчаные каналы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Лагуны</a:t>
                      </a:r>
                      <a:endParaRPr lang="ru-RU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BE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Тонко-зернистые осадки;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однообразные </a:t>
                      </a:r>
                      <a:r>
                        <a:rPr lang="ru-RU" sz="1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биоты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BE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Мелкие </a:t>
                      </a:r>
                      <a:r>
                        <a:rPr lang="ru-RU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фаны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ракушняки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алевриты и илы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BE1"/>
                    </a:solidFill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Приливные заливы</a:t>
                      </a:r>
                      <a:endParaRPr lang="ru-RU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Грубо-зернистые осадки;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однообразные, но обильные </a:t>
                      </a:r>
                      <a:r>
                        <a:rPr lang="ru-RU" sz="1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биоты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Пески с приливными характеристиками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Приливные 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равнины</a:t>
                      </a:r>
                    </a:p>
                    <a:p>
                      <a:pPr indent="0" algn="just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BE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Тонко-зернистые осадки,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 следами 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размыва; </a:t>
                      </a:r>
                    </a:p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однообразные </a:t>
                      </a:r>
                      <a:r>
                        <a:rPr lang="ru-RU" sz="1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биоты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BE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Богатые органикой алевриты и илы, маломощные песчаники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BE1"/>
                    </a:solidFill>
                  </a:tcPr>
                </a:tc>
              </a:tr>
              <a:tr h="686194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Эоловые дюны</a:t>
                      </a:r>
                      <a:endParaRPr lang="ru-RU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Тонкие 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пески;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отсутствие </a:t>
                      </a:r>
                      <a:r>
                        <a:rPr lang="ru-RU" sz="1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биоты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Эоловые дюны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9291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ru-RU" sz="1800" b="1" dirty="0" smtClean="0">
                        <a:solidFill>
                          <a:srgbClr val="000000"/>
                        </a:solidFill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Реки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BE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Грубо-зернистые осадки; однообразные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но обильные </a:t>
                      </a:r>
                      <a:r>
                        <a:rPr lang="ru-RU" sz="1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биоты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BE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Разные типы аллювиальных отложений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BE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23728" y="137887"/>
            <a:ext cx="4820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 smtClean="0"/>
              <a:t>ПРОЧИЕ ПАРАЛИЧЕСКИЕ ОБСТАНОВКИ</a:t>
            </a:r>
            <a:endParaRPr lang="ru-RU" b="1" i="0" dirty="0"/>
          </a:p>
        </p:txBody>
      </p:sp>
    </p:spTree>
    <p:extLst>
      <p:ext uri="{BB962C8B-B14F-4D97-AF65-F5344CB8AC3E}">
        <p14:creationId xmlns:p14="http://schemas.microsoft.com/office/powerpoint/2010/main" val="357081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260648"/>
            <a:ext cx="88569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0" dirty="0"/>
              <a:t>К склоновым относятся отложения, которые формируются на склонах и у их подножий в результате смещения исходных продуктов разрушения пород под воздействием собственного веса, без участия или при </a:t>
            </a:r>
            <a:r>
              <a:rPr lang="ru-RU" i="0" dirty="0" smtClean="0"/>
              <a:t>определенном участии водного переноса.  </a:t>
            </a:r>
            <a:r>
              <a:rPr lang="ru-RU" i="0" dirty="0"/>
              <a:t>Общим названием для склоновых отложений любой природы является </a:t>
            </a:r>
            <a:r>
              <a:rPr lang="ru-RU" i="0" dirty="0" err="1"/>
              <a:t>коллювий</a:t>
            </a:r>
            <a:r>
              <a:rPr lang="ru-RU" i="0" dirty="0"/>
              <a:t>, впервые этот термин появился в американской литературе в начале 20 века. </a:t>
            </a:r>
            <a:endParaRPr lang="ru-RU" i="0" dirty="0" smtClean="0"/>
          </a:p>
          <a:p>
            <a:pPr algn="just"/>
            <a:endParaRPr lang="ru-RU" b="1" i="0" dirty="0"/>
          </a:p>
          <a:p>
            <a:pPr algn="just"/>
            <a:r>
              <a:rPr lang="ru-RU" b="1" i="0" dirty="0">
                <a:latin typeface="Arial Narrow" panose="020B0606020202030204" pitchFamily="34" charset="0"/>
              </a:rPr>
              <a:t>Поскольку </a:t>
            </a:r>
            <a:r>
              <a:rPr lang="ru-RU" b="1" i="0" dirty="0" smtClean="0">
                <a:latin typeface="Arial Narrow" panose="020B0606020202030204" pitchFamily="34" charset="0"/>
              </a:rPr>
              <a:t>основной движущей </a:t>
            </a:r>
            <a:r>
              <a:rPr lang="ru-RU" b="1" i="0" dirty="0">
                <a:latin typeface="Arial Narrow" panose="020B0606020202030204" pitchFamily="34" charset="0"/>
              </a:rPr>
              <a:t>силой склоновых процессов является сила тяжести, траектория частиц на склоне одна – вниз по склону, к положению устойчивости</a:t>
            </a:r>
            <a:r>
              <a:rPr lang="ru-RU" i="0" dirty="0"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48"/>
          <a:stretch/>
        </p:blipFill>
        <p:spPr bwMode="auto">
          <a:xfrm>
            <a:off x="215516" y="2918621"/>
            <a:ext cx="8640960" cy="3746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85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chemeClr val="bg1"/>
            </a:gs>
            <a:gs pos="61000">
              <a:schemeClr val="bg1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364" y="634737"/>
            <a:ext cx="446449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latin typeface="Franklin Gothic Medium Cond" pitchFamily="34" charset="0"/>
              </a:rPr>
              <a:t>ЭРОЗИОННЫЕ И СКЛОНОВЫЕ ПРОЦЕССЫ</a:t>
            </a:r>
          </a:p>
          <a:p>
            <a:endParaRPr lang="ru-RU" sz="1600" i="0" dirty="0" smtClean="0"/>
          </a:p>
          <a:p>
            <a:r>
              <a:rPr lang="ru-RU" sz="1600" i="0" dirty="0" smtClean="0"/>
              <a:t>СКЛОНЫ  - результат совместного действия тектонических, эрозионных и аккумулятивных проц</a:t>
            </a:r>
            <a:r>
              <a:rPr lang="ru-RU" sz="1600" i="0" dirty="0"/>
              <a:t>е</a:t>
            </a:r>
            <a:r>
              <a:rPr lang="ru-RU" sz="1600" i="0" dirty="0" smtClean="0"/>
              <a:t>ссов</a:t>
            </a:r>
          </a:p>
          <a:p>
            <a:endParaRPr lang="ru-RU" i="0" dirty="0"/>
          </a:p>
          <a:p>
            <a:endParaRPr lang="ru-RU" i="0" dirty="0" smtClean="0"/>
          </a:p>
          <a:p>
            <a:r>
              <a:rPr lang="ru-RU" i="0" dirty="0" smtClean="0">
                <a:latin typeface="Arial Narrow" panose="020B0606020202030204" pitchFamily="34" charset="0"/>
              </a:rPr>
              <a:t>В </a:t>
            </a:r>
            <a:r>
              <a:rPr lang="ru-RU" i="0" dirty="0">
                <a:latin typeface="Arial Narrow" panose="020B0606020202030204" pitchFamily="34" charset="0"/>
              </a:rPr>
              <a:t>большинстве случаев водная эрозия </a:t>
            </a:r>
            <a:r>
              <a:rPr lang="ru-RU" b="1" i="0" dirty="0" smtClean="0">
                <a:latin typeface="Arial Narrow" panose="020B0606020202030204" pitchFamily="34" charset="0"/>
              </a:rPr>
              <a:t>усиливает</a:t>
            </a:r>
            <a:r>
              <a:rPr lang="ru-RU" i="0" dirty="0" smtClean="0">
                <a:latin typeface="Arial Narrow" panose="020B0606020202030204" pitchFamily="34" charset="0"/>
              </a:rPr>
              <a:t> </a:t>
            </a:r>
            <a:r>
              <a:rPr lang="ru-RU" i="0" dirty="0">
                <a:latin typeface="Arial Narrow" panose="020B0606020202030204" pitchFamily="34" charset="0"/>
              </a:rPr>
              <a:t>расчленение рельефа, а вот склоновые процессы, в </a:t>
            </a:r>
            <a:r>
              <a:rPr lang="ru-RU" i="0" dirty="0" smtClean="0">
                <a:latin typeface="Arial Narrow" panose="020B0606020202030204" pitchFamily="34" charset="0"/>
              </a:rPr>
              <a:t>конечном итоге, </a:t>
            </a:r>
            <a:r>
              <a:rPr lang="ru-RU" i="0" dirty="0">
                <a:latin typeface="Arial Narrow" panose="020B0606020202030204" pitchFamily="34" charset="0"/>
              </a:rPr>
              <a:t>решают противоположную задачу - в общем, они </a:t>
            </a:r>
            <a:r>
              <a:rPr lang="ru-RU" b="1" i="0" dirty="0">
                <a:latin typeface="Arial Narrow" panose="020B0606020202030204" pitchFamily="34" charset="0"/>
              </a:rPr>
              <a:t>сглаживают</a:t>
            </a:r>
            <a:r>
              <a:rPr lang="ru-RU" i="0" dirty="0">
                <a:latin typeface="Arial Narrow" panose="020B0606020202030204" pitchFamily="34" charset="0"/>
              </a:rPr>
              <a:t> рельеф и уменьшают его амплитуду. Связано это, конечно, с тем, что в </a:t>
            </a:r>
            <a:r>
              <a:rPr lang="ru-RU" i="0" dirty="0" smtClean="0">
                <a:latin typeface="Arial Narrow" panose="020B0606020202030204" pitchFamily="34" charset="0"/>
              </a:rPr>
              <a:t>канальных системах (руслах) вода выносит значительную </a:t>
            </a:r>
            <a:r>
              <a:rPr lang="ru-RU" i="0" dirty="0">
                <a:latin typeface="Arial Narrow" panose="020B0606020202030204" pitchFamily="34" charset="0"/>
              </a:rPr>
              <a:t>часть разрушенного материала </a:t>
            </a:r>
            <a:r>
              <a:rPr lang="ru-RU" i="0" dirty="0" smtClean="0">
                <a:latin typeface="Arial Narrow" panose="020B0606020202030204" pitchFamily="34" charset="0"/>
              </a:rPr>
              <a:t>из </a:t>
            </a:r>
            <a:r>
              <a:rPr lang="ru-RU" i="0" dirty="0">
                <a:latin typeface="Arial Narrow" panose="020B0606020202030204" pitchFamily="34" charset="0"/>
              </a:rPr>
              <a:t>области </a:t>
            </a:r>
            <a:r>
              <a:rPr lang="ru-RU" i="0" dirty="0" err="1">
                <a:latin typeface="Arial Narrow" panose="020B0606020202030204" pitchFamily="34" charset="0"/>
              </a:rPr>
              <a:t>рельефообразования</a:t>
            </a:r>
            <a:r>
              <a:rPr lang="ru-RU" i="0" dirty="0">
                <a:latin typeface="Arial Narrow" panose="020B0606020202030204" pitchFamily="34" charset="0"/>
              </a:rPr>
              <a:t>, а при склоновых процессах </a:t>
            </a:r>
            <a:r>
              <a:rPr lang="ru-RU" i="0" dirty="0" smtClean="0">
                <a:latin typeface="Arial Narrow" panose="020B0606020202030204" pitchFamily="34" charset="0"/>
              </a:rPr>
              <a:t>материал </a:t>
            </a:r>
            <a:r>
              <a:rPr lang="ru-RU" i="0" dirty="0">
                <a:latin typeface="Arial Narrow" panose="020B0606020202030204" pitchFamily="34" charset="0"/>
              </a:rPr>
              <a:t>аккумулируется в </a:t>
            </a:r>
            <a:r>
              <a:rPr lang="ru-RU" i="0" dirty="0" smtClean="0">
                <a:latin typeface="Arial Narrow" panose="020B0606020202030204" pitchFamily="34" charset="0"/>
              </a:rPr>
              <a:t>нижних частях склонов</a:t>
            </a:r>
            <a:endParaRPr lang="ru-RU" i="0" dirty="0">
              <a:latin typeface="Arial Narrow" panose="020B0606020202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4170912" cy="4464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8032" y="5229200"/>
            <a:ext cx="4134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dirty="0" smtClean="0">
                <a:latin typeface="Arial Narrow" pitchFamily="34" charset="0"/>
              </a:rPr>
              <a:t>РЕЛЬЕФ ДРЕНАЖНОГО  БАССЕЙНА </a:t>
            </a:r>
          </a:p>
          <a:p>
            <a:r>
              <a:rPr lang="ru-RU" sz="2000" b="1" i="0" dirty="0" smtClean="0">
                <a:latin typeface="Arial Narrow" pitchFamily="34" charset="0"/>
              </a:rPr>
              <a:t>   </a:t>
            </a:r>
            <a:r>
              <a:rPr lang="ru-RU" sz="2000" i="0" dirty="0">
                <a:latin typeface="Arial Narrow" pitchFamily="34" charset="0"/>
              </a:rPr>
              <a:t>В результате эрозии в дренажном бассейне образуется сложная система сопряженных каналов и склонов. </a:t>
            </a:r>
            <a:endParaRPr lang="ru-RU" sz="2000" b="1" i="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91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0360"/>
            <a:ext cx="7561806" cy="64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80112" y="17059"/>
            <a:ext cx="3464410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ru-RU" i="0" dirty="0" smtClean="0"/>
              <a:t>Эрозионный цикл В.М. Девиса</a:t>
            </a:r>
            <a:endParaRPr lang="ru-RU" i="0" dirty="0"/>
          </a:p>
        </p:txBody>
      </p:sp>
    </p:spTree>
    <p:extLst>
      <p:ext uri="{BB962C8B-B14F-4D97-AF65-F5344CB8AC3E}">
        <p14:creationId xmlns:p14="http://schemas.microsoft.com/office/powerpoint/2010/main" val="289698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>
                <a:alpha val="4000"/>
                <a:lumMod val="94000"/>
              </a:srgbClr>
            </a:gs>
            <a:gs pos="45000">
              <a:srgbClr val="FF7A00">
                <a:lumMod val="36000"/>
                <a:lumOff val="64000"/>
              </a:srgbClr>
            </a:gs>
            <a:gs pos="70000">
              <a:srgbClr val="FF0300">
                <a:lumMod val="42000"/>
                <a:lumOff val="58000"/>
              </a:srgbClr>
            </a:gs>
            <a:gs pos="100000">
              <a:srgbClr val="4D0808">
                <a:lumMod val="8000"/>
                <a:lumOff val="92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0581" y="836712"/>
            <a:ext cx="8712968" cy="5632311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7B199"/>
              </a:gs>
            </a:gsLst>
            <a:lin ang="5400000" scaled="0"/>
          </a:gradFill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ru-RU" b="1" i="0" dirty="0" err="1" smtClean="0"/>
              <a:t>Коллювий</a:t>
            </a:r>
            <a:r>
              <a:rPr lang="ru-RU" b="1" i="0" dirty="0" smtClean="0"/>
              <a:t> обрушения</a:t>
            </a:r>
          </a:p>
          <a:p>
            <a:pPr algn="l"/>
            <a:endParaRPr lang="ru-RU" b="1" i="0" dirty="0" smtClean="0"/>
          </a:p>
          <a:p>
            <a:pPr marL="342900" indent="-342900" algn="l">
              <a:buAutoNum type="arabicPeriod"/>
            </a:pPr>
            <a:r>
              <a:rPr lang="ru-RU" i="0" dirty="0" smtClean="0">
                <a:latin typeface="Arial Narrow" pitchFamily="34" charset="0"/>
              </a:rPr>
              <a:t>Разномасштабные склоновые каменные развалы – обвалы и осыпи, или  </a:t>
            </a:r>
            <a:r>
              <a:rPr lang="ru-RU" b="1" i="0" dirty="0" err="1" smtClean="0">
                <a:latin typeface="Arial Narrow" pitchFamily="34" charset="0"/>
              </a:rPr>
              <a:t>дерупций</a:t>
            </a:r>
            <a:r>
              <a:rPr lang="ru-RU" b="1" i="0" dirty="0" smtClean="0">
                <a:latin typeface="Arial Narrow" pitchFamily="34" charset="0"/>
              </a:rPr>
              <a:t> и дисперсий</a:t>
            </a:r>
            <a:r>
              <a:rPr lang="ru-RU" i="0" dirty="0" smtClean="0">
                <a:latin typeface="Arial Narrow" pitchFamily="34" charset="0"/>
              </a:rPr>
              <a:t>. Главным фактором этих процессов является потеря устойчивости коренных пород на крутых склонах </a:t>
            </a:r>
          </a:p>
          <a:p>
            <a:pPr marL="342900" indent="-342900" algn="l">
              <a:buAutoNum type="arabicPeriod"/>
            </a:pPr>
            <a:endParaRPr lang="ru-RU" b="1" i="0" dirty="0" smtClean="0"/>
          </a:p>
          <a:p>
            <a:pPr marL="342900" indent="-342900" algn="l">
              <a:buAutoNum type="arabicPeriod"/>
            </a:pPr>
            <a:r>
              <a:rPr lang="ru-RU" i="0" dirty="0" smtClean="0">
                <a:latin typeface="Arial Narrow" pitchFamily="34" charset="0"/>
              </a:rPr>
              <a:t>Осадки, чье образование связано с потерей устойчивости покровов</a:t>
            </a:r>
            <a:r>
              <a:rPr lang="ru-RU" b="1" dirty="0" smtClean="0">
                <a:latin typeface="Times New Roman"/>
                <a:ea typeface="Times New Roman"/>
              </a:rPr>
              <a:t> каменного материала</a:t>
            </a:r>
            <a:r>
              <a:rPr lang="ru-RU" i="0" dirty="0" smtClean="0">
                <a:latin typeface="Arial Narrow" pitchFamily="34" charset="0"/>
              </a:rPr>
              <a:t>, слагающих сами склоны. </a:t>
            </a:r>
            <a:r>
              <a:rPr lang="ru-RU" b="1" i="0" dirty="0" smtClean="0">
                <a:latin typeface="Arial Narrow" pitchFamily="34" charset="0"/>
              </a:rPr>
              <a:t>Вторичные каменные потоки (</a:t>
            </a:r>
            <a:r>
              <a:rPr lang="en-US" dirty="0" smtClean="0">
                <a:latin typeface="Arial Narrow" pitchFamily="34" charset="0"/>
              </a:rPr>
              <a:t>Debris flows</a:t>
            </a:r>
            <a:r>
              <a:rPr lang="ru-RU" b="1" i="0" dirty="0" smtClean="0">
                <a:latin typeface="Arial Narrow" pitchFamily="34" charset="0"/>
              </a:rPr>
              <a:t>).</a:t>
            </a:r>
            <a:r>
              <a:rPr lang="ru-RU" i="0" dirty="0" smtClean="0">
                <a:latin typeface="Arial Narrow" pitchFamily="34" charset="0"/>
              </a:rPr>
              <a:t> </a:t>
            </a:r>
          </a:p>
          <a:p>
            <a:pPr algn="l"/>
            <a:endParaRPr lang="ru-RU" b="1" i="0" dirty="0" smtClean="0">
              <a:latin typeface="Arial Narrow" pitchFamily="34" charset="0"/>
            </a:endParaRPr>
          </a:p>
          <a:p>
            <a:pPr algn="l"/>
            <a:r>
              <a:rPr lang="ru-RU" b="1" i="0" dirty="0" smtClean="0">
                <a:latin typeface="Arial Narrow" pitchFamily="34" charset="0"/>
              </a:rPr>
              <a:t> </a:t>
            </a:r>
          </a:p>
          <a:p>
            <a:pPr algn="l"/>
            <a:r>
              <a:rPr lang="ru-RU" b="1" i="0" dirty="0" err="1" smtClean="0"/>
              <a:t>Коллювий</a:t>
            </a:r>
            <a:r>
              <a:rPr lang="ru-RU" b="1" i="0" dirty="0" smtClean="0"/>
              <a:t> оползания</a:t>
            </a:r>
          </a:p>
          <a:p>
            <a:pPr algn="l"/>
            <a:endParaRPr lang="ru-RU" b="1" i="0" dirty="0" smtClean="0"/>
          </a:p>
          <a:p>
            <a:pPr algn="l"/>
            <a:r>
              <a:rPr lang="ru-RU" i="0" dirty="0" smtClean="0"/>
              <a:t>3. </a:t>
            </a:r>
            <a:r>
              <a:rPr lang="ru-RU" i="0" dirty="0" smtClean="0">
                <a:latin typeface="Arial Narrow" pitchFamily="34" charset="0"/>
              </a:rPr>
              <a:t>Оползневые отложения (</a:t>
            </a:r>
            <a:r>
              <a:rPr lang="ru-RU" b="1" i="0" dirty="0" err="1" smtClean="0">
                <a:latin typeface="Arial Narrow" pitchFamily="34" charset="0"/>
              </a:rPr>
              <a:t>деляпсий</a:t>
            </a:r>
            <a:r>
              <a:rPr lang="ru-RU" i="0" dirty="0" smtClean="0">
                <a:latin typeface="Arial Narrow" pitchFamily="34" charset="0"/>
              </a:rPr>
              <a:t>), солифлюкционные отложения (</a:t>
            </a:r>
            <a:r>
              <a:rPr lang="ru-RU" b="1" i="0" dirty="0" err="1" smtClean="0">
                <a:latin typeface="Arial Narrow" pitchFamily="34" charset="0"/>
              </a:rPr>
              <a:t>солифлюксий</a:t>
            </a:r>
            <a:r>
              <a:rPr lang="ru-RU" i="0" dirty="0" smtClean="0">
                <a:latin typeface="Arial Narrow" pitchFamily="34" charset="0"/>
              </a:rPr>
              <a:t>), отложения рассредоточенного срыва или </a:t>
            </a:r>
            <a:r>
              <a:rPr lang="ru-RU" dirty="0" smtClean="0">
                <a:latin typeface="Arial Narrow" pitchFamily="34" charset="0"/>
              </a:rPr>
              <a:t>крипа</a:t>
            </a:r>
            <a:r>
              <a:rPr lang="ru-RU" i="0" dirty="0" smtClean="0">
                <a:latin typeface="Arial Narrow" pitchFamily="34" charset="0"/>
              </a:rPr>
              <a:t> (</a:t>
            </a:r>
            <a:r>
              <a:rPr lang="ru-RU" b="1" i="0" dirty="0" err="1" smtClean="0">
                <a:latin typeface="Arial Narrow" pitchFamily="34" charset="0"/>
              </a:rPr>
              <a:t>десерпций</a:t>
            </a:r>
            <a:r>
              <a:rPr lang="ru-RU" b="1" i="0" dirty="0" smtClean="0">
                <a:latin typeface="Arial Narrow" pitchFamily="34" charset="0"/>
              </a:rPr>
              <a:t>) </a:t>
            </a:r>
          </a:p>
          <a:p>
            <a:pPr marL="342900" indent="-342900" algn="l">
              <a:buAutoNum type="arabicPeriod"/>
            </a:pPr>
            <a:endParaRPr lang="ru-RU" i="0" dirty="0" smtClean="0"/>
          </a:p>
          <a:p>
            <a:pPr algn="l"/>
            <a:r>
              <a:rPr lang="ru-RU" b="1" i="0" dirty="0" err="1" smtClean="0"/>
              <a:t>Коллювий</a:t>
            </a:r>
            <a:r>
              <a:rPr lang="ru-RU" b="1" i="0" dirty="0" smtClean="0"/>
              <a:t> смыва</a:t>
            </a:r>
          </a:p>
          <a:p>
            <a:pPr algn="l"/>
            <a:endParaRPr lang="ru-RU" b="1" i="0" dirty="0" smtClean="0"/>
          </a:p>
          <a:p>
            <a:pPr algn="l"/>
            <a:r>
              <a:rPr lang="ru-RU" i="0" dirty="0" smtClean="0">
                <a:latin typeface="Arial Narrow" pitchFamily="34" charset="0"/>
              </a:rPr>
              <a:t>4. Осадки площадного </a:t>
            </a:r>
            <a:r>
              <a:rPr lang="ru-RU" i="0" dirty="0" err="1" smtClean="0">
                <a:latin typeface="Arial Narrow" pitchFamily="34" charset="0"/>
              </a:rPr>
              <a:t>незакрпленного</a:t>
            </a:r>
            <a:r>
              <a:rPr lang="ru-RU" i="0" dirty="0" smtClean="0">
                <a:latin typeface="Arial Narrow" pitchFamily="34" charset="0"/>
              </a:rPr>
              <a:t> водного переноса на склонах </a:t>
            </a:r>
          </a:p>
          <a:p>
            <a:pPr algn="l"/>
            <a:r>
              <a:rPr lang="ru-RU" i="0" dirty="0" smtClean="0">
                <a:latin typeface="Arial Narrow" pitchFamily="34" charset="0"/>
              </a:rPr>
              <a:t>(осадки </a:t>
            </a:r>
            <a:r>
              <a:rPr lang="ru-RU" dirty="0" smtClean="0">
                <a:latin typeface="Arial Narrow" pitchFamily="34" charset="0"/>
              </a:rPr>
              <a:t>плоскостного смыва</a:t>
            </a:r>
            <a:r>
              <a:rPr lang="ru-RU" i="0" dirty="0" smtClean="0">
                <a:latin typeface="Arial Narrow" pitchFamily="34" charset="0"/>
              </a:rPr>
              <a:t>) </a:t>
            </a:r>
            <a:r>
              <a:rPr lang="ru-RU" i="0" dirty="0" smtClean="0">
                <a:latin typeface="Arial Narrow" pitchFamily="34" charset="0"/>
                <a:sym typeface="Symbol"/>
              </a:rPr>
              <a:t></a:t>
            </a:r>
            <a:r>
              <a:rPr lang="ru-RU" b="1" i="0" dirty="0" smtClean="0">
                <a:latin typeface="Arial Narrow" pitchFamily="34" charset="0"/>
              </a:rPr>
              <a:t> делювий</a:t>
            </a:r>
          </a:p>
          <a:p>
            <a:pPr algn="l"/>
            <a:endParaRPr lang="ru-RU" b="1" i="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59023"/>
            <a:ext cx="6192688" cy="461665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lvl="0" algn="l"/>
            <a:r>
              <a:rPr lang="ru-RU" sz="2400" i="0" dirty="0">
                <a:solidFill>
                  <a:srgbClr val="000000"/>
                </a:solidFill>
                <a:latin typeface="Franklin Gothic Medium Cond" pitchFamily="34" charset="0"/>
              </a:rPr>
              <a:t>Группы генетических типов склоновых образований</a:t>
            </a:r>
          </a:p>
        </p:txBody>
      </p:sp>
    </p:spTree>
    <p:extLst>
      <p:ext uri="{BB962C8B-B14F-4D97-AF65-F5344CB8AC3E}">
        <p14:creationId xmlns:p14="http://schemas.microsoft.com/office/powerpoint/2010/main" val="41549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9754</TotalTime>
  <Words>4101</Words>
  <Application>Microsoft Office PowerPoint</Application>
  <PresentationFormat>Экран (4:3)</PresentationFormat>
  <Paragraphs>458</Paragraphs>
  <Slides>53</Slides>
  <Notes>22</Notes>
  <HiddenSlides>4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53</vt:i4>
      </vt:variant>
    </vt:vector>
  </HeadingPairs>
  <TitlesOfParts>
    <vt:vector size="58" baseType="lpstr">
      <vt:lpstr>Оформление по умолчанию</vt:lpstr>
      <vt:lpstr>1_Оформление по умолчанию</vt:lpstr>
      <vt:lpstr>5_Оформление по умолчанию</vt:lpstr>
      <vt:lpstr>2_Оформление по умолчанию</vt:lpstr>
      <vt:lpstr>3_Оформление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Home-pc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Тевелев</dc:creator>
  <cp:lastModifiedBy>Alex</cp:lastModifiedBy>
  <cp:revision>333</cp:revision>
  <dcterms:created xsi:type="dcterms:W3CDTF">2010-10-04T11:56:37Z</dcterms:created>
  <dcterms:modified xsi:type="dcterms:W3CDTF">2020-03-19T08:48:01Z</dcterms:modified>
</cp:coreProperties>
</file>