
<file path=[Content_Types].xml><?xml version="1.0" encoding="utf-8"?>
<Types xmlns="http://schemas.openxmlformats.org/package/2006/content-types">
  <Default Extension="png" ContentType="image/png"/>
  <Default Extension="tmp"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56"/>
  </p:notesMasterIdLst>
  <p:sldIdLst>
    <p:sldId id="260" r:id="rId5"/>
    <p:sldId id="294" r:id="rId6"/>
    <p:sldId id="316" r:id="rId7"/>
    <p:sldId id="274" r:id="rId8"/>
    <p:sldId id="257" r:id="rId9"/>
    <p:sldId id="296" r:id="rId10"/>
    <p:sldId id="297" r:id="rId11"/>
    <p:sldId id="304" r:id="rId12"/>
    <p:sldId id="265" r:id="rId13"/>
    <p:sldId id="275" r:id="rId14"/>
    <p:sldId id="266" r:id="rId15"/>
    <p:sldId id="258" r:id="rId16"/>
    <p:sldId id="273" r:id="rId17"/>
    <p:sldId id="282" r:id="rId18"/>
    <p:sldId id="268" r:id="rId19"/>
    <p:sldId id="259" r:id="rId20"/>
    <p:sldId id="269" r:id="rId21"/>
    <p:sldId id="270" r:id="rId22"/>
    <p:sldId id="276" r:id="rId23"/>
    <p:sldId id="271" r:id="rId24"/>
    <p:sldId id="280" r:id="rId25"/>
    <p:sldId id="272" r:id="rId26"/>
    <p:sldId id="301" r:id="rId27"/>
    <p:sldId id="277" r:id="rId28"/>
    <p:sldId id="278" r:id="rId29"/>
    <p:sldId id="279" r:id="rId30"/>
    <p:sldId id="281" r:id="rId31"/>
    <p:sldId id="283" r:id="rId32"/>
    <p:sldId id="300" r:id="rId33"/>
    <p:sldId id="299" r:id="rId34"/>
    <p:sldId id="290" r:id="rId35"/>
    <p:sldId id="298" r:id="rId36"/>
    <p:sldId id="287" r:id="rId37"/>
    <p:sldId id="288" r:id="rId38"/>
    <p:sldId id="289" r:id="rId39"/>
    <p:sldId id="295" r:id="rId40"/>
    <p:sldId id="291" r:id="rId41"/>
    <p:sldId id="292" r:id="rId42"/>
    <p:sldId id="303" r:id="rId43"/>
    <p:sldId id="262" r:id="rId44"/>
    <p:sldId id="312" r:id="rId45"/>
    <p:sldId id="315" r:id="rId46"/>
    <p:sldId id="305" r:id="rId47"/>
    <p:sldId id="307" r:id="rId48"/>
    <p:sldId id="310" r:id="rId49"/>
    <p:sldId id="311" r:id="rId50"/>
    <p:sldId id="308" r:id="rId51"/>
    <p:sldId id="314" r:id="rId52"/>
    <p:sldId id="313" r:id="rId53"/>
    <p:sldId id="306" r:id="rId54"/>
    <p:sldId id="317" r:id="rId5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E0C8"/>
    <a:srgbClr val="75FBD8"/>
    <a:srgbClr val="DCE292"/>
    <a:srgbClr val="43F21A"/>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54" autoAdjust="0"/>
  </p:normalViewPr>
  <p:slideViewPr>
    <p:cSldViewPr showGuides="1">
      <p:cViewPr>
        <p:scale>
          <a:sx n="70" d="100"/>
          <a:sy n="70" d="100"/>
        </p:scale>
        <p:origin x="-1290" y="-72"/>
      </p:cViewPr>
      <p:guideLst>
        <p:guide orient="horz" pos="1842"/>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C4DC5A-F30D-4852-BBDB-51B7191D3A19}" type="datetimeFigureOut">
              <a:rPr lang="ru-RU" smtClean="0"/>
              <a:t>16.03.2020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2E41D5-23D5-4C6E-841D-0EE20BED342C}" type="slidenum">
              <a:rPr lang="ru-RU" smtClean="0"/>
              <a:t>‹#›</a:t>
            </a:fld>
            <a:endParaRPr lang="ru-RU"/>
          </a:p>
        </p:txBody>
      </p:sp>
    </p:spTree>
    <p:extLst>
      <p:ext uri="{BB962C8B-B14F-4D97-AF65-F5344CB8AC3E}">
        <p14:creationId xmlns:p14="http://schemas.microsoft.com/office/powerpoint/2010/main" val="1814709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32E41D5-23D5-4C6E-841D-0EE20BED342C}" type="slidenum">
              <a:rPr lang="ru-RU" smtClean="0"/>
              <a:t>1</a:t>
            </a:fld>
            <a:endParaRPr lang="ru-RU"/>
          </a:p>
        </p:txBody>
      </p:sp>
    </p:spTree>
    <p:extLst>
      <p:ext uri="{BB962C8B-B14F-4D97-AF65-F5344CB8AC3E}">
        <p14:creationId xmlns:p14="http://schemas.microsoft.com/office/powerpoint/2010/main" val="507287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Условное наименование для множества разновременных культур, связанных с переходом к производящей</a:t>
            </a:r>
            <a:r>
              <a:rPr lang="ru-RU" baseline="0" dirty="0" smtClean="0"/>
              <a:t> экономике и появлением хозяйственной керамике – возможно самого главного события в неолите вообще. Впервые важнейшее место в обиходной жизни человека стали занимать предметы из искусственного материала – керамики. И они применялись главным образом для хранения продуктов, полученных от не существовавших ранее в естественных биоценозах форм одомашненных растений и животных. Человек приподнялся над природой.  </a:t>
            </a:r>
          </a:p>
          <a:p>
            <a:endParaRPr lang="ru-RU"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Европа  -  Культура линейно ленточной керамики (7500 – 6500  лет назад)</a:t>
            </a:r>
          </a:p>
          <a:p>
            <a:r>
              <a:rPr lang="ru-RU" baseline="0" dirty="0" smtClean="0"/>
              <a:t>Носитель – вероятно исходное (до-индоевропейское) население Европы, а не мигранты</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t>Предполагается, что она сформировалась на среднем Дунае (современные Венгрия, Чехия, Моравия), а затем распространялась вниз по европейским рекам со скоростью примерно 1500 км за 360 лет или около 4 км в год[5]. По какой-то причине носители этой культуры избегали морских побережий и, хотя и достигли устьев Рейна (</a:t>
            </a:r>
            <a:r>
              <a:rPr lang="ru-RU" sz="1200" dirty="0" err="1" smtClean="0"/>
              <a:t>Элслоо</a:t>
            </a:r>
            <a:r>
              <a:rPr lang="ru-RU" sz="1200" dirty="0" smtClean="0"/>
              <a:t>), Эльбы и Вислы, не распространялись по берегам Балтийского и Северного морей. Северные морские побережья остались занятыми мезолитическими культурами рыболовов, которые соседствовали с LBK. На западе эта культура распространилась до Бельгии и долины Сены в районе Парижа, на востоке — Днепра (поселение Вита-</a:t>
            </a:r>
            <a:r>
              <a:rPr lang="ru-RU" sz="1200" dirty="0" err="1" smtClean="0"/>
              <a:t>Поштова</a:t>
            </a:r>
            <a:r>
              <a:rPr lang="ru-RU" sz="1200" dirty="0" smtClean="0"/>
              <a:t> 2 возле Киева)[6], а на юге границей ее ареала был Дунай.</a:t>
            </a:r>
          </a:p>
          <a:p>
            <a:endParaRPr lang="ru-RU" dirty="0"/>
          </a:p>
        </p:txBody>
      </p:sp>
      <p:sp>
        <p:nvSpPr>
          <p:cNvPr id="4" name="Номер слайда 3"/>
          <p:cNvSpPr>
            <a:spLocks noGrp="1"/>
          </p:cNvSpPr>
          <p:nvPr>
            <p:ph type="sldNum" sz="quarter" idx="10"/>
          </p:nvPr>
        </p:nvSpPr>
        <p:spPr/>
        <p:txBody>
          <a:bodyPr/>
          <a:lstStyle/>
          <a:p>
            <a:fld id="{D32E41D5-23D5-4C6E-841D-0EE20BED342C}" type="slidenum">
              <a:rPr lang="ru-RU" smtClean="0"/>
              <a:t>26</a:t>
            </a:fld>
            <a:endParaRPr lang="ru-RU"/>
          </a:p>
        </p:txBody>
      </p:sp>
    </p:spTree>
    <p:extLst>
      <p:ext uri="{BB962C8B-B14F-4D97-AF65-F5344CB8AC3E}">
        <p14:creationId xmlns:p14="http://schemas.microsoft.com/office/powerpoint/2010/main" val="1219951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32E41D5-23D5-4C6E-841D-0EE20BED342C}" type="slidenum">
              <a:rPr lang="ru-RU" smtClean="0"/>
              <a:t>33</a:t>
            </a:fld>
            <a:endParaRPr lang="ru-RU"/>
          </a:p>
        </p:txBody>
      </p:sp>
    </p:spTree>
    <p:extLst>
      <p:ext uri="{BB962C8B-B14F-4D97-AF65-F5344CB8AC3E}">
        <p14:creationId xmlns:p14="http://schemas.microsoft.com/office/powerpoint/2010/main" val="640598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32E41D5-23D5-4C6E-841D-0EE20BED342C}" type="slidenum">
              <a:rPr lang="ru-RU" smtClean="0"/>
              <a:t>37</a:t>
            </a:fld>
            <a:endParaRPr lang="ru-RU"/>
          </a:p>
        </p:txBody>
      </p:sp>
    </p:spTree>
    <p:extLst>
      <p:ext uri="{BB962C8B-B14F-4D97-AF65-F5344CB8AC3E}">
        <p14:creationId xmlns:p14="http://schemas.microsoft.com/office/powerpoint/2010/main" val="3758519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Обычная</a:t>
            </a:r>
            <a:r>
              <a:rPr lang="ru-RU" baseline="0" dirty="0" smtClean="0"/>
              <a:t> схема движения гоминид в сторону светлого будущего связывает совершенствование человека с объемом его головного мозга. Но это скорее журналистский подход – количество мозгов не коррелирует напрямую с их качеством</a:t>
            </a:r>
            <a:endParaRPr lang="ru-RU" dirty="0"/>
          </a:p>
        </p:txBody>
      </p:sp>
      <p:sp>
        <p:nvSpPr>
          <p:cNvPr id="4" name="Номер слайда 3"/>
          <p:cNvSpPr>
            <a:spLocks noGrp="1"/>
          </p:cNvSpPr>
          <p:nvPr>
            <p:ph type="sldNum" sz="quarter" idx="10"/>
          </p:nvPr>
        </p:nvSpPr>
        <p:spPr/>
        <p:txBody>
          <a:bodyPr/>
          <a:lstStyle/>
          <a:p>
            <a:fld id="{D32E41D5-23D5-4C6E-841D-0EE20BED342C}" type="slidenum">
              <a:rPr lang="ru-RU" smtClean="0"/>
              <a:t>5</a:t>
            </a:fld>
            <a:endParaRPr lang="ru-RU"/>
          </a:p>
        </p:txBody>
      </p:sp>
    </p:spTree>
    <p:extLst>
      <p:ext uri="{BB962C8B-B14F-4D97-AF65-F5344CB8AC3E}">
        <p14:creationId xmlns:p14="http://schemas.microsoft.com/office/powerpoint/2010/main" val="334823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Самки </a:t>
            </a:r>
            <a:r>
              <a:rPr lang="ru-RU" dirty="0" err="1" smtClean="0"/>
              <a:t>афаренсисов</a:t>
            </a:r>
            <a:r>
              <a:rPr lang="ru-RU" baseline="0" dirty="0" smtClean="0"/>
              <a:t> были намного меньше самцов, что, по мнению большинства исследователей, предполагает стадный полигамный образ жизни.</a:t>
            </a:r>
            <a:endParaRPr lang="ru-RU" dirty="0"/>
          </a:p>
        </p:txBody>
      </p:sp>
      <p:sp>
        <p:nvSpPr>
          <p:cNvPr id="4" name="Номер слайда 3"/>
          <p:cNvSpPr>
            <a:spLocks noGrp="1"/>
          </p:cNvSpPr>
          <p:nvPr>
            <p:ph type="sldNum" sz="quarter" idx="10"/>
          </p:nvPr>
        </p:nvSpPr>
        <p:spPr/>
        <p:txBody>
          <a:bodyPr/>
          <a:lstStyle/>
          <a:p>
            <a:fld id="{D32E41D5-23D5-4C6E-841D-0EE20BED342C}" type="slidenum">
              <a:rPr lang="ru-RU" smtClean="0"/>
              <a:t>9</a:t>
            </a:fld>
            <a:endParaRPr lang="ru-RU"/>
          </a:p>
        </p:txBody>
      </p:sp>
    </p:spTree>
    <p:extLst>
      <p:ext uri="{BB962C8B-B14F-4D97-AF65-F5344CB8AC3E}">
        <p14:creationId xmlns:p14="http://schemas.microsoft.com/office/powerpoint/2010/main" val="1488351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Здесь мы переваливаем границу четвертичного периода и оказываемся</a:t>
            </a:r>
            <a:r>
              <a:rPr lang="ru-RU" baseline="0" dirty="0" smtClean="0"/>
              <a:t> среди </a:t>
            </a:r>
            <a:r>
              <a:rPr lang="ru-RU" baseline="0" dirty="0" err="1" smtClean="0"/>
              <a:t>протолюдей</a:t>
            </a:r>
            <a:r>
              <a:rPr lang="ru-RU" baseline="0" dirty="0" smtClean="0"/>
              <a:t>, которые, все же, еще не сильно похожи на людей </a:t>
            </a:r>
            <a:r>
              <a:rPr lang="ru-RU" baseline="0" dirty="0" err="1" smtClean="0"/>
              <a:t>современнных</a:t>
            </a:r>
            <a:r>
              <a:rPr lang="ru-RU" baseline="0" dirty="0" smtClean="0"/>
              <a:t>.</a:t>
            </a:r>
            <a:endParaRPr lang="ru-RU" dirty="0"/>
          </a:p>
        </p:txBody>
      </p:sp>
      <p:sp>
        <p:nvSpPr>
          <p:cNvPr id="4" name="Номер слайда 3"/>
          <p:cNvSpPr>
            <a:spLocks noGrp="1"/>
          </p:cNvSpPr>
          <p:nvPr>
            <p:ph type="sldNum" sz="quarter" idx="10"/>
          </p:nvPr>
        </p:nvSpPr>
        <p:spPr/>
        <p:txBody>
          <a:bodyPr/>
          <a:lstStyle/>
          <a:p>
            <a:fld id="{D32E41D5-23D5-4C6E-841D-0EE20BED342C}" type="slidenum">
              <a:rPr lang="ru-RU" smtClean="0"/>
              <a:t>11</a:t>
            </a:fld>
            <a:endParaRPr lang="ru-RU"/>
          </a:p>
        </p:txBody>
      </p:sp>
    </p:spTree>
    <p:extLst>
      <p:ext uri="{BB962C8B-B14F-4D97-AF65-F5344CB8AC3E}">
        <p14:creationId xmlns:p14="http://schemas.microsoft.com/office/powerpoint/2010/main" val="138785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Далее</a:t>
            </a:r>
            <a:r>
              <a:rPr lang="ru-RU" baseline="0" dirty="0" smtClean="0"/>
              <a:t> начинается один наиболее спорных </a:t>
            </a:r>
            <a:r>
              <a:rPr lang="ru-RU" baseline="0" dirty="0" err="1" smtClean="0"/>
              <a:t>вопосов</a:t>
            </a:r>
            <a:r>
              <a:rPr lang="ru-RU" baseline="0" dirty="0" smtClean="0"/>
              <a:t> эволюции, </a:t>
            </a:r>
            <a:r>
              <a:rPr lang="ru-RU" baseline="0" dirty="0" err="1" smtClean="0"/>
              <a:t>смвязанный</a:t>
            </a:r>
            <a:r>
              <a:rPr lang="ru-RU" baseline="0" dirty="0" smtClean="0"/>
              <a:t> с номенклатурой знаменитейших </a:t>
            </a:r>
            <a:r>
              <a:rPr lang="ru-RU" baseline="0" dirty="0" err="1" smtClean="0"/>
              <a:t>хоио</a:t>
            </a:r>
            <a:r>
              <a:rPr lang="ru-RU" baseline="0" dirty="0" smtClean="0"/>
              <a:t> </a:t>
            </a:r>
            <a:r>
              <a:rPr lang="ru-RU" baseline="0" dirty="0" err="1" smtClean="0"/>
              <a:t>эргастеров</a:t>
            </a:r>
            <a:r>
              <a:rPr lang="ru-RU" baseline="0" dirty="0" smtClean="0"/>
              <a:t> – людей работающих</a:t>
            </a:r>
            <a:endParaRPr lang="ru-RU" dirty="0"/>
          </a:p>
        </p:txBody>
      </p:sp>
      <p:sp>
        <p:nvSpPr>
          <p:cNvPr id="4" name="Номер слайда 3"/>
          <p:cNvSpPr>
            <a:spLocks noGrp="1"/>
          </p:cNvSpPr>
          <p:nvPr>
            <p:ph type="sldNum" sz="quarter" idx="10"/>
          </p:nvPr>
        </p:nvSpPr>
        <p:spPr/>
        <p:txBody>
          <a:bodyPr/>
          <a:lstStyle/>
          <a:p>
            <a:fld id="{D32E41D5-23D5-4C6E-841D-0EE20BED342C}" type="slidenum">
              <a:rPr lang="ru-RU" smtClean="0"/>
              <a:t>13</a:t>
            </a:fld>
            <a:endParaRPr lang="ru-RU"/>
          </a:p>
        </p:txBody>
      </p:sp>
    </p:spTree>
    <p:extLst>
      <p:ext uri="{BB962C8B-B14F-4D97-AF65-F5344CB8AC3E}">
        <p14:creationId xmlns:p14="http://schemas.microsoft.com/office/powerpoint/2010/main" val="2043802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32E41D5-23D5-4C6E-841D-0EE20BED342C}" type="slidenum">
              <a:rPr lang="ru-RU" smtClean="0"/>
              <a:t>16</a:t>
            </a:fld>
            <a:endParaRPr lang="ru-RU"/>
          </a:p>
        </p:txBody>
      </p:sp>
    </p:spTree>
    <p:extLst>
      <p:ext uri="{BB962C8B-B14F-4D97-AF65-F5344CB8AC3E}">
        <p14:creationId xmlns:p14="http://schemas.microsoft.com/office/powerpoint/2010/main" val="1578220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smtClean="0"/>
              <a:t>Сейчас практически нет сомнений, что </a:t>
            </a:r>
            <a:r>
              <a:rPr lang="ru-RU" sz="1200" dirty="0" err="1" smtClean="0"/>
              <a:t>гейдельбержец</a:t>
            </a:r>
            <a:r>
              <a:rPr lang="ru-RU" sz="1200" dirty="0" smtClean="0"/>
              <a:t> был непосредственным предком неандертальца. Но его соотношения с сапиенсов пока остаются объектом множества спекуляций, из-за нежелания многих антропологов считать неандертальца непосредственным предком сапиенса. </a:t>
            </a:r>
          </a:p>
          <a:p>
            <a:r>
              <a:rPr lang="ru-RU" sz="1200" dirty="0" smtClean="0"/>
              <a:t>После того, как генетический матер показал, что линии неандертальцев и </a:t>
            </a:r>
            <a:r>
              <a:rPr lang="ru-RU" sz="1200" dirty="0" err="1" smtClean="0"/>
              <a:t>совр</a:t>
            </a:r>
            <a:r>
              <a:rPr lang="ru-RU" sz="1200" dirty="0" smtClean="0"/>
              <a:t>. людей разошлись 500-600 тыс. лет назад, "</a:t>
            </a:r>
            <a:r>
              <a:rPr lang="ru-RU" sz="1200" dirty="0" err="1" smtClean="0"/>
              <a:t>гейдельбергского</a:t>
            </a:r>
            <a:r>
              <a:rPr lang="ru-RU" sz="1200" dirty="0" smtClean="0"/>
              <a:t> человека" уже нельзя считать просто "общим предком" тех и других (как это показано на вышеприведенном эволюционном древе). Либо он - предок только неандертальцев, либо в пределах этого вида нужно искать две параллельные, но не скрещивающиеся линии, ведущие от H. </a:t>
            </a:r>
            <a:r>
              <a:rPr lang="ru-RU" sz="1200" dirty="0" err="1" smtClean="0"/>
              <a:t>antecessor</a:t>
            </a:r>
            <a:r>
              <a:rPr lang="ru-RU" sz="1200" dirty="0" smtClean="0"/>
              <a:t> к неандертальцам и </a:t>
            </a:r>
            <a:r>
              <a:rPr lang="ru-RU" sz="1200" dirty="0" err="1" smtClean="0"/>
              <a:t>совр</a:t>
            </a:r>
            <a:r>
              <a:rPr lang="ru-RU" sz="1200" dirty="0" smtClean="0"/>
              <a:t>. людям соответственно. Кстати</a:t>
            </a:r>
          </a:p>
          <a:p>
            <a:r>
              <a:rPr lang="ru-RU" sz="1200" dirty="0" err="1" smtClean="0"/>
              <a:t>Гейдельбержцы</a:t>
            </a:r>
            <a:r>
              <a:rPr lang="ru-RU" sz="1200" dirty="0" smtClean="0"/>
              <a:t>, по-видимому, уже владели метательным оружием. В Германии найдены метательные копья (из стволов молодых елей с заточенным комлем, без наконечников) возрастом около 400 тыс. лет. Центр тяжести у них расположен так же, как у современных метательных копий.</a:t>
            </a:r>
          </a:p>
          <a:p>
            <a:endParaRPr lang="ru-RU" dirty="0"/>
          </a:p>
        </p:txBody>
      </p:sp>
      <p:sp>
        <p:nvSpPr>
          <p:cNvPr id="4" name="Номер слайда 3"/>
          <p:cNvSpPr>
            <a:spLocks noGrp="1"/>
          </p:cNvSpPr>
          <p:nvPr>
            <p:ph type="sldNum" sz="quarter" idx="10"/>
          </p:nvPr>
        </p:nvSpPr>
        <p:spPr/>
        <p:txBody>
          <a:bodyPr/>
          <a:lstStyle/>
          <a:p>
            <a:fld id="{D32E41D5-23D5-4C6E-841D-0EE20BED342C}" type="slidenum">
              <a:rPr lang="ru-RU" smtClean="0"/>
              <a:t>19</a:t>
            </a:fld>
            <a:endParaRPr lang="ru-RU"/>
          </a:p>
        </p:txBody>
      </p:sp>
    </p:spTree>
    <p:extLst>
      <p:ext uri="{BB962C8B-B14F-4D97-AF65-F5344CB8AC3E}">
        <p14:creationId xmlns:p14="http://schemas.microsoft.com/office/powerpoint/2010/main" val="3688990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Неандертальский</a:t>
            </a:r>
            <a:r>
              <a:rPr lang="ru-RU" baseline="0" dirty="0" smtClean="0"/>
              <a:t> облик весьма характерен для западно-европейских народов (см. картины старых фламандцев). </a:t>
            </a:r>
            <a:endParaRPr lang="ru-RU" dirty="0"/>
          </a:p>
        </p:txBody>
      </p:sp>
      <p:sp>
        <p:nvSpPr>
          <p:cNvPr id="4" name="Номер слайда 3"/>
          <p:cNvSpPr>
            <a:spLocks noGrp="1"/>
          </p:cNvSpPr>
          <p:nvPr>
            <p:ph type="sldNum" sz="quarter" idx="10"/>
          </p:nvPr>
        </p:nvSpPr>
        <p:spPr/>
        <p:txBody>
          <a:bodyPr/>
          <a:lstStyle/>
          <a:p>
            <a:fld id="{D32E41D5-23D5-4C6E-841D-0EE20BED342C}" type="slidenum">
              <a:rPr lang="ru-RU" smtClean="0"/>
              <a:t>20</a:t>
            </a:fld>
            <a:endParaRPr lang="ru-RU"/>
          </a:p>
        </p:txBody>
      </p:sp>
    </p:spTree>
    <p:extLst>
      <p:ext uri="{BB962C8B-B14F-4D97-AF65-F5344CB8AC3E}">
        <p14:creationId xmlns:p14="http://schemas.microsoft.com/office/powerpoint/2010/main" val="1600591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 мой взгляд, более разумно альтернативное объяснение присутствия генов неандертальцев у современных людей, согласно которому небольшая группа, от которой произошло все население Евразии, Америки и Австралии, изначально генетически отличалась от остального африканского населения и была ближе к неандертальцам, чем остальные. Скрещивание является лишь наиболее вероятной версией [</a:t>
            </a:r>
            <a:r>
              <a:rPr lang="en-US" sz="1200" b="0" i="0" kern="1200" dirty="0" smtClean="0">
                <a:solidFill>
                  <a:schemeClr val="tx1"/>
                </a:solidFill>
                <a:effectLst/>
                <a:latin typeface="+mn-lt"/>
                <a:ea typeface="+mn-ea"/>
                <a:cs typeface="+mn-cs"/>
              </a:rPr>
              <a:t>Richard E. Green et al. «A Draft Sequence of the </a:t>
            </a:r>
            <a:r>
              <a:rPr lang="en-US" sz="1200" b="0" i="0" kern="1200" dirty="0" err="1" smtClean="0">
                <a:solidFill>
                  <a:schemeClr val="tx1"/>
                </a:solidFill>
                <a:effectLst/>
                <a:latin typeface="+mn-lt"/>
                <a:ea typeface="+mn-ea"/>
                <a:cs typeface="+mn-cs"/>
              </a:rPr>
              <a:t>Neandertal</a:t>
            </a:r>
            <a:r>
              <a:rPr lang="en-US" sz="1200" b="0" i="0" kern="1200" dirty="0" smtClean="0">
                <a:solidFill>
                  <a:schemeClr val="tx1"/>
                </a:solidFill>
                <a:effectLst/>
                <a:latin typeface="+mn-lt"/>
                <a:ea typeface="+mn-ea"/>
                <a:cs typeface="+mn-cs"/>
              </a:rPr>
              <a:t> Genome». </a:t>
            </a:r>
            <a:r>
              <a:rPr lang="en-US" sz="1200" b="0" i="1" kern="1200" dirty="0" smtClean="0">
                <a:solidFill>
                  <a:schemeClr val="tx1"/>
                </a:solidFill>
                <a:effectLst/>
                <a:latin typeface="+mn-lt"/>
                <a:ea typeface="+mn-ea"/>
                <a:cs typeface="+mn-cs"/>
              </a:rPr>
              <a:t>Science</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328</a:t>
            </a:r>
            <a:r>
              <a:rPr lang="en-US" sz="1200" b="0" i="0" kern="1200" dirty="0" smtClean="0">
                <a:solidFill>
                  <a:schemeClr val="tx1"/>
                </a:solidFill>
                <a:effectLst/>
                <a:latin typeface="+mn-lt"/>
                <a:ea typeface="+mn-ea"/>
                <a:cs typeface="+mn-cs"/>
              </a:rPr>
              <a:t> (5979): 710–722.</a:t>
            </a:r>
            <a:r>
              <a:rPr lang="ru-RU" dirty="0" smtClean="0"/>
              <a:t>].</a:t>
            </a:r>
            <a:endParaRPr lang="ru-RU" dirty="0"/>
          </a:p>
        </p:txBody>
      </p:sp>
      <p:sp>
        <p:nvSpPr>
          <p:cNvPr id="4" name="Номер слайда 3"/>
          <p:cNvSpPr>
            <a:spLocks noGrp="1"/>
          </p:cNvSpPr>
          <p:nvPr>
            <p:ph type="sldNum" sz="quarter" idx="10"/>
          </p:nvPr>
        </p:nvSpPr>
        <p:spPr/>
        <p:txBody>
          <a:bodyPr/>
          <a:lstStyle/>
          <a:p>
            <a:fld id="{D32E41D5-23D5-4C6E-841D-0EE20BED342C}" type="slidenum">
              <a:rPr lang="ru-RU" smtClean="0"/>
              <a:t>21</a:t>
            </a:fld>
            <a:endParaRPr lang="ru-RU"/>
          </a:p>
        </p:txBody>
      </p:sp>
    </p:spTree>
    <p:extLst>
      <p:ext uri="{BB962C8B-B14F-4D97-AF65-F5344CB8AC3E}">
        <p14:creationId xmlns:p14="http://schemas.microsoft.com/office/powerpoint/2010/main" val="850770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33D5030-516D-439D-BE34-9669B4756E82}" type="datetimeFigureOut">
              <a:rPr lang="ru-RU" smtClean="0"/>
              <a:t>16.03.2020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0F5D1DB-6FDA-4110-852C-80D3AD5B996C}" type="slidenum">
              <a:rPr lang="ru-RU" smtClean="0"/>
              <a:t>‹#›</a:t>
            </a:fld>
            <a:endParaRPr lang="ru-RU"/>
          </a:p>
        </p:txBody>
      </p:sp>
    </p:spTree>
    <p:extLst>
      <p:ext uri="{BB962C8B-B14F-4D97-AF65-F5344CB8AC3E}">
        <p14:creationId xmlns:p14="http://schemas.microsoft.com/office/powerpoint/2010/main" val="166215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33D5030-516D-439D-BE34-9669B4756E82}" type="datetimeFigureOut">
              <a:rPr lang="ru-RU" smtClean="0"/>
              <a:t>16.03.2020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0F5D1DB-6FDA-4110-852C-80D3AD5B996C}" type="slidenum">
              <a:rPr lang="ru-RU" smtClean="0"/>
              <a:t>‹#›</a:t>
            </a:fld>
            <a:endParaRPr lang="ru-RU"/>
          </a:p>
        </p:txBody>
      </p:sp>
    </p:spTree>
    <p:extLst>
      <p:ext uri="{BB962C8B-B14F-4D97-AF65-F5344CB8AC3E}">
        <p14:creationId xmlns:p14="http://schemas.microsoft.com/office/powerpoint/2010/main" val="2314397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33D5030-516D-439D-BE34-9669B4756E82}" type="datetimeFigureOut">
              <a:rPr lang="ru-RU" smtClean="0"/>
              <a:t>16.03.2020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0F5D1DB-6FDA-4110-852C-80D3AD5B996C}" type="slidenum">
              <a:rPr lang="ru-RU" smtClean="0"/>
              <a:t>‹#›</a:t>
            </a:fld>
            <a:endParaRPr lang="ru-RU"/>
          </a:p>
        </p:txBody>
      </p:sp>
    </p:spTree>
    <p:extLst>
      <p:ext uri="{BB962C8B-B14F-4D97-AF65-F5344CB8AC3E}">
        <p14:creationId xmlns:p14="http://schemas.microsoft.com/office/powerpoint/2010/main" val="3168863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33D5030-516D-439D-BE34-9669B4756E82}" type="datetimeFigureOut">
              <a:rPr lang="ru-RU" smtClean="0">
                <a:solidFill>
                  <a:prstClr val="black">
                    <a:tint val="75000"/>
                  </a:prstClr>
                </a:solidFill>
              </a:rPr>
              <a:pPr/>
              <a:t>16.03.2020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0F5D1DB-6FDA-4110-852C-80D3AD5B996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62348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33D5030-516D-439D-BE34-9669B4756E82}" type="datetimeFigureOut">
              <a:rPr lang="ru-RU" smtClean="0">
                <a:solidFill>
                  <a:prstClr val="black">
                    <a:tint val="75000"/>
                  </a:prstClr>
                </a:solidFill>
              </a:rPr>
              <a:pPr/>
              <a:t>16.03.2020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0F5D1DB-6FDA-4110-852C-80D3AD5B996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540965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33D5030-516D-439D-BE34-9669B4756E82}" type="datetimeFigureOut">
              <a:rPr lang="ru-RU" smtClean="0">
                <a:solidFill>
                  <a:prstClr val="black">
                    <a:tint val="75000"/>
                  </a:prstClr>
                </a:solidFill>
              </a:rPr>
              <a:pPr/>
              <a:t>16.03.2020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0F5D1DB-6FDA-4110-852C-80D3AD5B996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83537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33D5030-516D-439D-BE34-9669B4756E82}" type="datetimeFigureOut">
              <a:rPr lang="ru-RU" smtClean="0">
                <a:solidFill>
                  <a:prstClr val="black">
                    <a:tint val="75000"/>
                  </a:prstClr>
                </a:solidFill>
              </a:rPr>
              <a:pPr/>
              <a:t>16.03.2020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0F5D1DB-6FDA-4110-852C-80D3AD5B996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49640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33D5030-516D-439D-BE34-9669B4756E82}" type="datetimeFigureOut">
              <a:rPr lang="ru-RU" smtClean="0">
                <a:solidFill>
                  <a:prstClr val="black">
                    <a:tint val="75000"/>
                  </a:prstClr>
                </a:solidFill>
              </a:rPr>
              <a:pPr/>
              <a:t>16.03.2020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C0F5D1DB-6FDA-4110-852C-80D3AD5B996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419143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33D5030-516D-439D-BE34-9669B4756E82}" type="datetimeFigureOut">
              <a:rPr lang="ru-RU" smtClean="0">
                <a:solidFill>
                  <a:prstClr val="black">
                    <a:tint val="75000"/>
                  </a:prstClr>
                </a:solidFill>
              </a:rPr>
              <a:pPr/>
              <a:t>16.03.2020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C0F5D1DB-6FDA-4110-852C-80D3AD5B996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501774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33D5030-516D-439D-BE34-9669B4756E82}" type="datetimeFigureOut">
              <a:rPr lang="ru-RU" smtClean="0">
                <a:solidFill>
                  <a:prstClr val="black">
                    <a:tint val="75000"/>
                  </a:prstClr>
                </a:solidFill>
              </a:rPr>
              <a:pPr/>
              <a:t>16.03.2020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C0F5D1DB-6FDA-4110-852C-80D3AD5B996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57891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33D5030-516D-439D-BE34-9669B4756E82}" type="datetimeFigureOut">
              <a:rPr lang="ru-RU" smtClean="0">
                <a:solidFill>
                  <a:prstClr val="black">
                    <a:tint val="75000"/>
                  </a:prstClr>
                </a:solidFill>
              </a:rPr>
              <a:pPr/>
              <a:t>16.03.2020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0F5D1DB-6FDA-4110-852C-80D3AD5B996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6550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33D5030-516D-439D-BE34-9669B4756E82}" type="datetimeFigureOut">
              <a:rPr lang="ru-RU" smtClean="0"/>
              <a:t>16.03.2020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0F5D1DB-6FDA-4110-852C-80D3AD5B996C}" type="slidenum">
              <a:rPr lang="ru-RU" smtClean="0"/>
              <a:t>‹#›</a:t>
            </a:fld>
            <a:endParaRPr lang="ru-RU"/>
          </a:p>
        </p:txBody>
      </p:sp>
    </p:spTree>
    <p:extLst>
      <p:ext uri="{BB962C8B-B14F-4D97-AF65-F5344CB8AC3E}">
        <p14:creationId xmlns:p14="http://schemas.microsoft.com/office/powerpoint/2010/main" val="274106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33D5030-516D-439D-BE34-9669B4756E82}" type="datetimeFigureOut">
              <a:rPr lang="ru-RU" smtClean="0">
                <a:solidFill>
                  <a:prstClr val="black">
                    <a:tint val="75000"/>
                  </a:prstClr>
                </a:solidFill>
              </a:rPr>
              <a:pPr/>
              <a:t>16.03.2020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0F5D1DB-6FDA-4110-852C-80D3AD5B996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71795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33D5030-516D-439D-BE34-9669B4756E82}" type="datetimeFigureOut">
              <a:rPr lang="ru-RU" smtClean="0">
                <a:solidFill>
                  <a:prstClr val="black">
                    <a:tint val="75000"/>
                  </a:prstClr>
                </a:solidFill>
              </a:rPr>
              <a:pPr/>
              <a:t>16.03.2020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0F5D1DB-6FDA-4110-852C-80D3AD5B996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14702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33D5030-516D-439D-BE34-9669B4756E82}" type="datetimeFigureOut">
              <a:rPr lang="ru-RU" smtClean="0">
                <a:solidFill>
                  <a:prstClr val="black">
                    <a:tint val="75000"/>
                  </a:prstClr>
                </a:solidFill>
              </a:rPr>
              <a:pPr/>
              <a:t>16.03.2020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0F5D1DB-6FDA-4110-852C-80D3AD5B996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701656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79DBC7-4D37-48FA-B9A7-8088BBE7F679}"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18989461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91B23E-59DA-46B4-B89D-0619DC521DBE}"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1237713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DDCA64-0260-4229-B3AA-8260884D3C80}"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36278709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C46DE6-1E94-46C0-A8AC-4478DBE97000}"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1029465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975F516-C11F-4CC0-AF73-800AEC2FAA98}"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27425974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7A29F29-0C7E-41E7-B814-B8D33C96197D}"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17768641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25FB655-BD0D-4DF6-937F-6F4FD5ABF17D}"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569245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33D5030-516D-439D-BE34-9669B4756E82}" type="datetimeFigureOut">
              <a:rPr lang="ru-RU" smtClean="0"/>
              <a:t>16.03.2020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0F5D1DB-6FDA-4110-852C-80D3AD5B996C}" type="slidenum">
              <a:rPr lang="ru-RU" smtClean="0"/>
              <a:t>‹#›</a:t>
            </a:fld>
            <a:endParaRPr lang="ru-RU"/>
          </a:p>
        </p:txBody>
      </p:sp>
    </p:spTree>
    <p:extLst>
      <p:ext uri="{BB962C8B-B14F-4D97-AF65-F5344CB8AC3E}">
        <p14:creationId xmlns:p14="http://schemas.microsoft.com/office/powerpoint/2010/main" val="17540089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0B37B6-A0F0-4DA5-B86F-9AD69E3C916A}"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13977416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29792F-3C22-4C7D-B7EB-5E62BF30B7FB}"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8208135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E0193E-92CC-49C5-8140-D5D6AAF223E2}"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13195109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775913-8F73-4A7E-B0FF-2BB9BA35ECCC}"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271661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96542538-6036-4C86-853E-A181C52F0F57}" type="datetimeFigureOut">
              <a:rPr lang="ru-RU">
                <a:solidFill>
                  <a:prstClr val="black">
                    <a:tint val="75000"/>
                  </a:prstClr>
                </a:solidFill>
              </a:rPr>
              <a:pPr>
                <a:defRPr/>
              </a:pPr>
              <a:t>16.03.2020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A250E169-E9DF-476D-A3A9-B4044B5697F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1865352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834215B-3CCA-4789-88FB-824F4BD71EEF}" type="datetimeFigureOut">
              <a:rPr lang="ru-RU">
                <a:solidFill>
                  <a:prstClr val="black">
                    <a:tint val="75000"/>
                  </a:prstClr>
                </a:solidFill>
              </a:rPr>
              <a:pPr>
                <a:defRPr/>
              </a:pPr>
              <a:t>16.03.2020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10D9731B-962A-4242-8F00-78BFD0EA29D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9256472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F8DAA3E7-BE86-403A-A46D-68B636AEC734}" type="datetimeFigureOut">
              <a:rPr lang="ru-RU">
                <a:solidFill>
                  <a:prstClr val="black">
                    <a:tint val="75000"/>
                  </a:prstClr>
                </a:solidFill>
              </a:rPr>
              <a:pPr>
                <a:defRPr/>
              </a:pPr>
              <a:t>16.03.2020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AABBF4B6-BE6A-4E0E-9880-9A25F787F9E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1087087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C905902C-A139-4F55-9B88-923A2BE9F288}" type="datetimeFigureOut">
              <a:rPr lang="ru-RU">
                <a:solidFill>
                  <a:prstClr val="black">
                    <a:tint val="75000"/>
                  </a:prstClr>
                </a:solidFill>
              </a:rPr>
              <a:pPr>
                <a:defRPr/>
              </a:pPr>
              <a:t>16.03.2020</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C5B737DE-1AD3-4FBA-9F4B-C0A199C8AF7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636406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D7A996D5-382D-47A8-B2E3-6586E4B2BB8E}" type="datetimeFigureOut">
              <a:rPr lang="ru-RU">
                <a:solidFill>
                  <a:prstClr val="black">
                    <a:tint val="75000"/>
                  </a:prstClr>
                </a:solidFill>
              </a:rPr>
              <a:pPr>
                <a:defRPr/>
              </a:pPr>
              <a:t>16.03.2020</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6BE940CA-492A-4243-BA85-F016CA88C79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1326234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394FE095-24DA-422B-975F-FAC94FAA66F7}" type="datetimeFigureOut">
              <a:rPr lang="ru-RU">
                <a:solidFill>
                  <a:prstClr val="black">
                    <a:tint val="75000"/>
                  </a:prstClr>
                </a:solidFill>
              </a:rPr>
              <a:pPr>
                <a:defRPr/>
              </a:pPr>
              <a:t>16.03.2020</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890A8130-BFCE-4BAF-9E6D-6541DA1208D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920304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33D5030-516D-439D-BE34-9669B4756E82}" type="datetimeFigureOut">
              <a:rPr lang="ru-RU" smtClean="0"/>
              <a:t>16.03.2020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0F5D1DB-6FDA-4110-852C-80D3AD5B996C}" type="slidenum">
              <a:rPr lang="ru-RU" smtClean="0"/>
              <a:t>‹#›</a:t>
            </a:fld>
            <a:endParaRPr lang="ru-RU"/>
          </a:p>
        </p:txBody>
      </p:sp>
    </p:spTree>
    <p:extLst>
      <p:ext uri="{BB962C8B-B14F-4D97-AF65-F5344CB8AC3E}">
        <p14:creationId xmlns:p14="http://schemas.microsoft.com/office/powerpoint/2010/main" val="29750423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E6868419-9AFE-456C-AFBF-56A9CC41FF6F}" type="datetimeFigureOut">
              <a:rPr lang="ru-RU">
                <a:solidFill>
                  <a:prstClr val="black">
                    <a:tint val="75000"/>
                  </a:prstClr>
                </a:solidFill>
              </a:rPr>
              <a:pPr>
                <a:defRPr/>
              </a:pPr>
              <a:t>16.03.2020</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60464868-9F8F-4BB7-86CB-49FE3357AF0A}"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5780367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58AE46DE-052F-486D-881E-A01CFEB45C3C}" type="datetimeFigureOut">
              <a:rPr lang="ru-RU">
                <a:solidFill>
                  <a:prstClr val="black">
                    <a:tint val="75000"/>
                  </a:prstClr>
                </a:solidFill>
              </a:rPr>
              <a:pPr>
                <a:defRPr/>
              </a:pPr>
              <a:t>16.03.2020</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81B6DAFF-B724-4BC5-95B1-89067B8403B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7075333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F3F9AA26-2792-4587-9A3C-00B8A6D7AD19}" type="datetimeFigureOut">
              <a:rPr lang="ru-RU">
                <a:solidFill>
                  <a:prstClr val="black">
                    <a:tint val="75000"/>
                  </a:prstClr>
                </a:solidFill>
              </a:rPr>
              <a:pPr>
                <a:defRPr/>
              </a:pPr>
              <a:t>16.03.2020</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903B5067-B841-45C6-90EC-5B5249F5F0F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810845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5BECE89A-4585-447C-9CAC-1F39F44FB05D}" type="datetimeFigureOut">
              <a:rPr lang="ru-RU">
                <a:solidFill>
                  <a:prstClr val="black">
                    <a:tint val="75000"/>
                  </a:prstClr>
                </a:solidFill>
              </a:rPr>
              <a:pPr>
                <a:defRPr/>
              </a:pPr>
              <a:t>16.03.2020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85C7235F-53D3-4022-AD87-82949C213A2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8464269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84F7094-445B-4B09-A750-53E58D0069E5}" type="datetimeFigureOut">
              <a:rPr lang="ru-RU">
                <a:solidFill>
                  <a:prstClr val="black">
                    <a:tint val="75000"/>
                  </a:prstClr>
                </a:solidFill>
              </a:rPr>
              <a:pPr>
                <a:defRPr/>
              </a:pPr>
              <a:t>16.03.2020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13C27392-19B4-4428-B51B-2E2B8E5D66CA}"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707450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33D5030-516D-439D-BE34-9669B4756E82}" type="datetimeFigureOut">
              <a:rPr lang="ru-RU" smtClean="0"/>
              <a:t>16.03.2020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0F5D1DB-6FDA-4110-852C-80D3AD5B996C}" type="slidenum">
              <a:rPr lang="ru-RU" smtClean="0"/>
              <a:t>‹#›</a:t>
            </a:fld>
            <a:endParaRPr lang="ru-RU"/>
          </a:p>
        </p:txBody>
      </p:sp>
    </p:spTree>
    <p:extLst>
      <p:ext uri="{BB962C8B-B14F-4D97-AF65-F5344CB8AC3E}">
        <p14:creationId xmlns:p14="http://schemas.microsoft.com/office/powerpoint/2010/main" val="2563872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33D5030-516D-439D-BE34-9669B4756E82}" type="datetimeFigureOut">
              <a:rPr lang="ru-RU" smtClean="0"/>
              <a:t>16.03.2020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0F5D1DB-6FDA-4110-852C-80D3AD5B996C}" type="slidenum">
              <a:rPr lang="ru-RU" smtClean="0"/>
              <a:t>‹#›</a:t>
            </a:fld>
            <a:endParaRPr lang="ru-RU"/>
          </a:p>
        </p:txBody>
      </p:sp>
    </p:spTree>
    <p:extLst>
      <p:ext uri="{BB962C8B-B14F-4D97-AF65-F5344CB8AC3E}">
        <p14:creationId xmlns:p14="http://schemas.microsoft.com/office/powerpoint/2010/main" val="271113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33D5030-516D-439D-BE34-9669B4756E82}" type="datetimeFigureOut">
              <a:rPr lang="ru-RU" smtClean="0"/>
              <a:t>16.03.2020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0F5D1DB-6FDA-4110-852C-80D3AD5B996C}" type="slidenum">
              <a:rPr lang="ru-RU" smtClean="0"/>
              <a:t>‹#›</a:t>
            </a:fld>
            <a:endParaRPr lang="ru-RU"/>
          </a:p>
        </p:txBody>
      </p:sp>
    </p:spTree>
    <p:extLst>
      <p:ext uri="{BB962C8B-B14F-4D97-AF65-F5344CB8AC3E}">
        <p14:creationId xmlns:p14="http://schemas.microsoft.com/office/powerpoint/2010/main" val="2322917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33D5030-516D-439D-BE34-9669B4756E82}" type="datetimeFigureOut">
              <a:rPr lang="ru-RU" smtClean="0"/>
              <a:t>16.03.2020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0F5D1DB-6FDA-4110-852C-80D3AD5B996C}" type="slidenum">
              <a:rPr lang="ru-RU" smtClean="0"/>
              <a:t>‹#›</a:t>
            </a:fld>
            <a:endParaRPr lang="ru-RU"/>
          </a:p>
        </p:txBody>
      </p:sp>
    </p:spTree>
    <p:extLst>
      <p:ext uri="{BB962C8B-B14F-4D97-AF65-F5344CB8AC3E}">
        <p14:creationId xmlns:p14="http://schemas.microsoft.com/office/powerpoint/2010/main" val="1725138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33D5030-516D-439D-BE34-9669B4756E82}" type="datetimeFigureOut">
              <a:rPr lang="ru-RU" smtClean="0"/>
              <a:t>16.03.2020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0F5D1DB-6FDA-4110-852C-80D3AD5B996C}" type="slidenum">
              <a:rPr lang="ru-RU" smtClean="0"/>
              <a:t>‹#›</a:t>
            </a:fld>
            <a:endParaRPr lang="ru-RU"/>
          </a:p>
        </p:txBody>
      </p:sp>
    </p:spTree>
    <p:extLst>
      <p:ext uri="{BB962C8B-B14F-4D97-AF65-F5344CB8AC3E}">
        <p14:creationId xmlns:p14="http://schemas.microsoft.com/office/powerpoint/2010/main" val="1551727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3D5030-516D-439D-BE34-9669B4756E82}" type="datetimeFigureOut">
              <a:rPr lang="ru-RU" smtClean="0"/>
              <a:t>16.03.2020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F5D1DB-6FDA-4110-852C-80D3AD5B996C}" type="slidenum">
              <a:rPr lang="ru-RU" smtClean="0"/>
              <a:t>‹#›</a:t>
            </a:fld>
            <a:endParaRPr lang="ru-RU"/>
          </a:p>
        </p:txBody>
      </p:sp>
    </p:spTree>
    <p:extLst>
      <p:ext uri="{BB962C8B-B14F-4D97-AF65-F5344CB8AC3E}">
        <p14:creationId xmlns:p14="http://schemas.microsoft.com/office/powerpoint/2010/main" val="1480915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3D5030-516D-439D-BE34-9669B4756E82}" type="datetimeFigureOut">
              <a:rPr lang="ru-RU" smtClean="0">
                <a:solidFill>
                  <a:prstClr val="black">
                    <a:tint val="75000"/>
                  </a:prstClr>
                </a:solidFill>
              </a:rPr>
              <a:pPr/>
              <a:t>16.03.2020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F5D1DB-6FDA-4110-852C-80D3AD5B996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781888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defRPr/>
            </a:pPr>
            <a:endParaRPr lang="ru-RU">
              <a:solidFill>
                <a:prstClr val="black"/>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ru-RU">
              <a:solidFill>
                <a:prstClr val="black"/>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599E2261-A4C3-4730-83D6-E799E4D3872D}" type="slidenum">
              <a:rPr lang="ru-RU">
                <a:solidFill>
                  <a:prstClr val="black"/>
                </a:solidFill>
              </a:rPr>
              <a:pPr fontAlgn="base">
                <a:spcBef>
                  <a:spcPct val="0"/>
                </a:spcBef>
                <a:spcAft>
                  <a:spcPct val="0"/>
                </a:spcAft>
                <a:defRPr/>
              </a:pPr>
              <a:t>‹#›</a:t>
            </a:fld>
            <a:endParaRPr lang="ru-RU">
              <a:solidFill>
                <a:prstClr val="black"/>
              </a:solidFill>
            </a:endParaRPr>
          </a:p>
        </p:txBody>
      </p:sp>
    </p:spTree>
    <p:extLst>
      <p:ext uri="{BB962C8B-B14F-4D97-AF65-F5344CB8AC3E}">
        <p14:creationId xmlns:p14="http://schemas.microsoft.com/office/powerpoint/2010/main" val="2912041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17835BE-9FBD-496E-B96F-D4429977B6E1}" type="datetimeFigureOut">
              <a:rPr lang="ru-RU">
                <a:solidFill>
                  <a:prstClr val="black">
                    <a:tint val="75000"/>
                  </a:prstClr>
                </a:solidFill>
              </a:rPr>
              <a:pPr>
                <a:defRPr/>
              </a:pPr>
              <a:t>16.03.2020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76E56DF-E880-4D3C-A91E-51B390AD0C9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34054560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8.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7.wdp"/><Relationship Id="rId4" Type="http://schemas.openxmlformats.org/officeDocument/2006/relationships/image" Target="../media/image31.png"/><Relationship Id="rId9" Type="http://schemas.microsoft.com/office/2007/relationships/hdphoto" Target="../media/hdphoto9.wdp"/></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wmf"/><Relationship Id="rId1" Type="http://schemas.openxmlformats.org/officeDocument/2006/relationships/slideLayout" Target="../slideLayouts/slideLayout18.xml"/><Relationship Id="rId5" Type="http://schemas.microsoft.com/office/2007/relationships/hdphoto" Target="../media/hdphoto2.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microsoft.com/office/2007/relationships/hdphoto" Target="../media/hdphoto10.wdp"/><Relationship Id="rId7"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2" Type="http://schemas.openxmlformats.org/officeDocument/2006/relationships/image" Target="../media/image59.tmp"/><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1.png"/><Relationship Id="rId7" Type="http://schemas.microsoft.com/office/2007/relationships/hdphoto" Target="../media/hdphoto11.wdp"/><Relationship Id="rId12" Type="http://schemas.openxmlformats.org/officeDocument/2006/relationships/image" Target="../media/image69.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8.png"/><Relationship Id="rId5" Type="http://schemas.openxmlformats.org/officeDocument/2006/relationships/image" Target="../media/image63.png"/><Relationship Id="rId10" Type="http://schemas.openxmlformats.org/officeDocument/2006/relationships/image" Target="../media/image67.jpeg"/><Relationship Id="rId4" Type="http://schemas.openxmlformats.org/officeDocument/2006/relationships/image" Target="../media/image62.png"/><Relationship Id="rId9" Type="http://schemas.openxmlformats.org/officeDocument/2006/relationships/image" Target="../media/image66.png"/><Relationship Id="rId14" Type="http://schemas.microsoft.com/office/2007/relationships/hdphoto" Target="../media/hdphoto12.wdp"/></Relationships>
</file>

<file path=ppt/slides/_rels/slide2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76.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1.tmp"/><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90.jpg"/><Relationship Id="rId4" Type="http://schemas.microsoft.com/office/2007/relationships/hdphoto" Target="../media/hdphoto14.wdp"/></Relationships>
</file>

<file path=ppt/slides/_rels/slide3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5" Type="http://schemas.openxmlformats.org/officeDocument/2006/relationships/image" Target="../media/image98.jpeg"/><Relationship Id="rId4" Type="http://schemas.openxmlformats.org/officeDocument/2006/relationships/image" Target="../media/image9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100.png"/></Relationships>
</file>

<file path=ppt/slides/_rels/slide4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4.xml"/><Relationship Id="rId1" Type="http://schemas.openxmlformats.org/officeDocument/2006/relationships/slideLayout" Target="../slideLayouts/slideLayout29.xml"/><Relationship Id="rId5" Type="http://schemas.openxmlformats.org/officeDocument/2006/relationships/image" Target="../media/image99.png"/><Relationship Id="rId4" Type="http://schemas.microsoft.com/office/2007/relationships/hdphoto" Target="../media/hdphoto15.wdp"/></Relationships>
</file>

<file path=ppt/slides/_rels/slide44.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02.pn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29.xml"/><Relationship Id="rId6" Type="http://schemas.microsoft.com/office/2007/relationships/hdphoto" Target="../media/hdphoto18.wdp"/><Relationship Id="rId5" Type="http://schemas.openxmlformats.org/officeDocument/2006/relationships/image" Target="../media/image105.png"/><Relationship Id="rId4" Type="http://schemas.microsoft.com/office/2007/relationships/hdphoto" Target="../media/hdphoto17.wdp"/></Relationships>
</file>

<file path=ppt/slides/_rels/slide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29.xml"/><Relationship Id="rId4" Type="http://schemas.microsoft.com/office/2007/relationships/hdphoto" Target="../media/hdphoto19.wdp"/></Relationships>
</file>

<file path=ppt/slides/_rels/slide4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3.jpeg"/><Relationship Id="rId1" Type="http://schemas.openxmlformats.org/officeDocument/2006/relationships/slideLayout" Target="../slideLayouts/slideLayout29.xml"/><Relationship Id="rId5" Type="http://schemas.openxmlformats.org/officeDocument/2006/relationships/image" Target="../media/image110.jpeg"/><Relationship Id="rId4" Type="http://schemas.microsoft.com/office/2007/relationships/hdphoto" Target="../media/hdphoto20.wdp"/></Relationships>
</file>

<file path=ppt/slides/_rels/slide4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2.jpe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hyperlink" Target="http://sciencenow.sciencemag.org/cgi/content/full/2002/705/2" TargetMode="External"/><Relationship Id="rId13" Type="http://schemas.openxmlformats.org/officeDocument/2006/relationships/hyperlink" Target="http://www.mnh.si.edu/anthro/humanorigins/ha/laferr.html" TargetMode="External"/><Relationship Id="rId18" Type="http://schemas.openxmlformats.org/officeDocument/2006/relationships/hyperlink" Target="http://www.mnh.si.edu/anthro/humanorigins/index.htm" TargetMode="External"/><Relationship Id="rId3" Type="http://schemas.openxmlformats.org/officeDocument/2006/relationships/hyperlink" Target="http://www.mnh.si.edu/anthro/humanorigins/ha/sts5.html" TargetMode="External"/><Relationship Id="rId7" Type="http://schemas.openxmlformats.org/officeDocument/2006/relationships/hyperlink" Target="http://www.mnh.si.edu/anthro/humanorigins/ha/er1470.html" TargetMode="External"/><Relationship Id="rId12" Type="http://schemas.openxmlformats.org/officeDocument/2006/relationships/hyperlink" Target="http://www.mnh.si.edu/anthro/humanorigins/ha/neand.htm" TargetMode="External"/><Relationship Id="rId17" Type="http://schemas.openxmlformats.org/officeDocument/2006/relationships/hyperlink" Target="http://www.mnh.si.edu/anthro/humanorigins/ha/cromagnon.html" TargetMode="External"/><Relationship Id="rId2" Type="http://schemas.openxmlformats.org/officeDocument/2006/relationships/hyperlink" Target="http://www.mnh.si.edu/anthro/humanorigins/ha/afri.html" TargetMode="External"/><Relationship Id="rId16" Type="http://schemas.openxmlformats.org/officeDocument/2006/relationships/hyperlink" Target="http://www.mnh.si.edu/anthro/humanorigins/ha/sap.htm" TargetMode="External"/><Relationship Id="rId1" Type="http://schemas.openxmlformats.org/officeDocument/2006/relationships/slideLayout" Target="../slideLayouts/slideLayout7.xml"/><Relationship Id="rId6" Type="http://schemas.openxmlformats.org/officeDocument/2006/relationships/hyperlink" Target="http://www.mnh.si.edu/anthro/humanorigins/ha/oh24.html" TargetMode="External"/><Relationship Id="rId11" Type="http://schemas.openxmlformats.org/officeDocument/2006/relationships/hyperlink" Target="http://www.mnh.si.edu/anthro/humanorigins/ha/brokenhill.htm" TargetMode="External"/><Relationship Id="rId5" Type="http://schemas.openxmlformats.org/officeDocument/2006/relationships/hyperlink" Target="http://www.mnh.si.edu/anthro/humanorigins/ha/ER1813.html" TargetMode="External"/><Relationship Id="rId15" Type="http://schemas.openxmlformats.org/officeDocument/2006/relationships/hyperlink" Target="http://www.mnh.si.edu/anthro/humanorigins/ha/lemoust.htm" TargetMode="External"/><Relationship Id="rId10" Type="http://schemas.openxmlformats.org/officeDocument/2006/relationships/hyperlink" Target="http://www.mnh.si.edu/anthro/humanorigins/ha/ER3733.html" TargetMode="External"/><Relationship Id="rId19" Type="http://schemas.openxmlformats.org/officeDocument/2006/relationships/image" Target="../media/image15.jpg"/><Relationship Id="rId4" Type="http://schemas.openxmlformats.org/officeDocument/2006/relationships/hyperlink" Target="http://www.mnh.si.edu/anthro/humanorigins/ha/sts71.html" TargetMode="External"/><Relationship Id="rId9" Type="http://schemas.openxmlformats.org/officeDocument/2006/relationships/hyperlink" Target="http://www.mnh.si.edu/anthro/humanorigins/ha/erg.html" TargetMode="External"/><Relationship Id="rId14" Type="http://schemas.openxmlformats.org/officeDocument/2006/relationships/hyperlink" Target="http://www.mnh.si.edu/anthro/humanorigins/ha/lachap.ht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535531"/>
          </a:xfrm>
          <a:prstGeom prst="rect">
            <a:avLst/>
          </a:prstGeom>
          <a:solidFill>
            <a:schemeClr val="accent5">
              <a:lumMod val="50000"/>
            </a:schemeClr>
          </a:solidFill>
        </p:spPr>
        <p:txBody>
          <a:bodyPr wrap="square" rtlCol="0">
            <a:spAutoFit/>
          </a:bodyPr>
          <a:lstStyle/>
          <a:p>
            <a:pPr algn="ctr">
              <a:lnSpc>
                <a:spcPct val="80000"/>
              </a:lnSpc>
            </a:pPr>
            <a:r>
              <a:rPr lang="en-US" sz="2800" b="1" dirty="0" smtClean="0">
                <a:solidFill>
                  <a:schemeClr val="bg1"/>
                </a:solidFill>
                <a:latin typeface="Arial Narrow" panose="020B0606020202030204" pitchFamily="34" charset="0"/>
                <a:cs typeface="Estrangelo Edessa" panose="03080600000000000000" pitchFamily="66" charset="0"/>
              </a:rPr>
              <a:t>L16</a:t>
            </a:r>
            <a:r>
              <a:rPr lang="en-US" sz="3600" b="1" dirty="0" smtClean="0">
                <a:solidFill>
                  <a:schemeClr val="bg1"/>
                </a:solidFill>
                <a:latin typeface="Gabriola" pitchFamily="82" charset="0"/>
              </a:rPr>
              <a:t>       </a:t>
            </a:r>
            <a:r>
              <a:rPr lang="ru-RU" sz="3600" b="1" dirty="0" smtClean="0">
                <a:solidFill>
                  <a:schemeClr val="bg1"/>
                </a:solidFill>
                <a:latin typeface="Gabriola" pitchFamily="82" charset="0"/>
              </a:rPr>
              <a:t>Экстремальные события четвертичного  времени</a:t>
            </a:r>
            <a:endParaRPr lang="ru-RU" sz="3600" b="1" dirty="0">
              <a:solidFill>
                <a:schemeClr val="bg1"/>
              </a:solidFill>
              <a:latin typeface="Gabriola" pitchFamily="82" charset="0"/>
            </a:endParaRPr>
          </a:p>
        </p:txBody>
      </p:sp>
      <p:sp>
        <p:nvSpPr>
          <p:cNvPr id="5" name="TextBox 4"/>
          <p:cNvSpPr txBox="1"/>
          <p:nvPr/>
        </p:nvSpPr>
        <p:spPr>
          <a:xfrm>
            <a:off x="5537845" y="2403079"/>
            <a:ext cx="3000350" cy="904863"/>
          </a:xfrm>
          <a:prstGeom prst="rect">
            <a:avLst/>
          </a:prstGeom>
          <a:noFill/>
        </p:spPr>
        <p:txBody>
          <a:bodyPr wrap="square" rtlCol="0">
            <a:spAutoFit/>
          </a:bodyPr>
          <a:lstStyle/>
          <a:p>
            <a:pPr algn="ctr">
              <a:lnSpc>
                <a:spcPct val="80000"/>
              </a:lnSpc>
            </a:pPr>
            <a:r>
              <a:rPr lang="en-US" sz="3200" dirty="0" smtClean="0">
                <a:latin typeface="Matura MT Script Capitals" pitchFamily="66" charset="0"/>
              </a:rPr>
              <a:t>Quaternary </a:t>
            </a:r>
            <a:r>
              <a:rPr lang="en-US" sz="3200" dirty="0" err="1" smtClean="0">
                <a:latin typeface="Matura MT Script Capitals" pitchFamily="66" charset="0"/>
              </a:rPr>
              <a:t>Extremals</a:t>
            </a:r>
            <a:endParaRPr lang="ru-RU" sz="3200"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369"/>
          <a:stretch/>
        </p:blipFill>
        <p:spPr bwMode="auto">
          <a:xfrm>
            <a:off x="815761" y="1031521"/>
            <a:ext cx="4188287" cy="5826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572000" y="620688"/>
            <a:ext cx="4536505" cy="1200329"/>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ru-RU" b="1" dirty="0">
                <a:solidFill>
                  <a:schemeClr val="accent6">
                    <a:lumMod val="50000"/>
                  </a:schemeClr>
                </a:solidFill>
                <a:latin typeface="Franklin Gothic Demi" panose="020B0703020102020204" pitchFamily="34" charset="0"/>
              </a:rPr>
              <a:t>Появление и развитие гоминид </a:t>
            </a:r>
          </a:p>
          <a:p>
            <a:pPr marL="342900" indent="-342900">
              <a:buFont typeface="Arial" panose="020B0604020202020204" pitchFamily="34" charset="0"/>
              <a:buChar char="•"/>
            </a:pPr>
            <a:r>
              <a:rPr lang="ru-RU" b="1" dirty="0">
                <a:solidFill>
                  <a:schemeClr val="accent6">
                    <a:lumMod val="50000"/>
                  </a:schemeClr>
                </a:solidFill>
                <a:latin typeface="Franklin Gothic Demi" panose="020B0703020102020204" pitchFamily="34" charset="0"/>
              </a:rPr>
              <a:t>Развитие и исчезновение мегафауны</a:t>
            </a:r>
          </a:p>
          <a:p>
            <a:pPr marL="342900" indent="-342900">
              <a:buFont typeface="Arial" panose="020B0604020202020204" pitchFamily="34" charset="0"/>
              <a:buChar char="•"/>
            </a:pPr>
            <a:r>
              <a:rPr lang="ru-RU" b="1" dirty="0" err="1" smtClean="0">
                <a:solidFill>
                  <a:schemeClr val="accent6">
                    <a:lumMod val="50000"/>
                  </a:schemeClr>
                </a:solidFill>
                <a:latin typeface="Franklin Gothic Demi" panose="020B0703020102020204" pitchFamily="34" charset="0"/>
              </a:rPr>
              <a:t>Флады</a:t>
            </a:r>
            <a:r>
              <a:rPr lang="ru-RU" b="1" dirty="0" smtClean="0">
                <a:solidFill>
                  <a:schemeClr val="accent6">
                    <a:lumMod val="50000"/>
                  </a:schemeClr>
                </a:solidFill>
                <a:latin typeface="Franklin Gothic Demi" panose="020B0703020102020204" pitchFamily="34" charset="0"/>
              </a:rPr>
              <a:t>, </a:t>
            </a:r>
            <a:r>
              <a:rPr lang="ru-RU" b="1" dirty="0" err="1" smtClean="0">
                <a:solidFill>
                  <a:schemeClr val="accent6">
                    <a:lumMod val="50000"/>
                  </a:schemeClr>
                </a:solidFill>
                <a:latin typeface="Franklin Gothic Demi" panose="020B0703020102020204" pitchFamily="34" charset="0"/>
              </a:rPr>
              <a:t>Спилвеи</a:t>
            </a:r>
            <a:r>
              <a:rPr lang="ru-RU" b="1" dirty="0" smtClean="0">
                <a:solidFill>
                  <a:schemeClr val="accent6">
                    <a:lumMod val="50000"/>
                  </a:schemeClr>
                </a:solidFill>
                <a:latin typeface="Franklin Gothic Demi" panose="020B0703020102020204" pitchFamily="34" charset="0"/>
              </a:rPr>
              <a:t> и </a:t>
            </a:r>
            <a:r>
              <a:rPr lang="ru-RU" b="1" dirty="0" err="1" smtClean="0">
                <a:solidFill>
                  <a:schemeClr val="accent6">
                    <a:lumMod val="50000"/>
                  </a:schemeClr>
                </a:solidFill>
                <a:latin typeface="Franklin Gothic Demi" panose="020B0703020102020204" pitchFamily="34" charset="0"/>
              </a:rPr>
              <a:t>Йокульлаупы</a:t>
            </a:r>
            <a:endParaRPr lang="ru-RU" b="1" dirty="0" smtClean="0">
              <a:solidFill>
                <a:schemeClr val="accent6">
                  <a:lumMod val="50000"/>
                </a:schemeClr>
              </a:solidFill>
              <a:latin typeface="Franklin Gothic Demi" panose="020B0703020102020204" pitchFamily="34" charset="0"/>
            </a:endParaRPr>
          </a:p>
        </p:txBody>
      </p:sp>
      <p:pic>
        <p:nvPicPr>
          <p:cNvPr id="7" name="Рисунок 6" descr="Вырезка экрана"/>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436096" y="3914775"/>
            <a:ext cx="3203848" cy="2244337"/>
          </a:xfrm>
          <a:prstGeom prst="rect">
            <a:avLst/>
          </a:prstGeom>
          <a:ln w="9525">
            <a:solidFill>
              <a:schemeClr val="tx1"/>
            </a:solidFill>
          </a:ln>
        </p:spPr>
      </p:pic>
      <p:sp>
        <p:nvSpPr>
          <p:cNvPr id="2" name="TextBox 1"/>
          <p:cNvSpPr txBox="1"/>
          <p:nvPr/>
        </p:nvSpPr>
        <p:spPr>
          <a:xfrm>
            <a:off x="755576" y="6564813"/>
            <a:ext cx="2666114" cy="246221"/>
          </a:xfrm>
          <a:prstGeom prst="rect">
            <a:avLst/>
          </a:prstGeom>
          <a:noFill/>
        </p:spPr>
        <p:txBody>
          <a:bodyPr wrap="none" rtlCol="0">
            <a:spAutoFit/>
          </a:bodyPr>
          <a:lstStyle/>
          <a:p>
            <a:r>
              <a:rPr lang="ru-RU" sz="1000" b="1" dirty="0" smtClean="0"/>
              <a:t>Тапир современный и </a:t>
            </a:r>
            <a:r>
              <a:rPr lang="ru-RU" sz="1000" b="1" dirty="0" err="1" smtClean="0"/>
              <a:t>среднеплейстоновый</a:t>
            </a:r>
            <a:endParaRPr lang="ru-RU" sz="1000" b="1" dirty="0"/>
          </a:p>
        </p:txBody>
      </p:sp>
      <p:pic>
        <p:nvPicPr>
          <p:cNvPr id="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283" y="471898"/>
            <a:ext cx="2143237" cy="2093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09898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280" y="10508"/>
            <a:ext cx="1895943" cy="1797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6800" y="537577"/>
            <a:ext cx="6667032" cy="3416320"/>
          </a:xfrm>
          <a:prstGeom prst="rect">
            <a:avLst/>
          </a:prstGeom>
        </p:spPr>
        <p:txBody>
          <a:bodyPr wrap="square">
            <a:spAutoFit/>
          </a:bodyPr>
          <a:lstStyle/>
          <a:p>
            <a:r>
              <a:rPr lang="ru-RU" dirty="0" smtClean="0">
                <a:solidFill>
                  <a:srgbClr val="000000"/>
                </a:solidFill>
                <a:latin typeface="Arial Narrow" panose="020B0606020202030204" pitchFamily="34" charset="0"/>
              </a:rPr>
              <a:t>Найден </a:t>
            </a:r>
            <a:r>
              <a:rPr lang="ru-RU" dirty="0">
                <a:solidFill>
                  <a:srgbClr val="000000"/>
                </a:solidFill>
                <a:latin typeface="Arial Narrow" panose="020B0606020202030204" pitchFamily="34" charset="0"/>
              </a:rPr>
              <a:t>в Эфиопии в 1997, описан в 1999. "</a:t>
            </a:r>
            <a:r>
              <a:rPr lang="ru-RU" dirty="0" err="1">
                <a:solidFill>
                  <a:srgbClr val="000000"/>
                </a:solidFill>
                <a:latin typeface="Arial Narrow" panose="020B0606020202030204" pitchFamily="34" charset="0"/>
              </a:rPr>
              <a:t>Garhi</a:t>
            </a:r>
            <a:r>
              <a:rPr lang="ru-RU" dirty="0">
                <a:solidFill>
                  <a:srgbClr val="000000"/>
                </a:solidFill>
                <a:latin typeface="Arial Narrow" panose="020B0606020202030204" pitchFamily="34" charset="0"/>
              </a:rPr>
              <a:t>" </a:t>
            </a:r>
            <a:r>
              <a:rPr lang="ru-RU" dirty="0" err="1">
                <a:solidFill>
                  <a:srgbClr val="000000"/>
                </a:solidFill>
                <a:latin typeface="Arial Narrow" panose="020B0606020202030204" pitchFamily="34" charset="0"/>
              </a:rPr>
              <a:t>по-афарски</a:t>
            </a:r>
            <a:r>
              <a:rPr lang="ru-RU" dirty="0">
                <a:solidFill>
                  <a:srgbClr val="000000"/>
                </a:solidFill>
                <a:latin typeface="Arial Narrow" panose="020B0606020202030204" pitchFamily="34" charset="0"/>
              </a:rPr>
              <a:t> значит "удивительный". Объем мозга - примерно 450 </a:t>
            </a:r>
            <a:r>
              <a:rPr lang="ru-RU" dirty="0" err="1">
                <a:solidFill>
                  <a:srgbClr val="000000"/>
                </a:solidFill>
                <a:latin typeface="Arial Narrow" panose="020B0606020202030204" pitchFamily="34" charset="0"/>
              </a:rPr>
              <a:t>куб.см</a:t>
            </a:r>
            <a:r>
              <a:rPr lang="ru-RU" dirty="0">
                <a:solidFill>
                  <a:srgbClr val="000000"/>
                </a:solidFill>
                <a:latin typeface="Arial Narrow" panose="020B0606020202030204" pitchFamily="34" charset="0"/>
              </a:rPr>
              <a:t>. Возраст - </a:t>
            </a:r>
            <a:r>
              <a:rPr lang="ru-RU" b="1" i="1" dirty="0">
                <a:solidFill>
                  <a:srgbClr val="000000"/>
                </a:solidFill>
                <a:latin typeface="Arial Narrow" panose="020B0606020202030204" pitchFamily="34" charset="0"/>
              </a:rPr>
              <a:t>2,5 млн. лет</a:t>
            </a:r>
            <a:r>
              <a:rPr lang="ru-RU" dirty="0">
                <a:solidFill>
                  <a:srgbClr val="000000"/>
                </a:solidFill>
                <a:latin typeface="Arial Narrow" panose="020B0606020202030204" pitchFamily="34" charset="0"/>
              </a:rPr>
              <a:t>. </a:t>
            </a:r>
            <a:r>
              <a:rPr lang="ru-RU" dirty="0" smtClean="0">
                <a:solidFill>
                  <a:srgbClr val="000000"/>
                </a:solidFill>
                <a:latin typeface="Arial Narrow" panose="020B0606020202030204" pitchFamily="34" charset="0"/>
              </a:rPr>
              <a:t>Относится к так называемым грацильным (хрупким) австралопитекам. </a:t>
            </a:r>
          </a:p>
          <a:p>
            <a:r>
              <a:rPr lang="ru-RU" dirty="0" smtClean="0">
                <a:solidFill>
                  <a:srgbClr val="000000"/>
                </a:solidFill>
                <a:latin typeface="Arial Narrow" panose="020B0606020202030204" pitchFamily="34" charset="0"/>
              </a:rPr>
              <a:t>Удивительность </a:t>
            </a:r>
            <a:r>
              <a:rPr lang="ru-RU" dirty="0">
                <a:solidFill>
                  <a:srgbClr val="000000"/>
                </a:solidFill>
                <a:latin typeface="Arial Narrow" panose="020B0606020202030204" pitchFamily="34" charset="0"/>
              </a:rPr>
              <a:t>этого вида заключается в том, что вместе с останками были найдены примитивные орудия, напоминающие </a:t>
            </a:r>
            <a:r>
              <a:rPr lang="ru-RU" dirty="0" err="1">
                <a:solidFill>
                  <a:srgbClr val="000000"/>
                </a:solidFill>
                <a:latin typeface="Arial Narrow" panose="020B0606020202030204" pitchFamily="34" charset="0"/>
              </a:rPr>
              <a:t>олдувайскую</a:t>
            </a:r>
            <a:r>
              <a:rPr lang="ru-RU" dirty="0">
                <a:solidFill>
                  <a:srgbClr val="000000"/>
                </a:solidFill>
                <a:latin typeface="Arial Narrow" panose="020B0606020202030204" pitchFamily="34" charset="0"/>
              </a:rPr>
              <a:t> технологию, и датируемые возрастом 2,5 – 2,6 млн лет </a:t>
            </a:r>
            <a:r>
              <a:rPr lang="ru-RU" dirty="0" smtClean="0">
                <a:solidFill>
                  <a:srgbClr val="000000"/>
                </a:solidFill>
                <a:latin typeface="Arial Narrow" panose="020B0606020202030204" pitchFamily="34" charset="0"/>
              </a:rPr>
              <a:t>назад. </a:t>
            </a:r>
            <a:r>
              <a:rPr lang="ru-RU" dirty="0">
                <a:solidFill>
                  <a:srgbClr val="000000"/>
                </a:solidFill>
                <a:latin typeface="Arial Narrow" panose="020B0606020202030204" pitchFamily="34" charset="0"/>
              </a:rPr>
              <a:t>Это подразумевает, что австралопитек гари начал использовать каменные орудия раньше человека умелого (которого, в свою очередь, назвали так, принимая за изобретателя </a:t>
            </a:r>
            <a:r>
              <a:rPr lang="ru-RU" dirty="0" err="1">
                <a:solidFill>
                  <a:srgbClr val="000000"/>
                </a:solidFill>
                <a:latin typeface="Arial Narrow" panose="020B0606020202030204" pitchFamily="34" charset="0"/>
              </a:rPr>
              <a:t>олдувайской</a:t>
            </a:r>
            <a:r>
              <a:rPr lang="ru-RU" dirty="0">
                <a:solidFill>
                  <a:srgbClr val="000000"/>
                </a:solidFill>
                <a:latin typeface="Arial Narrow" panose="020B0606020202030204" pitchFamily="34" charset="0"/>
              </a:rPr>
              <a:t> технологии обработки камня</a:t>
            </a:r>
            <a:r>
              <a:rPr lang="ru-RU" dirty="0" smtClean="0">
                <a:solidFill>
                  <a:srgbClr val="000000"/>
                </a:solidFill>
                <a:latin typeface="Arial Narrow" panose="020B0606020202030204" pitchFamily="34" charset="0"/>
              </a:rPr>
              <a:t>). Высказано </a:t>
            </a:r>
            <a:r>
              <a:rPr lang="ru-RU" dirty="0">
                <a:solidFill>
                  <a:srgbClr val="000000"/>
                </a:solidFill>
                <a:latin typeface="Arial Narrow" panose="020B0606020202030204" pitchFamily="34" charset="0"/>
              </a:rPr>
              <a:t>предположение, что </a:t>
            </a:r>
            <a:r>
              <a:rPr lang="ru-RU" dirty="0" err="1">
                <a:solidFill>
                  <a:srgbClr val="000000"/>
                </a:solidFill>
                <a:latin typeface="Arial Narrow" panose="020B0606020202030204" pitchFamily="34" charset="0"/>
              </a:rPr>
              <a:t>A.</a:t>
            </a:r>
            <a:r>
              <a:rPr lang="ru-RU" i="1" dirty="0" err="1">
                <a:solidFill>
                  <a:srgbClr val="000000"/>
                </a:solidFill>
                <a:latin typeface="Arial Narrow" panose="020B0606020202030204" pitchFamily="34" charset="0"/>
              </a:rPr>
              <a:t>garhi</a:t>
            </a:r>
            <a:r>
              <a:rPr lang="ru-RU" dirty="0">
                <a:solidFill>
                  <a:srgbClr val="000000"/>
                </a:solidFill>
                <a:latin typeface="Arial Narrow" panose="020B0606020202030204" pitchFamily="34" charset="0"/>
              </a:rPr>
              <a:t> - переходная форма, являющаяся прямым потомком  </a:t>
            </a:r>
            <a:r>
              <a:rPr lang="ru-RU" dirty="0" err="1" smtClean="0">
                <a:solidFill>
                  <a:srgbClr val="000000"/>
                </a:solidFill>
                <a:latin typeface="Arial Narrow" panose="020B0606020202030204" pitchFamily="34" charset="0"/>
              </a:rPr>
              <a:t>A</a:t>
            </a:r>
            <a:r>
              <a:rPr lang="ru-RU" i="1" dirty="0" err="1" smtClean="0">
                <a:solidFill>
                  <a:srgbClr val="000000"/>
                </a:solidFill>
                <a:latin typeface="Arial Narrow" panose="020B0606020202030204" pitchFamily="34" charset="0"/>
              </a:rPr>
              <a:t>.afarensis</a:t>
            </a:r>
            <a:r>
              <a:rPr lang="ru-RU" dirty="0">
                <a:solidFill>
                  <a:srgbClr val="000000"/>
                </a:solidFill>
                <a:latin typeface="Arial Narrow" panose="020B0606020202030204" pitchFamily="34" charset="0"/>
              </a:rPr>
              <a:t> и предком </a:t>
            </a:r>
            <a:r>
              <a:rPr lang="ru-RU" dirty="0" err="1">
                <a:solidFill>
                  <a:srgbClr val="000000"/>
                </a:solidFill>
                <a:latin typeface="Arial Narrow" panose="020B0606020202030204" pitchFamily="34" charset="0"/>
              </a:rPr>
              <a:t>Homo</a:t>
            </a:r>
            <a:r>
              <a:rPr lang="ru-RU" dirty="0">
                <a:solidFill>
                  <a:srgbClr val="000000"/>
                </a:solidFill>
                <a:latin typeface="Arial Narrow" panose="020B0606020202030204" pitchFamily="34" charset="0"/>
              </a:rPr>
              <a:t> </a:t>
            </a:r>
            <a:r>
              <a:rPr lang="ru-RU" i="1" dirty="0" err="1">
                <a:solidFill>
                  <a:srgbClr val="000000"/>
                </a:solidFill>
                <a:latin typeface="Arial Narrow" panose="020B0606020202030204" pitchFamily="34" charset="0"/>
              </a:rPr>
              <a:t>habilis</a:t>
            </a:r>
            <a:r>
              <a:rPr lang="ru-RU" i="1" dirty="0">
                <a:solidFill>
                  <a:srgbClr val="000000"/>
                </a:solidFill>
                <a:latin typeface="Arial Narrow" panose="020B0606020202030204" pitchFamily="34" charset="0"/>
              </a:rPr>
              <a:t>. </a:t>
            </a:r>
            <a:endParaRPr lang="ru-RU" b="0" i="1" dirty="0">
              <a:solidFill>
                <a:srgbClr val="000000"/>
              </a:solidFill>
              <a:effectLst/>
              <a:latin typeface="Arial Narrow" panose="020B0606020202030204" pitchFamily="34" charset="0"/>
            </a:endParaRPr>
          </a:p>
        </p:txBody>
      </p:sp>
      <p:sp>
        <p:nvSpPr>
          <p:cNvPr id="3" name="Прямоугольник 2"/>
          <p:cNvSpPr/>
          <p:nvPr/>
        </p:nvSpPr>
        <p:spPr>
          <a:xfrm>
            <a:off x="539552" y="44624"/>
            <a:ext cx="2724336" cy="461665"/>
          </a:xfrm>
          <a:prstGeom prst="rect">
            <a:avLst/>
          </a:prstGeom>
        </p:spPr>
        <p:txBody>
          <a:bodyPr wrap="none">
            <a:spAutoFit/>
          </a:bodyPr>
          <a:lstStyle/>
          <a:p>
            <a:pPr lvl="0" algn="ctr"/>
            <a:r>
              <a:rPr lang="ru-RU" sz="2400" i="1" dirty="0" err="1">
                <a:solidFill>
                  <a:srgbClr val="000000"/>
                </a:solidFill>
                <a:latin typeface="Franklin Gothic Medium Cond" pitchFamily="34" charset="0"/>
              </a:rPr>
              <a:t>Australopithecus</a:t>
            </a:r>
            <a:r>
              <a:rPr lang="ru-RU" sz="2400" i="1" dirty="0">
                <a:solidFill>
                  <a:srgbClr val="000000"/>
                </a:solidFill>
                <a:latin typeface="Franklin Gothic Medium Cond" pitchFamily="34" charset="0"/>
              </a:rPr>
              <a:t> </a:t>
            </a:r>
            <a:r>
              <a:rPr lang="ru-RU" sz="2400" i="1" dirty="0" err="1">
                <a:solidFill>
                  <a:srgbClr val="000000"/>
                </a:solidFill>
                <a:latin typeface="Franklin Gothic Medium Cond" pitchFamily="34" charset="0"/>
              </a:rPr>
              <a:t>garhi</a:t>
            </a:r>
            <a:endParaRPr lang="ru-RU" sz="2400" i="1" dirty="0">
              <a:solidFill>
                <a:srgbClr val="000000"/>
              </a:solidFill>
              <a:latin typeface="Franklin Gothic Medium Cond" pitchFamily="34"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5643" y="1773335"/>
            <a:ext cx="1912580" cy="2540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280" y="4089438"/>
            <a:ext cx="1949290" cy="2599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584" y="4176463"/>
            <a:ext cx="4086920" cy="263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олилиния 5"/>
          <p:cNvSpPr/>
          <p:nvPr/>
        </p:nvSpPr>
        <p:spPr>
          <a:xfrm>
            <a:off x="1885950" y="4777952"/>
            <a:ext cx="962025" cy="457200"/>
          </a:xfrm>
          <a:custGeom>
            <a:avLst/>
            <a:gdLst>
              <a:gd name="connsiteX0" fmla="*/ 14288 w 962025"/>
              <a:gd name="connsiteY0" fmla="*/ 0 h 457200"/>
              <a:gd name="connsiteX1" fmla="*/ 957263 w 962025"/>
              <a:gd name="connsiteY1" fmla="*/ 14287 h 457200"/>
              <a:gd name="connsiteX2" fmla="*/ 962025 w 962025"/>
              <a:gd name="connsiteY2" fmla="*/ 457200 h 457200"/>
              <a:gd name="connsiteX3" fmla="*/ 800100 w 962025"/>
              <a:gd name="connsiteY3" fmla="*/ 452437 h 457200"/>
              <a:gd name="connsiteX4" fmla="*/ 800100 w 962025"/>
              <a:gd name="connsiteY4" fmla="*/ 228600 h 457200"/>
              <a:gd name="connsiteX5" fmla="*/ 0 w 962025"/>
              <a:gd name="connsiteY5" fmla="*/ 223837 h 457200"/>
              <a:gd name="connsiteX6" fmla="*/ 14288 w 962025"/>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025" h="457200">
                <a:moveTo>
                  <a:pt x="14288" y="0"/>
                </a:moveTo>
                <a:lnTo>
                  <a:pt x="957263" y="14287"/>
                </a:lnTo>
                <a:cubicBezTo>
                  <a:pt x="958850" y="161925"/>
                  <a:pt x="960438" y="309562"/>
                  <a:pt x="962025" y="457200"/>
                </a:cubicBezTo>
                <a:lnTo>
                  <a:pt x="800100" y="452437"/>
                </a:lnTo>
                <a:lnTo>
                  <a:pt x="800100" y="228600"/>
                </a:lnTo>
                <a:lnTo>
                  <a:pt x="0" y="223837"/>
                </a:lnTo>
                <a:lnTo>
                  <a:pt x="14288" y="0"/>
                </a:lnTo>
                <a:close/>
              </a:path>
            </a:pathLst>
          </a:cu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68354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9861" y="3356992"/>
            <a:ext cx="8864277" cy="2954655"/>
          </a:xfrm>
          <a:prstGeom prst="rect">
            <a:avLst/>
          </a:prstGeom>
        </p:spPr>
        <p:txBody>
          <a:bodyPr wrap="square">
            <a:spAutoFit/>
          </a:bodyPr>
          <a:lstStyle/>
          <a:p>
            <a:r>
              <a:rPr lang="ru-RU" sz="2400" b="1" i="1" dirty="0" err="1">
                <a:latin typeface="Arial Narrow" panose="020B0606020202030204" pitchFamily="34" charset="0"/>
                <a:cs typeface="Arial" pitchFamily="34" charset="0"/>
              </a:rPr>
              <a:t>Homo</a:t>
            </a:r>
            <a:r>
              <a:rPr lang="ru-RU" sz="2400" b="1" i="1" dirty="0">
                <a:latin typeface="Arial Narrow" panose="020B0606020202030204" pitchFamily="34" charset="0"/>
                <a:cs typeface="Arial" pitchFamily="34" charset="0"/>
              </a:rPr>
              <a:t> </a:t>
            </a:r>
            <a:r>
              <a:rPr lang="ru-RU" sz="2400" b="1" i="1" dirty="0" err="1">
                <a:latin typeface="Arial Narrow" panose="020B0606020202030204" pitchFamily="34" charset="0"/>
                <a:cs typeface="Arial" pitchFamily="34" charset="0"/>
              </a:rPr>
              <a:t>habilis</a:t>
            </a:r>
            <a:r>
              <a:rPr lang="ru-RU" sz="2400" b="1" i="1" dirty="0">
                <a:latin typeface="Arial Narrow" panose="020B0606020202030204" pitchFamily="34" charset="0"/>
                <a:cs typeface="Arial" pitchFamily="34" charset="0"/>
              </a:rPr>
              <a:t> </a:t>
            </a:r>
            <a:r>
              <a:rPr lang="ru-RU" sz="2400" b="1" i="1" dirty="0" smtClean="0">
                <a:latin typeface="Arial Narrow" panose="020B0606020202030204" pitchFamily="34" charset="0"/>
                <a:cs typeface="Arial" pitchFamily="34" charset="0"/>
              </a:rPr>
              <a:t>      </a:t>
            </a:r>
            <a:r>
              <a:rPr lang="ru-RU" dirty="0" smtClean="0">
                <a:latin typeface="Arial Narrow" panose="020B0606020202030204" pitchFamily="34" charset="0"/>
                <a:cs typeface="Times New Roman" pitchFamily="18" charset="0"/>
              </a:rPr>
              <a:t>2.4 </a:t>
            </a:r>
            <a:r>
              <a:rPr lang="ru-RU" dirty="0">
                <a:latin typeface="Arial Narrow" panose="020B0606020202030204" pitchFamily="34" charset="0"/>
                <a:cs typeface="Times New Roman" pitchFamily="18" charset="0"/>
              </a:rPr>
              <a:t>- 1.5 млн. лет назад, Вост. Африка. Объем черепа около 670 куб. см. Этот древнейший представитель рода </a:t>
            </a:r>
            <a:r>
              <a:rPr lang="ru-RU" dirty="0" err="1">
                <a:latin typeface="Arial Narrow" panose="020B0606020202030204" pitchFamily="34" charset="0"/>
                <a:cs typeface="Times New Roman" pitchFamily="18" charset="0"/>
              </a:rPr>
              <a:t>Homo</a:t>
            </a:r>
            <a:r>
              <a:rPr lang="ru-RU" dirty="0">
                <a:latin typeface="Arial Narrow" panose="020B0606020202030204" pitchFamily="34" charset="0"/>
                <a:cs typeface="Times New Roman" pitchFamily="18" charset="0"/>
              </a:rPr>
              <a:t> </a:t>
            </a:r>
            <a:r>
              <a:rPr lang="ru-RU" dirty="0" smtClean="0">
                <a:latin typeface="Arial Narrow" panose="020B0606020202030204" pitchFamily="34" charset="0"/>
                <a:cs typeface="Times New Roman" pitchFamily="18" charset="0"/>
              </a:rPr>
              <a:t>изготавливал первые каменные </a:t>
            </a:r>
            <a:r>
              <a:rPr lang="ru-RU" dirty="0">
                <a:latin typeface="Arial Narrow" panose="020B0606020202030204" pitchFamily="34" charset="0"/>
                <a:cs typeface="Times New Roman" pitchFamily="18" charset="0"/>
              </a:rPr>
              <a:t>орудия (отсюда и название - "человек умелый"). Орудия эти представляют собой грубо обработанную гальку (т.н. </a:t>
            </a:r>
            <a:r>
              <a:rPr lang="ru-RU" dirty="0" err="1">
                <a:latin typeface="Arial Narrow" panose="020B0606020202030204" pitchFamily="34" charset="0"/>
                <a:cs typeface="Times New Roman" pitchFamily="18" charset="0"/>
              </a:rPr>
              <a:t>Олдувайская</a:t>
            </a:r>
            <a:r>
              <a:rPr lang="ru-RU" dirty="0">
                <a:latin typeface="Arial Narrow" panose="020B0606020202030204" pitchFamily="34" charset="0"/>
                <a:cs typeface="Times New Roman" pitchFamily="18" charset="0"/>
              </a:rPr>
              <a:t> </a:t>
            </a:r>
            <a:r>
              <a:rPr lang="ru-RU" dirty="0" smtClean="0">
                <a:latin typeface="Arial Narrow" panose="020B0606020202030204" pitchFamily="34" charset="0"/>
                <a:cs typeface="Times New Roman" pitchFamily="18" charset="0"/>
              </a:rPr>
              <a:t>культура). Коренные </a:t>
            </a:r>
            <a:r>
              <a:rPr lang="ru-RU" dirty="0">
                <a:latin typeface="Arial Narrow" panose="020B0606020202030204" pitchFamily="34" charset="0"/>
                <a:cs typeface="Times New Roman" pitchFamily="18" charset="0"/>
              </a:rPr>
              <a:t>зубы </a:t>
            </a:r>
            <a:r>
              <a:rPr lang="ru-RU" dirty="0" err="1">
                <a:latin typeface="Arial Narrow" panose="020B0606020202030204" pitchFamily="34" charset="0"/>
                <a:cs typeface="Times New Roman" pitchFamily="18" charset="0"/>
              </a:rPr>
              <a:t>H.habilis</a:t>
            </a:r>
            <a:r>
              <a:rPr lang="ru-RU" dirty="0">
                <a:latin typeface="Arial Narrow" panose="020B0606020202030204" pitchFamily="34" charset="0"/>
                <a:cs typeface="Times New Roman" pitchFamily="18" charset="0"/>
              </a:rPr>
              <a:t> были мельче, чем у </a:t>
            </a:r>
            <a:r>
              <a:rPr lang="ru-RU" dirty="0" smtClean="0">
                <a:latin typeface="Arial Narrow" panose="020B0606020202030204" pitchFamily="34" charset="0"/>
                <a:cs typeface="Times New Roman" pitchFamily="18" charset="0"/>
              </a:rPr>
              <a:t>австралопитеков, </a:t>
            </a:r>
            <a:r>
              <a:rPr lang="ru-RU" dirty="0">
                <a:latin typeface="Arial Narrow" panose="020B0606020202030204" pitchFamily="34" charset="0"/>
                <a:cs typeface="Times New Roman" pitchFamily="18" charset="0"/>
              </a:rPr>
              <a:t>но значительно крупнее, чем у современных людей. Размер головного мозга составлял в среднем 650 кубических сантиметров и колебался в пределах от 500 до 800 кубических сантиметров. Кроме того, анализ внутренней поверхности черепа выявил зачаточный выступ в поле </a:t>
            </a:r>
            <a:r>
              <a:rPr lang="ru-RU" dirty="0" err="1">
                <a:latin typeface="Arial Narrow" panose="020B0606020202030204" pitchFamily="34" charset="0"/>
                <a:cs typeface="Times New Roman" pitchFamily="18" charset="0"/>
              </a:rPr>
              <a:t>Брока</a:t>
            </a:r>
            <a:r>
              <a:rPr lang="ru-RU" dirty="0">
                <a:latin typeface="Arial Narrow" panose="020B0606020202030204" pitchFamily="34" charset="0"/>
                <a:cs typeface="Times New Roman" pitchFamily="18" charset="0"/>
              </a:rPr>
              <a:t>, неразрывно связанный с речью у современного </a:t>
            </a:r>
            <a:r>
              <a:rPr lang="ru-RU" dirty="0" smtClean="0">
                <a:latin typeface="Arial Narrow" panose="020B0606020202030204" pitchFamily="34" charset="0"/>
                <a:cs typeface="Times New Roman" pitchFamily="18" charset="0"/>
              </a:rPr>
              <a:t>человека. </a:t>
            </a:r>
            <a:r>
              <a:rPr lang="ru-RU" dirty="0" err="1">
                <a:latin typeface="Arial Narrow" panose="020B0606020202030204" pitchFamily="34" charset="0"/>
                <a:cs typeface="Times New Roman" pitchFamily="18" charset="0"/>
              </a:rPr>
              <a:t>Habilis</a:t>
            </a:r>
            <a:r>
              <a:rPr lang="ru-RU" dirty="0">
                <a:latin typeface="Arial Narrow" panose="020B0606020202030204" pitchFamily="34" charset="0"/>
                <a:cs typeface="Times New Roman" pitchFamily="18" charset="0"/>
              </a:rPr>
              <a:t> имел 1,5 метра в высоту и предположительно весил около 45 килограммов. Самцы были крупнее самок, но у </a:t>
            </a:r>
            <a:r>
              <a:rPr lang="ru-RU" i="1" dirty="0" err="1">
                <a:latin typeface="Arial Narrow" panose="020B0606020202030204" pitchFamily="34" charset="0"/>
                <a:cs typeface="Times New Roman" pitchFamily="18" charset="0"/>
              </a:rPr>
              <a:t>habilis</a:t>
            </a:r>
            <a:r>
              <a:rPr lang="ru-RU" dirty="0">
                <a:latin typeface="Arial Narrow" panose="020B0606020202030204" pitchFamily="34" charset="0"/>
                <a:cs typeface="Times New Roman" pitchFamily="18" charset="0"/>
              </a:rPr>
              <a:t> не было такого резко </a:t>
            </a:r>
            <a:r>
              <a:rPr lang="ru-RU" dirty="0" smtClean="0">
                <a:latin typeface="Arial Narrow" panose="020B0606020202030204" pitchFamily="34" charset="0"/>
                <a:cs typeface="Times New Roman" pitchFamily="18" charset="0"/>
              </a:rPr>
              <a:t>полового диморфизма, как </a:t>
            </a:r>
            <a:r>
              <a:rPr lang="ru-RU" dirty="0">
                <a:latin typeface="Arial Narrow" panose="020B0606020202030204" pitchFamily="34" charset="0"/>
                <a:cs typeface="Times New Roman" pitchFamily="18" charset="0"/>
              </a:rPr>
              <a:t>у </a:t>
            </a:r>
            <a:r>
              <a:rPr lang="ru-RU" dirty="0" err="1">
                <a:latin typeface="Arial Narrow" panose="020B0606020202030204" pitchFamily="34" charset="0"/>
                <a:cs typeface="Times New Roman" pitchFamily="18" charset="0"/>
              </a:rPr>
              <a:t>А.afarensis</a:t>
            </a:r>
            <a:r>
              <a:rPr lang="ru-RU" dirty="0">
                <a:latin typeface="Arial Narrow" panose="020B0606020202030204" pitchFamily="34" charset="0"/>
                <a:cs typeface="Times New Roman" pitchFamily="18" charset="0"/>
              </a:rPr>
              <a:t>.</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0"/>
            <a:ext cx="5298209" cy="341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6357008" y="1348938"/>
            <a:ext cx="682589" cy="360040"/>
          </a:xfrm>
          <a:prstGeom prst="rect">
            <a:avLst/>
          </a:prstGeom>
          <a:solidFill>
            <a:schemeClr val="accent6">
              <a:lumMod val="50000"/>
              <a:alpha val="25098"/>
            </a:schemeClr>
          </a:solidFill>
          <a:ln w="38100">
            <a:solidFill>
              <a:srgbClr val="43F2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861" y="116632"/>
            <a:ext cx="3234906" cy="3234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074"/>
            <a:ext cx="5459252" cy="6841232"/>
          </a:xfrm>
          <a:prstGeom prst="rect">
            <a:avLst/>
          </a:prstGeom>
        </p:spPr>
      </p:pic>
    </p:spTree>
    <p:extLst>
      <p:ext uri="{BB962C8B-B14F-4D97-AF65-F5344CB8AC3E}">
        <p14:creationId xmlns:p14="http://schemas.microsoft.com/office/powerpoint/2010/main" val="417495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xit" presetSubtype="0" fill="hold" grpId="0" nodeType="withEffect">
                                  <p:stCondLst>
                                    <p:cond delay="0"/>
                                  </p:stCondLst>
                                  <p:childTnLst>
                                    <p:animEffect transition="out" filter="fade">
                                      <p:cBhvr>
                                        <p:cTn id="6" dur="2000"/>
                                        <p:tgtEl>
                                          <p:spTgt spid="4"/>
                                        </p:tgtEl>
                                      </p:cBhvr>
                                    </p:animEffect>
                                    <p:anim calcmode="lin" valueType="num">
                                      <p:cBhvr>
                                        <p:cTn id="7"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4"/>
                                        </p:tgtEl>
                                        <p:attrNameLst>
                                          <p:attrName>ppt_h</p:attrName>
                                        </p:attrNameLst>
                                      </p:cBhvr>
                                      <p:tavLst>
                                        <p:tav tm="0">
                                          <p:val>
                                            <p:strVal val="ppt_h"/>
                                          </p:val>
                                        </p:tav>
                                        <p:tav tm="100000">
                                          <p:val>
                                            <p:strVal val="ppt_h"/>
                                          </p:val>
                                        </p:tav>
                                      </p:tavLst>
                                    </p:anim>
                                    <p:set>
                                      <p:cBhvr>
                                        <p:cTn id="9" dur="1" fill="hold">
                                          <p:stCondLst>
                                            <p:cond delay="1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2547" r="2472" b="2323"/>
          <a:stretch/>
        </p:blipFill>
        <p:spPr bwMode="auto">
          <a:xfrm>
            <a:off x="4700626" y="116632"/>
            <a:ext cx="4345969" cy="6524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736" y="2780928"/>
            <a:ext cx="3359150" cy="292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68" y="188640"/>
            <a:ext cx="3884285" cy="2163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81126" y="6021288"/>
            <a:ext cx="3582327" cy="461665"/>
          </a:xfrm>
          <a:prstGeom prst="rect">
            <a:avLst/>
          </a:prstGeom>
          <a:noFill/>
        </p:spPr>
        <p:txBody>
          <a:bodyPr wrap="none" rtlCol="0">
            <a:spAutoFit/>
          </a:bodyPr>
          <a:lstStyle/>
          <a:p>
            <a:r>
              <a:rPr lang="ru-RU" sz="2400" dirty="0" smtClean="0">
                <a:latin typeface="Times New Roman" pitchFamily="18" charset="0"/>
                <a:cs typeface="Times New Roman" pitchFamily="18" charset="0"/>
              </a:rPr>
              <a:t>Оббитая галька - </a:t>
            </a:r>
            <a:r>
              <a:rPr lang="ru-RU" sz="2400" i="1" dirty="0" err="1" smtClean="0">
                <a:latin typeface="Times New Roman" pitchFamily="18" charset="0"/>
                <a:cs typeface="Times New Roman" pitchFamily="18" charset="0"/>
              </a:rPr>
              <a:t>чопперы</a:t>
            </a:r>
            <a:endParaRPr lang="ru-RU" sz="2400" i="1" dirty="0">
              <a:latin typeface="Times New Roman" pitchFamily="18" charset="0"/>
              <a:cs typeface="Times New Roman" pitchFamily="18" charset="0"/>
            </a:endParaRPr>
          </a:p>
        </p:txBody>
      </p:sp>
    </p:spTree>
    <p:extLst>
      <p:ext uri="{BB962C8B-B14F-4D97-AF65-F5344CB8AC3E}">
        <p14:creationId xmlns:p14="http://schemas.microsoft.com/office/powerpoint/2010/main" val="5155973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7516" y="-7392"/>
            <a:ext cx="5044763" cy="3254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452320" y="82988"/>
            <a:ext cx="1545704" cy="191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7748964" y="2036435"/>
            <a:ext cx="1249060" cy="646331"/>
          </a:xfrm>
          <a:prstGeom prst="rect">
            <a:avLst/>
          </a:prstGeom>
        </p:spPr>
        <p:txBody>
          <a:bodyPr wrap="none">
            <a:spAutoFit/>
          </a:bodyPr>
          <a:lstStyle/>
          <a:p>
            <a:pPr algn="r"/>
            <a:r>
              <a:rPr lang="en-US" b="1" i="1" dirty="0">
                <a:solidFill>
                  <a:srgbClr val="000000"/>
                </a:solidFill>
                <a:latin typeface="Times New Roman"/>
              </a:rPr>
              <a:t>Homo </a:t>
            </a:r>
            <a:endParaRPr lang="ru-RU" b="1" i="1" dirty="0" smtClean="0">
              <a:solidFill>
                <a:srgbClr val="000000"/>
              </a:solidFill>
              <a:latin typeface="Times New Roman"/>
            </a:endParaRPr>
          </a:p>
          <a:p>
            <a:pPr algn="r"/>
            <a:r>
              <a:rPr lang="en-US" b="1" i="1" dirty="0" err="1" smtClean="0">
                <a:solidFill>
                  <a:srgbClr val="000000"/>
                </a:solidFill>
                <a:latin typeface="Times New Roman"/>
              </a:rPr>
              <a:t>rudolfensis</a:t>
            </a:r>
            <a:endParaRPr lang="en-US" b="1" i="1" dirty="0">
              <a:solidFill>
                <a:srgbClr val="000000"/>
              </a:solidFill>
              <a:effectLst/>
              <a:latin typeface="Times New Roman"/>
            </a:endParaRPr>
          </a:p>
        </p:txBody>
      </p:sp>
      <p:sp>
        <p:nvSpPr>
          <p:cNvPr id="6" name="Прямоугольник 5"/>
          <p:cNvSpPr/>
          <p:nvPr/>
        </p:nvSpPr>
        <p:spPr>
          <a:xfrm>
            <a:off x="4932040" y="3796585"/>
            <a:ext cx="4065984" cy="2800767"/>
          </a:xfrm>
          <a:prstGeom prst="rect">
            <a:avLst/>
          </a:prstGeom>
        </p:spPr>
        <p:txBody>
          <a:bodyPr wrap="square">
            <a:spAutoFit/>
          </a:bodyPr>
          <a:lstStyle/>
          <a:p>
            <a:r>
              <a:rPr lang="ru-RU" sz="1600" dirty="0" err="1">
                <a:latin typeface="Times New Roman" pitchFamily="18" charset="0"/>
                <a:cs typeface="Times New Roman" pitchFamily="18" charset="0"/>
              </a:rPr>
              <a:t>Homo</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rudolfensis</a:t>
            </a:r>
            <a:r>
              <a:rPr lang="ru-RU" sz="1600" dirty="0">
                <a:latin typeface="Times New Roman" pitchFamily="18" charset="0"/>
                <a:cs typeface="Times New Roman" pitchFamily="18" charset="0"/>
              </a:rPr>
              <a:t> </a:t>
            </a:r>
            <a:r>
              <a:rPr lang="ru-RU" sz="1600" dirty="0" smtClean="0">
                <a:latin typeface="Times New Roman" pitchFamily="18" charset="0"/>
                <a:cs typeface="Times New Roman" pitchFamily="18" charset="0"/>
              </a:rPr>
              <a:t>2.5 - 1.8 </a:t>
            </a:r>
            <a:r>
              <a:rPr lang="ru-RU" sz="1600" dirty="0">
                <a:latin typeface="Times New Roman" pitchFamily="18" charset="0"/>
                <a:cs typeface="Times New Roman" pitchFamily="18" charset="0"/>
              </a:rPr>
              <a:t>млн. лет назад, Вост. Африка. Этот череп сначала относили к </a:t>
            </a:r>
            <a:r>
              <a:rPr lang="ru-RU" sz="1600" dirty="0" err="1">
                <a:latin typeface="Times New Roman" pitchFamily="18" charset="0"/>
                <a:cs typeface="Times New Roman" pitchFamily="18" charset="0"/>
              </a:rPr>
              <a:t>H.habilis</a:t>
            </a:r>
            <a:r>
              <a:rPr lang="ru-RU" sz="1600" dirty="0">
                <a:latin typeface="Times New Roman" pitchFamily="18" charset="0"/>
                <a:cs typeface="Times New Roman" pitchFamily="18" charset="0"/>
              </a:rPr>
              <a:t>, но </a:t>
            </a:r>
            <a:r>
              <a:rPr lang="ru-RU" sz="1600" dirty="0" err="1">
                <a:latin typeface="Times New Roman" pitchFamily="18" charset="0"/>
                <a:cs typeface="Times New Roman" pitchFamily="18" charset="0"/>
              </a:rPr>
              <a:t>В.П.Алексеев</a:t>
            </a:r>
            <a:r>
              <a:rPr lang="ru-RU" sz="1600" dirty="0">
                <a:latin typeface="Times New Roman" pitchFamily="18" charset="0"/>
                <a:cs typeface="Times New Roman" pitchFamily="18" charset="0"/>
              </a:rPr>
              <a:t> в 1986 г. выделил его в отдельный вид </a:t>
            </a:r>
            <a:r>
              <a:rPr lang="ru-RU" sz="1600" dirty="0" err="1">
                <a:latin typeface="Times New Roman" pitchFamily="18" charset="0"/>
                <a:cs typeface="Times New Roman" pitchFamily="18" charset="0"/>
              </a:rPr>
              <a:t>H.rudolfensis</a:t>
            </a:r>
            <a:r>
              <a:rPr lang="ru-RU" sz="1600" dirty="0">
                <a:latin typeface="Times New Roman" pitchFamily="18" charset="0"/>
                <a:cs typeface="Times New Roman" pitchFamily="18" charset="0"/>
              </a:rPr>
              <a:t>. Объем черепа 775 куб. см. - гораздо больше, чем у австралопитеков, и больше,  чем у типичных </a:t>
            </a:r>
            <a:r>
              <a:rPr lang="ru-RU" sz="1600" dirty="0" err="1">
                <a:latin typeface="Times New Roman" pitchFamily="18" charset="0"/>
                <a:cs typeface="Times New Roman" pitchFamily="18" charset="0"/>
              </a:rPr>
              <a:t>habilis</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H.rudolfensis</a:t>
            </a:r>
            <a:r>
              <a:rPr lang="ru-RU" sz="1600" dirty="0">
                <a:latin typeface="Times New Roman" pitchFamily="18" charset="0"/>
                <a:cs typeface="Times New Roman" pitchFamily="18" charset="0"/>
              </a:rPr>
              <a:t> отличается также слабым развитием надглазничного валика. Плоское лицо </a:t>
            </a:r>
            <a:r>
              <a:rPr lang="ru-RU" sz="1600" dirty="0" err="1">
                <a:latin typeface="Times New Roman" pitchFamily="18" charset="0"/>
                <a:cs typeface="Times New Roman" pitchFamily="18" charset="0"/>
              </a:rPr>
              <a:t>Homo</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rudolfensis</a:t>
            </a:r>
            <a:r>
              <a:rPr lang="ru-RU" sz="1600" dirty="0">
                <a:latin typeface="Times New Roman" pitchFamily="18" charset="0"/>
                <a:cs typeface="Times New Roman" pitchFamily="18" charset="0"/>
              </a:rPr>
              <a:t> наводит на мысль о близком родстве с </a:t>
            </a:r>
            <a:r>
              <a:rPr lang="ru-RU" sz="1600" dirty="0" err="1">
                <a:latin typeface="Times New Roman" pitchFamily="18" charset="0"/>
                <a:cs typeface="Times New Roman" pitchFamily="18" charset="0"/>
              </a:rPr>
              <a:t>Kenyanthropus</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platyops</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Leakey</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et</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al</a:t>
            </a:r>
            <a:r>
              <a:rPr lang="ru-RU" sz="1600" dirty="0">
                <a:latin typeface="Times New Roman" pitchFamily="18" charset="0"/>
                <a:cs typeface="Times New Roman" pitchFamily="18" charset="0"/>
              </a:rPr>
              <a:t>., 2001).</a:t>
            </a:r>
          </a:p>
        </p:txBody>
      </p:sp>
      <p:pic>
        <p:nvPicPr>
          <p:cNvPr id="9220" name="Picture 4"/>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869319" y="2682766"/>
            <a:ext cx="1076680" cy="122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69437" y="152400"/>
            <a:ext cx="1465796"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07504" y="2843058"/>
            <a:ext cx="4492286" cy="3970318"/>
          </a:xfrm>
          <a:prstGeom prst="rect">
            <a:avLst/>
          </a:prstGeom>
          <a:noFill/>
        </p:spPr>
        <p:txBody>
          <a:bodyPr wrap="square" rtlCol="0">
            <a:spAutoFit/>
          </a:bodyPr>
          <a:lstStyle/>
          <a:p>
            <a:r>
              <a:rPr lang="ru-RU" sz="1400" dirty="0">
                <a:solidFill>
                  <a:srgbClr val="000000"/>
                </a:solidFill>
                <a:latin typeface="Arial Narrow" pitchFamily="34" charset="0"/>
              </a:rPr>
              <a:t>В 1999 году в Кении, на западном берегу озера </a:t>
            </a:r>
            <a:r>
              <a:rPr lang="ru-RU" sz="1400" dirty="0" err="1">
                <a:solidFill>
                  <a:srgbClr val="000000"/>
                </a:solidFill>
                <a:latin typeface="Arial Narrow" pitchFamily="34" charset="0"/>
              </a:rPr>
              <a:t>Туркана</a:t>
            </a:r>
            <a:r>
              <a:rPr lang="ru-RU" sz="1400" dirty="0">
                <a:solidFill>
                  <a:srgbClr val="000000"/>
                </a:solidFill>
                <a:latin typeface="Arial Narrow" pitchFamily="34" charset="0"/>
              </a:rPr>
              <a:t>, был найден череп, возраст которого оценивается </a:t>
            </a:r>
            <a:r>
              <a:rPr lang="ru-RU" sz="1400" dirty="0" smtClean="0">
                <a:solidFill>
                  <a:srgbClr val="000000"/>
                </a:solidFill>
                <a:latin typeface="Arial Narrow" pitchFamily="34" charset="0"/>
              </a:rPr>
              <a:t>в </a:t>
            </a:r>
            <a:r>
              <a:rPr lang="ru-RU" sz="1400" b="1" i="1" dirty="0" smtClean="0">
                <a:solidFill>
                  <a:srgbClr val="000000"/>
                </a:solidFill>
                <a:latin typeface="Arial Narrow" pitchFamily="34" charset="0"/>
              </a:rPr>
              <a:t>3,5 </a:t>
            </a:r>
            <a:r>
              <a:rPr lang="ru-RU" sz="1400" b="1" i="1" dirty="0">
                <a:solidFill>
                  <a:srgbClr val="000000"/>
                </a:solidFill>
                <a:latin typeface="Arial Narrow" pitchFamily="34" charset="0"/>
              </a:rPr>
              <a:t>миллиона лет</a:t>
            </a:r>
            <a:r>
              <a:rPr lang="ru-RU" sz="1400" dirty="0">
                <a:solidFill>
                  <a:srgbClr val="000000"/>
                </a:solidFill>
                <a:latin typeface="Arial Narrow" pitchFamily="34" charset="0"/>
              </a:rPr>
              <a:t>. В нем уникальным образом сочетались примитивные и прогрессивные </a:t>
            </a:r>
            <a:r>
              <a:rPr lang="ru-RU" sz="1400" dirty="0" smtClean="0">
                <a:solidFill>
                  <a:srgbClr val="000000"/>
                </a:solidFill>
                <a:latin typeface="Arial Narrow" pitchFamily="34" charset="0"/>
              </a:rPr>
              <a:t>черты</a:t>
            </a:r>
            <a:r>
              <a:rPr lang="ru-RU" sz="1400" dirty="0">
                <a:solidFill>
                  <a:srgbClr val="000000"/>
                </a:solidFill>
                <a:latin typeface="Arial Narrow" pitchFamily="34" charset="0"/>
              </a:rPr>
              <a:t>. Находка является наиболее древним полным черепом какого-либо из членов человеческого семейства. </a:t>
            </a:r>
            <a:r>
              <a:rPr lang="ru-RU" sz="1400" dirty="0" smtClean="0">
                <a:solidFill>
                  <a:srgbClr val="000000"/>
                </a:solidFill>
                <a:latin typeface="Arial Narrow" pitchFamily="34" charset="0"/>
              </a:rPr>
              <a:t>Утверждают</a:t>
            </a:r>
            <a:r>
              <a:rPr lang="ru-RU" sz="1400" dirty="0">
                <a:solidFill>
                  <a:srgbClr val="000000"/>
                </a:solidFill>
                <a:latin typeface="Arial Narrow" pitchFamily="34" charset="0"/>
              </a:rPr>
              <a:t>, что отличия черепа от останков прочих гоминид </a:t>
            </a:r>
            <a:r>
              <a:rPr lang="ru-RU" sz="1400" dirty="0" smtClean="0">
                <a:solidFill>
                  <a:srgbClr val="000000"/>
                </a:solidFill>
                <a:latin typeface="Arial Narrow" pitchFamily="34" charset="0"/>
              </a:rPr>
              <a:t>очень велики. </a:t>
            </a:r>
          </a:p>
          <a:p>
            <a:r>
              <a:rPr lang="ru-RU" sz="1400" dirty="0" smtClean="0">
                <a:solidFill>
                  <a:srgbClr val="000000"/>
                </a:solidFill>
                <a:latin typeface="Arial Narrow" pitchFamily="34" charset="0"/>
              </a:rPr>
              <a:t>Его назвали </a:t>
            </a:r>
            <a:r>
              <a:rPr lang="ru-RU" sz="1400" dirty="0" err="1">
                <a:solidFill>
                  <a:srgbClr val="000000"/>
                </a:solidFill>
                <a:latin typeface="Arial Narrow" pitchFamily="34" charset="0"/>
              </a:rPr>
              <a:t>Kenyanthropus</a:t>
            </a:r>
            <a:r>
              <a:rPr lang="ru-RU" sz="1400" dirty="0">
                <a:solidFill>
                  <a:srgbClr val="000000"/>
                </a:solidFill>
                <a:latin typeface="Arial Narrow" pitchFamily="34" charset="0"/>
              </a:rPr>
              <a:t> </a:t>
            </a:r>
            <a:r>
              <a:rPr lang="ru-RU" sz="1400" dirty="0" err="1">
                <a:solidFill>
                  <a:srgbClr val="000000"/>
                </a:solidFill>
                <a:latin typeface="Arial Narrow" pitchFamily="34" charset="0"/>
              </a:rPr>
              <a:t>platyops</a:t>
            </a:r>
            <a:r>
              <a:rPr lang="ru-RU" sz="1400" dirty="0">
                <a:solidFill>
                  <a:srgbClr val="000000"/>
                </a:solidFill>
                <a:latin typeface="Arial Narrow" pitchFamily="34" charset="0"/>
              </a:rPr>
              <a:t> , т. е. плосколицым человеком из Кении. У </a:t>
            </a:r>
            <a:r>
              <a:rPr lang="ru-RU" sz="1400" dirty="0" err="1">
                <a:solidFill>
                  <a:srgbClr val="000000"/>
                </a:solidFill>
                <a:latin typeface="Arial Narrow" pitchFamily="34" charset="0"/>
              </a:rPr>
              <a:t>Kenyanthropus</a:t>
            </a:r>
            <a:r>
              <a:rPr lang="ru-RU" sz="1400" dirty="0">
                <a:solidFill>
                  <a:srgbClr val="000000"/>
                </a:solidFill>
                <a:latin typeface="Arial Narrow" pitchFamily="34" charset="0"/>
              </a:rPr>
              <a:t> </a:t>
            </a:r>
            <a:r>
              <a:rPr lang="ru-RU" sz="1400" dirty="0" err="1">
                <a:solidFill>
                  <a:srgbClr val="000000"/>
                </a:solidFill>
                <a:latin typeface="Arial Narrow" pitchFamily="34" charset="0"/>
              </a:rPr>
              <a:t>platyops</a:t>
            </a:r>
            <a:r>
              <a:rPr lang="ru-RU" sz="1400" dirty="0">
                <a:solidFill>
                  <a:srgbClr val="000000"/>
                </a:solidFill>
                <a:latin typeface="Arial Narrow" pitchFamily="34" charset="0"/>
              </a:rPr>
              <a:t> четко выраженные скулы, небольшие коренные зубы и менее выступающая по сравнению с </a:t>
            </a:r>
            <a:r>
              <a:rPr lang="ru-RU" sz="1400" dirty="0" smtClean="0">
                <a:solidFill>
                  <a:srgbClr val="000000"/>
                </a:solidFill>
                <a:latin typeface="Arial Narrow" pitchFamily="34" charset="0"/>
              </a:rPr>
              <a:t>австралопитеками челюсть</a:t>
            </a:r>
            <a:r>
              <a:rPr lang="ru-RU" sz="1400" dirty="0">
                <a:solidFill>
                  <a:srgbClr val="000000"/>
                </a:solidFill>
                <a:latin typeface="Arial Narrow" pitchFamily="34" charset="0"/>
              </a:rPr>
              <a:t>, что придает ему более человеческий вид. Несмотря на это, у </a:t>
            </a:r>
            <a:r>
              <a:rPr lang="ru-RU" sz="1400" dirty="0" err="1">
                <a:solidFill>
                  <a:srgbClr val="000000"/>
                </a:solidFill>
                <a:latin typeface="Arial Narrow" pitchFamily="34" charset="0"/>
              </a:rPr>
              <a:t>Kenyanthropus</a:t>
            </a:r>
            <a:r>
              <a:rPr lang="ru-RU" sz="1400" dirty="0">
                <a:solidFill>
                  <a:srgbClr val="000000"/>
                </a:solidFill>
                <a:latin typeface="Arial Narrow" pitchFamily="34" charset="0"/>
              </a:rPr>
              <a:t> </a:t>
            </a:r>
            <a:r>
              <a:rPr lang="ru-RU" sz="1400" dirty="0" err="1">
                <a:solidFill>
                  <a:srgbClr val="000000"/>
                </a:solidFill>
                <a:latin typeface="Arial Narrow" pitchFamily="34" charset="0"/>
              </a:rPr>
              <a:t>platyops</a:t>
            </a:r>
            <a:r>
              <a:rPr lang="ru-RU" sz="1400" dirty="0">
                <a:solidFill>
                  <a:srgbClr val="000000"/>
                </a:solidFill>
                <a:latin typeface="Arial Narrow" pitchFamily="34" charset="0"/>
              </a:rPr>
              <a:t> головной мозг размером не более мозга шимпанзе и маленькие ушные каналы, как у </a:t>
            </a:r>
            <a:r>
              <a:rPr lang="ru-RU" sz="1400" dirty="0" smtClean="0">
                <a:solidFill>
                  <a:srgbClr val="000000"/>
                </a:solidFill>
                <a:latin typeface="Arial Narrow" pitchFamily="34" charset="0"/>
              </a:rPr>
              <a:t>шимпанзе. </a:t>
            </a:r>
          </a:p>
          <a:p>
            <a:r>
              <a:rPr lang="ru-RU" sz="1400" dirty="0" smtClean="0">
                <a:solidFill>
                  <a:srgbClr val="000000"/>
                </a:solidFill>
                <a:latin typeface="Arial Narrow" pitchFamily="34" charset="0"/>
              </a:rPr>
              <a:t>По </a:t>
            </a:r>
            <a:r>
              <a:rPr lang="ru-RU" sz="1400" dirty="0">
                <a:solidFill>
                  <a:srgbClr val="000000"/>
                </a:solidFill>
                <a:latin typeface="Arial Narrow" pitchFamily="34" charset="0"/>
              </a:rPr>
              <a:t>мнению </a:t>
            </a:r>
            <a:r>
              <a:rPr lang="ru-RU" sz="1400" dirty="0" err="1" smtClean="0">
                <a:solidFill>
                  <a:srgbClr val="000000"/>
                </a:solidFill>
                <a:latin typeface="Arial Narrow" pitchFamily="34" charset="0"/>
              </a:rPr>
              <a:t>Мэва</a:t>
            </a:r>
            <a:r>
              <a:rPr lang="ru-RU" sz="1400" dirty="0" smtClean="0">
                <a:solidFill>
                  <a:srgbClr val="000000"/>
                </a:solidFill>
                <a:latin typeface="Arial Narrow" pitchFamily="34" charset="0"/>
              </a:rPr>
              <a:t> Лики, </a:t>
            </a:r>
            <a:r>
              <a:rPr lang="ru-RU" sz="1400" dirty="0">
                <a:solidFill>
                  <a:srgbClr val="000000"/>
                </a:solidFill>
                <a:latin typeface="Arial Narrow" pitchFamily="34" charset="0"/>
              </a:rPr>
              <a:t>этот вид мог жить в одном биотопе с </a:t>
            </a:r>
            <a:r>
              <a:rPr lang="ru-RU" sz="1400" dirty="0" err="1">
                <a:solidFill>
                  <a:srgbClr val="000000"/>
                </a:solidFill>
                <a:latin typeface="Arial Narrow" pitchFamily="34" charset="0"/>
              </a:rPr>
              <a:t>Australopithecus</a:t>
            </a:r>
            <a:r>
              <a:rPr lang="ru-RU" sz="1400" dirty="0">
                <a:solidFill>
                  <a:srgbClr val="000000"/>
                </a:solidFill>
                <a:latin typeface="Arial Narrow" pitchFamily="34" charset="0"/>
              </a:rPr>
              <a:t> </a:t>
            </a:r>
            <a:r>
              <a:rPr lang="ru-RU" sz="1400" dirty="0" err="1">
                <a:solidFill>
                  <a:srgbClr val="000000"/>
                </a:solidFill>
                <a:latin typeface="Arial Narrow" pitchFamily="34" charset="0"/>
              </a:rPr>
              <a:t>afarensis</a:t>
            </a:r>
            <a:r>
              <a:rPr lang="ru-RU" sz="1400" dirty="0">
                <a:solidFill>
                  <a:srgbClr val="000000"/>
                </a:solidFill>
                <a:latin typeface="Arial Narrow" pitchFamily="34" charset="0"/>
              </a:rPr>
              <a:t> и при этом не конкурировать с ним, занимая другую нишу (австралопитеки, видимо, ели что-то более жесткое)</a:t>
            </a:r>
            <a:endParaRPr lang="ru-RU" sz="1400" dirty="0">
              <a:latin typeface="Arial Narrow" pitchFamily="34" charset="0"/>
            </a:endParaRPr>
          </a:p>
        </p:txBody>
      </p:sp>
      <p:sp>
        <p:nvSpPr>
          <p:cNvPr id="12" name="Прямоугольник 11"/>
          <p:cNvSpPr/>
          <p:nvPr/>
        </p:nvSpPr>
        <p:spPr>
          <a:xfrm>
            <a:off x="270501" y="2129133"/>
            <a:ext cx="1535998" cy="584775"/>
          </a:xfrm>
          <a:prstGeom prst="rect">
            <a:avLst/>
          </a:prstGeom>
        </p:spPr>
        <p:txBody>
          <a:bodyPr wrap="none">
            <a:spAutoFit/>
          </a:bodyPr>
          <a:lstStyle/>
          <a:p>
            <a:r>
              <a:rPr lang="ru-RU" sz="1600" b="1" i="1" dirty="0" err="1">
                <a:solidFill>
                  <a:srgbClr val="000000"/>
                </a:solidFill>
                <a:latin typeface="Times New Roman"/>
              </a:rPr>
              <a:t>Kenyanthropus</a:t>
            </a:r>
            <a:r>
              <a:rPr lang="ru-RU" sz="1600" b="1" i="1" dirty="0">
                <a:solidFill>
                  <a:srgbClr val="000000"/>
                </a:solidFill>
                <a:latin typeface="Times New Roman"/>
              </a:rPr>
              <a:t> </a:t>
            </a:r>
            <a:endParaRPr lang="ru-RU" sz="1600" b="1" i="1" dirty="0" smtClean="0">
              <a:solidFill>
                <a:srgbClr val="000000"/>
              </a:solidFill>
              <a:latin typeface="Times New Roman"/>
            </a:endParaRPr>
          </a:p>
          <a:p>
            <a:r>
              <a:rPr lang="ru-RU" sz="1600" b="1" i="1" dirty="0" err="1" smtClean="0">
                <a:solidFill>
                  <a:srgbClr val="000000"/>
                </a:solidFill>
                <a:latin typeface="Times New Roman"/>
              </a:rPr>
              <a:t>platyops</a:t>
            </a:r>
            <a:endParaRPr lang="ru-RU" sz="1600" dirty="0"/>
          </a:p>
        </p:txBody>
      </p:sp>
      <p:cxnSp>
        <p:nvCxnSpPr>
          <p:cNvPr id="13" name="Прямая соединительная линия 12"/>
          <p:cNvCxnSpPr/>
          <p:nvPr/>
        </p:nvCxnSpPr>
        <p:spPr>
          <a:xfrm>
            <a:off x="4572000" y="109145"/>
            <a:ext cx="0" cy="6704231"/>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 name="Прямоугольник 4"/>
          <p:cNvSpPr/>
          <p:nvPr/>
        </p:nvSpPr>
        <p:spPr>
          <a:xfrm>
            <a:off x="4644262" y="620688"/>
            <a:ext cx="575556" cy="216024"/>
          </a:xfrm>
          <a:prstGeom prst="rect">
            <a:avLst/>
          </a:prstGeom>
          <a:solidFill>
            <a:srgbClr val="43F21A">
              <a:alpha val="30196"/>
            </a:srgbClr>
          </a:solidFill>
          <a:ln w="3175">
            <a:solidFill>
              <a:srgbClr val="43F2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14082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57"/>
          <a:stretch/>
        </p:blipFill>
        <p:spPr bwMode="auto">
          <a:xfrm>
            <a:off x="107504" y="116632"/>
            <a:ext cx="1991032"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2257686" y="218381"/>
            <a:ext cx="2278188" cy="461665"/>
          </a:xfrm>
          <a:prstGeom prst="rect">
            <a:avLst/>
          </a:prstGeom>
        </p:spPr>
        <p:txBody>
          <a:bodyPr wrap="none">
            <a:spAutoFit/>
          </a:bodyPr>
          <a:lstStyle/>
          <a:p>
            <a:r>
              <a:rPr lang="en-US" sz="2400" b="1" i="1" dirty="0">
                <a:solidFill>
                  <a:srgbClr val="000000"/>
                </a:solidFill>
                <a:latin typeface="Times New Roman"/>
              </a:rPr>
              <a:t>H</a:t>
            </a:r>
            <a:r>
              <a:rPr lang="ru-RU" sz="2400" b="1" i="1" dirty="0" err="1">
                <a:solidFill>
                  <a:srgbClr val="000000"/>
                </a:solidFill>
                <a:latin typeface="Times New Roman"/>
              </a:rPr>
              <a:t>omo</a:t>
            </a:r>
            <a:r>
              <a:rPr lang="ru-RU" sz="2400" b="1" i="1" dirty="0">
                <a:solidFill>
                  <a:srgbClr val="000000"/>
                </a:solidFill>
                <a:latin typeface="Times New Roman"/>
              </a:rPr>
              <a:t> </a:t>
            </a:r>
            <a:r>
              <a:rPr lang="ru-RU" sz="2400" b="1" i="1" dirty="0" err="1">
                <a:solidFill>
                  <a:srgbClr val="000000"/>
                </a:solidFill>
                <a:latin typeface="Times New Roman"/>
              </a:rPr>
              <a:t>georgicus</a:t>
            </a:r>
            <a:endParaRPr lang="ru-RU" sz="2400" dirty="0"/>
          </a:p>
        </p:txBody>
      </p:sp>
      <p:sp>
        <p:nvSpPr>
          <p:cNvPr id="5" name="Прямоугольник 4"/>
          <p:cNvSpPr/>
          <p:nvPr/>
        </p:nvSpPr>
        <p:spPr>
          <a:xfrm>
            <a:off x="20711" y="3212976"/>
            <a:ext cx="9014183" cy="3416320"/>
          </a:xfrm>
          <a:prstGeom prst="rect">
            <a:avLst/>
          </a:prstGeom>
        </p:spPr>
        <p:txBody>
          <a:bodyPr wrap="square">
            <a:spAutoFit/>
          </a:bodyPr>
          <a:lstStyle/>
          <a:p>
            <a:r>
              <a:rPr lang="ru-RU" dirty="0">
                <a:latin typeface="Arial Narrow" pitchFamily="34" charset="0"/>
              </a:rPr>
              <a:t>Еще одна сенсационная находка последних лет. Найден в Дманиси (Грузия) в 2001 г., описан в 2002 г (главный автор - Давид Лордкипанидзе). Возраст 1,8 млн. лет. Это самая древняя находка гоминид (и людей) за пределами Африки (она же и самая примитивная). Форма предположительно интерпретируется как переходная между </a:t>
            </a:r>
            <a:r>
              <a:rPr lang="ru-RU" dirty="0" err="1">
                <a:latin typeface="Arial Narrow" pitchFamily="34" charset="0"/>
              </a:rPr>
              <a:t>H.habilis</a:t>
            </a:r>
            <a:r>
              <a:rPr lang="ru-RU" dirty="0">
                <a:latin typeface="Arial Narrow" pitchFamily="34" charset="0"/>
              </a:rPr>
              <a:t> и </a:t>
            </a:r>
            <a:r>
              <a:rPr lang="ru-RU" dirty="0" err="1">
                <a:latin typeface="Arial Narrow" pitchFamily="34" charset="0"/>
              </a:rPr>
              <a:t>H.ergaster</a:t>
            </a:r>
            <a:r>
              <a:rPr lang="ru-RU" dirty="0">
                <a:latin typeface="Arial Narrow" pitchFamily="34" charset="0"/>
              </a:rPr>
              <a:t>. Объем мозга 600-680 </a:t>
            </a:r>
            <a:r>
              <a:rPr lang="ru-RU" dirty="0" err="1">
                <a:latin typeface="Arial Narrow" pitchFamily="34" charset="0"/>
              </a:rPr>
              <a:t>куб.см</a:t>
            </a:r>
            <a:r>
              <a:rPr lang="ru-RU" dirty="0">
                <a:latin typeface="Arial Narrow" pitchFamily="34" charset="0"/>
              </a:rPr>
              <a:t>. Рост 1.5 м. Найдено 3 черепа и часть скелета (</a:t>
            </a:r>
            <a:r>
              <a:rPr lang="ru-RU" dirty="0" err="1">
                <a:latin typeface="Arial Narrow" pitchFamily="34" charset="0"/>
              </a:rPr>
              <a:t>Vekua</a:t>
            </a:r>
            <a:r>
              <a:rPr lang="ru-RU" dirty="0">
                <a:latin typeface="Arial Narrow" pitchFamily="34" charset="0"/>
              </a:rPr>
              <a:t> </a:t>
            </a:r>
            <a:r>
              <a:rPr lang="ru-RU" dirty="0" err="1">
                <a:latin typeface="Arial Narrow" pitchFamily="34" charset="0"/>
              </a:rPr>
              <a:t>et</a:t>
            </a:r>
            <a:r>
              <a:rPr lang="ru-RU" dirty="0">
                <a:latin typeface="Arial Narrow" pitchFamily="34" charset="0"/>
              </a:rPr>
              <a:t> </a:t>
            </a:r>
            <a:r>
              <a:rPr lang="ru-RU" dirty="0" err="1">
                <a:latin typeface="Arial Narrow" pitchFamily="34" charset="0"/>
              </a:rPr>
              <a:t>al</a:t>
            </a:r>
            <a:r>
              <a:rPr lang="ru-RU" dirty="0">
                <a:latin typeface="Arial Narrow" pitchFamily="34" charset="0"/>
              </a:rPr>
              <a:t>. 2002, </a:t>
            </a:r>
            <a:r>
              <a:rPr lang="ru-RU" dirty="0" err="1">
                <a:latin typeface="Arial Narrow" pitchFamily="34" charset="0"/>
              </a:rPr>
              <a:t>Gabunia</a:t>
            </a:r>
            <a:r>
              <a:rPr lang="ru-RU" dirty="0">
                <a:latin typeface="Arial Narrow" pitchFamily="34" charset="0"/>
              </a:rPr>
              <a:t> </a:t>
            </a:r>
            <a:r>
              <a:rPr lang="ru-RU" dirty="0" err="1">
                <a:latin typeface="Arial Narrow" pitchFamily="34" charset="0"/>
              </a:rPr>
              <a:t>et</a:t>
            </a:r>
            <a:r>
              <a:rPr lang="ru-RU" dirty="0">
                <a:latin typeface="Arial Narrow" pitchFamily="34" charset="0"/>
              </a:rPr>
              <a:t> </a:t>
            </a:r>
            <a:r>
              <a:rPr lang="ru-RU" dirty="0" err="1">
                <a:latin typeface="Arial Narrow" pitchFamily="34" charset="0"/>
              </a:rPr>
              <a:t>al</a:t>
            </a:r>
            <a:r>
              <a:rPr lang="ru-RU" dirty="0">
                <a:latin typeface="Arial Narrow" pitchFamily="34" charset="0"/>
              </a:rPr>
              <a:t>. 2002).</a:t>
            </a:r>
          </a:p>
          <a:p>
            <a:r>
              <a:rPr lang="ru-RU" dirty="0">
                <a:latin typeface="Arial Narrow" pitchFamily="34" charset="0"/>
              </a:rPr>
              <a:t>Находка заставляет пересмотреть старые теории о том, когда и почему люди расселились за пределы Африки. Теперь ясно, что первыми это сделали не умные и прогрессивные питекантропы (</a:t>
            </a:r>
            <a:r>
              <a:rPr lang="ru-RU" dirty="0" err="1">
                <a:latin typeface="Arial Narrow" pitchFamily="34" charset="0"/>
              </a:rPr>
              <a:t>эргастеры</a:t>
            </a:r>
            <a:r>
              <a:rPr lang="ru-RU" dirty="0">
                <a:latin typeface="Arial Narrow" pitchFamily="34" charset="0"/>
              </a:rPr>
              <a:t> или </a:t>
            </a:r>
            <a:r>
              <a:rPr lang="ru-RU" dirty="0" err="1">
                <a:latin typeface="Arial Narrow" pitchFamily="34" charset="0"/>
              </a:rPr>
              <a:t>эректусы</a:t>
            </a:r>
            <a:r>
              <a:rPr lang="ru-RU" dirty="0">
                <a:latin typeface="Arial Narrow" pitchFamily="34" charset="0"/>
              </a:rPr>
              <a:t>), а формы, переходные между питекантропами и древнейшими </a:t>
            </a:r>
            <a:r>
              <a:rPr lang="ru-RU" dirty="0" err="1">
                <a:latin typeface="Arial Narrow" pitchFamily="34" charset="0"/>
              </a:rPr>
              <a:t>Homo</a:t>
            </a:r>
            <a:r>
              <a:rPr lang="ru-RU" dirty="0">
                <a:latin typeface="Arial Narrow" pitchFamily="34" charset="0"/>
              </a:rPr>
              <a:t>, обладавшие еще весьма небольшим (таким же, как у </a:t>
            </a:r>
            <a:r>
              <a:rPr lang="ru-RU" dirty="0" err="1">
                <a:latin typeface="Arial Narrow" pitchFamily="34" charset="0"/>
              </a:rPr>
              <a:t>хабилисов</a:t>
            </a:r>
            <a:r>
              <a:rPr lang="ru-RU" dirty="0">
                <a:latin typeface="Arial Narrow" pitchFamily="34" charset="0"/>
              </a:rPr>
              <a:t>) мозгом.</a:t>
            </a:r>
          </a:p>
          <a:p>
            <a:r>
              <a:rPr lang="ru-RU" dirty="0">
                <a:latin typeface="Arial Narrow" pitchFamily="34" charset="0"/>
              </a:rPr>
              <a:t>Каменные орудия, найденные вместе с человеческими костями в Дманиси - довольно примитивные, лишь немного совершеннее </a:t>
            </a:r>
            <a:r>
              <a:rPr lang="ru-RU" dirty="0" err="1">
                <a:latin typeface="Arial Narrow" pitchFamily="34" charset="0"/>
              </a:rPr>
              <a:t>олдувайских</a:t>
            </a:r>
            <a:r>
              <a:rPr lang="ru-RU" dirty="0">
                <a:latin typeface="Arial Narrow" pitchFamily="34" charset="0"/>
              </a:rPr>
              <a:t> орудий </a:t>
            </a:r>
            <a:r>
              <a:rPr lang="ru-RU" dirty="0" err="1">
                <a:latin typeface="Arial Narrow" pitchFamily="34" charset="0"/>
              </a:rPr>
              <a:t>хабилисов</a:t>
            </a:r>
            <a:r>
              <a:rPr lang="ru-RU" dirty="0">
                <a:latin typeface="Arial Narrow" pitchFamily="34" charset="0"/>
              </a:rPr>
              <a:t>, но им еще далеко до двусторонних рубил </a:t>
            </a:r>
            <a:r>
              <a:rPr lang="ru-RU" dirty="0" err="1">
                <a:latin typeface="Arial Narrow" pitchFamily="34" charset="0"/>
              </a:rPr>
              <a:t>эректусов</a:t>
            </a:r>
            <a:endParaRPr lang="ru-RU" dirty="0">
              <a:latin typeface="Arial Narrow" pitchFamily="34" charset="0"/>
            </a:endParaRPr>
          </a:p>
        </p:txBody>
      </p:sp>
    </p:spTree>
    <p:extLst>
      <p:ext uri="{BB962C8B-B14F-4D97-AF65-F5344CB8AC3E}">
        <p14:creationId xmlns:p14="http://schemas.microsoft.com/office/powerpoint/2010/main" val="1976380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0564" y="431961"/>
            <a:ext cx="5125463" cy="6278642"/>
          </a:xfrm>
          <a:prstGeom prst="rect">
            <a:avLst/>
          </a:prstGeom>
        </p:spPr>
        <p:txBody>
          <a:bodyPr wrap="square">
            <a:spAutoFit/>
          </a:bodyPr>
          <a:lstStyle/>
          <a:p>
            <a:r>
              <a:rPr lang="ru-RU" sz="2400" b="1" dirty="0" smtClean="0">
                <a:solidFill>
                  <a:srgbClr val="000000"/>
                </a:solidFill>
                <a:latin typeface="Arial Narrow" pitchFamily="34" charset="0"/>
              </a:rPr>
              <a:t>Р</a:t>
            </a:r>
            <a:r>
              <a:rPr lang="ru-RU" dirty="0" smtClean="0">
                <a:solidFill>
                  <a:srgbClr val="000000"/>
                </a:solidFill>
                <a:latin typeface="Arial Narrow" pitchFamily="34" charset="0"/>
              </a:rPr>
              <a:t>анее </a:t>
            </a:r>
            <a:r>
              <a:rPr lang="ru-RU" dirty="0">
                <a:solidFill>
                  <a:srgbClr val="000000"/>
                </a:solidFill>
                <a:latin typeface="Arial Narrow" pitchFamily="34" charset="0"/>
              </a:rPr>
              <a:t>этих африканских древних людей (живших </a:t>
            </a:r>
            <a:r>
              <a:rPr lang="ru-RU" b="1" i="1" dirty="0">
                <a:solidFill>
                  <a:srgbClr val="000000"/>
                </a:solidFill>
                <a:latin typeface="Arial Narrow" pitchFamily="34" charset="0"/>
              </a:rPr>
              <a:t>1.9 - 1.6 млн. лет назад</a:t>
            </a:r>
            <a:r>
              <a:rPr lang="ru-RU" dirty="0">
                <a:solidFill>
                  <a:srgbClr val="000000"/>
                </a:solidFill>
                <a:latin typeface="Arial Narrow" pitchFamily="34" charset="0"/>
              </a:rPr>
              <a:t>) объединяли в один вид с азиатскими </a:t>
            </a:r>
            <a:r>
              <a:rPr lang="ru-RU" dirty="0" err="1">
                <a:solidFill>
                  <a:srgbClr val="000000"/>
                </a:solidFill>
                <a:latin typeface="Arial Narrow" pitchFamily="34" charset="0"/>
              </a:rPr>
              <a:t>Homo</a:t>
            </a:r>
            <a:r>
              <a:rPr lang="ru-RU" dirty="0">
                <a:solidFill>
                  <a:srgbClr val="000000"/>
                </a:solidFill>
                <a:latin typeface="Arial Narrow" pitchFamily="34" charset="0"/>
              </a:rPr>
              <a:t> </a:t>
            </a:r>
            <a:r>
              <a:rPr lang="ru-RU" dirty="0" err="1">
                <a:solidFill>
                  <a:srgbClr val="000000"/>
                </a:solidFill>
                <a:latin typeface="Arial Narrow" pitchFamily="34" charset="0"/>
              </a:rPr>
              <a:t>erectus</a:t>
            </a:r>
            <a:r>
              <a:rPr lang="ru-RU" dirty="0">
                <a:solidFill>
                  <a:srgbClr val="000000"/>
                </a:solidFill>
                <a:latin typeface="Arial Narrow" pitchFamily="34" charset="0"/>
              </a:rPr>
              <a:t>, но позже большинство ученых стали относить их к особому виду. Череп округлый, надбровные дуги сильно развиты. Зубы мелкие, особенно по сравнению с австралопитеками. Отличается от </a:t>
            </a:r>
            <a:r>
              <a:rPr lang="ru-RU" b="1" i="1" dirty="0" err="1">
                <a:solidFill>
                  <a:srgbClr val="000000"/>
                </a:solidFill>
                <a:latin typeface="Arial Narrow" pitchFamily="34" charset="0"/>
              </a:rPr>
              <a:t>erectus</a:t>
            </a:r>
            <a:r>
              <a:rPr lang="ru-RU" dirty="0">
                <a:solidFill>
                  <a:srgbClr val="000000"/>
                </a:solidFill>
                <a:latin typeface="Arial Narrow" pitchFamily="34" charset="0"/>
              </a:rPr>
              <a:t> более тонкими черепными костями, слабым затылочным выступом и др. Объем мозга 880 куб. см</a:t>
            </a:r>
            <a:r>
              <a:rPr lang="ru-RU" dirty="0" smtClean="0">
                <a:solidFill>
                  <a:srgbClr val="000000"/>
                </a:solidFill>
                <a:latin typeface="Arial Narrow" pitchFamily="34" charset="0"/>
              </a:rPr>
              <a:t>.</a:t>
            </a:r>
            <a:r>
              <a:rPr lang="en-US" dirty="0" smtClean="0">
                <a:solidFill>
                  <a:srgbClr val="000000"/>
                </a:solidFill>
                <a:latin typeface="Arial Narrow" pitchFamily="34" charset="0"/>
              </a:rPr>
              <a:t> </a:t>
            </a:r>
            <a:r>
              <a:rPr lang="ru-RU" dirty="0">
                <a:solidFill>
                  <a:srgbClr val="000000"/>
                </a:solidFill>
                <a:latin typeface="Arial Narrow" pitchFamily="34" charset="0"/>
              </a:rPr>
              <a:t>Переход от древнейших людей H. </a:t>
            </a:r>
            <a:r>
              <a:rPr lang="ru-RU" dirty="0" err="1" smtClean="0">
                <a:solidFill>
                  <a:srgbClr val="000000"/>
                </a:solidFill>
                <a:latin typeface="Arial Narrow" pitchFamily="34" charset="0"/>
              </a:rPr>
              <a:t>habilis</a:t>
            </a:r>
            <a:r>
              <a:rPr lang="en-US" dirty="0" smtClean="0">
                <a:solidFill>
                  <a:srgbClr val="000000"/>
                </a:solidFill>
                <a:latin typeface="Arial Narrow" pitchFamily="34" charset="0"/>
              </a:rPr>
              <a:t>  /  r</a:t>
            </a:r>
            <a:r>
              <a:rPr lang="ru-RU" dirty="0" err="1" smtClean="0">
                <a:solidFill>
                  <a:srgbClr val="000000"/>
                </a:solidFill>
                <a:latin typeface="Arial Narrow" pitchFamily="34" charset="0"/>
              </a:rPr>
              <a:t>udolfensis</a:t>
            </a:r>
            <a:r>
              <a:rPr lang="en-US" dirty="0" smtClean="0">
                <a:solidFill>
                  <a:srgbClr val="000000"/>
                </a:solidFill>
                <a:latin typeface="Arial Narrow" pitchFamily="34" charset="0"/>
              </a:rPr>
              <a:t> </a:t>
            </a:r>
            <a:r>
              <a:rPr lang="ru-RU" dirty="0" smtClean="0">
                <a:solidFill>
                  <a:srgbClr val="000000"/>
                </a:solidFill>
                <a:latin typeface="Arial Narrow" pitchFamily="34" charset="0"/>
              </a:rPr>
              <a:t>к</a:t>
            </a:r>
            <a:r>
              <a:rPr lang="ru-RU" dirty="0">
                <a:solidFill>
                  <a:srgbClr val="000000"/>
                </a:solidFill>
                <a:latin typeface="Arial Narrow" pitchFamily="34" charset="0"/>
              </a:rPr>
              <a:t> </a:t>
            </a:r>
            <a:r>
              <a:rPr lang="ru-RU" dirty="0" err="1">
                <a:solidFill>
                  <a:srgbClr val="000000"/>
                </a:solidFill>
                <a:latin typeface="Arial Narrow" pitchFamily="34" charset="0"/>
              </a:rPr>
              <a:t>H.ergaster</a:t>
            </a:r>
            <a:r>
              <a:rPr lang="ru-RU" dirty="0">
                <a:solidFill>
                  <a:srgbClr val="000000"/>
                </a:solidFill>
                <a:latin typeface="Arial Narrow" pitchFamily="34" charset="0"/>
              </a:rPr>
              <a:t> был важнейшим качественным скачком в эволюции гоминид. </a:t>
            </a:r>
            <a:endParaRPr lang="en-US" dirty="0" smtClean="0">
              <a:solidFill>
                <a:srgbClr val="000000"/>
              </a:solidFill>
              <a:latin typeface="Arial Narrow" pitchFamily="34" charset="0"/>
            </a:endParaRPr>
          </a:p>
          <a:p>
            <a:r>
              <a:rPr lang="ru-RU" dirty="0" smtClean="0">
                <a:solidFill>
                  <a:srgbClr val="000000"/>
                </a:solidFill>
                <a:latin typeface="Arial Narrow" pitchFamily="34" charset="0"/>
              </a:rPr>
              <a:t>Дело </a:t>
            </a:r>
            <a:r>
              <a:rPr lang="ru-RU" dirty="0">
                <a:solidFill>
                  <a:srgbClr val="000000"/>
                </a:solidFill>
                <a:latin typeface="Arial Narrow" pitchFamily="34" charset="0"/>
              </a:rPr>
              <a:t>тут не только в несколько большем объеме мозга</a:t>
            </a:r>
            <a:r>
              <a:rPr lang="ru-RU" dirty="0" smtClean="0">
                <a:solidFill>
                  <a:srgbClr val="000000"/>
                </a:solidFill>
                <a:latin typeface="Arial Narrow" pitchFamily="34" charset="0"/>
              </a:rPr>
              <a:t>.</a:t>
            </a:r>
            <a:r>
              <a:rPr lang="en-US" dirty="0" smtClean="0">
                <a:solidFill>
                  <a:srgbClr val="000000"/>
                </a:solidFill>
                <a:latin typeface="Arial Narrow" pitchFamily="34" charset="0"/>
              </a:rPr>
              <a:t> </a:t>
            </a:r>
            <a:r>
              <a:rPr lang="ru-RU" dirty="0" smtClean="0">
                <a:solidFill>
                  <a:srgbClr val="000000"/>
                </a:solidFill>
                <a:latin typeface="Arial Narrow" pitchFamily="34" charset="0"/>
              </a:rPr>
              <a:t>Возможно</a:t>
            </a:r>
            <a:r>
              <a:rPr lang="ru-RU" dirty="0">
                <a:solidFill>
                  <a:srgbClr val="000000"/>
                </a:solidFill>
                <a:latin typeface="Arial Narrow" pitchFamily="34" charset="0"/>
              </a:rPr>
              <a:t>, именно </a:t>
            </a:r>
            <a:r>
              <a:rPr lang="ru-RU" dirty="0" err="1" smtClean="0">
                <a:solidFill>
                  <a:srgbClr val="000000"/>
                </a:solidFill>
                <a:latin typeface="Arial Narrow" pitchFamily="34" charset="0"/>
              </a:rPr>
              <a:t>H.ergaster</a:t>
            </a:r>
            <a:r>
              <a:rPr lang="ru-RU" dirty="0" smtClean="0">
                <a:solidFill>
                  <a:srgbClr val="000000"/>
                </a:solidFill>
                <a:latin typeface="Arial Narrow" pitchFamily="34" charset="0"/>
              </a:rPr>
              <a:t>  является </a:t>
            </a:r>
            <a:r>
              <a:rPr lang="ru-RU" dirty="0">
                <a:solidFill>
                  <a:srgbClr val="000000"/>
                </a:solidFill>
                <a:latin typeface="Arial Narrow" pitchFamily="34" charset="0"/>
              </a:rPr>
              <a:t>"автором" двух важнейших изобретений: </a:t>
            </a:r>
            <a:r>
              <a:rPr lang="ru-RU" b="1" i="1" dirty="0">
                <a:solidFill>
                  <a:srgbClr val="000000"/>
                </a:solidFill>
                <a:latin typeface="Arial Narrow" pitchFamily="34" charset="0"/>
              </a:rPr>
              <a:t>обоюдоострого рубила</a:t>
            </a:r>
            <a:r>
              <a:rPr lang="ru-RU" dirty="0">
                <a:solidFill>
                  <a:srgbClr val="000000"/>
                </a:solidFill>
                <a:latin typeface="Arial Narrow" pitchFamily="34" charset="0"/>
              </a:rPr>
              <a:t>, по форме напоминающего клык хищного зверя (</a:t>
            </a:r>
            <a:r>
              <a:rPr lang="ru-RU" dirty="0" err="1">
                <a:solidFill>
                  <a:srgbClr val="000000"/>
                </a:solidFill>
                <a:latin typeface="Arial Narrow" pitchFamily="34" charset="0"/>
              </a:rPr>
              <a:t>H.habilis</a:t>
            </a:r>
            <a:r>
              <a:rPr lang="ru-RU" dirty="0">
                <a:solidFill>
                  <a:srgbClr val="000000"/>
                </a:solidFill>
                <a:latin typeface="Arial Narrow" pitchFamily="34" charset="0"/>
              </a:rPr>
              <a:t> пользовались только оббитой галькой с единственным режущим краем) </a:t>
            </a:r>
            <a:r>
              <a:rPr lang="ru-RU" dirty="0" smtClean="0">
                <a:solidFill>
                  <a:srgbClr val="000000"/>
                </a:solidFill>
                <a:latin typeface="Arial Narrow" pitchFamily="34" charset="0"/>
              </a:rPr>
              <a:t>и </a:t>
            </a:r>
            <a:r>
              <a:rPr lang="ru-RU" b="1" i="1" dirty="0" smtClean="0">
                <a:solidFill>
                  <a:srgbClr val="000000"/>
                </a:solidFill>
                <a:latin typeface="Arial Narrow" pitchFamily="34" charset="0"/>
              </a:rPr>
              <a:t>использования </a:t>
            </a:r>
            <a:r>
              <a:rPr lang="ru-RU" b="1" i="1" dirty="0">
                <a:solidFill>
                  <a:srgbClr val="000000"/>
                </a:solidFill>
                <a:latin typeface="Arial Narrow" pitchFamily="34" charset="0"/>
              </a:rPr>
              <a:t>огня</a:t>
            </a:r>
            <a:r>
              <a:rPr lang="ru-RU" dirty="0">
                <a:solidFill>
                  <a:srgbClr val="000000"/>
                </a:solidFill>
                <a:latin typeface="Arial Narrow" pitchFamily="34" charset="0"/>
              </a:rPr>
              <a:t> (древнейшие кострища, обнаруженные в Африке, имеют возраст более 1 млн. лет). Впрочем, не исключено, что эти изобретения были сделаны не </a:t>
            </a:r>
            <a:r>
              <a:rPr lang="ru-RU" dirty="0" err="1">
                <a:solidFill>
                  <a:srgbClr val="000000"/>
                </a:solidFill>
                <a:latin typeface="Arial Narrow" pitchFamily="34" charset="0"/>
              </a:rPr>
              <a:t>эргастерами</a:t>
            </a:r>
            <a:r>
              <a:rPr lang="ru-RU" dirty="0">
                <a:solidFill>
                  <a:srgbClr val="000000"/>
                </a:solidFill>
                <a:latin typeface="Arial Narrow" pitchFamily="34" charset="0"/>
              </a:rPr>
              <a:t>, а их прямыми потомками - ранними </a:t>
            </a:r>
            <a:r>
              <a:rPr lang="ru-RU" dirty="0" smtClean="0">
                <a:solidFill>
                  <a:srgbClr val="000000"/>
                </a:solidFill>
                <a:latin typeface="Arial Narrow" pitchFamily="34" charset="0"/>
              </a:rPr>
              <a:t>представителями</a:t>
            </a:r>
            <a:r>
              <a:rPr lang="ru-RU" dirty="0">
                <a:solidFill>
                  <a:srgbClr val="000000"/>
                </a:solidFill>
                <a:latin typeface="Arial Narrow" pitchFamily="34" charset="0"/>
              </a:rPr>
              <a:t> </a:t>
            </a:r>
            <a:r>
              <a:rPr lang="ru-RU" dirty="0" err="1" smtClean="0">
                <a:solidFill>
                  <a:srgbClr val="000000"/>
                </a:solidFill>
                <a:latin typeface="Arial Narrow" pitchFamily="34" charset="0"/>
              </a:rPr>
              <a:t>H.erectus</a:t>
            </a:r>
            <a:r>
              <a:rPr lang="ru-RU" dirty="0" smtClean="0">
                <a:solidFill>
                  <a:srgbClr val="000000"/>
                </a:solidFill>
                <a:latin typeface="Arial Narrow" pitchFamily="34" charset="0"/>
              </a:rPr>
              <a:t>. </a:t>
            </a:r>
            <a:endParaRPr lang="ru-RU" b="0" i="0" dirty="0">
              <a:solidFill>
                <a:srgbClr val="000000"/>
              </a:solidFill>
              <a:effectLst/>
              <a:latin typeface="Arial Narrow"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38198"/>
            <a:ext cx="365760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3610073"/>
            <a:ext cx="3081536" cy="2396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064899" y="6118274"/>
            <a:ext cx="3956789" cy="646331"/>
          </a:xfrm>
          <a:prstGeom prst="rect">
            <a:avLst/>
          </a:prstGeom>
          <a:noFill/>
        </p:spPr>
        <p:txBody>
          <a:bodyPr wrap="none" rtlCol="0">
            <a:spAutoFit/>
          </a:bodyPr>
          <a:lstStyle/>
          <a:p>
            <a:r>
              <a:rPr lang="ru-RU" b="1" dirty="0" err="1" smtClean="0"/>
              <a:t>Аббевильская</a:t>
            </a:r>
            <a:r>
              <a:rPr lang="ru-RU" b="1" dirty="0" smtClean="0"/>
              <a:t>  (шел</a:t>
            </a:r>
            <a:r>
              <a:rPr lang="ru-RU" b="1" dirty="0"/>
              <a:t>л</a:t>
            </a:r>
            <a:r>
              <a:rPr lang="ru-RU" b="1" dirty="0" smtClean="0"/>
              <a:t>ьская? культура)</a:t>
            </a:r>
          </a:p>
          <a:p>
            <a:pPr algn="ctr"/>
            <a:r>
              <a:rPr lang="ru-RU" dirty="0" smtClean="0"/>
              <a:t>Ранний палеолит</a:t>
            </a:r>
            <a:endParaRPr lang="ru-RU" dirty="0"/>
          </a:p>
        </p:txBody>
      </p:sp>
      <p:sp>
        <p:nvSpPr>
          <p:cNvPr id="4" name="TextBox 3"/>
          <p:cNvSpPr txBox="1"/>
          <p:nvPr/>
        </p:nvSpPr>
        <p:spPr>
          <a:xfrm>
            <a:off x="5350790" y="3646565"/>
            <a:ext cx="2223429" cy="369332"/>
          </a:xfrm>
          <a:prstGeom prst="rect">
            <a:avLst/>
          </a:prstGeom>
          <a:noFill/>
        </p:spPr>
        <p:txBody>
          <a:bodyPr wrap="none" rtlCol="0">
            <a:spAutoFit/>
          </a:bodyPr>
          <a:lstStyle/>
          <a:p>
            <a:r>
              <a:rPr lang="ru-RU" dirty="0" smtClean="0"/>
              <a:t>«Каменные топоры»</a:t>
            </a:r>
            <a:endParaRPr lang="ru-RU" dirty="0"/>
          </a:p>
        </p:txBody>
      </p:sp>
      <p:sp>
        <p:nvSpPr>
          <p:cNvPr id="5" name="Прямоугольник 4"/>
          <p:cNvSpPr/>
          <p:nvPr/>
        </p:nvSpPr>
        <p:spPr>
          <a:xfrm>
            <a:off x="1619672" y="-29704"/>
            <a:ext cx="2194832" cy="461665"/>
          </a:xfrm>
          <a:prstGeom prst="rect">
            <a:avLst/>
          </a:prstGeom>
        </p:spPr>
        <p:txBody>
          <a:bodyPr wrap="none">
            <a:spAutoFit/>
          </a:bodyPr>
          <a:lstStyle/>
          <a:p>
            <a:r>
              <a:rPr lang="en-US" sz="2400" i="1" dirty="0">
                <a:latin typeface="Forte" pitchFamily="66" charset="0"/>
              </a:rPr>
              <a:t>Homo </a:t>
            </a:r>
            <a:r>
              <a:rPr lang="en-US" sz="2400" i="1" dirty="0" err="1">
                <a:latin typeface="Forte" pitchFamily="66" charset="0"/>
              </a:rPr>
              <a:t>ergaster</a:t>
            </a:r>
            <a:r>
              <a:rPr lang="en-US" sz="2400" i="1" dirty="0">
                <a:latin typeface="Forte" pitchFamily="66" charset="0"/>
              </a:rPr>
              <a:t> </a:t>
            </a:r>
            <a:endParaRPr lang="ru-RU" sz="2400" i="1" dirty="0">
              <a:latin typeface="Franklin Gothic Medium Cond" pitchFamily="34" charset="0"/>
            </a:endParaRPr>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64" y="-25512"/>
            <a:ext cx="4927716" cy="6858000"/>
          </a:xfrm>
          <a:prstGeom prst="rect">
            <a:avLst/>
          </a:prstGeom>
        </p:spPr>
      </p:pic>
    </p:spTree>
    <p:extLst>
      <p:ext uri="{BB962C8B-B14F-4D97-AF65-F5344CB8AC3E}">
        <p14:creationId xmlns:p14="http://schemas.microsoft.com/office/powerpoint/2010/main" val="325840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496"/>
          <a:stretch/>
        </p:blipFill>
        <p:spPr bwMode="auto">
          <a:xfrm>
            <a:off x="4642041" y="-29705"/>
            <a:ext cx="3685454" cy="3995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3861048"/>
            <a:ext cx="4392488" cy="2925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18608" y="1844824"/>
            <a:ext cx="3816424" cy="4801314"/>
          </a:xfrm>
          <a:prstGeom prst="rect">
            <a:avLst/>
          </a:prstGeom>
        </p:spPr>
        <p:txBody>
          <a:bodyPr wrap="square">
            <a:spAutoFit/>
          </a:bodyPr>
          <a:lstStyle/>
          <a:p>
            <a:r>
              <a:rPr lang="ru-RU" dirty="0">
                <a:latin typeface="Arial Narrow" pitchFamily="34" charset="0"/>
              </a:rPr>
              <a:t>Несомненно, впрочем, что при переходе от </a:t>
            </a:r>
            <a:r>
              <a:rPr lang="ru-RU" dirty="0" err="1" smtClean="0">
                <a:latin typeface="Arial Narrow" pitchFamily="34" charset="0"/>
              </a:rPr>
              <a:t>H.habilis</a:t>
            </a:r>
            <a:r>
              <a:rPr lang="en-US" dirty="0" smtClean="0">
                <a:latin typeface="Arial Narrow" pitchFamily="34" charset="0"/>
              </a:rPr>
              <a:t> </a:t>
            </a:r>
            <a:r>
              <a:rPr lang="ru-RU" dirty="0" smtClean="0">
                <a:latin typeface="Arial Narrow" pitchFamily="34" charset="0"/>
              </a:rPr>
              <a:t>к</a:t>
            </a:r>
            <a:r>
              <a:rPr lang="en-US" dirty="0" smtClean="0">
                <a:latin typeface="Arial Narrow" pitchFamily="34" charset="0"/>
              </a:rPr>
              <a:t> </a:t>
            </a:r>
            <a:r>
              <a:rPr lang="ru-RU" dirty="0" smtClean="0">
                <a:latin typeface="Arial Narrow" pitchFamily="34" charset="0"/>
              </a:rPr>
              <a:t>H.</a:t>
            </a:r>
            <a:r>
              <a:rPr lang="en-US" dirty="0" err="1" smtClean="0">
                <a:latin typeface="Arial Narrow" pitchFamily="34" charset="0"/>
              </a:rPr>
              <a:t>ergaster</a:t>
            </a:r>
            <a:r>
              <a:rPr lang="ru-RU" dirty="0">
                <a:latin typeface="Arial Narrow" pitchFamily="34" charset="0"/>
              </a:rPr>
              <a:t> </a:t>
            </a:r>
            <a:r>
              <a:rPr lang="ru-RU" dirty="0" smtClean="0">
                <a:latin typeface="Arial Narrow" pitchFamily="34" charset="0"/>
              </a:rPr>
              <a:t>произошло </a:t>
            </a:r>
            <a:r>
              <a:rPr lang="ru-RU" dirty="0">
                <a:latin typeface="Arial Narrow" pitchFamily="34" charset="0"/>
              </a:rPr>
              <a:t>два важных изменения:</a:t>
            </a:r>
          </a:p>
          <a:p>
            <a:r>
              <a:rPr lang="ru-RU" dirty="0">
                <a:latin typeface="Arial Narrow" pitchFamily="34" charset="0"/>
              </a:rPr>
              <a:t>1) Резко увеличились размеры тела. Это связывают непосредственно со вторым изменением, а именно:</a:t>
            </a:r>
          </a:p>
          <a:p>
            <a:r>
              <a:rPr lang="ru-RU" dirty="0">
                <a:latin typeface="Arial Narrow" pitchFamily="34" charset="0"/>
              </a:rPr>
              <a:t>2) Возросла доля животной пищи в </a:t>
            </a:r>
            <a:r>
              <a:rPr lang="ru-RU" dirty="0" smtClean="0">
                <a:latin typeface="Arial Narrow" pitchFamily="34" charset="0"/>
              </a:rPr>
              <a:t>рационе</a:t>
            </a:r>
            <a:r>
              <a:rPr lang="ru-RU" dirty="0">
                <a:latin typeface="Arial Narrow" pitchFamily="34" charset="0"/>
              </a:rPr>
              <a:t>. </a:t>
            </a:r>
            <a:r>
              <a:rPr lang="ru-RU" dirty="0" smtClean="0">
                <a:latin typeface="Arial Narrow" pitchFamily="34" charset="0"/>
              </a:rPr>
              <a:t> </a:t>
            </a:r>
          </a:p>
          <a:p>
            <a:r>
              <a:rPr lang="ru-RU" dirty="0" smtClean="0">
                <a:latin typeface="Arial Narrow" pitchFamily="34" charset="0"/>
              </a:rPr>
              <a:t>Традиционно </a:t>
            </a:r>
            <a:r>
              <a:rPr lang="ru-RU" dirty="0">
                <a:latin typeface="Arial Narrow" pitchFamily="34" charset="0"/>
              </a:rPr>
              <a:t>это объясняли тем, что </a:t>
            </a:r>
            <a:r>
              <a:rPr lang="ru-RU" dirty="0" err="1">
                <a:latin typeface="Arial Narrow" pitchFamily="34" charset="0"/>
              </a:rPr>
              <a:t>H.ergaster</a:t>
            </a:r>
            <a:r>
              <a:rPr lang="ru-RU" dirty="0">
                <a:latin typeface="Arial Narrow" pitchFamily="34" charset="0"/>
              </a:rPr>
              <a:t> научился более эффективно охотиться на крупную и среднюю дичь. В последнее время, однако, приводятся аргументы в пользу </a:t>
            </a:r>
            <a:r>
              <a:rPr lang="ru-RU" dirty="0" smtClean="0">
                <a:latin typeface="Arial Narrow" pitchFamily="34" charset="0"/>
              </a:rPr>
              <a:t>того что</a:t>
            </a:r>
            <a:r>
              <a:rPr lang="ru-RU" dirty="0">
                <a:latin typeface="Arial Narrow" pitchFamily="34" charset="0"/>
              </a:rPr>
              <a:t> </a:t>
            </a:r>
            <a:r>
              <a:rPr lang="ru-RU" dirty="0" err="1">
                <a:latin typeface="Arial Narrow" pitchFamily="34" charset="0"/>
              </a:rPr>
              <a:t>H.ergaster</a:t>
            </a:r>
            <a:r>
              <a:rPr lang="ru-RU" dirty="0">
                <a:latin typeface="Arial Narrow" pitchFamily="34" charset="0"/>
              </a:rPr>
              <a:t> был все-таки </a:t>
            </a:r>
            <a:r>
              <a:rPr lang="ru-RU" dirty="0" err="1">
                <a:latin typeface="Arial Narrow" pitchFamily="34" charset="0"/>
              </a:rPr>
              <a:t>падальщиком</a:t>
            </a:r>
            <a:r>
              <a:rPr lang="ru-RU" dirty="0">
                <a:latin typeface="Arial Narrow" pitchFamily="34" charset="0"/>
              </a:rPr>
              <a:t>, и просто научился более эффективно конкурировать с другими </a:t>
            </a:r>
            <a:r>
              <a:rPr lang="ru-RU" dirty="0" err="1">
                <a:latin typeface="Arial Narrow" pitchFamily="34" charset="0"/>
              </a:rPr>
              <a:t>падальщиками</a:t>
            </a:r>
            <a:r>
              <a:rPr lang="ru-RU" dirty="0">
                <a:latin typeface="Arial Narrow" pitchFamily="34" charset="0"/>
              </a:rPr>
              <a:t>.</a:t>
            </a:r>
          </a:p>
        </p:txBody>
      </p:sp>
      <p:sp>
        <p:nvSpPr>
          <p:cNvPr id="5" name="Прямоугольник 4"/>
          <p:cNvSpPr/>
          <p:nvPr/>
        </p:nvSpPr>
        <p:spPr>
          <a:xfrm>
            <a:off x="0" y="-29704"/>
            <a:ext cx="2713500" cy="830997"/>
          </a:xfrm>
          <a:prstGeom prst="rect">
            <a:avLst/>
          </a:prstGeom>
        </p:spPr>
        <p:txBody>
          <a:bodyPr wrap="none">
            <a:spAutoFit/>
          </a:bodyPr>
          <a:lstStyle/>
          <a:p>
            <a:pPr lvl="0"/>
            <a:r>
              <a:rPr lang="en-US" sz="2400" i="1" dirty="0">
                <a:latin typeface="Forte" pitchFamily="66" charset="0"/>
              </a:rPr>
              <a:t>Homo </a:t>
            </a:r>
            <a:r>
              <a:rPr lang="en-US" sz="2400" i="1" dirty="0" err="1" smtClean="0">
                <a:latin typeface="Forte" pitchFamily="66" charset="0"/>
              </a:rPr>
              <a:t>ergaster</a:t>
            </a:r>
            <a:r>
              <a:rPr lang="ru-RU" sz="2400" i="1" dirty="0" smtClean="0">
                <a:latin typeface="Forte" pitchFamily="66" charset="0"/>
              </a:rPr>
              <a:t>   </a:t>
            </a:r>
          </a:p>
          <a:p>
            <a:pPr lvl="0"/>
            <a:r>
              <a:rPr lang="ru-RU" sz="2400" dirty="0" smtClean="0">
                <a:solidFill>
                  <a:prstClr val="black"/>
                </a:solidFill>
                <a:latin typeface="Franklin Gothic Medium Cond" pitchFamily="34" charset="0"/>
              </a:rPr>
              <a:t>Человек работающий</a:t>
            </a:r>
            <a:endParaRPr lang="ru-RU" sz="2400" dirty="0">
              <a:solidFill>
                <a:prstClr val="black"/>
              </a:solidFill>
              <a:latin typeface="Franklin Gothic Medium Cond" pitchFamily="34" charset="0"/>
            </a:endParaRPr>
          </a:p>
        </p:txBody>
      </p:sp>
      <p:sp>
        <p:nvSpPr>
          <p:cNvPr id="6" name="Прямоугольник 5"/>
          <p:cNvSpPr/>
          <p:nvPr/>
        </p:nvSpPr>
        <p:spPr>
          <a:xfrm>
            <a:off x="6156176" y="1052736"/>
            <a:ext cx="1512168"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7483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4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72000" y="0"/>
            <a:ext cx="4572000" cy="6740307"/>
          </a:xfrm>
          <a:prstGeom prst="rect">
            <a:avLst/>
          </a:prstGeom>
        </p:spPr>
        <p:txBody>
          <a:bodyPr wrap="square">
            <a:spAutoFit/>
          </a:bodyPr>
          <a:lstStyle/>
          <a:p>
            <a:r>
              <a:rPr lang="ru-RU" dirty="0" smtClean="0">
                <a:solidFill>
                  <a:srgbClr val="000000"/>
                </a:solidFill>
                <a:latin typeface="Times New Roman"/>
              </a:rPr>
              <a:t>Первая </a:t>
            </a:r>
            <a:r>
              <a:rPr lang="ru-RU" dirty="0">
                <a:solidFill>
                  <a:srgbClr val="000000"/>
                </a:solidFill>
                <a:latin typeface="Times New Roman"/>
              </a:rPr>
              <a:t>находка этого вида - черепная крышка, обнаруженная на </a:t>
            </a:r>
            <a:r>
              <a:rPr lang="ru-RU" dirty="0" smtClean="0">
                <a:solidFill>
                  <a:srgbClr val="000000"/>
                </a:solidFill>
                <a:latin typeface="Times New Roman"/>
              </a:rPr>
              <a:t>о-ве </a:t>
            </a:r>
            <a:r>
              <a:rPr lang="ru-RU" b="1" dirty="0" smtClean="0">
                <a:solidFill>
                  <a:srgbClr val="000000"/>
                </a:solidFill>
                <a:latin typeface="Times New Roman"/>
              </a:rPr>
              <a:t>Ява</a:t>
            </a:r>
            <a:r>
              <a:rPr lang="ru-RU" dirty="0" smtClean="0">
                <a:solidFill>
                  <a:srgbClr val="000000"/>
                </a:solidFill>
                <a:latin typeface="Times New Roman"/>
              </a:rPr>
              <a:t> </a:t>
            </a:r>
            <a:r>
              <a:rPr lang="ru-RU" dirty="0" err="1">
                <a:solidFill>
                  <a:srgbClr val="000000"/>
                </a:solidFill>
                <a:latin typeface="Times New Roman"/>
              </a:rPr>
              <a:t>Эженом</a:t>
            </a:r>
            <a:r>
              <a:rPr lang="ru-RU" dirty="0">
                <a:solidFill>
                  <a:srgbClr val="000000"/>
                </a:solidFill>
                <a:latin typeface="Times New Roman"/>
              </a:rPr>
              <a:t> </a:t>
            </a:r>
            <a:r>
              <a:rPr lang="ru-RU" dirty="0" err="1">
                <a:solidFill>
                  <a:srgbClr val="000000"/>
                </a:solidFill>
                <a:latin typeface="Times New Roman"/>
              </a:rPr>
              <a:t>Дюбуа</a:t>
            </a:r>
            <a:r>
              <a:rPr lang="ru-RU" dirty="0">
                <a:solidFill>
                  <a:srgbClr val="000000"/>
                </a:solidFill>
                <a:latin typeface="Times New Roman"/>
              </a:rPr>
              <a:t>. Это был первый ископаемый человек, обнаруженный за пределами Европы. Находка была описана под </a:t>
            </a:r>
            <a:r>
              <a:rPr lang="ru-RU" dirty="0" smtClean="0">
                <a:solidFill>
                  <a:srgbClr val="000000"/>
                </a:solidFill>
                <a:latin typeface="Times New Roman"/>
              </a:rPr>
              <a:t>именем </a:t>
            </a:r>
            <a:r>
              <a:rPr lang="ru-RU" b="1" i="1" dirty="0" err="1" smtClean="0">
                <a:solidFill>
                  <a:srgbClr val="000000"/>
                </a:solidFill>
                <a:latin typeface="Times New Roman"/>
              </a:rPr>
              <a:t>Pithecanthropus</a:t>
            </a:r>
            <a:r>
              <a:rPr lang="ru-RU" b="1" i="1" dirty="0" smtClean="0">
                <a:solidFill>
                  <a:srgbClr val="000000"/>
                </a:solidFill>
                <a:latin typeface="Times New Roman"/>
              </a:rPr>
              <a:t> </a:t>
            </a:r>
            <a:r>
              <a:rPr lang="ru-RU" b="1" i="1" dirty="0" err="1">
                <a:solidFill>
                  <a:srgbClr val="000000"/>
                </a:solidFill>
                <a:latin typeface="Times New Roman"/>
              </a:rPr>
              <a:t>erectus</a:t>
            </a:r>
            <a:r>
              <a:rPr lang="ru-RU" dirty="0">
                <a:solidFill>
                  <a:srgbClr val="000000"/>
                </a:solidFill>
                <a:latin typeface="Times New Roman"/>
              </a:rPr>
              <a:t>. </a:t>
            </a:r>
            <a:r>
              <a:rPr lang="ru-RU" dirty="0" smtClean="0">
                <a:solidFill>
                  <a:srgbClr val="000000"/>
                </a:solidFill>
                <a:latin typeface="Times New Roman"/>
              </a:rPr>
              <a:t>Похожие </a:t>
            </a:r>
            <a:r>
              <a:rPr lang="ru-RU" dirty="0">
                <a:solidFill>
                  <a:srgbClr val="000000"/>
                </a:solidFill>
                <a:latin typeface="Times New Roman"/>
              </a:rPr>
              <a:t>остатки </a:t>
            </a:r>
            <a:r>
              <a:rPr lang="ru-RU" dirty="0" smtClean="0">
                <a:solidFill>
                  <a:srgbClr val="000000"/>
                </a:solidFill>
                <a:latin typeface="Times New Roman"/>
              </a:rPr>
              <a:t>в </a:t>
            </a:r>
            <a:r>
              <a:rPr lang="ru-RU" dirty="0">
                <a:solidFill>
                  <a:srgbClr val="000000"/>
                </a:solidFill>
                <a:latin typeface="Times New Roman"/>
              </a:rPr>
              <a:t>пещере </a:t>
            </a:r>
            <a:r>
              <a:rPr lang="ru-RU" dirty="0" err="1">
                <a:solidFill>
                  <a:srgbClr val="000000"/>
                </a:solidFill>
                <a:latin typeface="Times New Roman"/>
              </a:rPr>
              <a:t>Чжоукоудянь</a:t>
            </a:r>
            <a:r>
              <a:rPr lang="ru-RU" dirty="0">
                <a:solidFill>
                  <a:srgbClr val="000000"/>
                </a:solidFill>
                <a:latin typeface="Times New Roman"/>
              </a:rPr>
              <a:t> под </a:t>
            </a:r>
            <a:r>
              <a:rPr lang="ru-RU" dirty="0" smtClean="0">
                <a:solidFill>
                  <a:srgbClr val="000000"/>
                </a:solidFill>
                <a:latin typeface="Times New Roman"/>
              </a:rPr>
              <a:t>Пекином были </a:t>
            </a:r>
            <a:r>
              <a:rPr lang="ru-RU" dirty="0">
                <a:solidFill>
                  <a:srgbClr val="000000"/>
                </a:solidFill>
                <a:latin typeface="Times New Roman"/>
              </a:rPr>
              <a:t>описаны как </a:t>
            </a:r>
            <a:r>
              <a:rPr lang="ru-RU" b="1" i="1" dirty="0" err="1">
                <a:solidFill>
                  <a:srgbClr val="000000"/>
                </a:solidFill>
                <a:latin typeface="Times New Roman"/>
              </a:rPr>
              <a:t>Sinanthropus</a:t>
            </a:r>
            <a:r>
              <a:rPr lang="ru-RU" b="1" i="1" dirty="0">
                <a:solidFill>
                  <a:srgbClr val="000000"/>
                </a:solidFill>
                <a:latin typeface="Times New Roman"/>
              </a:rPr>
              <a:t> </a:t>
            </a:r>
            <a:r>
              <a:rPr lang="ru-RU" b="1" i="1" dirty="0" err="1">
                <a:solidFill>
                  <a:srgbClr val="000000"/>
                </a:solidFill>
                <a:latin typeface="Times New Roman"/>
              </a:rPr>
              <a:t>pekinensis</a:t>
            </a:r>
            <a:r>
              <a:rPr lang="ru-RU" dirty="0">
                <a:solidFill>
                  <a:srgbClr val="000000"/>
                </a:solidFill>
                <a:latin typeface="Times New Roman"/>
              </a:rPr>
              <a:t>. В 50-е гг. XX в. </a:t>
            </a:r>
            <a:r>
              <a:rPr lang="ru-RU" dirty="0" err="1">
                <a:solidFill>
                  <a:srgbClr val="000000"/>
                </a:solidFill>
                <a:latin typeface="Times New Roman"/>
              </a:rPr>
              <a:t>Майр</a:t>
            </a:r>
            <a:r>
              <a:rPr lang="ru-RU" dirty="0">
                <a:solidFill>
                  <a:srgbClr val="000000"/>
                </a:solidFill>
                <a:latin typeface="Times New Roman"/>
              </a:rPr>
              <a:t> предположил, что все эти находки, а также некоторые другие, сделанные в Азии и Европе, относятся к одному и тому же широко распространенному виду (</a:t>
            </a:r>
            <a:r>
              <a:rPr lang="ru-RU" b="1" i="1" dirty="0" err="1">
                <a:solidFill>
                  <a:srgbClr val="000000"/>
                </a:solidFill>
                <a:latin typeface="Times New Roman"/>
              </a:rPr>
              <a:t>Homo</a:t>
            </a:r>
            <a:r>
              <a:rPr lang="ru-RU" b="1" i="1" dirty="0">
                <a:solidFill>
                  <a:srgbClr val="000000"/>
                </a:solidFill>
                <a:latin typeface="Times New Roman"/>
              </a:rPr>
              <a:t> </a:t>
            </a:r>
            <a:r>
              <a:rPr lang="ru-RU" b="1" i="1" dirty="0" err="1">
                <a:solidFill>
                  <a:srgbClr val="000000"/>
                </a:solidFill>
                <a:latin typeface="Times New Roman"/>
              </a:rPr>
              <a:t>erectus</a:t>
            </a:r>
            <a:r>
              <a:rPr lang="ru-RU" dirty="0">
                <a:solidFill>
                  <a:srgbClr val="000000"/>
                </a:solidFill>
                <a:latin typeface="Times New Roman"/>
              </a:rPr>
              <a:t>).</a:t>
            </a:r>
          </a:p>
          <a:p>
            <a:r>
              <a:rPr lang="ru-RU" dirty="0">
                <a:solidFill>
                  <a:srgbClr val="000000"/>
                </a:solidFill>
                <a:latin typeface="Times New Roman"/>
              </a:rPr>
              <a:t>У представителей </a:t>
            </a:r>
            <a:r>
              <a:rPr lang="en-US" b="1" i="1" dirty="0" smtClean="0">
                <a:solidFill>
                  <a:srgbClr val="000000"/>
                </a:solidFill>
                <a:latin typeface="Times New Roman"/>
              </a:rPr>
              <a:t>E</a:t>
            </a:r>
            <a:r>
              <a:rPr lang="ru-RU" b="1" i="1" dirty="0" err="1" smtClean="0">
                <a:solidFill>
                  <a:srgbClr val="000000"/>
                </a:solidFill>
                <a:latin typeface="Times New Roman"/>
              </a:rPr>
              <a:t>rectus</a:t>
            </a:r>
            <a:r>
              <a:rPr lang="ru-RU" dirty="0">
                <a:solidFill>
                  <a:srgbClr val="000000"/>
                </a:solidFill>
                <a:latin typeface="Times New Roman"/>
              </a:rPr>
              <a:t>, живших 1,5 миллиона лет назад, объем головного мозга составлял около 900 кубических </a:t>
            </a:r>
            <a:r>
              <a:rPr lang="ru-RU" dirty="0" smtClean="0">
                <a:solidFill>
                  <a:srgbClr val="000000"/>
                </a:solidFill>
                <a:latin typeface="Times New Roman"/>
              </a:rPr>
              <a:t>сантиметров, а у более поздних (700-500 </a:t>
            </a:r>
            <a:r>
              <a:rPr lang="ru-RU" dirty="0">
                <a:solidFill>
                  <a:srgbClr val="000000"/>
                </a:solidFill>
                <a:latin typeface="Times New Roman"/>
              </a:rPr>
              <a:t>тыс. лет </a:t>
            </a:r>
            <a:r>
              <a:rPr lang="ru-RU" dirty="0" smtClean="0">
                <a:solidFill>
                  <a:srgbClr val="000000"/>
                </a:solidFill>
                <a:latin typeface="Times New Roman"/>
              </a:rPr>
              <a:t>назад) до 1100. У </a:t>
            </a:r>
            <a:r>
              <a:rPr lang="ru-RU" dirty="0">
                <a:solidFill>
                  <a:srgbClr val="000000"/>
                </a:solidFill>
                <a:latin typeface="Times New Roman"/>
              </a:rPr>
              <a:t>этих гоминид были очень толстые надбровные дуги и вытянутый, низкий череп. Зубы почти как у современного человека, но </a:t>
            </a:r>
            <a:r>
              <a:rPr lang="ru-RU" dirty="0" smtClean="0">
                <a:solidFill>
                  <a:srgbClr val="000000"/>
                </a:solidFill>
                <a:latin typeface="Times New Roman"/>
              </a:rPr>
              <a:t>более крупные,</a:t>
            </a:r>
            <a:r>
              <a:rPr lang="ru-RU" dirty="0">
                <a:solidFill>
                  <a:srgbClr val="000000"/>
                </a:solidFill>
                <a:latin typeface="Times New Roman"/>
              </a:rPr>
              <a:t> подбородок отсутствовал. От шеи и ниже </a:t>
            </a:r>
            <a:r>
              <a:rPr lang="ru-RU" i="1" dirty="0" err="1">
                <a:solidFill>
                  <a:srgbClr val="000000"/>
                </a:solidFill>
                <a:latin typeface="Times New Roman"/>
              </a:rPr>
              <a:t>Homo</a:t>
            </a:r>
            <a:r>
              <a:rPr lang="ru-RU" i="1" dirty="0">
                <a:solidFill>
                  <a:srgbClr val="000000"/>
                </a:solidFill>
                <a:latin typeface="Times New Roman"/>
              </a:rPr>
              <a:t> </a:t>
            </a:r>
            <a:r>
              <a:rPr lang="ru-RU" i="1" dirty="0" err="1">
                <a:solidFill>
                  <a:srgbClr val="000000"/>
                </a:solidFill>
                <a:latin typeface="Times New Roman"/>
              </a:rPr>
              <a:t>erectus</a:t>
            </a:r>
            <a:r>
              <a:rPr lang="ru-RU" i="1" dirty="0">
                <a:solidFill>
                  <a:srgbClr val="000000"/>
                </a:solidFill>
                <a:latin typeface="Times New Roman"/>
              </a:rPr>
              <a:t> </a:t>
            </a:r>
            <a:r>
              <a:rPr lang="ru-RU" dirty="0">
                <a:solidFill>
                  <a:srgbClr val="000000"/>
                </a:solidFill>
                <a:latin typeface="Times New Roman"/>
              </a:rPr>
              <a:t>весьма походили на современных людей. </a:t>
            </a:r>
          </a:p>
        </p:txBody>
      </p:sp>
      <p:sp>
        <p:nvSpPr>
          <p:cNvPr id="3" name="Прямоугольник 2"/>
          <p:cNvSpPr/>
          <p:nvPr/>
        </p:nvSpPr>
        <p:spPr>
          <a:xfrm>
            <a:off x="953388" y="-28027"/>
            <a:ext cx="2764176" cy="584775"/>
          </a:xfrm>
          <a:prstGeom prst="rect">
            <a:avLst/>
          </a:prstGeom>
        </p:spPr>
        <p:txBody>
          <a:bodyPr wrap="square">
            <a:spAutoFit/>
          </a:bodyPr>
          <a:lstStyle/>
          <a:p>
            <a:r>
              <a:rPr lang="en-US" sz="3200" dirty="0">
                <a:latin typeface="Matura MT Script Capitals" pitchFamily="66" charset="0"/>
              </a:rPr>
              <a:t>Homo erectus </a:t>
            </a:r>
            <a:endParaRPr lang="ru-RU" sz="3200"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77072"/>
            <a:ext cx="4283898" cy="2763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3347864" y="4437112"/>
            <a:ext cx="1005978" cy="288976"/>
          </a:xfrm>
          <a:prstGeom prst="rect">
            <a:avLst/>
          </a:prstGeom>
          <a:solidFill>
            <a:srgbClr val="4F81BD">
              <a:alpha val="9020"/>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descr="Вырезка экрана"/>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0687"/>
            <a:ext cx="2401142" cy="3335375"/>
          </a:xfrm>
          <a:prstGeom prst="rect">
            <a:avLst/>
          </a:prstGeom>
        </p:spPr>
      </p:pic>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448" y="5244723"/>
            <a:ext cx="1629880" cy="1507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684477" y="980728"/>
            <a:ext cx="1878653" cy="2824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58701" y="404664"/>
            <a:ext cx="4685299" cy="6453336"/>
          </a:xfrm>
          <a:prstGeom prst="rect">
            <a:avLst/>
          </a:prstGeom>
        </p:spPr>
      </p:pic>
    </p:spTree>
    <p:extLst>
      <p:ext uri="{BB962C8B-B14F-4D97-AF65-F5344CB8AC3E}">
        <p14:creationId xmlns:p14="http://schemas.microsoft.com/office/powerpoint/2010/main" val="47816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xit" presetSubtype="0" fill="hold" grpId="0" nodeType="afterEffect">
                                  <p:stCondLst>
                                    <p:cond delay="0"/>
                                  </p:stCondLst>
                                  <p:childTnLst>
                                    <p:animEffect transition="out" filter="fade">
                                      <p:cBhvr>
                                        <p:cTn id="6" dur="2000"/>
                                        <p:tgtEl>
                                          <p:spTgt spid="7"/>
                                        </p:tgtEl>
                                      </p:cBhvr>
                                    </p:animEffect>
                                    <p:anim calcmode="lin" valueType="num">
                                      <p:cBhvr>
                                        <p:cTn id="7" dur="2000"/>
                                        <p:tgtEl>
                                          <p:spTgt spid="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7"/>
                                        </p:tgtEl>
                                        <p:attrNameLst>
                                          <p:attrName>ppt_h</p:attrName>
                                        </p:attrNameLst>
                                      </p:cBhvr>
                                      <p:tavLst>
                                        <p:tav tm="0">
                                          <p:val>
                                            <p:strVal val="ppt_h"/>
                                          </p:val>
                                        </p:tav>
                                        <p:tav tm="100000">
                                          <p:val>
                                            <p:strVal val="ppt_h"/>
                                          </p:val>
                                        </p:tav>
                                      </p:tavLst>
                                    </p:anim>
                                    <p:set>
                                      <p:cBhvr>
                                        <p:cTn id="9" dur="1" fill="hold">
                                          <p:stCondLst>
                                            <p:cond delay="19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4132" y="692696"/>
            <a:ext cx="5317514"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120" y="692696"/>
            <a:ext cx="3589008" cy="5078313"/>
          </a:xfrm>
          <a:prstGeom prst="rect">
            <a:avLst/>
          </a:prstGeom>
        </p:spPr>
        <p:txBody>
          <a:bodyPr wrap="square">
            <a:spAutoFit/>
          </a:bodyPr>
          <a:lstStyle/>
          <a:p>
            <a:pPr lvl="0"/>
            <a:r>
              <a:rPr lang="ru-RU" b="1" i="1" dirty="0">
                <a:solidFill>
                  <a:srgbClr val="000000"/>
                </a:solidFill>
                <a:latin typeface="Arial Narrow" panose="020B0606020202030204" pitchFamily="34" charset="0"/>
              </a:rPr>
              <a:t>H</a:t>
            </a:r>
            <a:r>
              <a:rPr lang="ru-RU" b="1" i="1" dirty="0" smtClean="0">
                <a:solidFill>
                  <a:srgbClr val="000000"/>
                </a:solidFill>
                <a:latin typeface="Arial Narrow" panose="020B0606020202030204" pitchFamily="34" charset="0"/>
              </a:rPr>
              <a:t>. </a:t>
            </a:r>
            <a:r>
              <a:rPr lang="ru-RU" b="1" i="1" dirty="0" err="1" smtClean="0">
                <a:solidFill>
                  <a:srgbClr val="000000"/>
                </a:solidFill>
                <a:latin typeface="Arial Narrow" panose="020B0606020202030204" pitchFamily="34" charset="0"/>
              </a:rPr>
              <a:t>erectus</a:t>
            </a:r>
            <a:r>
              <a:rPr lang="ru-RU" dirty="0">
                <a:solidFill>
                  <a:srgbClr val="000000"/>
                </a:solidFill>
                <a:latin typeface="Arial Narrow" panose="020B0606020202030204" pitchFamily="34" charset="0"/>
              </a:rPr>
              <a:t> безусловно уже умел </a:t>
            </a:r>
            <a:r>
              <a:rPr lang="ru-RU" b="1" dirty="0">
                <a:solidFill>
                  <a:srgbClr val="000000"/>
                </a:solidFill>
                <a:latin typeface="Arial Narrow" panose="020B0606020202030204" pitchFamily="34" charset="0"/>
              </a:rPr>
              <a:t>пользоваться </a:t>
            </a:r>
            <a:r>
              <a:rPr lang="ru-RU" b="1" dirty="0" smtClean="0">
                <a:solidFill>
                  <a:srgbClr val="000000"/>
                </a:solidFill>
                <a:latin typeface="Arial Narrow" panose="020B0606020202030204" pitchFamily="34" charset="0"/>
              </a:rPr>
              <a:t>огнем </a:t>
            </a:r>
            <a:r>
              <a:rPr lang="ru-RU" dirty="0" smtClean="0">
                <a:solidFill>
                  <a:srgbClr val="000000"/>
                </a:solidFill>
                <a:latin typeface="Arial Narrow" panose="020B0606020202030204" pitchFamily="34" charset="0"/>
              </a:rPr>
              <a:t>(многометровый </a:t>
            </a:r>
            <a:r>
              <a:rPr lang="ru-RU" dirty="0">
                <a:solidFill>
                  <a:srgbClr val="000000"/>
                </a:solidFill>
                <a:latin typeface="Arial Narrow" panose="020B0606020202030204" pitchFamily="34" charset="0"/>
              </a:rPr>
              <a:t>слой золы в кострище в пещере </a:t>
            </a:r>
            <a:r>
              <a:rPr lang="ru-RU" dirty="0" err="1">
                <a:solidFill>
                  <a:srgbClr val="000000"/>
                </a:solidFill>
                <a:latin typeface="Arial Narrow" panose="020B0606020202030204" pitchFamily="34" charset="0"/>
              </a:rPr>
              <a:t>Чжоукоудянь</a:t>
            </a:r>
            <a:r>
              <a:rPr lang="ru-RU" dirty="0">
                <a:solidFill>
                  <a:srgbClr val="000000"/>
                </a:solidFill>
                <a:latin typeface="Arial Narrow" panose="020B0606020202030204" pitchFamily="34" charset="0"/>
              </a:rPr>
              <a:t>; кострища возрастом более 1 млн. лет обнаружены в Африке</a:t>
            </a:r>
            <a:r>
              <a:rPr lang="ru-RU" dirty="0" smtClean="0">
                <a:solidFill>
                  <a:srgbClr val="000000"/>
                </a:solidFill>
                <a:latin typeface="Arial Narrow" panose="020B0606020202030204" pitchFamily="34" charset="0"/>
              </a:rPr>
              <a:t>), но возможно, еще не умел его добывать. </a:t>
            </a:r>
          </a:p>
          <a:p>
            <a:pPr lvl="0"/>
            <a:r>
              <a:rPr lang="ru-RU" b="1" i="1" dirty="0" smtClean="0">
                <a:solidFill>
                  <a:srgbClr val="000000"/>
                </a:solidFill>
                <a:latin typeface="Arial Narrow" panose="020B0606020202030204" pitchFamily="34" charset="0"/>
              </a:rPr>
              <a:t>H.</a:t>
            </a:r>
            <a:r>
              <a:rPr lang="en-US" b="1" i="1" dirty="0" smtClean="0">
                <a:solidFill>
                  <a:srgbClr val="000000"/>
                </a:solidFill>
                <a:latin typeface="Arial Narrow" panose="020B0606020202030204" pitchFamily="34" charset="0"/>
              </a:rPr>
              <a:t> </a:t>
            </a:r>
            <a:r>
              <a:rPr lang="ru-RU" b="1" i="1" dirty="0" err="1" smtClean="0">
                <a:solidFill>
                  <a:srgbClr val="000000"/>
                </a:solidFill>
                <a:latin typeface="Arial Narrow" panose="020B0606020202030204" pitchFamily="34" charset="0"/>
              </a:rPr>
              <a:t>erectus</a:t>
            </a:r>
            <a:r>
              <a:rPr lang="ru-RU" b="1" i="1" dirty="0" smtClean="0">
                <a:solidFill>
                  <a:srgbClr val="000000"/>
                </a:solidFill>
                <a:latin typeface="Arial Narrow" panose="020B0606020202030204" pitchFamily="34" charset="0"/>
              </a:rPr>
              <a:t> </a:t>
            </a:r>
            <a:r>
              <a:rPr lang="ru-RU" dirty="0" smtClean="0">
                <a:solidFill>
                  <a:srgbClr val="000000"/>
                </a:solidFill>
                <a:latin typeface="Arial Narrow" panose="020B0606020202030204" pitchFamily="34" charset="0"/>
              </a:rPr>
              <a:t>был, скорее всего, каннибалом (человеческие </a:t>
            </a:r>
            <a:r>
              <a:rPr lang="ru-RU" dirty="0">
                <a:solidFill>
                  <a:srgbClr val="000000"/>
                </a:solidFill>
                <a:latin typeface="Arial Narrow" panose="020B0606020202030204" pitchFamily="34" charset="0"/>
              </a:rPr>
              <a:t>кости, расщепленные вдоль, чтобы извлечь мозг, и т.п.).</a:t>
            </a:r>
          </a:p>
          <a:p>
            <a:pPr lvl="0"/>
            <a:r>
              <a:rPr lang="ru-RU" dirty="0" err="1">
                <a:solidFill>
                  <a:srgbClr val="000000"/>
                </a:solidFill>
                <a:latin typeface="Arial Narrow" panose="020B0606020202030204" pitchFamily="34" charset="0"/>
              </a:rPr>
              <a:t>Характернейший</a:t>
            </a:r>
            <a:r>
              <a:rPr lang="ru-RU" dirty="0">
                <a:solidFill>
                  <a:srgbClr val="000000"/>
                </a:solidFill>
                <a:latin typeface="Arial Narrow" panose="020B0606020202030204" pitchFamily="34" charset="0"/>
              </a:rPr>
              <a:t> каменный инструмент </a:t>
            </a:r>
            <a:r>
              <a:rPr lang="ru-RU" b="1" dirty="0">
                <a:solidFill>
                  <a:srgbClr val="000000"/>
                </a:solidFill>
                <a:latin typeface="Arial Narrow" panose="020B0606020202030204" pitchFamily="34" charset="0"/>
              </a:rPr>
              <a:t>H</a:t>
            </a:r>
            <a:r>
              <a:rPr lang="ru-RU" b="1" dirty="0" smtClean="0">
                <a:solidFill>
                  <a:srgbClr val="000000"/>
                </a:solidFill>
                <a:latin typeface="Arial Narrow" panose="020B0606020202030204" pitchFamily="34" charset="0"/>
              </a:rPr>
              <a:t>. </a:t>
            </a:r>
            <a:r>
              <a:rPr lang="ru-RU" b="1" dirty="0" err="1" smtClean="0">
                <a:solidFill>
                  <a:srgbClr val="000000"/>
                </a:solidFill>
                <a:latin typeface="Arial Narrow" panose="020B0606020202030204" pitchFamily="34" charset="0"/>
              </a:rPr>
              <a:t>erectus</a:t>
            </a:r>
            <a:r>
              <a:rPr lang="ru-RU" dirty="0" smtClean="0">
                <a:solidFill>
                  <a:srgbClr val="000000"/>
                </a:solidFill>
                <a:latin typeface="Arial Narrow" panose="020B0606020202030204" pitchFamily="34" charset="0"/>
              </a:rPr>
              <a:t> </a:t>
            </a:r>
            <a:r>
              <a:rPr lang="ru-RU" dirty="0">
                <a:solidFill>
                  <a:srgbClr val="000000"/>
                </a:solidFill>
                <a:latin typeface="Arial Narrow" panose="020B0606020202030204" pitchFamily="34" charset="0"/>
              </a:rPr>
              <a:t>- обоюдоострое, похожее на зуб рубило, было универсальным орудием, но в первую очередь, вероятно, служило для разделки туш </a:t>
            </a:r>
            <a:r>
              <a:rPr lang="ru-RU" dirty="0" smtClean="0">
                <a:solidFill>
                  <a:srgbClr val="000000"/>
                </a:solidFill>
                <a:latin typeface="Arial Narrow" panose="020B0606020202030204" pitchFamily="34" charset="0"/>
              </a:rPr>
              <a:t>(«</a:t>
            </a:r>
            <a:r>
              <a:rPr lang="ru-RU" dirty="0" err="1" smtClean="0">
                <a:solidFill>
                  <a:srgbClr val="000000"/>
                </a:solidFill>
                <a:latin typeface="Arial Narrow" panose="020B0606020202030204" pitchFamily="34" charset="0"/>
              </a:rPr>
              <a:t>ашёльская</a:t>
            </a:r>
            <a:r>
              <a:rPr lang="ru-RU" dirty="0" smtClean="0">
                <a:solidFill>
                  <a:srgbClr val="000000"/>
                </a:solidFill>
                <a:latin typeface="Arial Narrow" panose="020B0606020202030204" pitchFamily="34" charset="0"/>
              </a:rPr>
              <a:t> культура»)</a:t>
            </a:r>
            <a:endParaRPr lang="ru-RU" dirty="0">
              <a:latin typeface="Arial Narrow" panose="020B0606020202030204" pitchFamily="34" charset="0"/>
            </a:endParaRPr>
          </a:p>
        </p:txBody>
      </p:sp>
      <p:sp>
        <p:nvSpPr>
          <p:cNvPr id="3" name="Прямоугольник 2"/>
          <p:cNvSpPr/>
          <p:nvPr/>
        </p:nvSpPr>
        <p:spPr>
          <a:xfrm>
            <a:off x="4376683" y="100230"/>
            <a:ext cx="3892412" cy="461665"/>
          </a:xfrm>
          <a:prstGeom prst="rect">
            <a:avLst/>
          </a:prstGeom>
        </p:spPr>
        <p:txBody>
          <a:bodyPr wrap="none">
            <a:spAutoFit/>
          </a:bodyPr>
          <a:lstStyle/>
          <a:p>
            <a:r>
              <a:rPr lang="ru-RU" sz="2400" b="1" dirty="0" smtClean="0">
                <a:solidFill>
                  <a:srgbClr val="000000"/>
                </a:solidFill>
                <a:latin typeface="Arial Narrow" pitchFamily="34" charset="0"/>
              </a:rPr>
              <a:t>Орудия </a:t>
            </a:r>
            <a:r>
              <a:rPr lang="ru-RU" sz="2400" b="1" dirty="0" err="1" smtClean="0">
                <a:solidFill>
                  <a:srgbClr val="000000"/>
                </a:solidFill>
                <a:latin typeface="Arial Narrow" pitchFamily="34" charset="0"/>
              </a:rPr>
              <a:t>ашёльской</a:t>
            </a:r>
            <a:r>
              <a:rPr lang="ru-RU" sz="2400" b="1" dirty="0" smtClean="0">
                <a:solidFill>
                  <a:srgbClr val="000000"/>
                </a:solidFill>
                <a:latin typeface="Arial Narrow" pitchFamily="34" charset="0"/>
              </a:rPr>
              <a:t> культуры</a:t>
            </a:r>
            <a:endParaRPr lang="ru-RU" sz="2400" b="1" dirty="0">
              <a:latin typeface="Arial Narrow" pitchFamily="34" charset="0"/>
            </a:endParaRPr>
          </a:p>
        </p:txBody>
      </p:sp>
      <p:sp>
        <p:nvSpPr>
          <p:cNvPr id="10" name="Прямоугольник 9"/>
          <p:cNvSpPr/>
          <p:nvPr/>
        </p:nvSpPr>
        <p:spPr>
          <a:xfrm>
            <a:off x="3664132" y="3789040"/>
            <a:ext cx="5228348" cy="2862322"/>
          </a:xfrm>
          <a:prstGeom prst="rect">
            <a:avLst/>
          </a:prstGeom>
        </p:spPr>
        <p:txBody>
          <a:bodyPr wrap="square">
            <a:spAutoFit/>
          </a:bodyPr>
          <a:lstStyle/>
          <a:p>
            <a:r>
              <a:rPr lang="ru-RU" dirty="0"/>
              <a:t>Предполагают, что H. </a:t>
            </a:r>
            <a:r>
              <a:rPr lang="ru-RU" dirty="0" err="1"/>
              <a:t>erectus</a:t>
            </a:r>
            <a:r>
              <a:rPr lang="ru-RU" dirty="0"/>
              <a:t> произошел от африканского H</a:t>
            </a:r>
            <a:r>
              <a:rPr lang="ru-RU" dirty="0" smtClean="0"/>
              <a:t>. </a:t>
            </a:r>
            <a:r>
              <a:rPr lang="ru-RU" dirty="0" err="1" smtClean="0"/>
              <a:t>ergaster</a:t>
            </a:r>
            <a:r>
              <a:rPr lang="ru-RU" dirty="0"/>
              <a:t> примерно 1.6 млн. лет назад и заселил юг Азии, включая острова Индонезии, где исчез только около 50 тыс. лет назад. Таким образом, отдельные популяции H. </a:t>
            </a:r>
            <a:r>
              <a:rPr lang="ru-RU" dirty="0" err="1"/>
              <a:t>erectus</a:t>
            </a:r>
            <a:r>
              <a:rPr lang="ru-RU" dirty="0"/>
              <a:t> просуществовали очень долго и даже были современниками человека разумного (H. </a:t>
            </a:r>
            <a:r>
              <a:rPr lang="ru-RU" dirty="0" err="1"/>
              <a:t>sapiens</a:t>
            </a:r>
            <a:r>
              <a:rPr lang="ru-RU" dirty="0" smtClean="0"/>
              <a:t>).</a:t>
            </a:r>
          </a:p>
          <a:p>
            <a:r>
              <a:rPr lang="ru-RU" dirty="0"/>
              <a:t>H. </a:t>
            </a:r>
            <a:r>
              <a:rPr lang="en-US" i="1" dirty="0"/>
              <a:t>e</a:t>
            </a:r>
            <a:r>
              <a:rPr lang="ru-RU" i="1" dirty="0" err="1" smtClean="0"/>
              <a:t>rectus</a:t>
            </a:r>
            <a:r>
              <a:rPr lang="ru-RU" dirty="0" smtClean="0"/>
              <a:t> не является прямым предком современного человека</a:t>
            </a:r>
            <a:r>
              <a:rPr lang="en-US" dirty="0" smtClean="0"/>
              <a:t> – </a:t>
            </a:r>
            <a:r>
              <a:rPr lang="ru-RU" dirty="0" smtClean="0"/>
              <a:t>это параллельная линия гоминид</a:t>
            </a:r>
            <a:endParaRPr lang="ru-RU" dirty="0"/>
          </a:p>
        </p:txBody>
      </p:sp>
      <p:sp>
        <p:nvSpPr>
          <p:cNvPr id="5" name="TextBox 4"/>
          <p:cNvSpPr txBox="1"/>
          <p:nvPr/>
        </p:nvSpPr>
        <p:spPr>
          <a:xfrm>
            <a:off x="35496" y="105239"/>
            <a:ext cx="4314323" cy="461665"/>
          </a:xfrm>
          <a:prstGeom prst="rect">
            <a:avLst/>
          </a:prstGeom>
          <a:solidFill>
            <a:schemeClr val="accent3">
              <a:lumMod val="20000"/>
              <a:lumOff val="80000"/>
            </a:schemeClr>
          </a:solidFill>
        </p:spPr>
        <p:txBody>
          <a:bodyPr wrap="none" rtlCol="0">
            <a:spAutoFit/>
          </a:bodyPr>
          <a:lstStyle/>
          <a:p>
            <a:r>
              <a:rPr lang="ru-RU" sz="2400" dirty="0" smtClean="0"/>
              <a:t>Палеолит. </a:t>
            </a:r>
            <a:r>
              <a:rPr lang="ru-RU" sz="2400" dirty="0" err="1" smtClean="0"/>
              <a:t>Ашёльская</a:t>
            </a:r>
            <a:r>
              <a:rPr lang="ru-RU" sz="2400" dirty="0" smtClean="0"/>
              <a:t> культура</a:t>
            </a:r>
            <a:endParaRPr lang="ru-RU" sz="2400" dirty="0"/>
          </a:p>
        </p:txBody>
      </p:sp>
    </p:spTree>
    <p:extLst>
      <p:ext uri="{BB962C8B-B14F-4D97-AF65-F5344CB8AC3E}">
        <p14:creationId xmlns:p14="http://schemas.microsoft.com/office/powerpoint/2010/main" val="41891979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496" y="239327"/>
            <a:ext cx="4598775" cy="6449458"/>
          </a:xfrm>
          <a:prstGeom prst="rect">
            <a:avLst/>
          </a:prstGeom>
        </p:spPr>
        <p:txBody>
          <a:bodyPr wrap="square">
            <a:spAutoFit/>
          </a:bodyPr>
          <a:lstStyle/>
          <a:p>
            <a:pPr>
              <a:lnSpc>
                <a:spcPct val="85000"/>
              </a:lnSpc>
            </a:pPr>
            <a:r>
              <a:rPr lang="ru-RU" dirty="0" smtClean="0">
                <a:latin typeface="Arial Narrow" pitchFamily="34" charset="0"/>
              </a:rPr>
              <a:t>К </a:t>
            </a:r>
            <a:r>
              <a:rPr lang="ru-RU" dirty="0">
                <a:latin typeface="Arial Narrow" pitchFamily="34" charset="0"/>
              </a:rPr>
              <a:t>этому виду </a:t>
            </a:r>
            <a:r>
              <a:rPr lang="ru-RU" dirty="0" smtClean="0">
                <a:latin typeface="Arial Narrow" pitchFamily="34" charset="0"/>
              </a:rPr>
              <a:t>ранее относили </a:t>
            </a:r>
            <a:r>
              <a:rPr lang="ru-RU" dirty="0">
                <a:latin typeface="Arial Narrow" pitchFamily="34" charset="0"/>
              </a:rPr>
              <a:t>формы, переходные между </a:t>
            </a:r>
            <a:r>
              <a:rPr lang="ru-RU" dirty="0" err="1">
                <a:latin typeface="Arial Narrow" pitchFamily="34" charset="0"/>
              </a:rPr>
              <a:t>H.erectus</a:t>
            </a:r>
            <a:r>
              <a:rPr lang="ru-RU" dirty="0">
                <a:latin typeface="Arial Narrow" pitchFamily="34" charset="0"/>
              </a:rPr>
              <a:t> и </a:t>
            </a:r>
            <a:r>
              <a:rPr lang="ru-RU" dirty="0" err="1">
                <a:latin typeface="Arial Narrow" pitchFamily="34" charset="0"/>
              </a:rPr>
              <a:t>H.sapiens</a:t>
            </a:r>
            <a:r>
              <a:rPr lang="ru-RU" dirty="0">
                <a:latin typeface="Arial Narrow" pitchFamily="34" charset="0"/>
              </a:rPr>
              <a:t>, </a:t>
            </a:r>
            <a:r>
              <a:rPr lang="ru-RU" dirty="0" smtClean="0">
                <a:latin typeface="Arial Narrow" pitchFamily="34" charset="0"/>
              </a:rPr>
              <a:t>но скорее это «кузены», независимые линии, происходящие от </a:t>
            </a:r>
            <a:r>
              <a:rPr lang="ru-RU" dirty="0" err="1" smtClean="0">
                <a:latin typeface="Arial Narrow" pitchFamily="34" charset="0"/>
              </a:rPr>
              <a:t>эргастера</a:t>
            </a:r>
            <a:r>
              <a:rPr lang="ru-RU" dirty="0" smtClean="0">
                <a:latin typeface="Arial Narrow" pitchFamily="34" charset="0"/>
              </a:rPr>
              <a:t>. </a:t>
            </a:r>
            <a:r>
              <a:rPr lang="ru-RU" u="sng" dirty="0" err="1" smtClean="0">
                <a:latin typeface="Arial Narrow" pitchFamily="34" charset="0"/>
              </a:rPr>
              <a:t>Гейдельбержцы</a:t>
            </a:r>
            <a:r>
              <a:rPr lang="ru-RU" dirty="0" smtClean="0">
                <a:latin typeface="Arial Narrow" pitchFamily="34" charset="0"/>
              </a:rPr>
              <a:t> жили </a:t>
            </a:r>
            <a:r>
              <a:rPr lang="ru-RU" dirty="0">
                <a:latin typeface="Arial Narrow" pitchFamily="34" charset="0"/>
              </a:rPr>
              <a:t>примерно от 800 000 до 200 000 лет </a:t>
            </a:r>
            <a:r>
              <a:rPr lang="ru-RU" dirty="0" smtClean="0">
                <a:latin typeface="Arial Narrow" pitchFamily="34" charset="0"/>
              </a:rPr>
              <a:t>назад,</a:t>
            </a:r>
          </a:p>
          <a:p>
            <a:pPr>
              <a:lnSpc>
                <a:spcPct val="85000"/>
              </a:lnSpc>
            </a:pPr>
            <a:r>
              <a:rPr lang="ru-RU" dirty="0" smtClean="0">
                <a:latin typeface="Arial Narrow" pitchFamily="34" charset="0"/>
              </a:rPr>
              <a:t>т.е. </a:t>
            </a:r>
            <a:r>
              <a:rPr lang="ru-RU" i="1" dirty="0" smtClean="0">
                <a:latin typeface="Arial Narrow" pitchFamily="34" charset="0"/>
              </a:rPr>
              <a:t>в раннем </a:t>
            </a:r>
            <a:r>
              <a:rPr lang="ru-RU" dirty="0" smtClean="0">
                <a:latin typeface="Arial Narrow" pitchFamily="34" charset="0"/>
              </a:rPr>
              <a:t>и </a:t>
            </a:r>
            <a:r>
              <a:rPr lang="ru-RU" i="1" dirty="0" smtClean="0">
                <a:latin typeface="Arial Narrow" pitchFamily="34" charset="0"/>
              </a:rPr>
              <a:t>среднем </a:t>
            </a:r>
            <a:r>
              <a:rPr lang="ru-RU" i="1" dirty="0" err="1" smtClean="0">
                <a:latin typeface="Arial Narrow" pitchFamily="34" charset="0"/>
              </a:rPr>
              <a:t>неоплейстоцене</a:t>
            </a:r>
            <a:r>
              <a:rPr lang="ru-RU" dirty="0" smtClean="0">
                <a:latin typeface="Arial Narrow" pitchFamily="34" charset="0"/>
              </a:rPr>
              <a:t>. </a:t>
            </a:r>
            <a:r>
              <a:rPr lang="ru-RU" dirty="0">
                <a:latin typeface="Arial Narrow" pitchFamily="34" charset="0"/>
              </a:rPr>
              <a:t>Нижняя челюсть очень похожа на человеческую, но без подбородочного выступа (обычно это связывают </a:t>
            </a:r>
            <a:r>
              <a:rPr lang="ru-RU" dirty="0" smtClean="0">
                <a:latin typeface="Arial Narrow" pitchFamily="34" charset="0"/>
              </a:rPr>
              <a:t>со слабой </a:t>
            </a:r>
            <a:r>
              <a:rPr lang="ru-RU" dirty="0">
                <a:latin typeface="Arial Narrow" pitchFamily="34" charset="0"/>
              </a:rPr>
              <a:t>развитостью </a:t>
            </a:r>
            <a:r>
              <a:rPr lang="ru-RU" dirty="0" smtClean="0">
                <a:latin typeface="Arial Narrow" pitchFamily="34" charset="0"/>
              </a:rPr>
              <a:t>речи</a:t>
            </a:r>
            <a:r>
              <a:rPr lang="ru-RU" dirty="0">
                <a:latin typeface="Arial Narrow" pitchFamily="34" charset="0"/>
              </a:rPr>
              <a:t>). Ранее эти формы называли просто "архаичными </a:t>
            </a:r>
            <a:r>
              <a:rPr lang="ru-RU" dirty="0" smtClean="0">
                <a:latin typeface="Arial Narrow" pitchFamily="34" charset="0"/>
              </a:rPr>
              <a:t>H</a:t>
            </a:r>
            <a:r>
              <a:rPr lang="en-US" dirty="0" err="1" smtClean="0">
                <a:latin typeface="Arial Narrow" pitchFamily="34" charset="0"/>
              </a:rPr>
              <a:t>omo</a:t>
            </a:r>
            <a:r>
              <a:rPr lang="ru-RU" dirty="0" smtClean="0">
                <a:latin typeface="Arial Narrow" pitchFamily="34" charset="0"/>
              </a:rPr>
              <a:t> </a:t>
            </a:r>
            <a:r>
              <a:rPr lang="ru-RU" dirty="0" err="1" smtClean="0">
                <a:latin typeface="Arial Narrow" pitchFamily="34" charset="0"/>
              </a:rPr>
              <a:t>sapiens</a:t>
            </a:r>
            <a:r>
              <a:rPr lang="ru-RU" dirty="0" smtClean="0">
                <a:latin typeface="Arial Narrow" pitchFamily="34" charset="0"/>
              </a:rPr>
              <a:t>".</a:t>
            </a:r>
          </a:p>
          <a:p>
            <a:pPr>
              <a:lnSpc>
                <a:spcPct val="85000"/>
              </a:lnSpc>
            </a:pPr>
            <a:r>
              <a:rPr lang="ru-RU" dirty="0" smtClean="0">
                <a:latin typeface="Arial Narrow" pitchFamily="34" charset="0"/>
              </a:rPr>
              <a:t>Сейчас практически нет сомнений, что </a:t>
            </a:r>
            <a:r>
              <a:rPr lang="ru-RU" dirty="0" err="1">
                <a:latin typeface="Arial Narrow" pitchFamily="34" charset="0"/>
              </a:rPr>
              <a:t>гейдельбержец</a:t>
            </a:r>
            <a:r>
              <a:rPr lang="ru-RU" dirty="0">
                <a:latin typeface="Arial Narrow" pitchFamily="34" charset="0"/>
              </a:rPr>
              <a:t> был непосредственным предком </a:t>
            </a:r>
            <a:r>
              <a:rPr lang="ru-RU" dirty="0" smtClean="0">
                <a:latin typeface="Arial Narrow" pitchFamily="34" charset="0"/>
              </a:rPr>
              <a:t>неандертальца. Но его соотношения с сапиенсами пока остаются объектом множества спекуляций, из-за нежелания многих антропологов считать неандертальца непосредственным предком сапиенса. </a:t>
            </a:r>
            <a:endParaRPr lang="ru-RU" dirty="0">
              <a:latin typeface="Arial Narrow" pitchFamily="34" charset="0"/>
            </a:endParaRPr>
          </a:p>
          <a:p>
            <a:pPr>
              <a:lnSpc>
                <a:spcPct val="85000"/>
              </a:lnSpc>
            </a:pPr>
            <a:endParaRPr lang="ru-RU" dirty="0" smtClean="0">
              <a:latin typeface="Arial Narrow" pitchFamily="34" charset="0"/>
            </a:endParaRPr>
          </a:p>
          <a:p>
            <a:pPr>
              <a:lnSpc>
                <a:spcPct val="85000"/>
              </a:lnSpc>
            </a:pPr>
            <a:r>
              <a:rPr lang="ru-RU" dirty="0" err="1" smtClean="0">
                <a:latin typeface="Arial Narrow" pitchFamily="34" charset="0"/>
              </a:rPr>
              <a:t>Гейдельбержцы</a:t>
            </a:r>
            <a:r>
              <a:rPr lang="ru-RU" dirty="0">
                <a:latin typeface="Arial Narrow" pitchFamily="34" charset="0"/>
              </a:rPr>
              <a:t>, по-видимому, уже владели </a:t>
            </a:r>
            <a:r>
              <a:rPr lang="ru-RU" dirty="0" smtClean="0">
                <a:latin typeface="Arial Narrow" pitchFamily="34" charset="0"/>
              </a:rPr>
              <a:t>метательным </a:t>
            </a:r>
            <a:r>
              <a:rPr lang="ru-RU" dirty="0">
                <a:latin typeface="Arial Narrow" pitchFamily="34" charset="0"/>
              </a:rPr>
              <a:t>оружием. В Германии найдены метательные копья (из стволов молодых елей с заточенным комлем, без наконечников) возрастом около 400 тыс. лет. Центр тяжести у них расположен так же, как у современных метательных копий.</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506611"/>
            <a:ext cx="4328533" cy="3210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5466286" y="0"/>
            <a:ext cx="2758640" cy="461665"/>
          </a:xfrm>
          <a:prstGeom prst="rect">
            <a:avLst/>
          </a:prstGeom>
        </p:spPr>
        <p:txBody>
          <a:bodyPr wrap="none">
            <a:spAutoFit/>
          </a:bodyPr>
          <a:lstStyle/>
          <a:p>
            <a:r>
              <a:rPr lang="ru-RU" sz="2400" i="1" dirty="0" err="1">
                <a:solidFill>
                  <a:prstClr val="black"/>
                </a:solidFill>
                <a:latin typeface="Franklin Gothic Medium Cond" pitchFamily="34" charset="0"/>
              </a:rPr>
              <a:t>Homo</a:t>
            </a:r>
            <a:r>
              <a:rPr lang="ru-RU" sz="2400" i="1" dirty="0">
                <a:solidFill>
                  <a:prstClr val="black"/>
                </a:solidFill>
                <a:latin typeface="Franklin Gothic Medium Cond" pitchFamily="34" charset="0"/>
              </a:rPr>
              <a:t> </a:t>
            </a:r>
            <a:r>
              <a:rPr lang="ru-RU" sz="2400" i="1" dirty="0" err="1">
                <a:solidFill>
                  <a:prstClr val="black"/>
                </a:solidFill>
                <a:latin typeface="Franklin Gothic Medium Cond" pitchFamily="34" charset="0"/>
              </a:rPr>
              <a:t>heidelbergensis</a:t>
            </a:r>
            <a:r>
              <a:rPr lang="ru-RU" sz="2400" i="1" dirty="0">
                <a:solidFill>
                  <a:prstClr val="black"/>
                </a:solidFill>
                <a:latin typeface="Franklin Gothic Medium Cond" pitchFamily="34" charset="0"/>
              </a:rPr>
              <a:t> </a:t>
            </a:r>
            <a:endParaRPr lang="ru-RU" sz="2400" i="1" dirty="0">
              <a:latin typeface="Franklin Gothic Medium Cond" pitchFamily="34"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1699" y="3861048"/>
            <a:ext cx="4357193" cy="2810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8244408" y="4759858"/>
            <a:ext cx="824484" cy="4693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8840" y="506611"/>
            <a:ext cx="4315709" cy="3240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олилиния 4"/>
          <p:cNvSpPr/>
          <p:nvPr/>
        </p:nvSpPr>
        <p:spPr>
          <a:xfrm>
            <a:off x="7848600" y="1924050"/>
            <a:ext cx="190500" cy="165100"/>
          </a:xfrm>
          <a:custGeom>
            <a:avLst/>
            <a:gdLst>
              <a:gd name="connsiteX0" fmla="*/ 0 w 190500"/>
              <a:gd name="connsiteY0" fmla="*/ 25400 h 165100"/>
              <a:gd name="connsiteX1" fmla="*/ 25400 w 190500"/>
              <a:gd name="connsiteY1" fmla="*/ 158750 h 165100"/>
              <a:gd name="connsiteX2" fmla="*/ 139700 w 190500"/>
              <a:gd name="connsiteY2" fmla="*/ 165100 h 165100"/>
              <a:gd name="connsiteX3" fmla="*/ 190500 w 190500"/>
              <a:gd name="connsiteY3" fmla="*/ 38100 h 165100"/>
              <a:gd name="connsiteX4" fmla="*/ 101600 w 190500"/>
              <a:gd name="connsiteY4" fmla="*/ 0 h 165100"/>
              <a:gd name="connsiteX5" fmla="*/ 0 w 190500"/>
              <a:gd name="connsiteY5" fmla="*/ 25400 h 16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0" h="165100">
                <a:moveTo>
                  <a:pt x="0" y="25400"/>
                </a:moveTo>
                <a:lnTo>
                  <a:pt x="25400" y="158750"/>
                </a:lnTo>
                <a:lnTo>
                  <a:pt x="139700" y="165100"/>
                </a:lnTo>
                <a:lnTo>
                  <a:pt x="190500" y="38100"/>
                </a:lnTo>
                <a:lnTo>
                  <a:pt x="101600" y="0"/>
                </a:lnTo>
                <a:lnTo>
                  <a:pt x="0" y="254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70296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ppt_w</p:attrName>
                                        </p:attrNameLst>
                                      </p:cBhvr>
                                      <p:tavLst>
                                        <p:tav tm="0" fmla="#ppt_w*sin(2.5*pi*$)">
                                          <p:val>
                                            <p:fltVal val="0"/>
                                          </p:val>
                                        </p:tav>
                                        <p:tav tm="100000">
                                          <p:val>
                                            <p:fltVal val="1"/>
                                          </p:val>
                                        </p:tav>
                                      </p:tavLst>
                                    </p:anim>
                                    <p:anim calcmode="lin" valueType="num">
                                      <p:cBhvr>
                                        <p:cTn id="9" dur="3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circle(in)">
                                      <p:cBhvr>
                                        <p:cTn id="14"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1028" name="Picture 4" descr="http://www.sciencephoto.com/image/171099/large/E4380203-Model_of_female_Homo_habilis-SPL.jpg"/>
          <p:cNvPicPr>
            <a:picLocks noChangeAspect="1" noChangeArrowheads="1"/>
          </p:cNvPicPr>
          <p:nvPr/>
        </p:nvPicPr>
        <p:blipFill rotWithShape="1">
          <a:blip r:embed="rId3">
            <a:extLst>
              <a:ext uri="{28A0092B-C50C-407E-A947-70E740481C1C}">
                <a14:useLocalDpi xmlns:a14="http://schemas.microsoft.com/office/drawing/2010/main" val="0"/>
              </a:ext>
            </a:extLst>
          </a:blip>
          <a:srcRect l="18337" r="26960"/>
          <a:stretch/>
        </p:blipFill>
        <p:spPr bwMode="auto">
          <a:xfrm>
            <a:off x="35496" y="29566"/>
            <a:ext cx="2305508" cy="28946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87824" y="3389501"/>
            <a:ext cx="3960440" cy="646331"/>
          </a:xfrm>
          <a:prstGeom prst="rect">
            <a:avLst/>
          </a:prstGeom>
          <a:solidFill>
            <a:schemeClr val="bg1"/>
          </a:solidFill>
        </p:spPr>
        <p:txBody>
          <a:bodyPr wrap="square" rtlCol="0">
            <a:spAutoFit/>
          </a:bodyPr>
          <a:lstStyle/>
          <a:p>
            <a:pPr algn="ctr"/>
            <a:r>
              <a:rPr lang="ru-RU" b="1" dirty="0" smtClean="0">
                <a:solidFill>
                  <a:prstClr val="black"/>
                </a:solidFill>
              </a:rPr>
              <a:t>История рода </a:t>
            </a:r>
            <a:r>
              <a:rPr lang="en-US" b="1" dirty="0" smtClean="0">
                <a:solidFill>
                  <a:prstClr val="black"/>
                </a:solidFill>
                <a:latin typeface="Castellar" pitchFamily="18" charset="0"/>
              </a:rPr>
              <a:t>Homo</a:t>
            </a:r>
          </a:p>
          <a:p>
            <a:pPr algn="ctr"/>
            <a:r>
              <a:rPr lang="ru-RU" dirty="0">
                <a:solidFill>
                  <a:prstClr val="black"/>
                </a:solidFill>
                <a:latin typeface="Franklin Gothic Medium Cond" pitchFamily="34" charset="0"/>
              </a:rPr>
              <a:t>Долгий путь к </a:t>
            </a:r>
            <a:r>
              <a:rPr lang="ru-RU" dirty="0" smtClean="0">
                <a:solidFill>
                  <a:prstClr val="black"/>
                </a:solidFill>
                <a:latin typeface="Franklin Gothic Medium Cond" pitchFamily="34" charset="0"/>
              </a:rPr>
              <a:t>совершенству</a:t>
            </a:r>
            <a:endParaRPr lang="ru-RU" dirty="0">
              <a:solidFill>
                <a:prstClr val="black"/>
              </a:solidFill>
              <a:latin typeface="Franklin Gothic Medium Cond" pitchFamily="34" charset="0"/>
            </a:endParaRPr>
          </a:p>
        </p:txBody>
      </p:sp>
      <p:pic>
        <p:nvPicPr>
          <p:cNvPr id="2"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164288" y="-27384"/>
            <a:ext cx="1944216" cy="2916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40822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4289" y="3210893"/>
            <a:ext cx="8990318" cy="2834622"/>
          </a:xfrm>
          <a:prstGeom prst="rect">
            <a:avLst/>
          </a:prstGeom>
        </p:spPr>
        <p:txBody>
          <a:bodyPr wrap="square">
            <a:spAutoFit/>
          </a:bodyPr>
          <a:lstStyle/>
          <a:p>
            <a:pPr>
              <a:lnSpc>
                <a:spcPct val="90000"/>
              </a:lnSpc>
            </a:pPr>
            <a:r>
              <a:rPr lang="ru-RU" dirty="0" smtClean="0">
                <a:solidFill>
                  <a:srgbClr val="000000"/>
                </a:solidFill>
                <a:latin typeface="Arial Narrow" panose="020B0606020202030204" pitchFamily="34" charset="0"/>
              </a:rPr>
              <a:t>Этого мнения придерживаются много исследователей, в том числе и ваш лектор. Сравнение </a:t>
            </a:r>
            <a:r>
              <a:rPr lang="ru-RU" i="1" dirty="0" err="1">
                <a:solidFill>
                  <a:srgbClr val="000000"/>
                </a:solidFill>
                <a:latin typeface="Arial Narrow" panose="020B0606020202030204" pitchFamily="34" charset="0"/>
              </a:rPr>
              <a:t>митохондриальных</a:t>
            </a:r>
            <a:r>
              <a:rPr lang="ru-RU" dirty="0">
                <a:solidFill>
                  <a:srgbClr val="000000"/>
                </a:solidFill>
                <a:latin typeface="Arial Narrow" panose="020B0606020202030204" pitchFamily="34" charset="0"/>
              </a:rPr>
              <a:t> ДНК показало, что линии, ведущие к неандертальцу и современному человеку</a:t>
            </a:r>
            <a:r>
              <a:rPr lang="ru-RU" dirty="0" smtClean="0">
                <a:solidFill>
                  <a:srgbClr val="000000"/>
                </a:solidFill>
                <a:latin typeface="Arial Narrow" panose="020B0606020202030204" pitchFamily="34" charset="0"/>
              </a:rPr>
              <a:t>, возможно разошлись </a:t>
            </a:r>
            <a:r>
              <a:rPr lang="ru-RU" dirty="0">
                <a:solidFill>
                  <a:srgbClr val="000000"/>
                </a:solidFill>
                <a:latin typeface="Arial Narrow" panose="020B0606020202030204" pitchFamily="34" charset="0"/>
              </a:rPr>
              <a:t>500-600 тыс. лет назад (точнее говоря, это время, когда существовала их последняя общая "праматерь"; общие "праотцы" теоретически могли быть и позже).</a:t>
            </a:r>
          </a:p>
          <a:p>
            <a:pPr>
              <a:lnSpc>
                <a:spcPct val="90000"/>
              </a:lnSpc>
            </a:pPr>
            <a:r>
              <a:rPr lang="ru-RU" dirty="0">
                <a:solidFill>
                  <a:srgbClr val="000000"/>
                </a:solidFill>
                <a:latin typeface="Arial Narrow" panose="020B0606020202030204" pitchFamily="34" charset="0"/>
              </a:rPr>
              <a:t>Неандертальцы отличаются </a:t>
            </a:r>
            <a:r>
              <a:rPr lang="ru-RU" dirty="0" smtClean="0">
                <a:solidFill>
                  <a:srgbClr val="000000"/>
                </a:solidFill>
                <a:latin typeface="Arial Narrow" panose="020B0606020202030204" pitchFamily="34" charset="0"/>
              </a:rPr>
              <a:t>от сапиенсов более </a:t>
            </a:r>
            <a:r>
              <a:rPr lang="ru-RU" dirty="0">
                <a:solidFill>
                  <a:srgbClr val="000000"/>
                </a:solidFill>
                <a:latin typeface="Arial Narrow" panose="020B0606020202030204" pitchFamily="34" charset="0"/>
              </a:rPr>
              <a:t>низким лбом, выступающим затылком, </a:t>
            </a:r>
            <a:r>
              <a:rPr lang="ru-RU" dirty="0" smtClean="0">
                <a:solidFill>
                  <a:srgbClr val="000000"/>
                </a:solidFill>
                <a:latin typeface="Arial Narrow" panose="020B0606020202030204" pitchFamily="34" charset="0"/>
              </a:rPr>
              <a:t>надбровными </a:t>
            </a:r>
            <a:r>
              <a:rPr lang="ru-RU" dirty="0">
                <a:solidFill>
                  <a:srgbClr val="000000"/>
                </a:solidFill>
                <a:latin typeface="Arial Narrow" panose="020B0606020202030204" pitchFamily="34" charset="0"/>
              </a:rPr>
              <a:t>дугами. </a:t>
            </a:r>
            <a:r>
              <a:rPr lang="ru-RU" dirty="0" smtClean="0">
                <a:solidFill>
                  <a:srgbClr val="000000"/>
                </a:solidFill>
                <a:latin typeface="Arial Narrow" panose="020B0606020202030204" pitchFamily="34" charset="0"/>
              </a:rPr>
              <a:t>Впрочем, по другим данным, это связано с реконструкцией из деформированных остатков, а при учете этого они от современных людей не отличались.</a:t>
            </a:r>
          </a:p>
          <a:p>
            <a:pPr>
              <a:lnSpc>
                <a:spcPct val="90000"/>
              </a:lnSpc>
            </a:pPr>
            <a:r>
              <a:rPr lang="ru-RU" dirty="0" smtClean="0">
                <a:solidFill>
                  <a:srgbClr val="000000"/>
                </a:solidFill>
                <a:latin typeface="Arial Narrow" panose="020B0606020202030204" pitchFamily="34" charset="0"/>
              </a:rPr>
              <a:t>Объем </a:t>
            </a:r>
            <a:r>
              <a:rPr lang="ru-RU" dirty="0">
                <a:solidFill>
                  <a:srgbClr val="000000"/>
                </a:solidFill>
                <a:latin typeface="Arial Narrow" panose="020B0606020202030204" pitchFamily="34" charset="0"/>
              </a:rPr>
              <a:t>мозга </a:t>
            </a:r>
            <a:r>
              <a:rPr lang="ru-RU" dirty="0" smtClean="0">
                <a:solidFill>
                  <a:srgbClr val="000000"/>
                </a:solidFill>
                <a:latin typeface="Arial Narrow" panose="020B0606020202030204" pitchFamily="34" charset="0"/>
              </a:rPr>
              <a:t>– 1600 см</a:t>
            </a:r>
            <a:r>
              <a:rPr lang="ru-RU" baseline="30000" dirty="0" smtClean="0">
                <a:solidFill>
                  <a:srgbClr val="000000"/>
                </a:solidFill>
                <a:latin typeface="Arial Narrow" panose="020B0606020202030204" pitchFamily="34" charset="0"/>
              </a:rPr>
              <a:t>3</a:t>
            </a:r>
            <a:r>
              <a:rPr lang="ru-RU" dirty="0" smtClean="0">
                <a:solidFill>
                  <a:srgbClr val="000000"/>
                </a:solidFill>
                <a:latin typeface="Arial Narrow" panose="020B0606020202030204" pitchFamily="34" charset="0"/>
              </a:rPr>
              <a:t>, больше чем у современных  людей . Они </a:t>
            </a:r>
            <a:r>
              <a:rPr lang="ru-RU" dirty="0">
                <a:solidFill>
                  <a:srgbClr val="000000"/>
                </a:solidFill>
                <a:latin typeface="Arial Narrow" panose="020B0606020202030204" pitchFamily="34" charset="0"/>
              </a:rPr>
              <a:t>умели разводить </a:t>
            </a:r>
            <a:r>
              <a:rPr lang="ru-RU" dirty="0" smtClean="0">
                <a:solidFill>
                  <a:srgbClr val="000000"/>
                </a:solidFill>
                <a:latin typeface="Arial Narrow" panose="020B0606020202030204" pitchFamily="34" charset="0"/>
              </a:rPr>
              <a:t>огонь, питались более мясом </a:t>
            </a:r>
            <a:r>
              <a:rPr lang="ru-RU" dirty="0">
                <a:solidFill>
                  <a:srgbClr val="000000"/>
                </a:solidFill>
                <a:latin typeface="Arial Narrow" panose="020B0606020202030204" pitchFamily="34" charset="0"/>
              </a:rPr>
              <a:t>(охота), </a:t>
            </a:r>
            <a:r>
              <a:rPr lang="ru-RU" dirty="0" smtClean="0">
                <a:solidFill>
                  <a:srgbClr val="000000"/>
                </a:solidFill>
                <a:latin typeface="Arial Narrow" panose="020B0606020202030204" pitchFamily="34" charset="0"/>
              </a:rPr>
              <a:t>чем растительной пищей, каннибализм </a:t>
            </a:r>
            <a:r>
              <a:rPr lang="ru-RU" dirty="0">
                <a:solidFill>
                  <a:srgbClr val="000000"/>
                </a:solidFill>
                <a:latin typeface="Arial Narrow" panose="020B0606020202030204" pitchFamily="34" charset="0"/>
              </a:rPr>
              <a:t>был </a:t>
            </a:r>
            <a:r>
              <a:rPr lang="ru-RU" dirty="0" smtClean="0">
                <a:solidFill>
                  <a:srgbClr val="000000"/>
                </a:solidFill>
                <a:latin typeface="Arial Narrow" panose="020B0606020202030204" pitchFamily="34" charset="0"/>
              </a:rPr>
              <a:t>распространен</a:t>
            </a:r>
            <a:r>
              <a:rPr lang="ru-RU" dirty="0">
                <a:solidFill>
                  <a:srgbClr val="000000"/>
                </a:solidFill>
                <a:latin typeface="Arial Narrow" panose="020B0606020202030204" pitchFamily="34" charset="0"/>
              </a:rPr>
              <a:t>. </a:t>
            </a:r>
            <a:r>
              <a:rPr lang="ru-RU" dirty="0" smtClean="0">
                <a:solidFill>
                  <a:srgbClr val="000000"/>
                </a:solidFill>
                <a:latin typeface="Arial Narrow" panose="020B0606020202030204" pitchFamily="34" charset="0"/>
              </a:rPr>
              <a:t>Именно у них впервые появились мистические - религиозные </a:t>
            </a:r>
            <a:r>
              <a:rPr lang="ru-RU" dirty="0">
                <a:solidFill>
                  <a:srgbClr val="000000"/>
                </a:solidFill>
                <a:latin typeface="Arial Narrow" panose="020B0606020202030204" pitchFamily="34" charset="0"/>
              </a:rPr>
              <a:t>верования: они уже хоронили своих </a:t>
            </a:r>
            <a:r>
              <a:rPr lang="ru-RU" dirty="0" smtClean="0">
                <a:solidFill>
                  <a:srgbClr val="000000"/>
                </a:solidFill>
                <a:latin typeface="Arial Narrow" panose="020B0606020202030204" pitchFamily="34" charset="0"/>
              </a:rPr>
              <a:t>мертвых </a:t>
            </a:r>
            <a:r>
              <a:rPr lang="ru-RU" dirty="0">
                <a:solidFill>
                  <a:srgbClr val="000000"/>
                </a:solidFill>
                <a:latin typeface="Arial Narrow" panose="020B0606020202030204" pitchFamily="34" charset="0"/>
              </a:rPr>
              <a:t>и украшали могилы цветами</a:t>
            </a:r>
            <a:r>
              <a:rPr lang="ru-RU" dirty="0" smtClean="0">
                <a:solidFill>
                  <a:srgbClr val="000000"/>
                </a:solidFill>
                <a:latin typeface="Arial Narrow" panose="020B0606020202030204" pitchFamily="34" charset="0"/>
              </a:rPr>
              <a:t>.  </a:t>
            </a:r>
            <a:endParaRPr lang="ru-RU" b="0" i="0" dirty="0">
              <a:solidFill>
                <a:srgbClr val="000000"/>
              </a:solidFill>
              <a:effectLst/>
              <a:latin typeface="Arial Narrow" panose="020B0606020202030204" pitchFamily="34" charset="0"/>
            </a:endParaRPr>
          </a:p>
        </p:txBody>
      </p:sp>
      <p:sp>
        <p:nvSpPr>
          <p:cNvPr id="3" name="Прямоугольник 2"/>
          <p:cNvSpPr/>
          <p:nvPr/>
        </p:nvSpPr>
        <p:spPr>
          <a:xfrm>
            <a:off x="5724128" y="5976862"/>
            <a:ext cx="3310522" cy="461665"/>
          </a:xfrm>
          <a:prstGeom prst="rect">
            <a:avLst/>
          </a:prstGeom>
        </p:spPr>
        <p:txBody>
          <a:bodyPr wrap="none">
            <a:spAutoFit/>
          </a:bodyPr>
          <a:lstStyle/>
          <a:p>
            <a:r>
              <a:rPr lang="en-US" sz="2400" dirty="0">
                <a:latin typeface="Matura MT Script Capitals" pitchFamily="66" charset="0"/>
              </a:rPr>
              <a:t>Homo </a:t>
            </a:r>
            <a:r>
              <a:rPr lang="en-US" sz="2400" dirty="0" err="1">
                <a:latin typeface="Matura MT Script Capitals" pitchFamily="66" charset="0"/>
              </a:rPr>
              <a:t>neanderthalensis</a:t>
            </a:r>
            <a:r>
              <a:rPr lang="en-US" sz="2400" dirty="0">
                <a:latin typeface="Matura MT Script Capitals" pitchFamily="66" charset="0"/>
              </a:rPr>
              <a:t> </a:t>
            </a:r>
            <a:endParaRPr lang="ru-RU" sz="2400" dirty="0"/>
          </a:p>
        </p:txBody>
      </p:sp>
      <p:pic>
        <p:nvPicPr>
          <p:cNvPr id="4" name="Рисунок 3" descr="Вырезка экрана"/>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7795" y="332656"/>
            <a:ext cx="4176464" cy="2454589"/>
          </a:xfrm>
          <a:prstGeom prst="rect">
            <a:avLst/>
          </a:prstGeom>
        </p:spPr>
      </p:pic>
      <p:sp>
        <p:nvSpPr>
          <p:cNvPr id="5" name="Прямоугольник 4"/>
          <p:cNvSpPr/>
          <p:nvPr/>
        </p:nvSpPr>
        <p:spPr>
          <a:xfrm>
            <a:off x="134289" y="42412"/>
            <a:ext cx="4513505" cy="3139321"/>
          </a:xfrm>
          <a:prstGeom prst="rect">
            <a:avLst/>
          </a:prstGeom>
        </p:spPr>
        <p:txBody>
          <a:bodyPr wrap="square">
            <a:spAutoFit/>
          </a:bodyPr>
          <a:lstStyle/>
          <a:p>
            <a:r>
              <a:rPr lang="ru-RU" b="1" dirty="0">
                <a:solidFill>
                  <a:srgbClr val="000000"/>
                </a:solidFill>
                <a:latin typeface="Arial Narrow" panose="020B0606020202030204" pitchFamily="34" charset="0"/>
              </a:rPr>
              <a:t>Неандертальцы</a:t>
            </a:r>
            <a:r>
              <a:rPr lang="ru-RU" dirty="0">
                <a:solidFill>
                  <a:srgbClr val="000000"/>
                </a:solidFill>
                <a:latin typeface="Arial Narrow" panose="020B0606020202030204" pitchFamily="34" charset="0"/>
              </a:rPr>
              <a:t> населяли Европу и Зап. Азию (от Испании до Узбекистана) в конце плейстоцена (</a:t>
            </a:r>
            <a:r>
              <a:rPr lang="ru-RU" b="1" i="1" dirty="0">
                <a:solidFill>
                  <a:srgbClr val="000000"/>
                </a:solidFill>
                <a:latin typeface="Arial Narrow" panose="020B0606020202030204" pitchFamily="34" charset="0"/>
              </a:rPr>
              <a:t>200 000 - 28 000 лет назад</a:t>
            </a:r>
            <a:r>
              <a:rPr lang="ru-RU" dirty="0">
                <a:solidFill>
                  <a:srgbClr val="000000"/>
                </a:solidFill>
                <a:latin typeface="Arial Narrow" panose="020B0606020202030204" pitchFamily="34" charset="0"/>
              </a:rPr>
              <a:t>). Климат тогда был холоднее, и за время существования неандертальцев несколько раз наступали ледниковые эпохи</a:t>
            </a:r>
            <a:r>
              <a:rPr lang="en-US" dirty="0">
                <a:solidFill>
                  <a:srgbClr val="000000"/>
                </a:solidFill>
                <a:latin typeface="Arial Narrow" panose="020B0606020202030204" pitchFamily="34" charset="0"/>
              </a:rPr>
              <a:t> (</a:t>
            </a:r>
            <a:r>
              <a:rPr lang="ru-RU" i="1" dirty="0">
                <a:solidFill>
                  <a:srgbClr val="000000"/>
                </a:solidFill>
                <a:latin typeface="Arial Narrow" panose="020B0606020202030204" pitchFamily="34" charset="0"/>
              </a:rPr>
              <a:t>включая максимальные </a:t>
            </a:r>
            <a:r>
              <a:rPr lang="ru-RU" i="1" dirty="0" err="1">
                <a:solidFill>
                  <a:srgbClr val="000000"/>
                </a:solidFill>
                <a:latin typeface="Arial Narrow" panose="020B0606020202030204" pitchFamily="34" charset="0"/>
              </a:rPr>
              <a:t>ледниковья</a:t>
            </a:r>
            <a:r>
              <a:rPr lang="en-US" dirty="0">
                <a:solidFill>
                  <a:srgbClr val="000000"/>
                </a:solidFill>
                <a:latin typeface="Arial Narrow" panose="020B0606020202030204" pitchFamily="34" charset="0"/>
              </a:rPr>
              <a:t>)</a:t>
            </a:r>
            <a:r>
              <a:rPr lang="ru-RU" dirty="0">
                <a:solidFill>
                  <a:srgbClr val="000000"/>
                </a:solidFill>
                <a:latin typeface="Arial Narrow" panose="020B0606020202030204" pitchFamily="34" charset="0"/>
              </a:rPr>
              <a:t>. Возможно, что неандертальцы являются одним из подвидов </a:t>
            </a:r>
            <a:r>
              <a:rPr lang="ru-RU" dirty="0" smtClean="0">
                <a:solidFill>
                  <a:srgbClr val="000000"/>
                </a:solidFill>
                <a:latin typeface="Arial Narrow" panose="020B0606020202030204" pitchFamily="34" charset="0"/>
              </a:rPr>
              <a:t>(</a:t>
            </a:r>
            <a:r>
              <a:rPr lang="en-US" dirty="0" smtClean="0">
                <a:solidFill>
                  <a:srgbClr val="000000"/>
                </a:solidFill>
                <a:latin typeface="Arial Narrow" panose="020B0606020202030204" pitchFamily="34" charset="0"/>
              </a:rPr>
              <a:t>H</a:t>
            </a:r>
            <a:r>
              <a:rPr lang="en-US" dirty="0">
                <a:solidFill>
                  <a:srgbClr val="000000"/>
                </a:solidFill>
                <a:latin typeface="Arial Narrow" panose="020B0606020202030204" pitchFamily="34" charset="0"/>
              </a:rPr>
              <a:t>. </a:t>
            </a:r>
            <a:r>
              <a:rPr lang="en-US" i="1" dirty="0">
                <a:solidFill>
                  <a:srgbClr val="000000"/>
                </a:solidFill>
                <a:latin typeface="Arial Narrow" panose="020B0606020202030204" pitchFamily="34" charset="0"/>
              </a:rPr>
              <a:t>sapiens </a:t>
            </a:r>
            <a:r>
              <a:rPr lang="en-US" b="1" i="1" dirty="0" err="1" smtClean="0">
                <a:solidFill>
                  <a:srgbClr val="000000"/>
                </a:solidFill>
                <a:latin typeface="Arial Narrow" panose="020B0606020202030204" pitchFamily="34" charset="0"/>
              </a:rPr>
              <a:t>neandertalensis</a:t>
            </a:r>
            <a:r>
              <a:rPr lang="ru-RU" i="1" dirty="0" smtClean="0">
                <a:solidFill>
                  <a:srgbClr val="000000"/>
                </a:solidFill>
                <a:latin typeface="Arial Narrow" panose="020B0606020202030204" pitchFamily="34" charset="0"/>
              </a:rPr>
              <a:t>) </a:t>
            </a:r>
            <a:r>
              <a:rPr lang="ru-RU" dirty="0" smtClean="0">
                <a:solidFill>
                  <a:srgbClr val="000000"/>
                </a:solidFill>
                <a:latin typeface="Arial Narrow" panose="020B0606020202030204" pitchFamily="34" charset="0"/>
              </a:rPr>
              <a:t>единого </a:t>
            </a:r>
            <a:r>
              <a:rPr lang="ru-RU" dirty="0">
                <a:solidFill>
                  <a:srgbClr val="000000"/>
                </a:solidFill>
                <a:latin typeface="Arial Narrow" panose="020B0606020202030204" pitchFamily="34" charset="0"/>
              </a:rPr>
              <a:t>вида </a:t>
            </a:r>
            <a:r>
              <a:rPr lang="en-US" dirty="0" smtClean="0">
                <a:solidFill>
                  <a:srgbClr val="000000"/>
                </a:solidFill>
                <a:latin typeface="Arial Narrow" panose="020B0606020202030204" pitchFamily="34" charset="0"/>
              </a:rPr>
              <a:t>H</a:t>
            </a:r>
            <a:r>
              <a:rPr lang="en-US" dirty="0">
                <a:solidFill>
                  <a:srgbClr val="000000"/>
                </a:solidFill>
                <a:latin typeface="Arial Narrow" panose="020B0606020202030204" pitchFamily="34" charset="0"/>
              </a:rPr>
              <a:t>. </a:t>
            </a:r>
            <a:r>
              <a:rPr lang="en-US" i="1" dirty="0" smtClean="0">
                <a:solidFill>
                  <a:srgbClr val="000000"/>
                </a:solidFill>
                <a:latin typeface="Arial Narrow" panose="020B0606020202030204" pitchFamily="34" charset="0"/>
              </a:rPr>
              <a:t>sapiens</a:t>
            </a:r>
            <a:r>
              <a:rPr lang="ru-RU" i="1" dirty="0" smtClean="0">
                <a:solidFill>
                  <a:srgbClr val="000000"/>
                </a:solidFill>
                <a:latin typeface="Arial Narrow" panose="020B0606020202030204" pitchFamily="34" charset="0"/>
              </a:rPr>
              <a:t>, </a:t>
            </a:r>
            <a:r>
              <a:rPr lang="ru-RU" dirty="0">
                <a:solidFill>
                  <a:srgbClr val="000000"/>
                </a:solidFill>
                <a:latin typeface="Arial Narrow" panose="020B0606020202030204" pitchFamily="34" charset="0"/>
              </a:rPr>
              <a:t>а, в то время как современные</a:t>
            </a:r>
            <a:r>
              <a:rPr lang="en-US" dirty="0">
                <a:solidFill>
                  <a:srgbClr val="000000"/>
                </a:solidFill>
                <a:latin typeface="Arial Narrow" panose="020B0606020202030204" pitchFamily="34" charset="0"/>
              </a:rPr>
              <a:t> </a:t>
            </a:r>
            <a:r>
              <a:rPr lang="ru-RU" dirty="0" smtClean="0">
                <a:solidFill>
                  <a:srgbClr val="000000"/>
                </a:solidFill>
                <a:latin typeface="Arial Narrow" panose="020B0606020202030204" pitchFamily="34" charset="0"/>
              </a:rPr>
              <a:t>люди относятся к другому подвиду </a:t>
            </a:r>
            <a:r>
              <a:rPr lang="en-US" dirty="0">
                <a:solidFill>
                  <a:srgbClr val="000000"/>
                </a:solidFill>
                <a:latin typeface="Arial Narrow" panose="020B0606020202030204" pitchFamily="34" charset="0"/>
              </a:rPr>
              <a:t>H. </a:t>
            </a:r>
            <a:r>
              <a:rPr lang="en-US" i="1" dirty="0">
                <a:solidFill>
                  <a:srgbClr val="000000"/>
                </a:solidFill>
                <a:latin typeface="Arial Narrow" panose="020B0606020202030204" pitchFamily="34" charset="0"/>
              </a:rPr>
              <a:t>sapiens </a:t>
            </a:r>
            <a:r>
              <a:rPr lang="en-US" b="1" i="1" dirty="0" err="1">
                <a:solidFill>
                  <a:srgbClr val="000000"/>
                </a:solidFill>
                <a:latin typeface="Arial Narrow" panose="020B0606020202030204" pitchFamily="34" charset="0"/>
              </a:rPr>
              <a:t>sapiens</a:t>
            </a:r>
            <a:endParaRPr lang="ru-RU" b="1" dirty="0"/>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 y="-21771"/>
            <a:ext cx="4561183" cy="6074161"/>
          </a:xfrm>
          <a:prstGeom prst="rect">
            <a:avLst/>
          </a:prstGeom>
        </p:spPr>
      </p:pic>
    </p:spTree>
    <p:extLst>
      <p:ext uri="{BB962C8B-B14F-4D97-AF65-F5344CB8AC3E}">
        <p14:creationId xmlns:p14="http://schemas.microsoft.com/office/powerpoint/2010/main" val="372577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323528" y="908720"/>
            <a:ext cx="8352928" cy="5760640"/>
          </a:xfrm>
          <a:prstGeom prst="rect">
            <a:avLst/>
          </a:prstGeom>
          <a:blipFill>
            <a:blip r:embed="rId3"/>
            <a:tile tx="0" ty="0" sx="100000" sy="100000" flip="none" algn="tl"/>
          </a:blipFill>
          <a:ln>
            <a:solidFill>
              <a:srgbClr val="DCE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4112919"/>
            <a:ext cx="2807867" cy="2300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997"/>
          <a:stretch/>
        </p:blipFill>
        <p:spPr bwMode="auto">
          <a:xfrm>
            <a:off x="5286918" y="1226172"/>
            <a:ext cx="2741466" cy="2418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8477"/>
          <a:stretch/>
        </p:blipFill>
        <p:spPr bwMode="auto">
          <a:xfrm>
            <a:off x="1043608" y="3959404"/>
            <a:ext cx="3053900" cy="249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r="5987"/>
          <a:stretch/>
        </p:blipFill>
        <p:spPr bwMode="auto">
          <a:xfrm>
            <a:off x="1018397" y="1183052"/>
            <a:ext cx="3074217" cy="238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0"/>
            <a:ext cx="9144000" cy="923330"/>
          </a:xfrm>
          <a:prstGeom prst="rect">
            <a:avLst/>
          </a:prstGeom>
          <a:noFill/>
        </p:spPr>
        <p:txBody>
          <a:bodyPr wrap="square" rtlCol="0">
            <a:spAutoFit/>
          </a:bodyPr>
          <a:lstStyle/>
          <a:p>
            <a:pPr algn="ctr"/>
            <a:r>
              <a:rPr lang="ru-RU" dirty="0">
                <a:latin typeface="Franklin Gothic Medium Cond" pitchFamily="34" charset="0"/>
              </a:rPr>
              <a:t>Реконструкции облика неандертальца из пещеры  Ла-</a:t>
            </a:r>
            <a:r>
              <a:rPr lang="ru-RU" dirty="0" err="1">
                <a:latin typeface="Franklin Gothic Medium Cond" pitchFamily="34" charset="0"/>
              </a:rPr>
              <a:t>Шапель</a:t>
            </a:r>
            <a:r>
              <a:rPr lang="ru-RU" dirty="0">
                <a:latin typeface="Franklin Gothic Medium Cond" pitchFamily="34" charset="0"/>
              </a:rPr>
              <a:t>-О-Сен, расположенные по степени религиозности авторов и их ненависти к троглодиту-«каину»  </a:t>
            </a:r>
          </a:p>
        </p:txBody>
      </p:sp>
      <p:sp>
        <p:nvSpPr>
          <p:cNvPr id="6" name="TextBox 5"/>
          <p:cNvSpPr txBox="1"/>
          <p:nvPr/>
        </p:nvSpPr>
        <p:spPr>
          <a:xfrm>
            <a:off x="395536" y="1844824"/>
            <a:ext cx="432048" cy="461665"/>
          </a:xfrm>
          <a:prstGeom prst="rect">
            <a:avLst/>
          </a:prstGeom>
          <a:noFill/>
        </p:spPr>
        <p:txBody>
          <a:bodyPr wrap="square" rtlCol="0">
            <a:spAutoFit/>
          </a:bodyPr>
          <a:lstStyle/>
          <a:p>
            <a:r>
              <a:rPr lang="ru-RU" sz="2400" b="1" dirty="0" smtClean="0"/>
              <a:t>1</a:t>
            </a:r>
            <a:endParaRPr lang="ru-RU" sz="2400" b="1" dirty="0"/>
          </a:p>
        </p:txBody>
      </p:sp>
      <p:sp>
        <p:nvSpPr>
          <p:cNvPr id="11" name="TextBox 10"/>
          <p:cNvSpPr txBox="1"/>
          <p:nvPr/>
        </p:nvSpPr>
        <p:spPr>
          <a:xfrm>
            <a:off x="513749" y="5023869"/>
            <a:ext cx="432048" cy="461665"/>
          </a:xfrm>
          <a:prstGeom prst="rect">
            <a:avLst/>
          </a:prstGeom>
          <a:noFill/>
        </p:spPr>
        <p:txBody>
          <a:bodyPr wrap="square" rtlCol="0">
            <a:spAutoFit/>
          </a:bodyPr>
          <a:lstStyle/>
          <a:p>
            <a:r>
              <a:rPr lang="ru-RU" sz="2400" b="1" dirty="0" smtClean="0"/>
              <a:t>2</a:t>
            </a:r>
            <a:endParaRPr lang="ru-RU" sz="2400" b="1" dirty="0"/>
          </a:p>
        </p:txBody>
      </p:sp>
      <p:sp>
        <p:nvSpPr>
          <p:cNvPr id="12" name="TextBox 11"/>
          <p:cNvSpPr txBox="1"/>
          <p:nvPr/>
        </p:nvSpPr>
        <p:spPr>
          <a:xfrm>
            <a:off x="4840799" y="1916832"/>
            <a:ext cx="432048" cy="461665"/>
          </a:xfrm>
          <a:prstGeom prst="rect">
            <a:avLst/>
          </a:prstGeom>
          <a:noFill/>
        </p:spPr>
        <p:txBody>
          <a:bodyPr wrap="square" rtlCol="0">
            <a:spAutoFit/>
          </a:bodyPr>
          <a:lstStyle/>
          <a:p>
            <a:r>
              <a:rPr lang="ru-RU" sz="2400" b="1" dirty="0" smtClean="0"/>
              <a:t>3</a:t>
            </a:r>
            <a:endParaRPr lang="ru-RU" sz="2400" b="1" dirty="0"/>
          </a:p>
        </p:txBody>
      </p:sp>
      <p:sp>
        <p:nvSpPr>
          <p:cNvPr id="13" name="TextBox 12"/>
          <p:cNvSpPr txBox="1"/>
          <p:nvPr/>
        </p:nvSpPr>
        <p:spPr>
          <a:xfrm>
            <a:off x="4840799" y="4912053"/>
            <a:ext cx="432048" cy="461665"/>
          </a:xfrm>
          <a:prstGeom prst="rect">
            <a:avLst/>
          </a:prstGeom>
          <a:noFill/>
        </p:spPr>
        <p:txBody>
          <a:bodyPr wrap="square" rtlCol="0">
            <a:spAutoFit/>
          </a:bodyPr>
          <a:lstStyle/>
          <a:p>
            <a:r>
              <a:rPr lang="ru-RU" sz="2400" b="1" dirty="0" smtClean="0"/>
              <a:t>4</a:t>
            </a:r>
            <a:endParaRPr lang="ru-RU" sz="2400" b="1" dirty="0"/>
          </a:p>
        </p:txBody>
      </p:sp>
    </p:spTree>
    <p:extLst>
      <p:ext uri="{BB962C8B-B14F-4D97-AF65-F5344CB8AC3E}">
        <p14:creationId xmlns:p14="http://schemas.microsoft.com/office/powerpoint/2010/main" val="33799299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23884" y="129850"/>
            <a:ext cx="6617774" cy="461665"/>
          </a:xfrm>
          <a:prstGeom prst="rect">
            <a:avLst/>
          </a:prstGeom>
          <a:noFill/>
        </p:spPr>
        <p:txBody>
          <a:bodyPr wrap="none" rtlCol="0">
            <a:spAutoFit/>
          </a:bodyPr>
          <a:lstStyle/>
          <a:p>
            <a:r>
              <a:rPr lang="ru-RU" sz="2400" b="1" dirty="0" err="1" smtClean="0">
                <a:latin typeface="Franklin Gothic Medium Cond" pitchFamily="34" charset="0"/>
              </a:rPr>
              <a:t>Мустье</a:t>
            </a:r>
            <a:r>
              <a:rPr lang="ru-RU" sz="2400" b="1" dirty="0" smtClean="0"/>
              <a:t>  - </a:t>
            </a:r>
            <a:r>
              <a:rPr lang="ru-RU" sz="2400" b="1" dirty="0" smtClean="0">
                <a:latin typeface="Franklin Gothic Medium Cond" pitchFamily="34" charset="0"/>
              </a:rPr>
              <a:t>культура неандертальцев  </a:t>
            </a:r>
            <a:r>
              <a:rPr lang="en-US" sz="2400" dirty="0" smtClean="0">
                <a:latin typeface="Franklin Gothic Medium Cond" pitchFamily="34" charset="0"/>
              </a:rPr>
              <a:t>[</a:t>
            </a:r>
            <a:r>
              <a:rPr lang="ru-RU" sz="2400" dirty="0" smtClean="0">
                <a:latin typeface="Franklin Gothic Medium Cond" pitchFamily="34" charset="0"/>
              </a:rPr>
              <a:t>Средний палеолит</a:t>
            </a:r>
            <a:r>
              <a:rPr lang="en-US" sz="2400" dirty="0" smtClean="0">
                <a:latin typeface="Franklin Gothic Medium Cond" pitchFamily="34" charset="0"/>
              </a:rPr>
              <a:t>]</a:t>
            </a:r>
            <a:endParaRPr lang="ru-RU" sz="2400" dirty="0">
              <a:latin typeface="Franklin Gothic Medium Cond" pitchFamily="34" charset="0"/>
            </a:endParaRPr>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927" r="6337"/>
          <a:stretch/>
        </p:blipFill>
        <p:spPr bwMode="auto">
          <a:xfrm>
            <a:off x="-6660" y="116632"/>
            <a:ext cx="2274404" cy="216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23489"/>
          <a:stretch/>
        </p:blipFill>
        <p:spPr bwMode="auto">
          <a:xfrm>
            <a:off x="6113937" y="3293407"/>
            <a:ext cx="2933224" cy="2923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3830570" y="3910246"/>
            <a:ext cx="1005333"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773198" y="3293407"/>
            <a:ext cx="1342546" cy="202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2145732" y="4578308"/>
            <a:ext cx="1684838" cy="2042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0" y="2450163"/>
            <a:ext cx="2026257" cy="4247317"/>
          </a:xfrm>
          <a:prstGeom prst="rect">
            <a:avLst/>
          </a:prstGeom>
          <a:solidFill>
            <a:schemeClr val="accent6">
              <a:lumMod val="20000"/>
              <a:lumOff val="80000"/>
            </a:schemeClr>
          </a:solidFill>
        </p:spPr>
        <p:txBody>
          <a:bodyPr wrap="square">
            <a:spAutoFit/>
          </a:bodyPr>
          <a:lstStyle/>
          <a:p>
            <a:r>
              <a:rPr lang="ru-RU" b="1" dirty="0">
                <a:latin typeface="Franklin Gothic Medium Cond" panose="020B0606030402020204" pitchFamily="34" charset="0"/>
              </a:rPr>
              <a:t>«Эти люди были исключительно умны… Я не думаю, что подобные знания можно было передавать из поколения в поколение при отсутствии </a:t>
            </a:r>
            <a:r>
              <a:rPr lang="ru-RU" b="1" dirty="0" smtClean="0">
                <a:latin typeface="Franklin Gothic Medium Cond" panose="020B0606030402020204" pitchFamily="34" charset="0"/>
              </a:rPr>
              <a:t>языка»</a:t>
            </a:r>
          </a:p>
          <a:p>
            <a:endParaRPr lang="ru-RU" b="1" dirty="0" smtClean="0">
              <a:latin typeface="Franklin Gothic Medium Cond" panose="020B0606030402020204" pitchFamily="34" charset="0"/>
            </a:endParaRPr>
          </a:p>
          <a:p>
            <a:pPr algn="r"/>
            <a:r>
              <a:rPr lang="en-US" dirty="0">
                <a:latin typeface="Franklin Gothic Medium Cond" panose="020B0606030402020204" pitchFamily="34" charset="0"/>
              </a:rPr>
              <a:t>(</a:t>
            </a:r>
            <a:r>
              <a:rPr lang="en-US" i="1" dirty="0">
                <a:latin typeface="Franklin Gothic Medium Cond" panose="020B0606030402020204" pitchFamily="34" charset="0"/>
              </a:rPr>
              <a:t>Kyle Brown</a:t>
            </a:r>
            <a:r>
              <a:rPr lang="en-US" dirty="0">
                <a:latin typeface="Franklin Gothic Medium Cond" panose="020B0606030402020204" pitchFamily="34" charset="0"/>
              </a:rPr>
              <a:t>)</a:t>
            </a:r>
            <a:endParaRPr lang="ru-RU" dirty="0">
              <a:latin typeface="Franklin Gothic Medium Cond" panose="020B0606030402020204" pitchFamily="34" charset="0"/>
            </a:endParaRPr>
          </a:p>
        </p:txBody>
      </p:sp>
      <p:sp>
        <p:nvSpPr>
          <p:cNvPr id="3" name="Прямоугольник 2"/>
          <p:cNvSpPr/>
          <p:nvPr/>
        </p:nvSpPr>
        <p:spPr>
          <a:xfrm>
            <a:off x="2267744" y="712371"/>
            <a:ext cx="6730055" cy="2862322"/>
          </a:xfrm>
          <a:prstGeom prst="rect">
            <a:avLst/>
          </a:prstGeom>
        </p:spPr>
        <p:txBody>
          <a:bodyPr wrap="square">
            <a:spAutoFit/>
          </a:bodyPr>
          <a:lstStyle/>
          <a:p>
            <a:r>
              <a:rPr lang="ru-RU" dirty="0"/>
              <a:t>Культура неандертальцев (т.н. "</a:t>
            </a:r>
            <a:r>
              <a:rPr lang="ru-RU" dirty="0" err="1"/>
              <a:t>мустьерская</a:t>
            </a:r>
            <a:r>
              <a:rPr lang="ru-RU" dirty="0"/>
              <a:t>", или, что то же самое, среднепалеолитическая культура) - это, прежде всего, обоюдоострые рубила, заточенные более качественно, чем аналогичные орудия </a:t>
            </a:r>
            <a:r>
              <a:rPr lang="ru-RU" dirty="0" smtClean="0"/>
              <a:t>H. </a:t>
            </a:r>
            <a:r>
              <a:rPr lang="ru-RU" dirty="0" err="1" smtClean="0"/>
              <a:t>erectus</a:t>
            </a:r>
            <a:r>
              <a:rPr lang="ru-RU" dirty="0"/>
              <a:t>; а также разнообразные </a:t>
            </a:r>
            <a:r>
              <a:rPr lang="ru-RU" dirty="0" err="1"/>
              <a:t>отщепы</a:t>
            </a:r>
            <a:r>
              <a:rPr lang="ru-RU" dirty="0"/>
              <a:t>, использовавшиеся для разделки туш. У неандертальцев имелись также деревянные копья с каменными наконечниками для ближнего боя. В более позднее время у неандертальцев появляются </a:t>
            </a:r>
            <a:r>
              <a:rPr lang="ru-RU" dirty="0" smtClean="0"/>
              <a:t>элементы искусства </a:t>
            </a:r>
            <a:r>
              <a:rPr lang="ru-RU" dirty="0"/>
              <a:t>(ожерелье из медвежьих когтей, нечто вроде "флейт" - кости с просверленными дырочками, которые</a:t>
            </a:r>
            <a:r>
              <a:rPr lang="ru-RU" dirty="0" smtClean="0"/>
              <a:t>, также, могли </a:t>
            </a:r>
            <a:r>
              <a:rPr lang="ru-RU" dirty="0"/>
              <a:t>служить </a:t>
            </a:r>
            <a:r>
              <a:rPr lang="ru-RU" dirty="0" smtClean="0"/>
              <a:t>для </a:t>
            </a:r>
            <a:r>
              <a:rPr lang="ru-RU" dirty="0"/>
              <a:t>разведения </a:t>
            </a:r>
            <a:r>
              <a:rPr lang="ru-RU" dirty="0" smtClean="0"/>
              <a:t>огня и пр. </a:t>
            </a:r>
            <a:endParaRPr lang="ru-RU" dirty="0"/>
          </a:p>
        </p:txBody>
      </p:sp>
    </p:spTree>
    <p:extLst>
      <p:ext uri="{BB962C8B-B14F-4D97-AF65-F5344CB8AC3E}">
        <p14:creationId xmlns:p14="http://schemas.microsoft.com/office/powerpoint/2010/main" val="41656843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6" name="TextBox 5"/>
          <p:cNvSpPr txBox="1"/>
          <p:nvPr/>
        </p:nvSpPr>
        <p:spPr>
          <a:xfrm>
            <a:off x="1835696" y="100099"/>
            <a:ext cx="5472608" cy="646331"/>
          </a:xfrm>
          <a:prstGeom prst="rect">
            <a:avLst/>
          </a:prstGeom>
          <a:noFill/>
        </p:spPr>
        <p:txBody>
          <a:bodyPr wrap="square" rtlCol="0">
            <a:spAutoFit/>
          </a:bodyPr>
          <a:lstStyle/>
          <a:p>
            <a:pPr algn="ctr"/>
            <a:r>
              <a:rPr lang="ru-RU" b="1" dirty="0" smtClean="0">
                <a:solidFill>
                  <a:schemeClr val="bg1"/>
                </a:solidFill>
                <a:latin typeface="Arial Narrow" panose="020B0606020202030204" pitchFamily="34" charset="0"/>
              </a:rPr>
              <a:t>Одна из классификационных  схем  гоминид, </a:t>
            </a:r>
            <a:br>
              <a:rPr lang="ru-RU" b="1" dirty="0" smtClean="0">
                <a:solidFill>
                  <a:schemeClr val="bg1"/>
                </a:solidFill>
                <a:latin typeface="Arial Narrow" panose="020B0606020202030204" pitchFamily="34" charset="0"/>
              </a:rPr>
            </a:br>
            <a:r>
              <a:rPr lang="ru-RU" b="1" dirty="0" err="1" smtClean="0">
                <a:solidFill>
                  <a:schemeClr val="bg1"/>
                </a:solidFill>
                <a:latin typeface="Arial Narrow" panose="020B0606020202030204" pitchFamily="34" charset="0"/>
              </a:rPr>
              <a:t>учитываюшая</a:t>
            </a:r>
            <a:r>
              <a:rPr lang="ru-RU" b="1" dirty="0" smtClean="0">
                <a:solidFill>
                  <a:schemeClr val="bg1"/>
                </a:solidFill>
                <a:latin typeface="Arial Narrow" panose="020B0606020202030204" pitchFamily="34" charset="0"/>
              </a:rPr>
              <a:t> большинство современных находок</a:t>
            </a:r>
            <a:endParaRPr lang="ru-RU" b="1" dirty="0">
              <a:solidFill>
                <a:schemeClr val="bg1"/>
              </a:solidFill>
              <a:latin typeface="Arial Narrow" panose="020B0606020202030204" pitchFamily="34" charset="0"/>
            </a:endParaRPr>
          </a:p>
        </p:txBody>
      </p:sp>
      <p:grpSp>
        <p:nvGrpSpPr>
          <p:cNvPr id="32" name="Группа 31"/>
          <p:cNvGrpSpPr/>
          <p:nvPr/>
        </p:nvGrpSpPr>
        <p:grpSpPr>
          <a:xfrm>
            <a:off x="251520" y="764704"/>
            <a:ext cx="8726118" cy="3672408"/>
            <a:chOff x="323528" y="1916832"/>
            <a:chExt cx="8726118" cy="3672408"/>
          </a:xfrm>
        </p:grpSpPr>
        <p:pic>
          <p:nvPicPr>
            <p:cNvPr id="5" name="Рисунок 4"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988287"/>
              <a:ext cx="8726118" cy="3600953"/>
            </a:xfrm>
            <a:prstGeom prst="rect">
              <a:avLst/>
            </a:prstGeom>
            <a:ln>
              <a:solidFill>
                <a:schemeClr val="accent5"/>
              </a:solidFill>
            </a:ln>
          </p:spPr>
        </p:pic>
        <p:sp>
          <p:nvSpPr>
            <p:cNvPr id="7" name="TextBox 6"/>
            <p:cNvSpPr txBox="1"/>
            <p:nvPr/>
          </p:nvSpPr>
          <p:spPr>
            <a:xfrm>
              <a:off x="402427" y="4036422"/>
              <a:ext cx="2074607" cy="369332"/>
            </a:xfrm>
            <a:prstGeom prst="rect">
              <a:avLst/>
            </a:prstGeom>
            <a:noFill/>
          </p:spPr>
          <p:txBody>
            <a:bodyPr wrap="none" rtlCol="0">
              <a:spAutoFit/>
            </a:bodyPr>
            <a:lstStyle/>
            <a:p>
              <a:r>
                <a:rPr lang="ru-RU" b="1" dirty="0" smtClean="0">
                  <a:solidFill>
                    <a:schemeClr val="accent1">
                      <a:lumMod val="75000"/>
                    </a:schemeClr>
                  </a:solidFill>
                  <a:latin typeface="Arial Narrow" panose="020B0606020202030204" pitchFamily="34" charset="0"/>
                </a:rPr>
                <a:t>Люди и </a:t>
              </a:r>
              <a:r>
                <a:rPr lang="ru-RU" b="1" dirty="0" err="1" smtClean="0">
                  <a:solidFill>
                    <a:schemeClr val="accent1">
                      <a:lumMod val="75000"/>
                    </a:schemeClr>
                  </a:solidFill>
                  <a:latin typeface="Arial Narrow" panose="020B0606020202030204" pitchFamily="34" charset="0"/>
                </a:rPr>
                <a:t>прото</a:t>
              </a:r>
              <a:r>
                <a:rPr lang="ru-RU" b="1" dirty="0" smtClean="0">
                  <a:solidFill>
                    <a:schemeClr val="accent1">
                      <a:lumMod val="75000"/>
                    </a:schemeClr>
                  </a:solidFill>
                  <a:latin typeface="Arial Narrow" panose="020B0606020202030204" pitchFamily="34" charset="0"/>
                </a:rPr>
                <a:t>-люди</a:t>
              </a:r>
              <a:endParaRPr lang="ru-RU" b="1" dirty="0">
                <a:solidFill>
                  <a:schemeClr val="accent1">
                    <a:lumMod val="75000"/>
                  </a:schemeClr>
                </a:solidFill>
                <a:latin typeface="Arial Narrow" panose="020B0606020202030204" pitchFamily="34" charset="0"/>
              </a:endParaRPr>
            </a:p>
          </p:txBody>
        </p:sp>
        <p:sp>
          <p:nvSpPr>
            <p:cNvPr id="9" name="TextBox 8"/>
            <p:cNvSpPr txBox="1"/>
            <p:nvPr/>
          </p:nvSpPr>
          <p:spPr>
            <a:xfrm>
              <a:off x="965022" y="2492896"/>
              <a:ext cx="1734770" cy="369332"/>
            </a:xfrm>
            <a:prstGeom prst="rect">
              <a:avLst/>
            </a:prstGeom>
            <a:noFill/>
          </p:spPr>
          <p:txBody>
            <a:bodyPr wrap="none" rtlCol="0">
              <a:spAutoFit/>
            </a:bodyPr>
            <a:lstStyle/>
            <a:p>
              <a:r>
                <a:rPr lang="ru-RU" b="1" dirty="0" smtClean="0">
                  <a:solidFill>
                    <a:schemeClr val="accent1">
                      <a:lumMod val="75000"/>
                    </a:schemeClr>
                  </a:solidFill>
                  <a:latin typeface="Arial Narrow" panose="020B0606020202030204" pitchFamily="34" charset="0"/>
                </a:rPr>
                <a:t>Австралопитеки</a:t>
              </a:r>
              <a:endParaRPr lang="ru-RU" b="1" dirty="0">
                <a:solidFill>
                  <a:schemeClr val="accent1">
                    <a:lumMod val="75000"/>
                  </a:schemeClr>
                </a:solidFill>
                <a:latin typeface="Arial Narrow" panose="020B0606020202030204" pitchFamily="34" charset="0"/>
              </a:endParaRPr>
            </a:p>
          </p:txBody>
        </p:sp>
        <p:sp>
          <p:nvSpPr>
            <p:cNvPr id="10" name="TextBox 9"/>
            <p:cNvSpPr txBox="1"/>
            <p:nvPr/>
          </p:nvSpPr>
          <p:spPr>
            <a:xfrm>
              <a:off x="1547663" y="1916832"/>
              <a:ext cx="1080745" cy="338554"/>
            </a:xfrm>
            <a:prstGeom prst="rect">
              <a:avLst/>
            </a:prstGeom>
            <a:noFill/>
          </p:spPr>
          <p:txBody>
            <a:bodyPr wrap="none" rtlCol="0">
              <a:spAutoFit/>
            </a:bodyPr>
            <a:lstStyle/>
            <a:p>
              <a:r>
                <a:rPr lang="ru-RU" sz="1600" b="1" dirty="0" smtClean="0">
                  <a:solidFill>
                    <a:schemeClr val="accent1">
                      <a:lumMod val="75000"/>
                    </a:schemeClr>
                  </a:solidFill>
                  <a:latin typeface="Arial Narrow" panose="020B0606020202030204" pitchFamily="34" charset="0"/>
                </a:rPr>
                <a:t>Гоминиды</a:t>
              </a:r>
              <a:endParaRPr lang="ru-RU" sz="1600" b="1" dirty="0">
                <a:solidFill>
                  <a:schemeClr val="accent1">
                    <a:lumMod val="75000"/>
                  </a:schemeClr>
                </a:solidFill>
                <a:latin typeface="Arial Narrow" panose="020B0606020202030204" pitchFamily="34" charset="0"/>
              </a:endParaRPr>
            </a:p>
          </p:txBody>
        </p:sp>
        <p:cxnSp>
          <p:nvCxnSpPr>
            <p:cNvPr id="12" name="Прямая соединительная линия 11"/>
            <p:cNvCxnSpPr/>
            <p:nvPr/>
          </p:nvCxnSpPr>
          <p:spPr>
            <a:xfrm>
              <a:off x="4283968" y="2739509"/>
              <a:ext cx="86409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a:off x="4283968" y="2996952"/>
              <a:ext cx="64807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3959932" y="3645024"/>
              <a:ext cx="75608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a:off x="6120172" y="3651683"/>
              <a:ext cx="75608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a:off x="7020272" y="3659084"/>
              <a:ext cx="108012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a:off x="4932040" y="3933056"/>
              <a:ext cx="108012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6444208" y="5013176"/>
              <a:ext cx="108012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a:off x="7640737" y="5013176"/>
              <a:ext cx="125174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a:off x="2706370" y="5229200"/>
              <a:ext cx="157759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a:off x="4337974" y="5229200"/>
              <a:ext cx="157759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a:off x="5915572" y="5517232"/>
              <a:ext cx="960684"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31" name="Прямоугольник 30"/>
          <p:cNvSpPr/>
          <p:nvPr/>
        </p:nvSpPr>
        <p:spPr>
          <a:xfrm>
            <a:off x="251520" y="4725144"/>
            <a:ext cx="8726118" cy="1477328"/>
          </a:xfrm>
          <a:prstGeom prst="rect">
            <a:avLst/>
          </a:prstGeom>
          <a:solidFill>
            <a:schemeClr val="bg1"/>
          </a:solidFill>
        </p:spPr>
        <p:txBody>
          <a:bodyPr wrap="square">
            <a:spAutoFit/>
          </a:bodyPr>
          <a:lstStyle/>
          <a:p>
            <a:r>
              <a:rPr lang="ru-RU" dirty="0" err="1">
                <a:latin typeface="Arial Narrow" panose="020B0606020202030204" pitchFamily="34" charset="0"/>
              </a:rPr>
              <a:t>Челове́к</a:t>
            </a:r>
            <a:r>
              <a:rPr lang="ru-RU" dirty="0">
                <a:latin typeface="Arial Narrow" panose="020B0606020202030204" pitchFamily="34" charset="0"/>
              </a:rPr>
              <a:t> </a:t>
            </a:r>
            <a:r>
              <a:rPr lang="ru-RU" dirty="0" err="1">
                <a:latin typeface="Arial Narrow" panose="020B0606020202030204" pitchFamily="34" charset="0"/>
              </a:rPr>
              <a:t>разу́мный</a:t>
            </a:r>
            <a:r>
              <a:rPr lang="ru-RU" dirty="0">
                <a:latin typeface="Arial Narrow" panose="020B0606020202030204" pitchFamily="34" charset="0"/>
              </a:rPr>
              <a:t> (лат. </a:t>
            </a:r>
            <a:r>
              <a:rPr lang="ru-RU" b="1" dirty="0" err="1">
                <a:latin typeface="Arial Narrow" panose="020B0606020202030204" pitchFamily="34" charset="0"/>
              </a:rPr>
              <a:t>Homo</a:t>
            </a:r>
            <a:r>
              <a:rPr lang="ru-RU" b="1" dirty="0">
                <a:latin typeface="Arial Narrow" panose="020B0606020202030204" pitchFamily="34" charset="0"/>
              </a:rPr>
              <a:t> </a:t>
            </a:r>
            <a:r>
              <a:rPr lang="ru-RU" b="1" dirty="0" err="1" smtClean="0">
                <a:latin typeface="Arial Narrow" panose="020B0606020202030204" pitchFamily="34" charset="0"/>
              </a:rPr>
              <a:t>sapiens</a:t>
            </a:r>
            <a:r>
              <a:rPr lang="ru-RU" b="1" dirty="0" smtClean="0">
                <a:latin typeface="Arial Narrow" panose="020B0606020202030204" pitchFamily="34" charset="0"/>
              </a:rPr>
              <a:t> </a:t>
            </a:r>
            <a:r>
              <a:rPr lang="en-US" b="1" dirty="0" smtClean="0">
                <a:latin typeface="Arial Narrow" panose="020B0606020202030204" pitchFamily="34" charset="0"/>
              </a:rPr>
              <a:t>sapiens</a:t>
            </a:r>
            <a:r>
              <a:rPr lang="ru-RU" dirty="0" smtClean="0">
                <a:latin typeface="Arial Narrow" panose="020B0606020202030204" pitchFamily="34" charset="0"/>
              </a:rPr>
              <a:t>) — </a:t>
            </a:r>
            <a:r>
              <a:rPr lang="ru-RU" dirty="0">
                <a:latin typeface="Arial Narrow" panose="020B0606020202030204" pitchFamily="34" charset="0"/>
              </a:rPr>
              <a:t>вид рода Люди (</a:t>
            </a:r>
            <a:r>
              <a:rPr lang="ru-RU" b="1" dirty="0" err="1">
                <a:latin typeface="Arial Narrow" panose="020B0606020202030204" pitchFamily="34" charset="0"/>
              </a:rPr>
              <a:t>Homo</a:t>
            </a:r>
            <a:r>
              <a:rPr lang="ru-RU" dirty="0">
                <a:latin typeface="Arial Narrow" panose="020B0606020202030204" pitchFamily="34" charset="0"/>
              </a:rPr>
              <a:t>) из семейства гоминид в отряде приматов, единственный живущий в настоящее время. </a:t>
            </a:r>
            <a:r>
              <a:rPr lang="ru-RU" dirty="0" smtClean="0">
                <a:latin typeface="Arial Narrow" panose="020B0606020202030204" pitchFamily="34" charset="0"/>
              </a:rPr>
              <a:t>Помимо анатомических </a:t>
            </a:r>
            <a:r>
              <a:rPr lang="ru-RU" dirty="0">
                <a:latin typeface="Arial Narrow" panose="020B0606020202030204" pitchFamily="34" charset="0"/>
              </a:rPr>
              <a:t>особенностей, отличается значительной степенью развития материальной и нематериальной культуры (включая изготовление и использование орудий труда), способностью к членораздельной речи и развитому абстрактному </a:t>
            </a:r>
            <a:r>
              <a:rPr lang="ru-RU" dirty="0" smtClean="0">
                <a:latin typeface="Arial Narrow" panose="020B0606020202030204" pitchFamily="34" charset="0"/>
              </a:rPr>
              <a:t>мышлению.</a:t>
            </a:r>
            <a:endParaRPr lang="ru-RU" dirty="0">
              <a:latin typeface="Arial Narrow" panose="020B0606020202030204" pitchFamily="34" charset="0"/>
            </a:endParaRPr>
          </a:p>
        </p:txBody>
      </p:sp>
      <p:sp>
        <p:nvSpPr>
          <p:cNvPr id="33" name="TextBox 32"/>
          <p:cNvSpPr txBox="1"/>
          <p:nvPr/>
        </p:nvSpPr>
        <p:spPr>
          <a:xfrm>
            <a:off x="227124" y="6273652"/>
            <a:ext cx="8750514" cy="369332"/>
          </a:xfrm>
          <a:prstGeom prst="rect">
            <a:avLst/>
          </a:prstGeom>
          <a:solidFill>
            <a:schemeClr val="accent6">
              <a:lumMod val="40000"/>
              <a:lumOff val="60000"/>
            </a:schemeClr>
          </a:solidFill>
        </p:spPr>
        <p:txBody>
          <a:bodyPr wrap="square" rtlCol="0">
            <a:spAutoFit/>
          </a:bodyPr>
          <a:lstStyle/>
          <a:p>
            <a:pPr algn="ctr"/>
            <a:r>
              <a:rPr lang="ru-RU" dirty="0" smtClean="0"/>
              <a:t>Возможно, что самый ранний </a:t>
            </a:r>
            <a:r>
              <a:rPr lang="ru-RU" i="1" dirty="0" err="1" smtClean="0"/>
              <a:t>сапиен</a:t>
            </a:r>
            <a:r>
              <a:rPr lang="en-US" dirty="0" smtClean="0"/>
              <a:t>c</a:t>
            </a:r>
            <a:r>
              <a:rPr lang="ru-RU" dirty="0" smtClean="0"/>
              <a:t> появился около 190 тыс. лет назад (</a:t>
            </a:r>
            <a:r>
              <a:rPr lang="en-US" dirty="0" smtClean="0"/>
              <a:t>H.S. </a:t>
            </a:r>
            <a:r>
              <a:rPr lang="en-US" i="1" dirty="0" err="1" smtClean="0"/>
              <a:t>idaltu</a:t>
            </a:r>
            <a:r>
              <a:rPr lang="ru-RU" dirty="0" smtClean="0"/>
              <a:t>)</a:t>
            </a:r>
            <a:endParaRPr lang="ru-RU" dirty="0"/>
          </a:p>
        </p:txBody>
      </p:sp>
    </p:spTree>
    <p:extLst>
      <p:ext uri="{BB962C8B-B14F-4D97-AF65-F5344CB8AC3E}">
        <p14:creationId xmlns:p14="http://schemas.microsoft.com/office/powerpoint/2010/main" val="30331521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3530598" y="1898003"/>
            <a:ext cx="2483196" cy="1200329"/>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1900555" y="4744745"/>
            <a:ext cx="1061509" cy="369332"/>
          </a:xfrm>
          <a:prstGeom prst="rect">
            <a:avLst/>
          </a:prstGeom>
          <a:noFill/>
        </p:spPr>
        <p:txBody>
          <a:bodyPr wrap="none" rtlCol="0">
            <a:spAutoFit/>
          </a:bodyPr>
          <a:lstStyle/>
          <a:p>
            <a:pPr algn="r"/>
            <a:r>
              <a:rPr lang="ru-RU" b="1" dirty="0" smtClean="0">
                <a:latin typeface="Comic Sans MS" pitchFamily="66" charset="0"/>
              </a:rPr>
              <a:t>Мадлен</a:t>
            </a:r>
            <a:endParaRPr lang="ru-RU" b="1" dirty="0">
              <a:latin typeface="Comic Sans MS" pitchFamily="66" charset="0"/>
            </a:endParaRPr>
          </a:p>
        </p:txBody>
      </p:sp>
      <p:pic>
        <p:nvPicPr>
          <p:cNvPr id="205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660" y="4497318"/>
            <a:ext cx="1584177" cy="2343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148715" y="610762"/>
            <a:ext cx="1630062" cy="615553"/>
          </a:xfrm>
          <a:prstGeom prst="rect">
            <a:avLst/>
          </a:prstGeom>
          <a:noFill/>
        </p:spPr>
        <p:txBody>
          <a:bodyPr wrap="none" rtlCol="0">
            <a:spAutoFit/>
          </a:bodyPr>
          <a:lstStyle/>
          <a:p>
            <a:pPr algn="ctr"/>
            <a:r>
              <a:rPr lang="ru-RU" b="1" dirty="0" err="1" smtClean="0">
                <a:latin typeface="Comic Sans MS" pitchFamily="66" charset="0"/>
              </a:rPr>
              <a:t>Ориньяк</a:t>
            </a:r>
            <a:endParaRPr lang="ru-RU" b="1" dirty="0" smtClean="0">
              <a:latin typeface="Comic Sans MS" pitchFamily="66" charset="0"/>
            </a:endParaRPr>
          </a:p>
          <a:p>
            <a:r>
              <a:rPr lang="ru-RU" sz="1600" b="1" dirty="0"/>
              <a:t>32 — 26 тыс. лет</a:t>
            </a:r>
          </a:p>
        </p:txBody>
      </p:sp>
      <p:pic>
        <p:nvPicPr>
          <p:cNvPr id="205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13" y="3418702"/>
            <a:ext cx="1667682" cy="946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806161" y="3356992"/>
            <a:ext cx="1613711" cy="615553"/>
          </a:xfrm>
          <a:prstGeom prst="rect">
            <a:avLst/>
          </a:prstGeom>
          <a:noFill/>
        </p:spPr>
        <p:txBody>
          <a:bodyPr wrap="none" rtlCol="0">
            <a:spAutoFit/>
          </a:bodyPr>
          <a:lstStyle/>
          <a:p>
            <a:pPr algn="ctr"/>
            <a:r>
              <a:rPr lang="ru-RU" b="1" dirty="0" smtClean="0">
                <a:latin typeface="Comic Sans MS" pitchFamily="66" charset="0"/>
              </a:rPr>
              <a:t> </a:t>
            </a:r>
            <a:r>
              <a:rPr lang="ru-RU" b="1" dirty="0" err="1" smtClean="0">
                <a:latin typeface="Comic Sans MS" pitchFamily="66" charset="0"/>
              </a:rPr>
              <a:t>Солютре</a:t>
            </a:r>
            <a:endParaRPr lang="ru-RU" b="1" dirty="0" smtClean="0">
              <a:latin typeface="Comic Sans MS" pitchFamily="66" charset="0"/>
            </a:endParaRPr>
          </a:p>
          <a:p>
            <a:r>
              <a:rPr lang="ru-RU" sz="1600" b="1" dirty="0" smtClean="0"/>
              <a:t>21 </a:t>
            </a:r>
            <a:r>
              <a:rPr lang="ru-RU" sz="1600" b="1" dirty="0"/>
              <a:t>— 17 </a:t>
            </a:r>
            <a:r>
              <a:rPr lang="ru-RU" sz="1600" dirty="0"/>
              <a:t>тыс. лет</a:t>
            </a:r>
          </a:p>
        </p:txBody>
      </p:sp>
      <p:pic>
        <p:nvPicPr>
          <p:cNvPr id="206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8964" y="503346"/>
            <a:ext cx="1810836" cy="1247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1980" y="3284984"/>
            <a:ext cx="1150687" cy="1254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787996" y="3284984"/>
            <a:ext cx="487887" cy="1340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3" name="Picture 1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0313" y="523676"/>
            <a:ext cx="867420" cy="1155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Группа 12"/>
          <p:cNvGrpSpPr/>
          <p:nvPr/>
        </p:nvGrpSpPr>
        <p:grpSpPr>
          <a:xfrm>
            <a:off x="128526" y="1802188"/>
            <a:ext cx="3280229" cy="1573143"/>
            <a:chOff x="4013580" y="4497318"/>
            <a:chExt cx="3280229" cy="1573143"/>
          </a:xfrm>
        </p:grpSpPr>
        <p:grpSp>
          <p:nvGrpSpPr>
            <p:cNvPr id="5" name="Группа 4"/>
            <p:cNvGrpSpPr/>
            <p:nvPr/>
          </p:nvGrpSpPr>
          <p:grpSpPr>
            <a:xfrm>
              <a:off x="4013580" y="4497318"/>
              <a:ext cx="1756443" cy="1573143"/>
              <a:chOff x="159851" y="3068960"/>
              <a:chExt cx="1756443" cy="1573143"/>
            </a:xfrm>
          </p:grpSpPr>
          <p:pic>
            <p:nvPicPr>
              <p:cNvPr id="2054"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512" y="3068960"/>
                <a:ext cx="1660611" cy="129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59851" y="4365104"/>
                <a:ext cx="1756443" cy="276999"/>
              </a:xfrm>
              <a:prstGeom prst="rect">
                <a:avLst/>
              </a:prstGeom>
            </p:spPr>
            <p:txBody>
              <a:bodyPr wrap="none">
                <a:spAutoFit/>
              </a:bodyPr>
              <a:lstStyle/>
              <a:p>
                <a:r>
                  <a:rPr lang="ru-RU" sz="1200" dirty="0"/>
                  <a:t>Венера </a:t>
                </a:r>
                <a:r>
                  <a:rPr lang="ru-RU" sz="1200" dirty="0" err="1"/>
                  <a:t>Брассемпуйская</a:t>
                </a:r>
                <a:endParaRPr lang="ru-RU" sz="1200" dirty="0"/>
              </a:p>
            </p:txBody>
          </p:sp>
        </p:grpSp>
        <p:sp>
          <p:nvSpPr>
            <p:cNvPr id="10" name="Прямоугольник 9"/>
            <p:cNvSpPr/>
            <p:nvPr/>
          </p:nvSpPr>
          <p:spPr>
            <a:xfrm>
              <a:off x="5680098" y="4713561"/>
              <a:ext cx="1613711" cy="615553"/>
            </a:xfrm>
            <a:prstGeom prst="rect">
              <a:avLst/>
            </a:prstGeom>
          </p:spPr>
          <p:txBody>
            <a:bodyPr wrap="none">
              <a:spAutoFit/>
            </a:bodyPr>
            <a:lstStyle/>
            <a:p>
              <a:pPr algn="ctr"/>
              <a:r>
                <a:rPr lang="ru-RU" b="1" dirty="0" err="1" smtClean="0">
                  <a:latin typeface="Comic Sans MS" pitchFamily="66" charset="0"/>
                </a:rPr>
                <a:t>Граветт</a:t>
              </a:r>
              <a:endParaRPr lang="ru-RU" b="1" dirty="0" smtClean="0">
                <a:latin typeface="Comic Sans MS" pitchFamily="66" charset="0"/>
              </a:endParaRPr>
            </a:p>
            <a:p>
              <a:pPr algn="ctr"/>
              <a:r>
                <a:rPr lang="ru-RU" sz="1600" b="1" dirty="0" smtClean="0"/>
                <a:t>28 </a:t>
              </a:r>
              <a:r>
                <a:rPr lang="ru-RU" sz="1600" b="1" dirty="0"/>
                <a:t>— 22 </a:t>
              </a:r>
              <a:r>
                <a:rPr lang="ru-RU" sz="1600" dirty="0"/>
                <a:t>тыс. </a:t>
              </a:r>
              <a:r>
                <a:rPr lang="ru-RU" sz="1600" dirty="0" smtClean="0"/>
                <a:t>лет</a:t>
              </a:r>
              <a:endParaRPr lang="ru-RU" sz="1600" dirty="0"/>
            </a:p>
          </p:txBody>
        </p:sp>
      </p:grpSp>
      <p:sp>
        <p:nvSpPr>
          <p:cNvPr id="12" name="Прямоугольник 11"/>
          <p:cNvSpPr/>
          <p:nvPr/>
        </p:nvSpPr>
        <p:spPr>
          <a:xfrm>
            <a:off x="1734153" y="5093988"/>
            <a:ext cx="1613711" cy="338554"/>
          </a:xfrm>
          <a:prstGeom prst="rect">
            <a:avLst/>
          </a:prstGeom>
        </p:spPr>
        <p:txBody>
          <a:bodyPr wrap="none">
            <a:spAutoFit/>
          </a:bodyPr>
          <a:lstStyle/>
          <a:p>
            <a:r>
              <a:rPr lang="ru-RU" sz="1600" b="1" dirty="0"/>
              <a:t>18 — 10 </a:t>
            </a:r>
            <a:r>
              <a:rPr lang="ru-RU" sz="1600" dirty="0"/>
              <a:t>тыс. лет</a:t>
            </a:r>
          </a:p>
        </p:txBody>
      </p:sp>
      <p:pic>
        <p:nvPicPr>
          <p:cNvPr id="2064" name="Picture 1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47864" y="4744745"/>
            <a:ext cx="1368152" cy="1460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5" name="Picture 1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36749" y="4649053"/>
            <a:ext cx="142081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080976" y="6392091"/>
            <a:ext cx="998222" cy="369332"/>
          </a:xfrm>
          <a:prstGeom prst="rect">
            <a:avLst/>
          </a:prstGeom>
          <a:noFill/>
        </p:spPr>
        <p:txBody>
          <a:bodyPr wrap="none" rtlCol="0">
            <a:spAutoFit/>
          </a:bodyPr>
          <a:lstStyle/>
          <a:p>
            <a:r>
              <a:rPr lang="ru-RU" dirty="0" smtClean="0"/>
              <a:t>гарпуны</a:t>
            </a:r>
            <a:endParaRPr lang="ru-RU" dirty="0"/>
          </a:p>
        </p:txBody>
      </p:sp>
      <p:sp>
        <p:nvSpPr>
          <p:cNvPr id="8" name="TextBox 7"/>
          <p:cNvSpPr txBox="1"/>
          <p:nvPr/>
        </p:nvSpPr>
        <p:spPr>
          <a:xfrm>
            <a:off x="3491880" y="1915168"/>
            <a:ext cx="2563522" cy="369332"/>
          </a:xfrm>
          <a:prstGeom prst="rect">
            <a:avLst/>
          </a:prstGeom>
          <a:noFill/>
        </p:spPr>
        <p:txBody>
          <a:bodyPr wrap="none" rtlCol="0">
            <a:spAutoFit/>
          </a:bodyPr>
          <a:lstStyle/>
          <a:p>
            <a:r>
              <a:rPr lang="ru-RU" b="1" dirty="0">
                <a:latin typeface="Arial Narrow" panose="020B0606020202030204" pitchFamily="34" charset="0"/>
              </a:rPr>
              <a:t>Валдай=</a:t>
            </a:r>
            <a:r>
              <a:rPr lang="ru-RU" b="1" dirty="0" err="1">
                <a:latin typeface="Arial Narrow" panose="020B0606020202030204" pitchFamily="34" charset="0"/>
              </a:rPr>
              <a:t>Вейхзель</a:t>
            </a:r>
            <a:r>
              <a:rPr lang="ru-RU" b="1" dirty="0">
                <a:latin typeface="Arial Narrow" panose="020B0606020202030204" pitchFamily="34" charset="0"/>
              </a:rPr>
              <a:t>=</a:t>
            </a:r>
            <a:r>
              <a:rPr lang="ru-RU" b="1" dirty="0" err="1">
                <a:latin typeface="Arial Narrow" panose="020B0606020202030204" pitchFamily="34" charset="0"/>
              </a:rPr>
              <a:t>Вюрм</a:t>
            </a:r>
            <a:endParaRPr lang="ru-RU" b="1" dirty="0">
              <a:latin typeface="Arial Narrow" panose="020B0606020202030204" pitchFamily="34" charset="0"/>
            </a:endParaRPr>
          </a:p>
        </p:txBody>
      </p:sp>
      <p:sp>
        <p:nvSpPr>
          <p:cNvPr id="11" name="TextBox 10"/>
          <p:cNvSpPr txBox="1"/>
          <p:nvPr/>
        </p:nvSpPr>
        <p:spPr>
          <a:xfrm>
            <a:off x="3485390" y="2418900"/>
            <a:ext cx="2483195" cy="646331"/>
          </a:xfrm>
          <a:prstGeom prst="rect">
            <a:avLst/>
          </a:prstGeom>
          <a:noFill/>
        </p:spPr>
        <p:txBody>
          <a:bodyPr wrap="square" rtlCol="0">
            <a:spAutoFit/>
          </a:bodyPr>
          <a:lstStyle/>
          <a:p>
            <a:pPr algn="ctr"/>
            <a:r>
              <a:rPr lang="ru-RU" i="1" dirty="0" smtClean="0">
                <a:latin typeface="Franklin Gothic Medium Cond" pitchFamily="34" charset="0"/>
              </a:rPr>
              <a:t>Жизнь в последнем </a:t>
            </a:r>
          </a:p>
          <a:p>
            <a:pPr algn="ctr"/>
            <a:r>
              <a:rPr lang="ru-RU" i="1" dirty="0" err="1" smtClean="0">
                <a:latin typeface="Franklin Gothic Medium Cond" pitchFamily="34" charset="0"/>
              </a:rPr>
              <a:t>ледниковье</a:t>
            </a:r>
            <a:endParaRPr lang="ru-RU" i="1" dirty="0" smtClean="0">
              <a:latin typeface="Franklin Gothic Medium Cond" pitchFamily="34" charset="0"/>
            </a:endParaRPr>
          </a:p>
        </p:txBody>
      </p:sp>
      <p:sp>
        <p:nvSpPr>
          <p:cNvPr id="9" name="TextBox 8"/>
          <p:cNvSpPr txBox="1"/>
          <p:nvPr/>
        </p:nvSpPr>
        <p:spPr>
          <a:xfrm>
            <a:off x="1200983" y="1218818"/>
            <a:ext cx="1426801" cy="553998"/>
          </a:xfrm>
          <a:prstGeom prst="rect">
            <a:avLst/>
          </a:prstGeom>
          <a:solidFill>
            <a:schemeClr val="accent6">
              <a:lumMod val="40000"/>
              <a:lumOff val="60000"/>
            </a:schemeClr>
          </a:solidFill>
        </p:spPr>
        <p:txBody>
          <a:bodyPr wrap="none" rtlCol="0">
            <a:spAutoFit/>
          </a:bodyPr>
          <a:lstStyle/>
          <a:p>
            <a:r>
              <a:rPr lang="ru-RU" sz="1200" b="1" dirty="0" smtClean="0"/>
              <a:t>Поздний палеолит</a:t>
            </a:r>
          </a:p>
          <a:p>
            <a:pPr algn="r"/>
            <a:r>
              <a:rPr lang="ru-RU" sz="1200" b="1" dirty="0" smtClean="0"/>
              <a:t>(</a:t>
            </a:r>
            <a:r>
              <a:rPr lang="ru-RU" b="1" dirty="0" smtClean="0"/>
              <a:t>ПП)1</a:t>
            </a:r>
            <a:endParaRPr lang="ru-RU" b="1" dirty="0"/>
          </a:p>
        </p:txBody>
      </p:sp>
      <p:sp>
        <p:nvSpPr>
          <p:cNvPr id="27" name="TextBox 26"/>
          <p:cNvSpPr txBox="1"/>
          <p:nvPr/>
        </p:nvSpPr>
        <p:spPr>
          <a:xfrm>
            <a:off x="2037558" y="2742066"/>
            <a:ext cx="590226" cy="369332"/>
          </a:xfrm>
          <a:prstGeom prst="rect">
            <a:avLst/>
          </a:prstGeom>
          <a:solidFill>
            <a:schemeClr val="accent6">
              <a:lumMod val="40000"/>
              <a:lumOff val="60000"/>
            </a:schemeClr>
          </a:solidFill>
        </p:spPr>
        <p:txBody>
          <a:bodyPr wrap="none" rtlCol="0">
            <a:spAutoFit/>
          </a:bodyPr>
          <a:lstStyle/>
          <a:p>
            <a:r>
              <a:rPr lang="ru-RU" b="1" dirty="0" smtClean="0"/>
              <a:t>ПП2</a:t>
            </a:r>
            <a:endParaRPr lang="ru-RU" b="1" dirty="0"/>
          </a:p>
        </p:txBody>
      </p:sp>
      <p:sp>
        <p:nvSpPr>
          <p:cNvPr id="29" name="TextBox 28"/>
          <p:cNvSpPr txBox="1"/>
          <p:nvPr/>
        </p:nvSpPr>
        <p:spPr>
          <a:xfrm>
            <a:off x="2037558" y="5648212"/>
            <a:ext cx="590226" cy="369332"/>
          </a:xfrm>
          <a:prstGeom prst="rect">
            <a:avLst/>
          </a:prstGeom>
          <a:solidFill>
            <a:schemeClr val="accent5">
              <a:lumMod val="20000"/>
              <a:lumOff val="80000"/>
            </a:schemeClr>
          </a:solidFill>
        </p:spPr>
        <p:txBody>
          <a:bodyPr wrap="none" rtlCol="0">
            <a:spAutoFit/>
          </a:bodyPr>
          <a:lstStyle/>
          <a:p>
            <a:r>
              <a:rPr lang="ru-RU" b="1" dirty="0" smtClean="0"/>
              <a:t>ПП</a:t>
            </a:r>
            <a:r>
              <a:rPr lang="en-US" b="1" dirty="0" smtClean="0"/>
              <a:t>4</a:t>
            </a:r>
            <a:endParaRPr lang="ru-RU" b="1" dirty="0"/>
          </a:p>
        </p:txBody>
      </p:sp>
      <p:sp>
        <p:nvSpPr>
          <p:cNvPr id="16" name="Прямоугольник 15"/>
          <p:cNvSpPr/>
          <p:nvPr/>
        </p:nvSpPr>
        <p:spPr>
          <a:xfrm>
            <a:off x="2051720" y="4005064"/>
            <a:ext cx="590226" cy="369332"/>
          </a:xfrm>
          <a:prstGeom prst="rect">
            <a:avLst/>
          </a:prstGeom>
          <a:solidFill>
            <a:schemeClr val="accent1">
              <a:lumMod val="20000"/>
              <a:lumOff val="80000"/>
            </a:schemeClr>
          </a:solidFill>
        </p:spPr>
        <p:txBody>
          <a:bodyPr wrap="none">
            <a:spAutoFit/>
          </a:bodyPr>
          <a:lstStyle/>
          <a:p>
            <a:r>
              <a:rPr lang="ru-RU" b="1" dirty="0" smtClean="0">
                <a:solidFill>
                  <a:prstClr val="black"/>
                </a:solidFill>
              </a:rPr>
              <a:t>ПП3</a:t>
            </a:r>
            <a:endParaRPr lang="ru-RU" b="1" dirty="0"/>
          </a:p>
        </p:txBody>
      </p:sp>
      <p:pic>
        <p:nvPicPr>
          <p:cNvPr id="2056"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92511" y="476672"/>
            <a:ext cx="2932313" cy="1972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3" cstate="print">
            <a:extLst>
              <a:ext uri="{BEBA8EAE-BF5A-486C-A8C5-ECC9F3942E4B}">
                <a14:imgProps xmlns:a14="http://schemas.microsoft.com/office/drawing/2010/main">
                  <a14:imgLayer r:embed="rId1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660232" y="2623696"/>
            <a:ext cx="2373100" cy="3393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extBox 30"/>
          <p:cNvSpPr txBox="1"/>
          <p:nvPr/>
        </p:nvSpPr>
        <p:spPr>
          <a:xfrm>
            <a:off x="7347671" y="6227410"/>
            <a:ext cx="1269899" cy="369332"/>
          </a:xfrm>
          <a:prstGeom prst="rect">
            <a:avLst/>
          </a:prstGeom>
          <a:noFill/>
        </p:spPr>
        <p:txBody>
          <a:bodyPr wrap="none" rtlCol="0">
            <a:spAutoFit/>
          </a:bodyPr>
          <a:lstStyle/>
          <a:p>
            <a:r>
              <a:rPr lang="ru-RU" dirty="0" smtClean="0"/>
              <a:t>украшения</a:t>
            </a:r>
            <a:endParaRPr lang="ru-RU" dirty="0"/>
          </a:p>
        </p:txBody>
      </p:sp>
      <p:sp>
        <p:nvSpPr>
          <p:cNvPr id="17" name="Прямоугольник 16"/>
          <p:cNvSpPr/>
          <p:nvPr/>
        </p:nvSpPr>
        <p:spPr>
          <a:xfrm>
            <a:off x="35496" y="116632"/>
            <a:ext cx="9018499" cy="276999"/>
          </a:xfrm>
          <a:prstGeom prst="rect">
            <a:avLst/>
          </a:prstGeom>
        </p:spPr>
        <p:txBody>
          <a:bodyPr wrap="square">
            <a:spAutoFit/>
          </a:bodyPr>
          <a:lstStyle/>
          <a:p>
            <a:pPr algn="ctr">
              <a:lnSpc>
                <a:spcPct val="50000"/>
              </a:lnSpc>
            </a:pPr>
            <a:r>
              <a:rPr lang="en-US" sz="2400" b="1" i="1" dirty="0">
                <a:latin typeface="Franklin Gothic Medium" panose="020B0603020102020204" pitchFamily="34" charset="0"/>
              </a:rPr>
              <a:t>Homo sapiens</a:t>
            </a:r>
            <a:r>
              <a:rPr lang="ru-RU" sz="2400" b="1" i="1" dirty="0">
                <a:latin typeface="Franklin Gothic Medium" panose="020B0603020102020204" pitchFamily="34" charset="0"/>
              </a:rPr>
              <a:t> </a:t>
            </a:r>
            <a:r>
              <a:rPr lang="en-US" sz="2400" b="1" i="1" dirty="0">
                <a:latin typeface="Franklin Gothic Medium" panose="020B0603020102020204" pitchFamily="34" charset="0"/>
              </a:rPr>
              <a:t>  </a:t>
            </a:r>
            <a:r>
              <a:rPr lang="ru-RU" sz="2400" b="1" dirty="0">
                <a:latin typeface="Franklin Gothic Medium" panose="020B0603020102020204" pitchFamily="34" charset="0"/>
              </a:rPr>
              <a:t>и </a:t>
            </a:r>
            <a:r>
              <a:rPr lang="en-US" sz="2400" b="1" dirty="0">
                <a:latin typeface="Franklin Gothic Medium" panose="020B0603020102020204" pitchFamily="34" charset="0"/>
              </a:rPr>
              <a:t>  </a:t>
            </a:r>
            <a:r>
              <a:rPr lang="ru-RU" sz="2400" b="1" dirty="0">
                <a:latin typeface="Franklin Gothic Medium" panose="020B0603020102020204" pitchFamily="34" charset="0"/>
              </a:rPr>
              <a:t>культуры позднего палеолита</a:t>
            </a:r>
          </a:p>
        </p:txBody>
      </p:sp>
    </p:spTree>
    <p:extLst>
      <p:ext uri="{BB962C8B-B14F-4D97-AF65-F5344CB8AC3E}">
        <p14:creationId xmlns:p14="http://schemas.microsoft.com/office/powerpoint/2010/main" val="2888061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496" y="-32467"/>
            <a:ext cx="4540858" cy="1077218"/>
          </a:xfrm>
          <a:prstGeom prst="rect">
            <a:avLst/>
          </a:prstGeom>
          <a:noFill/>
        </p:spPr>
        <p:txBody>
          <a:bodyPr wrap="none" rtlCol="0">
            <a:spAutoFit/>
          </a:bodyPr>
          <a:lstStyle/>
          <a:p>
            <a:r>
              <a:rPr lang="en-US" sz="3200" i="1" dirty="0" smtClean="0">
                <a:latin typeface="Franklin Gothic Medium Cond" pitchFamily="34" charset="0"/>
              </a:rPr>
              <a:t>Homo sapiens</a:t>
            </a:r>
            <a:r>
              <a:rPr lang="ru-RU" sz="3200" i="1" dirty="0" smtClean="0">
                <a:latin typeface="Franklin Gothic Medium Cond" pitchFamily="34" charset="0"/>
              </a:rPr>
              <a:t>            </a:t>
            </a:r>
            <a:r>
              <a:rPr lang="ru-RU" sz="3200" dirty="0" smtClean="0">
                <a:latin typeface="Franklin Gothic Medium Cond" pitchFamily="34" charset="0"/>
              </a:rPr>
              <a:t>Мезолит</a:t>
            </a:r>
            <a:endParaRPr lang="ru-RU" sz="3200" dirty="0">
              <a:latin typeface="Franklin Gothic Medium Cond" pitchFamily="34" charset="0"/>
            </a:endParaRPr>
          </a:p>
          <a:p>
            <a:r>
              <a:rPr lang="ru-RU" sz="3200" i="1" dirty="0" smtClean="0">
                <a:latin typeface="Franklin Gothic Medium Cond" pitchFamily="34" charset="0"/>
              </a:rPr>
              <a:t> </a:t>
            </a:r>
            <a:endParaRPr lang="ru-RU" sz="3200" i="1" dirty="0">
              <a:latin typeface="Franklin Gothic Medium Cond" pitchFamily="34" charset="0"/>
            </a:endParaRPr>
          </a:p>
        </p:txBody>
      </p:sp>
      <p:sp>
        <p:nvSpPr>
          <p:cNvPr id="4" name="Прямоугольник 3"/>
          <p:cNvSpPr/>
          <p:nvPr/>
        </p:nvSpPr>
        <p:spPr>
          <a:xfrm>
            <a:off x="179512" y="557176"/>
            <a:ext cx="5112568" cy="3970318"/>
          </a:xfrm>
          <a:prstGeom prst="rect">
            <a:avLst/>
          </a:prstGeom>
        </p:spPr>
        <p:txBody>
          <a:bodyPr wrap="square">
            <a:spAutoFit/>
          </a:bodyPr>
          <a:lstStyle/>
          <a:p>
            <a:r>
              <a:rPr lang="ru-RU" sz="2400" b="1" dirty="0">
                <a:latin typeface="Arial Narrow" pitchFamily="34" charset="0"/>
              </a:rPr>
              <a:t>Д</a:t>
            </a:r>
            <a:r>
              <a:rPr lang="ru-RU" dirty="0">
                <a:latin typeface="Arial Narrow" pitchFamily="34" charset="0"/>
              </a:rPr>
              <a:t>атировка мезолита </a:t>
            </a:r>
            <a:r>
              <a:rPr lang="ru-RU" dirty="0" smtClean="0">
                <a:latin typeface="Arial Narrow" pitchFamily="34" charset="0"/>
              </a:rPr>
              <a:t>меняется в зависимости </a:t>
            </a:r>
            <a:r>
              <a:rPr lang="ru-RU" dirty="0">
                <a:latin typeface="Arial Narrow" pitchFamily="34" charset="0"/>
              </a:rPr>
              <a:t>от региона. На Ближнем Востоке он начался раньше всего, около 15 тыс. л. до н. э., и уже около 10 тыс. л. до н. э. сменяется </a:t>
            </a:r>
            <a:r>
              <a:rPr lang="ru-RU" dirty="0" err="1" smtClean="0">
                <a:latin typeface="Arial Narrow" pitchFamily="34" charset="0"/>
              </a:rPr>
              <a:t>докерамическим</a:t>
            </a:r>
            <a:r>
              <a:rPr lang="ru-RU" dirty="0" smtClean="0">
                <a:latin typeface="Arial Narrow" pitchFamily="34" charset="0"/>
              </a:rPr>
              <a:t> </a:t>
            </a:r>
            <a:r>
              <a:rPr lang="ru-RU" dirty="0">
                <a:latin typeface="Arial Narrow" pitchFamily="34" charset="0"/>
              </a:rPr>
              <a:t>неолитом. </a:t>
            </a:r>
            <a:r>
              <a:rPr lang="ru-RU" dirty="0" smtClean="0">
                <a:latin typeface="Arial Narrow" pitchFamily="34" charset="0"/>
              </a:rPr>
              <a:t/>
            </a:r>
            <a:br>
              <a:rPr lang="ru-RU" dirty="0" smtClean="0">
                <a:latin typeface="Arial Narrow" pitchFamily="34" charset="0"/>
              </a:rPr>
            </a:br>
            <a:r>
              <a:rPr lang="ru-RU" sz="2400" b="1" dirty="0" smtClean="0">
                <a:latin typeface="Arial Narrow" pitchFamily="34" charset="0"/>
              </a:rPr>
              <a:t>Н</a:t>
            </a:r>
            <a:r>
              <a:rPr lang="ru-RU" dirty="0" smtClean="0">
                <a:latin typeface="Arial Narrow" pitchFamily="34" charset="0"/>
              </a:rPr>
              <a:t>а </a:t>
            </a:r>
            <a:r>
              <a:rPr lang="ru-RU" dirty="0">
                <a:latin typeface="Arial Narrow" pitchFamily="34" charset="0"/>
              </a:rPr>
              <a:t>большей части Европы мезолит </a:t>
            </a:r>
            <a:r>
              <a:rPr lang="ru-RU" dirty="0" smtClean="0">
                <a:latin typeface="Arial Narrow" pitchFamily="34" charset="0"/>
              </a:rPr>
              <a:t>сменился </a:t>
            </a:r>
            <a:r>
              <a:rPr lang="ru-RU" dirty="0">
                <a:latin typeface="Arial Narrow" pitchFamily="34" charset="0"/>
              </a:rPr>
              <a:t>неолитом около 6-5 тыс. л. до н. э., дольше всего он сохранялся в районе Балтийского моря и Финского </a:t>
            </a:r>
            <a:r>
              <a:rPr lang="ru-RU" dirty="0" smtClean="0">
                <a:latin typeface="Arial Narrow" pitchFamily="34" charset="0"/>
              </a:rPr>
              <a:t>залива. </a:t>
            </a:r>
            <a:br>
              <a:rPr lang="ru-RU" dirty="0" smtClean="0">
                <a:latin typeface="Arial Narrow" pitchFamily="34" charset="0"/>
              </a:rPr>
            </a:br>
            <a:r>
              <a:rPr lang="ru-RU" sz="2400" b="1" dirty="0" smtClean="0">
                <a:latin typeface="Arial Narrow" pitchFamily="34" charset="0"/>
              </a:rPr>
              <a:t>Р</a:t>
            </a:r>
            <a:r>
              <a:rPr lang="ru-RU" dirty="0" smtClean="0">
                <a:latin typeface="Arial Narrow" pitchFamily="34" charset="0"/>
              </a:rPr>
              <a:t>яд </a:t>
            </a:r>
            <a:r>
              <a:rPr lang="ru-RU" dirty="0">
                <a:latin typeface="Arial Narrow" pitchFamily="34" charset="0"/>
              </a:rPr>
              <a:t>культур мезолитического типа исчезли относительно недавно (индейцы юга Калифорнии, пигмеи до их подчинения племенами банту) или продолжают существовать сейчас (бушмены, аборигены Австралии, ряд групп индейцев </a:t>
            </a:r>
            <a:r>
              <a:rPr lang="ru-RU" dirty="0" err="1">
                <a:latin typeface="Arial Narrow" pitchFamily="34" charset="0"/>
              </a:rPr>
              <a:t>Амазонии</a:t>
            </a:r>
            <a:r>
              <a:rPr lang="ru-RU" dirty="0">
                <a:latin typeface="Arial Narrow" pitchFamily="34" charset="0"/>
              </a:rPr>
              <a:t>).</a:t>
            </a:r>
          </a:p>
        </p:txBody>
      </p:sp>
      <p:sp>
        <p:nvSpPr>
          <p:cNvPr id="5" name="Прямоугольник 4"/>
          <p:cNvSpPr/>
          <p:nvPr/>
        </p:nvSpPr>
        <p:spPr>
          <a:xfrm>
            <a:off x="193508" y="4549473"/>
            <a:ext cx="8352928" cy="2139047"/>
          </a:xfrm>
          <a:prstGeom prst="rect">
            <a:avLst/>
          </a:prstGeom>
        </p:spPr>
        <p:txBody>
          <a:bodyPr wrap="square">
            <a:spAutoFit/>
          </a:bodyPr>
          <a:lstStyle/>
          <a:p>
            <a:pPr>
              <a:spcAft>
                <a:spcPts val="600"/>
              </a:spcAft>
            </a:pPr>
            <a:r>
              <a:rPr lang="ru-RU" sz="1600" dirty="0">
                <a:latin typeface="Franklin Gothic Medium Cond" pitchFamily="34" charset="0"/>
              </a:rPr>
              <a:t>Важнейшими достижениями мезолита стало изобретение лука и </a:t>
            </a:r>
            <a:r>
              <a:rPr lang="ru-RU" sz="1600" dirty="0" smtClean="0">
                <a:latin typeface="Franklin Gothic Medium Cond" pitchFamily="34" charset="0"/>
              </a:rPr>
              <a:t>стрел, пиктографического письма, многофигурной живописи, музыки</a:t>
            </a:r>
            <a:r>
              <a:rPr lang="ru-RU" sz="1600" dirty="0">
                <a:latin typeface="Franklin Gothic Medium Cond" pitchFamily="34" charset="0"/>
              </a:rPr>
              <a:t>, </a:t>
            </a:r>
            <a:r>
              <a:rPr lang="ru-RU" sz="1600" dirty="0" smtClean="0">
                <a:latin typeface="Franklin Gothic Medium Cond" pitchFamily="34" charset="0"/>
              </a:rPr>
              <a:t>танцев, приручение животных. Мезолит – время абсолютного преобладания </a:t>
            </a:r>
            <a:r>
              <a:rPr lang="ru-RU" sz="1600" dirty="0" err="1" smtClean="0">
                <a:latin typeface="Franklin Gothic Medium Cond" pitchFamily="34" charset="0"/>
              </a:rPr>
              <a:t>синкретного</a:t>
            </a:r>
            <a:r>
              <a:rPr lang="ru-RU" sz="1600" dirty="0" smtClean="0">
                <a:latin typeface="Franklin Gothic Medium Cond" pitchFamily="34" charset="0"/>
              </a:rPr>
              <a:t> мышления, и, соответственно, мистики и религии как прототипов науки.  </a:t>
            </a:r>
          </a:p>
          <a:p>
            <a:r>
              <a:rPr lang="ru-RU" sz="1600" dirty="0" smtClean="0">
                <a:latin typeface="Franklin Gothic Medium Cond" pitchFamily="34" charset="0"/>
              </a:rPr>
              <a:t> </a:t>
            </a:r>
            <a:r>
              <a:rPr lang="ru-RU" sz="1600" dirty="0">
                <a:latin typeface="Franklin Gothic Medium Cond" pitchFamily="34" charset="0"/>
              </a:rPr>
              <a:t>Эта эпоха характеризуется небольшими составными орудиями из кремня (микролиты, характерно использование техники </a:t>
            </a:r>
            <a:r>
              <a:rPr lang="ru-RU" sz="1600" dirty="0" err="1" smtClean="0">
                <a:latin typeface="Franklin Gothic Medium Cond" pitchFamily="34" charset="0"/>
              </a:rPr>
              <a:t>микрорезца</a:t>
            </a:r>
            <a:r>
              <a:rPr lang="ru-RU" sz="1600" dirty="0" smtClean="0">
                <a:latin typeface="Franklin Gothic Medium Cond" pitchFamily="34" charset="0"/>
              </a:rPr>
              <a:t>). </a:t>
            </a:r>
            <a:r>
              <a:rPr lang="ru-RU" sz="1600" dirty="0">
                <a:latin typeface="Franklin Gothic Medium Cond" pitchFamily="34" charset="0"/>
              </a:rPr>
              <a:t>В некоторых местах сохранились также рыболовные сети, каменные тесла и деревянные предметы, такие как каноэ и плоты.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8275" y="552308"/>
            <a:ext cx="2900681" cy="3878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74222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496" y="-32467"/>
            <a:ext cx="4689104" cy="584775"/>
          </a:xfrm>
          <a:prstGeom prst="rect">
            <a:avLst/>
          </a:prstGeom>
          <a:noFill/>
        </p:spPr>
        <p:txBody>
          <a:bodyPr wrap="none" rtlCol="0">
            <a:spAutoFit/>
          </a:bodyPr>
          <a:lstStyle/>
          <a:p>
            <a:r>
              <a:rPr lang="en-US" sz="3200" i="1" dirty="0" smtClean="0">
                <a:latin typeface="Franklin Gothic Medium Cond" pitchFamily="34" charset="0"/>
              </a:rPr>
              <a:t>Homo sapiens</a:t>
            </a:r>
            <a:r>
              <a:rPr lang="ru-RU" sz="3200" i="1" dirty="0" smtClean="0">
                <a:latin typeface="Franklin Gothic Medium Cond" pitchFamily="34" charset="0"/>
              </a:rPr>
              <a:t>                 </a:t>
            </a:r>
            <a:r>
              <a:rPr lang="ru-RU" sz="3200" dirty="0" smtClean="0">
                <a:latin typeface="Franklin Gothic Medium Cond" pitchFamily="34" charset="0"/>
              </a:rPr>
              <a:t>Неолит</a:t>
            </a:r>
            <a:endParaRPr lang="ru-RU" sz="3200" dirty="0">
              <a:latin typeface="Franklin Gothic Medium Cond" pitchFamily="34"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068960"/>
            <a:ext cx="7200000" cy="35697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107504" y="548680"/>
            <a:ext cx="4377673" cy="2377574"/>
          </a:xfrm>
          <a:prstGeom prst="rect">
            <a:avLst/>
          </a:prstGeom>
          <a:noFill/>
        </p:spPr>
        <p:txBody>
          <a:bodyPr wrap="none" rtlCol="0">
            <a:spAutoFit/>
          </a:bodyPr>
          <a:lstStyle/>
          <a:p>
            <a:pPr>
              <a:lnSpc>
                <a:spcPct val="75000"/>
              </a:lnSpc>
            </a:pPr>
            <a:r>
              <a:rPr lang="ru-RU" i="1" dirty="0" smtClean="0"/>
              <a:t>Культура</a:t>
            </a:r>
            <a:r>
              <a:rPr lang="ru-RU" dirty="0" smtClean="0"/>
              <a:t> линейно ленточной керамики</a:t>
            </a:r>
          </a:p>
          <a:p>
            <a:pPr>
              <a:lnSpc>
                <a:spcPct val="75000"/>
              </a:lnSpc>
            </a:pPr>
            <a:r>
              <a:rPr lang="ru-RU" dirty="0" smtClean="0"/>
              <a:t> (7500 – 6500  лет назад)</a:t>
            </a:r>
          </a:p>
          <a:p>
            <a:pPr>
              <a:lnSpc>
                <a:spcPct val="75000"/>
              </a:lnSpc>
            </a:pPr>
            <a:r>
              <a:rPr lang="ru-RU" i="1" dirty="0" smtClean="0"/>
              <a:t>Культура</a:t>
            </a:r>
            <a:r>
              <a:rPr lang="ru-RU" dirty="0" smtClean="0"/>
              <a:t> раковинной печатной керамики</a:t>
            </a:r>
          </a:p>
          <a:p>
            <a:pPr>
              <a:lnSpc>
                <a:spcPct val="75000"/>
              </a:lnSpc>
            </a:pPr>
            <a:endParaRPr lang="ru-RU" dirty="0"/>
          </a:p>
          <a:p>
            <a:pPr>
              <a:lnSpc>
                <a:spcPct val="75000"/>
              </a:lnSpc>
            </a:pPr>
            <a:r>
              <a:rPr lang="ru-RU" dirty="0" smtClean="0"/>
              <a:t>Развитое сельское хозяйство</a:t>
            </a:r>
          </a:p>
          <a:p>
            <a:pPr>
              <a:lnSpc>
                <a:spcPct val="75000"/>
              </a:lnSpc>
            </a:pPr>
            <a:endParaRPr lang="ru-RU" dirty="0"/>
          </a:p>
          <a:p>
            <a:pPr>
              <a:lnSpc>
                <a:spcPct val="75000"/>
              </a:lnSpc>
            </a:pPr>
            <a:r>
              <a:rPr lang="ru-RU" dirty="0" smtClean="0"/>
              <a:t>«Длинные дома» в концентрических </a:t>
            </a:r>
          </a:p>
          <a:p>
            <a:pPr>
              <a:lnSpc>
                <a:spcPct val="75000"/>
              </a:lnSpc>
            </a:pPr>
            <a:r>
              <a:rPr lang="ru-RU" dirty="0" smtClean="0"/>
              <a:t>поселениях</a:t>
            </a:r>
          </a:p>
          <a:p>
            <a:pPr>
              <a:lnSpc>
                <a:spcPct val="75000"/>
              </a:lnSpc>
            </a:pPr>
            <a:endParaRPr lang="ru-RU" dirty="0" smtClean="0"/>
          </a:p>
          <a:p>
            <a:pPr>
              <a:lnSpc>
                <a:spcPct val="75000"/>
              </a:lnSpc>
            </a:pPr>
            <a:r>
              <a:rPr lang="ru-RU" dirty="0" smtClean="0"/>
              <a:t>Развитая живопись и отсутствие </a:t>
            </a:r>
          </a:p>
          <a:p>
            <a:pPr>
              <a:lnSpc>
                <a:spcPct val="75000"/>
              </a:lnSpc>
            </a:pPr>
            <a:r>
              <a:rPr lang="ru-RU" dirty="0" smtClean="0"/>
              <a:t>письменности</a:t>
            </a:r>
            <a:endParaRPr lang="ru-RU"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476672"/>
            <a:ext cx="4400103"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9385" y="5005263"/>
            <a:ext cx="1664097" cy="1664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80312" y="3084309"/>
            <a:ext cx="1640835" cy="1640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21391" y="48578"/>
            <a:ext cx="736099" cy="369332"/>
          </a:xfrm>
          <a:prstGeom prst="rect">
            <a:avLst/>
          </a:prstGeom>
          <a:noFill/>
        </p:spPr>
        <p:txBody>
          <a:bodyPr wrap="none" rtlCol="0">
            <a:spAutoFit/>
          </a:bodyPr>
          <a:lstStyle/>
          <a:p>
            <a:r>
              <a:rPr lang="ru-RU" b="1" dirty="0" smtClean="0"/>
              <a:t>КЛЛК</a:t>
            </a:r>
            <a:endParaRPr lang="ru-RU" b="1" dirty="0"/>
          </a:p>
        </p:txBody>
      </p:sp>
      <p:sp>
        <p:nvSpPr>
          <p:cNvPr id="10" name="TextBox 9"/>
          <p:cNvSpPr txBox="1"/>
          <p:nvPr/>
        </p:nvSpPr>
        <p:spPr>
          <a:xfrm>
            <a:off x="7854604" y="2714977"/>
            <a:ext cx="713657" cy="369332"/>
          </a:xfrm>
          <a:prstGeom prst="rect">
            <a:avLst/>
          </a:prstGeom>
          <a:noFill/>
        </p:spPr>
        <p:txBody>
          <a:bodyPr wrap="none" rtlCol="0">
            <a:spAutoFit/>
          </a:bodyPr>
          <a:lstStyle/>
          <a:p>
            <a:r>
              <a:rPr lang="ru-RU" b="1" dirty="0" smtClean="0"/>
              <a:t>КРПК</a:t>
            </a:r>
            <a:endParaRPr lang="ru-RU" b="1" dirty="0"/>
          </a:p>
        </p:txBody>
      </p:sp>
    </p:spTree>
    <p:extLst>
      <p:ext uri="{BB962C8B-B14F-4D97-AF65-F5344CB8AC3E}">
        <p14:creationId xmlns:p14="http://schemas.microsoft.com/office/powerpoint/2010/main" val="22117246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764704"/>
            <a:ext cx="9144000" cy="5078313"/>
          </a:xfrm>
          <a:prstGeom prst="rect">
            <a:avLst/>
          </a:prstGeom>
        </p:spPr>
        <p:txBody>
          <a:bodyPr wrap="square">
            <a:spAutoFit/>
          </a:bodyPr>
          <a:lstStyle/>
          <a:p>
            <a:pPr marL="285750" indent="-285750">
              <a:buFont typeface="Wingdings" pitchFamily="2" charset="2"/>
              <a:buChar char="q"/>
            </a:pPr>
            <a:r>
              <a:rPr lang="ru-RU" dirty="0" smtClean="0"/>
              <a:t>«</a:t>
            </a:r>
            <a:r>
              <a:rPr lang="ru-RU" b="1" dirty="0" smtClean="0"/>
              <a:t>Демографическая </a:t>
            </a:r>
            <a:r>
              <a:rPr lang="ru-RU" b="1" dirty="0"/>
              <a:t>теория</a:t>
            </a:r>
            <a:r>
              <a:rPr lang="ru-RU" dirty="0"/>
              <a:t>» была предложена Карлом </a:t>
            </a:r>
            <a:r>
              <a:rPr lang="ru-RU" dirty="0" err="1" smtClean="0"/>
              <a:t>Зауэром</a:t>
            </a:r>
            <a:r>
              <a:rPr lang="ru-RU" dirty="0" smtClean="0"/>
              <a:t> </a:t>
            </a:r>
            <a:r>
              <a:rPr lang="ru-RU" dirty="0"/>
              <a:t>и допускает, что причиной перехода к </a:t>
            </a:r>
            <a:r>
              <a:rPr lang="ru-RU" dirty="0" smtClean="0"/>
              <a:t>земледелию было увеличение </a:t>
            </a:r>
            <a:r>
              <a:rPr lang="ru-RU" dirty="0"/>
              <a:t>численности населения </a:t>
            </a:r>
            <a:r>
              <a:rPr lang="ru-RU" dirty="0" smtClean="0"/>
              <a:t>в крайне благоприятных климатических условиях. Так как для </a:t>
            </a:r>
            <a:r>
              <a:rPr lang="ru-RU" dirty="0"/>
              <a:t>того, чтобы кормить больше детей, местных ресурсов диких растений не хватало, </a:t>
            </a:r>
            <a:r>
              <a:rPr lang="ru-RU" dirty="0" smtClean="0"/>
              <a:t>их </a:t>
            </a:r>
            <a:r>
              <a:rPr lang="ru-RU" dirty="0"/>
              <a:t>тогда </a:t>
            </a:r>
            <a:r>
              <a:rPr lang="ru-RU" dirty="0" smtClean="0"/>
              <a:t>стали </a:t>
            </a:r>
            <a:r>
              <a:rPr lang="ru-RU" dirty="0"/>
              <a:t>культивировать</a:t>
            </a:r>
            <a:r>
              <a:rPr lang="ru-RU" dirty="0" smtClean="0"/>
              <a:t>.</a:t>
            </a:r>
          </a:p>
          <a:p>
            <a:endParaRPr lang="ru-RU" dirty="0"/>
          </a:p>
          <a:p>
            <a:pPr marL="285750" indent="-285750">
              <a:buBlip>
                <a:blip r:embed="rId2"/>
              </a:buBlip>
            </a:pPr>
            <a:r>
              <a:rPr lang="ru-RU" dirty="0">
                <a:latin typeface="Arial Narrow" pitchFamily="34" charset="0"/>
              </a:rPr>
              <a:t>Теория «</a:t>
            </a:r>
            <a:r>
              <a:rPr lang="ru-RU" b="1" dirty="0">
                <a:latin typeface="Arial Narrow" pitchFamily="34" charset="0"/>
              </a:rPr>
              <a:t>целенаправленной эволюции</a:t>
            </a:r>
            <a:r>
              <a:rPr lang="ru-RU" dirty="0" smtClean="0">
                <a:latin typeface="Arial Narrow" pitchFamily="34" charset="0"/>
              </a:rPr>
              <a:t>» </a:t>
            </a:r>
            <a:r>
              <a:rPr lang="ru-RU" dirty="0">
                <a:latin typeface="Arial Narrow" pitchFamily="34" charset="0"/>
              </a:rPr>
              <a:t>рассматривает одомашнивание растений как результат взаимного приспособления людей и растений, когда люди сначала защищали дикорастущие растения до их созревания, а затем произошёл специализирующий отбор, закончившийся полным одомашниванием</a:t>
            </a:r>
            <a:r>
              <a:rPr lang="ru-RU" dirty="0" smtClean="0">
                <a:latin typeface="Arial Narrow" pitchFamily="34" charset="0"/>
              </a:rPr>
              <a:t>.</a:t>
            </a:r>
          </a:p>
          <a:p>
            <a:endParaRPr lang="ru-RU" dirty="0"/>
          </a:p>
          <a:p>
            <a:pPr marL="285750" indent="-285750">
              <a:buBlip>
                <a:blip r:embed="rId3"/>
              </a:buBlip>
            </a:pPr>
            <a:r>
              <a:rPr lang="ru-RU" dirty="0">
                <a:latin typeface="Franklin Gothic Medium Cond" pitchFamily="34" charset="0"/>
              </a:rPr>
              <a:t>Гипотеза </a:t>
            </a:r>
            <a:r>
              <a:rPr lang="ru-RU" dirty="0" smtClean="0">
                <a:latin typeface="Franklin Gothic Medium Cond" pitchFamily="34" charset="0"/>
              </a:rPr>
              <a:t>«</a:t>
            </a:r>
            <a:r>
              <a:rPr lang="ru-RU" i="1" dirty="0" smtClean="0">
                <a:latin typeface="Franklin Gothic Medium Cond" pitchFamily="34" charset="0"/>
              </a:rPr>
              <a:t>религиозной революции»</a:t>
            </a:r>
            <a:r>
              <a:rPr lang="ru-RU" dirty="0" smtClean="0">
                <a:latin typeface="Franklin Gothic Medium Cond" pitchFamily="34" charset="0"/>
              </a:rPr>
              <a:t>. </a:t>
            </a:r>
            <a:r>
              <a:rPr lang="ru-RU" dirty="0">
                <a:latin typeface="Franklin Gothic Medium Cond" pitchFamily="34" charset="0"/>
              </a:rPr>
              <a:t>Заключается в том, что причиной, побудившей людей к оседлому образу жизни </a:t>
            </a:r>
            <a:r>
              <a:rPr lang="ru-RU" dirty="0" smtClean="0">
                <a:latin typeface="Franklin Gothic Medium Cond" pitchFamily="34" charset="0"/>
              </a:rPr>
              <a:t>признается новая </a:t>
            </a:r>
            <a:r>
              <a:rPr lang="ru-RU" dirty="0">
                <a:latin typeface="Franklin Gothic Medium Cond" pitchFamily="34" charset="0"/>
              </a:rPr>
              <a:t>религиозная идея, согласно которой возникла необходимость сохранять связь с умершими предками, что осуществлялось путем захоронения </a:t>
            </a:r>
            <a:endParaRPr lang="ru-RU" dirty="0" smtClean="0">
              <a:latin typeface="Franklin Gothic Medium Cond" pitchFamily="34" charset="0"/>
            </a:endParaRPr>
          </a:p>
          <a:p>
            <a:r>
              <a:rPr lang="ru-RU" dirty="0" smtClean="0">
                <a:latin typeface="Franklin Gothic Medium Cond" pitchFamily="34" charset="0"/>
              </a:rPr>
              <a:t>       их </a:t>
            </a:r>
            <a:r>
              <a:rPr lang="ru-RU" dirty="0">
                <a:latin typeface="Franklin Gothic Medium Cond" pitchFamily="34" charset="0"/>
              </a:rPr>
              <a:t>останков под полами стационарных жилищ. </a:t>
            </a:r>
            <a:r>
              <a:rPr lang="ru-RU" dirty="0" smtClean="0">
                <a:latin typeface="Franklin Gothic Medium Cond" pitchFamily="34" charset="0"/>
              </a:rPr>
              <a:t>Археологические </a:t>
            </a:r>
            <a:r>
              <a:rPr lang="ru-RU" dirty="0">
                <a:latin typeface="Franklin Gothic Medium Cond" pitchFamily="34" charset="0"/>
              </a:rPr>
              <a:t>источники показывают, </a:t>
            </a:r>
            <a:endParaRPr lang="ru-RU" dirty="0" smtClean="0">
              <a:latin typeface="Franklin Gothic Medium Cond" pitchFamily="34" charset="0"/>
            </a:endParaRPr>
          </a:p>
          <a:p>
            <a:r>
              <a:rPr lang="ru-RU" dirty="0" smtClean="0">
                <a:latin typeface="Franklin Gothic Medium Cond" pitchFamily="34" charset="0"/>
              </a:rPr>
              <a:t>       что </a:t>
            </a:r>
            <a:r>
              <a:rPr lang="ru-RU" dirty="0">
                <a:latin typeface="Franklin Gothic Medium Cond" pitchFamily="34" charset="0"/>
              </a:rPr>
              <a:t>такая практика осуществлялась во всех очагах зарождения неолитической культуры</a:t>
            </a:r>
            <a:r>
              <a:rPr lang="ru-RU" dirty="0" smtClean="0">
                <a:latin typeface="Franklin Gothic Medium Cond" pitchFamily="34" charset="0"/>
              </a:rPr>
              <a:t>.</a:t>
            </a:r>
          </a:p>
          <a:p>
            <a:pPr marL="285750" indent="-285750">
              <a:buBlip>
                <a:blip r:embed="rId3"/>
              </a:buBlip>
            </a:pPr>
            <a:endParaRPr lang="ru-RU" dirty="0" smtClean="0">
              <a:latin typeface="Franklin Gothic Medium Cond" pitchFamily="34" charset="0"/>
            </a:endParaRPr>
          </a:p>
          <a:p>
            <a:pPr marL="285750" indent="-285750">
              <a:buFont typeface="Arial" pitchFamily="34" charset="0"/>
              <a:buChar char="•"/>
            </a:pPr>
            <a:r>
              <a:rPr lang="ru-RU" dirty="0" smtClean="0">
                <a:latin typeface="Arial Narrow" pitchFamily="34" charset="0"/>
              </a:rPr>
              <a:t>Я не исключаю, что эта практика является отражением страха перед местью крупной фауны, на которую охотились сапиенсы</a:t>
            </a:r>
            <a:endParaRPr lang="ru-RU" dirty="0">
              <a:latin typeface="Arial Narrow" pitchFamily="34" charset="0"/>
            </a:endParaRPr>
          </a:p>
        </p:txBody>
      </p:sp>
      <p:sp>
        <p:nvSpPr>
          <p:cNvPr id="3" name="TextBox 2"/>
          <p:cNvSpPr txBox="1"/>
          <p:nvPr/>
        </p:nvSpPr>
        <p:spPr>
          <a:xfrm>
            <a:off x="635666" y="28142"/>
            <a:ext cx="7872668" cy="523220"/>
          </a:xfrm>
          <a:prstGeom prst="rect">
            <a:avLst/>
          </a:prstGeom>
          <a:noFill/>
        </p:spPr>
        <p:txBody>
          <a:bodyPr wrap="none" rtlCol="0">
            <a:spAutoFit/>
          </a:bodyPr>
          <a:lstStyle/>
          <a:p>
            <a:r>
              <a:rPr lang="ru-RU" sz="2800" b="1" spc="-100" dirty="0" smtClean="0">
                <a:latin typeface="Bookman Old Style" pitchFamily="18" charset="0"/>
              </a:rPr>
              <a:t>Неолитическая революция и ее причины</a:t>
            </a:r>
            <a:endParaRPr lang="ru-RU" sz="2800" b="1" spc="-100" dirty="0">
              <a:latin typeface="Bookman Old Style" pitchFamily="18" charset="0"/>
            </a:endParaRPr>
          </a:p>
        </p:txBody>
      </p:sp>
    </p:spTree>
    <p:extLst>
      <p:ext uri="{BB962C8B-B14F-4D97-AF65-F5344CB8AC3E}">
        <p14:creationId xmlns:p14="http://schemas.microsoft.com/office/powerpoint/2010/main" val="41890466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9550" y="9490"/>
            <a:ext cx="3469219" cy="646331"/>
          </a:xfrm>
          <a:prstGeom prst="rect">
            <a:avLst/>
          </a:prstGeom>
          <a:noFill/>
        </p:spPr>
        <p:txBody>
          <a:bodyPr wrap="none" rtlCol="0">
            <a:spAutoFit/>
          </a:bodyPr>
          <a:lstStyle/>
          <a:p>
            <a:r>
              <a:rPr lang="ru-RU" dirty="0" smtClean="0">
                <a:solidFill>
                  <a:schemeClr val="bg1"/>
                </a:solidFill>
                <a:latin typeface="Arial Black" panose="020B0A04020102020204" pitchFamily="34" charset="0"/>
              </a:rPr>
              <a:t>Неандертальский музей </a:t>
            </a:r>
          </a:p>
          <a:p>
            <a:r>
              <a:rPr lang="ru-RU" dirty="0" smtClean="0">
                <a:solidFill>
                  <a:schemeClr val="bg1"/>
                </a:solidFill>
                <a:latin typeface="Arial Black" panose="020B0A04020102020204" pitchFamily="34" charset="0"/>
              </a:rPr>
              <a:t>в </a:t>
            </a:r>
            <a:r>
              <a:rPr lang="ru-RU" dirty="0" err="1" smtClean="0">
                <a:solidFill>
                  <a:schemeClr val="bg1"/>
                </a:solidFill>
                <a:latin typeface="Arial Black" panose="020B0A04020102020204" pitchFamily="34" charset="0"/>
              </a:rPr>
              <a:t>Неандертале</a:t>
            </a:r>
            <a:endParaRPr lang="ru-RU"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0644656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CE0C8"/>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b="5845"/>
          <a:stretch/>
        </p:blipFill>
        <p:spPr bwMode="auto">
          <a:xfrm>
            <a:off x="1302648" y="951583"/>
            <a:ext cx="7841352" cy="590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9094" y="33775"/>
            <a:ext cx="8947401" cy="830997"/>
          </a:xfrm>
          <a:prstGeom prst="rect">
            <a:avLst/>
          </a:prstGeom>
          <a:solidFill>
            <a:schemeClr val="accent6">
              <a:lumMod val="40000"/>
              <a:lumOff val="60000"/>
            </a:schemeClr>
          </a:solidFill>
        </p:spPr>
        <p:txBody>
          <a:bodyPr wrap="square" rtlCol="0">
            <a:spAutoFit/>
          </a:bodyPr>
          <a:lstStyle/>
          <a:p>
            <a:pPr algn="ctr"/>
            <a:r>
              <a:rPr lang="ru-RU" sz="4800" b="1" dirty="0" smtClean="0"/>
              <a:t>Исчезновение Мегафауны</a:t>
            </a:r>
            <a:endParaRPr lang="ru-RU" sz="4800" b="1" dirty="0"/>
          </a:p>
        </p:txBody>
      </p:sp>
    </p:spTree>
    <p:extLst>
      <p:ext uri="{BB962C8B-B14F-4D97-AF65-F5344CB8AC3E}">
        <p14:creationId xmlns:p14="http://schemas.microsoft.com/office/powerpoint/2010/main" val="3636592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Texturizer/>
                    </a14:imgEffect>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33671" y="764704"/>
            <a:ext cx="9122544" cy="5688632"/>
          </a:xfrm>
          <a:prstGeom prst="rect">
            <a:avLst/>
          </a:prstGeom>
          <a:solidFill>
            <a:srgbClr val="FFFFFF">
              <a:shade val="85000"/>
            </a:srgbClr>
          </a:solidFill>
          <a:ln w="9525">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Прямоугольник 1"/>
          <p:cNvSpPr/>
          <p:nvPr/>
        </p:nvSpPr>
        <p:spPr>
          <a:xfrm>
            <a:off x="-11780" y="723261"/>
            <a:ext cx="9144000" cy="5040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60321" y="6381328"/>
            <a:ext cx="9095894" cy="39604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a:t>
            </a:r>
            <a:endParaRPr lang="ru-RU" dirty="0"/>
          </a:p>
        </p:txBody>
      </p:sp>
      <p:sp>
        <p:nvSpPr>
          <p:cNvPr id="3" name="TextBox 2"/>
          <p:cNvSpPr txBox="1"/>
          <p:nvPr/>
        </p:nvSpPr>
        <p:spPr>
          <a:xfrm>
            <a:off x="2522433" y="170132"/>
            <a:ext cx="4137799" cy="461665"/>
          </a:xfrm>
          <a:prstGeom prst="rect">
            <a:avLst/>
          </a:prstGeom>
          <a:noFill/>
        </p:spPr>
        <p:txBody>
          <a:bodyPr wrap="none" rtlCol="0">
            <a:spAutoFit/>
          </a:bodyPr>
          <a:lstStyle/>
          <a:p>
            <a:r>
              <a:rPr lang="ru-RU" sz="2400" dirty="0" smtClean="0">
                <a:solidFill>
                  <a:schemeClr val="bg1"/>
                </a:solidFill>
              </a:rPr>
              <a:t>РОДОВОЕ  ДЕРЕВО  ГОМИНИД</a:t>
            </a:r>
            <a:endParaRPr lang="ru-RU" sz="2400" dirty="0">
              <a:solidFill>
                <a:schemeClr val="bg1"/>
              </a:solidFill>
            </a:endParaRPr>
          </a:p>
        </p:txBody>
      </p:sp>
      <p:pic>
        <p:nvPicPr>
          <p:cNvPr id="5"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r="29981"/>
          <a:stretch/>
        </p:blipFill>
        <p:spPr bwMode="auto">
          <a:xfrm>
            <a:off x="-11779" y="150997"/>
            <a:ext cx="9171544" cy="6014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549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066" y="14424"/>
            <a:ext cx="1675459" cy="369332"/>
          </a:xfrm>
          <a:prstGeom prst="rect">
            <a:avLst/>
          </a:prstGeom>
          <a:noFill/>
        </p:spPr>
        <p:txBody>
          <a:bodyPr wrap="none" rtlCol="0">
            <a:spAutoFit/>
          </a:bodyPr>
          <a:lstStyle/>
          <a:p>
            <a:r>
              <a:rPr lang="ru-RU" dirty="0" smtClean="0">
                <a:solidFill>
                  <a:prstClr val="black"/>
                </a:solidFill>
                <a:latin typeface="Arial Black" pitchFamily="34" charset="0"/>
                <a:cs typeface="Aharoni" pitchFamily="2" charset="-79"/>
              </a:rPr>
              <a:t>Мегафауна</a:t>
            </a:r>
            <a:endParaRPr lang="ru-RU" dirty="0">
              <a:solidFill>
                <a:prstClr val="black"/>
              </a:solidFill>
              <a:latin typeface="Arial Black" pitchFamily="34" charset="0"/>
              <a:cs typeface="Aharoni" pitchFamily="2" charset="-79"/>
            </a:endParaRPr>
          </a:p>
        </p:txBody>
      </p:sp>
      <p:sp>
        <p:nvSpPr>
          <p:cNvPr id="3" name="TextBox 2"/>
          <p:cNvSpPr txBox="1"/>
          <p:nvPr/>
        </p:nvSpPr>
        <p:spPr>
          <a:xfrm>
            <a:off x="35496" y="260648"/>
            <a:ext cx="2648482" cy="646331"/>
          </a:xfrm>
          <a:prstGeom prst="rect">
            <a:avLst/>
          </a:prstGeom>
          <a:noFill/>
        </p:spPr>
        <p:txBody>
          <a:bodyPr wrap="none" rtlCol="0">
            <a:spAutoFit/>
          </a:bodyPr>
          <a:lstStyle/>
          <a:p>
            <a:r>
              <a:rPr lang="ru-RU" dirty="0" smtClean="0">
                <a:solidFill>
                  <a:prstClr val="black"/>
                </a:solidFill>
                <a:latin typeface="Arial Narrow" pitchFamily="34" charset="0"/>
              </a:rPr>
              <a:t>Мир, который мы потеряли.</a:t>
            </a:r>
          </a:p>
          <a:p>
            <a:r>
              <a:rPr lang="ru-RU" i="1" dirty="0" smtClean="0">
                <a:solidFill>
                  <a:prstClr val="black"/>
                </a:solidFill>
                <a:latin typeface="Arial Narrow" pitchFamily="34" charset="0"/>
              </a:rPr>
              <a:t>Или уничтожили …</a:t>
            </a:r>
            <a:endParaRPr lang="ru-RU" i="1" dirty="0">
              <a:solidFill>
                <a:prstClr val="black"/>
              </a:solidFill>
              <a:latin typeface="Arial Narrow"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4424"/>
            <a:ext cx="3528393" cy="2822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0" y="2829543"/>
            <a:ext cx="9144000" cy="3970318"/>
          </a:xfrm>
          <a:prstGeom prst="rect">
            <a:avLst/>
          </a:prstGeom>
        </p:spPr>
        <p:txBody>
          <a:bodyPr wrap="square">
            <a:spAutoFit/>
          </a:bodyPr>
          <a:lstStyle/>
          <a:p>
            <a:r>
              <a:rPr lang="ru-RU" dirty="0"/>
              <a:t>Вымирание крупных животных </a:t>
            </a:r>
            <a:r>
              <a:rPr lang="ru-RU" dirty="0" smtClean="0"/>
              <a:t>Четвертичного периода </a:t>
            </a:r>
            <a:r>
              <a:rPr lang="ru-RU" dirty="0"/>
              <a:t>вот уже более столетия ставит в тупик ученых. Уже в 1876 году Альфред Рассел Уоллес, параллельно с </a:t>
            </a:r>
            <a:r>
              <a:rPr lang="ru-RU" dirty="0" err="1"/>
              <a:t>Дарвиным</a:t>
            </a:r>
            <a:r>
              <a:rPr lang="ru-RU" dirty="0"/>
              <a:t> открывший эволюцию и естественный отбор, написал отрывок, который часто цитируется: </a:t>
            </a:r>
            <a:endParaRPr lang="ru-RU" dirty="0" smtClean="0"/>
          </a:p>
          <a:p>
            <a:endParaRPr lang="ru-RU" b="1" dirty="0"/>
          </a:p>
          <a:p>
            <a:r>
              <a:rPr lang="ru-RU" sz="2000" b="1" dirty="0">
                <a:latin typeface="Arial Narrow" pitchFamily="34" charset="0"/>
              </a:rPr>
              <a:t>«Мы живем в </a:t>
            </a:r>
            <a:r>
              <a:rPr lang="ru-RU" sz="2000" b="1" dirty="0" err="1">
                <a:latin typeface="Arial Narrow" pitchFamily="34" charset="0"/>
              </a:rPr>
              <a:t>зоологически</a:t>
            </a:r>
            <a:r>
              <a:rPr lang="ru-RU" sz="2000" b="1" dirty="0">
                <a:latin typeface="Arial Narrow" pitchFamily="34" charset="0"/>
              </a:rPr>
              <a:t> исправленном мире, из которого недавно исчезли все самые крупные, самые свирепые, самые причудливые формы; и этот мир, несомненно, гораздо более благоприятен для нас. Тем не менее, такое внезапное вымирание множества крупных млекопитающих не в одном месте, но на половине земной поверхности является поразительным фактом, о котором едва ли кто-нибудь задумывался в достаточной мере</a:t>
            </a:r>
            <a:r>
              <a:rPr lang="ru-RU" sz="2000" b="1" dirty="0" smtClean="0">
                <a:latin typeface="Arial Narrow" pitchFamily="34" charset="0"/>
              </a:rPr>
              <a:t>».</a:t>
            </a:r>
          </a:p>
          <a:p>
            <a:endParaRPr lang="ru-RU" sz="2000" dirty="0">
              <a:latin typeface="+mj-lt"/>
            </a:endParaRPr>
          </a:p>
          <a:p>
            <a:r>
              <a:rPr lang="ru-RU" sz="2000" dirty="0" smtClean="0">
                <a:latin typeface="+mj-lt"/>
              </a:rPr>
              <a:t>Это касается на самом деле не только млекопитающих, но также пресмыкающихся, птиц и т.д.  </a:t>
            </a:r>
            <a:endParaRPr lang="ru-RU" sz="2000" dirty="0">
              <a:latin typeface="+mj-lt"/>
            </a:endParaRPr>
          </a:p>
        </p:txBody>
      </p:sp>
      <p:sp>
        <p:nvSpPr>
          <p:cNvPr id="6" name="TextBox 5"/>
          <p:cNvSpPr txBox="1"/>
          <p:nvPr/>
        </p:nvSpPr>
        <p:spPr>
          <a:xfrm>
            <a:off x="35496" y="980728"/>
            <a:ext cx="4536504" cy="1631216"/>
          </a:xfrm>
          <a:prstGeom prst="rect">
            <a:avLst/>
          </a:prstGeom>
          <a:solidFill>
            <a:schemeClr val="accent6">
              <a:lumMod val="20000"/>
              <a:lumOff val="80000"/>
            </a:schemeClr>
          </a:solidFill>
        </p:spPr>
        <p:txBody>
          <a:bodyPr wrap="square" rtlCol="0">
            <a:spAutoFit/>
          </a:bodyPr>
          <a:lstStyle/>
          <a:p>
            <a:r>
              <a:rPr lang="ru-RU" sz="2000" dirty="0" smtClean="0">
                <a:latin typeface="Monotype Corsiva" pitchFamily="66" charset="0"/>
              </a:rPr>
              <a:t>Говоря о мегафауне,  мы вспоминаем </a:t>
            </a:r>
          </a:p>
          <a:p>
            <a:r>
              <a:rPr lang="ru-RU" sz="2000" dirty="0" smtClean="0">
                <a:latin typeface="Monotype Corsiva" pitchFamily="66" charset="0"/>
              </a:rPr>
              <a:t>об  огромном особом мире, который существовал параллельно с нами и исчез во времена, когда начался истинный расцвет человечества</a:t>
            </a:r>
            <a:endParaRPr lang="ru-RU" sz="2000" dirty="0">
              <a:latin typeface="Monotype Corsiva" pitchFamily="66" charset="0"/>
            </a:endParaRPr>
          </a:p>
        </p:txBody>
      </p:sp>
    </p:spTree>
    <p:extLst>
      <p:ext uri="{BB962C8B-B14F-4D97-AF65-F5344CB8AC3E}">
        <p14:creationId xmlns:p14="http://schemas.microsoft.com/office/powerpoint/2010/main" val="20694679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066" y="14424"/>
            <a:ext cx="1675459" cy="369332"/>
          </a:xfrm>
          <a:prstGeom prst="rect">
            <a:avLst/>
          </a:prstGeom>
          <a:noFill/>
        </p:spPr>
        <p:txBody>
          <a:bodyPr wrap="none" rtlCol="0">
            <a:spAutoFit/>
          </a:bodyPr>
          <a:lstStyle/>
          <a:p>
            <a:r>
              <a:rPr lang="ru-RU" dirty="0" smtClean="0">
                <a:solidFill>
                  <a:prstClr val="black"/>
                </a:solidFill>
                <a:latin typeface="Arial Black" pitchFamily="34" charset="0"/>
                <a:cs typeface="Aharoni" pitchFamily="2" charset="-79"/>
              </a:rPr>
              <a:t>Мегафауна</a:t>
            </a:r>
            <a:endParaRPr lang="ru-RU" dirty="0">
              <a:solidFill>
                <a:prstClr val="black"/>
              </a:solidFill>
              <a:latin typeface="Arial Black" pitchFamily="34" charset="0"/>
              <a:cs typeface="Aharoni" pitchFamily="2" charset="-79"/>
            </a:endParaRPr>
          </a:p>
        </p:txBody>
      </p:sp>
      <p:sp>
        <p:nvSpPr>
          <p:cNvPr id="3" name="TextBox 2"/>
          <p:cNvSpPr txBox="1"/>
          <p:nvPr/>
        </p:nvSpPr>
        <p:spPr>
          <a:xfrm>
            <a:off x="35496" y="260648"/>
            <a:ext cx="2648482" cy="646331"/>
          </a:xfrm>
          <a:prstGeom prst="rect">
            <a:avLst/>
          </a:prstGeom>
          <a:noFill/>
        </p:spPr>
        <p:txBody>
          <a:bodyPr wrap="none" rtlCol="0">
            <a:spAutoFit/>
          </a:bodyPr>
          <a:lstStyle/>
          <a:p>
            <a:r>
              <a:rPr lang="ru-RU" dirty="0" smtClean="0">
                <a:solidFill>
                  <a:prstClr val="black"/>
                </a:solidFill>
                <a:latin typeface="Arial Narrow" pitchFamily="34" charset="0"/>
              </a:rPr>
              <a:t>Мир, который мы потеряли.</a:t>
            </a:r>
          </a:p>
          <a:p>
            <a:r>
              <a:rPr lang="ru-RU" i="1" dirty="0" smtClean="0">
                <a:solidFill>
                  <a:prstClr val="black"/>
                </a:solidFill>
                <a:latin typeface="Arial Narrow" pitchFamily="34" charset="0"/>
              </a:rPr>
              <a:t>Или уничтожили …</a:t>
            </a:r>
            <a:endParaRPr lang="ru-RU" i="1" dirty="0">
              <a:solidFill>
                <a:prstClr val="black"/>
              </a:solidFill>
              <a:latin typeface="Arial Narrow"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5" y="6829"/>
            <a:ext cx="3528393" cy="2822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0" y="2610683"/>
            <a:ext cx="9144000" cy="4247317"/>
          </a:xfrm>
          <a:prstGeom prst="rect">
            <a:avLst/>
          </a:prstGeom>
        </p:spPr>
        <p:txBody>
          <a:bodyPr wrap="square">
            <a:spAutoFit/>
          </a:bodyPr>
          <a:lstStyle/>
          <a:p>
            <a:r>
              <a:rPr lang="ru-RU" b="1" dirty="0"/>
              <a:t>В Евразии </a:t>
            </a:r>
            <a:r>
              <a:rPr lang="ru-RU" dirty="0"/>
              <a:t>жили гигантские олени, гигантские лисы, ТРИ вида носорогов, дикие лошади, бегемоты, бизоны, мамонты, </a:t>
            </a:r>
            <a:r>
              <a:rPr lang="ru-RU" dirty="0" err="1"/>
              <a:t>прямобивневые</a:t>
            </a:r>
            <a:r>
              <a:rPr lang="ru-RU" dirty="0"/>
              <a:t> лесные слоны, </a:t>
            </a:r>
            <a:r>
              <a:rPr lang="ru-RU" dirty="0" err="1"/>
              <a:t>кинжалозубые</a:t>
            </a:r>
            <a:r>
              <a:rPr lang="ru-RU" dirty="0"/>
              <a:t> кошки, леопарды, гиены, волки, </a:t>
            </a:r>
            <a:r>
              <a:rPr lang="ru-RU" dirty="0" smtClean="0"/>
              <a:t>львы и др., исчезнувшие теперь виды …</a:t>
            </a:r>
            <a:endParaRPr lang="ru-RU" dirty="0"/>
          </a:p>
          <a:p>
            <a:r>
              <a:rPr lang="ru-RU" b="1" dirty="0" smtClean="0"/>
              <a:t>в </a:t>
            </a:r>
            <a:r>
              <a:rPr lang="ru-RU" b="1" dirty="0"/>
              <a:t>Австралии</a:t>
            </a:r>
            <a:r>
              <a:rPr lang="ru-RU" dirty="0"/>
              <a:t> – сумчатые травоядные размером больше буйвола, нелетающие </a:t>
            </a:r>
            <a:r>
              <a:rPr lang="ru-RU" dirty="0" err="1"/>
              <a:t>джениорнисы</a:t>
            </a:r>
            <a:r>
              <a:rPr lang="ru-RU" dirty="0"/>
              <a:t> – аналоги эму весом в 150 кг и гигантские наземные </a:t>
            </a:r>
            <a:r>
              <a:rPr lang="ru-RU" dirty="0" smtClean="0"/>
              <a:t>рептилии-хищники;</a:t>
            </a:r>
            <a:endParaRPr lang="ru-RU" dirty="0"/>
          </a:p>
          <a:p>
            <a:r>
              <a:rPr lang="ru-RU" b="1" dirty="0"/>
              <a:t>на Мадагаскаре </a:t>
            </a:r>
            <a:r>
              <a:rPr lang="ru-RU" dirty="0"/>
              <a:t>- </a:t>
            </a:r>
            <a:r>
              <a:rPr lang="ru-RU" dirty="0" err="1"/>
              <a:t>гориллоподобные</a:t>
            </a:r>
            <a:r>
              <a:rPr lang="ru-RU" dirty="0"/>
              <a:t> лемуры и громадные нелетающие эпиорнисы массой в полтонны,</a:t>
            </a:r>
          </a:p>
          <a:p>
            <a:r>
              <a:rPr lang="ru-RU" b="1" dirty="0"/>
              <a:t>в Новой Зеландии </a:t>
            </a:r>
            <a:r>
              <a:rPr lang="ru-RU" dirty="0"/>
              <a:t>– знаменитые </a:t>
            </a:r>
            <a:r>
              <a:rPr lang="ru-RU" dirty="0" err="1"/>
              <a:t>моа</a:t>
            </a:r>
            <a:r>
              <a:rPr lang="ru-RU" dirty="0"/>
              <a:t>, самые высокие птицы всех времен, и </a:t>
            </a:r>
            <a:r>
              <a:rPr lang="ru-RU" dirty="0" err="1"/>
              <a:t>хокиои</a:t>
            </a:r>
            <a:r>
              <a:rPr lang="ru-RU" dirty="0"/>
              <a:t> – величайшие орлы, когда-либо взлетавшие в небо. </a:t>
            </a:r>
          </a:p>
          <a:p>
            <a:r>
              <a:rPr lang="ru-RU" b="1" dirty="0"/>
              <a:t>В Южной Америке</a:t>
            </a:r>
            <a:r>
              <a:rPr lang="ru-RU" dirty="0"/>
              <a:t> </a:t>
            </a:r>
            <a:r>
              <a:rPr lang="ru-RU" dirty="0" smtClean="0"/>
              <a:t>обитали </a:t>
            </a:r>
            <a:r>
              <a:rPr lang="ru-RU" dirty="0"/>
              <a:t>такие создания, что их и вообразить трудно. Это множество видов из эндемичного отряда </a:t>
            </a:r>
            <a:r>
              <a:rPr lang="ru-RU" dirty="0" err="1"/>
              <a:t>Xenarthra</a:t>
            </a:r>
            <a:r>
              <a:rPr lang="ru-RU" dirty="0"/>
              <a:t> – броненосцы и глиптодонты ростом с молодого быка, с ног до головы покрытые костяной броней и вооруженные тяжелой шипастой булавой на конце хвоста, многочисленные виды наземных ленивцев, псевдо-бегемоты, </a:t>
            </a:r>
            <a:r>
              <a:rPr lang="ru-RU" dirty="0" smtClean="0"/>
              <a:t>псевдо-верблюды</a:t>
            </a:r>
            <a:r>
              <a:rPr lang="ru-RU" dirty="0"/>
              <a:t>, даже псевдо-слоны. В бассейне Амазонки жила крупнейшая </a:t>
            </a:r>
            <a:r>
              <a:rPr lang="ru-RU" dirty="0" err="1"/>
              <a:t>бокошейная</a:t>
            </a:r>
            <a:r>
              <a:rPr lang="ru-RU" dirty="0"/>
              <a:t> черепаха в мире с панцирем длиной более 2 метров</a:t>
            </a:r>
          </a:p>
        </p:txBody>
      </p:sp>
      <p:sp>
        <p:nvSpPr>
          <p:cNvPr id="5" name="Прямоугольник 4"/>
          <p:cNvSpPr/>
          <p:nvPr/>
        </p:nvSpPr>
        <p:spPr>
          <a:xfrm>
            <a:off x="35496" y="906979"/>
            <a:ext cx="4968552" cy="1754326"/>
          </a:xfrm>
          <a:prstGeom prst="rect">
            <a:avLst/>
          </a:prstGeom>
        </p:spPr>
        <p:txBody>
          <a:bodyPr wrap="square">
            <a:spAutoFit/>
          </a:bodyPr>
          <a:lstStyle/>
          <a:p>
            <a:r>
              <a:rPr lang="ru-RU" b="1" dirty="0" smtClean="0"/>
              <a:t>В Северной Америке </a:t>
            </a:r>
            <a:r>
              <a:rPr lang="ru-RU" dirty="0" smtClean="0"/>
              <a:t>жили слоны </a:t>
            </a:r>
            <a:r>
              <a:rPr lang="ru-RU" dirty="0"/>
              <a:t>трех </a:t>
            </a:r>
            <a:r>
              <a:rPr lang="ru-RU" dirty="0" smtClean="0"/>
              <a:t>типов, три </a:t>
            </a:r>
            <a:r>
              <a:rPr lang="ru-RU" dirty="0"/>
              <a:t>вида </a:t>
            </a:r>
            <a:r>
              <a:rPr lang="ru-RU" dirty="0" smtClean="0"/>
              <a:t>гепардов, не </a:t>
            </a:r>
            <a:r>
              <a:rPr lang="ru-RU" dirty="0"/>
              <a:t>менее 5 видов других крупных </a:t>
            </a:r>
            <a:r>
              <a:rPr lang="ru-RU" dirty="0" smtClean="0"/>
              <a:t>кошек, смеси </a:t>
            </a:r>
            <a:r>
              <a:rPr lang="ru-RU" dirty="0"/>
              <a:t>разных видов верблюдов, лам, оленей, лошадей и </a:t>
            </a:r>
            <a:r>
              <a:rPr lang="ru-RU" dirty="0" smtClean="0"/>
              <a:t>бизонов, гигантские бобры и ленивцы, глиптодонты, </a:t>
            </a:r>
            <a:r>
              <a:rPr lang="ru-RU" dirty="0" err="1" smtClean="0"/>
              <a:t>плоскомордые</a:t>
            </a:r>
            <a:r>
              <a:rPr lang="ru-RU" dirty="0" smtClean="0"/>
              <a:t> медведи – самые страшные хищники и пр.</a:t>
            </a:r>
            <a:endParaRPr lang="ru-RU" dirty="0"/>
          </a:p>
        </p:txBody>
      </p:sp>
    </p:spTree>
    <p:extLst>
      <p:ext uri="{BB962C8B-B14F-4D97-AF65-F5344CB8AC3E}">
        <p14:creationId xmlns:p14="http://schemas.microsoft.com/office/powerpoint/2010/main" val="26734627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066" y="14424"/>
            <a:ext cx="3533340" cy="369332"/>
          </a:xfrm>
          <a:prstGeom prst="rect">
            <a:avLst/>
          </a:prstGeom>
          <a:noFill/>
        </p:spPr>
        <p:txBody>
          <a:bodyPr wrap="none" rtlCol="0">
            <a:spAutoFit/>
          </a:bodyPr>
          <a:lstStyle/>
          <a:p>
            <a:r>
              <a:rPr lang="ru-RU" dirty="0" smtClean="0">
                <a:solidFill>
                  <a:prstClr val="black"/>
                </a:solidFill>
                <a:latin typeface="Arial Black" pitchFamily="34" charset="0"/>
                <a:cs typeface="Aharoni" pitchFamily="2" charset="-79"/>
              </a:rPr>
              <a:t>Четвертичная мегафауна</a:t>
            </a:r>
            <a:endParaRPr lang="ru-RU" dirty="0">
              <a:solidFill>
                <a:prstClr val="black"/>
              </a:solidFill>
              <a:latin typeface="Arial Black" pitchFamily="34" charset="0"/>
              <a:cs typeface="Aharoni" pitchFamily="2" charset="-79"/>
            </a:endParaRPr>
          </a:p>
        </p:txBody>
      </p:sp>
      <p:sp>
        <p:nvSpPr>
          <p:cNvPr id="3" name="TextBox 2"/>
          <p:cNvSpPr txBox="1"/>
          <p:nvPr/>
        </p:nvSpPr>
        <p:spPr>
          <a:xfrm>
            <a:off x="71675" y="383756"/>
            <a:ext cx="2648482" cy="369332"/>
          </a:xfrm>
          <a:prstGeom prst="rect">
            <a:avLst/>
          </a:prstGeom>
          <a:noFill/>
        </p:spPr>
        <p:txBody>
          <a:bodyPr wrap="none" rtlCol="0">
            <a:spAutoFit/>
          </a:bodyPr>
          <a:lstStyle/>
          <a:p>
            <a:r>
              <a:rPr lang="ru-RU" dirty="0" smtClean="0">
                <a:solidFill>
                  <a:prstClr val="black"/>
                </a:solidFill>
                <a:latin typeface="Arial Narrow" pitchFamily="34" charset="0"/>
              </a:rPr>
              <a:t>Мир, который мы потеряли.</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3065" y="0"/>
            <a:ext cx="3528393" cy="2822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Рисунок 5" descr="Вырезка экрана"/>
          <p:cNvPicPr>
            <a:picLocks noChangeAspect="1"/>
          </p:cNvPicPr>
          <p:nvPr/>
        </p:nvPicPr>
        <p:blipFill rotWithShape="1">
          <a:blip r:embed="rId3">
            <a:extLst>
              <a:ext uri="{28A0092B-C50C-407E-A947-70E740481C1C}">
                <a14:useLocalDpi xmlns:a14="http://schemas.microsoft.com/office/drawing/2010/main" val="0"/>
              </a:ext>
            </a:extLst>
          </a:blip>
          <a:srcRect b="28193"/>
          <a:stretch/>
        </p:blipFill>
        <p:spPr>
          <a:xfrm>
            <a:off x="559944" y="1988840"/>
            <a:ext cx="8024112" cy="3442819"/>
          </a:xfrm>
          <a:prstGeom prst="rect">
            <a:avLst/>
          </a:prstGeom>
        </p:spPr>
      </p:pic>
      <p:sp>
        <p:nvSpPr>
          <p:cNvPr id="4" name="TextBox 3"/>
          <p:cNvSpPr txBox="1"/>
          <p:nvPr/>
        </p:nvSpPr>
        <p:spPr>
          <a:xfrm>
            <a:off x="71675" y="5661248"/>
            <a:ext cx="9111458" cy="954107"/>
          </a:xfrm>
          <a:prstGeom prst="rect">
            <a:avLst/>
          </a:prstGeom>
          <a:noFill/>
        </p:spPr>
        <p:txBody>
          <a:bodyPr wrap="square" rtlCol="0">
            <a:spAutoFit/>
          </a:bodyPr>
          <a:lstStyle/>
          <a:p>
            <a:pPr algn="ctr"/>
            <a:r>
              <a:rPr lang="ru-RU" sz="1400" b="1" dirty="0" smtClean="0">
                <a:latin typeface="Arial Narrow" panose="020B0606020202030204" pitchFamily="34" charset="0"/>
              </a:rPr>
              <a:t>Сравнение  наиболее  крупных  и тяжелых  когда-либо  существовавших  континентальных  млекопитающих.  </a:t>
            </a:r>
            <a:r>
              <a:rPr lang="en-US" sz="1400" b="1" i="1" dirty="0" err="1" smtClean="0">
                <a:latin typeface="Arial Narrow" panose="020B0606020202030204" pitchFamily="34" charset="0"/>
              </a:rPr>
              <a:t>Paraceratherium</a:t>
            </a:r>
            <a:r>
              <a:rPr lang="en-US" sz="1400" b="1" dirty="0" smtClean="0">
                <a:latin typeface="Arial Narrow" panose="020B0606020202030204" pitchFamily="34" charset="0"/>
              </a:rPr>
              <a:t> (37 -23 </a:t>
            </a:r>
            <a:r>
              <a:rPr lang="ru-RU" sz="1400" b="1" dirty="0" smtClean="0">
                <a:latin typeface="Arial Narrow" panose="020B0606020202030204" pitchFamily="34" charset="0"/>
              </a:rPr>
              <a:t>млн лет назад</a:t>
            </a:r>
            <a:r>
              <a:rPr lang="en-US" sz="1400" b="1" dirty="0" smtClean="0">
                <a:latin typeface="Arial Narrow" panose="020B0606020202030204" pitchFamily="34" charset="0"/>
              </a:rPr>
              <a:t>)</a:t>
            </a:r>
            <a:r>
              <a:rPr lang="ru-RU" sz="1400" b="1" dirty="0" smtClean="0">
                <a:latin typeface="Arial Narrow" panose="020B0606020202030204" pitchFamily="34" charset="0"/>
              </a:rPr>
              <a:t>, </a:t>
            </a:r>
            <a:r>
              <a:rPr lang="en-US" sz="1400" b="1" i="1" dirty="0" err="1" smtClean="0">
                <a:latin typeface="Arial Narrow" panose="020B0606020202030204" pitchFamily="34" charset="0"/>
              </a:rPr>
              <a:t>Deinotherium</a:t>
            </a:r>
            <a:r>
              <a:rPr lang="en-US" sz="1400" b="1" dirty="0" smtClean="0">
                <a:latin typeface="Arial Narrow" panose="020B0606020202030204" pitchFamily="34" charset="0"/>
              </a:rPr>
              <a:t> (8,5 -2,7 Ma )</a:t>
            </a:r>
            <a:r>
              <a:rPr lang="ru-RU" sz="1400" b="1" dirty="0" smtClean="0">
                <a:latin typeface="Arial Narrow" panose="020B0606020202030204" pitchFamily="34" charset="0"/>
              </a:rPr>
              <a:t>, с ныне живущим </a:t>
            </a:r>
            <a:r>
              <a:rPr lang="ru-RU" sz="1400" b="1" dirty="0" err="1" smtClean="0">
                <a:latin typeface="Arial Narrow" panose="020B0606020202030204" pitchFamily="34" charset="0"/>
              </a:rPr>
              <a:t>африканскимя</a:t>
            </a:r>
            <a:r>
              <a:rPr lang="ru-RU" sz="1400" b="1" dirty="0" smtClean="0">
                <a:latin typeface="Arial Narrow" panose="020B0606020202030204" pitchFamily="34" charset="0"/>
              </a:rPr>
              <a:t> слоном  (</a:t>
            </a:r>
            <a:r>
              <a:rPr lang="en-US" sz="1400" b="1" i="1" dirty="0" err="1" smtClean="0">
                <a:latin typeface="Arial Narrow" panose="020B0606020202030204" pitchFamily="34" charset="0"/>
              </a:rPr>
              <a:t>Loxodonta</a:t>
            </a:r>
            <a:r>
              <a:rPr lang="en-US" sz="1400" b="1" dirty="0" smtClean="0">
                <a:latin typeface="Arial Narrow" panose="020B0606020202030204" pitchFamily="34" charset="0"/>
              </a:rPr>
              <a:t> </a:t>
            </a:r>
            <a:r>
              <a:rPr lang="en-US" sz="1400" b="1" i="1" dirty="0" err="1" smtClean="0">
                <a:latin typeface="Arial Narrow" panose="020B0606020202030204" pitchFamily="34" charset="0"/>
              </a:rPr>
              <a:t>africana</a:t>
            </a:r>
            <a:r>
              <a:rPr lang="en-US" sz="1400" b="1" dirty="0" smtClean="0">
                <a:latin typeface="Arial Narrow" panose="020B0606020202030204" pitchFamily="34" charset="0"/>
              </a:rPr>
              <a:t>). </a:t>
            </a:r>
            <a:r>
              <a:rPr lang="ru-RU" sz="1400" dirty="0" smtClean="0">
                <a:latin typeface="Arial Narrow" panose="020B0606020202030204" pitchFamily="34" charset="0"/>
              </a:rPr>
              <a:t>Самый высокий на диаграмме </a:t>
            </a:r>
            <a:r>
              <a:rPr lang="en-US" sz="1400" dirty="0" smtClean="0">
                <a:latin typeface="Arial Narrow" panose="020B0606020202030204" pitchFamily="34" charset="0"/>
              </a:rPr>
              <a:t> </a:t>
            </a:r>
            <a:r>
              <a:rPr lang="en-US" sz="1400" i="1" dirty="0" err="1" smtClean="0">
                <a:latin typeface="Arial Narrow" panose="020B0606020202030204" pitchFamily="34" charset="0"/>
              </a:rPr>
              <a:t>Paraceratherium</a:t>
            </a:r>
            <a:r>
              <a:rPr lang="ru-RU" sz="1400" i="1" dirty="0" smtClean="0">
                <a:latin typeface="Arial Narrow" panose="020B0606020202030204" pitchFamily="34" charset="0"/>
              </a:rPr>
              <a:t>, </a:t>
            </a:r>
            <a:r>
              <a:rPr lang="ru-RU" sz="1400" dirty="0" smtClean="0">
                <a:latin typeface="Arial Narrow" panose="020B0606020202030204" pitchFamily="34" charset="0"/>
              </a:rPr>
              <a:t>вымерший родственник носорога, достигал массы в 15 тонн, в то время как </a:t>
            </a:r>
            <a:r>
              <a:rPr lang="en-US" sz="1400" i="1" dirty="0" err="1" smtClean="0">
                <a:latin typeface="Arial Narrow" panose="020B0606020202030204" pitchFamily="34" charset="0"/>
              </a:rPr>
              <a:t>Deinotherium</a:t>
            </a:r>
            <a:r>
              <a:rPr lang="ru-RU" sz="1400" i="1" dirty="0" smtClean="0">
                <a:latin typeface="Arial Narrow" panose="020B0606020202030204" pitchFamily="34" charset="0"/>
              </a:rPr>
              <a:t>, </a:t>
            </a:r>
            <a:r>
              <a:rPr lang="ru-RU" sz="1400" dirty="0" smtClean="0">
                <a:latin typeface="Arial Narrow" panose="020B0606020202030204" pitchFamily="34" charset="0"/>
              </a:rPr>
              <a:t>вымерший  хоботной, весил аж до 17 тонн. Современный слон достигает веса от  2 до 5 тонн.</a:t>
            </a:r>
            <a:endParaRPr lang="ru-RU" sz="1400" dirty="0">
              <a:latin typeface="Arial Narrow" panose="020B0606020202030204" pitchFamily="34" charset="0"/>
            </a:endParaRPr>
          </a:p>
        </p:txBody>
      </p:sp>
    </p:spTree>
    <p:extLst>
      <p:ext uri="{BB962C8B-B14F-4D97-AF65-F5344CB8AC3E}">
        <p14:creationId xmlns:p14="http://schemas.microsoft.com/office/powerpoint/2010/main" val="16106496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066" y="14424"/>
            <a:ext cx="6912470" cy="369332"/>
          </a:xfrm>
          <a:prstGeom prst="rect">
            <a:avLst/>
          </a:prstGeom>
          <a:noFill/>
        </p:spPr>
        <p:txBody>
          <a:bodyPr wrap="none" rtlCol="0">
            <a:spAutoFit/>
          </a:bodyPr>
          <a:lstStyle/>
          <a:p>
            <a:r>
              <a:rPr lang="ru-RU" dirty="0" smtClean="0">
                <a:solidFill>
                  <a:prstClr val="black"/>
                </a:solidFill>
                <a:latin typeface="Arial Black" pitchFamily="34" charset="0"/>
                <a:cs typeface="Aharoni" pitchFamily="2" charset="-79"/>
              </a:rPr>
              <a:t>Мегафауна - наиболее эффектные представители</a:t>
            </a:r>
            <a:endParaRPr lang="ru-RU" dirty="0">
              <a:solidFill>
                <a:prstClr val="black"/>
              </a:solidFill>
              <a:latin typeface="Arial Black" pitchFamily="34" charset="0"/>
              <a:cs typeface="Aharoni" pitchFamily="2" charset="-79"/>
            </a:endParaRPr>
          </a:p>
        </p:txBody>
      </p:sp>
      <p:sp>
        <p:nvSpPr>
          <p:cNvPr id="3" name="TextBox 2"/>
          <p:cNvSpPr txBox="1"/>
          <p:nvPr/>
        </p:nvSpPr>
        <p:spPr>
          <a:xfrm>
            <a:off x="44066" y="377632"/>
            <a:ext cx="2904962" cy="369332"/>
          </a:xfrm>
          <a:prstGeom prst="rect">
            <a:avLst/>
          </a:prstGeom>
          <a:noFill/>
        </p:spPr>
        <p:txBody>
          <a:bodyPr wrap="none" rtlCol="0">
            <a:spAutoFit/>
          </a:bodyPr>
          <a:lstStyle/>
          <a:p>
            <a:r>
              <a:rPr lang="ru-RU" dirty="0" smtClean="0">
                <a:solidFill>
                  <a:prstClr val="black"/>
                </a:solidFill>
              </a:rPr>
              <a:t>Мир, который мы потеряли</a:t>
            </a:r>
            <a:endParaRPr lang="ru-RU" dirty="0">
              <a:solidFill>
                <a:prstClr val="black"/>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23" y="980728"/>
            <a:ext cx="3258133" cy="1943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41978" y="562298"/>
            <a:ext cx="4494518" cy="2308324"/>
          </a:xfrm>
          <a:prstGeom prst="rect">
            <a:avLst/>
          </a:prstGeom>
          <a:noFill/>
        </p:spPr>
        <p:txBody>
          <a:bodyPr wrap="square" rtlCol="0">
            <a:spAutoFit/>
          </a:bodyPr>
          <a:lstStyle/>
          <a:p>
            <a:r>
              <a:rPr lang="ru-RU" b="1" dirty="0" smtClean="0">
                <a:solidFill>
                  <a:prstClr val="black"/>
                </a:solidFill>
              </a:rPr>
              <a:t>Гигантский бобр </a:t>
            </a:r>
            <a:r>
              <a:rPr lang="ru-RU" dirty="0" smtClean="0">
                <a:solidFill>
                  <a:prstClr val="black"/>
                </a:solidFill>
              </a:rPr>
              <a:t>(</a:t>
            </a:r>
            <a:r>
              <a:rPr lang="en-US" dirty="0" err="1">
                <a:solidFill>
                  <a:prstClr val="black"/>
                </a:solidFill>
              </a:rPr>
              <a:t>Castoroides</a:t>
            </a:r>
            <a:r>
              <a:rPr lang="ru-RU" dirty="0" smtClean="0">
                <a:solidFill>
                  <a:prstClr val="black"/>
                </a:solidFill>
              </a:rPr>
              <a:t>)</a:t>
            </a:r>
          </a:p>
          <a:p>
            <a:r>
              <a:rPr lang="ru-RU" dirty="0" smtClean="0">
                <a:solidFill>
                  <a:prstClr val="black"/>
                </a:solidFill>
              </a:rPr>
              <a:t>Длина до </a:t>
            </a:r>
            <a:r>
              <a:rPr lang="ru-RU" b="1" dirty="0" smtClean="0">
                <a:solidFill>
                  <a:prstClr val="black"/>
                </a:solidFill>
              </a:rPr>
              <a:t>2.4 м</a:t>
            </a:r>
            <a:r>
              <a:rPr lang="ru-RU" dirty="0" smtClean="0">
                <a:solidFill>
                  <a:prstClr val="black"/>
                </a:solidFill>
              </a:rPr>
              <a:t>, вес – до </a:t>
            </a:r>
            <a:r>
              <a:rPr lang="ru-RU" b="1" dirty="0" smtClean="0">
                <a:solidFill>
                  <a:prstClr val="black"/>
                </a:solidFill>
              </a:rPr>
              <a:t>100</a:t>
            </a:r>
            <a:r>
              <a:rPr lang="ru-RU" dirty="0" smtClean="0">
                <a:solidFill>
                  <a:prstClr val="black"/>
                </a:solidFill>
              </a:rPr>
              <a:t> кг. </a:t>
            </a:r>
          </a:p>
          <a:p>
            <a:r>
              <a:rPr lang="ru-RU" dirty="0" smtClean="0">
                <a:solidFill>
                  <a:prstClr val="black"/>
                </a:solidFill>
              </a:rPr>
              <a:t>Самый крупный грызун и самый большой бобр в истории - размера современного черного медведя</a:t>
            </a:r>
          </a:p>
          <a:p>
            <a:r>
              <a:rPr lang="ru-RU" dirty="0" smtClean="0">
                <a:solidFill>
                  <a:prstClr val="black"/>
                </a:solidFill>
              </a:rPr>
              <a:t>Вымер около 12 </a:t>
            </a:r>
            <a:r>
              <a:rPr lang="ru-RU" dirty="0" err="1" smtClean="0">
                <a:solidFill>
                  <a:prstClr val="black"/>
                </a:solidFill>
              </a:rPr>
              <a:t>тыс</a:t>
            </a:r>
            <a:r>
              <a:rPr lang="ru-RU" dirty="0" smtClean="0">
                <a:solidFill>
                  <a:prstClr val="black"/>
                </a:solidFill>
              </a:rPr>
              <a:t> лет назад, но некоторые индейские племена рассказывали мифы о гигантском бобре</a:t>
            </a:r>
            <a:endParaRPr lang="ru-RU" dirty="0">
              <a:solidFill>
                <a:prstClr val="black"/>
              </a:solidFil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296" y="2922352"/>
            <a:ext cx="2619375" cy="386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572000" y="2933050"/>
            <a:ext cx="4320480" cy="3416320"/>
          </a:xfrm>
          <a:prstGeom prst="rect">
            <a:avLst/>
          </a:prstGeom>
        </p:spPr>
        <p:txBody>
          <a:bodyPr wrap="square">
            <a:spAutoFit/>
          </a:bodyPr>
          <a:lstStyle/>
          <a:p>
            <a:r>
              <a:rPr lang="ru-RU" b="1" dirty="0">
                <a:solidFill>
                  <a:prstClr val="black"/>
                </a:solidFill>
              </a:rPr>
              <a:t>Гигантские ленивцы </a:t>
            </a:r>
            <a:r>
              <a:rPr lang="ru-RU" dirty="0">
                <a:solidFill>
                  <a:prstClr val="black"/>
                </a:solidFill>
              </a:rPr>
              <a:t>— группа нескольких различных вымерших видов ленивцев, отличавшихся особо крупными размерами. Они возникли в олигоцене около 35 млн. лет назад и обитали в Новом Свете, достигая веса в несколько тонн и высоты в </a:t>
            </a:r>
            <a:r>
              <a:rPr lang="ru-RU" b="1" dirty="0">
                <a:solidFill>
                  <a:prstClr val="black"/>
                </a:solidFill>
              </a:rPr>
              <a:t>6</a:t>
            </a:r>
            <a:r>
              <a:rPr lang="ru-RU" dirty="0">
                <a:solidFill>
                  <a:prstClr val="black"/>
                </a:solidFill>
              </a:rPr>
              <a:t> м. Некоторые виды гигантских ленивцев вымерли лишь в конце плейстоцена. В отличие от современных ленивцев, их гигантские сородичи жили не на деревьях, а на земле.</a:t>
            </a:r>
          </a:p>
        </p:txBody>
      </p:sp>
      <p:sp>
        <p:nvSpPr>
          <p:cNvPr id="6" name="Прямоугольник 5"/>
          <p:cNvSpPr/>
          <p:nvPr/>
        </p:nvSpPr>
        <p:spPr>
          <a:xfrm>
            <a:off x="3227464" y="2501290"/>
            <a:ext cx="1272528" cy="369332"/>
          </a:xfrm>
          <a:prstGeom prst="rect">
            <a:avLst/>
          </a:prstGeom>
        </p:spPr>
        <p:txBody>
          <a:bodyPr wrap="none">
            <a:spAutoFit/>
          </a:bodyPr>
          <a:lstStyle/>
          <a:p>
            <a:r>
              <a:rPr lang="en-US" i="1" dirty="0" err="1" smtClean="0"/>
              <a:t>Castoroides</a:t>
            </a:r>
            <a:endParaRPr lang="en-US" i="1" dirty="0"/>
          </a:p>
        </p:txBody>
      </p:sp>
      <p:sp>
        <p:nvSpPr>
          <p:cNvPr id="7" name="TextBox 6"/>
          <p:cNvSpPr txBox="1"/>
          <p:nvPr/>
        </p:nvSpPr>
        <p:spPr>
          <a:xfrm>
            <a:off x="3251660" y="5157192"/>
            <a:ext cx="1224136" cy="923330"/>
          </a:xfrm>
          <a:prstGeom prst="rect">
            <a:avLst/>
          </a:prstGeom>
          <a:noFill/>
        </p:spPr>
        <p:txBody>
          <a:bodyPr wrap="square" rtlCol="0">
            <a:spAutoFit/>
          </a:bodyPr>
          <a:lstStyle/>
          <a:p>
            <a:pPr algn="r"/>
            <a:r>
              <a:rPr lang="en-US" dirty="0" smtClean="0">
                <a:latin typeface="Forte" pitchFamily="66" charset="0"/>
              </a:rPr>
              <a:t>Jefferson </a:t>
            </a:r>
          </a:p>
          <a:p>
            <a:pPr algn="r"/>
            <a:r>
              <a:rPr lang="en-US" dirty="0" smtClean="0">
                <a:latin typeface="Forte" pitchFamily="66" charset="0"/>
              </a:rPr>
              <a:t>Ground Sloth</a:t>
            </a:r>
            <a:endParaRPr lang="ru-RU" dirty="0"/>
          </a:p>
        </p:txBody>
      </p:sp>
      <p:sp>
        <p:nvSpPr>
          <p:cNvPr id="9" name="Прямоугольник 8"/>
          <p:cNvSpPr/>
          <p:nvPr/>
        </p:nvSpPr>
        <p:spPr>
          <a:xfrm>
            <a:off x="3042012" y="6420170"/>
            <a:ext cx="1463862" cy="369332"/>
          </a:xfrm>
          <a:prstGeom prst="rect">
            <a:avLst/>
          </a:prstGeom>
        </p:spPr>
        <p:txBody>
          <a:bodyPr wrap="none">
            <a:spAutoFit/>
          </a:bodyPr>
          <a:lstStyle/>
          <a:p>
            <a:r>
              <a:rPr lang="en-US" i="1" dirty="0" err="1"/>
              <a:t>Megatherium</a:t>
            </a:r>
            <a:endParaRPr lang="ru-RU" i="1" dirty="0"/>
          </a:p>
        </p:txBody>
      </p:sp>
    </p:spTree>
    <p:extLst>
      <p:ext uri="{BB962C8B-B14F-4D97-AF65-F5344CB8AC3E}">
        <p14:creationId xmlns:p14="http://schemas.microsoft.com/office/powerpoint/2010/main" val="26896582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726" y="127992"/>
            <a:ext cx="4104456" cy="2874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572000" y="127992"/>
            <a:ext cx="4572000" cy="2862322"/>
          </a:xfrm>
          <a:prstGeom prst="rect">
            <a:avLst/>
          </a:prstGeom>
        </p:spPr>
        <p:txBody>
          <a:bodyPr>
            <a:spAutoFit/>
          </a:bodyPr>
          <a:lstStyle/>
          <a:p>
            <a:r>
              <a:rPr lang="ru-RU" b="1" dirty="0">
                <a:solidFill>
                  <a:prstClr val="black"/>
                </a:solidFill>
              </a:rPr>
              <a:t>Гигантский </a:t>
            </a:r>
            <a:r>
              <a:rPr lang="ru-RU" b="1" dirty="0" err="1" smtClean="0">
                <a:solidFill>
                  <a:prstClr val="black"/>
                </a:solidFill>
              </a:rPr>
              <a:t>короткомордый</a:t>
            </a:r>
            <a:r>
              <a:rPr lang="ru-RU" b="1" dirty="0" smtClean="0">
                <a:solidFill>
                  <a:prstClr val="black"/>
                </a:solidFill>
              </a:rPr>
              <a:t> </a:t>
            </a:r>
            <a:r>
              <a:rPr lang="ru-RU" b="1" dirty="0">
                <a:solidFill>
                  <a:prstClr val="black"/>
                </a:solidFill>
              </a:rPr>
              <a:t>медведь </a:t>
            </a:r>
            <a:r>
              <a:rPr lang="ru-RU" dirty="0">
                <a:solidFill>
                  <a:prstClr val="black"/>
                </a:solidFill>
              </a:rPr>
              <a:t>был </a:t>
            </a:r>
            <a:r>
              <a:rPr lang="ru-RU" dirty="0" smtClean="0">
                <a:solidFill>
                  <a:prstClr val="black"/>
                </a:solidFill>
              </a:rPr>
              <a:t>самым крупным хищным млекопитающи</a:t>
            </a:r>
            <a:r>
              <a:rPr lang="ru-RU" dirty="0">
                <a:solidFill>
                  <a:prstClr val="black"/>
                </a:solidFill>
              </a:rPr>
              <a:t>м</a:t>
            </a:r>
            <a:r>
              <a:rPr lang="ru-RU" dirty="0" smtClean="0">
                <a:solidFill>
                  <a:prstClr val="black"/>
                </a:solidFill>
              </a:rPr>
              <a:t>  всех времен. </a:t>
            </a:r>
            <a:endParaRPr lang="ru-RU" dirty="0">
              <a:solidFill>
                <a:prstClr val="black"/>
              </a:solidFill>
            </a:endParaRPr>
          </a:p>
          <a:p>
            <a:r>
              <a:rPr lang="ru-RU" dirty="0" smtClean="0">
                <a:solidFill>
                  <a:prstClr val="black"/>
                </a:solidFill>
              </a:rPr>
              <a:t>Высота </a:t>
            </a:r>
            <a:r>
              <a:rPr lang="ru-RU" dirty="0">
                <a:solidFill>
                  <a:prstClr val="black"/>
                </a:solidFill>
              </a:rPr>
              <a:t>плеч составляла от 1,5 до 1,8 м, а </a:t>
            </a:r>
            <a:r>
              <a:rPr lang="ru-RU" dirty="0" smtClean="0">
                <a:solidFill>
                  <a:prstClr val="black"/>
                </a:solidFill>
              </a:rPr>
              <a:t>выпрямившись, </a:t>
            </a:r>
            <a:r>
              <a:rPr lang="ru-RU" dirty="0" err="1" smtClean="0">
                <a:solidFill>
                  <a:prstClr val="black"/>
                </a:solidFill>
              </a:rPr>
              <a:t>короткомордый</a:t>
            </a:r>
            <a:r>
              <a:rPr lang="ru-RU" dirty="0" smtClean="0">
                <a:solidFill>
                  <a:prstClr val="black"/>
                </a:solidFill>
              </a:rPr>
              <a:t> </a:t>
            </a:r>
            <a:r>
              <a:rPr lang="ru-RU" dirty="0">
                <a:solidFill>
                  <a:prstClr val="black"/>
                </a:solidFill>
              </a:rPr>
              <a:t>медведь достигал величины 3,5 м. По расчётам учёных, </a:t>
            </a:r>
            <a:r>
              <a:rPr lang="ru-RU" dirty="0" smtClean="0">
                <a:solidFill>
                  <a:prstClr val="black"/>
                </a:solidFill>
              </a:rPr>
              <a:t>самые </a:t>
            </a:r>
            <a:r>
              <a:rPr lang="ru-RU" dirty="0">
                <a:solidFill>
                  <a:prstClr val="black"/>
                </a:solidFill>
              </a:rPr>
              <a:t>крупные из них могли достигать веса до </a:t>
            </a:r>
            <a:r>
              <a:rPr lang="ru-RU" dirty="0" smtClean="0">
                <a:solidFill>
                  <a:prstClr val="black"/>
                </a:solidFill>
              </a:rPr>
              <a:t>1100 кг, больше чем на 300 кг больше любого современного медведя. Питался исключительно мясом.</a:t>
            </a:r>
            <a:endParaRPr lang="ru-RU" dirty="0">
              <a:solidFill>
                <a:prstClr val="black"/>
              </a:solidFill>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78" y="3501008"/>
            <a:ext cx="4416096" cy="2828156"/>
          </a:xfrm>
          <a:prstGeom prst="rect">
            <a:avLst/>
          </a:prstGeom>
        </p:spPr>
      </p:pic>
      <p:sp>
        <p:nvSpPr>
          <p:cNvPr id="5" name="Прямоугольник 4"/>
          <p:cNvSpPr/>
          <p:nvPr/>
        </p:nvSpPr>
        <p:spPr>
          <a:xfrm>
            <a:off x="4572000" y="3181032"/>
            <a:ext cx="4572000" cy="3416320"/>
          </a:xfrm>
          <a:prstGeom prst="rect">
            <a:avLst/>
          </a:prstGeom>
        </p:spPr>
        <p:txBody>
          <a:bodyPr>
            <a:spAutoFit/>
          </a:bodyPr>
          <a:lstStyle/>
          <a:p>
            <a:r>
              <a:rPr lang="ru-RU" b="1" dirty="0" smtClean="0"/>
              <a:t>Шерстистый носорог </a:t>
            </a:r>
            <a:r>
              <a:rPr lang="ru-RU" dirty="0" smtClean="0"/>
              <a:t>был </a:t>
            </a:r>
            <a:r>
              <a:rPr lang="ru-RU" dirty="0"/>
              <a:t>распространён на заснеженных равнинах между Западной Европой и Сибирью</a:t>
            </a:r>
            <a:r>
              <a:rPr lang="ru-RU" dirty="0" smtClean="0"/>
              <a:t>.</a:t>
            </a:r>
            <a:r>
              <a:rPr lang="ru-RU" dirty="0"/>
              <a:t> Шерстистые носороги вели одиночный образ жизни. Они достигали длины 3,5 метра. Имели два рога, из которых передний иногда был более 1 метра длиной.</a:t>
            </a:r>
          </a:p>
          <a:p>
            <a:r>
              <a:rPr lang="ru-RU" dirty="0" smtClean="0"/>
              <a:t>Шерстистый </a:t>
            </a:r>
            <a:r>
              <a:rPr lang="ru-RU" dirty="0"/>
              <a:t>носорог был объектом охоты </a:t>
            </a:r>
            <a:r>
              <a:rPr lang="ru-RU" dirty="0" smtClean="0"/>
              <a:t>неандертальцев и сапиенсов. Из-за </a:t>
            </a:r>
            <a:r>
              <a:rPr lang="ru-RU" dirty="0"/>
              <a:t>изменения климата и </a:t>
            </a:r>
            <a:r>
              <a:rPr lang="ru-RU" dirty="0" smtClean="0"/>
              <a:t>систематической </a:t>
            </a:r>
            <a:r>
              <a:rPr lang="ru-RU" dirty="0"/>
              <a:t>охоты </a:t>
            </a:r>
            <a:r>
              <a:rPr lang="ru-RU" dirty="0" smtClean="0"/>
              <a:t>шерстистый </a:t>
            </a:r>
            <a:r>
              <a:rPr lang="ru-RU" dirty="0"/>
              <a:t>носорог </a:t>
            </a:r>
            <a:r>
              <a:rPr lang="ru-RU" dirty="0" smtClean="0"/>
              <a:t>исчез около </a:t>
            </a:r>
            <a:r>
              <a:rPr lang="ru-RU" dirty="0"/>
              <a:t>8 тысяч лет назад</a:t>
            </a:r>
          </a:p>
        </p:txBody>
      </p:sp>
      <p:sp>
        <p:nvSpPr>
          <p:cNvPr id="6" name="Прямоугольник 5"/>
          <p:cNvSpPr/>
          <p:nvPr/>
        </p:nvSpPr>
        <p:spPr>
          <a:xfrm>
            <a:off x="3163888" y="6109385"/>
            <a:ext cx="2286000" cy="646331"/>
          </a:xfrm>
          <a:prstGeom prst="rect">
            <a:avLst/>
          </a:prstGeom>
        </p:spPr>
        <p:txBody>
          <a:bodyPr>
            <a:spAutoFit/>
          </a:bodyPr>
          <a:lstStyle/>
          <a:p>
            <a:r>
              <a:rPr lang="ru-RU" i="1" dirty="0" err="1">
                <a:solidFill>
                  <a:prstClr val="black"/>
                </a:solidFill>
              </a:rPr>
              <a:t>Coelodonta</a:t>
            </a:r>
            <a:r>
              <a:rPr lang="ru-RU" i="1" dirty="0">
                <a:solidFill>
                  <a:prstClr val="black"/>
                </a:solidFill>
              </a:rPr>
              <a:t> </a:t>
            </a:r>
            <a:r>
              <a:rPr lang="ru-RU" i="1" dirty="0" err="1" smtClean="0">
                <a:solidFill>
                  <a:prstClr val="black"/>
                </a:solidFill>
              </a:rPr>
              <a:t>antiquitatis</a:t>
            </a:r>
            <a:endParaRPr lang="ru-RU" i="1" dirty="0"/>
          </a:p>
        </p:txBody>
      </p:sp>
      <p:sp>
        <p:nvSpPr>
          <p:cNvPr id="3" name="Прямоугольник 2"/>
          <p:cNvSpPr/>
          <p:nvPr/>
        </p:nvSpPr>
        <p:spPr>
          <a:xfrm>
            <a:off x="2707989" y="2924175"/>
            <a:ext cx="1598899" cy="369332"/>
          </a:xfrm>
          <a:prstGeom prst="rect">
            <a:avLst/>
          </a:prstGeom>
          <a:solidFill>
            <a:schemeClr val="bg1"/>
          </a:solidFill>
        </p:spPr>
        <p:txBody>
          <a:bodyPr wrap="none">
            <a:spAutoFit/>
          </a:bodyPr>
          <a:lstStyle/>
          <a:p>
            <a:r>
              <a:rPr lang="en-US" i="1" dirty="0" err="1">
                <a:solidFill>
                  <a:prstClr val="black"/>
                </a:solidFill>
              </a:rPr>
              <a:t>Arctodus</a:t>
            </a:r>
            <a:r>
              <a:rPr lang="en-US" i="1" dirty="0">
                <a:solidFill>
                  <a:prstClr val="black"/>
                </a:solidFill>
              </a:rPr>
              <a:t> </a:t>
            </a:r>
            <a:r>
              <a:rPr lang="en-US" i="1" dirty="0" err="1">
                <a:solidFill>
                  <a:prstClr val="black"/>
                </a:solidFill>
              </a:rPr>
              <a:t>simus</a:t>
            </a:r>
            <a:endParaRPr lang="ru-RU" i="1" dirty="0">
              <a:solidFill>
                <a:prstClr val="black"/>
              </a:solidFill>
            </a:endParaRPr>
          </a:p>
        </p:txBody>
      </p:sp>
    </p:spTree>
    <p:extLst>
      <p:ext uri="{BB962C8B-B14F-4D97-AF65-F5344CB8AC3E}">
        <p14:creationId xmlns:p14="http://schemas.microsoft.com/office/powerpoint/2010/main" val="24983788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Short faced bear vs Ground sloth.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728" y="720080"/>
            <a:ext cx="9133784" cy="6165304"/>
          </a:xfrm>
          <a:prstGeom prst="rect">
            <a:avLst/>
          </a:prstGeom>
        </p:spPr>
      </p:pic>
      <p:sp>
        <p:nvSpPr>
          <p:cNvPr id="4" name="TextBox 3"/>
          <p:cNvSpPr txBox="1"/>
          <p:nvPr/>
        </p:nvSpPr>
        <p:spPr>
          <a:xfrm>
            <a:off x="1141270" y="99700"/>
            <a:ext cx="6852132" cy="461665"/>
          </a:xfrm>
          <a:prstGeom prst="rect">
            <a:avLst/>
          </a:prstGeom>
          <a:noFill/>
        </p:spPr>
        <p:txBody>
          <a:bodyPr wrap="none" rtlCol="0">
            <a:spAutoFit/>
          </a:bodyPr>
          <a:lstStyle/>
          <a:p>
            <a:r>
              <a:rPr lang="ru-RU" sz="2400" dirty="0" err="1" smtClean="0">
                <a:solidFill>
                  <a:schemeClr val="bg1"/>
                </a:solidFill>
              </a:rPr>
              <a:t>Короткомордый</a:t>
            </a:r>
            <a:r>
              <a:rPr lang="ru-RU" sz="2400" dirty="0" smtClean="0">
                <a:solidFill>
                  <a:schemeClr val="bg1"/>
                </a:solidFill>
              </a:rPr>
              <a:t> Медведь  </a:t>
            </a:r>
            <a:r>
              <a:rPr lang="en-US" sz="2400" dirty="0" err="1" smtClean="0">
                <a:solidFill>
                  <a:schemeClr val="bg1"/>
                </a:solidFill>
                <a:latin typeface="Forte" pitchFamily="66" charset="0"/>
              </a:rPr>
              <a:t>vs</a:t>
            </a:r>
            <a:r>
              <a:rPr lang="en-US" sz="2400" dirty="0" smtClean="0">
                <a:solidFill>
                  <a:schemeClr val="bg1"/>
                </a:solidFill>
                <a:latin typeface="Forte" pitchFamily="66" charset="0"/>
              </a:rPr>
              <a:t> </a:t>
            </a:r>
            <a:r>
              <a:rPr lang="ru-RU" sz="2400" dirty="0" smtClean="0">
                <a:solidFill>
                  <a:schemeClr val="bg1"/>
                </a:solidFill>
                <a:latin typeface="Forte" pitchFamily="66" charset="0"/>
              </a:rPr>
              <a:t> </a:t>
            </a:r>
            <a:r>
              <a:rPr lang="ru-RU" sz="2400" dirty="0" smtClean="0">
                <a:solidFill>
                  <a:schemeClr val="bg1"/>
                </a:solidFill>
              </a:rPr>
              <a:t>Гигантский  Ленивец</a:t>
            </a:r>
            <a:endParaRPr lang="ru-RU" sz="2400" dirty="0">
              <a:solidFill>
                <a:schemeClr val="bg1"/>
              </a:solidFill>
            </a:endParaRPr>
          </a:p>
        </p:txBody>
      </p:sp>
    </p:spTree>
    <p:extLst>
      <p:ext uri="{BB962C8B-B14F-4D97-AF65-F5344CB8AC3E}">
        <p14:creationId xmlns:p14="http://schemas.microsoft.com/office/powerpoint/2010/main" val="16545590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051"/>
            <a:ext cx="3240360" cy="274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552865" y="371399"/>
            <a:ext cx="4591135" cy="2585323"/>
          </a:xfrm>
          <a:prstGeom prst="rect">
            <a:avLst/>
          </a:prstGeom>
        </p:spPr>
        <p:txBody>
          <a:bodyPr wrap="square">
            <a:spAutoFit/>
          </a:bodyPr>
          <a:lstStyle/>
          <a:p>
            <a:r>
              <a:rPr lang="ru-RU" dirty="0"/>
              <a:t>До позднего плейстоцена дожили по крайней мере два рода </a:t>
            </a:r>
            <a:r>
              <a:rPr lang="ru-RU" dirty="0" smtClean="0"/>
              <a:t>саблезубых кошек: </a:t>
            </a:r>
            <a:r>
              <a:rPr lang="ru-RU" dirty="0" err="1"/>
              <a:t>смилодон</a:t>
            </a:r>
            <a:r>
              <a:rPr lang="ru-RU" dirty="0"/>
              <a:t> и </a:t>
            </a:r>
            <a:r>
              <a:rPr lang="ru-RU" dirty="0" err="1"/>
              <a:t>гомотерий</a:t>
            </a:r>
            <a:r>
              <a:rPr lang="ru-RU" dirty="0"/>
              <a:t>. </a:t>
            </a:r>
            <a:endParaRPr lang="en-US" dirty="0"/>
          </a:p>
          <a:p>
            <a:r>
              <a:rPr lang="ru-RU" b="1" dirty="0" err="1"/>
              <a:t>Смилодон</a:t>
            </a:r>
            <a:r>
              <a:rPr lang="ru-RU" dirty="0"/>
              <a:t>, классический саблезубый «тигр», был размером с крупного льва (рост в холке - до 1,2 м, масса - до 300 кг) и обитал в Северной и Южной Америке</a:t>
            </a:r>
            <a:r>
              <a:rPr lang="ru-RU" dirty="0">
                <a:solidFill>
                  <a:srgbClr val="363637"/>
                </a:solidFill>
                <a:latin typeface="verdana"/>
              </a:rPr>
              <a:t>. </a:t>
            </a:r>
            <a:r>
              <a:rPr lang="ru-RU" dirty="0"/>
              <a:t>Специализировался на самых </a:t>
            </a:r>
            <a:r>
              <a:rPr lang="ru-RU" dirty="0" smtClean="0"/>
              <a:t>крупных </a:t>
            </a:r>
            <a:r>
              <a:rPr lang="ru-RU" dirty="0"/>
              <a:t>млекопитающих</a:t>
            </a:r>
          </a:p>
        </p:txBody>
      </p:sp>
      <p:sp>
        <p:nvSpPr>
          <p:cNvPr id="3" name="Прямоугольник 2"/>
          <p:cNvSpPr/>
          <p:nvPr/>
        </p:nvSpPr>
        <p:spPr>
          <a:xfrm>
            <a:off x="3225350" y="2429431"/>
            <a:ext cx="1051891" cy="369332"/>
          </a:xfrm>
          <a:prstGeom prst="rect">
            <a:avLst/>
          </a:prstGeom>
          <a:solidFill>
            <a:schemeClr val="bg1"/>
          </a:solidFill>
        </p:spPr>
        <p:txBody>
          <a:bodyPr wrap="none">
            <a:spAutoFit/>
          </a:bodyPr>
          <a:lstStyle/>
          <a:p>
            <a:r>
              <a:rPr lang="ru-RU" i="1" dirty="0" err="1">
                <a:solidFill>
                  <a:prstClr val="black"/>
                </a:solidFill>
              </a:rPr>
              <a:t>Smilodon</a:t>
            </a:r>
            <a:endParaRPr lang="ru-RU" i="1" dirty="0">
              <a:solidFill>
                <a:prstClr val="black"/>
              </a:solidFill>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08" y="3212976"/>
            <a:ext cx="4285337" cy="2889856"/>
          </a:xfrm>
          <a:prstGeom prst="rect">
            <a:avLst/>
          </a:prstGeom>
        </p:spPr>
      </p:pic>
      <p:sp>
        <p:nvSpPr>
          <p:cNvPr id="5" name="Прямоугольник 4"/>
          <p:cNvSpPr/>
          <p:nvPr/>
        </p:nvSpPr>
        <p:spPr>
          <a:xfrm>
            <a:off x="4572000" y="3573016"/>
            <a:ext cx="4572000" cy="2308324"/>
          </a:xfrm>
          <a:prstGeom prst="rect">
            <a:avLst/>
          </a:prstGeom>
        </p:spPr>
        <p:txBody>
          <a:bodyPr>
            <a:spAutoFit/>
          </a:bodyPr>
          <a:lstStyle/>
          <a:p>
            <a:r>
              <a:rPr lang="ru-RU" dirty="0" smtClean="0"/>
              <a:t>Из множества исчезнувших видов оленей самый </a:t>
            </a:r>
            <a:r>
              <a:rPr lang="ru-RU" dirty="0"/>
              <a:t>крупный и самый известный - </a:t>
            </a:r>
            <a:r>
              <a:rPr lang="ru-RU" dirty="0" smtClean="0"/>
              <a:t> </a:t>
            </a:r>
            <a:r>
              <a:rPr lang="ru-RU" dirty="0">
                <a:solidFill>
                  <a:prstClr val="black"/>
                </a:solidFill>
              </a:rPr>
              <a:t>Большерогий </a:t>
            </a:r>
            <a:r>
              <a:rPr lang="ru-RU" dirty="0" smtClean="0">
                <a:solidFill>
                  <a:prstClr val="black"/>
                </a:solidFill>
              </a:rPr>
              <a:t>Олень</a:t>
            </a:r>
            <a:r>
              <a:rPr lang="ru-RU" b="1" dirty="0" smtClean="0">
                <a:solidFill>
                  <a:prstClr val="black"/>
                </a:solidFill>
              </a:rPr>
              <a:t> </a:t>
            </a:r>
            <a:r>
              <a:rPr lang="ru-RU" dirty="0" smtClean="0"/>
              <a:t>(</a:t>
            </a:r>
            <a:r>
              <a:rPr lang="ru-RU" i="1" dirty="0" err="1">
                <a:solidFill>
                  <a:prstClr val="black"/>
                </a:solidFill>
              </a:rPr>
              <a:t>Megaloceros</a:t>
            </a:r>
            <a:r>
              <a:rPr lang="ru-RU" i="1" dirty="0">
                <a:solidFill>
                  <a:prstClr val="black"/>
                </a:solidFill>
              </a:rPr>
              <a:t> </a:t>
            </a:r>
            <a:r>
              <a:rPr lang="ru-RU" i="1" dirty="0" err="1" smtClean="0">
                <a:solidFill>
                  <a:prstClr val="black"/>
                </a:solidFill>
              </a:rPr>
              <a:t>giganteus</a:t>
            </a:r>
            <a:r>
              <a:rPr lang="ru-RU" i="1" dirty="0" smtClean="0">
                <a:solidFill>
                  <a:prstClr val="black"/>
                </a:solidFill>
              </a:rPr>
              <a:t>)</a:t>
            </a:r>
            <a:endParaRPr lang="ru-RU" i="1" dirty="0"/>
          </a:p>
          <a:p>
            <a:r>
              <a:rPr lang="ru-RU" dirty="0" smtClean="0"/>
              <a:t>из </a:t>
            </a:r>
            <a:r>
              <a:rPr lang="ru-RU" dirty="0"/>
              <a:t>Европы, севера Африки и северо-запада </a:t>
            </a:r>
            <a:r>
              <a:rPr lang="ru-RU" dirty="0" smtClean="0"/>
              <a:t>Азии. Это было величественное </a:t>
            </a:r>
            <a:r>
              <a:rPr lang="ru-RU" dirty="0"/>
              <a:t>животное ростом в холке до 2,1 м, длиной 3 м, с огромными красивыми рогами размахом до 3,6 м.</a:t>
            </a:r>
          </a:p>
        </p:txBody>
      </p:sp>
      <p:sp>
        <p:nvSpPr>
          <p:cNvPr id="6" name="Прямоугольник 5"/>
          <p:cNvSpPr/>
          <p:nvPr/>
        </p:nvSpPr>
        <p:spPr>
          <a:xfrm>
            <a:off x="4559901" y="3212976"/>
            <a:ext cx="2180149" cy="369332"/>
          </a:xfrm>
          <a:prstGeom prst="rect">
            <a:avLst/>
          </a:prstGeom>
        </p:spPr>
        <p:txBody>
          <a:bodyPr wrap="none">
            <a:spAutoFit/>
          </a:bodyPr>
          <a:lstStyle/>
          <a:p>
            <a:r>
              <a:rPr lang="ru-RU" b="1" dirty="0" smtClean="0">
                <a:solidFill>
                  <a:prstClr val="black"/>
                </a:solidFill>
              </a:rPr>
              <a:t>Большерогий</a:t>
            </a:r>
            <a:r>
              <a:rPr lang="ru-RU" dirty="0" smtClean="0">
                <a:solidFill>
                  <a:prstClr val="black"/>
                </a:solidFill>
              </a:rPr>
              <a:t> </a:t>
            </a:r>
            <a:r>
              <a:rPr lang="ru-RU" b="1" dirty="0">
                <a:solidFill>
                  <a:prstClr val="black"/>
                </a:solidFill>
              </a:rPr>
              <a:t>олень</a:t>
            </a:r>
            <a:endParaRPr lang="ru-RU" b="1" dirty="0"/>
          </a:p>
        </p:txBody>
      </p:sp>
      <p:sp>
        <p:nvSpPr>
          <p:cNvPr id="7" name="Прямоугольник 6"/>
          <p:cNvSpPr/>
          <p:nvPr/>
        </p:nvSpPr>
        <p:spPr>
          <a:xfrm>
            <a:off x="1907703" y="6102832"/>
            <a:ext cx="2652197" cy="369332"/>
          </a:xfrm>
          <a:prstGeom prst="rect">
            <a:avLst/>
          </a:prstGeom>
        </p:spPr>
        <p:txBody>
          <a:bodyPr wrap="square">
            <a:spAutoFit/>
          </a:bodyPr>
          <a:lstStyle/>
          <a:p>
            <a:r>
              <a:rPr lang="ru-RU" i="1" dirty="0" err="1">
                <a:solidFill>
                  <a:prstClr val="black"/>
                </a:solidFill>
              </a:rPr>
              <a:t>Megaloceros</a:t>
            </a:r>
            <a:r>
              <a:rPr lang="ru-RU" i="1" dirty="0">
                <a:solidFill>
                  <a:prstClr val="black"/>
                </a:solidFill>
              </a:rPr>
              <a:t> </a:t>
            </a:r>
            <a:r>
              <a:rPr lang="ru-RU" i="1" dirty="0" err="1">
                <a:solidFill>
                  <a:prstClr val="black"/>
                </a:solidFill>
              </a:rPr>
              <a:t>giganteus</a:t>
            </a:r>
            <a:endParaRPr lang="ru-RU" i="1" dirty="0"/>
          </a:p>
        </p:txBody>
      </p:sp>
    </p:spTree>
    <p:extLst>
      <p:ext uri="{BB962C8B-B14F-4D97-AF65-F5344CB8AC3E}">
        <p14:creationId xmlns:p14="http://schemas.microsoft.com/office/powerpoint/2010/main" val="4814443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9037" y="0"/>
            <a:ext cx="4367023" cy="2909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644009" y="332656"/>
            <a:ext cx="4320480" cy="2031325"/>
          </a:xfrm>
          <a:prstGeom prst="rect">
            <a:avLst/>
          </a:prstGeom>
          <a:noFill/>
        </p:spPr>
        <p:txBody>
          <a:bodyPr wrap="square" rtlCol="0">
            <a:spAutoFit/>
          </a:bodyPr>
          <a:lstStyle/>
          <a:p>
            <a:r>
              <a:rPr lang="ru-RU" b="1" dirty="0" smtClean="0">
                <a:latin typeface="Arial Narrow" panose="020B0606020202030204" pitchFamily="34" charset="0"/>
              </a:rPr>
              <a:t>Мамонты и саблезубые львы</a:t>
            </a:r>
            <a:r>
              <a:rPr lang="ru-RU" dirty="0" smtClean="0">
                <a:latin typeface="Arial Narrow" panose="020B0606020202030204" pitchFamily="34" charset="0"/>
              </a:rPr>
              <a:t>. Обитатели </a:t>
            </a:r>
            <a:r>
              <a:rPr lang="ru-RU" dirty="0" err="1" smtClean="0">
                <a:latin typeface="Arial Narrow" panose="020B0606020202030204" pitchFamily="34" charset="0"/>
              </a:rPr>
              <a:t>приледниковой</a:t>
            </a:r>
            <a:r>
              <a:rPr lang="ru-RU" dirty="0" smtClean="0">
                <a:latin typeface="Arial Narrow" panose="020B0606020202030204" pitchFamily="34" charset="0"/>
              </a:rPr>
              <a:t>  тундры и степей в Европе, Сибири и Северной Америки.  Помимо этих, всем известных животных, исчезло примерно шесть видов слонов (в том числе крупнейший из них, </a:t>
            </a:r>
            <a:r>
              <a:rPr lang="ru-RU" b="1" dirty="0" smtClean="0">
                <a:latin typeface="Arial Narrow" panose="020B0606020202030204" pitchFamily="34" charset="0"/>
              </a:rPr>
              <a:t>трогонтериевый мамонт</a:t>
            </a:r>
            <a:r>
              <a:rPr lang="ru-RU" dirty="0" smtClean="0">
                <a:latin typeface="Arial Narrow" panose="020B0606020202030204" pitchFamily="34" charset="0"/>
              </a:rPr>
              <a:t>), и дюжина видов кошачьих.</a:t>
            </a:r>
            <a:endParaRPr lang="ru-RU" dirty="0">
              <a:latin typeface="Arial Narrow" panose="020B0606020202030204" pitchFamily="34" charset="0"/>
            </a:endParaRPr>
          </a:p>
        </p:txBody>
      </p:sp>
      <p:sp>
        <p:nvSpPr>
          <p:cNvPr id="6" name="Прямоугольник 5"/>
          <p:cNvSpPr/>
          <p:nvPr/>
        </p:nvSpPr>
        <p:spPr>
          <a:xfrm>
            <a:off x="4572000" y="3068960"/>
            <a:ext cx="4572000" cy="3139321"/>
          </a:xfrm>
          <a:prstGeom prst="rect">
            <a:avLst/>
          </a:prstGeom>
        </p:spPr>
        <p:txBody>
          <a:bodyPr>
            <a:spAutoFit/>
          </a:bodyPr>
          <a:lstStyle/>
          <a:p>
            <a:r>
              <a:rPr lang="ru-RU" b="1" dirty="0" err="1">
                <a:latin typeface="Arial Narrow" panose="020B0606020202030204" pitchFamily="34" charset="0"/>
              </a:rPr>
              <a:t>Дедикурус</a:t>
            </a:r>
            <a:r>
              <a:rPr lang="ru-RU" dirty="0">
                <a:latin typeface="Arial Narrow" panose="020B0606020202030204" pitchFamily="34" charset="0"/>
              </a:rPr>
              <a:t> </a:t>
            </a:r>
            <a:r>
              <a:rPr lang="ru-RU" dirty="0" smtClean="0">
                <a:latin typeface="Arial Narrow" panose="020B0606020202030204" pitchFamily="34" charset="0"/>
              </a:rPr>
              <a:t>— </a:t>
            </a:r>
            <a:r>
              <a:rPr lang="ru-RU" dirty="0">
                <a:latin typeface="Arial Narrow" panose="020B0606020202030204" pitchFamily="34" charset="0"/>
              </a:rPr>
              <a:t>вымерший </a:t>
            </a:r>
            <a:r>
              <a:rPr lang="ru-RU" dirty="0" smtClean="0">
                <a:latin typeface="Arial Narrow" panose="020B0606020202030204" pitchFamily="34" charset="0"/>
              </a:rPr>
              <a:t>родственник нынешних</a:t>
            </a:r>
            <a:r>
              <a:rPr lang="ru-RU" dirty="0">
                <a:latin typeface="Arial Narrow" panose="020B0606020202030204" pitchFamily="34" charset="0"/>
              </a:rPr>
              <a:t> </a:t>
            </a:r>
            <a:r>
              <a:rPr lang="ru-RU" dirty="0" smtClean="0">
                <a:latin typeface="Arial Narrow" panose="020B0606020202030204" pitchFamily="34" charset="0"/>
              </a:rPr>
              <a:t>броненосцев.</a:t>
            </a:r>
            <a:endParaRPr lang="ru-RU" dirty="0">
              <a:latin typeface="Arial Narrow" panose="020B0606020202030204" pitchFamily="34" charset="0"/>
            </a:endParaRPr>
          </a:p>
          <a:p>
            <a:r>
              <a:rPr lang="ru-RU" dirty="0" err="1">
                <a:latin typeface="Arial Narrow" panose="020B0606020202030204" pitchFamily="34" charset="0"/>
              </a:rPr>
              <a:t>Дедикурус</a:t>
            </a:r>
            <a:r>
              <a:rPr lang="ru-RU" dirty="0">
                <a:latin typeface="Arial Narrow" panose="020B0606020202030204" pitchFamily="34" charset="0"/>
              </a:rPr>
              <a:t> достигал длины 4 метра, высоты 1,5 м и веса 1,5 т. Обитал на территории Южной Америки 2 млн.-15 тыс. лет назад. Панцирь его состоял из 1800 костных пластин примерно 2,5 см каждая. На конце мощного хвоста </a:t>
            </a:r>
            <a:r>
              <a:rPr lang="ru-RU" dirty="0" err="1">
                <a:latin typeface="Arial Narrow" panose="020B0606020202030204" pitchFamily="34" charset="0"/>
              </a:rPr>
              <a:t>дедикура</a:t>
            </a:r>
            <a:r>
              <a:rPr lang="ru-RU" dirty="0">
                <a:latin typeface="Arial Narrow" panose="020B0606020202030204" pitchFamily="34" charset="0"/>
              </a:rPr>
              <a:t> находилась шиповатая булава весом до 74 кг. </a:t>
            </a:r>
            <a:r>
              <a:rPr lang="ru-RU" dirty="0" err="1" smtClean="0">
                <a:latin typeface="Arial Narrow" panose="020B0606020202030204" pitchFamily="34" charset="0"/>
              </a:rPr>
              <a:t>Дедикурусы</a:t>
            </a:r>
            <a:r>
              <a:rPr lang="ru-RU" dirty="0" smtClean="0">
                <a:latin typeface="Arial Narrow" panose="020B0606020202030204" pitchFamily="34" charset="0"/>
              </a:rPr>
              <a:t> </a:t>
            </a:r>
            <a:r>
              <a:rPr lang="ru-RU" dirty="0">
                <a:latin typeface="Arial Narrow" panose="020B0606020202030204" pitchFamily="34" charset="0"/>
              </a:rPr>
              <a:t>были растительноядными животными и питались низкорослой </a:t>
            </a:r>
            <a:r>
              <a:rPr lang="ru-RU" dirty="0" smtClean="0">
                <a:latin typeface="Arial Narrow" panose="020B0606020202030204" pitchFamily="34" charset="0"/>
              </a:rPr>
              <a:t>растительностью, жили </a:t>
            </a:r>
            <a:r>
              <a:rPr lang="ru-RU" dirty="0">
                <a:latin typeface="Arial Narrow" panose="020B0606020202030204" pitchFamily="34" charset="0"/>
              </a:rPr>
              <a:t>небольшими стадами.</a:t>
            </a:r>
          </a:p>
        </p:txBody>
      </p:sp>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717032"/>
            <a:ext cx="4572001" cy="2040255"/>
          </a:xfrm>
          <a:prstGeom prst="rect">
            <a:avLst/>
          </a:prstGeom>
        </p:spPr>
      </p:pic>
    </p:spTree>
    <p:extLst>
      <p:ext uri="{BB962C8B-B14F-4D97-AF65-F5344CB8AC3E}">
        <p14:creationId xmlns:p14="http://schemas.microsoft.com/office/powerpoint/2010/main" val="15526579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t="4967" b="5229"/>
          <a:stretch/>
        </p:blipFill>
        <p:spPr>
          <a:xfrm>
            <a:off x="809402" y="17588"/>
            <a:ext cx="2604089" cy="3166399"/>
          </a:xfrm>
          <a:prstGeom prst="rect">
            <a:avLst/>
          </a:prstGeom>
        </p:spPr>
      </p:pic>
      <p:sp>
        <p:nvSpPr>
          <p:cNvPr id="3" name="TextBox 2"/>
          <p:cNvSpPr txBox="1"/>
          <p:nvPr/>
        </p:nvSpPr>
        <p:spPr>
          <a:xfrm>
            <a:off x="4699292" y="260648"/>
            <a:ext cx="4337204" cy="2308324"/>
          </a:xfrm>
          <a:prstGeom prst="rect">
            <a:avLst/>
          </a:prstGeom>
          <a:noFill/>
        </p:spPr>
        <p:txBody>
          <a:bodyPr wrap="square" rtlCol="0">
            <a:spAutoFit/>
          </a:bodyPr>
          <a:lstStyle/>
          <a:p>
            <a:r>
              <a:rPr lang="ru-RU" b="1" dirty="0" smtClean="0">
                <a:latin typeface="Arial Narrow" panose="020B0606020202030204" pitchFamily="34" charset="0"/>
              </a:rPr>
              <a:t>Гигантский Кондор</a:t>
            </a:r>
            <a:r>
              <a:rPr lang="ru-RU" dirty="0" smtClean="0">
                <a:latin typeface="Arial Narrow" panose="020B0606020202030204" pitchFamily="34" charset="0"/>
              </a:rPr>
              <a:t> </a:t>
            </a:r>
            <a:r>
              <a:rPr lang="ru-RU" b="1" dirty="0" smtClean="0">
                <a:latin typeface="Arial Narrow" panose="020B0606020202030204" pitchFamily="34" charset="0"/>
              </a:rPr>
              <a:t> (</a:t>
            </a:r>
            <a:r>
              <a:rPr lang="ru-RU" b="1" dirty="0" err="1" smtClean="0">
                <a:latin typeface="Arial Narrow" panose="020B0606020202030204" pitchFamily="34" charset="0"/>
              </a:rPr>
              <a:t>Тераторн</a:t>
            </a:r>
            <a:r>
              <a:rPr lang="ru-RU" b="1" dirty="0" smtClean="0">
                <a:latin typeface="Arial Narrow" panose="020B0606020202030204" pitchFamily="34" charset="0"/>
              </a:rPr>
              <a:t>)</a:t>
            </a:r>
            <a:r>
              <a:rPr lang="ru-RU" dirty="0" smtClean="0">
                <a:latin typeface="Arial Narrow" panose="020B0606020202030204" pitchFamily="34" charset="0"/>
              </a:rPr>
              <a:t> - вероятно самая большая и самая мощная летавшая птица плиоцен-четвертичного времени </a:t>
            </a:r>
            <a:br>
              <a:rPr lang="ru-RU" dirty="0" smtClean="0">
                <a:latin typeface="Arial Narrow" panose="020B0606020202030204" pitchFamily="34" charset="0"/>
              </a:rPr>
            </a:br>
            <a:r>
              <a:rPr lang="ru-RU" dirty="0" smtClean="0">
                <a:latin typeface="Arial Narrow" panose="020B0606020202030204" pitchFamily="34" charset="0"/>
              </a:rPr>
              <a:t>с размахом крыльев до 5.5 метров. По способу питания был </a:t>
            </a:r>
            <a:r>
              <a:rPr lang="ru-RU" dirty="0" err="1" smtClean="0">
                <a:latin typeface="Arial Narrow" panose="020B0606020202030204" pitchFamily="34" charset="0"/>
              </a:rPr>
              <a:t>падальшиком</a:t>
            </a:r>
            <a:r>
              <a:rPr lang="ru-RU" dirty="0" smtClean="0">
                <a:latin typeface="Arial Narrow" panose="020B0606020202030204" pitchFamily="34" charset="0"/>
              </a:rPr>
              <a:t>  и специализировался на крупных млекопитающих (слонах, гигантских ленивцах и пр.).  Исчез вместе с ними</a:t>
            </a:r>
            <a:endParaRPr lang="ru-RU" dirty="0">
              <a:latin typeface="Arial Narrow" panose="020B0606020202030204" pitchFamily="34" charset="0"/>
            </a:endParaRPr>
          </a:p>
        </p:txBody>
      </p:sp>
      <p:sp>
        <p:nvSpPr>
          <p:cNvPr id="5" name="TextBox 4"/>
          <p:cNvSpPr txBox="1"/>
          <p:nvPr/>
        </p:nvSpPr>
        <p:spPr>
          <a:xfrm>
            <a:off x="4699291" y="3398359"/>
            <a:ext cx="4337205" cy="2031325"/>
          </a:xfrm>
          <a:prstGeom prst="rect">
            <a:avLst/>
          </a:prstGeom>
          <a:noFill/>
        </p:spPr>
        <p:txBody>
          <a:bodyPr wrap="square" rtlCol="0">
            <a:spAutoFit/>
          </a:bodyPr>
          <a:lstStyle/>
          <a:p>
            <a:r>
              <a:rPr lang="ru-RU" b="1" dirty="0" smtClean="0">
                <a:latin typeface="Arial Narrow" panose="020B0606020202030204" pitchFamily="34" charset="0"/>
              </a:rPr>
              <a:t>Эпиорнис</a:t>
            </a:r>
            <a:r>
              <a:rPr lang="ru-RU" dirty="0" smtClean="0">
                <a:latin typeface="Arial Narrow" panose="020B0606020202030204" pitchFamily="34" charset="0"/>
              </a:rPr>
              <a:t> – крупнейшая нелетающая птица с Мадагаскара. Рост до трех и более метров, вес до </a:t>
            </a:r>
            <a:r>
              <a:rPr lang="ru-RU" dirty="0" err="1" smtClean="0">
                <a:latin typeface="Arial Narrow" panose="020B0606020202030204" pitchFamily="34" charset="0"/>
              </a:rPr>
              <a:t>полутонны</a:t>
            </a:r>
            <a:r>
              <a:rPr lang="ru-RU" dirty="0" smtClean="0">
                <a:latin typeface="Arial Narrow" panose="020B0606020202030204" pitchFamily="34" charset="0"/>
              </a:rPr>
              <a:t>! Яйцо по объему равно 160 куриным.</a:t>
            </a:r>
          </a:p>
          <a:p>
            <a:r>
              <a:rPr lang="ru-RU" dirty="0" smtClean="0">
                <a:latin typeface="Arial Narrow" panose="020B0606020202030204" pitchFamily="34" charset="0"/>
              </a:rPr>
              <a:t>Исчезли эпиорнисы  сравнительно недавно, уже после появления на Мадагаскаре европейцев.</a:t>
            </a:r>
            <a:endParaRPr lang="ru-RU" dirty="0">
              <a:latin typeface="Arial Narrow" panose="020B0606020202030204" pitchFamily="34" charset="0"/>
            </a:endParaRPr>
          </a:p>
        </p:txBody>
      </p:sp>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l="15680" r="21845"/>
          <a:stretch/>
        </p:blipFill>
        <p:spPr>
          <a:xfrm>
            <a:off x="107504" y="3284984"/>
            <a:ext cx="2796827" cy="3357503"/>
          </a:xfrm>
          <a:prstGeom prst="rect">
            <a:avLst/>
          </a:prstGeom>
        </p:spPr>
      </p:pic>
      <p:pic>
        <p:nvPicPr>
          <p:cNvPr id="7" name="Рисунок 6"/>
          <p:cNvPicPr>
            <a:picLocks noChangeAspect="1"/>
          </p:cNvPicPr>
          <p:nvPr/>
        </p:nvPicPr>
        <p:blipFill rotWithShape="1">
          <a:blip>
            <a:extLst>
              <a:ext uri="{28A0092B-C50C-407E-A947-70E740481C1C}">
                <a14:useLocalDpi xmlns:a14="http://schemas.microsoft.com/office/drawing/2010/main" val="0"/>
              </a:ext>
            </a:extLst>
          </a:blip>
          <a:srcRect l="20130" r="15981"/>
          <a:stretch/>
        </p:blipFill>
        <p:spPr>
          <a:xfrm>
            <a:off x="3059832" y="4875687"/>
            <a:ext cx="1330004" cy="1553291"/>
          </a:xfrm>
          <a:prstGeom prst="rect">
            <a:avLst/>
          </a:prstGeom>
        </p:spPr>
      </p:pic>
    </p:spTree>
    <p:extLst>
      <p:ext uri="{BB962C8B-B14F-4D97-AF65-F5344CB8AC3E}">
        <p14:creationId xmlns:p14="http://schemas.microsoft.com/office/powerpoint/2010/main" val="37228963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1999" y="4437112"/>
            <a:ext cx="4337204" cy="1477328"/>
          </a:xfrm>
          <a:prstGeom prst="rect">
            <a:avLst/>
          </a:prstGeom>
          <a:noFill/>
        </p:spPr>
        <p:txBody>
          <a:bodyPr wrap="square" rtlCol="0">
            <a:spAutoFit/>
          </a:bodyPr>
          <a:lstStyle/>
          <a:p>
            <a:r>
              <a:rPr lang="ru-RU" b="1" dirty="0" err="1" smtClean="0"/>
              <a:t>Хокиои</a:t>
            </a:r>
            <a:r>
              <a:rPr lang="ru-RU" b="1" dirty="0" smtClean="0">
                <a:latin typeface="Arial Narrow" panose="020B0606020202030204" pitchFamily="34" charset="0"/>
              </a:rPr>
              <a:t> (орел </a:t>
            </a:r>
            <a:r>
              <a:rPr lang="ru-RU" b="1" dirty="0" err="1" smtClean="0">
                <a:latin typeface="Arial Narrow" panose="020B0606020202030204" pitchFamily="34" charset="0"/>
              </a:rPr>
              <a:t>Хааста</a:t>
            </a:r>
            <a:r>
              <a:rPr lang="ru-RU" b="1" dirty="0" smtClean="0">
                <a:latin typeface="Arial Narrow" panose="020B0606020202030204" pitchFamily="34" charset="0"/>
              </a:rPr>
              <a:t>)</a:t>
            </a:r>
            <a:r>
              <a:rPr lang="ru-RU" dirty="0" smtClean="0">
                <a:latin typeface="Arial Narrow" panose="020B0606020202030204" pitchFamily="34" charset="0"/>
              </a:rPr>
              <a:t> - самый большой </a:t>
            </a:r>
          </a:p>
          <a:p>
            <a:r>
              <a:rPr lang="ru-RU" dirty="0" smtClean="0">
                <a:latin typeface="Arial Narrow" panose="020B0606020202030204" pitchFamily="34" charset="0"/>
              </a:rPr>
              <a:t>орел плиоцен-четвертичного времени </a:t>
            </a:r>
            <a:br>
              <a:rPr lang="ru-RU" dirty="0" smtClean="0">
                <a:latin typeface="Arial Narrow" panose="020B0606020202030204" pitchFamily="34" charset="0"/>
              </a:rPr>
            </a:br>
            <a:r>
              <a:rPr lang="ru-RU" dirty="0" smtClean="0">
                <a:latin typeface="Arial Narrow" panose="020B0606020202030204" pitchFamily="34" charset="0"/>
              </a:rPr>
              <a:t>с размахом крыльев более 3 м. Основной пищей были </a:t>
            </a:r>
            <a:r>
              <a:rPr lang="ru-RU" dirty="0" err="1" smtClean="0">
                <a:latin typeface="Arial Narrow" panose="020B0606020202030204" pitchFamily="34" charset="0"/>
              </a:rPr>
              <a:t>моа</a:t>
            </a:r>
            <a:r>
              <a:rPr lang="ru-RU" dirty="0" smtClean="0">
                <a:latin typeface="Arial Narrow" panose="020B0606020202030204" pitchFamily="34" charset="0"/>
              </a:rPr>
              <a:t>.  Увеличивался в размере синхронно с ними, </a:t>
            </a:r>
            <a:r>
              <a:rPr lang="ru-RU" dirty="0">
                <a:latin typeface="Arial Narrow" panose="020B0606020202030204" pitchFamily="34" charset="0"/>
              </a:rPr>
              <a:t>и  вместе с </a:t>
            </a:r>
            <a:r>
              <a:rPr lang="ru-RU" dirty="0" smtClean="0">
                <a:latin typeface="Arial Narrow" panose="020B0606020202030204" pitchFamily="34" charset="0"/>
              </a:rPr>
              <a:t>ними исчез</a:t>
            </a:r>
            <a:endParaRPr lang="ru-RU" dirty="0">
              <a:latin typeface="Arial Narrow" panose="020B0606020202030204" pitchFamily="34" charset="0"/>
            </a:endParaRPr>
          </a:p>
        </p:txBody>
      </p:sp>
      <p:sp>
        <p:nvSpPr>
          <p:cNvPr id="5" name="TextBox 4"/>
          <p:cNvSpPr txBox="1"/>
          <p:nvPr/>
        </p:nvSpPr>
        <p:spPr>
          <a:xfrm>
            <a:off x="4571999" y="1080980"/>
            <a:ext cx="4337205" cy="1477328"/>
          </a:xfrm>
          <a:prstGeom prst="rect">
            <a:avLst/>
          </a:prstGeom>
          <a:noFill/>
        </p:spPr>
        <p:txBody>
          <a:bodyPr wrap="square" rtlCol="0">
            <a:spAutoFit/>
          </a:bodyPr>
          <a:lstStyle/>
          <a:p>
            <a:r>
              <a:rPr lang="ru-RU" b="1" dirty="0" err="1" smtClean="0">
                <a:latin typeface="Arial Narrow" panose="020B0606020202030204" pitchFamily="34" charset="0"/>
              </a:rPr>
              <a:t>Моа</a:t>
            </a:r>
            <a:r>
              <a:rPr lang="ru-RU" dirty="0" smtClean="0">
                <a:latin typeface="Arial Narrow" panose="020B0606020202030204" pitchFamily="34" charset="0"/>
              </a:rPr>
              <a:t> – самая высокая птица во всей истории.</a:t>
            </a:r>
          </a:p>
          <a:p>
            <a:r>
              <a:rPr lang="ru-RU" dirty="0" smtClean="0">
                <a:latin typeface="Arial Narrow" panose="020B0606020202030204" pitchFamily="34" charset="0"/>
              </a:rPr>
              <a:t>Не имела крыльев даже в рудиментарном виде (Новая Зеландия). Существовало до </a:t>
            </a:r>
          </a:p>
          <a:p>
            <a:r>
              <a:rPr lang="ru-RU" dirty="0" smtClean="0">
                <a:latin typeface="Arial Narrow" panose="020B0606020202030204" pitchFamily="34" charset="0"/>
              </a:rPr>
              <a:t>30 видов этих птиц. Вероятно выбиты народом маори.</a:t>
            </a:r>
            <a:endParaRPr lang="ru-RU" dirty="0">
              <a:latin typeface="Arial Narrow" panose="020B0606020202030204" pitchFamily="34" charset="0"/>
            </a:endParaRPr>
          </a:p>
        </p:txBody>
      </p:sp>
      <p:pic>
        <p:nvPicPr>
          <p:cNvPr id="2050" name="Picture 2" descr="Моа (Моа Dinornis maxim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0445"/>
            <a:ext cx="3600400" cy="37534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1.bp.blogspot.com/-P2PE0XI0fcQ/TicHwcEH2PI/AAAAAAAAAdM/_J8WDkCz-cU/s400/eag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779" y="3950342"/>
            <a:ext cx="3613141" cy="2622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041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442523" y="9265"/>
            <a:ext cx="6546985" cy="461665"/>
          </a:xfrm>
          <a:prstGeom prst="rect">
            <a:avLst/>
          </a:prstGeom>
          <a:noFill/>
        </p:spPr>
        <p:txBody>
          <a:bodyPr wrap="none" rtlCol="0">
            <a:spAutoFit/>
          </a:bodyPr>
          <a:lstStyle/>
          <a:p>
            <a:r>
              <a:rPr lang="ru-RU" sz="2400" b="1" dirty="0" smtClean="0">
                <a:latin typeface="Bookman Old Style" pitchFamily="18" charset="0"/>
              </a:rPr>
              <a:t>Возможная схема эволюции гоминид</a:t>
            </a:r>
            <a:endParaRPr lang="ru-RU" sz="2400" b="1" dirty="0">
              <a:latin typeface="Bookman Old Style" pitchFamily="18" charset="0"/>
            </a:endParaRPr>
          </a:p>
        </p:txBody>
      </p:sp>
      <p:grpSp>
        <p:nvGrpSpPr>
          <p:cNvPr id="2" name="Группа 1"/>
          <p:cNvGrpSpPr/>
          <p:nvPr/>
        </p:nvGrpSpPr>
        <p:grpSpPr>
          <a:xfrm>
            <a:off x="179512" y="686652"/>
            <a:ext cx="8867865" cy="5838692"/>
            <a:chOff x="340910" y="972025"/>
            <a:chExt cx="8867865" cy="5838692"/>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910" y="1357313"/>
              <a:ext cx="8462179" cy="5453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329510" y="1164476"/>
              <a:ext cx="2844048" cy="461665"/>
            </a:xfrm>
            <a:prstGeom prst="rect">
              <a:avLst/>
            </a:prstGeom>
            <a:solidFill>
              <a:schemeClr val="bg1"/>
            </a:solidFill>
          </p:spPr>
          <p:txBody>
            <a:bodyPr wrap="none" rtlCol="0">
              <a:spAutoFit/>
            </a:bodyPr>
            <a:lstStyle/>
            <a:p>
              <a:r>
                <a:rPr lang="ru-RU" sz="2400" b="1" dirty="0" smtClean="0">
                  <a:latin typeface="Arial Narrow" pitchFamily="34" charset="0"/>
                </a:rPr>
                <a:t>Миллионы лет назад</a:t>
              </a:r>
              <a:endParaRPr lang="ru-RU" sz="2400" b="1" dirty="0">
                <a:latin typeface="Arial Narrow" pitchFamily="34" charset="0"/>
              </a:endParaRPr>
            </a:p>
          </p:txBody>
        </p:sp>
        <p:sp>
          <p:nvSpPr>
            <p:cNvPr id="4" name="TextBox 3"/>
            <p:cNvSpPr txBox="1"/>
            <p:nvPr/>
          </p:nvSpPr>
          <p:spPr>
            <a:xfrm>
              <a:off x="2194357" y="3110269"/>
              <a:ext cx="1715060" cy="523220"/>
            </a:xfrm>
            <a:prstGeom prst="rect">
              <a:avLst/>
            </a:prstGeom>
            <a:solidFill>
              <a:schemeClr val="accent1">
                <a:lumMod val="20000"/>
                <a:lumOff val="80000"/>
              </a:schemeClr>
            </a:solidFill>
          </p:spPr>
          <p:txBody>
            <a:bodyPr wrap="square" rtlCol="0">
              <a:spAutoFit/>
            </a:bodyPr>
            <a:lstStyle/>
            <a:p>
              <a:pPr algn="ctr"/>
              <a:r>
                <a:rPr lang="en-US" sz="1400" b="1" i="1" dirty="0" smtClean="0">
                  <a:latin typeface="Franklin Gothic Medium Cond" pitchFamily="34" charset="0"/>
                </a:rPr>
                <a:t>Australopithecus</a:t>
              </a:r>
            </a:p>
            <a:p>
              <a:pPr algn="ctr"/>
              <a:r>
                <a:rPr lang="en-US" sz="1400" b="1" i="1" dirty="0" err="1" smtClean="0">
                  <a:latin typeface="Franklin Gothic Medium Cond" pitchFamily="34" charset="0"/>
                </a:rPr>
                <a:t>afarensis</a:t>
              </a:r>
              <a:endParaRPr lang="ru-RU" sz="1400" b="1" i="1" dirty="0">
                <a:latin typeface="Franklin Gothic Medium Cond" pitchFamily="34" charset="0"/>
              </a:endParaRPr>
            </a:p>
          </p:txBody>
        </p:sp>
        <p:sp>
          <p:nvSpPr>
            <p:cNvPr id="5" name="TextBox 4"/>
            <p:cNvSpPr txBox="1"/>
            <p:nvPr/>
          </p:nvSpPr>
          <p:spPr>
            <a:xfrm>
              <a:off x="2631022" y="2555612"/>
              <a:ext cx="2132315" cy="307777"/>
            </a:xfrm>
            <a:prstGeom prst="rect">
              <a:avLst/>
            </a:prstGeom>
            <a:solidFill>
              <a:schemeClr val="tx2">
                <a:lumMod val="20000"/>
                <a:lumOff val="80000"/>
              </a:schemeClr>
            </a:solidFill>
          </p:spPr>
          <p:txBody>
            <a:bodyPr wrap="none" rtlCol="0">
              <a:spAutoFit/>
            </a:bodyPr>
            <a:lstStyle/>
            <a:p>
              <a:r>
                <a:rPr lang="en-US" sz="1400" b="1" i="1" dirty="0" smtClean="0">
                  <a:latin typeface="Franklin Gothic Medium Cond" pitchFamily="34" charset="0"/>
                </a:rPr>
                <a:t>Australopithecus </a:t>
              </a:r>
              <a:r>
                <a:rPr lang="en-US" sz="1400" b="1" i="1" dirty="0" err="1" smtClean="0">
                  <a:latin typeface="Franklin Gothic Medium Cond" pitchFamily="34" charset="0"/>
                </a:rPr>
                <a:t>garhi</a:t>
              </a:r>
              <a:endParaRPr lang="ru-RU" sz="1400" b="1" i="1" dirty="0">
                <a:latin typeface="Franklin Gothic Medium Cond" pitchFamily="34" charset="0"/>
              </a:endParaRPr>
            </a:p>
          </p:txBody>
        </p:sp>
        <p:sp>
          <p:nvSpPr>
            <p:cNvPr id="8" name="TextBox 7"/>
            <p:cNvSpPr txBox="1"/>
            <p:nvPr/>
          </p:nvSpPr>
          <p:spPr>
            <a:xfrm>
              <a:off x="7416001" y="3153358"/>
              <a:ext cx="1545616" cy="437043"/>
            </a:xfrm>
            <a:prstGeom prst="rect">
              <a:avLst/>
            </a:prstGeom>
            <a:solidFill>
              <a:schemeClr val="bg1"/>
            </a:solidFill>
          </p:spPr>
          <p:txBody>
            <a:bodyPr wrap="none" rtlCol="0">
              <a:spAutoFit/>
            </a:bodyPr>
            <a:lstStyle/>
            <a:p>
              <a:pPr algn="ctr">
                <a:lnSpc>
                  <a:spcPct val="80000"/>
                </a:lnSpc>
              </a:pPr>
              <a:r>
                <a:rPr lang="en-US" sz="1400" b="1" i="1" dirty="0" smtClean="0">
                  <a:latin typeface="Franklin Gothic Medium Cond" pitchFamily="34" charset="0"/>
                </a:rPr>
                <a:t>Homo </a:t>
              </a:r>
            </a:p>
            <a:p>
              <a:pPr algn="ctr">
                <a:lnSpc>
                  <a:spcPct val="80000"/>
                </a:lnSpc>
              </a:pPr>
              <a:r>
                <a:rPr lang="en-US" sz="1400" b="1" i="1" dirty="0" err="1" smtClean="0">
                  <a:latin typeface="Franklin Gothic Medium Cond" pitchFamily="34" charset="0"/>
                </a:rPr>
                <a:t>heidelbergensis</a:t>
              </a:r>
              <a:endParaRPr lang="ru-RU" sz="1400" b="1" i="1" dirty="0">
                <a:latin typeface="Franklin Gothic Medium Cond" pitchFamily="34" charset="0"/>
              </a:endParaRPr>
            </a:p>
          </p:txBody>
        </p:sp>
        <p:sp>
          <p:nvSpPr>
            <p:cNvPr id="7" name="TextBox 6"/>
            <p:cNvSpPr txBox="1"/>
            <p:nvPr/>
          </p:nvSpPr>
          <p:spPr>
            <a:xfrm>
              <a:off x="3051887" y="5172655"/>
              <a:ext cx="1804020" cy="369332"/>
            </a:xfrm>
            <a:prstGeom prst="rect">
              <a:avLst/>
            </a:prstGeom>
            <a:solidFill>
              <a:srgbClr val="DCE292"/>
            </a:solidFill>
          </p:spPr>
          <p:txBody>
            <a:bodyPr wrap="none" rtlCol="0">
              <a:spAutoFit/>
            </a:bodyPr>
            <a:lstStyle/>
            <a:p>
              <a:r>
                <a:rPr lang="ru-RU" dirty="0" smtClean="0">
                  <a:latin typeface="Franklin Gothic Medium Cond" pitchFamily="34" charset="0"/>
                </a:rPr>
                <a:t>ПАРАНТРОПЫ</a:t>
              </a:r>
              <a:endParaRPr lang="ru-RU" dirty="0">
                <a:latin typeface="Franklin Gothic Medium Cond" pitchFamily="34" charset="0"/>
              </a:endParaRPr>
            </a:p>
          </p:txBody>
        </p:sp>
        <p:sp>
          <p:nvSpPr>
            <p:cNvPr id="10" name="TextBox 9"/>
            <p:cNvSpPr txBox="1"/>
            <p:nvPr/>
          </p:nvSpPr>
          <p:spPr>
            <a:xfrm>
              <a:off x="736633" y="2080957"/>
              <a:ext cx="2343783" cy="369332"/>
            </a:xfrm>
            <a:prstGeom prst="rect">
              <a:avLst/>
            </a:prstGeom>
            <a:solidFill>
              <a:schemeClr val="tx2">
                <a:lumMod val="20000"/>
                <a:lumOff val="80000"/>
              </a:schemeClr>
            </a:solidFill>
          </p:spPr>
          <p:txBody>
            <a:bodyPr wrap="none" rtlCol="0">
              <a:spAutoFit/>
            </a:bodyPr>
            <a:lstStyle/>
            <a:p>
              <a:r>
                <a:rPr lang="ru-RU" dirty="0">
                  <a:latin typeface="Franklin Gothic Medium Cond" pitchFamily="34" charset="0"/>
                </a:rPr>
                <a:t>АВСТРАЛОПИТЕКИ</a:t>
              </a:r>
            </a:p>
          </p:txBody>
        </p:sp>
        <p:sp>
          <p:nvSpPr>
            <p:cNvPr id="11" name="TextBox 10"/>
            <p:cNvSpPr txBox="1"/>
            <p:nvPr/>
          </p:nvSpPr>
          <p:spPr>
            <a:xfrm>
              <a:off x="8117774" y="3767797"/>
              <a:ext cx="1091001" cy="738664"/>
            </a:xfrm>
            <a:prstGeom prst="rect">
              <a:avLst/>
            </a:prstGeom>
            <a:solidFill>
              <a:schemeClr val="accent6">
                <a:lumMod val="40000"/>
                <a:lumOff val="60000"/>
              </a:schemeClr>
            </a:solidFill>
          </p:spPr>
          <p:txBody>
            <a:bodyPr wrap="square" rtlCol="0">
              <a:spAutoFit/>
            </a:bodyPr>
            <a:lstStyle/>
            <a:p>
              <a:r>
                <a:rPr lang="en-US" sz="1400" b="1" i="1" dirty="0">
                  <a:latin typeface="Franklin Gothic Medium Cond" pitchFamily="34" charset="0"/>
                </a:rPr>
                <a:t>Homo  </a:t>
              </a:r>
              <a:r>
                <a:rPr lang="en-US" sz="1400" b="1" i="1" dirty="0" smtClean="0">
                  <a:latin typeface="Franklin Gothic Medium Cond" pitchFamily="34" charset="0"/>
                </a:rPr>
                <a:t>sapiens </a:t>
              </a:r>
              <a:r>
                <a:rPr lang="en-US" sz="1400" b="1" i="1" dirty="0" err="1" smtClean="0">
                  <a:latin typeface="Franklin Gothic Medium Cond" pitchFamily="34" charset="0"/>
                </a:rPr>
                <a:t>sapienc</a:t>
              </a:r>
              <a:endParaRPr lang="ru-RU" sz="1400" b="1" i="1" dirty="0">
                <a:latin typeface="Franklin Gothic Medium Cond" pitchFamily="34" charset="0"/>
              </a:endParaRPr>
            </a:p>
          </p:txBody>
        </p:sp>
        <p:sp>
          <p:nvSpPr>
            <p:cNvPr id="12" name="TextBox 11"/>
            <p:cNvSpPr txBox="1"/>
            <p:nvPr/>
          </p:nvSpPr>
          <p:spPr>
            <a:xfrm>
              <a:off x="7541408" y="5514573"/>
              <a:ext cx="1654620" cy="397096"/>
            </a:xfrm>
            <a:prstGeom prst="rect">
              <a:avLst/>
            </a:prstGeom>
            <a:solidFill>
              <a:schemeClr val="accent6">
                <a:lumMod val="20000"/>
                <a:lumOff val="80000"/>
              </a:schemeClr>
            </a:solidFill>
          </p:spPr>
          <p:txBody>
            <a:bodyPr wrap="none" rtlCol="0">
              <a:spAutoFit/>
            </a:bodyPr>
            <a:lstStyle/>
            <a:p>
              <a:pPr algn="ctr">
                <a:lnSpc>
                  <a:spcPct val="70000"/>
                </a:lnSpc>
              </a:pPr>
              <a:r>
                <a:rPr lang="en-US" sz="1400" b="1" i="1" dirty="0" smtClean="0">
                  <a:latin typeface="Franklin Gothic Medium Cond" pitchFamily="34" charset="0"/>
                </a:rPr>
                <a:t>Homo sapiens  </a:t>
              </a:r>
            </a:p>
            <a:p>
              <a:pPr algn="ctr">
                <a:lnSpc>
                  <a:spcPct val="70000"/>
                </a:lnSpc>
              </a:pPr>
              <a:r>
                <a:rPr lang="en-US" sz="1400" b="1" i="1" dirty="0" err="1" smtClean="0">
                  <a:latin typeface="Franklin Gothic Medium Cond" pitchFamily="34" charset="0"/>
                </a:rPr>
                <a:t>neanderthalensis</a:t>
              </a:r>
              <a:endParaRPr lang="ru-RU" sz="1400" b="1" i="1" dirty="0">
                <a:latin typeface="Franklin Gothic Medium Cond" pitchFamily="34" charset="0"/>
              </a:endParaRPr>
            </a:p>
          </p:txBody>
        </p:sp>
        <p:sp>
          <p:nvSpPr>
            <p:cNvPr id="9" name="TextBox 8"/>
            <p:cNvSpPr txBox="1"/>
            <p:nvPr/>
          </p:nvSpPr>
          <p:spPr>
            <a:xfrm>
              <a:off x="6119963" y="3978020"/>
              <a:ext cx="1647052" cy="646331"/>
            </a:xfrm>
            <a:prstGeom prst="rect">
              <a:avLst/>
            </a:prstGeom>
            <a:solidFill>
              <a:schemeClr val="accent5">
                <a:lumMod val="20000"/>
                <a:lumOff val="80000"/>
              </a:schemeClr>
            </a:solidFill>
          </p:spPr>
          <p:txBody>
            <a:bodyPr wrap="square" rtlCol="0">
              <a:spAutoFit/>
            </a:bodyPr>
            <a:lstStyle/>
            <a:p>
              <a:pPr algn="ctr"/>
              <a:r>
                <a:rPr lang="ru-RU" dirty="0">
                  <a:solidFill>
                    <a:schemeClr val="tx1">
                      <a:lumMod val="95000"/>
                      <a:lumOff val="5000"/>
                    </a:schemeClr>
                  </a:solidFill>
                  <a:latin typeface="Franklin Gothic Medium Cond" pitchFamily="34" charset="0"/>
                </a:rPr>
                <a:t>ХОМО</a:t>
              </a:r>
              <a:r>
                <a:rPr lang="en-US" dirty="0">
                  <a:solidFill>
                    <a:schemeClr val="tx1">
                      <a:lumMod val="95000"/>
                      <a:lumOff val="5000"/>
                    </a:schemeClr>
                  </a:solidFill>
                  <a:latin typeface="Franklin Gothic Medium Cond" pitchFamily="34" charset="0"/>
                </a:rPr>
                <a:t> </a:t>
              </a:r>
              <a:r>
                <a:rPr lang="ru-RU" dirty="0">
                  <a:solidFill>
                    <a:schemeClr val="tx1">
                      <a:lumMod val="95000"/>
                      <a:lumOff val="5000"/>
                    </a:schemeClr>
                  </a:solidFill>
                  <a:latin typeface="Franklin Gothic Medium Cond" pitchFamily="34" charset="0"/>
                </a:rPr>
                <a:t>(ЛЮДИ</a:t>
              </a:r>
              <a:r>
                <a:rPr lang="ru-RU" dirty="0" smtClean="0">
                  <a:solidFill>
                    <a:schemeClr val="tx1">
                      <a:lumMod val="95000"/>
                      <a:lumOff val="5000"/>
                    </a:schemeClr>
                  </a:solidFill>
                  <a:latin typeface="Franklin Gothic Medium Cond" pitchFamily="34" charset="0"/>
                </a:rPr>
                <a:t>)</a:t>
              </a:r>
              <a:endParaRPr lang="ru-RU" dirty="0">
                <a:solidFill>
                  <a:schemeClr val="tx1">
                    <a:lumMod val="95000"/>
                    <a:lumOff val="5000"/>
                  </a:schemeClr>
                </a:solidFill>
                <a:latin typeface="Franklin Gothic Medium Cond" pitchFamily="34" charset="0"/>
              </a:endParaRPr>
            </a:p>
          </p:txBody>
        </p:sp>
        <p:cxnSp>
          <p:nvCxnSpPr>
            <p:cNvPr id="14" name="Прямая соединительная линия 13"/>
            <p:cNvCxnSpPr/>
            <p:nvPr/>
          </p:nvCxnSpPr>
          <p:spPr>
            <a:xfrm>
              <a:off x="4716015" y="1658417"/>
              <a:ext cx="0" cy="51523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020272" y="1985408"/>
              <a:ext cx="1428596" cy="213969"/>
            </a:xfrm>
            <a:prstGeom prst="rect">
              <a:avLst/>
            </a:prstGeom>
            <a:solidFill>
              <a:schemeClr val="bg1"/>
            </a:solidFill>
          </p:spPr>
          <p:txBody>
            <a:bodyPr wrap="none" rtlCol="0">
              <a:spAutoFit/>
            </a:bodyPr>
            <a:lstStyle/>
            <a:p>
              <a:pPr>
                <a:lnSpc>
                  <a:spcPct val="50000"/>
                </a:lnSpc>
              </a:pPr>
              <a:r>
                <a:rPr lang="en-US" sz="1400" b="1" i="1" dirty="0" smtClean="0">
                  <a:latin typeface="Franklin Gothic Medium Cond" pitchFamily="34" charset="0"/>
                </a:rPr>
                <a:t>Homo </a:t>
              </a:r>
              <a:r>
                <a:rPr lang="ru-RU" sz="1400" b="1" i="1" dirty="0">
                  <a:latin typeface="Franklin Gothic Medium Cond" pitchFamily="34" charset="0"/>
                </a:rPr>
                <a:t> </a:t>
              </a:r>
              <a:r>
                <a:rPr lang="en-US" sz="1400" b="1" i="1" dirty="0" smtClean="0">
                  <a:latin typeface="Franklin Gothic Medium Cond" pitchFamily="34" charset="0"/>
                </a:rPr>
                <a:t>erectus</a:t>
              </a:r>
              <a:endParaRPr lang="ru-RU" sz="1400" b="1" i="1" dirty="0">
                <a:latin typeface="Franklin Gothic Medium Cond" pitchFamily="34" charset="0"/>
              </a:endParaRPr>
            </a:p>
          </p:txBody>
        </p:sp>
        <p:sp>
          <p:nvSpPr>
            <p:cNvPr id="17" name="TextBox 16"/>
            <p:cNvSpPr txBox="1"/>
            <p:nvPr/>
          </p:nvSpPr>
          <p:spPr>
            <a:xfrm>
              <a:off x="4722784" y="2080957"/>
              <a:ext cx="1793431" cy="213969"/>
            </a:xfrm>
            <a:prstGeom prst="rect">
              <a:avLst/>
            </a:prstGeom>
            <a:solidFill>
              <a:schemeClr val="bg1"/>
            </a:solidFill>
          </p:spPr>
          <p:txBody>
            <a:bodyPr wrap="square" rtlCol="0">
              <a:spAutoFit/>
            </a:bodyPr>
            <a:lstStyle/>
            <a:p>
              <a:pPr>
                <a:lnSpc>
                  <a:spcPct val="50000"/>
                </a:lnSpc>
              </a:pPr>
              <a:r>
                <a:rPr lang="en-US" sz="1400" b="1" i="1" dirty="0">
                  <a:latin typeface="Franklin Gothic Medium Cond" pitchFamily="34" charset="0"/>
                </a:rPr>
                <a:t>Homo </a:t>
              </a:r>
              <a:r>
                <a:rPr lang="ru-RU" sz="1400" b="1" i="1" dirty="0">
                  <a:latin typeface="Franklin Gothic Medium Cond" pitchFamily="34" charset="0"/>
                </a:rPr>
                <a:t> </a:t>
              </a:r>
              <a:r>
                <a:rPr lang="en-US" sz="1400" b="1" i="1" dirty="0" err="1" smtClean="0">
                  <a:latin typeface="Franklin Gothic Medium Cond" pitchFamily="34" charset="0"/>
                </a:rPr>
                <a:t>rudolfensis</a:t>
              </a:r>
              <a:endParaRPr lang="ru-RU" sz="1400" b="1" i="1" dirty="0">
                <a:latin typeface="Franklin Gothic Medium Cond" pitchFamily="34" charset="0"/>
              </a:endParaRPr>
            </a:p>
          </p:txBody>
        </p:sp>
        <p:sp>
          <p:nvSpPr>
            <p:cNvPr id="15" name="Прямоугольник 14"/>
            <p:cNvSpPr/>
            <p:nvPr/>
          </p:nvSpPr>
          <p:spPr>
            <a:xfrm>
              <a:off x="4860032" y="3336725"/>
              <a:ext cx="759468" cy="2450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Box 18"/>
            <p:cNvSpPr txBox="1"/>
            <p:nvPr/>
          </p:nvSpPr>
          <p:spPr>
            <a:xfrm>
              <a:off x="4337405" y="1767654"/>
              <a:ext cx="333746" cy="257122"/>
            </a:xfrm>
            <a:prstGeom prst="rect">
              <a:avLst/>
            </a:prstGeom>
            <a:solidFill>
              <a:srgbClr val="FFFF00"/>
            </a:solidFill>
          </p:spPr>
          <p:txBody>
            <a:bodyPr wrap="none" rtlCol="0">
              <a:spAutoFit/>
            </a:bodyPr>
            <a:lstStyle/>
            <a:p>
              <a:pPr>
                <a:lnSpc>
                  <a:spcPct val="50000"/>
                </a:lnSpc>
              </a:pPr>
              <a:r>
                <a:rPr lang="en-US" dirty="0" smtClean="0"/>
                <a:t>N</a:t>
              </a:r>
              <a:endParaRPr lang="ru-RU" dirty="0"/>
            </a:p>
          </p:txBody>
        </p:sp>
        <p:sp>
          <p:nvSpPr>
            <p:cNvPr id="20" name="TextBox 19"/>
            <p:cNvSpPr txBox="1"/>
            <p:nvPr/>
          </p:nvSpPr>
          <p:spPr>
            <a:xfrm>
              <a:off x="4789335" y="1767654"/>
              <a:ext cx="340158" cy="257122"/>
            </a:xfrm>
            <a:prstGeom prst="rect">
              <a:avLst/>
            </a:prstGeom>
            <a:solidFill>
              <a:schemeClr val="bg2">
                <a:lumMod val="90000"/>
              </a:schemeClr>
            </a:solidFill>
          </p:spPr>
          <p:txBody>
            <a:bodyPr wrap="none" rtlCol="0">
              <a:spAutoFit/>
            </a:bodyPr>
            <a:lstStyle/>
            <a:p>
              <a:pPr>
                <a:lnSpc>
                  <a:spcPct val="50000"/>
                </a:lnSpc>
              </a:pPr>
              <a:r>
                <a:rPr lang="en-US" dirty="0" smtClean="0"/>
                <a:t>Q</a:t>
              </a:r>
              <a:endParaRPr lang="ru-RU" dirty="0"/>
            </a:p>
          </p:txBody>
        </p:sp>
        <p:sp>
          <p:nvSpPr>
            <p:cNvPr id="21" name="TextBox 20"/>
            <p:cNvSpPr txBox="1"/>
            <p:nvPr/>
          </p:nvSpPr>
          <p:spPr>
            <a:xfrm>
              <a:off x="1271609" y="972025"/>
              <a:ext cx="1192955" cy="369332"/>
            </a:xfrm>
            <a:prstGeom prst="rect">
              <a:avLst/>
            </a:prstGeom>
            <a:solidFill>
              <a:srgbClr val="FFFF00"/>
            </a:solidFill>
            <a:ln>
              <a:solidFill>
                <a:srgbClr val="FFFF00"/>
              </a:solidFill>
            </a:ln>
          </p:spPr>
          <p:txBody>
            <a:bodyPr wrap="none" rtlCol="0">
              <a:spAutoFit/>
            </a:bodyPr>
            <a:lstStyle/>
            <a:p>
              <a:r>
                <a:rPr lang="ru-RU" b="1" cap="all" dirty="0" smtClean="0"/>
                <a:t>Плиоцен</a:t>
              </a:r>
              <a:endParaRPr lang="ru-RU" b="1" cap="all" dirty="0"/>
            </a:p>
          </p:txBody>
        </p:sp>
        <p:sp>
          <p:nvSpPr>
            <p:cNvPr id="23" name="TextBox 22"/>
            <p:cNvSpPr txBox="1"/>
            <p:nvPr/>
          </p:nvSpPr>
          <p:spPr>
            <a:xfrm>
              <a:off x="6339801" y="978863"/>
              <a:ext cx="1052981" cy="369332"/>
            </a:xfrm>
            <a:prstGeom prst="rect">
              <a:avLst/>
            </a:prstGeom>
            <a:solidFill>
              <a:schemeClr val="bg2">
                <a:lumMod val="90000"/>
              </a:schemeClr>
            </a:solidFill>
          </p:spPr>
          <p:txBody>
            <a:bodyPr wrap="none" rtlCol="0">
              <a:spAutoFit/>
            </a:bodyPr>
            <a:lstStyle/>
            <a:p>
              <a:r>
                <a:rPr lang="ru-RU" b="1" cap="all" dirty="0" err="1" smtClean="0"/>
                <a:t>Квартер</a:t>
              </a:r>
              <a:endParaRPr lang="ru-RU" b="1" cap="all" dirty="0"/>
            </a:p>
          </p:txBody>
        </p:sp>
      </p:grpSp>
      <p:sp>
        <p:nvSpPr>
          <p:cNvPr id="22" name="Прямоугольник 21"/>
          <p:cNvSpPr/>
          <p:nvPr/>
        </p:nvSpPr>
        <p:spPr>
          <a:xfrm>
            <a:off x="4554617" y="3567810"/>
            <a:ext cx="1358064" cy="213969"/>
          </a:xfrm>
          <a:prstGeom prst="rect">
            <a:avLst/>
          </a:prstGeom>
        </p:spPr>
        <p:txBody>
          <a:bodyPr wrap="none">
            <a:spAutoFit/>
          </a:bodyPr>
          <a:lstStyle/>
          <a:p>
            <a:pPr>
              <a:lnSpc>
                <a:spcPct val="50000"/>
              </a:lnSpc>
            </a:pPr>
            <a:r>
              <a:rPr lang="en-US" sz="1400" b="1" i="1" dirty="0">
                <a:latin typeface="Franklin Gothic Medium Cond" pitchFamily="34" charset="0"/>
              </a:rPr>
              <a:t>Homo </a:t>
            </a:r>
            <a:r>
              <a:rPr lang="ru-RU" sz="1400" b="1" i="1" dirty="0">
                <a:latin typeface="Franklin Gothic Medium Cond" pitchFamily="34" charset="0"/>
              </a:rPr>
              <a:t> </a:t>
            </a:r>
            <a:r>
              <a:rPr lang="en-US" sz="1400" b="1" i="1" dirty="0" err="1">
                <a:latin typeface="Franklin Gothic Medium Cond" pitchFamily="34" charset="0"/>
              </a:rPr>
              <a:t>habilis</a:t>
            </a:r>
            <a:endParaRPr lang="ru-RU" sz="1400" b="1" i="1" dirty="0">
              <a:latin typeface="Franklin Gothic Medium Cond" pitchFamily="34" charset="0"/>
            </a:endParaRPr>
          </a:p>
        </p:txBody>
      </p:sp>
      <p:sp>
        <p:nvSpPr>
          <p:cNvPr id="24" name="Прямоугольник 23"/>
          <p:cNvSpPr/>
          <p:nvPr/>
        </p:nvSpPr>
        <p:spPr>
          <a:xfrm>
            <a:off x="6379476" y="2454450"/>
            <a:ext cx="1449436" cy="213969"/>
          </a:xfrm>
          <a:prstGeom prst="rect">
            <a:avLst/>
          </a:prstGeom>
          <a:solidFill>
            <a:schemeClr val="bg1"/>
          </a:solidFill>
        </p:spPr>
        <p:txBody>
          <a:bodyPr wrap="none">
            <a:spAutoFit/>
          </a:bodyPr>
          <a:lstStyle/>
          <a:p>
            <a:pPr>
              <a:lnSpc>
                <a:spcPct val="50000"/>
              </a:lnSpc>
            </a:pPr>
            <a:r>
              <a:rPr lang="en-US" sz="1400" b="1" i="1" dirty="0">
                <a:latin typeface="Franklin Gothic Medium Cond" pitchFamily="34" charset="0"/>
              </a:rPr>
              <a:t>Homo </a:t>
            </a:r>
            <a:r>
              <a:rPr lang="en-US" sz="1400" b="1" i="1" dirty="0" err="1">
                <a:latin typeface="Franklin Gothic Medium Cond" pitchFamily="34" charset="0"/>
              </a:rPr>
              <a:t>ergaster</a:t>
            </a:r>
            <a:endParaRPr lang="ru-RU" sz="1400" b="1" i="1" dirty="0">
              <a:latin typeface="Franklin Gothic Medium Cond" pitchFamily="34" charset="0"/>
            </a:endParaRPr>
          </a:p>
        </p:txBody>
      </p:sp>
    </p:spTree>
    <p:extLst>
      <p:ext uri="{BB962C8B-B14F-4D97-AF65-F5344CB8AC3E}">
        <p14:creationId xmlns:p14="http://schemas.microsoft.com/office/powerpoint/2010/main" val="15162773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1000"/>
            <a:lum/>
          </a:blip>
          <a:srcRect/>
          <a:tile tx="0" ty="0" sx="100000" sy="100000" flip="none" algn="tl"/>
        </a:blipFill>
        <a:effectLst/>
      </p:bgPr>
    </p:bg>
    <p:spTree>
      <p:nvGrpSpPr>
        <p:cNvPr id="1" name=""/>
        <p:cNvGrpSpPr/>
        <p:nvPr/>
      </p:nvGrpSpPr>
      <p:grpSpPr>
        <a:xfrm>
          <a:off x="0" y="0"/>
          <a:ext cx="0" cy="0"/>
          <a:chOff x="0" y="0"/>
          <a:chExt cx="0" cy="0"/>
        </a:xfrm>
      </p:grpSpPr>
      <p:sp>
        <p:nvSpPr>
          <p:cNvPr id="4" name="Прямоугольник 3"/>
          <p:cNvSpPr/>
          <p:nvPr/>
        </p:nvSpPr>
        <p:spPr>
          <a:xfrm>
            <a:off x="205729" y="1052736"/>
            <a:ext cx="8823919" cy="2862322"/>
          </a:xfrm>
          <a:prstGeom prst="rect">
            <a:avLst/>
          </a:prstGeom>
        </p:spPr>
        <p:txBody>
          <a:bodyPr wrap="square">
            <a:spAutoFit/>
          </a:bodyPr>
          <a:lstStyle/>
          <a:p>
            <a:pPr algn="just"/>
            <a:r>
              <a:rPr lang="ru-RU" dirty="0">
                <a:latin typeface="Arial Narrow" pitchFamily="34" charset="0"/>
              </a:rPr>
              <a:t>Сторонники теории вымирания, </a:t>
            </a:r>
            <a:r>
              <a:rPr lang="ru-RU" b="1" dirty="0">
                <a:latin typeface="Arial Narrow" pitchFamily="34" charset="0"/>
              </a:rPr>
              <a:t>вызванного человеком</a:t>
            </a:r>
            <a:r>
              <a:rPr lang="ru-RU" dirty="0">
                <a:latin typeface="Arial Narrow" pitchFamily="34" charset="0"/>
              </a:rPr>
              <a:t>, </a:t>
            </a:r>
            <a:r>
              <a:rPr lang="ru-RU" dirty="0" smtClean="0">
                <a:latin typeface="Arial Narrow" pitchFamily="34" charset="0"/>
              </a:rPr>
              <a:t>признают</a:t>
            </a:r>
            <a:r>
              <a:rPr lang="ru-RU" dirty="0">
                <a:latin typeface="Arial Narrow" pitchFamily="34" charset="0"/>
              </a:rPr>
              <a:t>, что данная точка зрения еще не доказана в каждом отдельном случае исчезновения того или иного представителя мегафауны. Однако свидетельства в поддержку этого в целом настолько убедительны, что вся проблема превращается, </a:t>
            </a:r>
            <a:r>
              <a:rPr lang="ru-RU" dirty="0" smtClean="0">
                <a:latin typeface="Arial Narrow" pitchFamily="34" charset="0"/>
              </a:rPr>
              <a:t>в «глупый </a:t>
            </a:r>
            <a:r>
              <a:rPr lang="ru-RU" dirty="0">
                <a:latin typeface="Arial Narrow" pitchFamily="34" charset="0"/>
              </a:rPr>
              <a:t>повод для </a:t>
            </a:r>
            <a:r>
              <a:rPr lang="ru-RU" dirty="0" smtClean="0">
                <a:latin typeface="Arial Narrow" pitchFamily="34" charset="0"/>
              </a:rPr>
              <a:t>ненужного спора</a:t>
            </a:r>
            <a:r>
              <a:rPr lang="ru-RU" dirty="0">
                <a:latin typeface="Arial Narrow" pitchFamily="34" charset="0"/>
              </a:rPr>
              <a:t>» – ответственность лежит на человеке. </a:t>
            </a:r>
            <a:endParaRPr lang="ru-RU" dirty="0" smtClean="0">
              <a:latin typeface="Arial Narrow" pitchFamily="34" charset="0"/>
            </a:endParaRPr>
          </a:p>
          <a:p>
            <a:pPr algn="just"/>
            <a:r>
              <a:rPr lang="ru-RU" dirty="0" smtClean="0">
                <a:latin typeface="Arial Narrow" pitchFamily="34" charset="0"/>
              </a:rPr>
              <a:t>Даже </a:t>
            </a:r>
            <a:r>
              <a:rPr lang="ru-RU" dirty="0">
                <a:latin typeface="Arial Narrow" pitchFamily="34" charset="0"/>
              </a:rPr>
              <a:t>если люди не выбили животных полностью в результате охот, </a:t>
            </a:r>
            <a:r>
              <a:rPr lang="ru-RU" dirty="0" smtClean="0">
                <a:latin typeface="Arial Narrow" pitchFamily="34" charset="0"/>
              </a:rPr>
              <a:t>они </a:t>
            </a:r>
            <a:r>
              <a:rPr lang="ru-RU" dirty="0">
                <a:latin typeface="Arial Narrow" pitchFamily="34" charset="0"/>
              </a:rPr>
              <a:t>постепенно </a:t>
            </a:r>
            <a:r>
              <a:rPr lang="ru-RU" dirty="0" smtClean="0">
                <a:latin typeface="Arial Narrow" pitchFamily="34" charset="0"/>
              </a:rPr>
              <a:t>захватили их </a:t>
            </a:r>
            <a:r>
              <a:rPr lang="ru-RU" dirty="0">
                <a:latin typeface="Arial Narrow" pitchFamily="34" charset="0"/>
              </a:rPr>
              <a:t>жизненное пространство. Крупные животные в таких условиях очень уязвимы. Они нуждаются в больших количествах пищи и, следовательно, в широких пространствах для ее поиска. Они относительно немногочисленны – это в лучшем случае. Они медленно растут и у них мало детенышей, которые рождаются через большие промежутки времени.</a:t>
            </a:r>
          </a:p>
        </p:txBody>
      </p:sp>
      <p:sp>
        <p:nvSpPr>
          <p:cNvPr id="5" name="TextBox 4"/>
          <p:cNvSpPr txBox="1"/>
          <p:nvPr/>
        </p:nvSpPr>
        <p:spPr>
          <a:xfrm>
            <a:off x="205729" y="3915058"/>
            <a:ext cx="8748972" cy="923330"/>
          </a:xfrm>
          <a:prstGeom prst="rect">
            <a:avLst/>
          </a:prstGeom>
          <a:noFill/>
        </p:spPr>
        <p:txBody>
          <a:bodyPr wrap="square" rtlCol="0">
            <a:spAutoFit/>
          </a:bodyPr>
          <a:lstStyle/>
          <a:p>
            <a:r>
              <a:rPr lang="ru-RU" dirty="0" smtClean="0">
                <a:latin typeface="Arial Narrow" pitchFamily="34" charset="0"/>
              </a:rPr>
              <a:t>Человек тоже крупное млекопитающее, только более умное и более организованное, чем другие. И он сумел встать в конце пищевой цепочки. </a:t>
            </a:r>
          </a:p>
          <a:p>
            <a:r>
              <a:rPr lang="ru-RU" dirty="0" smtClean="0">
                <a:latin typeface="Arial Narrow" pitchFamily="34" charset="0"/>
              </a:rPr>
              <a:t>Фатальным для мегафауны временем стал </a:t>
            </a:r>
            <a:r>
              <a:rPr lang="ru-RU" b="1" dirty="0" smtClean="0">
                <a:latin typeface="Arial Narrow" pitchFamily="34" charset="0"/>
              </a:rPr>
              <a:t>мезолит</a:t>
            </a:r>
            <a:r>
              <a:rPr lang="ru-RU" dirty="0" smtClean="0">
                <a:latin typeface="Arial Narrow" pitchFamily="34" charset="0"/>
              </a:rPr>
              <a:t> – «золотой век» человечества</a:t>
            </a:r>
            <a:endParaRPr lang="ru-RU" dirty="0">
              <a:latin typeface="Arial Narrow" pitchFamily="34" charset="0"/>
            </a:endParaRPr>
          </a:p>
        </p:txBody>
      </p:sp>
      <p:sp>
        <p:nvSpPr>
          <p:cNvPr id="2" name="TextBox 1"/>
          <p:cNvSpPr txBox="1"/>
          <p:nvPr/>
        </p:nvSpPr>
        <p:spPr>
          <a:xfrm>
            <a:off x="287524" y="221932"/>
            <a:ext cx="8568952" cy="646331"/>
          </a:xfrm>
          <a:prstGeom prst="rect">
            <a:avLst/>
          </a:prstGeom>
          <a:noFill/>
        </p:spPr>
        <p:txBody>
          <a:bodyPr wrap="square" rtlCol="0">
            <a:spAutoFit/>
          </a:bodyPr>
          <a:lstStyle/>
          <a:p>
            <a:r>
              <a:rPr lang="ru-RU" b="1" dirty="0" smtClean="0">
                <a:latin typeface="Arial Narrow" panose="020B0606020202030204" pitchFamily="34" charset="0"/>
              </a:rPr>
              <a:t>Большинство этих форм исчезли уже в голоцене, после завершения последнего сильнейшего оледенения. Куда же они делись?  </a:t>
            </a:r>
            <a:endParaRPr lang="ru-RU" b="1" dirty="0">
              <a:latin typeface="Arial Narrow" panose="020B0606020202030204" pitchFamily="34" charset="0"/>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8334" y="5137527"/>
            <a:ext cx="2306960" cy="163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4" y="5159367"/>
            <a:ext cx="2112169" cy="1587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descr="http://artyx.ru/books/item/f00/s00/z0000000/pic/0000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5816" y="5163725"/>
            <a:ext cx="3312368" cy="1583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3173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7" y="116631"/>
            <a:ext cx="5049780" cy="461665"/>
          </a:xfrm>
          <a:prstGeom prst="rect">
            <a:avLst/>
          </a:prstGeom>
          <a:noFill/>
        </p:spPr>
        <p:txBody>
          <a:bodyPr wrap="none" rtlCol="0">
            <a:spAutoFit/>
          </a:bodyPr>
          <a:lstStyle/>
          <a:p>
            <a:r>
              <a:rPr lang="ru-RU" sz="2400" b="1" dirty="0" err="1">
                <a:solidFill>
                  <a:schemeClr val="tx2">
                    <a:lumMod val="60000"/>
                    <a:lumOff val="40000"/>
                  </a:schemeClr>
                </a:solidFill>
                <a:latin typeface="Franklin Gothic Demi" panose="020B0703020102020204" pitchFamily="34" charset="0"/>
              </a:rPr>
              <a:t>Флады</a:t>
            </a:r>
            <a:r>
              <a:rPr lang="ru-RU" sz="2400" b="1" dirty="0">
                <a:solidFill>
                  <a:schemeClr val="tx2">
                    <a:lumMod val="60000"/>
                    <a:lumOff val="40000"/>
                  </a:schemeClr>
                </a:solidFill>
                <a:latin typeface="Franklin Gothic Demi" panose="020B0703020102020204" pitchFamily="34" charset="0"/>
              </a:rPr>
              <a:t>, </a:t>
            </a:r>
            <a:r>
              <a:rPr lang="ru-RU" sz="2400" b="1" dirty="0" err="1">
                <a:solidFill>
                  <a:schemeClr val="tx2">
                    <a:lumMod val="60000"/>
                    <a:lumOff val="40000"/>
                  </a:schemeClr>
                </a:solidFill>
                <a:latin typeface="Franklin Gothic Demi" panose="020B0703020102020204" pitchFamily="34" charset="0"/>
              </a:rPr>
              <a:t>Спилвеи</a:t>
            </a:r>
            <a:r>
              <a:rPr lang="ru-RU" sz="2400" b="1" dirty="0">
                <a:solidFill>
                  <a:schemeClr val="tx2">
                    <a:lumMod val="60000"/>
                    <a:lumOff val="40000"/>
                  </a:schemeClr>
                </a:solidFill>
                <a:latin typeface="Franklin Gothic Demi" panose="020B0703020102020204" pitchFamily="34" charset="0"/>
              </a:rPr>
              <a:t> и </a:t>
            </a:r>
            <a:r>
              <a:rPr lang="ru-RU" sz="2400" b="1" dirty="0" err="1" smtClean="0">
                <a:solidFill>
                  <a:schemeClr val="tx2">
                    <a:lumMod val="60000"/>
                    <a:lumOff val="40000"/>
                  </a:schemeClr>
                </a:solidFill>
                <a:latin typeface="Franklin Gothic Demi" panose="020B0703020102020204" pitchFamily="34" charset="0"/>
              </a:rPr>
              <a:t>Йокульлаупы</a:t>
            </a:r>
            <a:endParaRPr lang="ru-RU" sz="2400" b="1" dirty="0">
              <a:solidFill>
                <a:schemeClr val="tx2">
                  <a:lumMod val="60000"/>
                  <a:lumOff val="40000"/>
                </a:schemeClr>
              </a:solidFill>
              <a:latin typeface="Franklin Gothic Demi" panose="020B0703020102020204" pitchFamily="34" charset="0"/>
            </a:endParaRPr>
          </a:p>
        </p:txBody>
      </p:sp>
      <p:sp>
        <p:nvSpPr>
          <p:cNvPr id="3" name="TextBox 2"/>
          <p:cNvSpPr txBox="1"/>
          <p:nvPr/>
        </p:nvSpPr>
        <p:spPr>
          <a:xfrm>
            <a:off x="383358" y="937835"/>
            <a:ext cx="8496943" cy="5447645"/>
          </a:xfrm>
          <a:prstGeom prst="rect">
            <a:avLst/>
          </a:prstGeom>
          <a:noFill/>
        </p:spPr>
        <p:txBody>
          <a:bodyPr wrap="square" rtlCol="0">
            <a:spAutoFit/>
          </a:bodyPr>
          <a:lstStyle/>
          <a:p>
            <a:r>
              <a:rPr lang="ru-RU" sz="2400" dirty="0">
                <a:latin typeface="Franklin Gothic Medium Cond" panose="020B0606030402020204" pitchFamily="34" charset="0"/>
              </a:rPr>
              <a:t>Определения </a:t>
            </a:r>
            <a:endParaRPr lang="en-US" sz="2400" dirty="0" smtClean="0">
              <a:latin typeface="Franklin Gothic Medium Cond" panose="020B0606030402020204" pitchFamily="34" charset="0"/>
            </a:endParaRPr>
          </a:p>
          <a:p>
            <a:endParaRPr lang="en-US" b="1" dirty="0">
              <a:latin typeface="Franklin Gothic Medium Cond" panose="020B0606030402020204" pitchFamily="34" charset="0"/>
            </a:endParaRPr>
          </a:p>
          <a:p>
            <a:r>
              <a:rPr lang="ru-RU" b="1" dirty="0" err="1" smtClean="0"/>
              <a:t>Фладами</a:t>
            </a:r>
            <a:r>
              <a:rPr lang="ru-RU" dirty="0" smtClean="0"/>
              <a:t> (от </a:t>
            </a:r>
            <a:r>
              <a:rPr lang="ru-RU" dirty="0" err="1" smtClean="0"/>
              <a:t>анг</a:t>
            </a:r>
            <a:r>
              <a:rPr lang="ru-RU" dirty="0" smtClean="0"/>
              <a:t>. </a:t>
            </a:r>
            <a:r>
              <a:rPr lang="en-US" i="1" dirty="0" smtClean="0"/>
              <a:t>flood</a:t>
            </a:r>
            <a:r>
              <a:rPr lang="ru-RU" dirty="0" smtClean="0"/>
              <a:t>) называются катастрофические наводнения или </a:t>
            </a:r>
            <a:r>
              <a:rPr lang="ru-RU" i="1" dirty="0" smtClean="0"/>
              <a:t>потопы, </a:t>
            </a:r>
            <a:r>
              <a:rPr lang="ru-RU" dirty="0" smtClean="0"/>
              <a:t>которые происходят из-за резких прорывов  и слива обширных замкнутых водных бассейнов, например </a:t>
            </a:r>
            <a:r>
              <a:rPr lang="ru-RU" dirty="0" err="1" smtClean="0"/>
              <a:t>приледниковых</a:t>
            </a:r>
            <a:r>
              <a:rPr lang="ru-RU" dirty="0" smtClean="0"/>
              <a:t> озер. </a:t>
            </a:r>
          </a:p>
          <a:p>
            <a:endParaRPr lang="ru-RU" dirty="0"/>
          </a:p>
          <a:p>
            <a:r>
              <a:rPr lang="ru-RU" b="1" dirty="0" err="1" smtClean="0"/>
              <a:t>Спиллвей</a:t>
            </a:r>
            <a:r>
              <a:rPr lang="ru-RU" dirty="0" smtClean="0"/>
              <a:t> (от </a:t>
            </a:r>
            <a:r>
              <a:rPr lang="ru-RU" dirty="0" err="1" smtClean="0"/>
              <a:t>анг</a:t>
            </a:r>
            <a:r>
              <a:rPr lang="ru-RU" dirty="0" smtClean="0"/>
              <a:t>. </a:t>
            </a:r>
            <a:r>
              <a:rPr lang="en-US" i="1" dirty="0" smtClean="0"/>
              <a:t>spill-way</a:t>
            </a:r>
            <a:r>
              <a:rPr lang="en-US" dirty="0" smtClean="0"/>
              <a:t>) </a:t>
            </a:r>
            <a:r>
              <a:rPr lang="ru-RU" dirty="0" smtClean="0"/>
              <a:t> </a:t>
            </a:r>
            <a:r>
              <a:rPr lang="en-US" dirty="0" smtClean="0"/>
              <a:t>- </a:t>
            </a:r>
            <a:r>
              <a:rPr lang="ru-RU" dirty="0" smtClean="0"/>
              <a:t>это и есть место прорыва </a:t>
            </a:r>
            <a:r>
              <a:rPr lang="en-US" dirty="0" smtClean="0"/>
              <a:t>(</a:t>
            </a:r>
            <a:r>
              <a:rPr lang="ru-RU" dirty="0" smtClean="0"/>
              <a:t>в других случаях естественного слива)  водных масс, оформленное либо как узкий, глубоко врезанный канал стока, либо как значительная по размеру  долина или даже линейная депрессия,  </a:t>
            </a:r>
            <a:r>
              <a:rPr lang="ru-RU" dirty="0"/>
              <a:t>через которые сливаются огромные массы воды за сравнительно небольшие интервалы времени. </a:t>
            </a:r>
            <a:endParaRPr lang="ru-RU" dirty="0" smtClean="0"/>
          </a:p>
          <a:p>
            <a:r>
              <a:rPr lang="ru-RU" i="1" dirty="0" smtClean="0"/>
              <a:t>Исходное значение – искусственный регулирующий сток на плотинах</a:t>
            </a:r>
            <a:endParaRPr lang="ru-RU" i="1" dirty="0"/>
          </a:p>
          <a:p>
            <a:endParaRPr lang="ru-RU" dirty="0" smtClean="0"/>
          </a:p>
          <a:p>
            <a:r>
              <a:rPr lang="ru-RU" b="1" dirty="0" err="1" smtClean="0"/>
              <a:t>Йокульлаупы</a:t>
            </a:r>
            <a:r>
              <a:rPr lang="ru-RU" dirty="0" smtClean="0"/>
              <a:t> (от исландского </a:t>
            </a:r>
            <a:r>
              <a:rPr lang="en-US" i="1" dirty="0" err="1" smtClean="0"/>
              <a:t>jökulhlaup</a:t>
            </a:r>
            <a:r>
              <a:rPr lang="ru-RU" dirty="0" smtClean="0"/>
              <a:t>)</a:t>
            </a:r>
            <a:r>
              <a:rPr lang="en-US" dirty="0" smtClean="0"/>
              <a:t> – </a:t>
            </a:r>
            <a:r>
              <a:rPr lang="ru-RU" dirty="0" smtClean="0"/>
              <a:t>разновидность ледникового прорывного наводнения (потопа).  Первоначально обозначал выброс подледниковой воды при подледных извержениях исландских вулканов или разогрева льда подледными гейзерами, но потом стал применяться для описания любого крупного резкого выброса воды из подледниковых или </a:t>
            </a:r>
            <a:r>
              <a:rPr lang="ru-RU" dirty="0" err="1" smtClean="0"/>
              <a:t>приледниковых</a:t>
            </a:r>
            <a:r>
              <a:rPr lang="ru-RU" dirty="0" smtClean="0"/>
              <a:t> озер/резервуаров.</a:t>
            </a:r>
            <a:endParaRPr lang="ru-RU" dirty="0"/>
          </a:p>
          <a:p>
            <a:endParaRPr lang="ru-RU" dirty="0"/>
          </a:p>
        </p:txBody>
      </p:sp>
    </p:spTree>
    <p:extLst>
      <p:ext uri="{BB962C8B-B14F-4D97-AF65-F5344CB8AC3E}">
        <p14:creationId xmlns:p14="http://schemas.microsoft.com/office/powerpoint/2010/main" val="9870380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FFFAE3"/>
            </a:gs>
          </a:gsLst>
          <a:lin ang="5400000"/>
        </a:gradFill>
        <a:effectLst/>
      </p:bgPr>
    </p:bg>
    <p:spTree>
      <p:nvGrpSpPr>
        <p:cNvPr id="1" name=""/>
        <p:cNvGrpSpPr/>
        <p:nvPr/>
      </p:nvGrpSpPr>
      <p:grpSpPr>
        <a:xfrm>
          <a:off x="0" y="0"/>
          <a:ext cx="0" cy="0"/>
          <a:chOff x="0" y="0"/>
          <a:chExt cx="0" cy="0"/>
        </a:xfrm>
      </p:grpSpPr>
      <p:pic>
        <p:nvPicPr>
          <p:cNvPr id="47108" name="Picture 7" descr="oum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224213"/>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8"/>
          <p:cNvSpPr txBox="1">
            <a:spLocks noChangeArrowheads="1"/>
          </p:cNvSpPr>
          <p:nvPr/>
        </p:nvSpPr>
        <p:spPr bwMode="auto">
          <a:xfrm>
            <a:off x="4433916" y="63170"/>
            <a:ext cx="4689476" cy="1255728"/>
          </a:xfrm>
          <a:prstGeom prst="rect">
            <a:avLst/>
          </a:prstGeom>
          <a:solidFill>
            <a:srgbClr val="FFCC99"/>
          </a:solid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lnSpc>
                <a:spcPct val="90000"/>
              </a:lnSpc>
              <a:spcBef>
                <a:spcPct val="0"/>
              </a:spcBef>
              <a:spcAft>
                <a:spcPct val="0"/>
              </a:spcAft>
            </a:pPr>
            <a:r>
              <a:rPr lang="ru-RU" sz="2400" i="1" dirty="0" smtClean="0">
                <a:solidFill>
                  <a:prstClr val="black"/>
                </a:solidFill>
                <a:latin typeface="Arial Narrow" pitchFamily="34" charset="0"/>
              </a:rPr>
              <a:t>Эволюция озерной системы  </a:t>
            </a:r>
            <a:r>
              <a:rPr lang="ru-RU" sz="2400" dirty="0" err="1" smtClean="0">
                <a:solidFill>
                  <a:prstClr val="black"/>
                </a:solidFill>
                <a:latin typeface="Arial Narrow" pitchFamily="34" charset="0"/>
              </a:rPr>
              <a:t>Боневиль</a:t>
            </a:r>
            <a:r>
              <a:rPr lang="ru-RU" sz="2400" dirty="0" smtClean="0">
                <a:solidFill>
                  <a:prstClr val="black"/>
                </a:solidFill>
                <a:latin typeface="Arial Narrow" pitchFamily="34" charset="0"/>
              </a:rPr>
              <a:t> </a:t>
            </a:r>
            <a:r>
              <a:rPr lang="ru-RU" sz="3600" dirty="0" smtClean="0">
                <a:solidFill>
                  <a:prstClr val="black"/>
                </a:solidFill>
                <a:latin typeface="Arial Narrow" pitchFamily="34" charset="0"/>
              </a:rPr>
              <a:t>→ </a:t>
            </a:r>
            <a:r>
              <a:rPr lang="ru-RU" sz="2400" dirty="0" smtClean="0">
                <a:solidFill>
                  <a:prstClr val="black"/>
                </a:solidFill>
                <a:latin typeface="Arial Narrow" pitchFamily="34" charset="0"/>
              </a:rPr>
              <a:t>Прово</a:t>
            </a:r>
            <a:r>
              <a:rPr lang="ru-RU" sz="3600" dirty="0" smtClean="0">
                <a:solidFill>
                  <a:prstClr val="black"/>
                </a:solidFill>
                <a:latin typeface="Arial Narrow" pitchFamily="34" charset="0"/>
              </a:rPr>
              <a:t>→ </a:t>
            </a:r>
            <a:r>
              <a:rPr lang="ru-RU" sz="2400" dirty="0" smtClean="0">
                <a:solidFill>
                  <a:prstClr val="black"/>
                </a:solidFill>
                <a:latin typeface="Arial Narrow" pitchFamily="34" charset="0"/>
              </a:rPr>
              <a:t>Большого Соленого озера</a:t>
            </a:r>
            <a:endParaRPr lang="ru-RU" sz="2400" dirty="0">
              <a:solidFill>
                <a:prstClr val="black"/>
              </a:solidFill>
              <a:latin typeface="Arial Narrow" pitchFamily="34" charset="0"/>
            </a:endParaRPr>
          </a:p>
        </p:txBody>
      </p:sp>
      <p:pic>
        <p:nvPicPr>
          <p:cNvPr id="47110"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1181" y="89038"/>
            <a:ext cx="4248472" cy="669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TextBox 2"/>
          <p:cNvSpPr txBox="1">
            <a:spLocks noChangeArrowheads="1"/>
          </p:cNvSpPr>
          <p:nvPr/>
        </p:nvSpPr>
        <p:spPr bwMode="auto">
          <a:xfrm>
            <a:off x="4708554" y="1700808"/>
            <a:ext cx="4140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ru-RU" sz="2400" b="1" dirty="0" smtClean="0">
                <a:solidFill>
                  <a:prstClr val="black"/>
                </a:solidFill>
                <a:latin typeface="Arial Narrow" pitchFamily="34" charset="0"/>
              </a:rPr>
              <a:t>Юта</a:t>
            </a:r>
            <a:r>
              <a:rPr lang="ru-RU" sz="2400" b="1" dirty="0">
                <a:solidFill>
                  <a:prstClr val="black"/>
                </a:solidFill>
                <a:latin typeface="Arial Narrow" pitchFamily="34" charset="0"/>
              </a:rPr>
              <a:t>, США. </a:t>
            </a:r>
            <a:endParaRPr lang="ru-RU" sz="2400" b="1" dirty="0" smtClean="0">
              <a:solidFill>
                <a:prstClr val="black"/>
              </a:solidFill>
              <a:latin typeface="Arial Narrow" pitchFamily="34" charset="0"/>
            </a:endParaRPr>
          </a:p>
          <a:p>
            <a:pPr eaLnBrk="1" fontAlgn="base" hangingPunct="1">
              <a:spcBef>
                <a:spcPct val="0"/>
              </a:spcBef>
              <a:spcAft>
                <a:spcPct val="0"/>
              </a:spcAft>
            </a:pPr>
            <a:r>
              <a:rPr lang="ru-RU" sz="2400" dirty="0" smtClean="0">
                <a:solidFill>
                  <a:prstClr val="black"/>
                </a:solidFill>
                <a:latin typeface="Arial Narrow" pitchFamily="34" charset="0"/>
              </a:rPr>
              <a:t>Максимальные </a:t>
            </a:r>
            <a:r>
              <a:rPr lang="ru-RU" sz="2400" dirty="0">
                <a:solidFill>
                  <a:prstClr val="black"/>
                </a:solidFill>
                <a:latin typeface="Arial Narrow" pitchFamily="34" charset="0"/>
              </a:rPr>
              <a:t>размеры 15 500 лет </a:t>
            </a:r>
            <a:r>
              <a:rPr lang="ru-RU" sz="2400" dirty="0" smtClean="0">
                <a:solidFill>
                  <a:prstClr val="black"/>
                </a:solidFill>
                <a:latin typeface="Arial Narrow" pitchFamily="34" charset="0"/>
              </a:rPr>
              <a:t>назад </a:t>
            </a:r>
            <a:r>
              <a:rPr lang="ru-RU" sz="2400" b="1" dirty="0" smtClean="0">
                <a:solidFill>
                  <a:prstClr val="black"/>
                </a:solidFill>
                <a:latin typeface="Arial Narrow" pitchFamily="34" charset="0"/>
              </a:rPr>
              <a:t>(</a:t>
            </a:r>
            <a:r>
              <a:rPr lang="ru-RU" sz="2400" dirty="0">
                <a:solidFill>
                  <a:prstClr val="black"/>
                </a:solidFill>
                <a:latin typeface="Arial Narrow" pitchFamily="34" charset="0"/>
              </a:rPr>
              <a:t>озеро</a:t>
            </a:r>
            <a:r>
              <a:rPr lang="ru-RU" sz="2400" b="1" dirty="0">
                <a:solidFill>
                  <a:prstClr val="black"/>
                </a:solidFill>
                <a:latin typeface="Arial Narrow" pitchFamily="34" charset="0"/>
              </a:rPr>
              <a:t> </a:t>
            </a:r>
            <a:r>
              <a:rPr lang="ru-RU" sz="2400" b="1" i="1" dirty="0" err="1">
                <a:solidFill>
                  <a:prstClr val="black"/>
                </a:solidFill>
                <a:latin typeface="Arial Narrow" pitchFamily="34" charset="0"/>
              </a:rPr>
              <a:t>Бонневиль</a:t>
            </a:r>
            <a:r>
              <a:rPr lang="ru-RU" sz="2400" b="1" dirty="0">
                <a:solidFill>
                  <a:prstClr val="black"/>
                </a:solidFill>
                <a:latin typeface="Arial Narrow" pitchFamily="34" charset="0"/>
              </a:rPr>
              <a:t>). </a:t>
            </a:r>
            <a:endParaRPr lang="ru-RU" sz="2400" b="1" dirty="0" smtClean="0">
              <a:solidFill>
                <a:prstClr val="black"/>
              </a:solidFill>
              <a:latin typeface="Arial Narrow" pitchFamily="34" charset="0"/>
            </a:endParaRPr>
          </a:p>
          <a:p>
            <a:pPr eaLnBrk="1" fontAlgn="base" hangingPunct="1">
              <a:spcBef>
                <a:spcPct val="0"/>
              </a:spcBef>
              <a:spcAft>
                <a:spcPct val="0"/>
              </a:spcAft>
            </a:pPr>
            <a:r>
              <a:rPr lang="ru-RU" sz="2400" dirty="0" smtClean="0">
                <a:solidFill>
                  <a:prstClr val="black"/>
                </a:solidFill>
                <a:latin typeface="Arial Narrow" pitchFamily="34" charset="0"/>
              </a:rPr>
              <a:t>14 </a:t>
            </a:r>
            <a:r>
              <a:rPr lang="ru-RU" sz="2400" dirty="0">
                <a:solidFill>
                  <a:prstClr val="black"/>
                </a:solidFill>
                <a:latin typeface="Arial Narrow" pitchFamily="34" charset="0"/>
              </a:rPr>
              <a:t>500 лет назад уровень озера катастрофически (на 105 м) понизился из-за прорыва Ред Рок Пасс (озеро</a:t>
            </a:r>
            <a:r>
              <a:rPr lang="ru-RU" sz="2400" b="1" dirty="0">
                <a:solidFill>
                  <a:prstClr val="black"/>
                </a:solidFill>
                <a:latin typeface="Arial Narrow" pitchFamily="34" charset="0"/>
              </a:rPr>
              <a:t> Прово). </a:t>
            </a:r>
            <a:endParaRPr lang="ru-RU" sz="2400" b="1" dirty="0" smtClean="0">
              <a:solidFill>
                <a:prstClr val="black"/>
              </a:solidFill>
              <a:latin typeface="Arial Narrow" pitchFamily="34" charset="0"/>
            </a:endParaRPr>
          </a:p>
          <a:p>
            <a:pPr eaLnBrk="1" fontAlgn="base" hangingPunct="1">
              <a:spcBef>
                <a:spcPct val="0"/>
              </a:spcBef>
              <a:spcAft>
                <a:spcPct val="0"/>
              </a:spcAft>
            </a:pPr>
            <a:r>
              <a:rPr lang="ru-RU" sz="2400" dirty="0" smtClean="0">
                <a:solidFill>
                  <a:prstClr val="black"/>
                </a:solidFill>
                <a:latin typeface="Arial Narrow" pitchFamily="34" charset="0"/>
              </a:rPr>
              <a:t>12 </a:t>
            </a:r>
            <a:r>
              <a:rPr lang="ru-RU" sz="2400" dirty="0">
                <a:solidFill>
                  <a:prstClr val="black"/>
                </a:solidFill>
                <a:latin typeface="Arial Narrow" pitchFamily="34" charset="0"/>
              </a:rPr>
              <a:t>000 лет назад озеро было даже меньше </a:t>
            </a:r>
            <a:r>
              <a:rPr lang="ru-RU" sz="2400" dirty="0" smtClean="0">
                <a:solidFill>
                  <a:prstClr val="black"/>
                </a:solidFill>
                <a:latin typeface="Arial Narrow" pitchFamily="34" charset="0"/>
              </a:rPr>
              <a:t>современного </a:t>
            </a:r>
            <a:r>
              <a:rPr lang="ru-RU" sz="2400" b="1" dirty="0" smtClean="0">
                <a:solidFill>
                  <a:prstClr val="black"/>
                </a:solidFill>
                <a:latin typeface="Arial Narrow" pitchFamily="34" charset="0"/>
              </a:rPr>
              <a:t>Большого Соленого </a:t>
            </a:r>
            <a:r>
              <a:rPr lang="ru-RU" sz="2400" dirty="0" smtClean="0">
                <a:solidFill>
                  <a:prstClr val="black"/>
                </a:solidFill>
                <a:latin typeface="Arial Narrow" pitchFamily="34" charset="0"/>
              </a:rPr>
              <a:t>озера</a:t>
            </a:r>
            <a:endParaRPr lang="ru-RU" sz="2400" dirty="0">
              <a:solidFill>
                <a:prstClr val="black"/>
              </a:solidFill>
              <a:latin typeface="Arial Narrow" pitchFamily="34" charset="0"/>
            </a:endParaRPr>
          </a:p>
        </p:txBody>
      </p:sp>
      <p:sp>
        <p:nvSpPr>
          <p:cNvPr id="2" name="TextBox 1"/>
          <p:cNvSpPr txBox="1"/>
          <p:nvPr/>
        </p:nvSpPr>
        <p:spPr>
          <a:xfrm>
            <a:off x="4644008" y="5805264"/>
            <a:ext cx="4407376" cy="923330"/>
          </a:xfrm>
          <a:prstGeom prst="rect">
            <a:avLst/>
          </a:prstGeom>
          <a:solidFill>
            <a:srgbClr val="75FBD8"/>
          </a:solidFill>
        </p:spPr>
        <p:txBody>
          <a:bodyPr wrap="square" rtlCol="0">
            <a:spAutoFit/>
          </a:bodyPr>
          <a:lstStyle/>
          <a:p>
            <a:pPr algn="ctr"/>
            <a:r>
              <a:rPr lang="ru-RU" dirty="0" smtClean="0"/>
              <a:t>В течении трех лет сток через </a:t>
            </a:r>
            <a:br>
              <a:rPr lang="ru-RU" dirty="0" smtClean="0"/>
            </a:br>
            <a:r>
              <a:rPr lang="ru-RU" dirty="0" err="1" smtClean="0"/>
              <a:t>спилл</a:t>
            </a:r>
            <a:r>
              <a:rPr lang="ru-RU" dirty="0" smtClean="0"/>
              <a:t>-вей Ред Рок Пасс превосходил современный сток Амазонки!</a:t>
            </a:r>
            <a:endParaRPr lang="ru-RU" dirty="0"/>
          </a:p>
        </p:txBody>
      </p:sp>
    </p:spTree>
    <p:extLst>
      <p:ext uri="{BB962C8B-B14F-4D97-AF65-F5344CB8AC3E}">
        <p14:creationId xmlns:p14="http://schemas.microsoft.com/office/powerpoint/2010/main" val="949349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FFFAE3"/>
            </a:gs>
          </a:gsLst>
          <a:lin ang="5400000"/>
        </a:gradFill>
        <a:effectLst/>
      </p:bgPr>
    </p:bg>
    <p:spTree>
      <p:nvGrpSpPr>
        <p:cNvPr id="1" name=""/>
        <p:cNvGrpSpPr/>
        <p:nvPr/>
      </p:nvGrpSpPr>
      <p:grpSpPr>
        <a:xfrm>
          <a:off x="0" y="0"/>
          <a:ext cx="0" cy="0"/>
          <a:chOff x="0" y="0"/>
          <a:chExt cx="0" cy="0"/>
        </a:xfrm>
      </p:grpSpPr>
      <p:pic>
        <p:nvPicPr>
          <p:cNvPr id="1026" name="Picture 2" descr="Lake Bonneville"/>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1044" y="63170"/>
            <a:ext cx="4219870" cy="5166030"/>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7" descr="oum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3224213"/>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8"/>
          <p:cNvSpPr txBox="1">
            <a:spLocks noChangeArrowheads="1"/>
          </p:cNvSpPr>
          <p:nvPr/>
        </p:nvSpPr>
        <p:spPr bwMode="auto">
          <a:xfrm>
            <a:off x="4433916" y="63170"/>
            <a:ext cx="4689476" cy="1255728"/>
          </a:xfrm>
          <a:prstGeom prst="rect">
            <a:avLst/>
          </a:prstGeom>
          <a:solidFill>
            <a:srgbClr val="FFCC99"/>
          </a:solid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lnSpc>
                <a:spcPct val="90000"/>
              </a:lnSpc>
              <a:spcBef>
                <a:spcPct val="0"/>
              </a:spcBef>
              <a:spcAft>
                <a:spcPct val="0"/>
              </a:spcAft>
            </a:pPr>
            <a:r>
              <a:rPr lang="ru-RU" sz="2400" i="1" dirty="0" smtClean="0">
                <a:solidFill>
                  <a:prstClr val="black"/>
                </a:solidFill>
                <a:latin typeface="Arial Narrow" pitchFamily="34" charset="0"/>
              </a:rPr>
              <a:t>Эволюция озерной системы  </a:t>
            </a:r>
            <a:r>
              <a:rPr lang="ru-RU" sz="2400" dirty="0" err="1" smtClean="0">
                <a:solidFill>
                  <a:prstClr val="black"/>
                </a:solidFill>
                <a:latin typeface="Arial Narrow" pitchFamily="34" charset="0"/>
              </a:rPr>
              <a:t>Боневиль</a:t>
            </a:r>
            <a:r>
              <a:rPr lang="ru-RU" sz="2400" dirty="0" smtClean="0">
                <a:solidFill>
                  <a:prstClr val="black"/>
                </a:solidFill>
                <a:latin typeface="Arial Narrow" pitchFamily="34" charset="0"/>
              </a:rPr>
              <a:t> </a:t>
            </a:r>
            <a:r>
              <a:rPr lang="ru-RU" sz="3600" dirty="0" smtClean="0">
                <a:solidFill>
                  <a:prstClr val="black"/>
                </a:solidFill>
                <a:latin typeface="Arial Narrow" pitchFamily="34" charset="0"/>
              </a:rPr>
              <a:t>→ </a:t>
            </a:r>
            <a:r>
              <a:rPr lang="ru-RU" sz="2400" dirty="0" smtClean="0">
                <a:solidFill>
                  <a:prstClr val="black"/>
                </a:solidFill>
                <a:latin typeface="Arial Narrow" pitchFamily="34" charset="0"/>
              </a:rPr>
              <a:t>Прово</a:t>
            </a:r>
            <a:r>
              <a:rPr lang="ru-RU" sz="3600" dirty="0" smtClean="0">
                <a:solidFill>
                  <a:prstClr val="black"/>
                </a:solidFill>
                <a:latin typeface="Arial Narrow" pitchFamily="34" charset="0"/>
              </a:rPr>
              <a:t>→ </a:t>
            </a:r>
            <a:r>
              <a:rPr lang="ru-RU" sz="2400" dirty="0" smtClean="0">
                <a:solidFill>
                  <a:prstClr val="black"/>
                </a:solidFill>
                <a:latin typeface="Arial Narrow" pitchFamily="34" charset="0"/>
              </a:rPr>
              <a:t>Большого Соленого озера</a:t>
            </a:r>
            <a:endParaRPr lang="ru-RU" sz="2400" dirty="0">
              <a:solidFill>
                <a:prstClr val="black"/>
              </a:solidFill>
              <a:latin typeface="Arial Narrow" pitchFamily="34" charset="0"/>
            </a:endParaRPr>
          </a:p>
        </p:txBody>
      </p:sp>
      <p:sp>
        <p:nvSpPr>
          <p:cNvPr id="47112" name="TextBox 2"/>
          <p:cNvSpPr txBox="1">
            <a:spLocks noChangeArrowheads="1"/>
          </p:cNvSpPr>
          <p:nvPr/>
        </p:nvSpPr>
        <p:spPr bwMode="auto">
          <a:xfrm>
            <a:off x="4708554" y="1700808"/>
            <a:ext cx="4140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ru-RU" sz="2400" b="1" dirty="0" smtClean="0">
                <a:solidFill>
                  <a:prstClr val="black"/>
                </a:solidFill>
                <a:latin typeface="Arial Narrow" pitchFamily="34" charset="0"/>
              </a:rPr>
              <a:t>Юта</a:t>
            </a:r>
            <a:r>
              <a:rPr lang="ru-RU" sz="2400" b="1" dirty="0">
                <a:solidFill>
                  <a:prstClr val="black"/>
                </a:solidFill>
                <a:latin typeface="Arial Narrow" pitchFamily="34" charset="0"/>
              </a:rPr>
              <a:t>, США. </a:t>
            </a:r>
            <a:endParaRPr lang="ru-RU" sz="2400" b="1" dirty="0" smtClean="0">
              <a:solidFill>
                <a:prstClr val="black"/>
              </a:solidFill>
              <a:latin typeface="Arial Narrow" pitchFamily="34" charset="0"/>
            </a:endParaRPr>
          </a:p>
          <a:p>
            <a:endParaRPr lang="ru-RU" sz="2400" dirty="0" smtClean="0">
              <a:latin typeface="Franklin Gothic Medium Cond" panose="020B0606030402020204" pitchFamily="34" charset="0"/>
            </a:endParaRPr>
          </a:p>
          <a:p>
            <a:r>
              <a:rPr lang="ru-RU" sz="2400" dirty="0" smtClean="0">
                <a:latin typeface="Franklin Gothic Medium Cond" panose="020B0606030402020204" pitchFamily="34" charset="0"/>
              </a:rPr>
              <a:t>4000 </a:t>
            </a:r>
            <a:r>
              <a:rPr lang="ru-RU" sz="2400" dirty="0">
                <a:latin typeface="Franklin Gothic Medium Cond" panose="020B0606030402020204" pitchFamily="34" charset="0"/>
              </a:rPr>
              <a:t>кубических км воды прорвались через </a:t>
            </a:r>
            <a:r>
              <a:rPr lang="ru-RU" sz="2400" dirty="0" err="1">
                <a:latin typeface="Franklin Gothic Medium Cond" panose="020B0606030402020204" pitchFamily="34" charset="0"/>
              </a:rPr>
              <a:t>спилл</a:t>
            </a:r>
            <a:r>
              <a:rPr lang="ru-RU" sz="2400" dirty="0">
                <a:latin typeface="Franklin Gothic Medium Cond" panose="020B0606030402020204" pitchFamily="34" charset="0"/>
              </a:rPr>
              <a:t>-вей Красных Скал в долину </a:t>
            </a:r>
            <a:r>
              <a:rPr lang="ru-RU" sz="2400" dirty="0" err="1">
                <a:latin typeface="Franklin Gothic Medium Cond" panose="020B0606030402020204" pitchFamily="34" charset="0"/>
              </a:rPr>
              <a:t>Снейк</a:t>
            </a:r>
            <a:r>
              <a:rPr lang="ru-RU" sz="2400" dirty="0">
                <a:latin typeface="Franklin Gothic Medium Cond" panose="020B0606030402020204" pitchFamily="34" charset="0"/>
              </a:rPr>
              <a:t>-Ривер. Поток изменил долину реки и ее притоков, образовав там водопады, навесы и грубообломочные бары более 30 м высотой.</a:t>
            </a:r>
          </a:p>
        </p:txBody>
      </p:sp>
      <p:sp>
        <p:nvSpPr>
          <p:cNvPr id="2" name="TextBox 1"/>
          <p:cNvSpPr txBox="1"/>
          <p:nvPr/>
        </p:nvSpPr>
        <p:spPr>
          <a:xfrm>
            <a:off x="164624" y="5513494"/>
            <a:ext cx="4226290" cy="923330"/>
          </a:xfrm>
          <a:prstGeom prst="rect">
            <a:avLst/>
          </a:prstGeom>
          <a:solidFill>
            <a:srgbClr val="75FBD8"/>
          </a:solidFill>
        </p:spPr>
        <p:txBody>
          <a:bodyPr wrap="square" rtlCol="0">
            <a:spAutoFit/>
          </a:bodyPr>
          <a:lstStyle/>
          <a:p>
            <a:r>
              <a:rPr lang="ru-RU" dirty="0" smtClean="0"/>
              <a:t>В течении трех лет сток через </a:t>
            </a:r>
            <a:br>
              <a:rPr lang="ru-RU" dirty="0" smtClean="0"/>
            </a:br>
            <a:r>
              <a:rPr lang="ru-RU" dirty="0" err="1" smtClean="0"/>
              <a:t>спилл</a:t>
            </a:r>
            <a:r>
              <a:rPr lang="ru-RU" dirty="0" smtClean="0"/>
              <a:t>-вей Ред Рок Пасс превосходил современный сток Амазонки!</a:t>
            </a:r>
            <a:endParaRPr lang="ru-RU" dirty="0"/>
          </a:p>
        </p:txBody>
      </p:sp>
    </p:spTree>
    <p:extLst>
      <p:ext uri="{BB962C8B-B14F-4D97-AF65-F5344CB8AC3E}">
        <p14:creationId xmlns:p14="http://schemas.microsoft.com/office/powerpoint/2010/main" val="23418712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Вырезка экрана"/>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226255"/>
            <a:ext cx="9144000" cy="6405490"/>
          </a:xfrm>
          <a:prstGeom prst="rect">
            <a:avLst/>
          </a:prstGeom>
        </p:spPr>
      </p:pic>
      <p:sp>
        <p:nvSpPr>
          <p:cNvPr id="3" name="Прямоугольник 2"/>
          <p:cNvSpPr/>
          <p:nvPr/>
        </p:nvSpPr>
        <p:spPr>
          <a:xfrm>
            <a:off x="-36512" y="0"/>
            <a:ext cx="9180512" cy="369332"/>
          </a:xfrm>
          <a:prstGeom prst="rect">
            <a:avLst/>
          </a:prstGeom>
        </p:spPr>
        <p:txBody>
          <a:bodyPr wrap="square">
            <a:spAutoFit/>
          </a:bodyPr>
          <a:lstStyle/>
          <a:p>
            <a:pPr algn="ctr"/>
            <a:r>
              <a:rPr lang="ru-RU" dirty="0" smtClean="0"/>
              <a:t>Большие валунные бары в бортах долины </a:t>
            </a:r>
            <a:r>
              <a:rPr lang="ru-RU" dirty="0" err="1" smtClean="0"/>
              <a:t>Снейк</a:t>
            </a:r>
            <a:r>
              <a:rPr lang="ru-RU" dirty="0" smtClean="0"/>
              <a:t>-Ривер </a:t>
            </a:r>
            <a:endParaRPr lang="ru-RU" dirty="0"/>
          </a:p>
        </p:txBody>
      </p:sp>
    </p:spTree>
    <p:extLst>
      <p:ext uri="{BB962C8B-B14F-4D97-AF65-F5344CB8AC3E}">
        <p14:creationId xmlns:p14="http://schemas.microsoft.com/office/powerpoint/2010/main" val="30320971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Рисунок 1" descr="Вырезка экрана"/>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747453"/>
            <a:ext cx="9144000" cy="5363093"/>
          </a:xfrm>
          <a:prstGeom prst="rect">
            <a:avLst/>
          </a:prstGeom>
        </p:spPr>
      </p:pic>
      <p:pic>
        <p:nvPicPr>
          <p:cNvPr id="3" name="Рисунок 2" descr="Вырезка экрана"/>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620688"/>
            <a:ext cx="9144000" cy="5785308"/>
          </a:xfrm>
          <a:prstGeom prst="rect">
            <a:avLst/>
          </a:prstGeom>
        </p:spPr>
      </p:pic>
      <p:sp>
        <p:nvSpPr>
          <p:cNvPr id="4" name="TextBox 3"/>
          <p:cNvSpPr txBox="1"/>
          <p:nvPr/>
        </p:nvSpPr>
        <p:spPr>
          <a:xfrm>
            <a:off x="1835696" y="-14139"/>
            <a:ext cx="5674246" cy="461665"/>
          </a:xfrm>
          <a:prstGeom prst="rect">
            <a:avLst/>
          </a:prstGeom>
          <a:noFill/>
        </p:spPr>
        <p:txBody>
          <a:bodyPr wrap="none" rtlCol="0">
            <a:spAutoFit/>
          </a:bodyPr>
          <a:lstStyle/>
          <a:p>
            <a:r>
              <a:rPr lang="ru-RU" sz="2400" dirty="0" smtClean="0">
                <a:latin typeface="Franklin Gothic Medium Cond" panose="020B0606030402020204" pitchFamily="34" charset="0"/>
              </a:rPr>
              <a:t>Черепитчатое залегание валунов в русле </a:t>
            </a:r>
            <a:r>
              <a:rPr lang="ru-RU" sz="2400" dirty="0" err="1" smtClean="0">
                <a:latin typeface="Franklin Gothic Medium Cond" panose="020B0606030402020204" pitchFamily="34" charset="0"/>
              </a:rPr>
              <a:t>флада</a:t>
            </a:r>
            <a:endParaRPr lang="ru-RU" sz="2400" dirty="0">
              <a:latin typeface="Franklin Gothic Medium Cond" panose="020B0606030402020204" pitchFamily="34" charset="0"/>
            </a:endParaRPr>
          </a:p>
        </p:txBody>
      </p:sp>
    </p:spTree>
    <p:extLst>
      <p:ext uri="{BB962C8B-B14F-4D97-AF65-F5344CB8AC3E}">
        <p14:creationId xmlns:p14="http://schemas.microsoft.com/office/powerpoint/2010/main" val="14151071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Рисунок 1" descr="Вырезка экрана"/>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681258"/>
            <a:ext cx="9144000" cy="5495484"/>
          </a:xfrm>
          <a:prstGeom prst="rect">
            <a:avLst/>
          </a:prstGeom>
        </p:spPr>
      </p:pic>
      <p:sp>
        <p:nvSpPr>
          <p:cNvPr id="3" name="TextBox 2"/>
          <p:cNvSpPr txBox="1"/>
          <p:nvPr/>
        </p:nvSpPr>
        <p:spPr>
          <a:xfrm>
            <a:off x="0" y="98505"/>
            <a:ext cx="9144000" cy="461665"/>
          </a:xfrm>
          <a:prstGeom prst="rect">
            <a:avLst/>
          </a:prstGeom>
          <a:noFill/>
        </p:spPr>
        <p:txBody>
          <a:bodyPr wrap="square" rtlCol="0">
            <a:spAutoFit/>
          </a:bodyPr>
          <a:lstStyle/>
          <a:p>
            <a:pPr algn="ctr"/>
            <a:r>
              <a:rPr lang="ru-RU" sz="2400" dirty="0" smtClean="0">
                <a:latin typeface="Franklin Gothic Medium Cond" panose="020B0606030402020204" pitchFamily="34" charset="0"/>
              </a:rPr>
              <a:t>Песчаные дюны </a:t>
            </a:r>
            <a:r>
              <a:rPr lang="ru-RU" sz="2400" dirty="0" err="1" smtClean="0">
                <a:latin typeface="Franklin Gothic Medium Cond" panose="020B0606030402020204" pitchFamily="34" charset="0"/>
              </a:rPr>
              <a:t>Брюно</a:t>
            </a:r>
            <a:r>
              <a:rPr lang="ru-RU" sz="2400" dirty="0" smtClean="0">
                <a:latin typeface="Franklin Gothic Medium Cond" panose="020B0606030402020204" pitchFamily="34" charset="0"/>
              </a:rPr>
              <a:t> – вероятные осадки </a:t>
            </a:r>
            <a:r>
              <a:rPr lang="ru-RU" sz="2400" dirty="0" err="1" smtClean="0">
                <a:latin typeface="Franklin Gothic Medium Cond" panose="020B0606030402020204" pitchFamily="34" charset="0"/>
              </a:rPr>
              <a:t>Бонневильского</a:t>
            </a:r>
            <a:r>
              <a:rPr lang="ru-RU" sz="2400" dirty="0" smtClean="0">
                <a:latin typeface="Franklin Gothic Medium Cond" panose="020B0606030402020204" pitchFamily="34" charset="0"/>
              </a:rPr>
              <a:t> </a:t>
            </a:r>
            <a:r>
              <a:rPr lang="ru-RU" sz="2400" dirty="0" err="1" smtClean="0">
                <a:latin typeface="Franklin Gothic Medium Cond" panose="020B0606030402020204" pitchFamily="34" charset="0"/>
              </a:rPr>
              <a:t>флада</a:t>
            </a:r>
            <a:r>
              <a:rPr lang="ru-RU" sz="2400" dirty="0" smtClean="0">
                <a:latin typeface="Franklin Gothic Medium Cond" panose="020B0606030402020204" pitchFamily="34" charset="0"/>
              </a:rPr>
              <a:t> </a:t>
            </a:r>
            <a:endParaRPr lang="ru-RU" sz="2400" dirty="0">
              <a:latin typeface="Franklin Gothic Medium Cond" panose="020B0606030402020204" pitchFamily="34" charset="0"/>
            </a:endParaRPr>
          </a:p>
        </p:txBody>
      </p:sp>
    </p:spTree>
    <p:extLst>
      <p:ext uri="{BB962C8B-B14F-4D97-AF65-F5344CB8AC3E}">
        <p14:creationId xmlns:p14="http://schemas.microsoft.com/office/powerpoint/2010/main" val="34525901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img.xcitefun.net/users/2013/11/345717,xcitefun-shoshone-falls-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69"/>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27384"/>
            <a:ext cx="9144000" cy="338554"/>
          </a:xfrm>
          <a:prstGeom prst="rect">
            <a:avLst/>
          </a:prstGeom>
          <a:solidFill>
            <a:srgbClr val="FCE0C8"/>
          </a:solidFill>
        </p:spPr>
        <p:txBody>
          <a:bodyPr wrap="square" rtlCol="0">
            <a:spAutoFit/>
          </a:bodyPr>
          <a:lstStyle/>
          <a:p>
            <a:pPr algn="ctr"/>
            <a:r>
              <a:rPr lang="ru-RU" sz="1600" b="1" dirty="0" smtClean="0"/>
              <a:t>Водопад </a:t>
            </a:r>
            <a:r>
              <a:rPr lang="ru-RU" sz="1600" b="1" dirty="0" err="1" smtClean="0"/>
              <a:t>Шошони</a:t>
            </a:r>
            <a:r>
              <a:rPr lang="ru-RU" sz="1600" b="1" dirty="0" smtClean="0"/>
              <a:t> на уступах, выработанных при сливе </a:t>
            </a:r>
            <a:r>
              <a:rPr lang="ru-RU" sz="1600" b="1" dirty="0" err="1" smtClean="0"/>
              <a:t>оз</a:t>
            </a:r>
            <a:r>
              <a:rPr lang="ru-RU" sz="1600" b="1" dirty="0" smtClean="0"/>
              <a:t> </a:t>
            </a:r>
            <a:r>
              <a:rPr lang="ru-RU" sz="1600" b="1" dirty="0" err="1" smtClean="0"/>
              <a:t>Бонневиль</a:t>
            </a:r>
            <a:endParaRPr lang="ru-RU" sz="1600" b="1" dirty="0"/>
          </a:p>
        </p:txBody>
      </p:sp>
    </p:spTree>
    <p:extLst>
      <p:ext uri="{BB962C8B-B14F-4D97-AF65-F5344CB8AC3E}">
        <p14:creationId xmlns:p14="http://schemas.microsoft.com/office/powerpoint/2010/main" val="17026677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050" name="Picture 2" descr="https://upload.wikimedia.org/wikipedia/commons/d/dd/Agassiz.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11560" y="620688"/>
            <a:ext cx="8139633" cy="61871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19542" y="188640"/>
            <a:ext cx="4123629" cy="369332"/>
          </a:xfrm>
          <a:prstGeom prst="rect">
            <a:avLst/>
          </a:prstGeom>
          <a:noFill/>
        </p:spPr>
        <p:txBody>
          <a:bodyPr wrap="none" rtlCol="0">
            <a:spAutoFit/>
          </a:bodyPr>
          <a:lstStyle/>
          <a:p>
            <a:r>
              <a:rPr lang="ru-RU" b="1" dirty="0" smtClean="0"/>
              <a:t>Озеро Агасси (Северная Америка)</a:t>
            </a:r>
            <a:endParaRPr lang="ru-RU" b="1" dirty="0"/>
          </a:p>
        </p:txBody>
      </p:sp>
      <p:pic>
        <p:nvPicPr>
          <p:cNvPr id="2052" name="Picture 4" descr="https://upload.wikimedia.org/wikipedia/commons/thumb/6/61/7%2C900_Glacial_Lake_Agassiz_%26_Glacial_Lake_Ojibway_%287900%29_use_fileTeller_and_Leverington%2C_2004.jpg/1024px-7%2C900_Glacial_Lake_Agassiz_%26_Glacial_Lake_Ojibway_%287900%29_use_fileTeller_and_Leverington%2C_2004.jpg"/>
          <p:cNvPicPr>
            <a:picLocks noChangeAspect="1" noChangeArrowheads="1"/>
          </p:cNvPicPr>
          <p:nvPr/>
        </p:nvPicPr>
        <p:blipFill rotWithShape="1">
          <a:blip r:embed="rId5">
            <a:extLst>
              <a:ext uri="{28A0092B-C50C-407E-A947-70E740481C1C}">
                <a14:useLocalDpi xmlns:a14="http://schemas.microsoft.com/office/drawing/2010/main" val="0"/>
              </a:ext>
            </a:extLst>
          </a:blip>
          <a:srcRect t="22730" r="21703"/>
          <a:stretch/>
        </p:blipFill>
        <p:spPr bwMode="auto">
          <a:xfrm>
            <a:off x="2987824" y="768485"/>
            <a:ext cx="5553061" cy="4313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36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heel(1)">
                                      <p:cBhvr>
                                        <p:cTn id="7"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1032" y="0"/>
            <a:ext cx="8712968" cy="2631490"/>
          </a:xfrm>
          <a:prstGeom prst="rect">
            <a:avLst/>
          </a:prstGeom>
        </p:spPr>
        <p:txBody>
          <a:bodyPr wrap="square">
            <a:spAutoFit/>
          </a:bodyPr>
          <a:lstStyle/>
          <a:p>
            <a:pPr algn="ctr"/>
            <a:r>
              <a:rPr lang="ru-RU" sz="2400" dirty="0" err="1" smtClean="0">
                <a:solidFill>
                  <a:srgbClr val="252525"/>
                </a:solidFill>
                <a:latin typeface="Franklin Gothic Medium Cond" panose="020B0606030402020204" pitchFamily="34" charset="0"/>
              </a:rPr>
              <a:t>Йокульлаупы</a:t>
            </a:r>
            <a:r>
              <a:rPr lang="ru-RU" sz="2400" dirty="0" smtClean="0">
                <a:solidFill>
                  <a:srgbClr val="252525"/>
                </a:solidFill>
                <a:latin typeface="Franklin Gothic Medium Cond" panose="020B0606030402020204" pitchFamily="34" charset="0"/>
              </a:rPr>
              <a:t>  </a:t>
            </a:r>
            <a:r>
              <a:rPr lang="ru-RU" sz="2400" dirty="0" smtClean="0">
                <a:latin typeface="Franklin Gothic Medium Cond" panose="020B0606030402020204" pitchFamily="34" charset="0"/>
              </a:rPr>
              <a:t>Исландии</a:t>
            </a:r>
            <a:endParaRPr lang="en-US" sz="2400" dirty="0">
              <a:latin typeface="Franklin Gothic Medium Cond" panose="020B0606030402020204" pitchFamily="34" charset="0"/>
            </a:endParaRPr>
          </a:p>
          <a:p>
            <a:pPr>
              <a:spcBef>
                <a:spcPts val="600"/>
              </a:spcBef>
            </a:pPr>
            <a:r>
              <a:rPr lang="ru-RU" dirty="0" smtClean="0">
                <a:solidFill>
                  <a:schemeClr val="tx2"/>
                </a:solidFill>
                <a:latin typeface="Franklin Gothic Medium Cond" panose="020B0606030402020204" pitchFamily="34" charset="0"/>
              </a:rPr>
              <a:t>Ледник </a:t>
            </a:r>
            <a:r>
              <a:rPr lang="ru-RU" u="sng" dirty="0" err="1" smtClean="0">
                <a:solidFill>
                  <a:schemeClr val="tx2"/>
                </a:solidFill>
                <a:latin typeface="Franklin Gothic Medium Cond" panose="020B0606030402020204" pitchFamily="34" charset="0"/>
              </a:rPr>
              <a:t>Мирдальсйокуль</a:t>
            </a:r>
            <a:r>
              <a:rPr lang="ru-RU" dirty="0" smtClean="0">
                <a:solidFill>
                  <a:schemeClr val="tx2"/>
                </a:solidFill>
                <a:latin typeface="Franklin Gothic Medium Cond" panose="020B0606030402020204" pitchFamily="34" charset="0"/>
              </a:rPr>
              <a:t> связан с крупнейшими </a:t>
            </a:r>
            <a:r>
              <a:rPr lang="ru-RU" dirty="0" err="1" smtClean="0">
                <a:solidFill>
                  <a:schemeClr val="tx2"/>
                </a:solidFill>
                <a:latin typeface="Franklin Gothic Medium Cond" panose="020B0606030402020204" pitchFamily="34" charset="0"/>
              </a:rPr>
              <a:t>йокульлаупами</a:t>
            </a:r>
            <a:r>
              <a:rPr lang="ru-RU" dirty="0" smtClean="0">
                <a:solidFill>
                  <a:schemeClr val="tx2"/>
                </a:solidFill>
                <a:latin typeface="Franklin Gothic Medium Cond" panose="020B0606030402020204" pitchFamily="34" charset="0"/>
              </a:rPr>
              <a:t>, происходящими  во время извержений  подледного вулкана </a:t>
            </a:r>
            <a:r>
              <a:rPr lang="ru-RU" dirty="0" err="1" smtClean="0">
                <a:solidFill>
                  <a:schemeClr val="tx2"/>
                </a:solidFill>
                <a:latin typeface="Franklin Gothic Medium Cond" panose="020B0606030402020204" pitchFamily="34" charset="0"/>
              </a:rPr>
              <a:t>Катла</a:t>
            </a:r>
            <a:r>
              <a:rPr lang="ru-RU" dirty="0" smtClean="0">
                <a:solidFill>
                  <a:schemeClr val="tx2"/>
                </a:solidFill>
                <a:latin typeface="Franklin Gothic Medium Cond" panose="020B0606030402020204" pitchFamily="34" charset="0"/>
              </a:rPr>
              <a:t>, приблизительно каждые </a:t>
            </a:r>
            <a:r>
              <a:rPr lang="en-US" dirty="0" smtClean="0">
                <a:solidFill>
                  <a:schemeClr val="tx2"/>
                </a:solidFill>
                <a:latin typeface="Franklin Gothic Medium Cond" panose="020B0606030402020204" pitchFamily="34" charset="0"/>
              </a:rPr>
              <a:t>40 </a:t>
            </a:r>
            <a:r>
              <a:rPr lang="ru-RU" dirty="0" smtClean="0">
                <a:solidFill>
                  <a:schemeClr val="tx2"/>
                </a:solidFill>
                <a:latin typeface="Franklin Gothic Medium Cond" panose="020B0606030402020204" pitchFamily="34" charset="0"/>
              </a:rPr>
              <a:t>- </a:t>
            </a:r>
            <a:r>
              <a:rPr lang="en-US" dirty="0" smtClean="0">
                <a:solidFill>
                  <a:schemeClr val="tx2"/>
                </a:solidFill>
                <a:latin typeface="Franklin Gothic Medium Cond" panose="020B0606030402020204" pitchFamily="34" charset="0"/>
              </a:rPr>
              <a:t>80 </a:t>
            </a:r>
            <a:r>
              <a:rPr lang="ru-RU" dirty="0" smtClean="0">
                <a:solidFill>
                  <a:schemeClr val="tx2"/>
                </a:solidFill>
                <a:latin typeface="Franklin Gothic Medium Cond" panose="020B0606030402020204" pitchFamily="34" charset="0"/>
              </a:rPr>
              <a:t>лет</a:t>
            </a:r>
            <a:r>
              <a:rPr lang="en-US" dirty="0" smtClean="0">
                <a:solidFill>
                  <a:schemeClr val="tx2"/>
                </a:solidFill>
                <a:latin typeface="Franklin Gothic Medium Cond" panose="020B0606030402020204" pitchFamily="34" charset="0"/>
              </a:rPr>
              <a:t>. </a:t>
            </a:r>
            <a:r>
              <a:rPr lang="ru-RU" dirty="0" smtClean="0">
                <a:solidFill>
                  <a:schemeClr val="tx2"/>
                </a:solidFill>
                <a:latin typeface="Franklin Gothic Medium Cond" panose="020B0606030402020204" pitchFamily="34" charset="0"/>
              </a:rPr>
              <a:t>Извержение в </a:t>
            </a:r>
            <a:r>
              <a:rPr lang="en-US" dirty="0" smtClean="0">
                <a:solidFill>
                  <a:schemeClr val="tx2"/>
                </a:solidFill>
                <a:latin typeface="Franklin Gothic Medium Cond" panose="020B0606030402020204" pitchFamily="34" charset="0"/>
              </a:rPr>
              <a:t>1755 </a:t>
            </a:r>
            <a:r>
              <a:rPr lang="ru-RU" dirty="0" smtClean="0">
                <a:solidFill>
                  <a:schemeClr val="tx2"/>
                </a:solidFill>
                <a:latin typeface="Franklin Gothic Medium Cond" panose="020B0606030402020204" pitchFamily="34" charset="0"/>
              </a:rPr>
              <a:t>году давало , по современным оценкам, пиковые водные потоки в </a:t>
            </a:r>
            <a:r>
              <a:rPr lang="en-US" dirty="0" smtClean="0">
                <a:solidFill>
                  <a:schemeClr val="tx2"/>
                </a:solidFill>
                <a:latin typeface="Franklin Gothic Medium Cond" panose="020B0606030402020204" pitchFamily="34" charset="0"/>
              </a:rPr>
              <a:t>200,000 </a:t>
            </a:r>
            <a:r>
              <a:rPr lang="ru-RU" dirty="0" smtClean="0">
                <a:solidFill>
                  <a:schemeClr val="tx2"/>
                </a:solidFill>
                <a:latin typeface="Franklin Gothic Medium Cond" panose="020B0606030402020204" pitchFamily="34" charset="0"/>
              </a:rPr>
              <a:t>-</a:t>
            </a:r>
            <a:r>
              <a:rPr lang="en-US" dirty="0" smtClean="0">
                <a:solidFill>
                  <a:schemeClr val="tx2"/>
                </a:solidFill>
                <a:latin typeface="Franklin Gothic Medium Cond" panose="020B0606030402020204" pitchFamily="34" charset="0"/>
              </a:rPr>
              <a:t> 400,000 </a:t>
            </a:r>
            <a:r>
              <a:rPr lang="ru-RU" dirty="0" smtClean="0">
                <a:solidFill>
                  <a:schemeClr val="tx2"/>
                </a:solidFill>
                <a:latin typeface="Franklin Gothic Medium Cond" panose="020B0606030402020204" pitchFamily="34" charset="0"/>
              </a:rPr>
              <a:t>м</a:t>
            </a:r>
            <a:r>
              <a:rPr lang="en-US" baseline="30000" dirty="0" smtClean="0">
                <a:solidFill>
                  <a:schemeClr val="tx2"/>
                </a:solidFill>
                <a:latin typeface="Franklin Gothic Medium Cond" panose="020B0606030402020204" pitchFamily="34" charset="0"/>
              </a:rPr>
              <a:t>3</a:t>
            </a:r>
            <a:r>
              <a:rPr lang="en-US" dirty="0" smtClean="0">
                <a:solidFill>
                  <a:schemeClr val="tx2"/>
                </a:solidFill>
                <a:latin typeface="Franklin Gothic Medium Cond" panose="020B0606030402020204" pitchFamily="34" charset="0"/>
              </a:rPr>
              <a:t>/</a:t>
            </a:r>
            <a:r>
              <a:rPr lang="ru-RU" dirty="0" smtClean="0">
                <a:solidFill>
                  <a:schemeClr val="tx2"/>
                </a:solidFill>
                <a:latin typeface="Franklin Gothic Medium Cond" panose="020B0606030402020204" pitchFamily="34" charset="0"/>
              </a:rPr>
              <a:t>с</a:t>
            </a:r>
            <a:r>
              <a:rPr lang="en-US" dirty="0" smtClean="0">
                <a:solidFill>
                  <a:schemeClr val="tx2"/>
                </a:solidFill>
                <a:latin typeface="Franklin Gothic Medium Cond" panose="020B0606030402020204" pitchFamily="34" charset="0"/>
              </a:rPr>
              <a:t>.</a:t>
            </a:r>
            <a:endParaRPr lang="en-US" dirty="0">
              <a:solidFill>
                <a:schemeClr val="tx2"/>
              </a:solidFill>
              <a:latin typeface="Franklin Gothic Medium Cond" panose="020B0606030402020204" pitchFamily="34" charset="0"/>
            </a:endParaRPr>
          </a:p>
          <a:p>
            <a:pPr>
              <a:spcBef>
                <a:spcPts val="600"/>
              </a:spcBef>
            </a:pPr>
            <a:r>
              <a:rPr lang="ru-RU" dirty="0" smtClean="0">
                <a:latin typeface="Franklin Gothic Medium Cond" panose="020B0606030402020204" pitchFamily="34" charset="0"/>
              </a:rPr>
              <a:t>Вулкан </a:t>
            </a:r>
            <a:r>
              <a:rPr lang="ru-RU" dirty="0" err="1" smtClean="0">
                <a:latin typeface="Franklin Gothic Medium Cond" panose="020B0606030402020204" pitchFamily="34" charset="0"/>
              </a:rPr>
              <a:t>Гримсвётн</a:t>
            </a:r>
            <a:r>
              <a:rPr lang="ru-RU" dirty="0" smtClean="0">
                <a:latin typeface="Franklin Gothic Medium Cond" panose="020B0606030402020204" pitchFamily="34" charset="0"/>
              </a:rPr>
              <a:t> часто порождает крупные </a:t>
            </a:r>
            <a:r>
              <a:rPr lang="ru-RU" dirty="0" err="1" smtClean="0">
                <a:latin typeface="Franklin Gothic Medium Cond" panose="020B0606030402020204" pitchFamily="34" charset="0"/>
              </a:rPr>
              <a:t>йокльлаупы</a:t>
            </a:r>
            <a:r>
              <a:rPr lang="ru-RU" dirty="0" smtClean="0">
                <a:latin typeface="Franklin Gothic Medium Cond" panose="020B0606030402020204" pitchFamily="34" charset="0"/>
              </a:rPr>
              <a:t> из ледника </a:t>
            </a:r>
            <a:r>
              <a:rPr lang="ru-RU" dirty="0" err="1" smtClean="0">
                <a:latin typeface="Franklin Gothic Medium Cond" panose="020B0606030402020204" pitchFamily="34" charset="0"/>
              </a:rPr>
              <a:t>Ватнайокуль</a:t>
            </a:r>
            <a:r>
              <a:rPr lang="en-US" dirty="0" smtClean="0">
                <a:latin typeface="Franklin Gothic Medium Cond" panose="020B0606030402020204" pitchFamily="34" charset="0"/>
              </a:rPr>
              <a:t>. </a:t>
            </a:r>
            <a:r>
              <a:rPr lang="ru-RU" dirty="0" smtClean="0">
                <a:latin typeface="Franklin Gothic Medium Cond" panose="020B0606030402020204" pitchFamily="34" charset="0"/>
              </a:rPr>
              <a:t>Извержение 1996 года спровоцировало </a:t>
            </a:r>
            <a:r>
              <a:rPr lang="en-US" dirty="0" smtClean="0">
                <a:latin typeface="Franklin Gothic Medium Cond" panose="020B0606030402020204" pitchFamily="34" charset="0"/>
              </a:rPr>
              <a:t> </a:t>
            </a:r>
            <a:r>
              <a:rPr lang="ru-RU" dirty="0" smtClean="0">
                <a:latin typeface="Franklin Gothic Medium Cond" panose="020B0606030402020204" pitchFamily="34" charset="0"/>
              </a:rPr>
              <a:t>поток мощностью </a:t>
            </a:r>
            <a:r>
              <a:rPr lang="en-US" dirty="0" smtClean="0">
                <a:latin typeface="Franklin Gothic Medium Cond" panose="020B0606030402020204" pitchFamily="34" charset="0"/>
              </a:rPr>
              <a:t>50</a:t>
            </a:r>
            <a:r>
              <a:rPr lang="ru-RU" dirty="0" smtClean="0">
                <a:latin typeface="Franklin Gothic Medium Cond" panose="020B0606030402020204" pitchFamily="34" charset="0"/>
              </a:rPr>
              <a:t> </a:t>
            </a:r>
            <a:r>
              <a:rPr lang="en-US" dirty="0" smtClean="0">
                <a:latin typeface="Franklin Gothic Medium Cond" panose="020B0606030402020204" pitchFamily="34" charset="0"/>
              </a:rPr>
              <a:t>000 </a:t>
            </a:r>
            <a:r>
              <a:rPr lang="ru-RU" dirty="0" smtClean="0">
                <a:latin typeface="Franklin Gothic Medium Cond" panose="020B0606030402020204" pitchFamily="34" charset="0"/>
              </a:rPr>
              <a:t>м</a:t>
            </a:r>
            <a:r>
              <a:rPr lang="en-US" baseline="30000" dirty="0" smtClean="0">
                <a:latin typeface="Franklin Gothic Medium Cond" panose="020B0606030402020204" pitchFamily="34" charset="0"/>
              </a:rPr>
              <a:t>3</a:t>
            </a:r>
            <a:r>
              <a:rPr lang="en-US" dirty="0" smtClean="0">
                <a:latin typeface="Franklin Gothic Medium Cond" panose="020B0606030402020204" pitchFamily="34" charset="0"/>
              </a:rPr>
              <a:t>/</a:t>
            </a:r>
            <a:r>
              <a:rPr lang="ru-RU" dirty="0" smtClean="0">
                <a:latin typeface="Franklin Gothic Medium Cond" panose="020B0606030402020204" pitchFamily="34" charset="0"/>
              </a:rPr>
              <a:t>с, продолжавшийся несколько дней.</a:t>
            </a:r>
            <a:endParaRPr lang="en-US" dirty="0">
              <a:latin typeface="Franklin Gothic Medium Cond" panose="020B0606030402020204" pitchFamily="34" charset="0"/>
            </a:endParaRPr>
          </a:p>
          <a:p>
            <a:pPr>
              <a:spcBef>
                <a:spcPts val="600"/>
              </a:spcBef>
            </a:pPr>
            <a:r>
              <a:rPr lang="ru-RU" dirty="0" smtClean="0">
                <a:latin typeface="Franklin Gothic Medium Cond" panose="020B0606030402020204" pitchFamily="34" charset="0"/>
              </a:rPr>
              <a:t>Вулкан </a:t>
            </a:r>
            <a:r>
              <a:rPr lang="ru-RU" dirty="0" err="1" smtClean="0">
                <a:latin typeface="Franklin Gothic Medium Cond" panose="020B0606030402020204" pitchFamily="34" charset="0"/>
              </a:rPr>
              <a:t>Эйяфьяллайокуль</a:t>
            </a:r>
            <a:r>
              <a:rPr lang="ru-RU" dirty="0" smtClean="0">
                <a:latin typeface="Franklin Gothic Medium Cond" panose="020B0606030402020204" pitchFamily="34" charset="0"/>
              </a:rPr>
              <a:t>  при извержении </a:t>
            </a:r>
            <a:r>
              <a:rPr lang="en-US" dirty="0" smtClean="0">
                <a:latin typeface="Franklin Gothic Medium Cond" panose="020B0606030402020204" pitchFamily="34" charset="0"/>
              </a:rPr>
              <a:t>2010 </a:t>
            </a:r>
            <a:r>
              <a:rPr lang="ru-RU" dirty="0" smtClean="0">
                <a:latin typeface="Franklin Gothic Medium Cond" panose="020B0606030402020204" pitchFamily="34" charset="0"/>
              </a:rPr>
              <a:t>года был причиной </a:t>
            </a:r>
            <a:r>
              <a:rPr lang="ru-RU" dirty="0" err="1" smtClean="0">
                <a:latin typeface="Franklin Gothic Medium Cond" panose="020B0606030402020204" pitchFamily="34" charset="0"/>
              </a:rPr>
              <a:t>йокульлаупа</a:t>
            </a:r>
            <a:r>
              <a:rPr lang="ru-RU" dirty="0" smtClean="0">
                <a:latin typeface="Franklin Gothic Medium Cond" panose="020B0606030402020204" pitchFamily="34" charset="0"/>
              </a:rPr>
              <a:t> с </a:t>
            </a:r>
            <a:r>
              <a:rPr lang="ru-RU" dirty="0" err="1" smtClean="0">
                <a:latin typeface="Franklin Gothic Medium Cond" panose="020B0606030402020204" pitchFamily="34" charset="0"/>
              </a:rPr>
              <a:t>макимальным</a:t>
            </a:r>
            <a:r>
              <a:rPr lang="ru-RU" dirty="0" smtClean="0">
                <a:latin typeface="Franklin Gothic Medium Cond" panose="020B0606030402020204" pitchFamily="34" charset="0"/>
              </a:rPr>
              <a:t> потоком около </a:t>
            </a:r>
            <a:r>
              <a:rPr lang="en-US" dirty="0" smtClean="0">
                <a:latin typeface="Franklin Gothic Medium Cond" panose="020B0606030402020204" pitchFamily="34" charset="0"/>
              </a:rPr>
              <a:t> </a:t>
            </a:r>
            <a:r>
              <a:rPr lang="en-US" dirty="0">
                <a:latin typeface="Franklin Gothic Medium Cond" panose="020B0606030402020204" pitchFamily="34" charset="0"/>
              </a:rPr>
              <a:t>2,000 </a:t>
            </a:r>
            <a:r>
              <a:rPr lang="ru-RU" dirty="0" smtClean="0">
                <a:latin typeface="Franklin Gothic Medium Cond" panose="020B0606030402020204" pitchFamily="34" charset="0"/>
              </a:rPr>
              <a:t>- </a:t>
            </a:r>
            <a:r>
              <a:rPr lang="en-US" dirty="0" smtClean="0">
                <a:latin typeface="Franklin Gothic Medium Cond" panose="020B0606030402020204" pitchFamily="34" charset="0"/>
              </a:rPr>
              <a:t>3,000 </a:t>
            </a:r>
            <a:r>
              <a:rPr lang="ru-RU" dirty="0" smtClean="0">
                <a:latin typeface="Franklin Gothic Medium Cond" panose="020B0606030402020204" pitchFamily="34" charset="0"/>
              </a:rPr>
              <a:t>м</a:t>
            </a:r>
            <a:r>
              <a:rPr lang="en-US" baseline="30000" dirty="0" smtClean="0">
                <a:latin typeface="Franklin Gothic Medium Cond" panose="020B0606030402020204" pitchFamily="34" charset="0"/>
              </a:rPr>
              <a:t>3</a:t>
            </a:r>
            <a:r>
              <a:rPr lang="en-US" dirty="0" smtClean="0">
                <a:latin typeface="Franklin Gothic Medium Cond" panose="020B0606030402020204" pitchFamily="34" charset="0"/>
              </a:rPr>
              <a:t>/</a:t>
            </a:r>
            <a:r>
              <a:rPr lang="ru-RU" dirty="0" smtClean="0">
                <a:latin typeface="Franklin Gothic Medium Cond" panose="020B0606030402020204" pitchFamily="34" charset="0"/>
              </a:rPr>
              <a:t>с</a:t>
            </a:r>
            <a:endParaRPr lang="ru-RU" dirty="0">
              <a:latin typeface="Franklin Gothic Medium Cond" panose="020B0606030402020204" pitchFamily="34"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593981115"/>
              </p:ext>
            </p:extLst>
          </p:nvPr>
        </p:nvGraphicFramePr>
        <p:xfrm>
          <a:off x="457200" y="3618696"/>
          <a:ext cx="8229600" cy="2834640"/>
        </p:xfrm>
        <a:graphic>
          <a:graphicData uri="http://schemas.openxmlformats.org/drawingml/2006/table">
            <a:tbl>
              <a:tblPr/>
              <a:tblGrid>
                <a:gridCol w="2057400"/>
                <a:gridCol w="2057400"/>
                <a:gridCol w="2057400"/>
                <a:gridCol w="2057400"/>
              </a:tblGrid>
              <a:tr h="0">
                <a:tc>
                  <a:txBody>
                    <a:bodyPr/>
                    <a:lstStyle/>
                    <a:p>
                      <a:pPr algn="ctr"/>
                      <a:r>
                        <a:rPr lang="ru-RU" dirty="0" smtClean="0">
                          <a:effectLst/>
                        </a:rPr>
                        <a:t>Озеро</a:t>
                      </a:r>
                      <a:endParaRPr lang="en-US" dirty="0">
                        <a:effectLst/>
                      </a:endParaRPr>
                    </a:p>
                  </a:txBody>
                  <a:tcPr marR="160020" anchor="ctr">
                    <a:lnL w="7620" cap="flat" cmpd="sng" algn="ctr">
                      <a:solidFill>
                        <a:srgbClr val="AAAAAA"/>
                      </a:solidFill>
                      <a:prstDash val="solid"/>
                      <a:round/>
                      <a:headEnd type="none" w="med" len="med"/>
                      <a:tailEnd type="none" w="med" len="med"/>
                    </a:lnL>
                    <a:lnR w="7620" cap="flat" cmpd="sng" algn="ctr">
                      <a:solidFill>
                        <a:srgbClr val="AAAAAA"/>
                      </a:solidFill>
                      <a:prstDash val="solid"/>
                      <a:round/>
                      <a:headEnd type="none" w="med" len="med"/>
                      <a:tailEnd type="none" w="med" len="med"/>
                    </a:lnR>
                    <a:lnT w="7620" cap="flat" cmpd="sng" algn="ctr">
                      <a:solidFill>
                        <a:srgbClr val="AAAAAA"/>
                      </a:solidFill>
                      <a:prstDash val="solid"/>
                      <a:round/>
                      <a:headEnd type="none" w="med" len="med"/>
                      <a:tailEnd type="none" w="med" len="med"/>
                    </a:lnT>
                    <a:lnB w="7620" cap="flat" cmpd="sng" algn="ctr">
                      <a:solidFill>
                        <a:srgbClr val="AAAAAA"/>
                      </a:solidFill>
                      <a:prstDash val="solid"/>
                      <a:round/>
                      <a:headEnd type="none" w="med" len="med"/>
                      <a:tailEnd type="none" w="med" len="med"/>
                    </a:lnB>
                    <a:solidFill>
                      <a:schemeClr val="accent6">
                        <a:lumMod val="40000"/>
                        <a:lumOff val="60000"/>
                      </a:schemeClr>
                    </a:solidFill>
                  </a:tcPr>
                </a:tc>
                <a:tc>
                  <a:txBody>
                    <a:bodyPr/>
                    <a:lstStyle/>
                    <a:p>
                      <a:pPr algn="ctr"/>
                      <a:r>
                        <a:rPr lang="ru-RU" dirty="0" smtClean="0">
                          <a:effectLst/>
                        </a:rPr>
                        <a:t>Год</a:t>
                      </a:r>
                      <a:endParaRPr lang="en-US" dirty="0">
                        <a:effectLst/>
                      </a:endParaRPr>
                    </a:p>
                  </a:txBody>
                  <a:tcPr marR="160020" anchor="ctr">
                    <a:lnL w="7620" cap="flat" cmpd="sng" algn="ctr">
                      <a:solidFill>
                        <a:srgbClr val="AAAAAA"/>
                      </a:solidFill>
                      <a:prstDash val="solid"/>
                      <a:round/>
                      <a:headEnd type="none" w="med" len="med"/>
                      <a:tailEnd type="none" w="med" len="med"/>
                    </a:lnL>
                    <a:lnR w="7620" cap="flat" cmpd="sng" algn="ctr">
                      <a:solidFill>
                        <a:srgbClr val="AAAAAA"/>
                      </a:solidFill>
                      <a:prstDash val="solid"/>
                      <a:round/>
                      <a:headEnd type="none" w="med" len="med"/>
                      <a:tailEnd type="none" w="med" len="med"/>
                    </a:lnR>
                    <a:lnT w="7620" cap="flat" cmpd="sng" algn="ctr">
                      <a:solidFill>
                        <a:srgbClr val="AAAAAA"/>
                      </a:solidFill>
                      <a:prstDash val="solid"/>
                      <a:round/>
                      <a:headEnd type="none" w="med" len="med"/>
                      <a:tailEnd type="none" w="med" len="med"/>
                    </a:lnT>
                    <a:lnB w="7620" cap="flat" cmpd="sng" algn="ctr">
                      <a:solidFill>
                        <a:srgbClr val="AAAAAA"/>
                      </a:solidFill>
                      <a:prstDash val="solid"/>
                      <a:round/>
                      <a:headEnd type="none" w="med" len="med"/>
                      <a:tailEnd type="none" w="med" len="med"/>
                    </a:lnB>
                    <a:solidFill>
                      <a:schemeClr val="accent6">
                        <a:lumMod val="40000"/>
                        <a:lumOff val="60000"/>
                      </a:schemeClr>
                    </a:solidFill>
                  </a:tcPr>
                </a:tc>
                <a:tc>
                  <a:txBody>
                    <a:bodyPr/>
                    <a:lstStyle/>
                    <a:p>
                      <a:pPr algn="ctr"/>
                      <a:r>
                        <a:rPr lang="ru-RU" dirty="0" smtClean="0">
                          <a:effectLst/>
                        </a:rPr>
                        <a:t>Пиковый сток </a:t>
                      </a:r>
                      <a:r>
                        <a:rPr lang="en-US" dirty="0" smtClean="0">
                          <a:effectLst/>
                        </a:rPr>
                        <a:t>(</a:t>
                      </a:r>
                      <a:r>
                        <a:rPr lang="ru-RU" dirty="0" smtClean="0">
                          <a:effectLst/>
                        </a:rPr>
                        <a:t>м</a:t>
                      </a:r>
                      <a:r>
                        <a:rPr lang="en-US" baseline="30000" dirty="0" smtClean="0">
                          <a:effectLst/>
                        </a:rPr>
                        <a:t>3</a:t>
                      </a:r>
                      <a:r>
                        <a:rPr lang="en-US" dirty="0" smtClean="0">
                          <a:effectLst/>
                        </a:rPr>
                        <a:t>/</a:t>
                      </a:r>
                      <a:r>
                        <a:rPr lang="ru-RU" dirty="0" smtClean="0">
                          <a:effectLst/>
                        </a:rPr>
                        <a:t>с</a:t>
                      </a:r>
                      <a:r>
                        <a:rPr lang="en-US" dirty="0" smtClean="0">
                          <a:effectLst/>
                        </a:rPr>
                        <a:t>)</a:t>
                      </a:r>
                      <a:endParaRPr lang="en-US" dirty="0">
                        <a:effectLst/>
                      </a:endParaRPr>
                    </a:p>
                  </a:txBody>
                  <a:tcPr marR="160020" anchor="ctr">
                    <a:lnL w="7620" cap="flat" cmpd="sng" algn="ctr">
                      <a:solidFill>
                        <a:srgbClr val="AAAAAA"/>
                      </a:solidFill>
                      <a:prstDash val="solid"/>
                      <a:round/>
                      <a:headEnd type="none" w="med" len="med"/>
                      <a:tailEnd type="none" w="med" len="med"/>
                    </a:lnL>
                    <a:lnR w="7620" cap="flat" cmpd="sng" algn="ctr">
                      <a:solidFill>
                        <a:srgbClr val="AAAAAA"/>
                      </a:solidFill>
                      <a:prstDash val="solid"/>
                      <a:round/>
                      <a:headEnd type="none" w="med" len="med"/>
                      <a:tailEnd type="none" w="med" len="med"/>
                    </a:lnR>
                    <a:lnT w="7620" cap="flat" cmpd="sng" algn="ctr">
                      <a:solidFill>
                        <a:srgbClr val="AAAAAA"/>
                      </a:solidFill>
                      <a:prstDash val="solid"/>
                      <a:round/>
                      <a:headEnd type="none" w="med" len="med"/>
                      <a:tailEnd type="none" w="med" len="med"/>
                    </a:lnT>
                    <a:lnB w="7620" cap="flat" cmpd="sng" algn="ctr">
                      <a:solidFill>
                        <a:srgbClr val="AAAAAA"/>
                      </a:solidFill>
                      <a:prstDash val="solid"/>
                      <a:round/>
                      <a:headEnd type="none" w="med" len="med"/>
                      <a:tailEnd type="none" w="med" len="med"/>
                    </a:lnB>
                    <a:solidFill>
                      <a:schemeClr val="accent6">
                        <a:lumMod val="40000"/>
                        <a:lumOff val="60000"/>
                      </a:schemeClr>
                    </a:solidFill>
                  </a:tcPr>
                </a:tc>
                <a:tc>
                  <a:txBody>
                    <a:bodyPr/>
                    <a:lstStyle/>
                    <a:p>
                      <a:pPr algn="ctr"/>
                      <a:r>
                        <a:rPr lang="ru-RU" dirty="0" smtClean="0">
                          <a:effectLst/>
                        </a:rPr>
                        <a:t>Объем </a:t>
                      </a:r>
                      <a:r>
                        <a:rPr lang="en-US" dirty="0" smtClean="0">
                          <a:effectLst/>
                        </a:rPr>
                        <a:t>(</a:t>
                      </a:r>
                      <a:r>
                        <a:rPr lang="ru-RU" dirty="0" smtClean="0">
                          <a:effectLst/>
                        </a:rPr>
                        <a:t>км</a:t>
                      </a:r>
                      <a:r>
                        <a:rPr lang="en-US" baseline="30000" dirty="0" smtClean="0">
                          <a:effectLst/>
                        </a:rPr>
                        <a:t>3</a:t>
                      </a:r>
                      <a:r>
                        <a:rPr lang="en-US" dirty="0">
                          <a:effectLst/>
                        </a:rPr>
                        <a:t>)</a:t>
                      </a:r>
                    </a:p>
                  </a:txBody>
                  <a:tcPr marR="160020" anchor="ctr">
                    <a:lnL w="7620" cap="flat" cmpd="sng" algn="ctr">
                      <a:solidFill>
                        <a:srgbClr val="AAAAAA"/>
                      </a:solidFill>
                      <a:prstDash val="solid"/>
                      <a:round/>
                      <a:headEnd type="none" w="med" len="med"/>
                      <a:tailEnd type="none" w="med" len="med"/>
                    </a:lnL>
                    <a:lnR w="7620" cap="flat" cmpd="sng" algn="ctr">
                      <a:solidFill>
                        <a:srgbClr val="AAAAAA"/>
                      </a:solidFill>
                      <a:prstDash val="solid"/>
                      <a:round/>
                      <a:headEnd type="none" w="med" len="med"/>
                      <a:tailEnd type="none" w="med" len="med"/>
                    </a:lnR>
                    <a:lnT w="7620" cap="flat" cmpd="sng" algn="ctr">
                      <a:solidFill>
                        <a:srgbClr val="AAAAAA"/>
                      </a:solidFill>
                      <a:prstDash val="solid"/>
                      <a:round/>
                      <a:headEnd type="none" w="med" len="med"/>
                      <a:tailEnd type="none" w="med" len="med"/>
                    </a:lnT>
                    <a:lnB w="7620" cap="flat" cmpd="sng" algn="ctr">
                      <a:solidFill>
                        <a:srgbClr val="AAAAAA"/>
                      </a:solidFill>
                      <a:prstDash val="solid"/>
                      <a:round/>
                      <a:headEnd type="none" w="med" len="med"/>
                      <a:tailEnd type="none" w="med" len="med"/>
                    </a:lnB>
                    <a:solidFill>
                      <a:schemeClr val="accent6">
                        <a:lumMod val="40000"/>
                        <a:lumOff val="60000"/>
                      </a:schemeClr>
                    </a:solidFill>
                  </a:tcPr>
                </a:tc>
              </a:tr>
              <a:tr h="0">
                <a:tc>
                  <a:txBody>
                    <a:bodyPr/>
                    <a:lstStyle/>
                    <a:p>
                      <a:r>
                        <a:rPr lang="en-US" dirty="0" err="1">
                          <a:effectLst/>
                        </a:rPr>
                        <a:t>Tulsequah</a:t>
                      </a:r>
                      <a:endParaRPr lang="en-US" dirty="0">
                        <a:effectLst/>
                      </a:endParaRPr>
                    </a:p>
                  </a:txBody>
                  <a:tcPr anchor="ctr">
                    <a:lnL w="7620" cap="flat" cmpd="sng" algn="ctr">
                      <a:solidFill>
                        <a:srgbClr val="AAAAAA"/>
                      </a:solidFill>
                      <a:prstDash val="solid"/>
                      <a:round/>
                      <a:headEnd type="none" w="med" len="med"/>
                      <a:tailEnd type="none" w="med" len="med"/>
                    </a:lnL>
                    <a:lnR w="7620" cap="flat" cmpd="sng" algn="ctr">
                      <a:solidFill>
                        <a:srgbClr val="AAAAAA"/>
                      </a:solidFill>
                      <a:prstDash val="solid"/>
                      <a:round/>
                      <a:headEnd type="none" w="med" len="med"/>
                      <a:tailEnd type="none" w="med" len="med"/>
                    </a:lnR>
                    <a:lnT w="7620" cap="flat" cmpd="sng" algn="ctr">
                      <a:solidFill>
                        <a:srgbClr val="AAAAAA"/>
                      </a:solidFill>
                      <a:prstDash val="solid"/>
                      <a:round/>
                      <a:headEnd type="none" w="med" len="med"/>
                      <a:tailEnd type="none" w="med" len="med"/>
                    </a:lnT>
                    <a:lnB w="7620" cap="flat" cmpd="sng" algn="ctr">
                      <a:solidFill>
                        <a:srgbClr val="AAAAAA"/>
                      </a:solidFill>
                      <a:prstDash val="solid"/>
                      <a:round/>
                      <a:headEnd type="none" w="med" len="med"/>
                      <a:tailEnd type="none" w="med" len="med"/>
                    </a:lnB>
                    <a:solidFill>
                      <a:schemeClr val="tx2">
                        <a:lumMod val="20000"/>
                        <a:lumOff val="80000"/>
                      </a:schemeClr>
                    </a:solidFill>
                  </a:tcPr>
                </a:tc>
                <a:tc>
                  <a:txBody>
                    <a:bodyPr/>
                    <a:lstStyle/>
                    <a:p>
                      <a:r>
                        <a:rPr lang="ru-RU" dirty="0">
                          <a:effectLst/>
                        </a:rPr>
                        <a:t>1958</a:t>
                      </a:r>
                    </a:p>
                  </a:txBody>
                  <a:tcPr anchor="ctr">
                    <a:lnL w="7620" cap="flat" cmpd="sng" algn="ctr">
                      <a:solidFill>
                        <a:srgbClr val="AAAAAA"/>
                      </a:solidFill>
                      <a:prstDash val="solid"/>
                      <a:round/>
                      <a:headEnd type="none" w="med" len="med"/>
                      <a:tailEnd type="none" w="med" len="med"/>
                    </a:lnL>
                    <a:lnR w="7620" cap="flat" cmpd="sng" algn="ctr">
                      <a:solidFill>
                        <a:srgbClr val="AAAAAA"/>
                      </a:solidFill>
                      <a:prstDash val="solid"/>
                      <a:round/>
                      <a:headEnd type="none" w="med" len="med"/>
                      <a:tailEnd type="none" w="med" len="med"/>
                    </a:lnR>
                    <a:lnT w="7620" cap="flat" cmpd="sng" algn="ctr">
                      <a:solidFill>
                        <a:srgbClr val="AAAAAA"/>
                      </a:solidFill>
                      <a:prstDash val="solid"/>
                      <a:round/>
                      <a:headEnd type="none" w="med" len="med"/>
                      <a:tailEnd type="none" w="med" len="med"/>
                    </a:lnT>
                    <a:lnB w="7620" cap="flat" cmpd="sng" algn="ctr">
                      <a:solidFill>
                        <a:srgbClr val="AAAAAA"/>
                      </a:solidFill>
                      <a:prstDash val="solid"/>
                      <a:round/>
                      <a:headEnd type="none" w="med" len="med"/>
                      <a:tailEnd type="none" w="med" len="med"/>
                    </a:lnB>
                    <a:solidFill>
                      <a:schemeClr val="tx2">
                        <a:lumMod val="20000"/>
                        <a:lumOff val="80000"/>
                      </a:schemeClr>
                    </a:solidFill>
                  </a:tcPr>
                </a:tc>
                <a:tc>
                  <a:txBody>
                    <a:bodyPr/>
                    <a:lstStyle/>
                    <a:p>
                      <a:r>
                        <a:rPr lang="ru-RU" dirty="0">
                          <a:effectLst/>
                        </a:rPr>
                        <a:t>1556</a:t>
                      </a:r>
                    </a:p>
                  </a:txBody>
                  <a:tcPr anchor="ctr">
                    <a:lnL w="7620" cap="flat" cmpd="sng" algn="ctr">
                      <a:solidFill>
                        <a:srgbClr val="AAAAAA"/>
                      </a:solidFill>
                      <a:prstDash val="solid"/>
                      <a:round/>
                      <a:headEnd type="none" w="med" len="med"/>
                      <a:tailEnd type="none" w="med" len="med"/>
                    </a:lnL>
                    <a:lnR w="7620" cap="flat" cmpd="sng" algn="ctr">
                      <a:solidFill>
                        <a:srgbClr val="AAAAAA"/>
                      </a:solidFill>
                      <a:prstDash val="solid"/>
                      <a:round/>
                      <a:headEnd type="none" w="med" len="med"/>
                      <a:tailEnd type="none" w="med" len="med"/>
                    </a:lnR>
                    <a:lnT w="7620" cap="flat" cmpd="sng" algn="ctr">
                      <a:solidFill>
                        <a:srgbClr val="AAAAAA"/>
                      </a:solidFill>
                      <a:prstDash val="solid"/>
                      <a:round/>
                      <a:headEnd type="none" w="med" len="med"/>
                      <a:tailEnd type="none" w="med" len="med"/>
                    </a:lnT>
                    <a:lnB w="7620" cap="flat" cmpd="sng" algn="ctr">
                      <a:solidFill>
                        <a:srgbClr val="AAAAAA"/>
                      </a:solidFill>
                      <a:prstDash val="solid"/>
                      <a:round/>
                      <a:headEnd type="none" w="med" len="med"/>
                      <a:tailEnd type="none" w="med" len="med"/>
                    </a:lnB>
                    <a:solidFill>
                      <a:schemeClr val="tx2">
                        <a:lumMod val="20000"/>
                        <a:lumOff val="80000"/>
                      </a:schemeClr>
                    </a:solidFill>
                  </a:tcPr>
                </a:tc>
                <a:tc>
                  <a:txBody>
                    <a:bodyPr/>
                    <a:lstStyle/>
                    <a:p>
                      <a:r>
                        <a:rPr lang="ru-RU" dirty="0">
                          <a:effectLst/>
                        </a:rPr>
                        <a:t>0.229</a:t>
                      </a:r>
                    </a:p>
                  </a:txBody>
                  <a:tcPr anchor="ctr">
                    <a:lnL w="7620" cap="flat" cmpd="sng" algn="ctr">
                      <a:solidFill>
                        <a:srgbClr val="AAAAAA"/>
                      </a:solidFill>
                      <a:prstDash val="solid"/>
                      <a:round/>
                      <a:headEnd type="none" w="med" len="med"/>
                      <a:tailEnd type="none" w="med" len="med"/>
                    </a:lnL>
                    <a:lnR w="7620" cap="flat" cmpd="sng" algn="ctr">
                      <a:solidFill>
                        <a:srgbClr val="AAAAAA"/>
                      </a:solidFill>
                      <a:prstDash val="solid"/>
                      <a:round/>
                      <a:headEnd type="none" w="med" len="med"/>
                      <a:tailEnd type="none" w="med" len="med"/>
                    </a:lnR>
                    <a:lnT w="7620" cap="flat" cmpd="sng" algn="ctr">
                      <a:solidFill>
                        <a:srgbClr val="AAAAAA"/>
                      </a:solidFill>
                      <a:prstDash val="solid"/>
                      <a:round/>
                      <a:headEnd type="none" w="med" len="med"/>
                      <a:tailEnd type="none" w="med" len="med"/>
                    </a:lnT>
                    <a:lnB w="7620" cap="flat" cmpd="sng" algn="ctr">
                      <a:solidFill>
                        <a:srgbClr val="AAAAAA"/>
                      </a:solidFill>
                      <a:prstDash val="solid"/>
                      <a:round/>
                      <a:headEnd type="none" w="med" len="med"/>
                      <a:tailEnd type="none" w="med" len="med"/>
                    </a:lnB>
                    <a:solidFill>
                      <a:schemeClr val="tx2">
                        <a:lumMod val="20000"/>
                        <a:lumOff val="80000"/>
                      </a:schemeClr>
                    </a:solidFill>
                  </a:tcPr>
                </a:tc>
              </a:tr>
              <a:tr h="0">
                <a:tc>
                  <a:txBody>
                    <a:bodyPr/>
                    <a:lstStyle/>
                    <a:p>
                      <a:r>
                        <a:rPr lang="en-US" dirty="0">
                          <a:effectLst/>
                        </a:rPr>
                        <a:t>Tide</a:t>
                      </a:r>
                    </a:p>
                  </a:txBody>
                  <a:tcPr anchor="ctr">
                    <a:lnL w="7620" cap="flat" cmpd="sng" algn="ctr">
                      <a:solidFill>
                        <a:srgbClr val="AAAAAA"/>
                      </a:solidFill>
                      <a:prstDash val="solid"/>
                      <a:round/>
                      <a:headEnd type="none" w="med" len="med"/>
                      <a:tailEnd type="none" w="med" len="med"/>
                    </a:lnL>
                    <a:lnR w="7620" cap="flat" cmpd="sng" algn="ctr">
                      <a:solidFill>
                        <a:srgbClr val="AAAAAA"/>
                      </a:solidFill>
                      <a:prstDash val="solid"/>
                      <a:round/>
                      <a:headEnd type="none" w="med" len="med"/>
                      <a:tailEnd type="none" w="med" len="med"/>
                    </a:lnR>
                    <a:lnT w="7620" cap="flat" cmpd="sng" algn="ctr">
                      <a:solidFill>
                        <a:srgbClr val="AAAAAA"/>
                      </a:solidFill>
                      <a:prstDash val="solid"/>
                      <a:round/>
                      <a:headEnd type="none" w="med" len="med"/>
                      <a:tailEnd type="none" w="med" len="med"/>
                    </a:lnT>
                    <a:lnB w="7620" cap="flat" cmpd="sng" algn="ctr">
                      <a:solidFill>
                        <a:srgbClr val="AAAAAA"/>
                      </a:solidFill>
                      <a:prstDash val="solid"/>
                      <a:round/>
                      <a:headEnd type="none" w="med" len="med"/>
                      <a:tailEnd type="none" w="med" len="med"/>
                    </a:lnB>
                    <a:solidFill>
                      <a:srgbClr val="F9F9F9"/>
                    </a:solidFill>
                  </a:tcPr>
                </a:tc>
                <a:tc>
                  <a:txBody>
                    <a:bodyPr/>
                    <a:lstStyle/>
                    <a:p>
                      <a:r>
                        <a:rPr lang="ru-RU" dirty="0">
                          <a:effectLst/>
                        </a:rPr>
                        <a:t>1800</a:t>
                      </a:r>
                    </a:p>
                  </a:txBody>
                  <a:tcPr anchor="ctr">
                    <a:lnL w="7620" cap="flat" cmpd="sng" algn="ctr">
                      <a:solidFill>
                        <a:srgbClr val="AAAAAA"/>
                      </a:solidFill>
                      <a:prstDash val="solid"/>
                      <a:round/>
                      <a:headEnd type="none" w="med" len="med"/>
                      <a:tailEnd type="none" w="med" len="med"/>
                    </a:lnL>
                    <a:lnR w="7620" cap="flat" cmpd="sng" algn="ctr">
                      <a:solidFill>
                        <a:srgbClr val="AAAAAA"/>
                      </a:solidFill>
                      <a:prstDash val="solid"/>
                      <a:round/>
                      <a:headEnd type="none" w="med" len="med"/>
                      <a:tailEnd type="none" w="med" len="med"/>
                    </a:lnR>
                    <a:lnT w="7620" cap="flat" cmpd="sng" algn="ctr">
                      <a:solidFill>
                        <a:srgbClr val="AAAAAA"/>
                      </a:solidFill>
                      <a:prstDash val="solid"/>
                      <a:round/>
                      <a:headEnd type="none" w="med" len="med"/>
                      <a:tailEnd type="none" w="med" len="med"/>
                    </a:lnT>
                    <a:lnB w="7620" cap="flat" cmpd="sng" algn="ctr">
                      <a:solidFill>
                        <a:srgbClr val="AAAAAA"/>
                      </a:solidFill>
                      <a:prstDash val="solid"/>
                      <a:round/>
                      <a:headEnd type="none" w="med" len="med"/>
                      <a:tailEnd type="none" w="med" len="med"/>
                    </a:lnB>
                    <a:solidFill>
                      <a:srgbClr val="F9F9F9"/>
                    </a:solidFill>
                  </a:tcPr>
                </a:tc>
                <a:tc>
                  <a:txBody>
                    <a:bodyPr/>
                    <a:lstStyle/>
                    <a:p>
                      <a:r>
                        <a:rPr lang="ru-RU" dirty="0">
                          <a:effectLst/>
                        </a:rPr>
                        <a:t>5,000-10,000</a:t>
                      </a:r>
                    </a:p>
                  </a:txBody>
                  <a:tcPr anchor="ctr">
                    <a:lnL w="7620" cap="flat" cmpd="sng" algn="ctr">
                      <a:solidFill>
                        <a:srgbClr val="AAAAAA"/>
                      </a:solidFill>
                      <a:prstDash val="solid"/>
                      <a:round/>
                      <a:headEnd type="none" w="med" len="med"/>
                      <a:tailEnd type="none" w="med" len="med"/>
                    </a:lnL>
                    <a:lnR w="7620" cap="flat" cmpd="sng" algn="ctr">
                      <a:solidFill>
                        <a:srgbClr val="AAAAAA"/>
                      </a:solidFill>
                      <a:prstDash val="solid"/>
                      <a:round/>
                      <a:headEnd type="none" w="med" len="med"/>
                      <a:tailEnd type="none" w="med" len="med"/>
                    </a:lnR>
                    <a:lnT w="7620" cap="flat" cmpd="sng" algn="ctr">
                      <a:solidFill>
                        <a:srgbClr val="AAAAAA"/>
                      </a:solidFill>
                      <a:prstDash val="solid"/>
                      <a:round/>
                      <a:headEnd type="none" w="med" len="med"/>
                      <a:tailEnd type="none" w="med" len="med"/>
                    </a:lnT>
                    <a:lnB w="7620" cap="flat" cmpd="sng" algn="ctr">
                      <a:solidFill>
                        <a:srgbClr val="AAAAAA"/>
                      </a:solidFill>
                      <a:prstDash val="solid"/>
                      <a:round/>
                      <a:headEnd type="none" w="med" len="med"/>
                      <a:tailEnd type="none" w="med" len="med"/>
                    </a:lnB>
                    <a:solidFill>
                      <a:srgbClr val="F9F9F9"/>
                    </a:solidFill>
                  </a:tcPr>
                </a:tc>
                <a:tc>
                  <a:txBody>
                    <a:bodyPr/>
                    <a:lstStyle/>
                    <a:p>
                      <a:r>
                        <a:rPr lang="ru-RU" dirty="0">
                          <a:effectLst/>
                        </a:rPr>
                        <a:t>1.1</a:t>
                      </a:r>
                    </a:p>
                  </a:txBody>
                  <a:tcPr anchor="ctr">
                    <a:lnL w="7620" cap="flat" cmpd="sng" algn="ctr">
                      <a:solidFill>
                        <a:srgbClr val="AAAAAA"/>
                      </a:solidFill>
                      <a:prstDash val="solid"/>
                      <a:round/>
                      <a:headEnd type="none" w="med" len="med"/>
                      <a:tailEnd type="none" w="med" len="med"/>
                    </a:lnL>
                    <a:lnR w="7620" cap="flat" cmpd="sng" algn="ctr">
                      <a:solidFill>
                        <a:srgbClr val="AAAAAA"/>
                      </a:solidFill>
                      <a:prstDash val="solid"/>
                      <a:round/>
                      <a:headEnd type="none" w="med" len="med"/>
                      <a:tailEnd type="none" w="med" len="med"/>
                    </a:lnR>
                    <a:lnT w="7620" cap="flat" cmpd="sng" algn="ctr">
                      <a:solidFill>
                        <a:srgbClr val="AAAAAA"/>
                      </a:solidFill>
                      <a:prstDash val="solid"/>
                      <a:round/>
                      <a:headEnd type="none" w="med" len="med"/>
                      <a:tailEnd type="none" w="med" len="med"/>
                    </a:lnT>
                    <a:lnB w="7620" cap="flat" cmpd="sng" algn="ctr">
                      <a:solidFill>
                        <a:srgbClr val="AAAAAA"/>
                      </a:solidFill>
                      <a:prstDash val="solid"/>
                      <a:round/>
                      <a:headEnd type="none" w="med" len="med"/>
                      <a:tailEnd type="none" w="med" len="med"/>
                    </a:lnB>
                    <a:solidFill>
                      <a:srgbClr val="F9F9F9"/>
                    </a:solidFill>
                  </a:tcPr>
                </a:tc>
              </a:tr>
              <a:tr h="0">
                <a:tc>
                  <a:txBody>
                    <a:bodyPr/>
                    <a:lstStyle/>
                    <a:p>
                      <a:r>
                        <a:rPr lang="en-US" dirty="0">
                          <a:effectLst/>
                        </a:rPr>
                        <a:t>Summit</a:t>
                      </a:r>
                    </a:p>
                  </a:txBody>
                  <a:tcPr anchor="ctr">
                    <a:lnL w="7620" cap="flat" cmpd="sng" algn="ctr">
                      <a:solidFill>
                        <a:srgbClr val="AAAAAA"/>
                      </a:solidFill>
                      <a:prstDash val="solid"/>
                      <a:round/>
                      <a:headEnd type="none" w="med" len="med"/>
                      <a:tailEnd type="none" w="med" len="med"/>
                    </a:lnL>
                    <a:lnR w="7620" cap="flat" cmpd="sng" algn="ctr">
                      <a:solidFill>
                        <a:srgbClr val="AAAAAA"/>
                      </a:solidFill>
                      <a:prstDash val="solid"/>
                      <a:round/>
                      <a:headEnd type="none" w="med" len="med"/>
                      <a:tailEnd type="none" w="med" len="med"/>
                    </a:lnR>
                    <a:lnT w="7620" cap="flat" cmpd="sng" algn="ctr">
                      <a:solidFill>
                        <a:srgbClr val="AAAAAA"/>
                      </a:solidFill>
                      <a:prstDash val="solid"/>
                      <a:round/>
                      <a:headEnd type="none" w="med" len="med"/>
                      <a:tailEnd type="none" w="med" len="med"/>
                    </a:lnT>
                    <a:lnB w="7620" cap="flat" cmpd="sng" algn="ctr">
                      <a:solidFill>
                        <a:srgbClr val="AAAAAA"/>
                      </a:solidFill>
                      <a:prstDash val="solid"/>
                      <a:round/>
                      <a:headEnd type="none" w="med" len="med"/>
                      <a:tailEnd type="none" w="med" len="med"/>
                    </a:lnB>
                    <a:solidFill>
                      <a:schemeClr val="tx2">
                        <a:lumMod val="20000"/>
                        <a:lumOff val="80000"/>
                      </a:schemeClr>
                    </a:solidFill>
                  </a:tcPr>
                </a:tc>
                <a:tc>
                  <a:txBody>
                    <a:bodyPr/>
                    <a:lstStyle/>
                    <a:p>
                      <a:r>
                        <a:rPr lang="ru-RU" dirty="0">
                          <a:effectLst/>
                        </a:rPr>
                        <a:t>1967</a:t>
                      </a:r>
                    </a:p>
                  </a:txBody>
                  <a:tcPr anchor="ctr">
                    <a:lnL w="7620" cap="flat" cmpd="sng" algn="ctr">
                      <a:solidFill>
                        <a:srgbClr val="AAAAAA"/>
                      </a:solidFill>
                      <a:prstDash val="solid"/>
                      <a:round/>
                      <a:headEnd type="none" w="med" len="med"/>
                      <a:tailEnd type="none" w="med" len="med"/>
                    </a:lnL>
                    <a:lnR w="7620" cap="flat" cmpd="sng" algn="ctr">
                      <a:solidFill>
                        <a:srgbClr val="AAAAAA"/>
                      </a:solidFill>
                      <a:prstDash val="solid"/>
                      <a:round/>
                      <a:headEnd type="none" w="med" len="med"/>
                      <a:tailEnd type="none" w="med" len="med"/>
                    </a:lnR>
                    <a:lnT w="7620" cap="flat" cmpd="sng" algn="ctr">
                      <a:solidFill>
                        <a:srgbClr val="AAAAAA"/>
                      </a:solidFill>
                      <a:prstDash val="solid"/>
                      <a:round/>
                      <a:headEnd type="none" w="med" len="med"/>
                      <a:tailEnd type="none" w="med" len="med"/>
                    </a:lnT>
                    <a:lnB w="7620" cap="flat" cmpd="sng" algn="ctr">
                      <a:solidFill>
                        <a:srgbClr val="AAAAAA"/>
                      </a:solidFill>
                      <a:prstDash val="solid"/>
                      <a:round/>
                      <a:headEnd type="none" w="med" len="med"/>
                      <a:tailEnd type="none" w="med" len="med"/>
                    </a:lnB>
                    <a:solidFill>
                      <a:schemeClr val="tx2">
                        <a:lumMod val="20000"/>
                        <a:lumOff val="80000"/>
                      </a:schemeClr>
                    </a:solidFill>
                  </a:tcPr>
                </a:tc>
                <a:tc>
                  <a:txBody>
                    <a:bodyPr/>
                    <a:lstStyle/>
                    <a:p>
                      <a:r>
                        <a:rPr lang="ru-RU" dirty="0">
                          <a:effectLst/>
                        </a:rPr>
                        <a:t>2560</a:t>
                      </a:r>
                    </a:p>
                  </a:txBody>
                  <a:tcPr anchor="ctr">
                    <a:lnL w="7620" cap="flat" cmpd="sng" algn="ctr">
                      <a:solidFill>
                        <a:srgbClr val="AAAAAA"/>
                      </a:solidFill>
                      <a:prstDash val="solid"/>
                      <a:round/>
                      <a:headEnd type="none" w="med" len="med"/>
                      <a:tailEnd type="none" w="med" len="med"/>
                    </a:lnL>
                    <a:lnR w="7620" cap="flat" cmpd="sng" algn="ctr">
                      <a:solidFill>
                        <a:srgbClr val="AAAAAA"/>
                      </a:solidFill>
                      <a:prstDash val="solid"/>
                      <a:round/>
                      <a:headEnd type="none" w="med" len="med"/>
                      <a:tailEnd type="none" w="med" len="med"/>
                    </a:lnR>
                    <a:lnT w="7620" cap="flat" cmpd="sng" algn="ctr">
                      <a:solidFill>
                        <a:srgbClr val="AAAAAA"/>
                      </a:solidFill>
                      <a:prstDash val="solid"/>
                      <a:round/>
                      <a:headEnd type="none" w="med" len="med"/>
                      <a:tailEnd type="none" w="med" len="med"/>
                    </a:lnT>
                    <a:lnB w="7620" cap="flat" cmpd="sng" algn="ctr">
                      <a:solidFill>
                        <a:srgbClr val="AAAAAA"/>
                      </a:solidFill>
                      <a:prstDash val="solid"/>
                      <a:round/>
                      <a:headEnd type="none" w="med" len="med"/>
                      <a:tailEnd type="none" w="med" len="med"/>
                    </a:lnB>
                    <a:solidFill>
                      <a:schemeClr val="tx2">
                        <a:lumMod val="20000"/>
                        <a:lumOff val="80000"/>
                      </a:schemeClr>
                    </a:solidFill>
                  </a:tcPr>
                </a:tc>
                <a:tc>
                  <a:txBody>
                    <a:bodyPr/>
                    <a:lstStyle/>
                    <a:p>
                      <a:r>
                        <a:rPr lang="ru-RU" dirty="0">
                          <a:effectLst/>
                        </a:rPr>
                        <a:t>0.251</a:t>
                      </a:r>
                    </a:p>
                  </a:txBody>
                  <a:tcPr anchor="ctr">
                    <a:lnL w="7620" cap="flat" cmpd="sng" algn="ctr">
                      <a:solidFill>
                        <a:srgbClr val="AAAAAA"/>
                      </a:solidFill>
                      <a:prstDash val="solid"/>
                      <a:round/>
                      <a:headEnd type="none" w="med" len="med"/>
                      <a:tailEnd type="none" w="med" len="med"/>
                    </a:lnL>
                    <a:lnR w="7620" cap="flat" cmpd="sng" algn="ctr">
                      <a:solidFill>
                        <a:srgbClr val="AAAAAA"/>
                      </a:solidFill>
                      <a:prstDash val="solid"/>
                      <a:round/>
                      <a:headEnd type="none" w="med" len="med"/>
                      <a:tailEnd type="none" w="med" len="med"/>
                    </a:lnR>
                    <a:lnT w="7620" cap="flat" cmpd="sng" algn="ctr">
                      <a:solidFill>
                        <a:srgbClr val="AAAAAA"/>
                      </a:solidFill>
                      <a:prstDash val="solid"/>
                      <a:round/>
                      <a:headEnd type="none" w="med" len="med"/>
                      <a:tailEnd type="none" w="med" len="med"/>
                    </a:lnT>
                    <a:lnB w="7620" cap="flat" cmpd="sng" algn="ctr">
                      <a:solidFill>
                        <a:srgbClr val="AAAAAA"/>
                      </a:solidFill>
                      <a:prstDash val="solid"/>
                      <a:round/>
                      <a:headEnd type="none" w="med" len="med"/>
                      <a:tailEnd type="none" w="med" len="med"/>
                    </a:lnB>
                    <a:solidFill>
                      <a:schemeClr val="tx2">
                        <a:lumMod val="20000"/>
                        <a:lumOff val="80000"/>
                      </a:schemeClr>
                    </a:solidFill>
                  </a:tcPr>
                </a:tc>
              </a:tr>
              <a:tr h="0">
                <a:tc>
                  <a:txBody>
                    <a:bodyPr/>
                    <a:lstStyle/>
                    <a:p>
                      <a:r>
                        <a:rPr lang="en-US" dirty="0" err="1">
                          <a:effectLst/>
                        </a:rPr>
                        <a:t>Donjek</a:t>
                      </a:r>
                      <a:endParaRPr lang="en-US" dirty="0">
                        <a:effectLst/>
                      </a:endParaRPr>
                    </a:p>
                  </a:txBody>
                  <a:tcPr anchor="ctr">
                    <a:lnL w="7620" cap="flat" cmpd="sng" algn="ctr">
                      <a:solidFill>
                        <a:srgbClr val="AAAAAA"/>
                      </a:solidFill>
                      <a:prstDash val="solid"/>
                      <a:round/>
                      <a:headEnd type="none" w="med" len="med"/>
                      <a:tailEnd type="none" w="med" len="med"/>
                    </a:lnL>
                    <a:lnR w="7620" cap="flat" cmpd="sng" algn="ctr">
                      <a:solidFill>
                        <a:srgbClr val="AAAAAA"/>
                      </a:solidFill>
                      <a:prstDash val="solid"/>
                      <a:round/>
                      <a:headEnd type="none" w="med" len="med"/>
                      <a:tailEnd type="none" w="med" len="med"/>
                    </a:lnR>
                    <a:lnT w="7620" cap="flat" cmpd="sng" algn="ctr">
                      <a:solidFill>
                        <a:srgbClr val="AAAAAA"/>
                      </a:solidFill>
                      <a:prstDash val="solid"/>
                      <a:round/>
                      <a:headEnd type="none" w="med" len="med"/>
                      <a:tailEnd type="none" w="med" len="med"/>
                    </a:lnT>
                    <a:lnB w="7620" cap="flat" cmpd="sng" algn="ctr">
                      <a:solidFill>
                        <a:srgbClr val="AAAAAA"/>
                      </a:solidFill>
                      <a:prstDash val="solid"/>
                      <a:round/>
                      <a:headEnd type="none" w="med" len="med"/>
                      <a:tailEnd type="none" w="med" len="med"/>
                    </a:lnB>
                    <a:solidFill>
                      <a:schemeClr val="tx2">
                        <a:lumMod val="20000"/>
                        <a:lumOff val="80000"/>
                      </a:schemeClr>
                    </a:solidFill>
                  </a:tcPr>
                </a:tc>
                <a:tc>
                  <a:txBody>
                    <a:bodyPr/>
                    <a:lstStyle/>
                    <a:p>
                      <a:r>
                        <a:rPr lang="ru-RU" dirty="0">
                          <a:effectLst/>
                        </a:rPr>
                        <a:t>1810</a:t>
                      </a:r>
                    </a:p>
                  </a:txBody>
                  <a:tcPr anchor="ctr">
                    <a:lnL w="7620" cap="flat" cmpd="sng" algn="ctr">
                      <a:solidFill>
                        <a:srgbClr val="AAAAAA"/>
                      </a:solidFill>
                      <a:prstDash val="solid"/>
                      <a:round/>
                      <a:headEnd type="none" w="med" len="med"/>
                      <a:tailEnd type="none" w="med" len="med"/>
                    </a:lnL>
                    <a:lnR w="7620" cap="flat" cmpd="sng" algn="ctr">
                      <a:solidFill>
                        <a:srgbClr val="AAAAAA"/>
                      </a:solidFill>
                      <a:prstDash val="solid"/>
                      <a:round/>
                      <a:headEnd type="none" w="med" len="med"/>
                      <a:tailEnd type="none" w="med" len="med"/>
                    </a:lnR>
                    <a:lnT w="7620" cap="flat" cmpd="sng" algn="ctr">
                      <a:solidFill>
                        <a:srgbClr val="AAAAAA"/>
                      </a:solidFill>
                      <a:prstDash val="solid"/>
                      <a:round/>
                      <a:headEnd type="none" w="med" len="med"/>
                      <a:tailEnd type="none" w="med" len="med"/>
                    </a:lnT>
                    <a:lnB w="7620" cap="flat" cmpd="sng" algn="ctr">
                      <a:solidFill>
                        <a:srgbClr val="AAAAAA"/>
                      </a:solidFill>
                      <a:prstDash val="solid"/>
                      <a:round/>
                      <a:headEnd type="none" w="med" len="med"/>
                      <a:tailEnd type="none" w="med" len="med"/>
                    </a:lnB>
                    <a:solidFill>
                      <a:schemeClr val="tx2">
                        <a:lumMod val="20000"/>
                        <a:lumOff val="80000"/>
                      </a:schemeClr>
                    </a:solidFill>
                  </a:tcPr>
                </a:tc>
                <a:tc>
                  <a:txBody>
                    <a:bodyPr/>
                    <a:lstStyle/>
                    <a:p>
                      <a:r>
                        <a:rPr lang="ru-RU" dirty="0">
                          <a:effectLst/>
                        </a:rPr>
                        <a:t>4000-6000</a:t>
                      </a:r>
                    </a:p>
                  </a:txBody>
                  <a:tcPr anchor="ctr">
                    <a:lnL w="7620" cap="flat" cmpd="sng" algn="ctr">
                      <a:solidFill>
                        <a:srgbClr val="AAAAAA"/>
                      </a:solidFill>
                      <a:prstDash val="solid"/>
                      <a:round/>
                      <a:headEnd type="none" w="med" len="med"/>
                      <a:tailEnd type="none" w="med" len="med"/>
                    </a:lnL>
                    <a:lnR w="7620" cap="flat" cmpd="sng" algn="ctr">
                      <a:solidFill>
                        <a:srgbClr val="AAAAAA"/>
                      </a:solidFill>
                      <a:prstDash val="solid"/>
                      <a:round/>
                      <a:headEnd type="none" w="med" len="med"/>
                      <a:tailEnd type="none" w="med" len="med"/>
                    </a:lnR>
                    <a:lnT w="7620" cap="flat" cmpd="sng" algn="ctr">
                      <a:solidFill>
                        <a:srgbClr val="AAAAAA"/>
                      </a:solidFill>
                      <a:prstDash val="solid"/>
                      <a:round/>
                      <a:headEnd type="none" w="med" len="med"/>
                      <a:tailEnd type="none" w="med" len="med"/>
                    </a:lnT>
                    <a:lnB w="7620" cap="flat" cmpd="sng" algn="ctr">
                      <a:solidFill>
                        <a:srgbClr val="AAAAAA"/>
                      </a:solidFill>
                      <a:prstDash val="solid"/>
                      <a:round/>
                      <a:headEnd type="none" w="med" len="med"/>
                      <a:tailEnd type="none" w="med" len="med"/>
                    </a:lnB>
                    <a:solidFill>
                      <a:schemeClr val="tx2">
                        <a:lumMod val="20000"/>
                        <a:lumOff val="80000"/>
                      </a:schemeClr>
                    </a:solidFill>
                  </a:tcPr>
                </a:tc>
                <a:tc>
                  <a:txBody>
                    <a:bodyPr/>
                    <a:lstStyle/>
                    <a:p>
                      <a:r>
                        <a:rPr lang="ru-RU" dirty="0">
                          <a:effectLst/>
                        </a:rPr>
                        <a:t>0.234</a:t>
                      </a:r>
                    </a:p>
                  </a:txBody>
                  <a:tcPr anchor="ctr">
                    <a:lnL w="7620" cap="flat" cmpd="sng" algn="ctr">
                      <a:solidFill>
                        <a:srgbClr val="AAAAAA"/>
                      </a:solidFill>
                      <a:prstDash val="solid"/>
                      <a:round/>
                      <a:headEnd type="none" w="med" len="med"/>
                      <a:tailEnd type="none" w="med" len="med"/>
                    </a:lnL>
                    <a:lnR w="7620" cap="flat" cmpd="sng" algn="ctr">
                      <a:solidFill>
                        <a:srgbClr val="AAAAAA"/>
                      </a:solidFill>
                      <a:prstDash val="solid"/>
                      <a:round/>
                      <a:headEnd type="none" w="med" len="med"/>
                      <a:tailEnd type="none" w="med" len="med"/>
                    </a:lnR>
                    <a:lnT w="7620" cap="flat" cmpd="sng" algn="ctr">
                      <a:solidFill>
                        <a:srgbClr val="AAAAAA"/>
                      </a:solidFill>
                      <a:prstDash val="solid"/>
                      <a:round/>
                      <a:headEnd type="none" w="med" len="med"/>
                      <a:tailEnd type="none" w="med" len="med"/>
                    </a:lnT>
                    <a:lnB w="7620" cap="flat" cmpd="sng" algn="ctr">
                      <a:solidFill>
                        <a:srgbClr val="AAAAAA"/>
                      </a:solidFill>
                      <a:prstDash val="solid"/>
                      <a:round/>
                      <a:headEnd type="none" w="med" len="med"/>
                      <a:tailEnd type="none" w="med" len="med"/>
                    </a:lnB>
                    <a:solidFill>
                      <a:schemeClr val="tx2">
                        <a:lumMod val="20000"/>
                        <a:lumOff val="80000"/>
                      </a:schemeClr>
                    </a:solidFill>
                  </a:tcPr>
                </a:tc>
              </a:tr>
              <a:tr h="0">
                <a:tc>
                  <a:txBody>
                    <a:bodyPr/>
                    <a:lstStyle/>
                    <a:p>
                      <a:r>
                        <a:rPr lang="en-US" dirty="0">
                          <a:effectLst/>
                        </a:rPr>
                        <a:t>Ape</a:t>
                      </a:r>
                    </a:p>
                  </a:txBody>
                  <a:tcPr anchor="ctr">
                    <a:lnL w="7620" cap="flat" cmpd="sng" algn="ctr">
                      <a:solidFill>
                        <a:srgbClr val="AAAAAA"/>
                      </a:solidFill>
                      <a:prstDash val="solid"/>
                      <a:round/>
                      <a:headEnd type="none" w="med" len="med"/>
                      <a:tailEnd type="none" w="med" len="med"/>
                    </a:lnL>
                    <a:lnR w="7620" cap="flat" cmpd="sng" algn="ctr">
                      <a:solidFill>
                        <a:srgbClr val="AAAAAA"/>
                      </a:solidFill>
                      <a:prstDash val="solid"/>
                      <a:round/>
                      <a:headEnd type="none" w="med" len="med"/>
                      <a:tailEnd type="none" w="med" len="med"/>
                    </a:lnR>
                    <a:lnT w="7620" cap="flat" cmpd="sng" algn="ctr">
                      <a:solidFill>
                        <a:srgbClr val="AAAAAA"/>
                      </a:solidFill>
                      <a:prstDash val="solid"/>
                      <a:round/>
                      <a:headEnd type="none" w="med" len="med"/>
                      <a:tailEnd type="none" w="med" len="med"/>
                    </a:lnT>
                    <a:lnB w="7620" cap="flat" cmpd="sng" algn="ctr">
                      <a:solidFill>
                        <a:srgbClr val="AAAAAA"/>
                      </a:solidFill>
                      <a:prstDash val="solid"/>
                      <a:round/>
                      <a:headEnd type="none" w="med" len="med"/>
                      <a:tailEnd type="none" w="med" len="med"/>
                    </a:lnB>
                    <a:solidFill>
                      <a:schemeClr val="tx2">
                        <a:lumMod val="20000"/>
                        <a:lumOff val="80000"/>
                      </a:schemeClr>
                    </a:solidFill>
                  </a:tcPr>
                </a:tc>
                <a:tc>
                  <a:txBody>
                    <a:bodyPr/>
                    <a:lstStyle/>
                    <a:p>
                      <a:r>
                        <a:rPr lang="ru-RU" dirty="0">
                          <a:effectLst/>
                        </a:rPr>
                        <a:t>1984</a:t>
                      </a:r>
                    </a:p>
                  </a:txBody>
                  <a:tcPr anchor="ctr">
                    <a:lnL w="7620" cap="flat" cmpd="sng" algn="ctr">
                      <a:solidFill>
                        <a:srgbClr val="AAAAAA"/>
                      </a:solidFill>
                      <a:prstDash val="solid"/>
                      <a:round/>
                      <a:headEnd type="none" w="med" len="med"/>
                      <a:tailEnd type="none" w="med" len="med"/>
                    </a:lnL>
                    <a:lnR w="7620" cap="flat" cmpd="sng" algn="ctr">
                      <a:solidFill>
                        <a:srgbClr val="AAAAAA"/>
                      </a:solidFill>
                      <a:prstDash val="solid"/>
                      <a:round/>
                      <a:headEnd type="none" w="med" len="med"/>
                      <a:tailEnd type="none" w="med" len="med"/>
                    </a:lnR>
                    <a:lnT w="7620" cap="flat" cmpd="sng" algn="ctr">
                      <a:solidFill>
                        <a:srgbClr val="AAAAAA"/>
                      </a:solidFill>
                      <a:prstDash val="solid"/>
                      <a:round/>
                      <a:headEnd type="none" w="med" len="med"/>
                      <a:tailEnd type="none" w="med" len="med"/>
                    </a:lnT>
                    <a:lnB w="7620" cap="flat" cmpd="sng" algn="ctr">
                      <a:solidFill>
                        <a:srgbClr val="AAAAAA"/>
                      </a:solidFill>
                      <a:prstDash val="solid"/>
                      <a:round/>
                      <a:headEnd type="none" w="med" len="med"/>
                      <a:tailEnd type="none" w="med" len="med"/>
                    </a:lnB>
                    <a:solidFill>
                      <a:schemeClr val="tx2">
                        <a:lumMod val="20000"/>
                        <a:lumOff val="80000"/>
                      </a:schemeClr>
                    </a:solidFill>
                  </a:tcPr>
                </a:tc>
                <a:tc>
                  <a:txBody>
                    <a:bodyPr/>
                    <a:lstStyle/>
                    <a:p>
                      <a:r>
                        <a:rPr lang="ru-RU" dirty="0">
                          <a:effectLst/>
                        </a:rPr>
                        <a:t>1600</a:t>
                      </a:r>
                    </a:p>
                  </a:txBody>
                  <a:tcPr anchor="ctr">
                    <a:lnL w="7620" cap="flat" cmpd="sng" algn="ctr">
                      <a:solidFill>
                        <a:srgbClr val="AAAAAA"/>
                      </a:solidFill>
                      <a:prstDash val="solid"/>
                      <a:round/>
                      <a:headEnd type="none" w="med" len="med"/>
                      <a:tailEnd type="none" w="med" len="med"/>
                    </a:lnL>
                    <a:lnR w="7620" cap="flat" cmpd="sng" algn="ctr">
                      <a:solidFill>
                        <a:srgbClr val="AAAAAA"/>
                      </a:solidFill>
                      <a:prstDash val="solid"/>
                      <a:round/>
                      <a:headEnd type="none" w="med" len="med"/>
                      <a:tailEnd type="none" w="med" len="med"/>
                    </a:lnR>
                    <a:lnT w="7620" cap="flat" cmpd="sng" algn="ctr">
                      <a:solidFill>
                        <a:srgbClr val="AAAAAA"/>
                      </a:solidFill>
                      <a:prstDash val="solid"/>
                      <a:round/>
                      <a:headEnd type="none" w="med" len="med"/>
                      <a:tailEnd type="none" w="med" len="med"/>
                    </a:lnT>
                    <a:lnB w="7620" cap="flat" cmpd="sng" algn="ctr">
                      <a:solidFill>
                        <a:srgbClr val="AAAAAA"/>
                      </a:solidFill>
                      <a:prstDash val="solid"/>
                      <a:round/>
                      <a:headEnd type="none" w="med" len="med"/>
                      <a:tailEnd type="none" w="med" len="med"/>
                    </a:lnB>
                    <a:solidFill>
                      <a:schemeClr val="tx2">
                        <a:lumMod val="20000"/>
                        <a:lumOff val="80000"/>
                      </a:schemeClr>
                    </a:solidFill>
                  </a:tcPr>
                </a:tc>
                <a:tc>
                  <a:txBody>
                    <a:bodyPr/>
                    <a:lstStyle/>
                    <a:p>
                      <a:r>
                        <a:rPr lang="ru-RU" dirty="0">
                          <a:effectLst/>
                        </a:rPr>
                        <a:t>0.084</a:t>
                      </a:r>
                    </a:p>
                  </a:txBody>
                  <a:tcPr anchor="ctr">
                    <a:lnL w="7620" cap="flat" cmpd="sng" algn="ctr">
                      <a:solidFill>
                        <a:srgbClr val="AAAAAA"/>
                      </a:solidFill>
                      <a:prstDash val="solid"/>
                      <a:round/>
                      <a:headEnd type="none" w="med" len="med"/>
                      <a:tailEnd type="none" w="med" len="med"/>
                    </a:lnL>
                    <a:lnR w="7620" cap="flat" cmpd="sng" algn="ctr">
                      <a:solidFill>
                        <a:srgbClr val="AAAAAA"/>
                      </a:solidFill>
                      <a:prstDash val="solid"/>
                      <a:round/>
                      <a:headEnd type="none" w="med" len="med"/>
                      <a:tailEnd type="none" w="med" len="med"/>
                    </a:lnR>
                    <a:lnT w="7620" cap="flat" cmpd="sng" algn="ctr">
                      <a:solidFill>
                        <a:srgbClr val="AAAAAA"/>
                      </a:solidFill>
                      <a:prstDash val="solid"/>
                      <a:round/>
                      <a:headEnd type="none" w="med" len="med"/>
                      <a:tailEnd type="none" w="med" len="med"/>
                    </a:lnT>
                    <a:lnB w="7620" cap="flat" cmpd="sng" algn="ctr">
                      <a:solidFill>
                        <a:srgbClr val="AAAAAA"/>
                      </a:solidFill>
                      <a:prstDash val="solid"/>
                      <a:round/>
                      <a:headEnd type="none" w="med" len="med"/>
                      <a:tailEnd type="none" w="med" len="med"/>
                    </a:lnB>
                    <a:solidFill>
                      <a:schemeClr val="tx2">
                        <a:lumMod val="20000"/>
                        <a:lumOff val="80000"/>
                      </a:schemeClr>
                    </a:solidFill>
                  </a:tcPr>
                </a:tc>
              </a:tr>
              <a:tr h="0">
                <a:tc>
                  <a:txBody>
                    <a:bodyPr/>
                    <a:lstStyle/>
                    <a:p>
                      <a:r>
                        <a:rPr lang="en-US" dirty="0">
                          <a:effectLst/>
                        </a:rPr>
                        <a:t>Alsek</a:t>
                      </a:r>
                    </a:p>
                  </a:txBody>
                  <a:tcPr anchor="ctr">
                    <a:lnL w="7620" cap="flat" cmpd="sng" algn="ctr">
                      <a:solidFill>
                        <a:srgbClr val="AAAAAA"/>
                      </a:solidFill>
                      <a:prstDash val="solid"/>
                      <a:round/>
                      <a:headEnd type="none" w="med" len="med"/>
                      <a:tailEnd type="none" w="med" len="med"/>
                    </a:lnL>
                    <a:lnR w="7620" cap="flat" cmpd="sng" algn="ctr">
                      <a:solidFill>
                        <a:srgbClr val="AAAAAA"/>
                      </a:solidFill>
                      <a:prstDash val="solid"/>
                      <a:round/>
                      <a:headEnd type="none" w="med" len="med"/>
                      <a:tailEnd type="none" w="med" len="med"/>
                    </a:lnR>
                    <a:lnT w="7620" cap="flat" cmpd="sng" algn="ctr">
                      <a:solidFill>
                        <a:srgbClr val="AAAAAA"/>
                      </a:solidFill>
                      <a:prstDash val="solid"/>
                      <a:round/>
                      <a:headEnd type="none" w="med" len="med"/>
                      <a:tailEnd type="none" w="med" len="med"/>
                    </a:lnT>
                    <a:lnB w="7620" cap="flat" cmpd="sng" algn="ctr">
                      <a:solidFill>
                        <a:srgbClr val="AAAAAA"/>
                      </a:solidFill>
                      <a:prstDash val="solid"/>
                      <a:round/>
                      <a:headEnd type="none" w="med" len="med"/>
                      <a:tailEnd type="none" w="med" len="med"/>
                    </a:lnB>
                    <a:solidFill>
                      <a:schemeClr val="tx2">
                        <a:lumMod val="20000"/>
                        <a:lumOff val="80000"/>
                      </a:schemeClr>
                    </a:solidFill>
                  </a:tcPr>
                </a:tc>
                <a:tc>
                  <a:txBody>
                    <a:bodyPr/>
                    <a:lstStyle/>
                    <a:p>
                      <a:r>
                        <a:rPr lang="ru-RU" dirty="0">
                          <a:effectLst/>
                        </a:rPr>
                        <a:t>1850</a:t>
                      </a:r>
                    </a:p>
                  </a:txBody>
                  <a:tcPr anchor="ctr">
                    <a:lnL w="7620" cap="flat" cmpd="sng" algn="ctr">
                      <a:solidFill>
                        <a:srgbClr val="AAAAAA"/>
                      </a:solidFill>
                      <a:prstDash val="solid"/>
                      <a:round/>
                      <a:headEnd type="none" w="med" len="med"/>
                      <a:tailEnd type="none" w="med" len="med"/>
                    </a:lnL>
                    <a:lnR w="7620" cap="flat" cmpd="sng" algn="ctr">
                      <a:solidFill>
                        <a:srgbClr val="AAAAAA"/>
                      </a:solidFill>
                      <a:prstDash val="solid"/>
                      <a:round/>
                      <a:headEnd type="none" w="med" len="med"/>
                      <a:tailEnd type="none" w="med" len="med"/>
                    </a:lnR>
                    <a:lnT w="7620" cap="flat" cmpd="sng" algn="ctr">
                      <a:solidFill>
                        <a:srgbClr val="AAAAAA"/>
                      </a:solidFill>
                      <a:prstDash val="solid"/>
                      <a:round/>
                      <a:headEnd type="none" w="med" len="med"/>
                      <a:tailEnd type="none" w="med" len="med"/>
                    </a:lnT>
                    <a:lnB w="7620" cap="flat" cmpd="sng" algn="ctr">
                      <a:solidFill>
                        <a:srgbClr val="AAAAAA"/>
                      </a:solidFill>
                      <a:prstDash val="solid"/>
                      <a:round/>
                      <a:headEnd type="none" w="med" len="med"/>
                      <a:tailEnd type="none" w="med" len="med"/>
                    </a:lnB>
                    <a:solidFill>
                      <a:schemeClr val="tx2">
                        <a:lumMod val="20000"/>
                        <a:lumOff val="80000"/>
                      </a:schemeClr>
                    </a:solidFill>
                  </a:tcPr>
                </a:tc>
                <a:tc>
                  <a:txBody>
                    <a:bodyPr/>
                    <a:lstStyle/>
                    <a:p>
                      <a:r>
                        <a:rPr lang="ru-RU" dirty="0">
                          <a:effectLst/>
                        </a:rPr>
                        <a:t>30</a:t>
                      </a:r>
                    </a:p>
                  </a:txBody>
                  <a:tcPr anchor="ctr">
                    <a:lnL w="7620" cap="flat" cmpd="sng" algn="ctr">
                      <a:solidFill>
                        <a:srgbClr val="AAAAAA"/>
                      </a:solidFill>
                      <a:prstDash val="solid"/>
                      <a:round/>
                      <a:headEnd type="none" w="med" len="med"/>
                      <a:tailEnd type="none" w="med" len="med"/>
                    </a:lnL>
                    <a:lnR w="7620" cap="flat" cmpd="sng" algn="ctr">
                      <a:solidFill>
                        <a:srgbClr val="AAAAAA"/>
                      </a:solidFill>
                      <a:prstDash val="solid"/>
                      <a:round/>
                      <a:headEnd type="none" w="med" len="med"/>
                      <a:tailEnd type="none" w="med" len="med"/>
                    </a:lnR>
                    <a:lnT w="7620" cap="flat" cmpd="sng" algn="ctr">
                      <a:solidFill>
                        <a:srgbClr val="AAAAAA"/>
                      </a:solidFill>
                      <a:prstDash val="solid"/>
                      <a:round/>
                      <a:headEnd type="none" w="med" len="med"/>
                      <a:tailEnd type="none" w="med" len="med"/>
                    </a:lnT>
                    <a:lnB w="7620" cap="flat" cmpd="sng" algn="ctr">
                      <a:solidFill>
                        <a:srgbClr val="AAAAAA"/>
                      </a:solidFill>
                      <a:prstDash val="solid"/>
                      <a:round/>
                      <a:headEnd type="none" w="med" len="med"/>
                      <a:tailEnd type="none" w="med" len="med"/>
                    </a:lnB>
                    <a:solidFill>
                      <a:schemeClr val="tx2">
                        <a:lumMod val="20000"/>
                        <a:lumOff val="80000"/>
                      </a:schemeClr>
                    </a:solidFill>
                  </a:tcPr>
                </a:tc>
                <a:tc>
                  <a:txBody>
                    <a:bodyPr/>
                    <a:lstStyle/>
                    <a:p>
                      <a:r>
                        <a:rPr lang="ru-RU" dirty="0">
                          <a:effectLst/>
                        </a:rPr>
                        <a:t>4.5</a:t>
                      </a:r>
                    </a:p>
                  </a:txBody>
                  <a:tcPr anchor="ctr">
                    <a:lnL w="7620" cap="flat" cmpd="sng" algn="ctr">
                      <a:solidFill>
                        <a:srgbClr val="AAAAAA"/>
                      </a:solidFill>
                      <a:prstDash val="solid"/>
                      <a:round/>
                      <a:headEnd type="none" w="med" len="med"/>
                      <a:tailEnd type="none" w="med" len="med"/>
                    </a:lnL>
                    <a:lnR w="7620" cap="flat" cmpd="sng" algn="ctr">
                      <a:solidFill>
                        <a:srgbClr val="AAAAAA"/>
                      </a:solidFill>
                      <a:prstDash val="solid"/>
                      <a:round/>
                      <a:headEnd type="none" w="med" len="med"/>
                      <a:tailEnd type="none" w="med" len="med"/>
                    </a:lnR>
                    <a:lnT w="7620" cap="flat" cmpd="sng" algn="ctr">
                      <a:solidFill>
                        <a:srgbClr val="AAAAAA"/>
                      </a:solidFill>
                      <a:prstDash val="solid"/>
                      <a:round/>
                      <a:headEnd type="none" w="med" len="med"/>
                      <a:tailEnd type="none" w="med" len="med"/>
                    </a:lnT>
                    <a:lnB w="7620" cap="flat" cmpd="sng" algn="ctr">
                      <a:solidFill>
                        <a:srgbClr val="AAAAAA"/>
                      </a:solidFill>
                      <a:prstDash val="solid"/>
                      <a:round/>
                      <a:headEnd type="none" w="med" len="med"/>
                      <a:tailEnd type="none" w="med" len="med"/>
                    </a:lnB>
                    <a:solidFill>
                      <a:schemeClr val="tx2">
                        <a:lumMod val="20000"/>
                        <a:lumOff val="80000"/>
                      </a:schemeClr>
                    </a:solidFill>
                  </a:tcPr>
                </a:tc>
              </a:tr>
            </a:tbl>
          </a:graphicData>
        </a:graphic>
      </p:graphicFrame>
      <p:sp>
        <p:nvSpPr>
          <p:cNvPr id="9" name="Прямоугольник 8"/>
          <p:cNvSpPr/>
          <p:nvPr/>
        </p:nvSpPr>
        <p:spPr>
          <a:xfrm>
            <a:off x="467544" y="2996952"/>
            <a:ext cx="8208912" cy="369332"/>
          </a:xfrm>
          <a:prstGeom prst="rect">
            <a:avLst/>
          </a:prstGeom>
        </p:spPr>
        <p:txBody>
          <a:bodyPr wrap="square">
            <a:spAutoFit/>
          </a:bodyPr>
          <a:lstStyle/>
          <a:p>
            <a:pPr algn="ctr"/>
            <a:r>
              <a:rPr lang="ru-RU" b="1" dirty="0" err="1" smtClean="0">
                <a:solidFill>
                  <a:srgbClr val="252525"/>
                </a:solidFill>
                <a:latin typeface="Arial"/>
              </a:rPr>
              <a:t>Йокульлаупы</a:t>
            </a:r>
            <a:r>
              <a:rPr lang="ru-RU" b="1" dirty="0" smtClean="0">
                <a:solidFill>
                  <a:srgbClr val="252525"/>
                </a:solidFill>
                <a:latin typeface="Arial"/>
              </a:rPr>
              <a:t> Британской Колумбии (Канада)</a:t>
            </a:r>
            <a:endParaRPr lang="en-US" b="1" i="0" dirty="0">
              <a:solidFill>
                <a:srgbClr val="252525"/>
              </a:solidFill>
              <a:effectLst/>
              <a:latin typeface="Arial"/>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605" y="202640"/>
            <a:ext cx="2952750"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42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ircle(in)">
                                      <p:cBhvr>
                                        <p:cTn id="7" dur="20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28"/>
                                        </p:tgtEl>
                                      </p:cBhvr>
                                    </p:animEffect>
                                    <p:set>
                                      <p:cBhvr>
                                        <p:cTn id="12" dur="1" fill="hold">
                                          <p:stCondLst>
                                            <p:cond delay="499"/>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45" y="3429000"/>
            <a:ext cx="6143086" cy="340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29" y="116632"/>
            <a:ext cx="6173050"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302477" y="90940"/>
            <a:ext cx="2239716" cy="646331"/>
          </a:xfrm>
          <a:prstGeom prst="rect">
            <a:avLst/>
          </a:prstGeom>
          <a:noFill/>
        </p:spPr>
        <p:txBody>
          <a:bodyPr wrap="none" rtlCol="0">
            <a:spAutoFit/>
          </a:bodyPr>
          <a:lstStyle/>
          <a:p>
            <a:r>
              <a:rPr lang="ru-RU" b="1" dirty="0" smtClean="0"/>
              <a:t>ПАЛЕОЛИТИЧЕСКИЕ </a:t>
            </a:r>
          </a:p>
          <a:p>
            <a:r>
              <a:rPr lang="ru-RU" b="1" dirty="0" smtClean="0"/>
              <a:t>КУЛЬТУРЫ</a:t>
            </a:r>
            <a:endParaRPr lang="ru-RU" b="1" dirty="0"/>
          </a:p>
        </p:txBody>
      </p:sp>
      <p:sp>
        <p:nvSpPr>
          <p:cNvPr id="4" name="TextBox 3"/>
          <p:cNvSpPr txBox="1"/>
          <p:nvPr/>
        </p:nvSpPr>
        <p:spPr>
          <a:xfrm>
            <a:off x="6414334" y="995685"/>
            <a:ext cx="2016001" cy="1200329"/>
          </a:xfrm>
          <a:prstGeom prst="rect">
            <a:avLst/>
          </a:prstGeom>
          <a:noFill/>
        </p:spPr>
        <p:txBody>
          <a:bodyPr wrap="none" rtlCol="0">
            <a:spAutoFit/>
          </a:bodyPr>
          <a:lstStyle/>
          <a:p>
            <a:pPr marL="285750" indent="-285750">
              <a:buFont typeface="Wingdings" pitchFamily="2" charset="2"/>
              <a:buChar char="q"/>
            </a:pPr>
            <a:r>
              <a:rPr lang="ru-RU" sz="2400" dirty="0" smtClean="0"/>
              <a:t>Этапы</a:t>
            </a:r>
          </a:p>
          <a:p>
            <a:pPr marL="285750" indent="-285750">
              <a:buFont typeface="Wingdings" pitchFamily="2" charset="2"/>
              <a:buChar char="q"/>
            </a:pPr>
            <a:r>
              <a:rPr lang="ru-RU" sz="2400" dirty="0" smtClean="0"/>
              <a:t>Хронология</a:t>
            </a:r>
          </a:p>
          <a:p>
            <a:pPr marL="285750" indent="-285750">
              <a:buFont typeface="Wingdings" pitchFamily="2" charset="2"/>
              <a:buChar char="q"/>
            </a:pPr>
            <a:r>
              <a:rPr lang="ru-RU" sz="2400" dirty="0" smtClean="0"/>
              <a:t>Носители</a:t>
            </a:r>
            <a:endParaRPr lang="ru-RU" sz="2400" dirty="0"/>
          </a:p>
        </p:txBody>
      </p:sp>
      <p:pic>
        <p:nvPicPr>
          <p:cNvPr id="5" name="Рисунок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28399"/>
          <a:stretch/>
        </p:blipFill>
        <p:spPr>
          <a:xfrm>
            <a:off x="6273729" y="2984340"/>
            <a:ext cx="2834775" cy="3607047"/>
          </a:xfrm>
          <a:prstGeom prst="rect">
            <a:avLst/>
          </a:prstGeom>
        </p:spPr>
      </p:pic>
      <p:sp>
        <p:nvSpPr>
          <p:cNvPr id="6" name="TextBox 5"/>
          <p:cNvSpPr txBox="1"/>
          <p:nvPr/>
        </p:nvSpPr>
        <p:spPr>
          <a:xfrm>
            <a:off x="6273729" y="2374267"/>
            <a:ext cx="2834775" cy="646331"/>
          </a:xfrm>
          <a:prstGeom prst="rect">
            <a:avLst/>
          </a:prstGeom>
          <a:solidFill>
            <a:schemeClr val="accent5">
              <a:lumMod val="60000"/>
              <a:lumOff val="40000"/>
            </a:schemeClr>
          </a:solidFill>
        </p:spPr>
        <p:txBody>
          <a:bodyPr wrap="square" rtlCol="0">
            <a:spAutoFit/>
          </a:bodyPr>
          <a:lstStyle/>
          <a:p>
            <a:pPr algn="ctr"/>
            <a:r>
              <a:rPr lang="ru-RU" b="1" dirty="0" smtClean="0"/>
              <a:t>Восточно-Африканский рифт – родина человека</a:t>
            </a:r>
            <a:endParaRPr lang="ru-RU" b="1" dirty="0"/>
          </a:p>
        </p:txBody>
      </p:sp>
      <p:sp>
        <p:nvSpPr>
          <p:cNvPr id="7" name="TextBox 6"/>
          <p:cNvSpPr txBox="1"/>
          <p:nvPr/>
        </p:nvSpPr>
        <p:spPr>
          <a:xfrm>
            <a:off x="7799816" y="3552012"/>
            <a:ext cx="788999" cy="253916"/>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ru-RU" sz="1050" dirty="0" smtClean="0">
                <a:solidFill>
                  <a:schemeClr val="bg1"/>
                </a:solidFill>
              </a:rPr>
              <a:t>Рифт </a:t>
            </a:r>
            <a:r>
              <a:rPr lang="ru-RU" sz="1050" dirty="0" err="1" smtClean="0">
                <a:solidFill>
                  <a:schemeClr val="bg1"/>
                </a:solidFill>
              </a:rPr>
              <a:t>Афар</a:t>
            </a:r>
            <a:endParaRPr lang="ru-RU" sz="1050" dirty="0">
              <a:solidFill>
                <a:schemeClr val="bg1"/>
              </a:solidFill>
            </a:endParaRPr>
          </a:p>
        </p:txBody>
      </p:sp>
      <p:sp>
        <p:nvSpPr>
          <p:cNvPr id="8" name="Шестиугольник 7"/>
          <p:cNvSpPr/>
          <p:nvPr/>
        </p:nvSpPr>
        <p:spPr>
          <a:xfrm>
            <a:off x="7896323" y="3356870"/>
            <a:ext cx="144016" cy="144016"/>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7452319" y="4437112"/>
            <a:ext cx="978015" cy="25391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ru-RU" sz="1050" dirty="0" smtClean="0"/>
              <a:t> Оз. </a:t>
            </a:r>
            <a:r>
              <a:rPr lang="ru-RU" sz="1050" dirty="0" err="1" smtClean="0"/>
              <a:t>Туркана</a:t>
            </a:r>
            <a:endParaRPr lang="ru-RU" sz="1050" dirty="0"/>
          </a:p>
        </p:txBody>
      </p:sp>
      <p:sp>
        <p:nvSpPr>
          <p:cNvPr id="11" name="Шестиугольник 10"/>
          <p:cNvSpPr/>
          <p:nvPr/>
        </p:nvSpPr>
        <p:spPr>
          <a:xfrm>
            <a:off x="7289083" y="4420054"/>
            <a:ext cx="144016" cy="144016"/>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7361091" y="5005250"/>
            <a:ext cx="955325" cy="25391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ru-RU" sz="1050" dirty="0" smtClean="0"/>
              <a:t> </a:t>
            </a:r>
            <a:r>
              <a:rPr lang="ru-RU" sz="1050" dirty="0" err="1" smtClean="0"/>
              <a:t>Ущ</a:t>
            </a:r>
            <a:r>
              <a:rPr lang="ru-RU" sz="1050" dirty="0" smtClean="0"/>
              <a:t>. </a:t>
            </a:r>
            <a:r>
              <a:rPr lang="ru-RU" sz="1050" dirty="0" err="1" smtClean="0"/>
              <a:t>Олдуваи</a:t>
            </a:r>
            <a:endParaRPr lang="ru-RU" sz="1050" dirty="0"/>
          </a:p>
        </p:txBody>
      </p:sp>
      <p:sp>
        <p:nvSpPr>
          <p:cNvPr id="13" name="Шестиугольник 12"/>
          <p:cNvSpPr/>
          <p:nvPr/>
        </p:nvSpPr>
        <p:spPr>
          <a:xfrm>
            <a:off x="7152858" y="5060200"/>
            <a:ext cx="144016" cy="144016"/>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86410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888"/>
            <a:ext cx="614045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4"/>
          <p:cNvSpPr txBox="1">
            <a:spLocks noChangeArrowheads="1"/>
          </p:cNvSpPr>
          <p:nvPr/>
        </p:nvSpPr>
        <p:spPr bwMode="auto">
          <a:xfrm>
            <a:off x="6084888" y="0"/>
            <a:ext cx="3059112"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ru-RU" b="1" dirty="0">
                <a:solidFill>
                  <a:prstClr val="black"/>
                </a:solidFill>
                <a:latin typeface="Calibri" pitchFamily="34" charset="0"/>
              </a:rPr>
              <a:t>Позднеплейстоценовое оледенение и системы </a:t>
            </a:r>
            <a:r>
              <a:rPr lang="ru-RU" b="1" dirty="0" err="1">
                <a:solidFill>
                  <a:prstClr val="black"/>
                </a:solidFill>
                <a:latin typeface="Calibri" pitchFamily="34" charset="0"/>
              </a:rPr>
              <a:t>приледникового</a:t>
            </a:r>
            <a:r>
              <a:rPr lang="ru-RU" b="1" dirty="0">
                <a:solidFill>
                  <a:prstClr val="black"/>
                </a:solidFill>
                <a:latin typeface="Calibri" pitchFamily="34" charset="0"/>
              </a:rPr>
              <a:t> стока Северной Евразии (по [3] с</a:t>
            </a:r>
          </a:p>
          <a:p>
            <a:pPr eaLnBrk="1" fontAlgn="base" hangingPunct="1">
              <a:spcBef>
                <a:spcPct val="0"/>
              </a:spcBef>
              <a:spcAft>
                <a:spcPct val="0"/>
              </a:spcAft>
            </a:pPr>
            <a:r>
              <a:rPr lang="ru-RU" dirty="0">
                <a:solidFill>
                  <a:prstClr val="black"/>
                </a:solidFill>
                <a:latin typeface="Calibri" pitchFamily="34" charset="0"/>
              </a:rPr>
              <a:t>дополнениями).</a:t>
            </a:r>
          </a:p>
          <a:p>
            <a:pPr eaLnBrk="1" fontAlgn="base" hangingPunct="1">
              <a:spcBef>
                <a:spcPct val="0"/>
              </a:spcBef>
              <a:spcAft>
                <a:spcPct val="0"/>
              </a:spcAft>
            </a:pPr>
            <a:r>
              <a:rPr lang="ru-RU" dirty="0">
                <a:solidFill>
                  <a:prstClr val="black"/>
                </a:solidFill>
                <a:latin typeface="Calibri" pitchFamily="34" charset="0"/>
              </a:rPr>
              <a:t>1 – ледниковые покровы с линиями движения льда и горно-ледниковые комплексы; </a:t>
            </a:r>
            <a:r>
              <a:rPr lang="ru-RU" dirty="0" smtClean="0">
                <a:solidFill>
                  <a:prstClr val="black"/>
                </a:solidFill>
                <a:latin typeface="Calibri" pitchFamily="34" charset="0"/>
              </a:rPr>
              <a:t>2 </a:t>
            </a:r>
            <a:r>
              <a:rPr lang="ru-RU" dirty="0">
                <a:solidFill>
                  <a:prstClr val="black"/>
                </a:solidFill>
                <a:latin typeface="Calibri" pitchFamily="34" charset="0"/>
              </a:rPr>
              <a:t>– плавучие шельфовые ледники с линиями движения; </a:t>
            </a:r>
            <a:endParaRPr lang="ru-RU" dirty="0" smtClean="0">
              <a:solidFill>
                <a:prstClr val="black"/>
              </a:solidFill>
              <a:latin typeface="Calibri" pitchFamily="34" charset="0"/>
            </a:endParaRPr>
          </a:p>
          <a:p>
            <a:pPr eaLnBrk="1" fontAlgn="base" hangingPunct="1">
              <a:spcBef>
                <a:spcPct val="0"/>
              </a:spcBef>
              <a:spcAft>
                <a:spcPct val="0"/>
              </a:spcAft>
            </a:pPr>
            <a:r>
              <a:rPr lang="ru-RU" dirty="0" smtClean="0">
                <a:solidFill>
                  <a:prstClr val="black"/>
                </a:solidFill>
                <a:latin typeface="Calibri" pitchFamily="34" charset="0"/>
              </a:rPr>
              <a:t>3 – </a:t>
            </a:r>
            <a:r>
              <a:rPr lang="ru-RU" dirty="0" err="1" smtClean="0">
                <a:solidFill>
                  <a:prstClr val="black"/>
                </a:solidFill>
                <a:latin typeface="Calibri" pitchFamily="34" charset="0"/>
              </a:rPr>
              <a:t>прогляциальные</a:t>
            </a:r>
            <a:r>
              <a:rPr lang="ru-RU" dirty="0" smtClean="0">
                <a:solidFill>
                  <a:prstClr val="black"/>
                </a:solidFill>
                <a:latin typeface="Calibri" pitchFamily="34" charset="0"/>
              </a:rPr>
              <a:t> озера; </a:t>
            </a:r>
          </a:p>
          <a:p>
            <a:pPr eaLnBrk="1" fontAlgn="base" hangingPunct="1">
              <a:spcBef>
                <a:spcPct val="0"/>
              </a:spcBef>
              <a:spcAft>
                <a:spcPct val="0"/>
              </a:spcAft>
            </a:pPr>
            <a:r>
              <a:rPr lang="ru-RU" dirty="0" smtClean="0">
                <a:solidFill>
                  <a:prstClr val="black"/>
                </a:solidFill>
                <a:latin typeface="Calibri" pitchFamily="34" charset="0"/>
              </a:rPr>
              <a:t>4 </a:t>
            </a:r>
            <a:r>
              <a:rPr lang="ru-RU" dirty="0">
                <a:solidFill>
                  <a:prstClr val="black"/>
                </a:solidFill>
                <a:latin typeface="Calibri" pitchFamily="34" charset="0"/>
              </a:rPr>
              <a:t>– основные </a:t>
            </a:r>
            <a:r>
              <a:rPr lang="ru-RU" dirty="0" err="1">
                <a:solidFill>
                  <a:prstClr val="black"/>
                </a:solidFill>
                <a:latin typeface="Calibri" pitchFamily="34" charset="0"/>
              </a:rPr>
              <a:t>спиллвеи</a:t>
            </a:r>
            <a:r>
              <a:rPr lang="ru-RU" dirty="0">
                <a:solidFill>
                  <a:prstClr val="black"/>
                </a:solidFill>
                <a:latin typeface="Calibri" pitchFamily="34" charset="0"/>
              </a:rPr>
              <a:t>; </a:t>
            </a:r>
            <a:endParaRPr lang="ru-RU" dirty="0" smtClean="0">
              <a:solidFill>
                <a:prstClr val="black"/>
              </a:solidFill>
              <a:latin typeface="Calibri" pitchFamily="34" charset="0"/>
            </a:endParaRPr>
          </a:p>
          <a:p>
            <a:pPr eaLnBrk="1" fontAlgn="base" hangingPunct="1">
              <a:spcBef>
                <a:spcPct val="0"/>
              </a:spcBef>
              <a:spcAft>
                <a:spcPct val="0"/>
              </a:spcAft>
            </a:pPr>
            <a:r>
              <a:rPr lang="ru-RU" dirty="0" smtClean="0">
                <a:solidFill>
                  <a:prstClr val="black"/>
                </a:solidFill>
                <a:latin typeface="Calibri" pitchFamily="34" charset="0"/>
              </a:rPr>
              <a:t>5 </a:t>
            </a:r>
            <a:r>
              <a:rPr lang="ru-RU" dirty="0">
                <a:solidFill>
                  <a:prstClr val="black"/>
                </a:solidFill>
                <a:latin typeface="Calibri" pitchFamily="34" charset="0"/>
              </a:rPr>
              <a:t>– течение воды</a:t>
            </a:r>
            <a:r>
              <a:rPr lang="en-US" dirty="0">
                <a:solidFill>
                  <a:prstClr val="black"/>
                </a:solidFill>
                <a:latin typeface="Calibri" pitchFamily="34" charset="0"/>
              </a:rPr>
              <a:t> </a:t>
            </a:r>
            <a:r>
              <a:rPr lang="ru-RU" dirty="0">
                <a:solidFill>
                  <a:prstClr val="black"/>
                </a:solidFill>
                <a:latin typeface="Calibri" pitchFamily="34" charset="0"/>
              </a:rPr>
              <a:t>в </a:t>
            </a:r>
            <a:r>
              <a:rPr lang="ru-RU" dirty="0" err="1">
                <a:solidFill>
                  <a:prstClr val="black"/>
                </a:solidFill>
                <a:latin typeface="Calibri" pitchFamily="34" charset="0"/>
              </a:rPr>
              <a:t>приледниковых</a:t>
            </a:r>
            <a:r>
              <a:rPr lang="ru-RU" dirty="0">
                <a:solidFill>
                  <a:prstClr val="black"/>
                </a:solidFill>
                <a:latin typeface="Calibri" pitchFamily="34" charset="0"/>
              </a:rPr>
              <a:t> системах стока; 6 – прорывы горных ледниково-подпрудных озер (</a:t>
            </a:r>
            <a:r>
              <a:rPr lang="ru-RU" dirty="0" err="1">
                <a:solidFill>
                  <a:prstClr val="black"/>
                </a:solidFill>
                <a:latin typeface="Calibri" pitchFamily="34" charset="0"/>
              </a:rPr>
              <a:t>йокульлаупы</a:t>
            </a:r>
            <a:r>
              <a:rPr lang="ru-RU" dirty="0">
                <a:solidFill>
                  <a:prstClr val="black"/>
                </a:solidFill>
                <a:latin typeface="Calibri" pitchFamily="34" charset="0"/>
              </a:rPr>
              <a:t>); 7 –</a:t>
            </a:r>
            <a:r>
              <a:rPr lang="en-US" dirty="0">
                <a:solidFill>
                  <a:prstClr val="black"/>
                </a:solidFill>
                <a:latin typeface="Calibri" pitchFamily="34" charset="0"/>
              </a:rPr>
              <a:t> </a:t>
            </a:r>
            <a:r>
              <a:rPr lang="ru-RU" dirty="0">
                <a:solidFill>
                  <a:prstClr val="black"/>
                </a:solidFill>
                <a:latin typeface="Calibri" pitchFamily="34" charset="0"/>
              </a:rPr>
              <a:t>дрейф айсберговых армад; 8 – моря с «покрышками» из талой воды; 9 – площадь накопления китайских</a:t>
            </a:r>
          </a:p>
          <a:p>
            <a:pPr eaLnBrk="1" fontAlgn="base" hangingPunct="1">
              <a:spcBef>
                <a:spcPct val="0"/>
              </a:spcBef>
              <a:spcAft>
                <a:spcPct val="0"/>
              </a:spcAft>
            </a:pPr>
            <a:r>
              <a:rPr lang="ru-RU" dirty="0">
                <a:solidFill>
                  <a:prstClr val="black"/>
                </a:solidFill>
                <a:latin typeface="Calibri" pitchFamily="34" charset="0"/>
              </a:rPr>
              <a:t>лессов; 10 – следы </a:t>
            </a:r>
            <a:r>
              <a:rPr lang="ru-RU" dirty="0" err="1">
                <a:solidFill>
                  <a:prstClr val="black"/>
                </a:solidFill>
                <a:latin typeface="Calibri" pitchFamily="34" charset="0"/>
              </a:rPr>
              <a:t>Цасучейского</a:t>
            </a:r>
            <a:r>
              <a:rPr lang="ru-RU" dirty="0">
                <a:solidFill>
                  <a:prstClr val="black"/>
                </a:solidFill>
                <a:latin typeface="Calibri" pitchFamily="34" charset="0"/>
              </a:rPr>
              <a:t> </a:t>
            </a:r>
            <a:r>
              <a:rPr lang="ru-RU" dirty="0" err="1">
                <a:solidFill>
                  <a:prstClr val="black"/>
                </a:solidFill>
                <a:latin typeface="Calibri" pitchFamily="34" charset="0"/>
              </a:rPr>
              <a:t>йокульлаупа</a:t>
            </a:r>
            <a:r>
              <a:rPr lang="ru-RU" dirty="0">
                <a:solidFill>
                  <a:prstClr val="black"/>
                </a:solidFill>
                <a:latin typeface="Calibri" pitchFamily="34" charset="0"/>
              </a:rPr>
              <a:t>.</a:t>
            </a:r>
          </a:p>
        </p:txBody>
      </p:sp>
      <p:sp>
        <p:nvSpPr>
          <p:cNvPr id="37892" name="Прямоугольник 5"/>
          <p:cNvSpPr>
            <a:spLocks noChangeArrowheads="1"/>
          </p:cNvSpPr>
          <p:nvPr/>
        </p:nvSpPr>
        <p:spPr bwMode="auto">
          <a:xfrm>
            <a:off x="0" y="5657850"/>
            <a:ext cx="60848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ru-RU">
                <a:solidFill>
                  <a:prstClr val="black"/>
                </a:solidFill>
                <a:cs typeface="Arial" charset="0"/>
              </a:rPr>
              <a:t>Гросвальд М.Г. Евразийские гидросферные катастрофы и оледенение Арктики. – М.: Научный мир, 1999. – 120 с.</a:t>
            </a:r>
          </a:p>
        </p:txBody>
      </p:sp>
    </p:spTree>
    <p:extLst>
      <p:ext uri="{BB962C8B-B14F-4D97-AF65-F5344CB8AC3E}">
        <p14:creationId xmlns:p14="http://schemas.microsoft.com/office/powerpoint/2010/main" val="25865859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54" y="15145"/>
            <a:ext cx="5188171" cy="6858000"/>
          </a:xfrm>
          <a:prstGeom prst="rect">
            <a:avLst/>
          </a:prstGeom>
        </p:spPr>
      </p:pic>
      <p:sp>
        <p:nvSpPr>
          <p:cNvPr id="3" name="TextBox 2"/>
          <p:cNvSpPr txBox="1"/>
          <p:nvPr/>
        </p:nvSpPr>
        <p:spPr>
          <a:xfrm>
            <a:off x="5364088" y="620688"/>
            <a:ext cx="3501087" cy="461665"/>
          </a:xfrm>
          <a:prstGeom prst="rect">
            <a:avLst/>
          </a:prstGeom>
          <a:noFill/>
        </p:spPr>
        <p:txBody>
          <a:bodyPr wrap="none" rtlCol="0">
            <a:spAutoFit/>
          </a:bodyPr>
          <a:lstStyle/>
          <a:p>
            <a:r>
              <a:rPr lang="ru-RU" sz="2400" b="1" cap="all" dirty="0" smtClean="0">
                <a:solidFill>
                  <a:schemeClr val="bg1"/>
                </a:solidFill>
              </a:rPr>
              <a:t>СПАСИБО за Внимание</a:t>
            </a:r>
            <a:endParaRPr lang="ru-RU" sz="2400" b="1" cap="all" dirty="0">
              <a:solidFill>
                <a:schemeClr val="bg1"/>
              </a:solidFill>
            </a:endParaRPr>
          </a:p>
        </p:txBody>
      </p:sp>
      <p:sp>
        <p:nvSpPr>
          <p:cNvPr id="4" name="TextBox 3"/>
          <p:cNvSpPr txBox="1"/>
          <p:nvPr/>
        </p:nvSpPr>
        <p:spPr>
          <a:xfrm>
            <a:off x="4572000" y="6243946"/>
            <a:ext cx="2093778" cy="461665"/>
          </a:xfrm>
          <a:prstGeom prst="rect">
            <a:avLst/>
          </a:prstGeom>
          <a:noFill/>
        </p:spPr>
        <p:txBody>
          <a:bodyPr wrap="none" rtlCol="0">
            <a:spAutoFit/>
          </a:bodyPr>
          <a:lstStyle/>
          <a:p>
            <a:r>
              <a:rPr lang="en-US" sz="2400" dirty="0" smtClean="0">
                <a:solidFill>
                  <a:schemeClr val="bg1"/>
                </a:solidFill>
              </a:rPr>
              <a:t>Homo ancestor</a:t>
            </a:r>
          </a:p>
        </p:txBody>
      </p:sp>
    </p:spTree>
    <p:extLst>
      <p:ext uri="{BB962C8B-B14F-4D97-AF65-F5344CB8AC3E}">
        <p14:creationId xmlns:p14="http://schemas.microsoft.com/office/powerpoint/2010/main" val="7215749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D6B19C"/>
            </a:gs>
            <a:gs pos="30000">
              <a:srgbClr val="D49E6C"/>
            </a:gs>
            <a:gs pos="70000">
              <a:srgbClr val="A65528"/>
            </a:gs>
            <a:gs pos="100000">
              <a:srgbClr val="663012"/>
            </a:gs>
          </a:gsLst>
          <a:lin ang="5400000" scaled="0"/>
        </a:gradFill>
        <a:effectLst/>
      </p:bgPr>
    </p:bg>
    <p:spTree>
      <p:nvGrpSpPr>
        <p:cNvPr id="1" name=""/>
        <p:cNvGrpSpPr/>
        <p:nvPr/>
      </p:nvGrpSpPr>
      <p:grpSpPr>
        <a:xfrm>
          <a:off x="0" y="0"/>
          <a:ext cx="0" cy="0"/>
          <a:chOff x="0" y="0"/>
          <a:chExt cx="0" cy="0"/>
        </a:xfrm>
      </p:grpSpPr>
      <p:pic>
        <p:nvPicPr>
          <p:cNvPr id="3" name="Рисунок 2" descr="Вырезка экрана"/>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9537" y="928687"/>
            <a:ext cx="8924925" cy="5000625"/>
          </a:xfrm>
          <a:prstGeom prst="rect">
            <a:avLst/>
          </a:prstGeom>
        </p:spPr>
      </p:pic>
      <p:sp>
        <p:nvSpPr>
          <p:cNvPr id="2" name="TextBox 1"/>
          <p:cNvSpPr txBox="1"/>
          <p:nvPr/>
        </p:nvSpPr>
        <p:spPr>
          <a:xfrm>
            <a:off x="1768090" y="5969748"/>
            <a:ext cx="5971699" cy="461665"/>
          </a:xfrm>
          <a:prstGeom prst="rect">
            <a:avLst/>
          </a:prstGeom>
          <a:noFill/>
        </p:spPr>
        <p:txBody>
          <a:bodyPr wrap="none" rtlCol="0">
            <a:spAutoFit/>
          </a:bodyPr>
          <a:lstStyle/>
          <a:p>
            <a:r>
              <a:rPr lang="ru-RU" sz="2400" cap="all" dirty="0" smtClean="0">
                <a:solidFill>
                  <a:schemeClr val="bg1"/>
                </a:solidFill>
              </a:rPr>
              <a:t>Верстовые столбы эволюции человека</a:t>
            </a:r>
            <a:endParaRPr lang="ru-RU" sz="2400" cap="all" dirty="0">
              <a:solidFill>
                <a:schemeClr val="bg1"/>
              </a:solidFill>
            </a:endParaRPr>
          </a:p>
        </p:txBody>
      </p:sp>
    </p:spTree>
    <p:extLst>
      <p:ext uri="{BB962C8B-B14F-4D97-AF65-F5344CB8AC3E}">
        <p14:creationId xmlns:p14="http://schemas.microsoft.com/office/powerpoint/2010/main" val="30131791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D6B19C"/>
            </a:gs>
            <a:gs pos="30000">
              <a:srgbClr val="D49E6C"/>
            </a:gs>
            <a:gs pos="70000">
              <a:srgbClr val="A65528"/>
            </a:gs>
            <a:gs pos="100000">
              <a:srgbClr val="663012"/>
            </a:gs>
          </a:gsLst>
          <a:lin ang="5400000" scaled="0"/>
        </a:gradFill>
        <a:effectLst/>
      </p:bgPr>
    </p:bg>
    <p:spTree>
      <p:nvGrpSpPr>
        <p:cNvPr id="1" name=""/>
        <p:cNvGrpSpPr/>
        <p:nvPr/>
      </p:nvGrpSpPr>
      <p:grpSpPr>
        <a:xfrm>
          <a:off x="0" y="0"/>
          <a:ext cx="0" cy="0"/>
          <a:chOff x="0" y="0"/>
          <a:chExt cx="0" cy="0"/>
        </a:xfrm>
      </p:grpSpPr>
      <p:sp>
        <p:nvSpPr>
          <p:cNvPr id="4" name="TextBox 3"/>
          <p:cNvSpPr txBox="1"/>
          <p:nvPr/>
        </p:nvSpPr>
        <p:spPr>
          <a:xfrm>
            <a:off x="3126127" y="116630"/>
            <a:ext cx="2915606" cy="461665"/>
          </a:xfrm>
          <a:prstGeom prst="rect">
            <a:avLst/>
          </a:prstGeom>
          <a:noFill/>
        </p:spPr>
        <p:txBody>
          <a:bodyPr wrap="none" rtlCol="0">
            <a:spAutoFit/>
          </a:bodyPr>
          <a:lstStyle/>
          <a:p>
            <a:r>
              <a:rPr lang="en-US" sz="2400" b="1" dirty="0" smtClean="0"/>
              <a:t>Human-like creatures</a:t>
            </a:r>
            <a:endParaRPr lang="ru-RU" sz="2400" b="1" dirty="0"/>
          </a:p>
        </p:txBody>
      </p:sp>
      <p:sp>
        <p:nvSpPr>
          <p:cNvPr id="5" name="TextBox 4"/>
          <p:cNvSpPr txBox="1"/>
          <p:nvPr/>
        </p:nvSpPr>
        <p:spPr>
          <a:xfrm>
            <a:off x="2559701" y="6093296"/>
            <a:ext cx="4020716" cy="461665"/>
          </a:xfrm>
          <a:prstGeom prst="rect">
            <a:avLst/>
          </a:prstGeom>
          <a:noFill/>
        </p:spPr>
        <p:txBody>
          <a:bodyPr wrap="none" rtlCol="0">
            <a:spAutoFit/>
          </a:bodyPr>
          <a:lstStyle/>
          <a:p>
            <a:r>
              <a:rPr lang="ru-RU" sz="2400" dirty="0" smtClean="0">
                <a:solidFill>
                  <a:schemeClr val="bg1"/>
                </a:solidFill>
              </a:rPr>
              <a:t>Человекоподобные существа</a:t>
            </a:r>
            <a:endParaRPr lang="ru-RU" sz="2400" dirty="0">
              <a:solidFill>
                <a:schemeClr val="bg1"/>
              </a:solidFill>
            </a:endParaRPr>
          </a:p>
        </p:txBody>
      </p:sp>
      <p:pic>
        <p:nvPicPr>
          <p:cNvPr id="3" name="Humans_Skills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496" y="764704"/>
            <a:ext cx="9108504" cy="5060280"/>
          </a:xfrm>
          <a:prstGeom prst="rect">
            <a:avLst/>
          </a:prstGeom>
        </p:spPr>
      </p:pic>
    </p:spTree>
    <p:extLst>
      <p:ext uri="{BB962C8B-B14F-4D97-AF65-F5344CB8AC3E}">
        <p14:creationId xmlns:p14="http://schemas.microsoft.com/office/powerpoint/2010/main" val="124302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8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chemeClr val="bg1"/>
            </a:gs>
            <a:gs pos="88000">
              <a:schemeClr val="bg1"/>
            </a:gs>
            <a:gs pos="100000">
              <a:schemeClr val="bg1"/>
            </a:gs>
          </a:gsLst>
          <a:lin ang="5400000" scaled="0"/>
        </a:grad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1277888" y="3961397"/>
            <a:ext cx="6588224" cy="2908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altLang="ru-RU" b="1" i="0" u="none" strike="noStrike" cap="none" normalizeH="0" baseline="0" dirty="0" smtClean="0">
                <a:ln>
                  <a:noFill/>
                </a:ln>
                <a:solidFill>
                  <a:srgbClr val="000000"/>
                </a:solidFill>
                <a:effectLst/>
                <a:latin typeface="Arial Narrow" panose="020B0606020202030204" pitchFamily="34" charset="0"/>
                <a:cs typeface="Times New Roman" pitchFamily="18" charset="0"/>
              </a:rPr>
              <a:t>Черепа гоминид, от шимпанзе (A) до человека разумного (N) </a:t>
            </a:r>
            <a:endParaRPr kumimoji="0" lang="en-US" altLang="ru-RU" sz="1100" i="0" u="none" strike="noStrike" cap="none" normalizeH="0" baseline="0" dirty="0" smtClean="0">
              <a:ln>
                <a:noFill/>
              </a:ln>
              <a:solidFill>
                <a:schemeClr val="tx1"/>
              </a:solidFill>
              <a:effectLst/>
              <a:latin typeface="Arial Narrow" panose="020B060602020203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ru-RU" sz="1100" b="0" i="0" u="none" strike="noStrike" cap="none" normalizeH="0" baseline="0" dirty="0" smtClean="0">
                <a:ln>
                  <a:noFill/>
                </a:ln>
                <a:solidFill>
                  <a:schemeClr val="tx1"/>
                </a:solidFill>
                <a:effectLst/>
              </a:rPr>
              <a:t>(A) </a:t>
            </a:r>
            <a:r>
              <a:rPr kumimoji="0" lang="en-US" altLang="ru-RU" sz="1100" b="0" i="1" u="none" strike="noStrike" cap="none" normalizeH="0" baseline="0" dirty="0" smtClean="0">
                <a:ln>
                  <a:noFill/>
                </a:ln>
                <a:solidFill>
                  <a:schemeClr val="tx1"/>
                </a:solidFill>
                <a:effectLst/>
              </a:rPr>
              <a:t>Pan troglodytes</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шимпанзе</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современный</a:t>
            </a:r>
            <a:endParaRPr kumimoji="0" lang="en-US" altLang="ru-RU" sz="11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ru-RU" sz="1100" b="0" i="0" u="none" strike="noStrike" cap="none" normalizeH="0" baseline="0" dirty="0" smtClean="0">
                <a:ln>
                  <a:noFill/>
                </a:ln>
                <a:solidFill>
                  <a:schemeClr val="tx1"/>
                </a:solidFill>
                <a:effectLst/>
              </a:rPr>
              <a:t>(B)</a:t>
            </a:r>
            <a:r>
              <a:rPr kumimoji="0" lang="en-US" altLang="ru-RU" sz="1100" b="0" i="1" u="none" strike="noStrike" cap="none" normalizeH="0" baseline="0" dirty="0" smtClean="0">
                <a:ln>
                  <a:noFill/>
                </a:ln>
                <a:solidFill>
                  <a:schemeClr val="tx1"/>
                </a:solidFill>
                <a:effectLst/>
                <a:hlinkClick r:id="rId2"/>
              </a:rPr>
              <a:t> Australopithecus </a:t>
            </a:r>
            <a:r>
              <a:rPr kumimoji="0" lang="en-US" altLang="ru-RU" sz="1100" b="0" i="1" u="none" strike="noStrike" cap="none" normalizeH="0" baseline="0" dirty="0" err="1" smtClean="0">
                <a:ln>
                  <a:noFill/>
                </a:ln>
                <a:solidFill>
                  <a:schemeClr val="tx1"/>
                </a:solidFill>
                <a:effectLst/>
                <a:hlinkClick r:id="rId2"/>
              </a:rPr>
              <a:t>africanus</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smtClean="0">
                <a:ln>
                  <a:noFill/>
                </a:ln>
                <a:solidFill>
                  <a:schemeClr val="tx1"/>
                </a:solidFill>
                <a:effectLst/>
                <a:hlinkClick r:id="rId3"/>
              </a:rPr>
              <a:t>STS 5</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австралопитек</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африканский</a:t>
            </a:r>
            <a:r>
              <a:rPr kumimoji="0" lang="en-US" altLang="ru-RU" sz="1100" b="0" i="0" u="none" strike="noStrike" cap="none" normalizeH="0" baseline="0" dirty="0" smtClean="0">
                <a:ln>
                  <a:noFill/>
                </a:ln>
                <a:solidFill>
                  <a:schemeClr val="tx1"/>
                </a:solidFill>
                <a:effectLst/>
              </a:rPr>
              <a:t>, 2.6 </a:t>
            </a:r>
            <a:r>
              <a:rPr kumimoji="0" lang="en-US" altLang="ru-RU" sz="1100" b="0" i="0" u="none" strike="noStrike" cap="none" normalizeH="0" baseline="0" dirty="0" err="1" smtClean="0">
                <a:ln>
                  <a:noFill/>
                </a:ln>
                <a:solidFill>
                  <a:schemeClr val="tx1"/>
                </a:solidFill>
                <a:effectLst/>
              </a:rPr>
              <a:t>млн</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лет</a:t>
            </a:r>
            <a:endParaRPr kumimoji="0" lang="en-US" altLang="ru-RU" sz="11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ru-RU" sz="1100" b="0" i="0" u="none" strike="noStrike" cap="none" normalizeH="0" baseline="0" dirty="0" smtClean="0">
                <a:ln>
                  <a:noFill/>
                </a:ln>
                <a:solidFill>
                  <a:schemeClr val="tx1"/>
                </a:solidFill>
                <a:effectLst/>
              </a:rPr>
              <a:t>C) </a:t>
            </a:r>
            <a:r>
              <a:rPr kumimoji="0" lang="en-US" altLang="ru-RU" sz="1100" b="0" i="1" u="none" strike="noStrike" cap="none" normalizeH="0" baseline="0" dirty="0" smtClean="0">
                <a:ln>
                  <a:noFill/>
                </a:ln>
                <a:solidFill>
                  <a:schemeClr val="tx1"/>
                </a:solidFill>
                <a:effectLst/>
                <a:hlinkClick r:id="rId2"/>
              </a:rPr>
              <a:t>Australopithecus </a:t>
            </a:r>
            <a:r>
              <a:rPr kumimoji="0" lang="en-US" altLang="ru-RU" sz="1100" b="0" i="1" u="none" strike="noStrike" cap="none" normalizeH="0" baseline="0" dirty="0" err="1" smtClean="0">
                <a:ln>
                  <a:noFill/>
                </a:ln>
                <a:solidFill>
                  <a:schemeClr val="tx1"/>
                </a:solidFill>
                <a:effectLst/>
                <a:hlinkClick r:id="rId2"/>
              </a:rPr>
              <a:t>africanus</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smtClean="0">
                <a:ln>
                  <a:noFill/>
                </a:ln>
                <a:solidFill>
                  <a:schemeClr val="tx1"/>
                </a:solidFill>
                <a:effectLst/>
                <a:hlinkClick r:id="rId4"/>
              </a:rPr>
              <a:t>STS 71</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австралопитек</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африканский</a:t>
            </a:r>
            <a:r>
              <a:rPr kumimoji="0" lang="en-US" altLang="ru-RU" sz="1100" b="0" i="0" u="none" strike="noStrike" cap="none" normalizeH="0" baseline="0" dirty="0" smtClean="0">
                <a:ln>
                  <a:noFill/>
                </a:ln>
                <a:solidFill>
                  <a:schemeClr val="tx1"/>
                </a:solidFill>
                <a:effectLst/>
              </a:rPr>
              <a:t>, 2.5 </a:t>
            </a:r>
            <a:r>
              <a:rPr kumimoji="0" lang="en-US" altLang="ru-RU" sz="1100" b="0" i="0" u="none" strike="noStrike" cap="none" normalizeH="0" baseline="0" dirty="0" err="1" smtClean="0">
                <a:ln>
                  <a:noFill/>
                </a:ln>
                <a:solidFill>
                  <a:schemeClr val="tx1"/>
                </a:solidFill>
                <a:effectLst/>
              </a:rPr>
              <a:t>млн</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лет</a:t>
            </a:r>
            <a:endParaRPr kumimoji="0" lang="en-US" altLang="ru-RU" sz="11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ru-RU" sz="1100" b="0" i="0" u="none" strike="noStrike" cap="none" normalizeH="0" baseline="0" dirty="0" smtClean="0">
                <a:ln>
                  <a:noFill/>
                </a:ln>
                <a:solidFill>
                  <a:schemeClr val="tx1"/>
                </a:solidFill>
                <a:effectLst/>
              </a:rPr>
              <a:t>(D) </a:t>
            </a:r>
            <a:r>
              <a:rPr kumimoji="0" lang="en-US" altLang="ru-RU" sz="1100" b="0" i="1" u="none" strike="noStrike" cap="none" normalizeH="0" baseline="0" dirty="0" smtClean="0">
                <a:ln>
                  <a:noFill/>
                </a:ln>
                <a:solidFill>
                  <a:schemeClr val="tx1"/>
                </a:solidFill>
                <a:effectLst/>
              </a:rPr>
              <a:t>Homo </a:t>
            </a:r>
            <a:r>
              <a:rPr kumimoji="0" lang="en-US" altLang="ru-RU" sz="1100" b="0" i="1" u="none" strike="noStrike" cap="none" normalizeH="0" baseline="0" dirty="0" err="1" smtClean="0">
                <a:ln>
                  <a:noFill/>
                </a:ln>
                <a:solidFill>
                  <a:schemeClr val="tx1"/>
                </a:solidFill>
                <a:effectLst/>
              </a:rPr>
              <a:t>habilis</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smtClean="0">
                <a:ln>
                  <a:noFill/>
                </a:ln>
                <a:solidFill>
                  <a:schemeClr val="tx1"/>
                </a:solidFill>
                <a:effectLst/>
                <a:hlinkClick r:id="rId5"/>
              </a:rPr>
              <a:t>KNM-ER 1813</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человек</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умелый</a:t>
            </a:r>
            <a:r>
              <a:rPr kumimoji="0" lang="en-US" altLang="ru-RU" sz="1100" b="0" i="0" u="none" strike="noStrike" cap="none" normalizeH="0" baseline="0" dirty="0" smtClean="0">
                <a:ln>
                  <a:noFill/>
                </a:ln>
                <a:solidFill>
                  <a:schemeClr val="tx1"/>
                </a:solidFill>
                <a:effectLst/>
              </a:rPr>
              <a:t>, 1.9 </a:t>
            </a:r>
            <a:r>
              <a:rPr kumimoji="0" lang="en-US" altLang="ru-RU" sz="1100" b="0" i="0" u="none" strike="noStrike" cap="none" normalizeH="0" baseline="0" dirty="0" err="1" smtClean="0">
                <a:ln>
                  <a:noFill/>
                </a:ln>
                <a:solidFill>
                  <a:schemeClr val="tx1"/>
                </a:solidFill>
                <a:effectLst/>
              </a:rPr>
              <a:t>млн</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лет</a:t>
            </a:r>
            <a:endParaRPr kumimoji="0" lang="en-US" altLang="ru-RU" sz="11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ru-RU" sz="1100" b="0" i="0" u="none" strike="noStrike" cap="none" normalizeH="0" baseline="0" dirty="0" smtClean="0">
                <a:ln>
                  <a:noFill/>
                </a:ln>
                <a:solidFill>
                  <a:schemeClr val="tx1"/>
                </a:solidFill>
                <a:effectLst/>
              </a:rPr>
              <a:t>(E) </a:t>
            </a:r>
            <a:r>
              <a:rPr kumimoji="0" lang="en-US" altLang="ru-RU" sz="1100" b="0" i="1" u="none" strike="noStrike" cap="none" normalizeH="0" baseline="0" dirty="0" smtClean="0">
                <a:ln>
                  <a:noFill/>
                </a:ln>
                <a:solidFill>
                  <a:schemeClr val="tx1"/>
                </a:solidFill>
                <a:effectLst/>
              </a:rPr>
              <a:t>Homo </a:t>
            </a:r>
            <a:r>
              <a:rPr kumimoji="0" lang="en-US" altLang="ru-RU" sz="1100" b="0" i="1" u="none" strike="noStrike" cap="none" normalizeH="0" baseline="0" dirty="0" err="1" smtClean="0">
                <a:ln>
                  <a:noFill/>
                </a:ln>
                <a:solidFill>
                  <a:schemeClr val="tx1"/>
                </a:solidFill>
                <a:effectLst/>
              </a:rPr>
              <a:t>habilis</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smtClean="0">
                <a:ln>
                  <a:noFill/>
                </a:ln>
                <a:solidFill>
                  <a:schemeClr val="tx1"/>
                </a:solidFill>
                <a:effectLst/>
                <a:hlinkClick r:id="rId6"/>
              </a:rPr>
              <a:t>OH24</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человек</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умелый</a:t>
            </a:r>
            <a:r>
              <a:rPr kumimoji="0" lang="en-US" altLang="ru-RU" sz="1100" b="0" i="0" u="none" strike="noStrike" cap="none" normalizeH="0" baseline="0" dirty="0" smtClean="0">
                <a:ln>
                  <a:noFill/>
                </a:ln>
                <a:solidFill>
                  <a:schemeClr val="tx1"/>
                </a:solidFill>
                <a:effectLst/>
              </a:rPr>
              <a:t>, 1.8 </a:t>
            </a:r>
            <a:r>
              <a:rPr kumimoji="0" lang="en-US" altLang="ru-RU" sz="1100" b="0" i="0" u="none" strike="noStrike" cap="none" normalizeH="0" baseline="0" dirty="0" err="1" smtClean="0">
                <a:ln>
                  <a:noFill/>
                </a:ln>
                <a:solidFill>
                  <a:schemeClr val="tx1"/>
                </a:solidFill>
                <a:effectLst/>
              </a:rPr>
              <a:t>млн</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лет</a:t>
            </a:r>
            <a:endParaRPr kumimoji="0" lang="en-US" altLang="ru-RU" sz="11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ru-RU" sz="1100" b="0" i="0" u="none" strike="noStrike" cap="none" normalizeH="0" baseline="0" dirty="0" smtClean="0">
                <a:ln>
                  <a:noFill/>
                </a:ln>
                <a:solidFill>
                  <a:schemeClr val="tx1"/>
                </a:solidFill>
                <a:effectLst/>
              </a:rPr>
              <a:t>(F) </a:t>
            </a:r>
            <a:r>
              <a:rPr kumimoji="0" lang="en-US" altLang="ru-RU" sz="1100" b="0" i="1" u="none" strike="noStrike" cap="none" normalizeH="0" baseline="0" dirty="0" smtClean="0">
                <a:ln>
                  <a:noFill/>
                </a:ln>
                <a:solidFill>
                  <a:schemeClr val="tx1"/>
                </a:solidFill>
                <a:effectLst/>
              </a:rPr>
              <a:t>Homo </a:t>
            </a:r>
            <a:r>
              <a:rPr kumimoji="0" lang="en-US" altLang="ru-RU" sz="1100" b="0" i="1" u="none" strike="noStrike" cap="none" normalizeH="0" baseline="0" dirty="0" err="1" smtClean="0">
                <a:ln>
                  <a:noFill/>
                </a:ln>
                <a:solidFill>
                  <a:schemeClr val="tx1"/>
                </a:solidFill>
                <a:effectLst/>
              </a:rPr>
              <a:t>rudolfensis</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smtClean="0">
                <a:ln>
                  <a:noFill/>
                </a:ln>
                <a:solidFill>
                  <a:schemeClr val="tx1"/>
                </a:solidFill>
                <a:effectLst/>
                <a:hlinkClick r:id="rId7"/>
              </a:rPr>
              <a:t>KNM-ER 1470</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человек</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рудольфийский</a:t>
            </a:r>
            <a:r>
              <a:rPr kumimoji="0" lang="en-US" altLang="ru-RU" sz="1100" b="0" i="0" u="none" strike="noStrike" cap="none" normalizeH="0" baseline="0" dirty="0" smtClean="0">
                <a:ln>
                  <a:noFill/>
                </a:ln>
                <a:solidFill>
                  <a:schemeClr val="tx1"/>
                </a:solidFill>
                <a:effectLst/>
              </a:rPr>
              <a:t>, 1.8 </a:t>
            </a:r>
            <a:r>
              <a:rPr kumimoji="0" lang="en-US" altLang="ru-RU" sz="1100" b="0" i="0" u="none" strike="noStrike" cap="none" normalizeH="0" baseline="0" dirty="0" err="1" smtClean="0">
                <a:ln>
                  <a:noFill/>
                </a:ln>
                <a:solidFill>
                  <a:schemeClr val="tx1"/>
                </a:solidFill>
                <a:effectLst/>
              </a:rPr>
              <a:t>млн</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лет</a:t>
            </a:r>
            <a:endParaRPr kumimoji="0" lang="en-US" altLang="ru-RU" sz="11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ru-RU" sz="1100" b="0" i="0" u="none" strike="noStrike" cap="none" normalizeH="0" baseline="0" dirty="0" smtClean="0">
                <a:ln>
                  <a:noFill/>
                </a:ln>
                <a:solidFill>
                  <a:schemeClr val="tx1"/>
                </a:solidFill>
                <a:effectLst/>
              </a:rPr>
              <a:t>(G) </a:t>
            </a:r>
            <a:r>
              <a:rPr kumimoji="0" lang="en-US" altLang="ru-RU" sz="1100" b="0" i="1" u="none" strike="noStrike" cap="none" normalizeH="0" baseline="0" dirty="0" smtClean="0">
                <a:ln>
                  <a:noFill/>
                </a:ln>
                <a:solidFill>
                  <a:schemeClr val="tx1"/>
                </a:solidFill>
                <a:effectLst/>
              </a:rPr>
              <a:t>Homo erectus</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hlinkClick r:id="rId8"/>
              </a:rPr>
              <a:t>Dmanisi</a:t>
            </a:r>
            <a:r>
              <a:rPr kumimoji="0" lang="en-US" altLang="ru-RU" sz="1100" b="0" i="0" u="none" strike="noStrike" cap="none" normalizeH="0" baseline="0" dirty="0" smtClean="0">
                <a:ln>
                  <a:noFill/>
                </a:ln>
                <a:solidFill>
                  <a:schemeClr val="tx1"/>
                </a:solidFill>
                <a:effectLst/>
                <a:hlinkClick r:id="rId8"/>
              </a:rPr>
              <a:t> cranium D2700</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человек</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прямоходящий</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или</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по</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другой</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номенклатуре</a:t>
            </a:r>
            <a:r>
              <a:rPr kumimoji="0" lang="en-US" altLang="ru-RU" sz="1100" b="0" i="0" u="none" strike="noStrike" cap="none" normalizeH="0" baseline="0" dirty="0" smtClean="0">
                <a:ln>
                  <a:noFill/>
                </a:ln>
                <a:solidFill>
                  <a:schemeClr val="tx1"/>
                </a:solidFill>
                <a:effectLst/>
              </a:rPr>
              <a:t>,</a:t>
            </a:r>
            <a:r>
              <a:rPr kumimoji="0" lang="ru-RU" altLang="ru-RU" sz="1100" b="0" i="0" u="none" strike="noStrike" cap="none" normalizeH="0" baseline="0" dirty="0" smtClean="0">
                <a:ln>
                  <a:noFill/>
                </a:ln>
                <a:solidFill>
                  <a:schemeClr val="tx1"/>
                </a:solidFill>
                <a:effectLst/>
              </a:rPr>
              <a:t/>
            </a:r>
            <a:br>
              <a:rPr kumimoji="0" lang="ru-RU" altLang="ru-RU" sz="1100" b="0" i="0" u="none" strike="noStrike" cap="none" normalizeH="0" baseline="0" dirty="0" smtClean="0">
                <a:ln>
                  <a:noFill/>
                </a:ln>
                <a:solidFill>
                  <a:schemeClr val="tx1"/>
                </a:solidFill>
                <a:effectLst/>
              </a:rPr>
            </a:b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человек</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грузинский</a:t>
            </a:r>
            <a:r>
              <a:rPr kumimoji="0" lang="en-US" altLang="ru-RU" sz="1100" b="0" i="0" u="none" strike="noStrike" cap="none" normalizeH="0" baseline="0" dirty="0" smtClean="0">
                <a:ln>
                  <a:noFill/>
                </a:ln>
                <a:solidFill>
                  <a:schemeClr val="tx1"/>
                </a:solidFill>
                <a:effectLst/>
              </a:rPr>
              <a:t>", </a:t>
            </a:r>
            <a:r>
              <a:rPr kumimoji="0" lang="en-US" altLang="ru-RU" sz="1100" b="0" i="1" u="none" strike="noStrike" cap="none" normalizeH="0" baseline="0" dirty="0" smtClean="0">
                <a:ln>
                  <a:noFill/>
                </a:ln>
                <a:solidFill>
                  <a:schemeClr val="tx1"/>
                </a:solidFill>
                <a:effectLst/>
              </a:rPr>
              <a:t>Homo </a:t>
            </a:r>
            <a:r>
              <a:rPr kumimoji="0" lang="en-US" altLang="ru-RU" sz="1100" b="0" i="1" u="none" strike="noStrike" cap="none" normalizeH="0" baseline="0" dirty="0" err="1" smtClean="0">
                <a:ln>
                  <a:noFill/>
                </a:ln>
                <a:solidFill>
                  <a:schemeClr val="tx1"/>
                </a:solidFill>
                <a:effectLst/>
              </a:rPr>
              <a:t>georgicus</a:t>
            </a:r>
            <a:r>
              <a:rPr kumimoji="0" lang="en-US" altLang="ru-RU" sz="1100" b="0" i="0" u="none" strike="noStrike" cap="none" normalizeH="0" baseline="0" dirty="0" smtClean="0">
                <a:ln>
                  <a:noFill/>
                </a:ln>
                <a:solidFill>
                  <a:schemeClr val="tx1"/>
                </a:solidFill>
                <a:effectLst/>
              </a:rPr>
              <a:t>), 1.75 </a:t>
            </a:r>
            <a:r>
              <a:rPr kumimoji="0" lang="en-US" altLang="ru-RU" sz="1100" b="0" i="0" u="none" strike="noStrike" cap="none" normalizeH="0" baseline="0" dirty="0" err="1" smtClean="0">
                <a:ln>
                  <a:noFill/>
                </a:ln>
                <a:solidFill>
                  <a:schemeClr val="tx1"/>
                </a:solidFill>
                <a:effectLst/>
              </a:rPr>
              <a:t>млн</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лет</a:t>
            </a:r>
            <a:endParaRPr kumimoji="0" lang="ru-RU" altLang="ru-RU" sz="11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ru-RU" sz="1100" b="0" i="0" u="none" strike="noStrike" cap="none" normalizeH="0" baseline="0" dirty="0" smtClean="0">
                <a:ln>
                  <a:noFill/>
                </a:ln>
                <a:solidFill>
                  <a:schemeClr val="tx1"/>
                </a:solidFill>
                <a:effectLst/>
              </a:rPr>
              <a:t>(H) </a:t>
            </a:r>
            <a:r>
              <a:rPr kumimoji="0" lang="en-US" altLang="ru-RU" sz="1100" b="0" i="1" u="none" strike="noStrike" cap="none" normalizeH="0" baseline="0" dirty="0" smtClean="0">
                <a:ln>
                  <a:noFill/>
                </a:ln>
                <a:solidFill>
                  <a:schemeClr val="tx1"/>
                </a:solidFill>
                <a:effectLst/>
                <a:hlinkClick r:id="rId9"/>
              </a:rPr>
              <a:t>Homo </a:t>
            </a:r>
            <a:r>
              <a:rPr kumimoji="0" lang="en-US" altLang="ru-RU" sz="1100" b="0" i="1" u="none" strike="noStrike" cap="none" normalizeH="0" baseline="0" dirty="0" err="1" smtClean="0">
                <a:ln>
                  <a:noFill/>
                </a:ln>
                <a:solidFill>
                  <a:schemeClr val="tx1"/>
                </a:solidFill>
                <a:effectLst/>
                <a:hlinkClick r:id="rId9"/>
              </a:rPr>
              <a:t>ergaster</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ранний</a:t>
            </a:r>
            <a:r>
              <a:rPr kumimoji="0" lang="en-US" altLang="ru-RU" sz="1100" b="0" i="0" u="none" strike="noStrike" cap="none" normalizeH="0" baseline="0" dirty="0" smtClean="0">
                <a:ln>
                  <a:noFill/>
                </a:ln>
                <a:solidFill>
                  <a:schemeClr val="tx1"/>
                </a:solidFill>
                <a:effectLst/>
              </a:rPr>
              <a:t> </a:t>
            </a:r>
            <a:r>
              <a:rPr kumimoji="0" lang="en-US" altLang="ru-RU" sz="1100" b="0" i="1" u="none" strike="noStrike" cap="none" normalizeH="0" baseline="0" dirty="0" smtClean="0">
                <a:ln>
                  <a:noFill/>
                </a:ln>
                <a:solidFill>
                  <a:schemeClr val="tx1"/>
                </a:solidFill>
                <a:effectLst/>
              </a:rPr>
              <a:t>H. erectus</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smtClean="0">
                <a:ln>
                  <a:noFill/>
                </a:ln>
                <a:solidFill>
                  <a:schemeClr val="tx1"/>
                </a:solidFill>
                <a:effectLst/>
                <a:hlinkClick r:id="rId10"/>
              </a:rPr>
              <a:t>KNM-ER 3733</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человек</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прямоходящий</a:t>
            </a:r>
            <a:r>
              <a:rPr kumimoji="0" lang="en-US" altLang="ru-RU" sz="1100" b="0" i="0" u="none" strike="noStrike" cap="none" normalizeH="0" baseline="0" dirty="0" smtClean="0">
                <a:ln>
                  <a:noFill/>
                </a:ln>
                <a:solidFill>
                  <a:schemeClr val="tx1"/>
                </a:solidFill>
                <a:effectLst/>
              </a:rPr>
              <a:t>, 1.75 </a:t>
            </a:r>
            <a:r>
              <a:rPr kumimoji="0" lang="en-US" altLang="ru-RU" sz="1100" b="0" i="0" u="none" strike="noStrike" cap="none" normalizeH="0" baseline="0" dirty="0" err="1" smtClean="0">
                <a:ln>
                  <a:noFill/>
                </a:ln>
                <a:solidFill>
                  <a:schemeClr val="tx1"/>
                </a:solidFill>
                <a:effectLst/>
              </a:rPr>
              <a:t>млн</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лет</a:t>
            </a:r>
            <a:endParaRPr kumimoji="0" lang="en-US" altLang="ru-RU" sz="11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ru-RU" sz="1100" b="0" i="0" u="none" strike="noStrike" cap="none" normalizeH="0" baseline="0" dirty="0" smtClean="0">
                <a:ln>
                  <a:noFill/>
                </a:ln>
                <a:solidFill>
                  <a:schemeClr val="tx1"/>
                </a:solidFill>
                <a:effectLst/>
              </a:rPr>
              <a:t>(I) </a:t>
            </a:r>
            <a:r>
              <a:rPr kumimoji="0" lang="en-US" altLang="ru-RU" sz="1100" b="0" i="1" u="none" strike="noStrike" cap="none" normalizeH="0" baseline="0" dirty="0" smtClean="0">
                <a:ln>
                  <a:noFill/>
                </a:ln>
                <a:solidFill>
                  <a:schemeClr val="tx1"/>
                </a:solidFill>
                <a:effectLst/>
              </a:rPr>
              <a:t>Homo </a:t>
            </a:r>
            <a:r>
              <a:rPr kumimoji="0" lang="en-US" altLang="ru-RU" sz="1100" b="0" i="1" u="none" strike="noStrike" cap="none" normalizeH="0" baseline="0" dirty="0" err="1" smtClean="0">
                <a:ln>
                  <a:noFill/>
                </a:ln>
                <a:solidFill>
                  <a:schemeClr val="tx1"/>
                </a:solidFill>
                <a:effectLst/>
              </a:rPr>
              <a:t>heidelbergensis</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smtClean="0">
                <a:ln>
                  <a:noFill/>
                </a:ln>
                <a:solidFill>
                  <a:schemeClr val="tx1"/>
                </a:solidFill>
                <a:effectLst/>
                <a:hlinkClick r:id="rId11"/>
              </a:rPr>
              <a:t>"Rhodesia man,"</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гейдельбергский</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человек</a:t>
            </a:r>
            <a:r>
              <a:rPr kumimoji="0" lang="en-US" altLang="ru-RU" sz="1100" b="0" i="0" u="none" strike="noStrike" cap="none" normalizeH="0" baseline="0" dirty="0" smtClean="0">
                <a:ln>
                  <a:noFill/>
                </a:ln>
                <a:solidFill>
                  <a:schemeClr val="tx1"/>
                </a:solidFill>
                <a:effectLst/>
              </a:rPr>
              <a:t>, 300,000 - 125,000 </a:t>
            </a:r>
            <a:r>
              <a:rPr kumimoji="0" lang="en-US" altLang="ru-RU" sz="1100" b="0" i="0" u="none" strike="noStrike" cap="none" normalizeH="0" baseline="0" dirty="0" err="1" smtClean="0">
                <a:ln>
                  <a:noFill/>
                </a:ln>
                <a:solidFill>
                  <a:schemeClr val="tx1"/>
                </a:solidFill>
                <a:effectLst/>
              </a:rPr>
              <a:t>лет</a:t>
            </a:r>
            <a:endParaRPr kumimoji="0" lang="en-US" altLang="ru-RU" sz="11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ru-RU" sz="1100" b="0" i="0" u="none" strike="noStrike" cap="none" normalizeH="0" baseline="0" dirty="0" smtClean="0">
                <a:ln>
                  <a:noFill/>
                </a:ln>
                <a:solidFill>
                  <a:schemeClr val="tx1"/>
                </a:solidFill>
                <a:effectLst/>
              </a:rPr>
              <a:t>(J) </a:t>
            </a:r>
            <a:r>
              <a:rPr kumimoji="0" lang="en-US" altLang="ru-RU" sz="1100" b="0" i="1" u="none" strike="noStrike" cap="none" normalizeH="0" baseline="0" dirty="0" smtClean="0">
                <a:ln>
                  <a:noFill/>
                </a:ln>
                <a:solidFill>
                  <a:schemeClr val="tx1"/>
                </a:solidFill>
                <a:effectLst/>
                <a:hlinkClick r:id="rId12"/>
              </a:rPr>
              <a:t>Homo sapiens </a:t>
            </a:r>
            <a:r>
              <a:rPr kumimoji="0" lang="en-US" altLang="ru-RU" sz="1100" b="0" i="1" u="none" strike="noStrike" cap="none" normalizeH="0" baseline="0" dirty="0" err="1" smtClean="0">
                <a:ln>
                  <a:noFill/>
                </a:ln>
                <a:solidFill>
                  <a:schemeClr val="tx1"/>
                </a:solidFill>
                <a:effectLst/>
                <a:hlinkClick r:id="rId12"/>
              </a:rPr>
              <a:t>neanderthalensis</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smtClean="0">
                <a:ln>
                  <a:noFill/>
                </a:ln>
                <a:solidFill>
                  <a:schemeClr val="tx1"/>
                </a:solidFill>
                <a:effectLst/>
                <a:hlinkClick r:id="rId13"/>
              </a:rPr>
              <a:t>La </a:t>
            </a:r>
            <a:r>
              <a:rPr kumimoji="0" lang="en-US" altLang="ru-RU" sz="1100" b="0" i="0" u="none" strike="noStrike" cap="none" normalizeH="0" baseline="0" dirty="0" err="1" smtClean="0">
                <a:ln>
                  <a:noFill/>
                </a:ln>
                <a:solidFill>
                  <a:schemeClr val="tx1"/>
                </a:solidFill>
                <a:effectLst/>
                <a:hlinkClick r:id="rId13"/>
              </a:rPr>
              <a:t>Ferrassie</a:t>
            </a:r>
            <a:r>
              <a:rPr kumimoji="0" lang="en-US" altLang="ru-RU" sz="1100" b="0" i="0" u="none" strike="noStrike" cap="none" normalizeH="0" baseline="0" dirty="0" smtClean="0">
                <a:ln>
                  <a:noFill/>
                </a:ln>
                <a:solidFill>
                  <a:schemeClr val="tx1"/>
                </a:solidFill>
                <a:effectLst/>
                <a:hlinkClick r:id="rId13"/>
              </a:rPr>
              <a:t> 1</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неандерталец</a:t>
            </a:r>
            <a:r>
              <a:rPr kumimoji="0" lang="en-US" altLang="ru-RU" sz="1100" b="0" i="0" u="none" strike="noStrike" cap="none" normalizeH="0" baseline="0" dirty="0" smtClean="0">
                <a:ln>
                  <a:noFill/>
                </a:ln>
                <a:solidFill>
                  <a:schemeClr val="tx1"/>
                </a:solidFill>
                <a:effectLst/>
              </a:rPr>
              <a:t> , 70,000 </a:t>
            </a:r>
            <a:r>
              <a:rPr kumimoji="0" lang="en-US" altLang="ru-RU" sz="1100" b="0" i="0" u="none" strike="noStrike" cap="none" normalizeH="0" baseline="0" dirty="0" err="1" smtClean="0">
                <a:ln>
                  <a:noFill/>
                </a:ln>
                <a:solidFill>
                  <a:schemeClr val="tx1"/>
                </a:solidFill>
                <a:effectLst/>
              </a:rPr>
              <a:t>лет</a:t>
            </a:r>
            <a:endParaRPr kumimoji="0" lang="en-US" altLang="ru-RU" sz="11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ru-RU" sz="1100" b="0" i="0" u="none" strike="noStrike" cap="none" normalizeH="0" baseline="0" dirty="0" smtClean="0">
                <a:ln>
                  <a:noFill/>
                </a:ln>
                <a:solidFill>
                  <a:schemeClr val="tx1"/>
                </a:solidFill>
                <a:effectLst/>
              </a:rPr>
              <a:t>(K) </a:t>
            </a:r>
            <a:r>
              <a:rPr kumimoji="0" lang="en-US" altLang="ru-RU" sz="1100" b="0" i="1" u="none" strike="noStrike" cap="none" normalizeH="0" baseline="0" dirty="0" smtClean="0">
                <a:ln>
                  <a:noFill/>
                </a:ln>
                <a:solidFill>
                  <a:schemeClr val="tx1"/>
                </a:solidFill>
                <a:effectLst/>
                <a:hlinkClick r:id="rId12"/>
              </a:rPr>
              <a:t>Homo sapiens </a:t>
            </a:r>
            <a:r>
              <a:rPr kumimoji="0" lang="en-US" altLang="ru-RU" sz="1100" b="0" i="1" u="none" strike="noStrike" cap="none" normalizeH="0" baseline="0" dirty="0" err="1" smtClean="0">
                <a:ln>
                  <a:noFill/>
                </a:ln>
                <a:solidFill>
                  <a:schemeClr val="tx1"/>
                </a:solidFill>
                <a:effectLst/>
                <a:hlinkClick r:id="rId12"/>
              </a:rPr>
              <a:t>neanderthalensis</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smtClean="0">
                <a:ln>
                  <a:noFill/>
                </a:ln>
                <a:solidFill>
                  <a:schemeClr val="tx1"/>
                </a:solidFill>
                <a:effectLst/>
                <a:hlinkClick r:id="rId14"/>
              </a:rPr>
              <a:t>La Chappelle-aux-Saints</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неандерталец</a:t>
            </a:r>
            <a:r>
              <a:rPr kumimoji="0" lang="en-US" altLang="ru-RU" sz="1100" b="0" i="0" u="none" strike="noStrike" cap="none" normalizeH="0" baseline="0" dirty="0" smtClean="0">
                <a:ln>
                  <a:noFill/>
                </a:ln>
                <a:solidFill>
                  <a:schemeClr val="tx1"/>
                </a:solidFill>
                <a:effectLst/>
              </a:rPr>
              <a:t>, 60,000 </a:t>
            </a:r>
            <a:r>
              <a:rPr kumimoji="0" lang="en-US" altLang="ru-RU" sz="1100" b="0" i="0" u="none" strike="noStrike" cap="none" normalizeH="0" baseline="0" dirty="0" err="1" smtClean="0">
                <a:ln>
                  <a:noFill/>
                </a:ln>
                <a:solidFill>
                  <a:schemeClr val="tx1"/>
                </a:solidFill>
                <a:effectLst/>
              </a:rPr>
              <a:t>лет</a:t>
            </a:r>
            <a:endParaRPr kumimoji="0" lang="en-US" altLang="ru-RU" sz="11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ru-RU" sz="1100" b="0" i="0" u="none" strike="noStrike" cap="none" normalizeH="0" baseline="0" dirty="0" smtClean="0">
                <a:ln>
                  <a:noFill/>
                </a:ln>
                <a:solidFill>
                  <a:schemeClr val="tx1"/>
                </a:solidFill>
                <a:effectLst/>
              </a:rPr>
              <a:t>(L) </a:t>
            </a:r>
            <a:r>
              <a:rPr kumimoji="0" lang="en-US" altLang="ru-RU" sz="1100" b="0" i="1" u="none" strike="noStrike" cap="none" normalizeH="0" baseline="0" dirty="0" smtClean="0">
                <a:ln>
                  <a:noFill/>
                </a:ln>
                <a:solidFill>
                  <a:schemeClr val="tx1"/>
                </a:solidFill>
                <a:effectLst/>
                <a:hlinkClick r:id="rId12"/>
              </a:rPr>
              <a:t>Homo sapiens </a:t>
            </a:r>
            <a:r>
              <a:rPr kumimoji="0" lang="en-US" altLang="ru-RU" sz="1100" b="0" i="1" u="none" strike="noStrike" cap="none" normalizeH="0" baseline="0" dirty="0" err="1" smtClean="0">
                <a:ln>
                  <a:noFill/>
                </a:ln>
                <a:solidFill>
                  <a:schemeClr val="tx1"/>
                </a:solidFill>
                <a:effectLst/>
                <a:hlinkClick r:id="rId12"/>
              </a:rPr>
              <a:t>neanderthalensis</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smtClean="0">
                <a:ln>
                  <a:noFill/>
                </a:ln>
                <a:solidFill>
                  <a:schemeClr val="tx1"/>
                </a:solidFill>
                <a:effectLst/>
                <a:hlinkClick r:id="rId15"/>
              </a:rPr>
              <a:t>Le </a:t>
            </a:r>
            <a:r>
              <a:rPr kumimoji="0" lang="en-US" altLang="ru-RU" sz="1100" b="0" i="0" u="none" strike="noStrike" cap="none" normalizeH="0" baseline="0" dirty="0" err="1" smtClean="0">
                <a:ln>
                  <a:noFill/>
                </a:ln>
                <a:solidFill>
                  <a:schemeClr val="tx1"/>
                </a:solidFill>
                <a:effectLst/>
                <a:hlinkClick r:id="rId15"/>
              </a:rPr>
              <a:t>Moustier</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неандерталец</a:t>
            </a:r>
            <a:r>
              <a:rPr kumimoji="0" lang="en-US" altLang="ru-RU" sz="1100" b="0" i="0" u="none" strike="noStrike" cap="none" normalizeH="0" baseline="0" dirty="0" smtClean="0">
                <a:ln>
                  <a:noFill/>
                </a:ln>
                <a:solidFill>
                  <a:schemeClr val="tx1"/>
                </a:solidFill>
                <a:effectLst/>
              </a:rPr>
              <a:t>, 45,000 </a:t>
            </a:r>
            <a:r>
              <a:rPr kumimoji="0" lang="en-US" altLang="ru-RU" sz="1100" b="0" i="0" u="none" strike="noStrike" cap="none" normalizeH="0" baseline="0" dirty="0" err="1" smtClean="0">
                <a:ln>
                  <a:noFill/>
                </a:ln>
                <a:solidFill>
                  <a:schemeClr val="tx1"/>
                </a:solidFill>
                <a:effectLst/>
              </a:rPr>
              <a:t>лет</a:t>
            </a:r>
            <a:endParaRPr kumimoji="0" lang="en-US" altLang="ru-RU" sz="11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ru-RU" sz="1100" b="0" i="0" u="none" strike="noStrike" cap="none" normalizeH="0" baseline="0" dirty="0" smtClean="0">
                <a:ln>
                  <a:noFill/>
                </a:ln>
                <a:solidFill>
                  <a:schemeClr val="tx1"/>
                </a:solidFill>
                <a:effectLst/>
              </a:rPr>
              <a:t>(M) </a:t>
            </a:r>
            <a:r>
              <a:rPr kumimoji="0" lang="en-US" altLang="ru-RU" sz="1100" b="0" i="1" u="none" strike="noStrike" cap="none" normalizeH="0" baseline="0" dirty="0" smtClean="0">
                <a:ln>
                  <a:noFill/>
                </a:ln>
                <a:solidFill>
                  <a:schemeClr val="tx1"/>
                </a:solidFill>
                <a:effectLst/>
                <a:hlinkClick r:id="rId16"/>
              </a:rPr>
              <a:t>Homo sapiens </a:t>
            </a:r>
            <a:r>
              <a:rPr kumimoji="0" lang="en-US" altLang="ru-RU" sz="1100" b="0" i="1" u="none" strike="noStrike" cap="none" normalizeH="0" baseline="0" dirty="0" err="1" smtClean="0">
                <a:ln>
                  <a:noFill/>
                </a:ln>
                <a:solidFill>
                  <a:schemeClr val="tx1"/>
                </a:solidFill>
                <a:effectLst/>
                <a:hlinkClick r:id="rId16"/>
              </a:rPr>
              <a:t>sapiens</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smtClean="0">
                <a:ln>
                  <a:noFill/>
                </a:ln>
                <a:solidFill>
                  <a:schemeClr val="tx1"/>
                </a:solidFill>
                <a:effectLst/>
                <a:hlinkClick r:id="rId17"/>
              </a:rPr>
              <a:t>Cro-Magnon I</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человек</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разумный</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кроманьонец</a:t>
            </a:r>
            <a:r>
              <a:rPr kumimoji="0" lang="en-US" altLang="ru-RU" sz="1100" b="0" i="0" u="none" strike="noStrike" cap="none" normalizeH="0" baseline="0" dirty="0" smtClean="0">
                <a:ln>
                  <a:noFill/>
                </a:ln>
                <a:solidFill>
                  <a:schemeClr val="tx1"/>
                </a:solidFill>
                <a:effectLst/>
              </a:rPr>
              <a:t>"), 30,000 </a:t>
            </a:r>
            <a:r>
              <a:rPr kumimoji="0" lang="en-US" altLang="ru-RU" sz="1100" b="0" i="0" u="none" strike="noStrike" cap="none" normalizeH="0" baseline="0" dirty="0" err="1" smtClean="0">
                <a:ln>
                  <a:noFill/>
                </a:ln>
                <a:solidFill>
                  <a:schemeClr val="tx1"/>
                </a:solidFill>
                <a:effectLst/>
              </a:rPr>
              <a:t>лет</a:t>
            </a:r>
            <a:endParaRPr kumimoji="0" lang="en-US" altLang="ru-RU" sz="1100" b="0" i="0" u="none" strike="noStrike" cap="none" normalizeH="0" baseline="0" dirty="0" smtClean="0">
              <a:ln>
                <a:noFill/>
              </a:ln>
              <a:solidFill>
                <a:schemeClr val="tx1"/>
              </a:solidFill>
              <a:effectLst/>
            </a:endParaRPr>
          </a:p>
          <a:p>
            <a:pPr lvl="0" algn="just" eaLnBrk="0" hangingPunct="0">
              <a:buFontTx/>
              <a:buChar char="•"/>
            </a:pPr>
            <a:r>
              <a:rPr kumimoji="0" lang="en-US" altLang="ru-RU" sz="1100" b="0" i="0" u="none" strike="noStrike" cap="none" normalizeH="0" baseline="0" dirty="0" smtClean="0">
                <a:ln>
                  <a:noFill/>
                </a:ln>
                <a:solidFill>
                  <a:schemeClr val="tx1"/>
                </a:solidFill>
                <a:effectLst/>
              </a:rPr>
              <a:t>(N) </a:t>
            </a:r>
            <a:r>
              <a:rPr kumimoji="0" lang="en-US" altLang="ru-RU" sz="1100" b="0" i="1" u="none" strike="noStrike" cap="none" normalizeH="0" baseline="0" dirty="0" smtClean="0">
                <a:ln>
                  <a:noFill/>
                </a:ln>
                <a:solidFill>
                  <a:schemeClr val="tx1"/>
                </a:solidFill>
                <a:effectLst/>
              </a:rPr>
              <a:t>Homo sapiens </a:t>
            </a:r>
            <a:r>
              <a:rPr kumimoji="0" lang="en-US" altLang="ru-RU" sz="1100" b="0" i="1" u="none" strike="noStrike" cap="none" normalizeH="0" baseline="0" dirty="0" err="1" smtClean="0">
                <a:ln>
                  <a:noFill/>
                </a:ln>
                <a:solidFill>
                  <a:schemeClr val="tx1"/>
                </a:solidFill>
                <a:effectLst/>
              </a:rPr>
              <a:t>sapiens</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современный</a:t>
            </a:r>
            <a:r>
              <a:rPr kumimoji="0" lang="en-US" altLang="ru-RU" sz="1100" b="0" i="0" u="none" strike="noStrike" cap="none" normalizeH="0" baseline="0" dirty="0" smtClean="0">
                <a:ln>
                  <a:noFill/>
                </a:ln>
                <a:solidFill>
                  <a:schemeClr val="tx1"/>
                </a:solidFill>
                <a:effectLst/>
              </a:rPr>
              <a:t> </a:t>
            </a:r>
            <a:r>
              <a:rPr kumimoji="0" lang="en-US" altLang="ru-RU" sz="1100" b="0" i="0" u="none" strike="noStrike" cap="none" normalizeH="0" baseline="0" dirty="0" err="1" smtClean="0">
                <a:ln>
                  <a:noFill/>
                </a:ln>
                <a:solidFill>
                  <a:schemeClr val="tx1"/>
                </a:solidFill>
                <a:effectLst/>
              </a:rPr>
              <a:t>человек</a:t>
            </a:r>
            <a:r>
              <a:rPr kumimoji="0" lang="ru-RU" altLang="ru-RU" sz="1100" b="0" i="0" u="none" strike="noStrike" cap="none" normalizeH="0" baseline="0" dirty="0" smtClean="0">
                <a:ln>
                  <a:noFill/>
                </a:ln>
                <a:solidFill>
                  <a:schemeClr val="tx1"/>
                </a:solidFill>
                <a:effectLst/>
              </a:rPr>
              <a:t>                           </a:t>
            </a:r>
            <a:r>
              <a:rPr lang="en-US" altLang="ru-RU" sz="1100" b="1" i="1" dirty="0" smtClean="0">
                <a:solidFill>
                  <a:srgbClr val="000000"/>
                </a:solidFill>
                <a:latin typeface="Arial Narrow" panose="020B0606020202030204" pitchFamily="34" charset="0"/>
                <a:cs typeface="Times New Roman" pitchFamily="18" charset="0"/>
              </a:rPr>
              <a:t>Images </a:t>
            </a:r>
            <a:r>
              <a:rPr lang="en-US" altLang="ru-RU" sz="1100" b="1" i="1" dirty="0">
                <a:solidFill>
                  <a:srgbClr val="000000"/>
                </a:solidFill>
                <a:latin typeface="Arial Narrow" panose="020B0606020202030204" pitchFamily="34" charset="0"/>
                <a:cs typeface="Times New Roman" pitchFamily="18" charset="0"/>
              </a:rPr>
              <a:t>© 2000 </a:t>
            </a:r>
            <a:r>
              <a:rPr lang="en-US" altLang="ru-RU" sz="1100" b="1" i="1" dirty="0">
                <a:solidFill>
                  <a:srgbClr val="000000"/>
                </a:solidFill>
                <a:latin typeface="Arial Narrow" panose="020B0606020202030204" pitchFamily="34" charset="0"/>
                <a:cs typeface="Times New Roman" pitchFamily="18" charset="0"/>
                <a:hlinkClick r:id="rId18"/>
              </a:rPr>
              <a:t>Smithsonian Institution</a:t>
            </a:r>
            <a:r>
              <a:rPr lang="en-US" altLang="ru-RU" sz="1100" dirty="0">
                <a:solidFill>
                  <a:srgbClr val="000000"/>
                </a:solidFill>
                <a:latin typeface="Arial Narrow" panose="020B0606020202030204" pitchFamily="34" charset="0"/>
                <a:cs typeface="Times New Roman" pitchFamily="18" charset="0"/>
              </a:rPr>
              <a:t>)</a:t>
            </a:r>
            <a:endParaRPr kumimoji="0" lang="en-US" altLang="ru-RU" sz="1100" b="0" i="0" u="none" strike="noStrike" cap="none" normalizeH="0" baseline="0" dirty="0" smtClean="0">
              <a:ln>
                <a:noFill/>
              </a:ln>
              <a:solidFill>
                <a:schemeClr val="tx1"/>
              </a:solidFill>
              <a:effectLst/>
            </a:endParaRPr>
          </a:p>
        </p:txBody>
      </p:sp>
      <p:pic>
        <p:nvPicPr>
          <p:cNvPr id="3" name="Рисунок 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277888" y="47216"/>
            <a:ext cx="6588224" cy="3942807"/>
          </a:xfrm>
          <a:prstGeom prst="rect">
            <a:avLst/>
          </a:prstGeom>
        </p:spPr>
      </p:pic>
      <p:sp>
        <p:nvSpPr>
          <p:cNvPr id="4" name="Прямоугольник 3"/>
          <p:cNvSpPr/>
          <p:nvPr/>
        </p:nvSpPr>
        <p:spPr>
          <a:xfrm>
            <a:off x="2177988" y="47216"/>
            <a:ext cx="1889956" cy="186961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4139952" y="47216"/>
            <a:ext cx="1872208" cy="1869616"/>
          </a:xfrm>
          <a:prstGeom prst="rect">
            <a:avLst/>
          </a:prstGeom>
          <a:no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3203848" y="2018619"/>
            <a:ext cx="2808312" cy="1942778"/>
          </a:xfrm>
          <a:prstGeom prst="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6084168" y="1989367"/>
            <a:ext cx="1781944" cy="1972030"/>
          </a:xfrm>
          <a:prstGeom prst="rect">
            <a:avLst/>
          </a:prstGeom>
          <a:no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6876256" y="0"/>
            <a:ext cx="989856" cy="1925992"/>
          </a:xfrm>
          <a:prstGeom prst="rect">
            <a:avLst/>
          </a:prstGeom>
          <a:no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6026624" y="0"/>
            <a:ext cx="849632" cy="1916832"/>
          </a:xfrm>
          <a:prstGeom prst="rect">
            <a:avLst/>
          </a:prstGeom>
          <a:no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2177988" y="2003993"/>
            <a:ext cx="989856" cy="1972030"/>
          </a:xfrm>
          <a:prstGeom prst="rect">
            <a:avLst/>
          </a:prstGeom>
          <a:no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1328356" y="1989367"/>
            <a:ext cx="849632" cy="1977496"/>
          </a:xfrm>
          <a:prstGeom prst="rect">
            <a:avLst/>
          </a:prstGeom>
          <a:no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4830343" y="727583"/>
            <a:ext cx="352982" cy="461665"/>
          </a:xfrm>
          <a:prstGeom prst="rect">
            <a:avLst/>
          </a:prstGeom>
          <a:noFill/>
        </p:spPr>
        <p:txBody>
          <a:bodyPr wrap="none" rtlCol="0">
            <a:spAutoFit/>
          </a:bodyPr>
          <a:lstStyle/>
          <a:p>
            <a:r>
              <a:rPr lang="ru-RU" sz="2400" b="1" dirty="0" smtClean="0">
                <a:solidFill>
                  <a:schemeClr val="bg1"/>
                </a:solidFill>
              </a:rPr>
              <a:t>ћ</a:t>
            </a:r>
            <a:endParaRPr lang="ru-RU" sz="2400" b="1" dirty="0">
              <a:solidFill>
                <a:schemeClr val="bg1"/>
              </a:solidFill>
            </a:endParaRPr>
          </a:p>
        </p:txBody>
      </p:sp>
      <p:sp>
        <p:nvSpPr>
          <p:cNvPr id="13" name="TextBox 12"/>
          <p:cNvSpPr txBox="1"/>
          <p:nvPr/>
        </p:nvSpPr>
        <p:spPr>
          <a:xfrm>
            <a:off x="8676456" y="260648"/>
            <a:ext cx="184731" cy="369332"/>
          </a:xfrm>
          <a:prstGeom prst="rect">
            <a:avLst/>
          </a:prstGeom>
          <a:noFill/>
        </p:spPr>
        <p:txBody>
          <a:bodyPr wrap="none" rtlCol="0">
            <a:spAutoFit/>
          </a:bodyPr>
          <a:lstStyle/>
          <a:p>
            <a:endParaRPr lang="ru-RU" dirty="0"/>
          </a:p>
        </p:txBody>
      </p:sp>
      <p:sp>
        <p:nvSpPr>
          <p:cNvPr id="14" name="TextBox 13"/>
          <p:cNvSpPr txBox="1"/>
          <p:nvPr/>
        </p:nvSpPr>
        <p:spPr>
          <a:xfrm>
            <a:off x="7452320" y="773750"/>
            <a:ext cx="340158" cy="461665"/>
          </a:xfrm>
          <a:prstGeom prst="rect">
            <a:avLst/>
          </a:prstGeom>
          <a:noFill/>
        </p:spPr>
        <p:txBody>
          <a:bodyPr wrap="none" rtlCol="0">
            <a:spAutoFit/>
          </a:bodyPr>
          <a:lstStyle/>
          <a:p>
            <a:r>
              <a:rPr lang="en-US" sz="2400" b="1" dirty="0">
                <a:solidFill>
                  <a:schemeClr val="bg1"/>
                </a:solidFill>
              </a:rPr>
              <a:t>e</a:t>
            </a:r>
            <a:endParaRPr lang="ru-RU" sz="2400" b="1" dirty="0">
              <a:solidFill>
                <a:schemeClr val="bg1"/>
              </a:solidFill>
            </a:endParaRPr>
          </a:p>
        </p:txBody>
      </p:sp>
      <p:sp>
        <p:nvSpPr>
          <p:cNvPr id="16" name="TextBox 15"/>
          <p:cNvSpPr txBox="1"/>
          <p:nvPr/>
        </p:nvSpPr>
        <p:spPr>
          <a:xfrm>
            <a:off x="3862184" y="2636912"/>
            <a:ext cx="349776" cy="461665"/>
          </a:xfrm>
          <a:prstGeom prst="rect">
            <a:avLst/>
          </a:prstGeom>
          <a:noFill/>
        </p:spPr>
        <p:txBody>
          <a:bodyPr wrap="none" rtlCol="0">
            <a:spAutoFit/>
          </a:bodyPr>
          <a:lstStyle/>
          <a:p>
            <a:r>
              <a:rPr lang="en-US" sz="2400" b="1" dirty="0" smtClean="0">
                <a:solidFill>
                  <a:schemeClr val="bg1"/>
                </a:solidFill>
              </a:rPr>
              <a:t>n</a:t>
            </a:r>
            <a:endParaRPr lang="ru-RU" sz="2400" b="1" dirty="0">
              <a:solidFill>
                <a:schemeClr val="bg1"/>
              </a:solidFill>
            </a:endParaRPr>
          </a:p>
        </p:txBody>
      </p:sp>
    </p:spTree>
    <p:extLst>
      <p:ext uri="{BB962C8B-B14F-4D97-AF65-F5344CB8AC3E}">
        <p14:creationId xmlns:p14="http://schemas.microsoft.com/office/powerpoint/2010/main" val="38168684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188640"/>
            <a:ext cx="2734892"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0" y="437654"/>
            <a:ext cx="6084168" cy="3416320"/>
          </a:xfrm>
          <a:prstGeom prst="rect">
            <a:avLst/>
          </a:prstGeom>
        </p:spPr>
        <p:txBody>
          <a:bodyPr wrap="square">
            <a:spAutoFit/>
          </a:bodyPr>
          <a:lstStyle/>
          <a:p>
            <a:r>
              <a:rPr lang="ru-RU" dirty="0" smtClean="0">
                <a:solidFill>
                  <a:srgbClr val="000000"/>
                </a:solidFill>
                <a:latin typeface="Arial Narrow" panose="020B0606020202030204" pitchFamily="34" charset="0"/>
              </a:rPr>
              <a:t>Этот </a:t>
            </a:r>
            <a:r>
              <a:rPr lang="ru-RU" dirty="0">
                <a:solidFill>
                  <a:srgbClr val="000000"/>
                </a:solidFill>
                <a:latin typeface="Arial Narrow" panose="020B0606020202030204" pitchFamily="34" charset="0"/>
              </a:rPr>
              <a:t>вид существовал долго и, возможно, дал начало нескольким эволюционным линиям. Найдены остатки более 300 </a:t>
            </a:r>
            <a:r>
              <a:rPr lang="ru-RU" dirty="0" smtClean="0">
                <a:solidFill>
                  <a:srgbClr val="000000"/>
                </a:solidFill>
                <a:latin typeface="Arial Narrow" panose="020B0606020202030204" pitchFamily="34" charset="0"/>
              </a:rPr>
              <a:t>особей, в </a:t>
            </a:r>
            <a:r>
              <a:rPr lang="ru-RU" dirty="0">
                <a:solidFill>
                  <a:srgbClr val="000000"/>
                </a:solidFill>
                <a:latin typeface="Arial Narrow" panose="020B0606020202030204" pitchFamily="34" charset="0"/>
              </a:rPr>
              <a:t>том числе известная "</a:t>
            </a:r>
            <a:r>
              <a:rPr lang="ru-RU" b="1" dirty="0" smtClean="0">
                <a:solidFill>
                  <a:srgbClr val="000000"/>
                </a:solidFill>
                <a:latin typeface="Arial Narrow" panose="020B0606020202030204" pitchFamily="34" charset="0"/>
              </a:rPr>
              <a:t>Люси</a:t>
            </a:r>
            <a:r>
              <a:rPr lang="en-US" dirty="0" smtClean="0">
                <a:solidFill>
                  <a:srgbClr val="000000"/>
                </a:solidFill>
                <a:latin typeface="Arial Narrow" panose="020B0606020202030204" pitchFamily="34" charset="0"/>
              </a:rPr>
              <a:t>”</a:t>
            </a:r>
            <a:r>
              <a:rPr lang="ru-RU" dirty="0" smtClean="0">
                <a:solidFill>
                  <a:srgbClr val="000000"/>
                </a:solidFill>
                <a:latin typeface="Arial Narrow" panose="020B0606020202030204" pitchFamily="34" charset="0"/>
              </a:rPr>
              <a:t>, которая из анализа </a:t>
            </a:r>
            <a:r>
              <a:rPr lang="ru-RU" dirty="0" err="1" smtClean="0">
                <a:solidFill>
                  <a:srgbClr val="000000"/>
                </a:solidFill>
                <a:latin typeface="Arial Narrow" panose="020B0606020202030204" pitchFamily="34" charset="0"/>
              </a:rPr>
              <a:t>митохондриального</a:t>
            </a:r>
            <a:r>
              <a:rPr lang="ru-RU" dirty="0" smtClean="0">
                <a:solidFill>
                  <a:srgbClr val="000000"/>
                </a:solidFill>
                <a:latin typeface="Arial Narrow" panose="020B0606020202030204" pitchFamily="34" charset="0"/>
              </a:rPr>
              <a:t> ДНК считается общим предком всех </a:t>
            </a:r>
            <a:r>
              <a:rPr lang="ru-RU" dirty="0" err="1" smtClean="0">
                <a:solidFill>
                  <a:srgbClr val="000000"/>
                </a:solidFill>
                <a:latin typeface="Arial Narrow" panose="020B0606020202030204" pitchFamily="34" charset="0"/>
              </a:rPr>
              <a:t>афаренсисов</a:t>
            </a:r>
            <a:r>
              <a:rPr lang="ru-RU" dirty="0" smtClean="0">
                <a:solidFill>
                  <a:srgbClr val="000000"/>
                </a:solidFill>
                <a:latin typeface="Arial Narrow" panose="020B0606020202030204" pitchFamily="34" charset="0"/>
              </a:rPr>
              <a:t>. Характеризуются «как люди с обезьяньей головой» из-за множественных </a:t>
            </a:r>
            <a:r>
              <a:rPr lang="ru-RU" dirty="0">
                <a:solidFill>
                  <a:srgbClr val="000000"/>
                </a:solidFill>
                <a:latin typeface="Arial Narrow" panose="020B0606020202030204" pitchFamily="34" charset="0"/>
              </a:rPr>
              <a:t>"обезьяньих" признаков: вытянутое (прогнатическое) лицо, U - образное нёбо (с параллельными друг другу рядами коренных зубов, как у высших обезьян, в </a:t>
            </a:r>
            <a:r>
              <a:rPr lang="ru-RU" dirty="0" smtClean="0">
                <a:solidFill>
                  <a:srgbClr val="000000"/>
                </a:solidFill>
                <a:latin typeface="Arial Narrow" panose="020B0606020202030204" pitchFamily="34" charset="0"/>
              </a:rPr>
              <a:t>отличие от </a:t>
            </a:r>
            <a:r>
              <a:rPr lang="ru-RU" dirty="0">
                <a:solidFill>
                  <a:srgbClr val="000000"/>
                </a:solidFill>
                <a:latin typeface="Arial Narrow" panose="020B0606020202030204" pitchFamily="34" charset="0"/>
              </a:rPr>
              <a:t>"параболического" нёба </a:t>
            </a:r>
            <a:r>
              <a:rPr lang="ru-RU" dirty="0" smtClean="0">
                <a:solidFill>
                  <a:srgbClr val="000000"/>
                </a:solidFill>
                <a:latin typeface="Arial Narrow" panose="020B0606020202030204" pitchFamily="34" charset="0"/>
              </a:rPr>
              <a:t>современного </a:t>
            </a:r>
            <a:r>
              <a:rPr lang="ru-RU" dirty="0">
                <a:solidFill>
                  <a:srgbClr val="000000"/>
                </a:solidFill>
                <a:latin typeface="Arial Narrow" panose="020B0606020202030204" pitchFamily="34" charset="0"/>
              </a:rPr>
              <a:t>человека); маленькая мозговая коробка (430 куб. </a:t>
            </a:r>
            <a:r>
              <a:rPr lang="ru-RU" dirty="0" smtClean="0">
                <a:solidFill>
                  <a:srgbClr val="000000"/>
                </a:solidFill>
                <a:latin typeface="Arial Narrow" panose="020B0606020202030204" pitchFamily="34" charset="0"/>
              </a:rPr>
              <a:t>см, </a:t>
            </a:r>
            <a:r>
              <a:rPr lang="ru-RU" dirty="0">
                <a:solidFill>
                  <a:srgbClr val="000000"/>
                </a:solidFill>
                <a:latin typeface="Arial Narrow" panose="020B0606020202030204" pitchFamily="34" charset="0"/>
              </a:rPr>
              <a:t>ненамного больше, чем у шимпанзе). Но есть и много отличий от обезьян, главное из которых </a:t>
            </a:r>
            <a:r>
              <a:rPr lang="ru-RU" dirty="0" err="1" smtClean="0">
                <a:solidFill>
                  <a:srgbClr val="000000"/>
                </a:solidFill>
                <a:latin typeface="Arial Narrow" panose="020B0606020202030204" pitchFamily="34" charset="0"/>
              </a:rPr>
              <a:t>прямохождение</a:t>
            </a:r>
            <a:r>
              <a:rPr lang="ru-RU" dirty="0" smtClean="0">
                <a:solidFill>
                  <a:srgbClr val="000000"/>
                </a:solidFill>
                <a:latin typeface="Arial Narrow" panose="020B0606020202030204" pitchFamily="34" charset="0"/>
              </a:rPr>
              <a:t> (на </a:t>
            </a:r>
            <a:r>
              <a:rPr lang="ru-RU" dirty="0">
                <a:solidFill>
                  <a:srgbClr val="000000"/>
                </a:solidFill>
                <a:latin typeface="Arial Narrow" panose="020B0606020202030204" pitchFamily="34" charset="0"/>
              </a:rPr>
              <a:t>двух </a:t>
            </a:r>
            <a:r>
              <a:rPr lang="ru-RU" dirty="0" smtClean="0">
                <a:solidFill>
                  <a:srgbClr val="000000"/>
                </a:solidFill>
                <a:latin typeface="Arial Narrow" panose="020B0606020202030204" pitchFamily="34" charset="0"/>
              </a:rPr>
              <a:t>ногах)</a:t>
            </a:r>
            <a:endParaRPr lang="ru-RU" dirty="0">
              <a:latin typeface="Arial Narrow" panose="020B0606020202030204" pitchFamily="34" charset="0"/>
            </a:endParaRPr>
          </a:p>
        </p:txBody>
      </p:sp>
      <p:sp>
        <p:nvSpPr>
          <p:cNvPr id="3" name="TextBox 2"/>
          <p:cNvSpPr txBox="1"/>
          <p:nvPr/>
        </p:nvSpPr>
        <p:spPr>
          <a:xfrm>
            <a:off x="6222891" y="3861048"/>
            <a:ext cx="2908937" cy="830997"/>
          </a:xfrm>
          <a:prstGeom prst="rect">
            <a:avLst/>
          </a:prstGeom>
          <a:noFill/>
        </p:spPr>
        <p:txBody>
          <a:bodyPr wrap="none" rtlCol="0">
            <a:spAutoFit/>
          </a:bodyPr>
          <a:lstStyle/>
          <a:p>
            <a:pPr algn="ctr"/>
            <a:r>
              <a:rPr lang="ru-RU" sz="2400" b="1" i="1" dirty="0" smtClean="0"/>
              <a:t>Люси</a:t>
            </a:r>
          </a:p>
          <a:p>
            <a:pPr algn="ctr"/>
            <a:r>
              <a:rPr lang="ru-RU" sz="2400" b="1" dirty="0" smtClean="0"/>
              <a:t>Праматерь гоминид</a:t>
            </a:r>
            <a:endParaRPr lang="ru-RU" sz="2400" b="1"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281" y="4764052"/>
            <a:ext cx="1944216" cy="2100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2000" y="5940950"/>
            <a:ext cx="2520280" cy="646331"/>
          </a:xfrm>
          <a:prstGeom prst="rect">
            <a:avLst/>
          </a:prstGeom>
          <a:solidFill>
            <a:schemeClr val="accent5">
              <a:lumMod val="20000"/>
              <a:lumOff val="80000"/>
            </a:schemeClr>
          </a:solidFill>
        </p:spPr>
        <p:txBody>
          <a:bodyPr wrap="square" rtlCol="0">
            <a:spAutoFit/>
          </a:bodyPr>
          <a:lstStyle/>
          <a:p>
            <a:r>
              <a:rPr lang="ru-RU" b="1" dirty="0" smtClean="0">
                <a:latin typeface="Comic Sans MS" pitchFamily="66" charset="0"/>
              </a:rPr>
              <a:t>Люси</a:t>
            </a:r>
            <a:r>
              <a:rPr lang="ru-RU" dirty="0" smtClean="0">
                <a:latin typeface="Comic Sans MS" pitchFamily="66" charset="0"/>
              </a:rPr>
              <a:t> и современная </a:t>
            </a:r>
            <a:endParaRPr lang="en-US" dirty="0" smtClean="0">
              <a:latin typeface="Comic Sans MS" pitchFamily="66" charset="0"/>
            </a:endParaRPr>
          </a:p>
          <a:p>
            <a:r>
              <a:rPr lang="ru-RU" dirty="0" smtClean="0">
                <a:latin typeface="Comic Sans MS" pitchFamily="66" charset="0"/>
              </a:rPr>
              <a:t>женщина</a:t>
            </a:r>
            <a:endParaRPr lang="ru-RU" dirty="0">
              <a:latin typeface="Comic Sans MS" pitchFamily="66" charset="0"/>
            </a:endParaRPr>
          </a:p>
        </p:txBody>
      </p:sp>
      <p:sp>
        <p:nvSpPr>
          <p:cNvPr id="5" name="Прямоугольник 4"/>
          <p:cNvSpPr/>
          <p:nvPr/>
        </p:nvSpPr>
        <p:spPr>
          <a:xfrm>
            <a:off x="1043608" y="4980077"/>
            <a:ext cx="792088" cy="4256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4533244" y="4336991"/>
            <a:ext cx="2597792" cy="1477328"/>
          </a:xfrm>
          <a:prstGeom prst="rect">
            <a:avLst/>
          </a:prstGeom>
          <a:noFill/>
        </p:spPr>
        <p:txBody>
          <a:bodyPr wrap="square" rtlCol="0">
            <a:spAutoFit/>
          </a:bodyPr>
          <a:lstStyle/>
          <a:p>
            <a:r>
              <a:rPr lang="ru-RU" dirty="0" smtClean="0">
                <a:latin typeface="Arial Narrow" panose="020B0606020202030204" pitchFamily="34" charset="0"/>
              </a:rPr>
              <a:t>Считается, что у </a:t>
            </a:r>
            <a:r>
              <a:rPr lang="ru-RU" dirty="0" err="1" smtClean="0">
                <a:latin typeface="Arial Narrow" panose="020B0606020202030204" pitchFamily="34" charset="0"/>
              </a:rPr>
              <a:t>афаренсисов</a:t>
            </a:r>
            <a:r>
              <a:rPr lang="ru-RU" dirty="0" smtClean="0">
                <a:latin typeface="Arial Narrow" panose="020B0606020202030204" pitchFamily="34" charset="0"/>
              </a:rPr>
              <a:t> был экстремальный половой диморфизм, и жили они полигамными стадами</a:t>
            </a:r>
            <a:endParaRPr lang="ru-RU" dirty="0">
              <a:latin typeface="Arial Narrow" panose="020B0606020202030204" pitchFamily="34" charset="0"/>
            </a:endParaRPr>
          </a:p>
        </p:txBody>
      </p:sp>
      <p:sp>
        <p:nvSpPr>
          <p:cNvPr id="7" name="Прямоугольник 6"/>
          <p:cNvSpPr/>
          <p:nvPr/>
        </p:nvSpPr>
        <p:spPr>
          <a:xfrm>
            <a:off x="0" y="84569"/>
            <a:ext cx="5724128" cy="369332"/>
          </a:xfrm>
          <a:prstGeom prst="rect">
            <a:avLst/>
          </a:prstGeom>
          <a:solidFill>
            <a:schemeClr val="accent6">
              <a:lumMod val="40000"/>
              <a:lumOff val="60000"/>
            </a:schemeClr>
          </a:solidFill>
        </p:spPr>
        <p:txBody>
          <a:bodyPr wrap="square">
            <a:spAutoFit/>
          </a:bodyPr>
          <a:lstStyle/>
          <a:p>
            <a:r>
              <a:rPr lang="en-US" i="1" dirty="0">
                <a:latin typeface="Arial Narrow" panose="020B0606020202030204" pitchFamily="34" charset="0"/>
              </a:rPr>
              <a:t>Australopithecus</a:t>
            </a:r>
            <a:r>
              <a:rPr lang="en-US" dirty="0">
                <a:latin typeface="Arial Narrow" panose="020B0606020202030204" pitchFamily="34" charset="0"/>
              </a:rPr>
              <a:t> </a:t>
            </a:r>
            <a:r>
              <a:rPr lang="en-US" b="1" dirty="0">
                <a:latin typeface="Arial Narrow" panose="020B0606020202030204" pitchFamily="34" charset="0"/>
              </a:rPr>
              <a:t>afarensis</a:t>
            </a:r>
            <a:r>
              <a:rPr lang="en-US" dirty="0">
                <a:latin typeface="Arial Narrow" panose="020B0606020202030204" pitchFamily="34" charset="0"/>
              </a:rPr>
              <a:t>  </a:t>
            </a:r>
            <a:r>
              <a:rPr lang="ru-RU" dirty="0">
                <a:latin typeface="Arial Narrow" panose="020B0606020202030204" pitchFamily="34" charset="0"/>
              </a:rPr>
              <a:t>Вост. Африка</a:t>
            </a:r>
            <a:r>
              <a:rPr lang="ru-RU" dirty="0" smtClean="0">
                <a:latin typeface="Arial Narrow" panose="020B0606020202030204" pitchFamily="34" charset="0"/>
              </a:rPr>
              <a:t>, 4-3 </a:t>
            </a:r>
            <a:r>
              <a:rPr lang="ru-RU" dirty="0">
                <a:latin typeface="Arial Narrow" panose="020B0606020202030204" pitchFamily="34" charset="0"/>
              </a:rPr>
              <a:t>млн. лет </a:t>
            </a:r>
            <a:r>
              <a:rPr lang="ru-RU" dirty="0" smtClean="0">
                <a:latin typeface="Arial Narrow" panose="020B0606020202030204" pitchFamily="34" charset="0"/>
              </a:rPr>
              <a:t>назад </a:t>
            </a:r>
            <a:endParaRPr lang="ru-RU" dirty="0">
              <a:latin typeface="Arial Narrow" panose="020B0606020202030204" pitchFamily="34" charset="0"/>
            </a:endParaRPr>
          </a:p>
        </p:txBody>
      </p:sp>
      <p:pic>
        <p:nvPicPr>
          <p:cNvPr id="8"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7504" y="3827308"/>
            <a:ext cx="3995936" cy="2996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Рисунок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1682" y="549673"/>
            <a:ext cx="4480318" cy="6223361"/>
          </a:xfrm>
          <a:prstGeom prst="rect">
            <a:avLst/>
          </a:prstGeom>
        </p:spPr>
      </p:pic>
    </p:spTree>
    <p:extLst>
      <p:ext uri="{BB962C8B-B14F-4D97-AF65-F5344CB8AC3E}">
        <p14:creationId xmlns:p14="http://schemas.microsoft.com/office/powerpoint/2010/main" val="79455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xit" presetSubtype="0" fill="hold" grpId="0" nodeType="withEffect">
                                  <p:stCondLst>
                                    <p:cond delay="0"/>
                                  </p:stCondLst>
                                  <p:childTnLst>
                                    <p:animEffect transition="out" filter="fade">
                                      <p:cBhvr>
                                        <p:cTn id="6" dur="3000"/>
                                        <p:tgtEl>
                                          <p:spTgt spid="5"/>
                                        </p:tgtEl>
                                      </p:cBhvr>
                                    </p:animEffect>
                                    <p:anim calcmode="lin" valueType="num">
                                      <p:cBhvr>
                                        <p:cTn id="7" dur="3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3000"/>
                                        <p:tgtEl>
                                          <p:spTgt spid="5"/>
                                        </p:tgtEl>
                                        <p:attrNameLst>
                                          <p:attrName>ppt_h</p:attrName>
                                        </p:attrNameLst>
                                      </p:cBhvr>
                                      <p:tavLst>
                                        <p:tav tm="0">
                                          <p:val>
                                            <p:strVal val="ppt_h"/>
                                          </p:val>
                                        </p:tav>
                                        <p:tav tm="100000">
                                          <p:val>
                                            <p:strVal val="ppt_h"/>
                                          </p:val>
                                        </p:tav>
                                      </p:tavLst>
                                    </p:anim>
                                    <p:set>
                                      <p:cBhvr>
                                        <p:cTn id="9" dur="1" fill="hold">
                                          <p:stCondLst>
                                            <p:cond delay="29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Оформление по умолчанию">
  <a:themeElements>
    <a:clrScheme name="Серая">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4346</TotalTime>
  <Words>3841</Words>
  <Application>Microsoft Office PowerPoint</Application>
  <PresentationFormat>Экран (4:3)</PresentationFormat>
  <Paragraphs>343</Paragraphs>
  <Slides>51</Slides>
  <Notes>15</Notes>
  <HiddenSlides>1</HiddenSlides>
  <MMClips>2</MMClips>
  <ScaleCrop>false</ScaleCrop>
  <HeadingPairs>
    <vt:vector size="4" baseType="variant">
      <vt:variant>
        <vt:lpstr>Тема</vt:lpstr>
      </vt:variant>
      <vt:variant>
        <vt:i4>4</vt:i4>
      </vt:variant>
      <vt:variant>
        <vt:lpstr>Заголовки слайдов</vt:lpstr>
      </vt:variant>
      <vt:variant>
        <vt:i4>51</vt:i4>
      </vt:variant>
    </vt:vector>
  </HeadingPairs>
  <TitlesOfParts>
    <vt:vector size="55" baseType="lpstr">
      <vt:lpstr>Тема Office</vt:lpstr>
      <vt:lpstr>1_Тема Office</vt:lpstr>
      <vt:lpstr>Оформление по умолчанию</vt:lpstr>
      <vt:lpstr>2_Тема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Arc</dc:creator>
  <cp:lastModifiedBy>TS</cp:lastModifiedBy>
  <cp:revision>287</cp:revision>
  <dcterms:created xsi:type="dcterms:W3CDTF">2011-11-04T08:34:02Z</dcterms:created>
  <dcterms:modified xsi:type="dcterms:W3CDTF">2020-03-16T16:19:44Z</dcterms:modified>
</cp:coreProperties>
</file>