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62"/>
  </p:notesMasterIdLst>
  <p:sldIdLst>
    <p:sldId id="419" r:id="rId2"/>
    <p:sldId id="407" r:id="rId3"/>
    <p:sldId id="417" r:id="rId4"/>
    <p:sldId id="422" r:id="rId5"/>
    <p:sldId id="408" r:id="rId6"/>
    <p:sldId id="484" r:id="rId7"/>
    <p:sldId id="485" r:id="rId8"/>
    <p:sldId id="486" r:id="rId9"/>
    <p:sldId id="421" r:id="rId10"/>
    <p:sldId id="487" r:id="rId11"/>
    <p:sldId id="409" r:id="rId12"/>
    <p:sldId id="489" r:id="rId13"/>
    <p:sldId id="490" r:id="rId14"/>
    <p:sldId id="410" r:id="rId15"/>
    <p:sldId id="411" r:id="rId16"/>
    <p:sldId id="412" r:id="rId17"/>
    <p:sldId id="415" r:id="rId18"/>
    <p:sldId id="413" r:id="rId19"/>
    <p:sldId id="414" r:id="rId20"/>
    <p:sldId id="416" r:id="rId21"/>
    <p:sldId id="492" r:id="rId22"/>
    <p:sldId id="522" r:id="rId23"/>
    <p:sldId id="494" r:id="rId24"/>
    <p:sldId id="495" r:id="rId25"/>
    <p:sldId id="496" r:id="rId26"/>
    <p:sldId id="523" r:id="rId27"/>
    <p:sldId id="497" r:id="rId28"/>
    <p:sldId id="524" r:id="rId29"/>
    <p:sldId id="528" r:id="rId30"/>
    <p:sldId id="525" r:id="rId31"/>
    <p:sldId id="527" r:id="rId32"/>
    <p:sldId id="526" r:id="rId33"/>
    <p:sldId id="499" r:id="rId34"/>
    <p:sldId id="530" r:id="rId35"/>
    <p:sldId id="531" r:id="rId36"/>
    <p:sldId id="532" r:id="rId37"/>
    <p:sldId id="533" r:id="rId38"/>
    <p:sldId id="534" r:id="rId39"/>
    <p:sldId id="535" r:id="rId40"/>
    <p:sldId id="536" r:id="rId41"/>
    <p:sldId id="537" r:id="rId42"/>
    <p:sldId id="538" r:id="rId43"/>
    <p:sldId id="539" r:id="rId44"/>
    <p:sldId id="540" r:id="rId45"/>
    <p:sldId id="541" r:id="rId46"/>
    <p:sldId id="542" r:id="rId47"/>
    <p:sldId id="543" r:id="rId48"/>
    <p:sldId id="544" r:id="rId49"/>
    <p:sldId id="545" r:id="rId50"/>
    <p:sldId id="546" r:id="rId51"/>
    <p:sldId id="547" r:id="rId52"/>
    <p:sldId id="548" r:id="rId53"/>
    <p:sldId id="549" r:id="rId54"/>
    <p:sldId id="550" r:id="rId55"/>
    <p:sldId id="551" r:id="rId56"/>
    <p:sldId id="552" r:id="rId57"/>
    <p:sldId id="553" r:id="rId58"/>
    <p:sldId id="554" r:id="rId59"/>
    <p:sldId id="555" r:id="rId60"/>
    <p:sldId id="556" r:id="rId6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08F6"/>
    <a:srgbClr val="0033CC"/>
    <a:srgbClr val="FF3300"/>
    <a:srgbClr val="3399FF"/>
    <a:srgbClr val="00CC00"/>
    <a:srgbClr val="99FF66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3" autoAdjust="0"/>
    <p:restoredTop sz="94915" autoAdjust="0"/>
  </p:normalViewPr>
  <p:slideViewPr>
    <p:cSldViewPr snapToGrid="0" showGuides="1">
      <p:cViewPr varScale="1">
        <p:scale>
          <a:sx n="87" d="100"/>
          <a:sy n="87" d="100"/>
        </p:scale>
        <p:origin x="-960" y="-78"/>
      </p:cViewPr>
      <p:guideLst>
        <p:guide orient="horz" pos="2151"/>
        <p:guide pos="55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91476B-3B6D-4B45-A052-D21B3CE69CF7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5BF06BC-8BEC-444D-B7A7-5F5A2E28C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895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23F24E-F1E5-430C-9BE0-B8515F14F376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57D6470-A552-47A8-8B68-8A408BDA34D9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F85DAE4-74F1-4ADF-9263-238F053787F0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2AAB122-44A9-4118-A19F-5F7F087F9EDF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8429A59-D57D-407F-BC49-48AB9C6C519B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DFB513-2E59-4EC6-B733-B4A6B57280CC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CAB3BFE-7F04-4611-884B-C7649DE3D0F8}" type="slidenum">
              <a:rPr lang="ru-RU" altLang="ru-RU" smtClean="0"/>
              <a:pPr/>
              <a:t>38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017199-513B-4DFD-82FE-DE06F1122E98}" type="slidenum">
              <a:rPr lang="en-US" altLang="en-US" smtClean="0"/>
              <a:pPr/>
              <a:t>60</a:t>
            </a:fld>
            <a:endParaRPr lang="en-US" altLang="en-US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A8F6BF-2034-4A95-989E-B3CEFFEEC232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BC10305-C3EF-4F45-B259-6C9C775D62EB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B701A4-031C-4AA6-A57C-F3343A1B9DB0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37F8BF5-A2BE-4A96-B06D-CB4AACDA2C4A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5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761B02D-1D7C-4EA0-9F70-45CAF78D3E02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3241786-A0B6-4D8B-BD12-15935E81A0D5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FBFA718-E01B-4E5C-8DBC-FE266CD3978E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F9F8F-455B-4AE0-8B58-915072A0CF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523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2C4F2-1FB8-4FDF-8F2F-C0B1AF2AF4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429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153F3-2DB1-4DAE-B08B-C2BAE6EB5E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0945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A2AD4-2AB0-4333-B7DD-3EDD4FB639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356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FED80-239A-4303-92B0-982C33BD09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489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E9BF5-A4DA-41EC-B9C1-2109952CB9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701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AFA17-7A24-49DB-A9BC-33E1422219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012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18B31-6A18-46E6-A8D6-4C6CB560AB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022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E4757-6903-46D9-B2E9-5724A942B8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155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9D40B-D4AC-41A6-BC92-AFF5AC0B46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03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A3221-AFFE-447E-BDFE-F9A35F2996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2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334E7-3EE3-4649-A18C-FE45EB017F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416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7060E-D871-4907-A6BC-D249CC4D0D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922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fld id="{36152E1E-D033-4D5D-A677-9C354CCBA0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aleomag.ifz.ru/book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retaceous.ru/pub/~/id/1634" TargetMode="External"/><Relationship Id="rId2" Type="http://schemas.openxmlformats.org/officeDocument/2006/relationships/hyperlink" Target="http://cretaceous.ru/pub/~/id/2107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4.png"/><Relationship Id="rId4" Type="http://schemas.openxmlformats.org/officeDocument/2006/relationships/image" Target="../media/image53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8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2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08025" y="849313"/>
            <a:ext cx="8027988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600">
                <a:latin typeface="Times New Roman" pitchFamily="18" charset="0"/>
              </a:rPr>
              <a:t>СПЕЦИАЛЬНЫЕ МЕТОДЫ СТРАТИГРАФИИ </a:t>
            </a:r>
            <a:endParaRPr lang="en-US" altLang="ru-RU" sz="3600">
              <a:latin typeface="Times New Roman" pitchFamily="18" charset="0"/>
            </a:endParaRPr>
          </a:p>
          <a:p>
            <a:pPr algn="ctr"/>
            <a:endParaRPr lang="en-US" altLang="ru-RU" sz="3600">
              <a:latin typeface="Times New Roman" pitchFamily="18" charset="0"/>
            </a:endParaRPr>
          </a:p>
          <a:p>
            <a:pPr algn="ctr"/>
            <a:r>
              <a:rPr lang="ru-RU" altLang="ru-RU" sz="2800">
                <a:latin typeface="Times New Roman" pitchFamily="18" charset="0"/>
              </a:rPr>
              <a:t>ПАЛЕОМАГНИТНЫЙ МЕТОД</a:t>
            </a: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393825" y="3976688"/>
            <a:ext cx="571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>
                <a:latin typeface="Times New Roman" pitchFamily="18" charset="0"/>
              </a:rPr>
              <a:t>Казанский Алексей Юрьевич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0"/>
          <p:cNvSpPr txBox="1">
            <a:spLocks noChangeArrowheads="1"/>
          </p:cNvSpPr>
          <p:nvPr/>
        </p:nvSpPr>
        <p:spPr bwMode="auto">
          <a:xfrm>
            <a:off x="2514600" y="30321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</a:rPr>
              <a:t>[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]</a:t>
            </a:r>
            <a:endParaRPr lang="en-US" altLang="en-US" sz="2000" i="1" baseline="-25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 Box 71"/>
          <p:cNvSpPr txBox="1">
            <a:spLocks noChangeArrowheads="1"/>
          </p:cNvSpPr>
          <p:nvPr/>
        </p:nvSpPr>
        <p:spPr bwMode="auto">
          <a:xfrm>
            <a:off x="2568575" y="2667000"/>
            <a:ext cx="708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</a:rPr>
              <a:t>[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B]</a:t>
            </a:r>
            <a:endParaRPr lang="en-US" altLang="en-US" sz="2000" i="1" baseline="-25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457200" y="141288"/>
            <a:ext cx="8077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en-US">
                <a:solidFill>
                  <a:schemeClr val="accent2"/>
                </a:solidFill>
                <a:latin typeface="Times New Roman" pitchFamily="18" charset="0"/>
              </a:rPr>
              <a:t>Единицы напряженности </a:t>
            </a:r>
          </a:p>
          <a:p>
            <a:pPr algn="ctr"/>
            <a:r>
              <a:rPr lang="ru-RU" altLang="en-US">
                <a:solidFill>
                  <a:schemeClr val="accent2"/>
                </a:solidFill>
                <a:latin typeface="Times New Roman" pitchFamily="18" charset="0"/>
              </a:rPr>
              <a:t>магнитного поля 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(H)</a:t>
            </a:r>
          </a:p>
        </p:txBody>
      </p:sp>
      <p:sp>
        <p:nvSpPr>
          <p:cNvPr id="11270" name="Text Box 53"/>
          <p:cNvSpPr txBox="1">
            <a:spLocks noChangeArrowheads="1"/>
          </p:cNvSpPr>
          <p:nvPr/>
        </p:nvSpPr>
        <p:spPr bwMode="auto">
          <a:xfrm>
            <a:off x="654050" y="2081213"/>
            <a:ext cx="1066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400">
                <a:solidFill>
                  <a:srgbClr val="0000FF"/>
                </a:solidFill>
                <a:latin typeface="Times New Roman" pitchFamily="18" charset="0"/>
              </a:rPr>
              <a:t>СИ</a:t>
            </a:r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altLang="en-US" sz="4400" i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271" name="Text Box 55"/>
          <p:cNvSpPr txBox="1">
            <a:spLocks noChangeArrowheads="1"/>
          </p:cNvSpPr>
          <p:nvPr/>
        </p:nvSpPr>
        <p:spPr bwMode="auto">
          <a:xfrm>
            <a:off x="762000" y="3810000"/>
            <a:ext cx="35052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400">
                <a:solidFill>
                  <a:srgbClr val="0000FF"/>
                </a:solidFill>
                <a:latin typeface="Times New Roman" pitchFamily="18" charset="0"/>
              </a:rPr>
              <a:t>СГС</a:t>
            </a:r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altLang="en-US" sz="4400">
                <a:latin typeface="Times New Roman" pitchFamily="18" charset="0"/>
              </a:rPr>
              <a:t> </a:t>
            </a:r>
            <a:r>
              <a:rPr lang="ru-RU" altLang="en-US" sz="36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Эрстед</a:t>
            </a:r>
            <a:r>
              <a:rPr lang="en-US" altLang="en-US" sz="3600" i="1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ru-RU" altLang="en-US" sz="3600" i="1">
                <a:solidFill>
                  <a:srgbClr val="FF0000"/>
                </a:solidFill>
                <a:latin typeface="Times New Roman" pitchFamily="18" charset="0"/>
              </a:rPr>
              <a:t>Э</a:t>
            </a:r>
            <a:r>
              <a:rPr lang="en-US" altLang="en-US" sz="3600" i="1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1272" name="Text Box 59"/>
          <p:cNvSpPr txBox="1">
            <a:spLocks noChangeArrowheads="1"/>
          </p:cNvSpPr>
          <p:nvPr/>
        </p:nvSpPr>
        <p:spPr bwMode="auto">
          <a:xfrm>
            <a:off x="1524000" y="4800600"/>
            <a:ext cx="5181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i="1">
                <a:solidFill>
                  <a:srgbClr val="0000FF"/>
                </a:solidFill>
                <a:latin typeface="Times New Roman" pitchFamily="18" charset="0"/>
              </a:rPr>
              <a:t>1 </a:t>
            </a:r>
            <a:r>
              <a:rPr lang="en-US" altLang="en-US" sz="4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A/</a:t>
            </a:r>
            <a:r>
              <a:rPr lang="ru-RU" altLang="en-US" sz="4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altLang="en-US" sz="4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4</a:t>
            </a:r>
            <a:r>
              <a:rPr lang="el-GR" altLang="en-US" sz="4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en-US" sz="4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/10</a:t>
            </a:r>
            <a:r>
              <a:rPr lang="en-US" altLang="en-US" sz="4000" i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4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4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эрстед</a:t>
            </a:r>
            <a:endParaRPr lang="en-US" altLang="en-US" sz="4000" i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1273" name="Picture 60" descr="ampere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0318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62" descr="rul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1447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63" descr="oerst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152400"/>
            <a:ext cx="10191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 Box 64"/>
          <p:cNvSpPr txBox="1">
            <a:spLocks noChangeArrowheads="1"/>
          </p:cNvSpPr>
          <p:nvPr/>
        </p:nvSpPr>
        <p:spPr bwMode="auto">
          <a:xfrm>
            <a:off x="1600200" y="1949450"/>
            <a:ext cx="73993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B =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altLang="en-US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>
                <a:latin typeface="Times New Roman" pitchFamily="18" charset="0"/>
              </a:rPr>
              <a:t>H  ,  </a:t>
            </a:r>
            <a:r>
              <a:rPr lang="ru-RU" altLang="en-US">
                <a:latin typeface="Times New Roman" pitchFamily="18" charset="0"/>
              </a:rPr>
              <a:t>тогда </a:t>
            </a:r>
            <a:r>
              <a:rPr lang="en-US" altLang="en-US">
                <a:latin typeface="Times New Roman" pitchFamily="18" charset="0"/>
              </a:rPr>
              <a:t>H =B/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altLang="en-US" baseline="-25000"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11277" name="Text Box 65"/>
          <p:cNvSpPr txBox="1">
            <a:spLocks noChangeArrowheads="1"/>
          </p:cNvSpPr>
          <p:nvPr/>
        </p:nvSpPr>
        <p:spPr bwMode="auto">
          <a:xfrm>
            <a:off x="1524000" y="28194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latin typeface="Times New Roman" pitchFamily="18" charset="0"/>
              </a:rPr>
              <a:t>[H]</a:t>
            </a:r>
            <a:r>
              <a:rPr lang="en-US" altLang="en-US" sz="1800">
                <a:latin typeface="Times New Roman" pitchFamily="18" charset="0"/>
              </a:rPr>
              <a:t> =</a:t>
            </a:r>
            <a:endParaRPr lang="en-US" altLang="en-US" i="1" baseline="-25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8" name="Text Box 66"/>
          <p:cNvSpPr txBox="1">
            <a:spLocks noChangeArrowheads="1"/>
          </p:cNvSpPr>
          <p:nvPr/>
        </p:nvSpPr>
        <p:spPr bwMode="auto">
          <a:xfrm>
            <a:off x="228600" y="762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Times New Roman" pitchFamily="18" charset="0"/>
              </a:rPr>
              <a:t>Ampere</a:t>
            </a:r>
          </a:p>
        </p:txBody>
      </p:sp>
      <p:sp>
        <p:nvSpPr>
          <p:cNvPr id="11279" name="Text Box 67"/>
          <p:cNvSpPr txBox="1">
            <a:spLocks noChangeArrowheads="1"/>
          </p:cNvSpPr>
          <p:nvPr/>
        </p:nvSpPr>
        <p:spPr bwMode="auto">
          <a:xfrm>
            <a:off x="7772400" y="13716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Ørsted</a:t>
            </a:r>
          </a:p>
        </p:txBody>
      </p:sp>
      <p:sp>
        <p:nvSpPr>
          <p:cNvPr id="11280" name="Text Box 68"/>
          <p:cNvSpPr txBox="1">
            <a:spLocks noChangeArrowheads="1"/>
          </p:cNvSpPr>
          <p:nvPr/>
        </p:nvSpPr>
        <p:spPr bwMode="auto">
          <a:xfrm>
            <a:off x="5181600" y="2579688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altLang="en-US" i="1" baseline="-25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1" name="Line 69"/>
          <p:cNvSpPr>
            <a:spLocks noChangeShapeType="1"/>
          </p:cNvSpPr>
          <p:nvPr/>
        </p:nvSpPr>
        <p:spPr bwMode="auto">
          <a:xfrm>
            <a:off x="2514600" y="3100388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2" name="Text Box 72"/>
          <p:cNvSpPr txBox="1">
            <a:spLocks noChangeArrowheads="1"/>
          </p:cNvSpPr>
          <p:nvPr/>
        </p:nvSpPr>
        <p:spPr bwMode="auto">
          <a:xfrm>
            <a:off x="3124200" y="28194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</a:rPr>
              <a:t>=</a:t>
            </a:r>
            <a:endParaRPr lang="en-US" altLang="en-US" i="1" baseline="-25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3" name="Line 73"/>
          <p:cNvSpPr>
            <a:spLocks noChangeShapeType="1"/>
          </p:cNvSpPr>
          <p:nvPr/>
        </p:nvSpPr>
        <p:spPr bwMode="auto">
          <a:xfrm>
            <a:off x="3505200" y="3101975"/>
            <a:ext cx="1184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4" name="Text Box 74"/>
          <p:cNvSpPr txBox="1">
            <a:spLocks noChangeArrowheads="1"/>
          </p:cNvSpPr>
          <p:nvPr/>
        </p:nvSpPr>
        <p:spPr bwMode="auto">
          <a:xfrm>
            <a:off x="3581400" y="2682875"/>
            <a:ext cx="134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000" i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altLang="en-US" sz="2000" i="1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altLang="en-US" sz="2000" i="1" baseline="3000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alt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000" i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altLang="en-US" sz="2000" i="1" baseline="30000">
                <a:latin typeface="Times New Roman" pitchFamily="18" charset="0"/>
                <a:cs typeface="Times New Roman" pitchFamily="18" charset="0"/>
              </a:rPr>
              <a:t>-1</a:t>
            </a:r>
            <a:endParaRPr lang="en-US" altLang="en-US" sz="2000" i="1" baseline="-25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5" name="Text Box 75"/>
          <p:cNvSpPr txBox="1">
            <a:spLocks noChangeArrowheads="1"/>
          </p:cNvSpPr>
          <p:nvPr/>
        </p:nvSpPr>
        <p:spPr bwMode="auto">
          <a:xfrm>
            <a:off x="3733800" y="3048000"/>
            <a:ext cx="76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000" i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altLang="en-US" sz="2000" i="1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altLang="en-US" sz="2000" i="1" baseline="30000">
                <a:latin typeface="Times New Roman" pitchFamily="18" charset="0"/>
                <a:cs typeface="Times New Roman" pitchFamily="18" charset="0"/>
              </a:rPr>
              <a:t>-2</a:t>
            </a:r>
            <a:endParaRPr lang="en-US" altLang="en-US" sz="2000" i="1" baseline="-25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6" name="Text Box 76"/>
          <p:cNvSpPr txBox="1">
            <a:spLocks noChangeArrowheads="1"/>
          </p:cNvSpPr>
          <p:nvPr/>
        </p:nvSpPr>
        <p:spPr bwMode="auto">
          <a:xfrm>
            <a:off x="4724400" y="28194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</a:rPr>
              <a:t>=</a:t>
            </a:r>
            <a:endParaRPr lang="en-US" altLang="en-US" i="1" baseline="-25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7" name="Line 77"/>
          <p:cNvSpPr>
            <a:spLocks noChangeShapeType="1"/>
          </p:cNvSpPr>
          <p:nvPr/>
        </p:nvSpPr>
        <p:spPr bwMode="auto">
          <a:xfrm>
            <a:off x="5137150" y="3101975"/>
            <a:ext cx="533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8" name="Text Box 78"/>
          <p:cNvSpPr txBox="1">
            <a:spLocks noChangeArrowheads="1"/>
          </p:cNvSpPr>
          <p:nvPr/>
        </p:nvSpPr>
        <p:spPr bwMode="auto">
          <a:xfrm>
            <a:off x="5105400" y="2917825"/>
            <a:ext cx="533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en-US" altLang="en-US" i="1" baseline="-25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77825" y="69850"/>
            <a:ext cx="8345488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>
                <a:solidFill>
                  <a:srgbClr val="FF0000"/>
                </a:solidFill>
                <a:latin typeface="Arial" charset="0"/>
              </a:rPr>
              <a:t>Магнитный момент, </a:t>
            </a:r>
            <a:r>
              <a:rPr lang="ru-RU" altLang="ru-RU">
                <a:latin typeface="Arial" charset="0"/>
              </a:rPr>
              <a:t>основная величина, характеризующая магнитные свойства вещества. Источником магнетизма, согласно классической теории электромагнитных явлений, являются электрические макро- и микротоки. Элементарным источником магнетизма считают замкнутый ток. Из опыта и классической теории электромагнитного поля следует, что магнитные действия замкнутого тока (контура с током) определены, если известно произведение (</a:t>
            </a:r>
            <a:r>
              <a:rPr lang="ru-RU" altLang="ru-RU" i="1">
                <a:latin typeface="Arial" charset="0"/>
              </a:rPr>
              <a:t>М</a:t>
            </a:r>
            <a:r>
              <a:rPr lang="ru-RU" altLang="ru-RU">
                <a:latin typeface="Arial" charset="0"/>
              </a:rPr>
              <a:t>) силы тока </a:t>
            </a:r>
            <a:r>
              <a:rPr lang="en-US" altLang="ru-RU">
                <a:latin typeface="Arial" charset="0"/>
              </a:rPr>
              <a:t>(J)</a:t>
            </a:r>
            <a:r>
              <a:rPr lang="ru-RU" altLang="ru-RU">
                <a:latin typeface="Arial" charset="0"/>
              </a:rPr>
              <a:t> на площадь контура </a:t>
            </a:r>
            <a:r>
              <a:rPr lang="en-US" altLang="ru-RU">
                <a:latin typeface="Arial" charset="0"/>
              </a:rPr>
              <a:t>(S),  </a:t>
            </a:r>
            <a:r>
              <a:rPr lang="ru-RU" altLang="ru-RU" i="1">
                <a:latin typeface="Arial" charset="0"/>
              </a:rPr>
              <a:t>М</a:t>
            </a:r>
            <a:r>
              <a:rPr lang="ru-RU" altLang="ru-RU">
                <a:latin typeface="Arial" charset="0"/>
              </a:rPr>
              <a:t> = </a:t>
            </a:r>
            <a:r>
              <a:rPr lang="en-US" altLang="ru-RU">
                <a:latin typeface="Arial" charset="0"/>
              </a:rPr>
              <a:t>J</a:t>
            </a:r>
            <a:r>
              <a:rPr lang="ru-RU" altLang="ru-RU">
                <a:latin typeface="Arial" charset="0"/>
              </a:rPr>
              <a:t>×</a:t>
            </a:r>
            <a:r>
              <a:rPr lang="en-US" altLang="ru-RU">
                <a:latin typeface="Arial" charset="0"/>
              </a:rPr>
              <a:t>S</a:t>
            </a:r>
            <a:r>
              <a:rPr lang="ru-RU" altLang="ru-RU">
                <a:latin typeface="Arial" charset="0"/>
              </a:rPr>
              <a:t>. Вектор </a:t>
            </a:r>
            <a:r>
              <a:rPr lang="ru-RU" altLang="ru-RU" i="1">
                <a:latin typeface="Arial" charset="0"/>
              </a:rPr>
              <a:t>М</a:t>
            </a:r>
            <a:r>
              <a:rPr lang="ru-RU" altLang="ru-RU">
                <a:latin typeface="Arial" charset="0"/>
              </a:rPr>
              <a:t> и есть, по определению, магнитный момент. Его размерность будет, согласно приведенной выше формуле А×м</a:t>
            </a:r>
            <a:r>
              <a:rPr lang="ru-RU" altLang="ru-RU" baseline="30000">
                <a:latin typeface="Arial" charset="0"/>
              </a:rPr>
              <a:t>2 </a:t>
            </a:r>
            <a:r>
              <a:rPr lang="ru-RU" altLang="ru-RU">
                <a:latin typeface="Arial" charset="0"/>
              </a:rPr>
              <a:t> </a:t>
            </a:r>
            <a:r>
              <a:rPr lang="en-US" altLang="ru-RU">
                <a:latin typeface="Arial" charset="0"/>
              </a:rPr>
              <a:t>(</a:t>
            </a:r>
            <a:r>
              <a:rPr lang="ru-RU" altLang="ru-RU">
                <a:latin typeface="Arial" charset="0"/>
              </a:rPr>
              <a:t>в системе СИ). Магнитный момент  можно записать и в иной форме: </a:t>
            </a:r>
            <a:r>
              <a:rPr lang="ru-RU" altLang="ru-RU" i="1">
                <a:latin typeface="Arial" charset="0"/>
              </a:rPr>
              <a:t>М</a:t>
            </a:r>
            <a:r>
              <a:rPr lang="ru-RU" altLang="ru-RU">
                <a:latin typeface="Arial" charset="0"/>
              </a:rPr>
              <a:t> = </a:t>
            </a:r>
            <a:r>
              <a:rPr lang="ru-RU" altLang="ru-RU" i="1">
                <a:latin typeface="Arial" charset="0"/>
              </a:rPr>
              <a:t>m×</a:t>
            </a:r>
            <a:r>
              <a:rPr lang="en-US" altLang="ru-RU" i="1">
                <a:latin typeface="Arial" charset="0"/>
              </a:rPr>
              <a:t>L</a:t>
            </a:r>
            <a:r>
              <a:rPr lang="ru-RU" altLang="ru-RU">
                <a:latin typeface="Arial" charset="0"/>
              </a:rPr>
              <a:t>, где </a:t>
            </a:r>
            <a:r>
              <a:rPr lang="ru-RU" altLang="ru-RU" i="1">
                <a:latin typeface="Arial" charset="0"/>
              </a:rPr>
              <a:t>m — </a:t>
            </a:r>
            <a:r>
              <a:rPr lang="ru-RU" altLang="ru-RU">
                <a:latin typeface="Arial" charset="0"/>
              </a:rPr>
              <a:t>эквивалентный магнитный заряд контура, а </a:t>
            </a:r>
            <a:r>
              <a:rPr lang="en-US" altLang="ru-RU">
                <a:latin typeface="Arial" charset="0"/>
              </a:rPr>
              <a:t>L</a:t>
            </a:r>
            <a:r>
              <a:rPr lang="ru-RU" altLang="ru-RU" i="1">
                <a:latin typeface="Arial" charset="0"/>
              </a:rPr>
              <a:t> </a:t>
            </a:r>
            <a:r>
              <a:rPr lang="ru-RU" altLang="ru-RU">
                <a:latin typeface="Arial" charset="0"/>
              </a:rPr>
              <a:t>— расстояние между «зарядами» противоположных знаков (+ и -) т.е. магнитного диполя </a:t>
            </a:r>
          </a:p>
        </p:txBody>
      </p:sp>
      <p:grpSp>
        <p:nvGrpSpPr>
          <p:cNvPr id="12291" name="Group 358"/>
          <p:cNvGrpSpPr>
            <a:grpSpLocks noChangeAspect="1"/>
          </p:cNvGrpSpPr>
          <p:nvPr/>
        </p:nvGrpSpPr>
        <p:grpSpPr bwMode="auto">
          <a:xfrm>
            <a:off x="849313" y="3894138"/>
            <a:ext cx="2241550" cy="2286000"/>
            <a:chOff x="1070" y="1008"/>
            <a:chExt cx="1883" cy="1920"/>
          </a:xfrm>
        </p:grpSpPr>
        <p:sp>
          <p:nvSpPr>
            <p:cNvPr id="12471" name="Oval 359"/>
            <p:cNvSpPr>
              <a:spLocks noChangeAspect="1" noChangeArrowheads="1"/>
            </p:cNvSpPr>
            <p:nvPr/>
          </p:nvSpPr>
          <p:spPr bwMode="auto">
            <a:xfrm>
              <a:off x="2016" y="1632"/>
              <a:ext cx="812" cy="6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2472" name="Oval 360"/>
            <p:cNvSpPr>
              <a:spLocks noChangeAspect="1" noChangeArrowheads="1"/>
            </p:cNvSpPr>
            <p:nvPr/>
          </p:nvSpPr>
          <p:spPr bwMode="auto">
            <a:xfrm>
              <a:off x="2030" y="1749"/>
              <a:ext cx="562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2473" name="Oval 361"/>
            <p:cNvSpPr>
              <a:spLocks noChangeAspect="1" noChangeArrowheads="1"/>
            </p:cNvSpPr>
            <p:nvPr/>
          </p:nvSpPr>
          <p:spPr bwMode="auto">
            <a:xfrm>
              <a:off x="2030" y="1845"/>
              <a:ext cx="329" cy="23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2474" name="Arc 362"/>
            <p:cNvSpPr>
              <a:spLocks noChangeAspect="1"/>
            </p:cNvSpPr>
            <p:nvPr/>
          </p:nvSpPr>
          <p:spPr bwMode="auto">
            <a:xfrm flipH="1">
              <a:off x="2016" y="1392"/>
              <a:ext cx="720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75" name="Arc 363"/>
            <p:cNvSpPr>
              <a:spLocks noChangeAspect="1"/>
            </p:cNvSpPr>
            <p:nvPr/>
          </p:nvSpPr>
          <p:spPr bwMode="auto">
            <a:xfrm flipH="1" flipV="1">
              <a:off x="2016" y="1954"/>
              <a:ext cx="720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76" name="Arc 364"/>
            <p:cNvSpPr>
              <a:spLocks noChangeAspect="1"/>
            </p:cNvSpPr>
            <p:nvPr/>
          </p:nvSpPr>
          <p:spPr bwMode="auto">
            <a:xfrm rot="-5400000">
              <a:off x="1737" y="1305"/>
              <a:ext cx="941" cy="384"/>
            </a:xfrm>
            <a:custGeom>
              <a:avLst/>
              <a:gdLst>
                <a:gd name="T0" fmla="*/ 0 w 21225"/>
                <a:gd name="T1" fmla="*/ 0 h 21600"/>
                <a:gd name="T2" fmla="*/ 0 w 21225"/>
                <a:gd name="T3" fmla="*/ 0 h 21600"/>
                <a:gd name="T4" fmla="*/ 0 w 2122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25" h="21600" fill="none" extrusionOk="0">
                  <a:moveTo>
                    <a:pt x="-1" y="0"/>
                  </a:moveTo>
                  <a:cubicBezTo>
                    <a:pt x="10384" y="0"/>
                    <a:pt x="19299" y="7389"/>
                    <a:pt x="21225" y="17593"/>
                  </a:cubicBezTo>
                </a:path>
                <a:path w="21225" h="21600" stroke="0" extrusionOk="0">
                  <a:moveTo>
                    <a:pt x="-1" y="0"/>
                  </a:moveTo>
                  <a:cubicBezTo>
                    <a:pt x="10384" y="0"/>
                    <a:pt x="19299" y="7389"/>
                    <a:pt x="21225" y="1759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77" name="Arc 365"/>
            <p:cNvSpPr>
              <a:spLocks noChangeAspect="1"/>
            </p:cNvSpPr>
            <p:nvPr/>
          </p:nvSpPr>
          <p:spPr bwMode="auto">
            <a:xfrm rot="10606290" flipV="1">
              <a:off x="1993" y="1119"/>
              <a:ext cx="960" cy="817"/>
            </a:xfrm>
            <a:custGeom>
              <a:avLst/>
              <a:gdLst>
                <a:gd name="T0" fmla="*/ 0 w 21600"/>
                <a:gd name="T1" fmla="*/ 0 h 21223"/>
                <a:gd name="T2" fmla="*/ 0 w 21600"/>
                <a:gd name="T3" fmla="*/ 0 h 21223"/>
                <a:gd name="T4" fmla="*/ 0 w 21600"/>
                <a:gd name="T5" fmla="*/ 0 h 212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23" fill="none" extrusionOk="0">
                  <a:moveTo>
                    <a:pt x="4017" y="-1"/>
                  </a:moveTo>
                  <a:cubicBezTo>
                    <a:pt x="14216" y="1930"/>
                    <a:pt x="21600" y="10842"/>
                    <a:pt x="21600" y="21223"/>
                  </a:cubicBezTo>
                </a:path>
                <a:path w="21600" h="21223" stroke="0" extrusionOk="0">
                  <a:moveTo>
                    <a:pt x="4017" y="-1"/>
                  </a:moveTo>
                  <a:cubicBezTo>
                    <a:pt x="14216" y="1930"/>
                    <a:pt x="21600" y="10842"/>
                    <a:pt x="21600" y="21223"/>
                  </a:cubicBezTo>
                  <a:lnTo>
                    <a:pt x="0" y="21223"/>
                  </a:lnTo>
                  <a:lnTo>
                    <a:pt x="4017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78" name="Arc 366"/>
            <p:cNvSpPr>
              <a:spLocks noChangeAspect="1"/>
            </p:cNvSpPr>
            <p:nvPr/>
          </p:nvSpPr>
          <p:spPr bwMode="auto">
            <a:xfrm rot="5400000" flipV="1">
              <a:off x="1737" y="2244"/>
              <a:ext cx="941" cy="384"/>
            </a:xfrm>
            <a:custGeom>
              <a:avLst/>
              <a:gdLst>
                <a:gd name="T0" fmla="*/ 0 w 21225"/>
                <a:gd name="T1" fmla="*/ 0 h 21600"/>
                <a:gd name="T2" fmla="*/ 0 w 21225"/>
                <a:gd name="T3" fmla="*/ 0 h 21600"/>
                <a:gd name="T4" fmla="*/ 0 w 2122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25" h="21600" fill="none" extrusionOk="0">
                  <a:moveTo>
                    <a:pt x="-1" y="0"/>
                  </a:moveTo>
                  <a:cubicBezTo>
                    <a:pt x="10384" y="0"/>
                    <a:pt x="19299" y="7389"/>
                    <a:pt x="21225" y="17593"/>
                  </a:cubicBezTo>
                </a:path>
                <a:path w="21225" h="21600" stroke="0" extrusionOk="0">
                  <a:moveTo>
                    <a:pt x="-1" y="0"/>
                  </a:moveTo>
                  <a:cubicBezTo>
                    <a:pt x="10384" y="0"/>
                    <a:pt x="19299" y="7389"/>
                    <a:pt x="21225" y="1759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79" name="Arc 367"/>
            <p:cNvSpPr>
              <a:spLocks noChangeAspect="1"/>
            </p:cNvSpPr>
            <p:nvPr/>
          </p:nvSpPr>
          <p:spPr bwMode="auto">
            <a:xfrm rot="-10606290">
              <a:off x="1992" y="1991"/>
              <a:ext cx="960" cy="817"/>
            </a:xfrm>
            <a:custGeom>
              <a:avLst/>
              <a:gdLst>
                <a:gd name="T0" fmla="*/ 0 w 21600"/>
                <a:gd name="T1" fmla="*/ 0 h 21223"/>
                <a:gd name="T2" fmla="*/ 0 w 21600"/>
                <a:gd name="T3" fmla="*/ 0 h 21223"/>
                <a:gd name="T4" fmla="*/ 0 w 21600"/>
                <a:gd name="T5" fmla="*/ 0 h 212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23" fill="none" extrusionOk="0">
                  <a:moveTo>
                    <a:pt x="4017" y="-1"/>
                  </a:moveTo>
                  <a:cubicBezTo>
                    <a:pt x="14216" y="1930"/>
                    <a:pt x="21600" y="10842"/>
                    <a:pt x="21600" y="21223"/>
                  </a:cubicBezTo>
                </a:path>
                <a:path w="21600" h="21223" stroke="0" extrusionOk="0">
                  <a:moveTo>
                    <a:pt x="4017" y="-1"/>
                  </a:moveTo>
                  <a:cubicBezTo>
                    <a:pt x="14216" y="1930"/>
                    <a:pt x="21600" y="10842"/>
                    <a:pt x="21600" y="21223"/>
                  </a:cubicBezTo>
                  <a:lnTo>
                    <a:pt x="0" y="21223"/>
                  </a:lnTo>
                  <a:lnTo>
                    <a:pt x="4017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80" name="Line 368"/>
            <p:cNvSpPr>
              <a:spLocks noChangeAspect="1" noChangeShapeType="1"/>
            </p:cNvSpPr>
            <p:nvPr/>
          </p:nvSpPr>
          <p:spPr bwMode="auto">
            <a:xfrm flipH="1">
              <a:off x="2012" y="100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481" name="Group 369"/>
            <p:cNvGrpSpPr>
              <a:grpSpLocks noChangeAspect="1"/>
            </p:cNvGrpSpPr>
            <p:nvPr/>
          </p:nvGrpSpPr>
          <p:grpSpPr bwMode="auto">
            <a:xfrm>
              <a:off x="1964" y="1076"/>
              <a:ext cx="96" cy="48"/>
              <a:chOff x="1248" y="2592"/>
              <a:chExt cx="96" cy="48"/>
            </a:xfrm>
          </p:grpSpPr>
          <p:sp>
            <p:nvSpPr>
              <p:cNvPr id="12549" name="Line 370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0" name="Line 371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482" name="Group 372"/>
            <p:cNvGrpSpPr>
              <a:grpSpLocks noChangeAspect="1"/>
            </p:cNvGrpSpPr>
            <p:nvPr/>
          </p:nvGrpSpPr>
          <p:grpSpPr bwMode="auto">
            <a:xfrm rot="1981224">
              <a:off x="2166" y="1104"/>
              <a:ext cx="96" cy="48"/>
              <a:chOff x="1248" y="2592"/>
              <a:chExt cx="96" cy="48"/>
            </a:xfrm>
          </p:grpSpPr>
          <p:sp>
            <p:nvSpPr>
              <p:cNvPr id="12547" name="Line 373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8" name="Line 374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483" name="Group 375"/>
            <p:cNvGrpSpPr>
              <a:grpSpLocks noChangeAspect="1"/>
            </p:cNvGrpSpPr>
            <p:nvPr/>
          </p:nvGrpSpPr>
          <p:grpSpPr bwMode="auto">
            <a:xfrm rot="3487510">
              <a:off x="2352" y="1226"/>
              <a:ext cx="96" cy="48"/>
              <a:chOff x="1248" y="2592"/>
              <a:chExt cx="96" cy="48"/>
            </a:xfrm>
          </p:grpSpPr>
          <p:sp>
            <p:nvSpPr>
              <p:cNvPr id="12545" name="Line 376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6" name="Line 377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484" name="Group 378"/>
            <p:cNvGrpSpPr>
              <a:grpSpLocks noChangeAspect="1"/>
            </p:cNvGrpSpPr>
            <p:nvPr/>
          </p:nvGrpSpPr>
          <p:grpSpPr bwMode="auto">
            <a:xfrm rot="4079459">
              <a:off x="2424" y="1406"/>
              <a:ext cx="96" cy="48"/>
              <a:chOff x="1248" y="2592"/>
              <a:chExt cx="96" cy="48"/>
            </a:xfrm>
          </p:grpSpPr>
          <p:sp>
            <p:nvSpPr>
              <p:cNvPr id="12543" name="Line 379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4" name="Line 380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485" name="Group 381"/>
            <p:cNvGrpSpPr>
              <a:grpSpLocks noChangeAspect="1"/>
            </p:cNvGrpSpPr>
            <p:nvPr/>
          </p:nvGrpSpPr>
          <p:grpSpPr bwMode="auto">
            <a:xfrm rot="10678445">
              <a:off x="2310" y="1946"/>
              <a:ext cx="96" cy="48"/>
              <a:chOff x="1248" y="2592"/>
              <a:chExt cx="96" cy="48"/>
            </a:xfrm>
          </p:grpSpPr>
          <p:sp>
            <p:nvSpPr>
              <p:cNvPr id="12541" name="Line 382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2" name="Line 383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486" name="Group 384"/>
            <p:cNvGrpSpPr>
              <a:grpSpLocks noChangeAspect="1"/>
            </p:cNvGrpSpPr>
            <p:nvPr/>
          </p:nvGrpSpPr>
          <p:grpSpPr bwMode="auto">
            <a:xfrm rot="10678445">
              <a:off x="2542" y="1942"/>
              <a:ext cx="96" cy="48"/>
              <a:chOff x="1248" y="2592"/>
              <a:chExt cx="96" cy="48"/>
            </a:xfrm>
          </p:grpSpPr>
          <p:sp>
            <p:nvSpPr>
              <p:cNvPr id="12539" name="Line 385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0" name="Line 386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487" name="Group 387"/>
            <p:cNvGrpSpPr>
              <a:grpSpLocks noChangeAspect="1"/>
            </p:cNvGrpSpPr>
            <p:nvPr/>
          </p:nvGrpSpPr>
          <p:grpSpPr bwMode="auto">
            <a:xfrm rot="10678445">
              <a:off x="2778" y="1938"/>
              <a:ext cx="96" cy="48"/>
              <a:chOff x="1248" y="2592"/>
              <a:chExt cx="96" cy="48"/>
            </a:xfrm>
          </p:grpSpPr>
          <p:sp>
            <p:nvSpPr>
              <p:cNvPr id="12537" name="Line 388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8" name="Line 389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488" name="Group 390"/>
            <p:cNvGrpSpPr>
              <a:grpSpLocks noChangeAspect="1"/>
            </p:cNvGrpSpPr>
            <p:nvPr/>
          </p:nvGrpSpPr>
          <p:grpSpPr bwMode="auto">
            <a:xfrm rot="19618776" flipH="1">
              <a:off x="2160" y="2766"/>
              <a:ext cx="96" cy="48"/>
              <a:chOff x="1248" y="2592"/>
              <a:chExt cx="96" cy="48"/>
            </a:xfrm>
          </p:grpSpPr>
          <p:sp>
            <p:nvSpPr>
              <p:cNvPr id="12535" name="Line 391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6" name="Line 392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489" name="Group 393"/>
            <p:cNvGrpSpPr>
              <a:grpSpLocks noChangeAspect="1"/>
            </p:cNvGrpSpPr>
            <p:nvPr/>
          </p:nvGrpSpPr>
          <p:grpSpPr bwMode="auto">
            <a:xfrm rot="18112490" flipH="1">
              <a:off x="2352" y="2654"/>
              <a:ext cx="96" cy="48"/>
              <a:chOff x="1248" y="2592"/>
              <a:chExt cx="96" cy="48"/>
            </a:xfrm>
          </p:grpSpPr>
          <p:sp>
            <p:nvSpPr>
              <p:cNvPr id="12533" name="Line 394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4" name="Line 395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490" name="Group 396"/>
            <p:cNvGrpSpPr>
              <a:grpSpLocks noChangeAspect="1"/>
            </p:cNvGrpSpPr>
            <p:nvPr/>
          </p:nvGrpSpPr>
          <p:grpSpPr bwMode="auto">
            <a:xfrm rot="17520541" flipH="1">
              <a:off x="2424" y="2464"/>
              <a:ext cx="96" cy="48"/>
              <a:chOff x="1248" y="2592"/>
              <a:chExt cx="96" cy="48"/>
            </a:xfrm>
          </p:grpSpPr>
          <p:sp>
            <p:nvSpPr>
              <p:cNvPr id="12531" name="Line 397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2" name="Line 398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491" name="Group 399"/>
            <p:cNvGrpSpPr>
              <a:grpSpLocks noChangeAspect="1"/>
            </p:cNvGrpSpPr>
            <p:nvPr/>
          </p:nvGrpSpPr>
          <p:grpSpPr bwMode="auto">
            <a:xfrm flipH="1">
              <a:off x="1070" y="1024"/>
              <a:ext cx="961" cy="1880"/>
              <a:chOff x="748" y="978"/>
              <a:chExt cx="961" cy="1880"/>
            </a:xfrm>
          </p:grpSpPr>
          <p:sp>
            <p:nvSpPr>
              <p:cNvPr id="12495" name="Oval 400"/>
              <p:cNvSpPr>
                <a:spLocks noChangeAspect="1" noChangeArrowheads="1"/>
              </p:cNvSpPr>
              <p:nvPr/>
            </p:nvSpPr>
            <p:spPr bwMode="auto">
              <a:xfrm>
                <a:off x="772" y="1584"/>
                <a:ext cx="812" cy="6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2496" name="Oval 401"/>
              <p:cNvSpPr>
                <a:spLocks noChangeAspect="1" noChangeArrowheads="1"/>
              </p:cNvSpPr>
              <p:nvPr/>
            </p:nvSpPr>
            <p:spPr bwMode="auto">
              <a:xfrm>
                <a:off x="786" y="1701"/>
                <a:ext cx="562" cy="4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2497" name="Oval 402"/>
              <p:cNvSpPr>
                <a:spLocks noChangeAspect="1" noChangeArrowheads="1"/>
              </p:cNvSpPr>
              <p:nvPr/>
            </p:nvSpPr>
            <p:spPr bwMode="auto">
              <a:xfrm>
                <a:off x="786" y="1797"/>
                <a:ext cx="329" cy="23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2498" name="Arc 403"/>
              <p:cNvSpPr>
                <a:spLocks noChangeAspect="1"/>
              </p:cNvSpPr>
              <p:nvPr/>
            </p:nvSpPr>
            <p:spPr bwMode="auto">
              <a:xfrm flipH="1">
                <a:off x="772" y="1344"/>
                <a:ext cx="720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99" name="Arc 404"/>
              <p:cNvSpPr>
                <a:spLocks noChangeAspect="1"/>
              </p:cNvSpPr>
              <p:nvPr/>
            </p:nvSpPr>
            <p:spPr bwMode="auto">
              <a:xfrm flipH="1" flipV="1">
                <a:off x="772" y="1906"/>
                <a:ext cx="720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00" name="Arc 405"/>
              <p:cNvSpPr>
                <a:spLocks noChangeAspect="1"/>
              </p:cNvSpPr>
              <p:nvPr/>
            </p:nvSpPr>
            <p:spPr bwMode="auto">
              <a:xfrm rot="-5400000">
                <a:off x="493" y="1257"/>
                <a:ext cx="941" cy="384"/>
              </a:xfrm>
              <a:custGeom>
                <a:avLst/>
                <a:gdLst>
                  <a:gd name="T0" fmla="*/ 0 w 21225"/>
                  <a:gd name="T1" fmla="*/ 0 h 21600"/>
                  <a:gd name="T2" fmla="*/ 0 w 21225"/>
                  <a:gd name="T3" fmla="*/ 0 h 21600"/>
                  <a:gd name="T4" fmla="*/ 0 w 2122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225" h="21600" fill="none" extrusionOk="0">
                    <a:moveTo>
                      <a:pt x="-1" y="0"/>
                    </a:moveTo>
                    <a:cubicBezTo>
                      <a:pt x="10384" y="0"/>
                      <a:pt x="19299" y="7389"/>
                      <a:pt x="21225" y="17593"/>
                    </a:cubicBezTo>
                  </a:path>
                  <a:path w="21225" h="21600" stroke="0" extrusionOk="0">
                    <a:moveTo>
                      <a:pt x="-1" y="0"/>
                    </a:moveTo>
                    <a:cubicBezTo>
                      <a:pt x="10384" y="0"/>
                      <a:pt x="19299" y="7389"/>
                      <a:pt x="21225" y="17593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01" name="Arc 406"/>
              <p:cNvSpPr>
                <a:spLocks noChangeAspect="1"/>
              </p:cNvSpPr>
              <p:nvPr/>
            </p:nvSpPr>
            <p:spPr bwMode="auto">
              <a:xfrm rot="10606290" flipV="1">
                <a:off x="749" y="1071"/>
                <a:ext cx="960" cy="817"/>
              </a:xfrm>
              <a:custGeom>
                <a:avLst/>
                <a:gdLst>
                  <a:gd name="T0" fmla="*/ 0 w 21600"/>
                  <a:gd name="T1" fmla="*/ 0 h 21223"/>
                  <a:gd name="T2" fmla="*/ 0 w 21600"/>
                  <a:gd name="T3" fmla="*/ 0 h 21223"/>
                  <a:gd name="T4" fmla="*/ 0 w 21600"/>
                  <a:gd name="T5" fmla="*/ 0 h 212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223" fill="none" extrusionOk="0">
                    <a:moveTo>
                      <a:pt x="4017" y="-1"/>
                    </a:moveTo>
                    <a:cubicBezTo>
                      <a:pt x="14216" y="1930"/>
                      <a:pt x="21600" y="10842"/>
                      <a:pt x="21600" y="21223"/>
                    </a:cubicBezTo>
                  </a:path>
                  <a:path w="21600" h="21223" stroke="0" extrusionOk="0">
                    <a:moveTo>
                      <a:pt x="4017" y="-1"/>
                    </a:moveTo>
                    <a:cubicBezTo>
                      <a:pt x="14216" y="1930"/>
                      <a:pt x="21600" y="10842"/>
                      <a:pt x="21600" y="21223"/>
                    </a:cubicBezTo>
                    <a:lnTo>
                      <a:pt x="0" y="21223"/>
                    </a:lnTo>
                    <a:lnTo>
                      <a:pt x="4017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02" name="Arc 407"/>
              <p:cNvSpPr>
                <a:spLocks noChangeAspect="1"/>
              </p:cNvSpPr>
              <p:nvPr/>
            </p:nvSpPr>
            <p:spPr bwMode="auto">
              <a:xfrm rot="5400000" flipV="1">
                <a:off x="493" y="2196"/>
                <a:ext cx="941" cy="384"/>
              </a:xfrm>
              <a:custGeom>
                <a:avLst/>
                <a:gdLst>
                  <a:gd name="T0" fmla="*/ 0 w 21225"/>
                  <a:gd name="T1" fmla="*/ 0 h 21600"/>
                  <a:gd name="T2" fmla="*/ 0 w 21225"/>
                  <a:gd name="T3" fmla="*/ 0 h 21600"/>
                  <a:gd name="T4" fmla="*/ 0 w 2122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225" h="21600" fill="none" extrusionOk="0">
                    <a:moveTo>
                      <a:pt x="-1" y="0"/>
                    </a:moveTo>
                    <a:cubicBezTo>
                      <a:pt x="10384" y="0"/>
                      <a:pt x="19299" y="7389"/>
                      <a:pt x="21225" y="17593"/>
                    </a:cubicBezTo>
                  </a:path>
                  <a:path w="21225" h="21600" stroke="0" extrusionOk="0">
                    <a:moveTo>
                      <a:pt x="-1" y="0"/>
                    </a:moveTo>
                    <a:cubicBezTo>
                      <a:pt x="10384" y="0"/>
                      <a:pt x="19299" y="7389"/>
                      <a:pt x="21225" y="17593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03" name="Arc 408"/>
              <p:cNvSpPr>
                <a:spLocks noChangeAspect="1"/>
              </p:cNvSpPr>
              <p:nvPr/>
            </p:nvSpPr>
            <p:spPr bwMode="auto">
              <a:xfrm rot="-10606290">
                <a:off x="748" y="1943"/>
                <a:ext cx="960" cy="817"/>
              </a:xfrm>
              <a:custGeom>
                <a:avLst/>
                <a:gdLst>
                  <a:gd name="T0" fmla="*/ 0 w 21600"/>
                  <a:gd name="T1" fmla="*/ 0 h 21223"/>
                  <a:gd name="T2" fmla="*/ 0 w 21600"/>
                  <a:gd name="T3" fmla="*/ 0 h 21223"/>
                  <a:gd name="T4" fmla="*/ 0 w 21600"/>
                  <a:gd name="T5" fmla="*/ 0 h 212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223" fill="none" extrusionOk="0">
                    <a:moveTo>
                      <a:pt x="4017" y="-1"/>
                    </a:moveTo>
                    <a:cubicBezTo>
                      <a:pt x="14216" y="1930"/>
                      <a:pt x="21600" y="10842"/>
                      <a:pt x="21600" y="21223"/>
                    </a:cubicBezTo>
                  </a:path>
                  <a:path w="21600" h="21223" stroke="0" extrusionOk="0">
                    <a:moveTo>
                      <a:pt x="4017" y="-1"/>
                    </a:moveTo>
                    <a:cubicBezTo>
                      <a:pt x="14216" y="1930"/>
                      <a:pt x="21600" y="10842"/>
                      <a:pt x="21600" y="21223"/>
                    </a:cubicBezTo>
                    <a:lnTo>
                      <a:pt x="0" y="21223"/>
                    </a:lnTo>
                    <a:lnTo>
                      <a:pt x="4017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2504" name="Group 409"/>
              <p:cNvGrpSpPr>
                <a:grpSpLocks noChangeAspect="1"/>
              </p:cNvGrpSpPr>
              <p:nvPr/>
            </p:nvGrpSpPr>
            <p:grpSpPr bwMode="auto">
              <a:xfrm rot="1981224">
                <a:off x="922" y="1056"/>
                <a:ext cx="96" cy="48"/>
                <a:chOff x="1248" y="2592"/>
                <a:chExt cx="96" cy="48"/>
              </a:xfrm>
            </p:grpSpPr>
            <p:sp>
              <p:nvSpPr>
                <p:cNvPr id="12529" name="Line 410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530" name="Line 41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505" name="Group 412"/>
              <p:cNvGrpSpPr>
                <a:grpSpLocks noChangeAspect="1"/>
              </p:cNvGrpSpPr>
              <p:nvPr/>
            </p:nvGrpSpPr>
            <p:grpSpPr bwMode="auto">
              <a:xfrm rot="3487510">
                <a:off x="1108" y="1178"/>
                <a:ext cx="96" cy="48"/>
                <a:chOff x="1248" y="2592"/>
                <a:chExt cx="96" cy="48"/>
              </a:xfrm>
            </p:grpSpPr>
            <p:sp>
              <p:nvSpPr>
                <p:cNvPr id="12527" name="Line 413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528" name="Line 4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506" name="Group 415"/>
              <p:cNvGrpSpPr>
                <a:grpSpLocks noChangeAspect="1"/>
              </p:cNvGrpSpPr>
              <p:nvPr/>
            </p:nvGrpSpPr>
            <p:grpSpPr bwMode="auto">
              <a:xfrm rot="4079459">
                <a:off x="1180" y="1358"/>
                <a:ext cx="96" cy="48"/>
                <a:chOff x="1248" y="2592"/>
                <a:chExt cx="96" cy="48"/>
              </a:xfrm>
            </p:grpSpPr>
            <p:sp>
              <p:nvSpPr>
                <p:cNvPr id="12525" name="Line 416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526" name="Line 4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507" name="Group 418"/>
              <p:cNvGrpSpPr>
                <a:grpSpLocks noChangeAspect="1"/>
              </p:cNvGrpSpPr>
              <p:nvPr/>
            </p:nvGrpSpPr>
            <p:grpSpPr bwMode="auto">
              <a:xfrm rot="10678445">
                <a:off x="1066" y="1898"/>
                <a:ext cx="96" cy="48"/>
                <a:chOff x="1248" y="2592"/>
                <a:chExt cx="96" cy="48"/>
              </a:xfrm>
            </p:grpSpPr>
            <p:sp>
              <p:nvSpPr>
                <p:cNvPr id="12523" name="Line 419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524" name="Line 4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508" name="Group 421"/>
              <p:cNvGrpSpPr>
                <a:grpSpLocks noChangeAspect="1"/>
              </p:cNvGrpSpPr>
              <p:nvPr/>
            </p:nvGrpSpPr>
            <p:grpSpPr bwMode="auto">
              <a:xfrm rot="10678445">
                <a:off x="1298" y="1894"/>
                <a:ext cx="96" cy="48"/>
                <a:chOff x="1248" y="2592"/>
                <a:chExt cx="96" cy="48"/>
              </a:xfrm>
            </p:grpSpPr>
            <p:sp>
              <p:nvSpPr>
                <p:cNvPr id="12521" name="Line 422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522" name="Line 4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509" name="Group 424"/>
              <p:cNvGrpSpPr>
                <a:grpSpLocks noChangeAspect="1"/>
              </p:cNvGrpSpPr>
              <p:nvPr/>
            </p:nvGrpSpPr>
            <p:grpSpPr bwMode="auto">
              <a:xfrm rot="10678445">
                <a:off x="1534" y="1890"/>
                <a:ext cx="96" cy="48"/>
                <a:chOff x="1248" y="2592"/>
                <a:chExt cx="96" cy="48"/>
              </a:xfrm>
            </p:grpSpPr>
            <p:sp>
              <p:nvSpPr>
                <p:cNvPr id="12519" name="Line 425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520" name="Line 4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510" name="Group 427"/>
              <p:cNvGrpSpPr>
                <a:grpSpLocks noChangeAspect="1"/>
              </p:cNvGrpSpPr>
              <p:nvPr/>
            </p:nvGrpSpPr>
            <p:grpSpPr bwMode="auto">
              <a:xfrm rot="19618776" flipH="1">
                <a:off x="916" y="2718"/>
                <a:ext cx="96" cy="48"/>
                <a:chOff x="1248" y="2592"/>
                <a:chExt cx="96" cy="48"/>
              </a:xfrm>
            </p:grpSpPr>
            <p:sp>
              <p:nvSpPr>
                <p:cNvPr id="12517" name="Line 428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518" name="Line 42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511" name="Group 430"/>
              <p:cNvGrpSpPr>
                <a:grpSpLocks noChangeAspect="1"/>
              </p:cNvGrpSpPr>
              <p:nvPr/>
            </p:nvGrpSpPr>
            <p:grpSpPr bwMode="auto">
              <a:xfrm rot="18112490" flipH="1">
                <a:off x="1108" y="2606"/>
                <a:ext cx="96" cy="48"/>
                <a:chOff x="1248" y="2592"/>
                <a:chExt cx="96" cy="48"/>
              </a:xfrm>
            </p:grpSpPr>
            <p:sp>
              <p:nvSpPr>
                <p:cNvPr id="12515" name="Line 431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516" name="Line 43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512" name="Group 433"/>
              <p:cNvGrpSpPr>
                <a:grpSpLocks noChangeAspect="1"/>
              </p:cNvGrpSpPr>
              <p:nvPr/>
            </p:nvGrpSpPr>
            <p:grpSpPr bwMode="auto">
              <a:xfrm rot="17520541" flipH="1">
                <a:off x="1180" y="2416"/>
                <a:ext cx="96" cy="48"/>
                <a:chOff x="1248" y="2592"/>
                <a:chExt cx="96" cy="48"/>
              </a:xfrm>
            </p:grpSpPr>
            <p:sp>
              <p:nvSpPr>
                <p:cNvPr id="12513" name="Line 434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514" name="Line 43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2492" name="Group 436"/>
            <p:cNvGrpSpPr>
              <a:grpSpLocks noChangeAspect="1"/>
            </p:cNvGrpSpPr>
            <p:nvPr/>
          </p:nvGrpSpPr>
          <p:grpSpPr bwMode="auto">
            <a:xfrm>
              <a:off x="1964" y="2784"/>
              <a:ext cx="96" cy="48"/>
              <a:chOff x="1248" y="2592"/>
              <a:chExt cx="96" cy="48"/>
            </a:xfrm>
          </p:grpSpPr>
          <p:sp>
            <p:nvSpPr>
              <p:cNvPr id="12493" name="Line 437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94" name="Line 438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2292" name="Group 439"/>
          <p:cNvGrpSpPr>
            <a:grpSpLocks noChangeAspect="1"/>
          </p:cNvGrpSpPr>
          <p:nvPr/>
        </p:nvGrpSpPr>
        <p:grpSpPr bwMode="auto">
          <a:xfrm>
            <a:off x="6099175" y="3894138"/>
            <a:ext cx="2241550" cy="2286000"/>
            <a:chOff x="1070" y="1008"/>
            <a:chExt cx="1883" cy="1920"/>
          </a:xfrm>
        </p:grpSpPr>
        <p:sp>
          <p:nvSpPr>
            <p:cNvPr id="12391" name="Oval 440"/>
            <p:cNvSpPr>
              <a:spLocks noChangeAspect="1" noChangeArrowheads="1"/>
            </p:cNvSpPr>
            <p:nvPr/>
          </p:nvSpPr>
          <p:spPr bwMode="auto">
            <a:xfrm>
              <a:off x="2016" y="1632"/>
              <a:ext cx="812" cy="6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2392" name="Oval 441"/>
            <p:cNvSpPr>
              <a:spLocks noChangeAspect="1" noChangeArrowheads="1"/>
            </p:cNvSpPr>
            <p:nvPr/>
          </p:nvSpPr>
          <p:spPr bwMode="auto">
            <a:xfrm>
              <a:off x="2030" y="1749"/>
              <a:ext cx="562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2393" name="Oval 442"/>
            <p:cNvSpPr>
              <a:spLocks noChangeAspect="1" noChangeArrowheads="1"/>
            </p:cNvSpPr>
            <p:nvPr/>
          </p:nvSpPr>
          <p:spPr bwMode="auto">
            <a:xfrm>
              <a:off x="2030" y="1845"/>
              <a:ext cx="329" cy="23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2394" name="Arc 443"/>
            <p:cNvSpPr>
              <a:spLocks noChangeAspect="1"/>
            </p:cNvSpPr>
            <p:nvPr/>
          </p:nvSpPr>
          <p:spPr bwMode="auto">
            <a:xfrm flipH="1">
              <a:off x="2016" y="1392"/>
              <a:ext cx="720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95" name="Arc 444"/>
            <p:cNvSpPr>
              <a:spLocks noChangeAspect="1"/>
            </p:cNvSpPr>
            <p:nvPr/>
          </p:nvSpPr>
          <p:spPr bwMode="auto">
            <a:xfrm flipH="1" flipV="1">
              <a:off x="2016" y="1954"/>
              <a:ext cx="720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96" name="Arc 445"/>
            <p:cNvSpPr>
              <a:spLocks noChangeAspect="1"/>
            </p:cNvSpPr>
            <p:nvPr/>
          </p:nvSpPr>
          <p:spPr bwMode="auto">
            <a:xfrm rot="-5400000">
              <a:off x="1737" y="1305"/>
              <a:ext cx="941" cy="384"/>
            </a:xfrm>
            <a:custGeom>
              <a:avLst/>
              <a:gdLst>
                <a:gd name="T0" fmla="*/ 0 w 21225"/>
                <a:gd name="T1" fmla="*/ 0 h 21600"/>
                <a:gd name="T2" fmla="*/ 0 w 21225"/>
                <a:gd name="T3" fmla="*/ 0 h 21600"/>
                <a:gd name="T4" fmla="*/ 0 w 2122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25" h="21600" fill="none" extrusionOk="0">
                  <a:moveTo>
                    <a:pt x="-1" y="0"/>
                  </a:moveTo>
                  <a:cubicBezTo>
                    <a:pt x="10384" y="0"/>
                    <a:pt x="19299" y="7389"/>
                    <a:pt x="21225" y="17593"/>
                  </a:cubicBezTo>
                </a:path>
                <a:path w="21225" h="21600" stroke="0" extrusionOk="0">
                  <a:moveTo>
                    <a:pt x="-1" y="0"/>
                  </a:moveTo>
                  <a:cubicBezTo>
                    <a:pt x="10384" y="0"/>
                    <a:pt x="19299" y="7389"/>
                    <a:pt x="21225" y="1759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97" name="Arc 446"/>
            <p:cNvSpPr>
              <a:spLocks noChangeAspect="1"/>
            </p:cNvSpPr>
            <p:nvPr/>
          </p:nvSpPr>
          <p:spPr bwMode="auto">
            <a:xfrm rot="10606290" flipV="1">
              <a:off x="1993" y="1119"/>
              <a:ext cx="960" cy="817"/>
            </a:xfrm>
            <a:custGeom>
              <a:avLst/>
              <a:gdLst>
                <a:gd name="T0" fmla="*/ 0 w 21600"/>
                <a:gd name="T1" fmla="*/ 0 h 21223"/>
                <a:gd name="T2" fmla="*/ 0 w 21600"/>
                <a:gd name="T3" fmla="*/ 0 h 21223"/>
                <a:gd name="T4" fmla="*/ 0 w 21600"/>
                <a:gd name="T5" fmla="*/ 0 h 212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23" fill="none" extrusionOk="0">
                  <a:moveTo>
                    <a:pt x="4017" y="-1"/>
                  </a:moveTo>
                  <a:cubicBezTo>
                    <a:pt x="14216" y="1930"/>
                    <a:pt x="21600" y="10842"/>
                    <a:pt x="21600" y="21223"/>
                  </a:cubicBezTo>
                </a:path>
                <a:path w="21600" h="21223" stroke="0" extrusionOk="0">
                  <a:moveTo>
                    <a:pt x="4017" y="-1"/>
                  </a:moveTo>
                  <a:cubicBezTo>
                    <a:pt x="14216" y="1930"/>
                    <a:pt x="21600" y="10842"/>
                    <a:pt x="21600" y="21223"/>
                  </a:cubicBezTo>
                  <a:lnTo>
                    <a:pt x="0" y="21223"/>
                  </a:lnTo>
                  <a:lnTo>
                    <a:pt x="4017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98" name="Arc 447"/>
            <p:cNvSpPr>
              <a:spLocks noChangeAspect="1"/>
            </p:cNvSpPr>
            <p:nvPr/>
          </p:nvSpPr>
          <p:spPr bwMode="auto">
            <a:xfrm rot="5400000" flipV="1">
              <a:off x="1737" y="2244"/>
              <a:ext cx="941" cy="384"/>
            </a:xfrm>
            <a:custGeom>
              <a:avLst/>
              <a:gdLst>
                <a:gd name="T0" fmla="*/ 0 w 21225"/>
                <a:gd name="T1" fmla="*/ 0 h 21600"/>
                <a:gd name="T2" fmla="*/ 0 w 21225"/>
                <a:gd name="T3" fmla="*/ 0 h 21600"/>
                <a:gd name="T4" fmla="*/ 0 w 2122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25" h="21600" fill="none" extrusionOk="0">
                  <a:moveTo>
                    <a:pt x="-1" y="0"/>
                  </a:moveTo>
                  <a:cubicBezTo>
                    <a:pt x="10384" y="0"/>
                    <a:pt x="19299" y="7389"/>
                    <a:pt x="21225" y="17593"/>
                  </a:cubicBezTo>
                </a:path>
                <a:path w="21225" h="21600" stroke="0" extrusionOk="0">
                  <a:moveTo>
                    <a:pt x="-1" y="0"/>
                  </a:moveTo>
                  <a:cubicBezTo>
                    <a:pt x="10384" y="0"/>
                    <a:pt x="19299" y="7389"/>
                    <a:pt x="21225" y="1759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99" name="Arc 448"/>
            <p:cNvSpPr>
              <a:spLocks noChangeAspect="1"/>
            </p:cNvSpPr>
            <p:nvPr/>
          </p:nvSpPr>
          <p:spPr bwMode="auto">
            <a:xfrm rot="-10606290">
              <a:off x="1992" y="1991"/>
              <a:ext cx="960" cy="817"/>
            </a:xfrm>
            <a:custGeom>
              <a:avLst/>
              <a:gdLst>
                <a:gd name="T0" fmla="*/ 0 w 21600"/>
                <a:gd name="T1" fmla="*/ 0 h 21223"/>
                <a:gd name="T2" fmla="*/ 0 w 21600"/>
                <a:gd name="T3" fmla="*/ 0 h 21223"/>
                <a:gd name="T4" fmla="*/ 0 w 21600"/>
                <a:gd name="T5" fmla="*/ 0 h 212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23" fill="none" extrusionOk="0">
                  <a:moveTo>
                    <a:pt x="4017" y="-1"/>
                  </a:moveTo>
                  <a:cubicBezTo>
                    <a:pt x="14216" y="1930"/>
                    <a:pt x="21600" y="10842"/>
                    <a:pt x="21600" y="21223"/>
                  </a:cubicBezTo>
                </a:path>
                <a:path w="21600" h="21223" stroke="0" extrusionOk="0">
                  <a:moveTo>
                    <a:pt x="4017" y="-1"/>
                  </a:moveTo>
                  <a:cubicBezTo>
                    <a:pt x="14216" y="1930"/>
                    <a:pt x="21600" y="10842"/>
                    <a:pt x="21600" y="21223"/>
                  </a:cubicBezTo>
                  <a:lnTo>
                    <a:pt x="0" y="21223"/>
                  </a:lnTo>
                  <a:lnTo>
                    <a:pt x="4017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00" name="Line 449"/>
            <p:cNvSpPr>
              <a:spLocks noChangeAspect="1" noChangeShapeType="1"/>
            </p:cNvSpPr>
            <p:nvPr/>
          </p:nvSpPr>
          <p:spPr bwMode="auto">
            <a:xfrm flipH="1">
              <a:off x="2012" y="100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401" name="Group 450"/>
            <p:cNvGrpSpPr>
              <a:grpSpLocks noChangeAspect="1"/>
            </p:cNvGrpSpPr>
            <p:nvPr/>
          </p:nvGrpSpPr>
          <p:grpSpPr bwMode="auto">
            <a:xfrm>
              <a:off x="1964" y="1076"/>
              <a:ext cx="96" cy="48"/>
              <a:chOff x="1248" y="2592"/>
              <a:chExt cx="96" cy="48"/>
            </a:xfrm>
          </p:grpSpPr>
          <p:sp>
            <p:nvSpPr>
              <p:cNvPr id="12469" name="Line 451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0" name="Line 452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402" name="Group 453"/>
            <p:cNvGrpSpPr>
              <a:grpSpLocks noChangeAspect="1"/>
            </p:cNvGrpSpPr>
            <p:nvPr/>
          </p:nvGrpSpPr>
          <p:grpSpPr bwMode="auto">
            <a:xfrm rot="1981224">
              <a:off x="2166" y="1104"/>
              <a:ext cx="96" cy="48"/>
              <a:chOff x="1248" y="2592"/>
              <a:chExt cx="96" cy="48"/>
            </a:xfrm>
          </p:grpSpPr>
          <p:sp>
            <p:nvSpPr>
              <p:cNvPr id="12467" name="Line 454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8" name="Line 455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403" name="Group 456"/>
            <p:cNvGrpSpPr>
              <a:grpSpLocks noChangeAspect="1"/>
            </p:cNvGrpSpPr>
            <p:nvPr/>
          </p:nvGrpSpPr>
          <p:grpSpPr bwMode="auto">
            <a:xfrm rot="3487510">
              <a:off x="2352" y="1226"/>
              <a:ext cx="96" cy="48"/>
              <a:chOff x="1248" y="2592"/>
              <a:chExt cx="96" cy="48"/>
            </a:xfrm>
          </p:grpSpPr>
          <p:sp>
            <p:nvSpPr>
              <p:cNvPr id="12465" name="Line 457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6" name="Line 458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404" name="Group 459"/>
            <p:cNvGrpSpPr>
              <a:grpSpLocks noChangeAspect="1"/>
            </p:cNvGrpSpPr>
            <p:nvPr/>
          </p:nvGrpSpPr>
          <p:grpSpPr bwMode="auto">
            <a:xfrm rot="4079459">
              <a:off x="2424" y="1406"/>
              <a:ext cx="96" cy="48"/>
              <a:chOff x="1248" y="2592"/>
              <a:chExt cx="96" cy="48"/>
            </a:xfrm>
          </p:grpSpPr>
          <p:sp>
            <p:nvSpPr>
              <p:cNvPr id="12463" name="Line 460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4" name="Line 461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405" name="Group 462"/>
            <p:cNvGrpSpPr>
              <a:grpSpLocks noChangeAspect="1"/>
            </p:cNvGrpSpPr>
            <p:nvPr/>
          </p:nvGrpSpPr>
          <p:grpSpPr bwMode="auto">
            <a:xfrm rot="10678445">
              <a:off x="2310" y="1946"/>
              <a:ext cx="96" cy="48"/>
              <a:chOff x="1248" y="2592"/>
              <a:chExt cx="96" cy="48"/>
            </a:xfrm>
          </p:grpSpPr>
          <p:sp>
            <p:nvSpPr>
              <p:cNvPr id="12461" name="Line 463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2" name="Line 464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406" name="Group 465"/>
            <p:cNvGrpSpPr>
              <a:grpSpLocks noChangeAspect="1"/>
            </p:cNvGrpSpPr>
            <p:nvPr/>
          </p:nvGrpSpPr>
          <p:grpSpPr bwMode="auto">
            <a:xfrm rot="10678445">
              <a:off x="2542" y="1942"/>
              <a:ext cx="96" cy="48"/>
              <a:chOff x="1248" y="2592"/>
              <a:chExt cx="96" cy="48"/>
            </a:xfrm>
          </p:grpSpPr>
          <p:sp>
            <p:nvSpPr>
              <p:cNvPr id="12459" name="Line 466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0" name="Line 467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407" name="Group 468"/>
            <p:cNvGrpSpPr>
              <a:grpSpLocks noChangeAspect="1"/>
            </p:cNvGrpSpPr>
            <p:nvPr/>
          </p:nvGrpSpPr>
          <p:grpSpPr bwMode="auto">
            <a:xfrm rot="10678445">
              <a:off x="2778" y="1938"/>
              <a:ext cx="96" cy="48"/>
              <a:chOff x="1248" y="2592"/>
              <a:chExt cx="96" cy="48"/>
            </a:xfrm>
          </p:grpSpPr>
          <p:sp>
            <p:nvSpPr>
              <p:cNvPr id="12457" name="Line 469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8" name="Line 470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408" name="Group 471"/>
            <p:cNvGrpSpPr>
              <a:grpSpLocks noChangeAspect="1"/>
            </p:cNvGrpSpPr>
            <p:nvPr/>
          </p:nvGrpSpPr>
          <p:grpSpPr bwMode="auto">
            <a:xfrm rot="19618776" flipH="1">
              <a:off x="2160" y="2766"/>
              <a:ext cx="96" cy="48"/>
              <a:chOff x="1248" y="2592"/>
              <a:chExt cx="96" cy="48"/>
            </a:xfrm>
          </p:grpSpPr>
          <p:sp>
            <p:nvSpPr>
              <p:cNvPr id="12455" name="Line 472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6" name="Line 473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409" name="Group 474"/>
            <p:cNvGrpSpPr>
              <a:grpSpLocks noChangeAspect="1"/>
            </p:cNvGrpSpPr>
            <p:nvPr/>
          </p:nvGrpSpPr>
          <p:grpSpPr bwMode="auto">
            <a:xfrm rot="18112490" flipH="1">
              <a:off x="2352" y="2654"/>
              <a:ext cx="96" cy="48"/>
              <a:chOff x="1248" y="2592"/>
              <a:chExt cx="96" cy="48"/>
            </a:xfrm>
          </p:grpSpPr>
          <p:sp>
            <p:nvSpPr>
              <p:cNvPr id="12453" name="Line 475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4" name="Line 476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410" name="Group 477"/>
            <p:cNvGrpSpPr>
              <a:grpSpLocks noChangeAspect="1"/>
            </p:cNvGrpSpPr>
            <p:nvPr/>
          </p:nvGrpSpPr>
          <p:grpSpPr bwMode="auto">
            <a:xfrm rot="17520541" flipH="1">
              <a:off x="2424" y="2464"/>
              <a:ext cx="96" cy="48"/>
              <a:chOff x="1248" y="2592"/>
              <a:chExt cx="96" cy="48"/>
            </a:xfrm>
          </p:grpSpPr>
          <p:sp>
            <p:nvSpPr>
              <p:cNvPr id="12451" name="Line 478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2" name="Line 479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411" name="Group 480"/>
            <p:cNvGrpSpPr>
              <a:grpSpLocks noChangeAspect="1"/>
            </p:cNvGrpSpPr>
            <p:nvPr/>
          </p:nvGrpSpPr>
          <p:grpSpPr bwMode="auto">
            <a:xfrm flipH="1">
              <a:off x="1070" y="1024"/>
              <a:ext cx="961" cy="1880"/>
              <a:chOff x="748" y="978"/>
              <a:chExt cx="961" cy="1880"/>
            </a:xfrm>
          </p:grpSpPr>
          <p:sp>
            <p:nvSpPr>
              <p:cNvPr id="12415" name="Oval 481"/>
              <p:cNvSpPr>
                <a:spLocks noChangeAspect="1" noChangeArrowheads="1"/>
              </p:cNvSpPr>
              <p:nvPr/>
            </p:nvSpPr>
            <p:spPr bwMode="auto">
              <a:xfrm>
                <a:off x="772" y="1584"/>
                <a:ext cx="812" cy="6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2416" name="Oval 482"/>
              <p:cNvSpPr>
                <a:spLocks noChangeAspect="1" noChangeArrowheads="1"/>
              </p:cNvSpPr>
              <p:nvPr/>
            </p:nvSpPr>
            <p:spPr bwMode="auto">
              <a:xfrm>
                <a:off x="786" y="1701"/>
                <a:ext cx="562" cy="4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2417" name="Oval 483"/>
              <p:cNvSpPr>
                <a:spLocks noChangeAspect="1" noChangeArrowheads="1"/>
              </p:cNvSpPr>
              <p:nvPr/>
            </p:nvSpPr>
            <p:spPr bwMode="auto">
              <a:xfrm>
                <a:off x="786" y="1797"/>
                <a:ext cx="329" cy="23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2418" name="Arc 484"/>
              <p:cNvSpPr>
                <a:spLocks noChangeAspect="1"/>
              </p:cNvSpPr>
              <p:nvPr/>
            </p:nvSpPr>
            <p:spPr bwMode="auto">
              <a:xfrm flipH="1">
                <a:off x="772" y="1344"/>
                <a:ext cx="720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19" name="Arc 485"/>
              <p:cNvSpPr>
                <a:spLocks noChangeAspect="1"/>
              </p:cNvSpPr>
              <p:nvPr/>
            </p:nvSpPr>
            <p:spPr bwMode="auto">
              <a:xfrm flipH="1" flipV="1">
                <a:off x="772" y="1906"/>
                <a:ext cx="720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20" name="Arc 486"/>
              <p:cNvSpPr>
                <a:spLocks noChangeAspect="1"/>
              </p:cNvSpPr>
              <p:nvPr/>
            </p:nvSpPr>
            <p:spPr bwMode="auto">
              <a:xfrm rot="-5400000">
                <a:off x="493" y="1257"/>
                <a:ext cx="941" cy="384"/>
              </a:xfrm>
              <a:custGeom>
                <a:avLst/>
                <a:gdLst>
                  <a:gd name="T0" fmla="*/ 0 w 21225"/>
                  <a:gd name="T1" fmla="*/ 0 h 21600"/>
                  <a:gd name="T2" fmla="*/ 0 w 21225"/>
                  <a:gd name="T3" fmla="*/ 0 h 21600"/>
                  <a:gd name="T4" fmla="*/ 0 w 2122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225" h="21600" fill="none" extrusionOk="0">
                    <a:moveTo>
                      <a:pt x="-1" y="0"/>
                    </a:moveTo>
                    <a:cubicBezTo>
                      <a:pt x="10384" y="0"/>
                      <a:pt x="19299" y="7389"/>
                      <a:pt x="21225" y="17593"/>
                    </a:cubicBezTo>
                  </a:path>
                  <a:path w="21225" h="21600" stroke="0" extrusionOk="0">
                    <a:moveTo>
                      <a:pt x="-1" y="0"/>
                    </a:moveTo>
                    <a:cubicBezTo>
                      <a:pt x="10384" y="0"/>
                      <a:pt x="19299" y="7389"/>
                      <a:pt x="21225" y="17593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21" name="Arc 487"/>
              <p:cNvSpPr>
                <a:spLocks noChangeAspect="1"/>
              </p:cNvSpPr>
              <p:nvPr/>
            </p:nvSpPr>
            <p:spPr bwMode="auto">
              <a:xfrm rot="10606290" flipV="1">
                <a:off x="749" y="1071"/>
                <a:ext cx="960" cy="817"/>
              </a:xfrm>
              <a:custGeom>
                <a:avLst/>
                <a:gdLst>
                  <a:gd name="T0" fmla="*/ 0 w 21600"/>
                  <a:gd name="T1" fmla="*/ 0 h 21223"/>
                  <a:gd name="T2" fmla="*/ 0 w 21600"/>
                  <a:gd name="T3" fmla="*/ 0 h 21223"/>
                  <a:gd name="T4" fmla="*/ 0 w 21600"/>
                  <a:gd name="T5" fmla="*/ 0 h 212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223" fill="none" extrusionOk="0">
                    <a:moveTo>
                      <a:pt x="4017" y="-1"/>
                    </a:moveTo>
                    <a:cubicBezTo>
                      <a:pt x="14216" y="1930"/>
                      <a:pt x="21600" y="10842"/>
                      <a:pt x="21600" y="21223"/>
                    </a:cubicBezTo>
                  </a:path>
                  <a:path w="21600" h="21223" stroke="0" extrusionOk="0">
                    <a:moveTo>
                      <a:pt x="4017" y="-1"/>
                    </a:moveTo>
                    <a:cubicBezTo>
                      <a:pt x="14216" y="1930"/>
                      <a:pt x="21600" y="10842"/>
                      <a:pt x="21600" y="21223"/>
                    </a:cubicBezTo>
                    <a:lnTo>
                      <a:pt x="0" y="21223"/>
                    </a:lnTo>
                    <a:lnTo>
                      <a:pt x="4017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22" name="Arc 488"/>
              <p:cNvSpPr>
                <a:spLocks noChangeAspect="1"/>
              </p:cNvSpPr>
              <p:nvPr/>
            </p:nvSpPr>
            <p:spPr bwMode="auto">
              <a:xfrm rot="5400000" flipV="1">
                <a:off x="493" y="2196"/>
                <a:ext cx="941" cy="384"/>
              </a:xfrm>
              <a:custGeom>
                <a:avLst/>
                <a:gdLst>
                  <a:gd name="T0" fmla="*/ 0 w 21225"/>
                  <a:gd name="T1" fmla="*/ 0 h 21600"/>
                  <a:gd name="T2" fmla="*/ 0 w 21225"/>
                  <a:gd name="T3" fmla="*/ 0 h 21600"/>
                  <a:gd name="T4" fmla="*/ 0 w 2122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225" h="21600" fill="none" extrusionOk="0">
                    <a:moveTo>
                      <a:pt x="-1" y="0"/>
                    </a:moveTo>
                    <a:cubicBezTo>
                      <a:pt x="10384" y="0"/>
                      <a:pt x="19299" y="7389"/>
                      <a:pt x="21225" y="17593"/>
                    </a:cubicBezTo>
                  </a:path>
                  <a:path w="21225" h="21600" stroke="0" extrusionOk="0">
                    <a:moveTo>
                      <a:pt x="-1" y="0"/>
                    </a:moveTo>
                    <a:cubicBezTo>
                      <a:pt x="10384" y="0"/>
                      <a:pt x="19299" y="7389"/>
                      <a:pt x="21225" y="17593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23" name="Arc 489"/>
              <p:cNvSpPr>
                <a:spLocks noChangeAspect="1"/>
              </p:cNvSpPr>
              <p:nvPr/>
            </p:nvSpPr>
            <p:spPr bwMode="auto">
              <a:xfrm rot="-10606290">
                <a:off x="748" y="1943"/>
                <a:ext cx="960" cy="817"/>
              </a:xfrm>
              <a:custGeom>
                <a:avLst/>
                <a:gdLst>
                  <a:gd name="T0" fmla="*/ 0 w 21600"/>
                  <a:gd name="T1" fmla="*/ 0 h 21223"/>
                  <a:gd name="T2" fmla="*/ 0 w 21600"/>
                  <a:gd name="T3" fmla="*/ 0 h 21223"/>
                  <a:gd name="T4" fmla="*/ 0 w 21600"/>
                  <a:gd name="T5" fmla="*/ 0 h 212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223" fill="none" extrusionOk="0">
                    <a:moveTo>
                      <a:pt x="4017" y="-1"/>
                    </a:moveTo>
                    <a:cubicBezTo>
                      <a:pt x="14216" y="1930"/>
                      <a:pt x="21600" y="10842"/>
                      <a:pt x="21600" y="21223"/>
                    </a:cubicBezTo>
                  </a:path>
                  <a:path w="21600" h="21223" stroke="0" extrusionOk="0">
                    <a:moveTo>
                      <a:pt x="4017" y="-1"/>
                    </a:moveTo>
                    <a:cubicBezTo>
                      <a:pt x="14216" y="1930"/>
                      <a:pt x="21600" y="10842"/>
                      <a:pt x="21600" y="21223"/>
                    </a:cubicBezTo>
                    <a:lnTo>
                      <a:pt x="0" y="21223"/>
                    </a:lnTo>
                    <a:lnTo>
                      <a:pt x="4017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2424" name="Group 490"/>
              <p:cNvGrpSpPr>
                <a:grpSpLocks noChangeAspect="1"/>
              </p:cNvGrpSpPr>
              <p:nvPr/>
            </p:nvGrpSpPr>
            <p:grpSpPr bwMode="auto">
              <a:xfrm rot="1981224">
                <a:off x="922" y="1056"/>
                <a:ext cx="96" cy="48"/>
                <a:chOff x="1248" y="2592"/>
                <a:chExt cx="96" cy="48"/>
              </a:xfrm>
            </p:grpSpPr>
            <p:sp>
              <p:nvSpPr>
                <p:cNvPr id="12449" name="Line 491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50" name="Line 49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425" name="Group 493"/>
              <p:cNvGrpSpPr>
                <a:grpSpLocks noChangeAspect="1"/>
              </p:cNvGrpSpPr>
              <p:nvPr/>
            </p:nvGrpSpPr>
            <p:grpSpPr bwMode="auto">
              <a:xfrm rot="3487510">
                <a:off x="1108" y="1178"/>
                <a:ext cx="96" cy="48"/>
                <a:chOff x="1248" y="2592"/>
                <a:chExt cx="96" cy="48"/>
              </a:xfrm>
            </p:grpSpPr>
            <p:sp>
              <p:nvSpPr>
                <p:cNvPr id="12447" name="Line 494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48" name="Line 49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426" name="Group 496"/>
              <p:cNvGrpSpPr>
                <a:grpSpLocks noChangeAspect="1"/>
              </p:cNvGrpSpPr>
              <p:nvPr/>
            </p:nvGrpSpPr>
            <p:grpSpPr bwMode="auto">
              <a:xfrm rot="4079459">
                <a:off x="1180" y="1358"/>
                <a:ext cx="96" cy="48"/>
                <a:chOff x="1248" y="2592"/>
                <a:chExt cx="96" cy="48"/>
              </a:xfrm>
            </p:grpSpPr>
            <p:sp>
              <p:nvSpPr>
                <p:cNvPr id="12445" name="Line 497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46" name="Line 49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427" name="Group 499"/>
              <p:cNvGrpSpPr>
                <a:grpSpLocks noChangeAspect="1"/>
              </p:cNvGrpSpPr>
              <p:nvPr/>
            </p:nvGrpSpPr>
            <p:grpSpPr bwMode="auto">
              <a:xfrm rot="10678445">
                <a:off x="1066" y="1898"/>
                <a:ext cx="96" cy="48"/>
                <a:chOff x="1248" y="2592"/>
                <a:chExt cx="96" cy="48"/>
              </a:xfrm>
            </p:grpSpPr>
            <p:sp>
              <p:nvSpPr>
                <p:cNvPr id="12443" name="Line 500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44" name="Line 50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428" name="Group 502"/>
              <p:cNvGrpSpPr>
                <a:grpSpLocks noChangeAspect="1"/>
              </p:cNvGrpSpPr>
              <p:nvPr/>
            </p:nvGrpSpPr>
            <p:grpSpPr bwMode="auto">
              <a:xfrm rot="10678445">
                <a:off x="1298" y="1894"/>
                <a:ext cx="96" cy="48"/>
                <a:chOff x="1248" y="2592"/>
                <a:chExt cx="96" cy="48"/>
              </a:xfrm>
            </p:grpSpPr>
            <p:sp>
              <p:nvSpPr>
                <p:cNvPr id="12441" name="Line 503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42" name="Line 50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429" name="Group 505"/>
              <p:cNvGrpSpPr>
                <a:grpSpLocks noChangeAspect="1"/>
              </p:cNvGrpSpPr>
              <p:nvPr/>
            </p:nvGrpSpPr>
            <p:grpSpPr bwMode="auto">
              <a:xfrm rot="10678445">
                <a:off x="1534" y="1890"/>
                <a:ext cx="96" cy="48"/>
                <a:chOff x="1248" y="2592"/>
                <a:chExt cx="96" cy="48"/>
              </a:xfrm>
            </p:grpSpPr>
            <p:sp>
              <p:nvSpPr>
                <p:cNvPr id="12439" name="Line 506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40" name="Line 50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430" name="Group 508"/>
              <p:cNvGrpSpPr>
                <a:grpSpLocks noChangeAspect="1"/>
              </p:cNvGrpSpPr>
              <p:nvPr/>
            </p:nvGrpSpPr>
            <p:grpSpPr bwMode="auto">
              <a:xfrm rot="19618776" flipH="1">
                <a:off x="916" y="2718"/>
                <a:ext cx="96" cy="48"/>
                <a:chOff x="1248" y="2592"/>
                <a:chExt cx="96" cy="48"/>
              </a:xfrm>
            </p:grpSpPr>
            <p:sp>
              <p:nvSpPr>
                <p:cNvPr id="12437" name="Line 509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38" name="Line 51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431" name="Group 511"/>
              <p:cNvGrpSpPr>
                <a:grpSpLocks noChangeAspect="1"/>
              </p:cNvGrpSpPr>
              <p:nvPr/>
            </p:nvGrpSpPr>
            <p:grpSpPr bwMode="auto">
              <a:xfrm rot="18112490" flipH="1">
                <a:off x="1108" y="2606"/>
                <a:ext cx="96" cy="48"/>
                <a:chOff x="1248" y="2592"/>
                <a:chExt cx="96" cy="48"/>
              </a:xfrm>
            </p:grpSpPr>
            <p:sp>
              <p:nvSpPr>
                <p:cNvPr id="12435" name="Line 512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36" name="Line 51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432" name="Group 514"/>
              <p:cNvGrpSpPr>
                <a:grpSpLocks noChangeAspect="1"/>
              </p:cNvGrpSpPr>
              <p:nvPr/>
            </p:nvGrpSpPr>
            <p:grpSpPr bwMode="auto">
              <a:xfrm rot="17520541" flipH="1">
                <a:off x="1180" y="2416"/>
                <a:ext cx="96" cy="48"/>
                <a:chOff x="1248" y="2592"/>
                <a:chExt cx="96" cy="48"/>
              </a:xfrm>
            </p:grpSpPr>
            <p:sp>
              <p:nvSpPr>
                <p:cNvPr id="12433" name="Line 515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34" name="Line 5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2412" name="Group 517"/>
            <p:cNvGrpSpPr>
              <a:grpSpLocks noChangeAspect="1"/>
            </p:cNvGrpSpPr>
            <p:nvPr/>
          </p:nvGrpSpPr>
          <p:grpSpPr bwMode="auto">
            <a:xfrm>
              <a:off x="1964" y="2784"/>
              <a:ext cx="96" cy="48"/>
              <a:chOff x="1248" y="2592"/>
              <a:chExt cx="96" cy="48"/>
            </a:xfrm>
          </p:grpSpPr>
          <p:sp>
            <p:nvSpPr>
              <p:cNvPr id="12413" name="Line 518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4" name="Line 519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2293" name="AutoShape 520"/>
          <p:cNvSpPr>
            <a:spLocks noChangeArrowheads="1"/>
          </p:cNvSpPr>
          <p:nvPr/>
        </p:nvSpPr>
        <p:spPr bwMode="auto">
          <a:xfrm>
            <a:off x="1893888" y="485775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altLang="en-US"/>
          </a:p>
        </p:txBody>
      </p:sp>
      <p:sp>
        <p:nvSpPr>
          <p:cNvPr id="12294" name="AutoShape 521"/>
          <p:cNvSpPr>
            <a:spLocks noChangeArrowheads="1"/>
          </p:cNvSpPr>
          <p:nvPr/>
        </p:nvSpPr>
        <p:spPr bwMode="auto">
          <a:xfrm>
            <a:off x="4486275" y="485775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>
              <a:alpha val="6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altLang="en-US"/>
          </a:p>
        </p:txBody>
      </p:sp>
      <p:grpSp>
        <p:nvGrpSpPr>
          <p:cNvPr id="12295" name="Group 522"/>
          <p:cNvGrpSpPr>
            <a:grpSpLocks/>
          </p:cNvGrpSpPr>
          <p:nvPr/>
        </p:nvGrpSpPr>
        <p:grpSpPr bwMode="auto">
          <a:xfrm>
            <a:off x="3443288" y="3905250"/>
            <a:ext cx="2241550" cy="2286000"/>
            <a:chOff x="2167" y="1440"/>
            <a:chExt cx="1412" cy="1440"/>
          </a:xfrm>
        </p:grpSpPr>
        <p:grpSp>
          <p:nvGrpSpPr>
            <p:cNvPr id="12302" name="Group 523"/>
            <p:cNvGrpSpPr>
              <a:grpSpLocks noChangeAspect="1"/>
            </p:cNvGrpSpPr>
            <p:nvPr/>
          </p:nvGrpSpPr>
          <p:grpSpPr bwMode="auto">
            <a:xfrm>
              <a:off x="2167" y="1440"/>
              <a:ext cx="1412" cy="1440"/>
              <a:chOff x="1070" y="1008"/>
              <a:chExt cx="1883" cy="1920"/>
            </a:xfrm>
          </p:grpSpPr>
          <p:sp>
            <p:nvSpPr>
              <p:cNvPr id="12311" name="Oval 524"/>
              <p:cNvSpPr>
                <a:spLocks noChangeAspect="1" noChangeArrowheads="1"/>
              </p:cNvSpPr>
              <p:nvPr/>
            </p:nvSpPr>
            <p:spPr bwMode="auto">
              <a:xfrm>
                <a:off x="2016" y="1632"/>
                <a:ext cx="812" cy="6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2312" name="Oval 525"/>
              <p:cNvSpPr>
                <a:spLocks noChangeAspect="1" noChangeArrowheads="1"/>
              </p:cNvSpPr>
              <p:nvPr/>
            </p:nvSpPr>
            <p:spPr bwMode="auto">
              <a:xfrm>
                <a:off x="2030" y="1749"/>
                <a:ext cx="562" cy="4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2313" name="Oval 526"/>
              <p:cNvSpPr>
                <a:spLocks noChangeAspect="1" noChangeArrowheads="1"/>
              </p:cNvSpPr>
              <p:nvPr/>
            </p:nvSpPr>
            <p:spPr bwMode="auto">
              <a:xfrm>
                <a:off x="2030" y="1845"/>
                <a:ext cx="329" cy="23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2314" name="Arc 527"/>
              <p:cNvSpPr>
                <a:spLocks noChangeAspect="1"/>
              </p:cNvSpPr>
              <p:nvPr/>
            </p:nvSpPr>
            <p:spPr bwMode="auto">
              <a:xfrm flipH="1">
                <a:off x="2016" y="1392"/>
                <a:ext cx="720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5" name="Arc 528"/>
              <p:cNvSpPr>
                <a:spLocks noChangeAspect="1"/>
              </p:cNvSpPr>
              <p:nvPr/>
            </p:nvSpPr>
            <p:spPr bwMode="auto">
              <a:xfrm flipH="1" flipV="1">
                <a:off x="2016" y="1954"/>
                <a:ext cx="720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6" name="Arc 529"/>
              <p:cNvSpPr>
                <a:spLocks noChangeAspect="1"/>
              </p:cNvSpPr>
              <p:nvPr/>
            </p:nvSpPr>
            <p:spPr bwMode="auto">
              <a:xfrm rot="-5400000">
                <a:off x="1737" y="1305"/>
                <a:ext cx="941" cy="384"/>
              </a:xfrm>
              <a:custGeom>
                <a:avLst/>
                <a:gdLst>
                  <a:gd name="T0" fmla="*/ 0 w 21225"/>
                  <a:gd name="T1" fmla="*/ 0 h 21600"/>
                  <a:gd name="T2" fmla="*/ 0 w 21225"/>
                  <a:gd name="T3" fmla="*/ 0 h 21600"/>
                  <a:gd name="T4" fmla="*/ 0 w 2122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225" h="21600" fill="none" extrusionOk="0">
                    <a:moveTo>
                      <a:pt x="-1" y="0"/>
                    </a:moveTo>
                    <a:cubicBezTo>
                      <a:pt x="10384" y="0"/>
                      <a:pt x="19299" y="7389"/>
                      <a:pt x="21225" y="17593"/>
                    </a:cubicBezTo>
                  </a:path>
                  <a:path w="21225" h="21600" stroke="0" extrusionOk="0">
                    <a:moveTo>
                      <a:pt x="-1" y="0"/>
                    </a:moveTo>
                    <a:cubicBezTo>
                      <a:pt x="10384" y="0"/>
                      <a:pt x="19299" y="7389"/>
                      <a:pt x="21225" y="17593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7" name="Arc 530"/>
              <p:cNvSpPr>
                <a:spLocks noChangeAspect="1"/>
              </p:cNvSpPr>
              <p:nvPr/>
            </p:nvSpPr>
            <p:spPr bwMode="auto">
              <a:xfrm rot="10606290" flipV="1">
                <a:off x="1993" y="1119"/>
                <a:ext cx="960" cy="817"/>
              </a:xfrm>
              <a:custGeom>
                <a:avLst/>
                <a:gdLst>
                  <a:gd name="T0" fmla="*/ 0 w 21600"/>
                  <a:gd name="T1" fmla="*/ 0 h 21223"/>
                  <a:gd name="T2" fmla="*/ 0 w 21600"/>
                  <a:gd name="T3" fmla="*/ 0 h 21223"/>
                  <a:gd name="T4" fmla="*/ 0 w 21600"/>
                  <a:gd name="T5" fmla="*/ 0 h 212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223" fill="none" extrusionOk="0">
                    <a:moveTo>
                      <a:pt x="4017" y="-1"/>
                    </a:moveTo>
                    <a:cubicBezTo>
                      <a:pt x="14216" y="1930"/>
                      <a:pt x="21600" y="10842"/>
                      <a:pt x="21600" y="21223"/>
                    </a:cubicBezTo>
                  </a:path>
                  <a:path w="21600" h="21223" stroke="0" extrusionOk="0">
                    <a:moveTo>
                      <a:pt x="4017" y="-1"/>
                    </a:moveTo>
                    <a:cubicBezTo>
                      <a:pt x="14216" y="1930"/>
                      <a:pt x="21600" y="10842"/>
                      <a:pt x="21600" y="21223"/>
                    </a:cubicBezTo>
                    <a:lnTo>
                      <a:pt x="0" y="21223"/>
                    </a:lnTo>
                    <a:lnTo>
                      <a:pt x="4017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8" name="Arc 531"/>
              <p:cNvSpPr>
                <a:spLocks noChangeAspect="1"/>
              </p:cNvSpPr>
              <p:nvPr/>
            </p:nvSpPr>
            <p:spPr bwMode="auto">
              <a:xfrm rot="5400000" flipV="1">
                <a:off x="1737" y="2244"/>
                <a:ext cx="941" cy="384"/>
              </a:xfrm>
              <a:custGeom>
                <a:avLst/>
                <a:gdLst>
                  <a:gd name="T0" fmla="*/ 0 w 21225"/>
                  <a:gd name="T1" fmla="*/ 0 h 21600"/>
                  <a:gd name="T2" fmla="*/ 0 w 21225"/>
                  <a:gd name="T3" fmla="*/ 0 h 21600"/>
                  <a:gd name="T4" fmla="*/ 0 w 2122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225" h="21600" fill="none" extrusionOk="0">
                    <a:moveTo>
                      <a:pt x="-1" y="0"/>
                    </a:moveTo>
                    <a:cubicBezTo>
                      <a:pt x="10384" y="0"/>
                      <a:pt x="19299" y="7389"/>
                      <a:pt x="21225" y="17593"/>
                    </a:cubicBezTo>
                  </a:path>
                  <a:path w="21225" h="21600" stroke="0" extrusionOk="0">
                    <a:moveTo>
                      <a:pt x="-1" y="0"/>
                    </a:moveTo>
                    <a:cubicBezTo>
                      <a:pt x="10384" y="0"/>
                      <a:pt x="19299" y="7389"/>
                      <a:pt x="21225" y="17593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9" name="Arc 532"/>
              <p:cNvSpPr>
                <a:spLocks noChangeAspect="1"/>
              </p:cNvSpPr>
              <p:nvPr/>
            </p:nvSpPr>
            <p:spPr bwMode="auto">
              <a:xfrm rot="-10606290">
                <a:off x="1992" y="1991"/>
                <a:ext cx="960" cy="817"/>
              </a:xfrm>
              <a:custGeom>
                <a:avLst/>
                <a:gdLst>
                  <a:gd name="T0" fmla="*/ 0 w 21600"/>
                  <a:gd name="T1" fmla="*/ 0 h 21223"/>
                  <a:gd name="T2" fmla="*/ 0 w 21600"/>
                  <a:gd name="T3" fmla="*/ 0 h 21223"/>
                  <a:gd name="T4" fmla="*/ 0 w 21600"/>
                  <a:gd name="T5" fmla="*/ 0 h 212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223" fill="none" extrusionOk="0">
                    <a:moveTo>
                      <a:pt x="4017" y="-1"/>
                    </a:moveTo>
                    <a:cubicBezTo>
                      <a:pt x="14216" y="1930"/>
                      <a:pt x="21600" y="10842"/>
                      <a:pt x="21600" y="21223"/>
                    </a:cubicBezTo>
                  </a:path>
                  <a:path w="21600" h="21223" stroke="0" extrusionOk="0">
                    <a:moveTo>
                      <a:pt x="4017" y="-1"/>
                    </a:moveTo>
                    <a:cubicBezTo>
                      <a:pt x="14216" y="1930"/>
                      <a:pt x="21600" y="10842"/>
                      <a:pt x="21600" y="21223"/>
                    </a:cubicBezTo>
                    <a:lnTo>
                      <a:pt x="0" y="21223"/>
                    </a:lnTo>
                    <a:lnTo>
                      <a:pt x="4017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0" name="Line 533"/>
              <p:cNvSpPr>
                <a:spLocks noChangeAspect="1" noChangeShapeType="1"/>
              </p:cNvSpPr>
              <p:nvPr/>
            </p:nvSpPr>
            <p:spPr bwMode="auto">
              <a:xfrm flipH="1">
                <a:off x="2012" y="1008"/>
                <a:ext cx="0" cy="19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321" name="Group 534"/>
              <p:cNvGrpSpPr>
                <a:grpSpLocks noChangeAspect="1"/>
              </p:cNvGrpSpPr>
              <p:nvPr/>
            </p:nvGrpSpPr>
            <p:grpSpPr bwMode="auto">
              <a:xfrm>
                <a:off x="1964" y="1076"/>
                <a:ext cx="96" cy="48"/>
                <a:chOff x="1248" y="2592"/>
                <a:chExt cx="96" cy="48"/>
              </a:xfrm>
            </p:grpSpPr>
            <p:sp>
              <p:nvSpPr>
                <p:cNvPr id="12389" name="Line 535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90" name="Line 5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322" name="Group 537"/>
              <p:cNvGrpSpPr>
                <a:grpSpLocks noChangeAspect="1"/>
              </p:cNvGrpSpPr>
              <p:nvPr/>
            </p:nvGrpSpPr>
            <p:grpSpPr bwMode="auto">
              <a:xfrm rot="1981224">
                <a:off x="2166" y="1104"/>
                <a:ext cx="96" cy="48"/>
                <a:chOff x="1248" y="2592"/>
                <a:chExt cx="96" cy="48"/>
              </a:xfrm>
            </p:grpSpPr>
            <p:sp>
              <p:nvSpPr>
                <p:cNvPr id="12387" name="Line 538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88" name="Line 5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323" name="Group 540"/>
              <p:cNvGrpSpPr>
                <a:grpSpLocks noChangeAspect="1"/>
              </p:cNvGrpSpPr>
              <p:nvPr/>
            </p:nvGrpSpPr>
            <p:grpSpPr bwMode="auto">
              <a:xfrm rot="3487510">
                <a:off x="2352" y="1226"/>
                <a:ext cx="96" cy="48"/>
                <a:chOff x="1248" y="2592"/>
                <a:chExt cx="96" cy="48"/>
              </a:xfrm>
            </p:grpSpPr>
            <p:sp>
              <p:nvSpPr>
                <p:cNvPr id="12385" name="Line 541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86" name="Line 54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324" name="Group 543"/>
              <p:cNvGrpSpPr>
                <a:grpSpLocks noChangeAspect="1"/>
              </p:cNvGrpSpPr>
              <p:nvPr/>
            </p:nvGrpSpPr>
            <p:grpSpPr bwMode="auto">
              <a:xfrm rot="4079459">
                <a:off x="2424" y="1406"/>
                <a:ext cx="96" cy="48"/>
                <a:chOff x="1248" y="2592"/>
                <a:chExt cx="96" cy="48"/>
              </a:xfrm>
            </p:grpSpPr>
            <p:sp>
              <p:nvSpPr>
                <p:cNvPr id="12383" name="Line 544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84" name="Line 5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325" name="Group 546"/>
              <p:cNvGrpSpPr>
                <a:grpSpLocks noChangeAspect="1"/>
              </p:cNvGrpSpPr>
              <p:nvPr/>
            </p:nvGrpSpPr>
            <p:grpSpPr bwMode="auto">
              <a:xfrm rot="10678445">
                <a:off x="2310" y="1946"/>
                <a:ext cx="96" cy="48"/>
                <a:chOff x="1248" y="2592"/>
                <a:chExt cx="96" cy="48"/>
              </a:xfrm>
            </p:grpSpPr>
            <p:sp>
              <p:nvSpPr>
                <p:cNvPr id="12381" name="Line 547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82" name="Line 54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326" name="Group 549"/>
              <p:cNvGrpSpPr>
                <a:grpSpLocks noChangeAspect="1"/>
              </p:cNvGrpSpPr>
              <p:nvPr/>
            </p:nvGrpSpPr>
            <p:grpSpPr bwMode="auto">
              <a:xfrm rot="10678445">
                <a:off x="2542" y="1942"/>
                <a:ext cx="96" cy="48"/>
                <a:chOff x="1248" y="2592"/>
                <a:chExt cx="96" cy="48"/>
              </a:xfrm>
            </p:grpSpPr>
            <p:sp>
              <p:nvSpPr>
                <p:cNvPr id="12379" name="Line 550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80" name="Line 55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327" name="Group 552"/>
              <p:cNvGrpSpPr>
                <a:grpSpLocks noChangeAspect="1"/>
              </p:cNvGrpSpPr>
              <p:nvPr/>
            </p:nvGrpSpPr>
            <p:grpSpPr bwMode="auto">
              <a:xfrm rot="10678445">
                <a:off x="2778" y="1938"/>
                <a:ext cx="96" cy="48"/>
                <a:chOff x="1248" y="2592"/>
                <a:chExt cx="96" cy="48"/>
              </a:xfrm>
            </p:grpSpPr>
            <p:sp>
              <p:nvSpPr>
                <p:cNvPr id="12377" name="Line 553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78" name="Line 55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328" name="Group 555"/>
              <p:cNvGrpSpPr>
                <a:grpSpLocks noChangeAspect="1"/>
              </p:cNvGrpSpPr>
              <p:nvPr/>
            </p:nvGrpSpPr>
            <p:grpSpPr bwMode="auto">
              <a:xfrm rot="19618776" flipH="1">
                <a:off x="2160" y="2766"/>
                <a:ext cx="96" cy="48"/>
                <a:chOff x="1248" y="2592"/>
                <a:chExt cx="96" cy="48"/>
              </a:xfrm>
            </p:grpSpPr>
            <p:sp>
              <p:nvSpPr>
                <p:cNvPr id="12375" name="Line 556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76" name="Line 55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329" name="Group 558"/>
              <p:cNvGrpSpPr>
                <a:grpSpLocks noChangeAspect="1"/>
              </p:cNvGrpSpPr>
              <p:nvPr/>
            </p:nvGrpSpPr>
            <p:grpSpPr bwMode="auto">
              <a:xfrm rot="18112490" flipH="1">
                <a:off x="2352" y="2654"/>
                <a:ext cx="96" cy="48"/>
                <a:chOff x="1248" y="2592"/>
                <a:chExt cx="96" cy="48"/>
              </a:xfrm>
            </p:grpSpPr>
            <p:sp>
              <p:nvSpPr>
                <p:cNvPr id="12373" name="Line 559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74" name="Line 56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330" name="Group 561"/>
              <p:cNvGrpSpPr>
                <a:grpSpLocks noChangeAspect="1"/>
              </p:cNvGrpSpPr>
              <p:nvPr/>
            </p:nvGrpSpPr>
            <p:grpSpPr bwMode="auto">
              <a:xfrm rot="17520541" flipH="1">
                <a:off x="2424" y="2464"/>
                <a:ext cx="96" cy="48"/>
                <a:chOff x="1248" y="2592"/>
                <a:chExt cx="96" cy="48"/>
              </a:xfrm>
            </p:grpSpPr>
            <p:sp>
              <p:nvSpPr>
                <p:cNvPr id="12371" name="Line 562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72" name="Line 56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331" name="Group 564"/>
              <p:cNvGrpSpPr>
                <a:grpSpLocks noChangeAspect="1"/>
              </p:cNvGrpSpPr>
              <p:nvPr/>
            </p:nvGrpSpPr>
            <p:grpSpPr bwMode="auto">
              <a:xfrm flipH="1">
                <a:off x="1070" y="1024"/>
                <a:ext cx="961" cy="1880"/>
                <a:chOff x="748" y="978"/>
                <a:chExt cx="961" cy="1880"/>
              </a:xfrm>
            </p:grpSpPr>
            <p:sp>
              <p:nvSpPr>
                <p:cNvPr id="12335" name="Oval 565"/>
                <p:cNvSpPr>
                  <a:spLocks noChangeAspect="1" noChangeArrowheads="1"/>
                </p:cNvSpPr>
                <p:nvPr/>
              </p:nvSpPr>
              <p:spPr bwMode="auto">
                <a:xfrm>
                  <a:off x="772" y="1584"/>
                  <a:ext cx="812" cy="6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2336" name="Oval 566"/>
                <p:cNvSpPr>
                  <a:spLocks noChangeAspect="1" noChangeArrowheads="1"/>
                </p:cNvSpPr>
                <p:nvPr/>
              </p:nvSpPr>
              <p:spPr bwMode="auto">
                <a:xfrm>
                  <a:off x="786" y="1701"/>
                  <a:ext cx="562" cy="43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2337" name="Oval 567"/>
                <p:cNvSpPr>
                  <a:spLocks noChangeAspect="1" noChangeArrowheads="1"/>
                </p:cNvSpPr>
                <p:nvPr/>
              </p:nvSpPr>
              <p:spPr bwMode="auto">
                <a:xfrm>
                  <a:off x="786" y="1797"/>
                  <a:ext cx="329" cy="233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2338" name="Arc 568"/>
                <p:cNvSpPr>
                  <a:spLocks noChangeAspect="1"/>
                </p:cNvSpPr>
                <p:nvPr/>
              </p:nvSpPr>
              <p:spPr bwMode="auto">
                <a:xfrm flipH="1">
                  <a:off x="772" y="1344"/>
                  <a:ext cx="720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39" name="Arc 569"/>
                <p:cNvSpPr>
                  <a:spLocks noChangeAspect="1"/>
                </p:cNvSpPr>
                <p:nvPr/>
              </p:nvSpPr>
              <p:spPr bwMode="auto">
                <a:xfrm flipH="1" flipV="1">
                  <a:off x="772" y="1906"/>
                  <a:ext cx="720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40" name="Arc 570"/>
                <p:cNvSpPr>
                  <a:spLocks noChangeAspect="1"/>
                </p:cNvSpPr>
                <p:nvPr/>
              </p:nvSpPr>
              <p:spPr bwMode="auto">
                <a:xfrm rot="-5400000">
                  <a:off x="493" y="1257"/>
                  <a:ext cx="941" cy="384"/>
                </a:xfrm>
                <a:custGeom>
                  <a:avLst/>
                  <a:gdLst>
                    <a:gd name="T0" fmla="*/ 0 w 21225"/>
                    <a:gd name="T1" fmla="*/ 0 h 21600"/>
                    <a:gd name="T2" fmla="*/ 0 w 21225"/>
                    <a:gd name="T3" fmla="*/ 0 h 21600"/>
                    <a:gd name="T4" fmla="*/ 0 w 2122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225" h="21600" fill="none" extrusionOk="0">
                      <a:moveTo>
                        <a:pt x="-1" y="0"/>
                      </a:moveTo>
                      <a:cubicBezTo>
                        <a:pt x="10384" y="0"/>
                        <a:pt x="19299" y="7389"/>
                        <a:pt x="21225" y="17593"/>
                      </a:cubicBezTo>
                    </a:path>
                    <a:path w="21225" h="21600" stroke="0" extrusionOk="0">
                      <a:moveTo>
                        <a:pt x="-1" y="0"/>
                      </a:moveTo>
                      <a:cubicBezTo>
                        <a:pt x="10384" y="0"/>
                        <a:pt x="19299" y="7389"/>
                        <a:pt x="21225" y="17593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41" name="Arc 571"/>
                <p:cNvSpPr>
                  <a:spLocks noChangeAspect="1"/>
                </p:cNvSpPr>
                <p:nvPr/>
              </p:nvSpPr>
              <p:spPr bwMode="auto">
                <a:xfrm rot="10606290" flipV="1">
                  <a:off x="749" y="1071"/>
                  <a:ext cx="960" cy="817"/>
                </a:xfrm>
                <a:custGeom>
                  <a:avLst/>
                  <a:gdLst>
                    <a:gd name="T0" fmla="*/ 0 w 21600"/>
                    <a:gd name="T1" fmla="*/ 0 h 21223"/>
                    <a:gd name="T2" fmla="*/ 0 w 21600"/>
                    <a:gd name="T3" fmla="*/ 0 h 21223"/>
                    <a:gd name="T4" fmla="*/ 0 w 21600"/>
                    <a:gd name="T5" fmla="*/ 0 h 2122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223" fill="none" extrusionOk="0">
                      <a:moveTo>
                        <a:pt x="4017" y="-1"/>
                      </a:moveTo>
                      <a:cubicBezTo>
                        <a:pt x="14216" y="1930"/>
                        <a:pt x="21600" y="10842"/>
                        <a:pt x="21600" y="21223"/>
                      </a:cubicBezTo>
                    </a:path>
                    <a:path w="21600" h="21223" stroke="0" extrusionOk="0">
                      <a:moveTo>
                        <a:pt x="4017" y="-1"/>
                      </a:moveTo>
                      <a:cubicBezTo>
                        <a:pt x="14216" y="1930"/>
                        <a:pt x="21600" y="10842"/>
                        <a:pt x="21600" y="21223"/>
                      </a:cubicBezTo>
                      <a:lnTo>
                        <a:pt x="0" y="21223"/>
                      </a:lnTo>
                      <a:lnTo>
                        <a:pt x="4017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42" name="Arc 572"/>
                <p:cNvSpPr>
                  <a:spLocks noChangeAspect="1"/>
                </p:cNvSpPr>
                <p:nvPr/>
              </p:nvSpPr>
              <p:spPr bwMode="auto">
                <a:xfrm rot="5400000" flipV="1">
                  <a:off x="493" y="2196"/>
                  <a:ext cx="941" cy="384"/>
                </a:xfrm>
                <a:custGeom>
                  <a:avLst/>
                  <a:gdLst>
                    <a:gd name="T0" fmla="*/ 0 w 21225"/>
                    <a:gd name="T1" fmla="*/ 0 h 21600"/>
                    <a:gd name="T2" fmla="*/ 0 w 21225"/>
                    <a:gd name="T3" fmla="*/ 0 h 21600"/>
                    <a:gd name="T4" fmla="*/ 0 w 2122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225" h="21600" fill="none" extrusionOk="0">
                      <a:moveTo>
                        <a:pt x="-1" y="0"/>
                      </a:moveTo>
                      <a:cubicBezTo>
                        <a:pt x="10384" y="0"/>
                        <a:pt x="19299" y="7389"/>
                        <a:pt x="21225" y="17593"/>
                      </a:cubicBezTo>
                    </a:path>
                    <a:path w="21225" h="21600" stroke="0" extrusionOk="0">
                      <a:moveTo>
                        <a:pt x="-1" y="0"/>
                      </a:moveTo>
                      <a:cubicBezTo>
                        <a:pt x="10384" y="0"/>
                        <a:pt x="19299" y="7389"/>
                        <a:pt x="21225" y="17593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43" name="Arc 573"/>
                <p:cNvSpPr>
                  <a:spLocks noChangeAspect="1"/>
                </p:cNvSpPr>
                <p:nvPr/>
              </p:nvSpPr>
              <p:spPr bwMode="auto">
                <a:xfrm rot="-10606290">
                  <a:off x="748" y="1943"/>
                  <a:ext cx="960" cy="817"/>
                </a:xfrm>
                <a:custGeom>
                  <a:avLst/>
                  <a:gdLst>
                    <a:gd name="T0" fmla="*/ 0 w 21600"/>
                    <a:gd name="T1" fmla="*/ 0 h 21223"/>
                    <a:gd name="T2" fmla="*/ 0 w 21600"/>
                    <a:gd name="T3" fmla="*/ 0 h 21223"/>
                    <a:gd name="T4" fmla="*/ 0 w 21600"/>
                    <a:gd name="T5" fmla="*/ 0 h 2122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223" fill="none" extrusionOk="0">
                      <a:moveTo>
                        <a:pt x="4017" y="-1"/>
                      </a:moveTo>
                      <a:cubicBezTo>
                        <a:pt x="14216" y="1930"/>
                        <a:pt x="21600" y="10842"/>
                        <a:pt x="21600" y="21223"/>
                      </a:cubicBezTo>
                    </a:path>
                    <a:path w="21600" h="21223" stroke="0" extrusionOk="0">
                      <a:moveTo>
                        <a:pt x="4017" y="-1"/>
                      </a:moveTo>
                      <a:cubicBezTo>
                        <a:pt x="14216" y="1930"/>
                        <a:pt x="21600" y="10842"/>
                        <a:pt x="21600" y="21223"/>
                      </a:cubicBezTo>
                      <a:lnTo>
                        <a:pt x="0" y="21223"/>
                      </a:lnTo>
                      <a:lnTo>
                        <a:pt x="4017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12344" name="Group 574"/>
                <p:cNvGrpSpPr>
                  <a:grpSpLocks noChangeAspect="1"/>
                </p:cNvGrpSpPr>
                <p:nvPr/>
              </p:nvGrpSpPr>
              <p:grpSpPr bwMode="auto">
                <a:xfrm rot="1981224">
                  <a:off x="922" y="1056"/>
                  <a:ext cx="96" cy="48"/>
                  <a:chOff x="1248" y="2592"/>
                  <a:chExt cx="96" cy="48"/>
                </a:xfrm>
              </p:grpSpPr>
              <p:sp>
                <p:nvSpPr>
                  <p:cNvPr id="12369" name="Line 5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48" y="259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70" name="Line 57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96" y="259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45" name="Group 577"/>
                <p:cNvGrpSpPr>
                  <a:grpSpLocks noChangeAspect="1"/>
                </p:cNvGrpSpPr>
                <p:nvPr/>
              </p:nvGrpSpPr>
              <p:grpSpPr bwMode="auto">
                <a:xfrm rot="3487510">
                  <a:off x="1108" y="1178"/>
                  <a:ext cx="96" cy="48"/>
                  <a:chOff x="1248" y="2592"/>
                  <a:chExt cx="96" cy="48"/>
                </a:xfrm>
              </p:grpSpPr>
              <p:sp>
                <p:nvSpPr>
                  <p:cNvPr id="12367" name="Line 5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48" y="259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68" name="Line 5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96" y="259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46" name="Group 580"/>
                <p:cNvGrpSpPr>
                  <a:grpSpLocks noChangeAspect="1"/>
                </p:cNvGrpSpPr>
                <p:nvPr/>
              </p:nvGrpSpPr>
              <p:grpSpPr bwMode="auto">
                <a:xfrm rot="4079459">
                  <a:off x="1180" y="1358"/>
                  <a:ext cx="96" cy="48"/>
                  <a:chOff x="1248" y="2592"/>
                  <a:chExt cx="96" cy="48"/>
                </a:xfrm>
              </p:grpSpPr>
              <p:sp>
                <p:nvSpPr>
                  <p:cNvPr id="12365" name="Line 5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48" y="259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66" name="Line 58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96" y="259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47" name="Group 583"/>
                <p:cNvGrpSpPr>
                  <a:grpSpLocks noChangeAspect="1"/>
                </p:cNvGrpSpPr>
                <p:nvPr/>
              </p:nvGrpSpPr>
              <p:grpSpPr bwMode="auto">
                <a:xfrm rot="10678445">
                  <a:off x="1066" y="1898"/>
                  <a:ext cx="96" cy="48"/>
                  <a:chOff x="1248" y="2592"/>
                  <a:chExt cx="96" cy="48"/>
                </a:xfrm>
              </p:grpSpPr>
              <p:sp>
                <p:nvSpPr>
                  <p:cNvPr id="12363" name="Line 5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48" y="259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64" name="Line 58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96" y="259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48" name="Group 586"/>
                <p:cNvGrpSpPr>
                  <a:grpSpLocks noChangeAspect="1"/>
                </p:cNvGrpSpPr>
                <p:nvPr/>
              </p:nvGrpSpPr>
              <p:grpSpPr bwMode="auto">
                <a:xfrm rot="10678445">
                  <a:off x="1298" y="1894"/>
                  <a:ext cx="96" cy="48"/>
                  <a:chOff x="1248" y="2592"/>
                  <a:chExt cx="96" cy="48"/>
                </a:xfrm>
              </p:grpSpPr>
              <p:sp>
                <p:nvSpPr>
                  <p:cNvPr id="12361" name="Line 5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48" y="259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62" name="Line 58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96" y="259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49" name="Group 589"/>
                <p:cNvGrpSpPr>
                  <a:grpSpLocks noChangeAspect="1"/>
                </p:cNvGrpSpPr>
                <p:nvPr/>
              </p:nvGrpSpPr>
              <p:grpSpPr bwMode="auto">
                <a:xfrm rot="10678445">
                  <a:off x="1534" y="1890"/>
                  <a:ext cx="96" cy="48"/>
                  <a:chOff x="1248" y="2592"/>
                  <a:chExt cx="96" cy="48"/>
                </a:xfrm>
              </p:grpSpPr>
              <p:sp>
                <p:nvSpPr>
                  <p:cNvPr id="12359" name="Line 5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48" y="259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60" name="Line 59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96" y="259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50" name="Group 592"/>
                <p:cNvGrpSpPr>
                  <a:grpSpLocks noChangeAspect="1"/>
                </p:cNvGrpSpPr>
                <p:nvPr/>
              </p:nvGrpSpPr>
              <p:grpSpPr bwMode="auto">
                <a:xfrm rot="19618776" flipH="1">
                  <a:off x="916" y="2718"/>
                  <a:ext cx="96" cy="48"/>
                  <a:chOff x="1248" y="2592"/>
                  <a:chExt cx="96" cy="48"/>
                </a:xfrm>
              </p:grpSpPr>
              <p:sp>
                <p:nvSpPr>
                  <p:cNvPr id="12357" name="Line 5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48" y="259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58" name="Line 59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96" y="259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51" name="Group 595"/>
                <p:cNvGrpSpPr>
                  <a:grpSpLocks noChangeAspect="1"/>
                </p:cNvGrpSpPr>
                <p:nvPr/>
              </p:nvGrpSpPr>
              <p:grpSpPr bwMode="auto">
                <a:xfrm rot="18112490" flipH="1">
                  <a:off x="1108" y="2606"/>
                  <a:ext cx="96" cy="48"/>
                  <a:chOff x="1248" y="2592"/>
                  <a:chExt cx="96" cy="48"/>
                </a:xfrm>
              </p:grpSpPr>
              <p:sp>
                <p:nvSpPr>
                  <p:cNvPr id="12355" name="Line 5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48" y="259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56" name="Line 59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96" y="259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52" name="Group 598"/>
                <p:cNvGrpSpPr>
                  <a:grpSpLocks noChangeAspect="1"/>
                </p:cNvGrpSpPr>
                <p:nvPr/>
              </p:nvGrpSpPr>
              <p:grpSpPr bwMode="auto">
                <a:xfrm rot="17520541" flipH="1">
                  <a:off x="1180" y="2416"/>
                  <a:ext cx="96" cy="48"/>
                  <a:chOff x="1248" y="2592"/>
                  <a:chExt cx="96" cy="48"/>
                </a:xfrm>
              </p:grpSpPr>
              <p:sp>
                <p:nvSpPr>
                  <p:cNvPr id="12353" name="Line 5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48" y="259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54" name="Line 60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96" y="259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2332" name="Group 601"/>
              <p:cNvGrpSpPr>
                <a:grpSpLocks noChangeAspect="1"/>
              </p:cNvGrpSpPr>
              <p:nvPr/>
            </p:nvGrpSpPr>
            <p:grpSpPr bwMode="auto">
              <a:xfrm>
                <a:off x="1964" y="2784"/>
                <a:ext cx="96" cy="48"/>
                <a:chOff x="1248" y="2592"/>
                <a:chExt cx="96" cy="48"/>
              </a:xfrm>
            </p:grpSpPr>
            <p:sp>
              <p:nvSpPr>
                <p:cNvPr id="12333" name="Line 602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4" name="Line 60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2303" name="Oval 604"/>
            <p:cNvSpPr>
              <a:spLocks noChangeArrowheads="1"/>
            </p:cNvSpPr>
            <p:nvPr/>
          </p:nvSpPr>
          <p:spPr bwMode="auto">
            <a:xfrm>
              <a:off x="2728" y="2126"/>
              <a:ext cx="288" cy="6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2304" name="Line 605"/>
            <p:cNvSpPr>
              <a:spLocks noChangeShapeType="1"/>
            </p:cNvSpPr>
            <p:nvPr/>
          </p:nvSpPr>
          <p:spPr bwMode="auto">
            <a:xfrm rot="-3900000">
              <a:off x="2758" y="2112"/>
              <a:ext cx="0" cy="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5" name="Line 606"/>
            <p:cNvSpPr>
              <a:spLocks noChangeShapeType="1"/>
            </p:cNvSpPr>
            <p:nvPr/>
          </p:nvSpPr>
          <p:spPr bwMode="auto">
            <a:xfrm rot="-3900000">
              <a:off x="2986" y="2172"/>
              <a:ext cx="0" cy="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6" name="Line 607"/>
            <p:cNvSpPr>
              <a:spLocks noChangeShapeType="1"/>
            </p:cNvSpPr>
            <p:nvPr/>
          </p:nvSpPr>
          <p:spPr bwMode="auto">
            <a:xfrm rot="-8400000">
              <a:off x="2763" y="2133"/>
              <a:ext cx="0" cy="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7" name="Line 608"/>
            <p:cNvSpPr>
              <a:spLocks noChangeShapeType="1"/>
            </p:cNvSpPr>
            <p:nvPr/>
          </p:nvSpPr>
          <p:spPr bwMode="auto">
            <a:xfrm rot="-8400000">
              <a:off x="2981" y="2153"/>
              <a:ext cx="0" cy="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8" name="Line 609"/>
            <p:cNvSpPr>
              <a:spLocks noChangeShapeType="1"/>
            </p:cNvSpPr>
            <p:nvPr/>
          </p:nvSpPr>
          <p:spPr bwMode="auto">
            <a:xfrm flipV="1">
              <a:off x="2868" y="2096"/>
              <a:ext cx="0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9" name="Line 610"/>
            <p:cNvSpPr>
              <a:spLocks noChangeShapeType="1"/>
            </p:cNvSpPr>
            <p:nvPr/>
          </p:nvSpPr>
          <p:spPr bwMode="auto">
            <a:xfrm flipV="1">
              <a:off x="2878" y="209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0" name="Line 611"/>
            <p:cNvSpPr>
              <a:spLocks noChangeShapeType="1"/>
            </p:cNvSpPr>
            <p:nvPr/>
          </p:nvSpPr>
          <p:spPr bwMode="auto">
            <a:xfrm flipV="1">
              <a:off x="2874" y="210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6" name="Line 612"/>
          <p:cNvSpPr>
            <a:spLocks noChangeShapeType="1"/>
          </p:cNvSpPr>
          <p:nvPr/>
        </p:nvSpPr>
        <p:spPr bwMode="auto">
          <a:xfrm rot="4440000">
            <a:off x="4514056" y="4991894"/>
            <a:ext cx="39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7" name="Oval 613"/>
          <p:cNvSpPr>
            <a:spLocks noChangeArrowheads="1"/>
          </p:cNvSpPr>
          <p:nvPr/>
        </p:nvSpPr>
        <p:spPr bwMode="auto">
          <a:xfrm>
            <a:off x="6953250" y="4778375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298" name="AutoShape 614"/>
          <p:cNvSpPr>
            <a:spLocks noChangeArrowheads="1"/>
          </p:cNvSpPr>
          <p:nvPr/>
        </p:nvSpPr>
        <p:spPr bwMode="auto">
          <a:xfrm>
            <a:off x="7140575" y="4854575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>
              <a:alpha val="6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altLang="en-US"/>
          </a:p>
        </p:txBody>
      </p:sp>
      <p:sp>
        <p:nvSpPr>
          <p:cNvPr id="12299" name="TextBox 2"/>
          <p:cNvSpPr txBox="1">
            <a:spLocks noChangeArrowheads="1"/>
          </p:cNvSpPr>
          <p:nvPr/>
        </p:nvSpPr>
        <p:spPr bwMode="auto">
          <a:xfrm>
            <a:off x="5988050" y="6162675"/>
            <a:ext cx="307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en-US" sz="1800">
                <a:latin typeface="Times New Roman" pitchFamily="18" charset="0"/>
              </a:rPr>
              <a:t>Однородно намагниченная </a:t>
            </a:r>
          </a:p>
          <a:p>
            <a:pPr algn="ctr"/>
            <a:r>
              <a:rPr lang="ru-RU" altLang="en-US" sz="1800">
                <a:latin typeface="Times New Roman" pitchFamily="18" charset="0"/>
              </a:rPr>
              <a:t>сфера 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2300" name="TextBox 263"/>
          <p:cNvSpPr txBox="1">
            <a:spLocks noChangeArrowheads="1"/>
          </p:cNvSpPr>
          <p:nvPr/>
        </p:nvSpPr>
        <p:spPr bwMode="auto">
          <a:xfrm>
            <a:off x="919163" y="6346825"/>
            <a:ext cx="2252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en-US" sz="1800">
                <a:latin typeface="Times New Roman" pitchFamily="18" charset="0"/>
              </a:rPr>
              <a:t>Магнитный диполь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2301" name="TextBox 264"/>
          <p:cNvSpPr txBox="1">
            <a:spLocks noChangeArrowheads="1"/>
          </p:cNvSpPr>
          <p:nvPr/>
        </p:nvSpPr>
        <p:spPr bwMode="auto">
          <a:xfrm>
            <a:off x="3735388" y="6394450"/>
            <a:ext cx="1843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en-US" sz="1800">
                <a:latin typeface="Times New Roman" pitchFamily="18" charset="0"/>
              </a:rPr>
              <a:t>Контур с током </a:t>
            </a:r>
            <a:endParaRPr lang="en-US" altLang="en-US" sz="1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6"/>
          <p:cNvSpPr txBox="1">
            <a:spLocks noChangeArrowheads="1"/>
          </p:cNvSpPr>
          <p:nvPr/>
        </p:nvSpPr>
        <p:spPr bwMode="auto">
          <a:xfrm>
            <a:off x="3222625" y="3135313"/>
            <a:ext cx="22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1">
                <a:solidFill>
                  <a:srgbClr val="FF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13315" name="Rectangle 109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13316" name="Group 5"/>
          <p:cNvGrpSpPr>
            <a:grpSpLocks noChangeAspect="1"/>
          </p:cNvGrpSpPr>
          <p:nvPr/>
        </p:nvGrpSpPr>
        <p:grpSpPr bwMode="auto">
          <a:xfrm rot="10800000">
            <a:off x="1219200" y="1447800"/>
            <a:ext cx="3429000" cy="3798888"/>
            <a:chOff x="1070" y="1008"/>
            <a:chExt cx="1883" cy="1920"/>
          </a:xfrm>
        </p:grpSpPr>
        <p:sp>
          <p:nvSpPr>
            <p:cNvPr id="13344" name="Oval 6"/>
            <p:cNvSpPr>
              <a:spLocks noChangeAspect="1" noChangeArrowheads="1"/>
            </p:cNvSpPr>
            <p:nvPr/>
          </p:nvSpPr>
          <p:spPr bwMode="auto">
            <a:xfrm>
              <a:off x="2016" y="1632"/>
              <a:ext cx="812" cy="6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3345" name="Oval 7"/>
            <p:cNvSpPr>
              <a:spLocks noChangeAspect="1" noChangeArrowheads="1"/>
            </p:cNvSpPr>
            <p:nvPr/>
          </p:nvSpPr>
          <p:spPr bwMode="auto">
            <a:xfrm>
              <a:off x="2030" y="1749"/>
              <a:ext cx="562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3346" name="Oval 8"/>
            <p:cNvSpPr>
              <a:spLocks noChangeAspect="1" noChangeArrowheads="1"/>
            </p:cNvSpPr>
            <p:nvPr/>
          </p:nvSpPr>
          <p:spPr bwMode="auto">
            <a:xfrm>
              <a:off x="2030" y="1845"/>
              <a:ext cx="329" cy="23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3347" name="Arc 9"/>
            <p:cNvSpPr>
              <a:spLocks noChangeAspect="1"/>
            </p:cNvSpPr>
            <p:nvPr/>
          </p:nvSpPr>
          <p:spPr bwMode="auto">
            <a:xfrm flipH="1">
              <a:off x="2016" y="1392"/>
              <a:ext cx="720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8" name="Arc 10"/>
            <p:cNvSpPr>
              <a:spLocks noChangeAspect="1"/>
            </p:cNvSpPr>
            <p:nvPr/>
          </p:nvSpPr>
          <p:spPr bwMode="auto">
            <a:xfrm flipH="1" flipV="1">
              <a:off x="2016" y="1954"/>
              <a:ext cx="720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9" name="Arc 11"/>
            <p:cNvSpPr>
              <a:spLocks noChangeAspect="1"/>
            </p:cNvSpPr>
            <p:nvPr/>
          </p:nvSpPr>
          <p:spPr bwMode="auto">
            <a:xfrm rot="-5400000">
              <a:off x="1737" y="1305"/>
              <a:ext cx="941" cy="384"/>
            </a:xfrm>
            <a:custGeom>
              <a:avLst/>
              <a:gdLst>
                <a:gd name="T0" fmla="*/ 0 w 21225"/>
                <a:gd name="T1" fmla="*/ 0 h 21600"/>
                <a:gd name="T2" fmla="*/ 0 w 21225"/>
                <a:gd name="T3" fmla="*/ 0 h 21600"/>
                <a:gd name="T4" fmla="*/ 0 w 2122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25" h="21600" fill="none" extrusionOk="0">
                  <a:moveTo>
                    <a:pt x="-1" y="0"/>
                  </a:moveTo>
                  <a:cubicBezTo>
                    <a:pt x="10384" y="0"/>
                    <a:pt x="19299" y="7389"/>
                    <a:pt x="21225" y="17593"/>
                  </a:cubicBezTo>
                </a:path>
                <a:path w="21225" h="21600" stroke="0" extrusionOk="0">
                  <a:moveTo>
                    <a:pt x="-1" y="0"/>
                  </a:moveTo>
                  <a:cubicBezTo>
                    <a:pt x="10384" y="0"/>
                    <a:pt x="19299" y="7389"/>
                    <a:pt x="21225" y="1759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0" name="Arc 12"/>
            <p:cNvSpPr>
              <a:spLocks noChangeAspect="1"/>
            </p:cNvSpPr>
            <p:nvPr/>
          </p:nvSpPr>
          <p:spPr bwMode="auto">
            <a:xfrm rot="10606290" flipV="1">
              <a:off x="1993" y="1119"/>
              <a:ext cx="960" cy="817"/>
            </a:xfrm>
            <a:custGeom>
              <a:avLst/>
              <a:gdLst>
                <a:gd name="T0" fmla="*/ 0 w 21600"/>
                <a:gd name="T1" fmla="*/ 0 h 21223"/>
                <a:gd name="T2" fmla="*/ 0 w 21600"/>
                <a:gd name="T3" fmla="*/ 0 h 21223"/>
                <a:gd name="T4" fmla="*/ 0 w 21600"/>
                <a:gd name="T5" fmla="*/ 0 h 212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23" fill="none" extrusionOk="0">
                  <a:moveTo>
                    <a:pt x="4017" y="-1"/>
                  </a:moveTo>
                  <a:cubicBezTo>
                    <a:pt x="14216" y="1930"/>
                    <a:pt x="21600" y="10842"/>
                    <a:pt x="21600" y="21223"/>
                  </a:cubicBezTo>
                </a:path>
                <a:path w="21600" h="21223" stroke="0" extrusionOk="0">
                  <a:moveTo>
                    <a:pt x="4017" y="-1"/>
                  </a:moveTo>
                  <a:cubicBezTo>
                    <a:pt x="14216" y="1930"/>
                    <a:pt x="21600" y="10842"/>
                    <a:pt x="21600" y="21223"/>
                  </a:cubicBezTo>
                  <a:lnTo>
                    <a:pt x="0" y="21223"/>
                  </a:lnTo>
                  <a:lnTo>
                    <a:pt x="4017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1" name="Arc 13"/>
            <p:cNvSpPr>
              <a:spLocks noChangeAspect="1"/>
            </p:cNvSpPr>
            <p:nvPr/>
          </p:nvSpPr>
          <p:spPr bwMode="auto">
            <a:xfrm rot="5400000" flipV="1">
              <a:off x="1737" y="2244"/>
              <a:ext cx="941" cy="384"/>
            </a:xfrm>
            <a:custGeom>
              <a:avLst/>
              <a:gdLst>
                <a:gd name="T0" fmla="*/ 0 w 21225"/>
                <a:gd name="T1" fmla="*/ 0 h 21600"/>
                <a:gd name="T2" fmla="*/ 0 w 21225"/>
                <a:gd name="T3" fmla="*/ 0 h 21600"/>
                <a:gd name="T4" fmla="*/ 0 w 2122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25" h="21600" fill="none" extrusionOk="0">
                  <a:moveTo>
                    <a:pt x="-1" y="0"/>
                  </a:moveTo>
                  <a:cubicBezTo>
                    <a:pt x="10384" y="0"/>
                    <a:pt x="19299" y="7389"/>
                    <a:pt x="21225" y="17593"/>
                  </a:cubicBezTo>
                </a:path>
                <a:path w="21225" h="21600" stroke="0" extrusionOk="0">
                  <a:moveTo>
                    <a:pt x="-1" y="0"/>
                  </a:moveTo>
                  <a:cubicBezTo>
                    <a:pt x="10384" y="0"/>
                    <a:pt x="19299" y="7389"/>
                    <a:pt x="21225" y="1759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2" name="Arc 14"/>
            <p:cNvSpPr>
              <a:spLocks noChangeAspect="1"/>
            </p:cNvSpPr>
            <p:nvPr/>
          </p:nvSpPr>
          <p:spPr bwMode="auto">
            <a:xfrm rot="-10606290">
              <a:off x="1992" y="1991"/>
              <a:ext cx="960" cy="817"/>
            </a:xfrm>
            <a:custGeom>
              <a:avLst/>
              <a:gdLst>
                <a:gd name="T0" fmla="*/ 0 w 21600"/>
                <a:gd name="T1" fmla="*/ 0 h 21223"/>
                <a:gd name="T2" fmla="*/ 0 w 21600"/>
                <a:gd name="T3" fmla="*/ 0 h 21223"/>
                <a:gd name="T4" fmla="*/ 0 w 21600"/>
                <a:gd name="T5" fmla="*/ 0 h 212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23" fill="none" extrusionOk="0">
                  <a:moveTo>
                    <a:pt x="4017" y="-1"/>
                  </a:moveTo>
                  <a:cubicBezTo>
                    <a:pt x="14216" y="1930"/>
                    <a:pt x="21600" y="10842"/>
                    <a:pt x="21600" y="21223"/>
                  </a:cubicBezTo>
                </a:path>
                <a:path w="21600" h="21223" stroke="0" extrusionOk="0">
                  <a:moveTo>
                    <a:pt x="4017" y="-1"/>
                  </a:moveTo>
                  <a:cubicBezTo>
                    <a:pt x="14216" y="1930"/>
                    <a:pt x="21600" y="10842"/>
                    <a:pt x="21600" y="21223"/>
                  </a:cubicBezTo>
                  <a:lnTo>
                    <a:pt x="0" y="21223"/>
                  </a:lnTo>
                  <a:lnTo>
                    <a:pt x="4017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3" name="Line 15"/>
            <p:cNvSpPr>
              <a:spLocks noChangeAspect="1" noChangeShapeType="1"/>
            </p:cNvSpPr>
            <p:nvPr/>
          </p:nvSpPr>
          <p:spPr bwMode="auto">
            <a:xfrm flipH="1">
              <a:off x="2012" y="100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354" name="Group 16"/>
            <p:cNvGrpSpPr>
              <a:grpSpLocks noChangeAspect="1"/>
            </p:cNvGrpSpPr>
            <p:nvPr/>
          </p:nvGrpSpPr>
          <p:grpSpPr bwMode="auto">
            <a:xfrm>
              <a:off x="1964" y="1076"/>
              <a:ext cx="96" cy="48"/>
              <a:chOff x="1248" y="2592"/>
              <a:chExt cx="96" cy="48"/>
            </a:xfrm>
          </p:grpSpPr>
          <p:sp>
            <p:nvSpPr>
              <p:cNvPr id="13422" name="Line 17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3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355" name="Group 19"/>
            <p:cNvGrpSpPr>
              <a:grpSpLocks noChangeAspect="1"/>
            </p:cNvGrpSpPr>
            <p:nvPr/>
          </p:nvGrpSpPr>
          <p:grpSpPr bwMode="auto">
            <a:xfrm rot="1981224">
              <a:off x="2166" y="1104"/>
              <a:ext cx="96" cy="48"/>
              <a:chOff x="1248" y="2592"/>
              <a:chExt cx="96" cy="48"/>
            </a:xfrm>
          </p:grpSpPr>
          <p:sp>
            <p:nvSpPr>
              <p:cNvPr id="13420" name="Line 20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1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356" name="Group 22"/>
            <p:cNvGrpSpPr>
              <a:grpSpLocks noChangeAspect="1"/>
            </p:cNvGrpSpPr>
            <p:nvPr/>
          </p:nvGrpSpPr>
          <p:grpSpPr bwMode="auto">
            <a:xfrm rot="3487510">
              <a:off x="2352" y="1226"/>
              <a:ext cx="96" cy="48"/>
              <a:chOff x="1248" y="2592"/>
              <a:chExt cx="96" cy="48"/>
            </a:xfrm>
          </p:grpSpPr>
          <p:sp>
            <p:nvSpPr>
              <p:cNvPr id="13418" name="Line 23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9" name="Line 24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357" name="Group 25"/>
            <p:cNvGrpSpPr>
              <a:grpSpLocks noChangeAspect="1"/>
            </p:cNvGrpSpPr>
            <p:nvPr/>
          </p:nvGrpSpPr>
          <p:grpSpPr bwMode="auto">
            <a:xfrm rot="4079459">
              <a:off x="2424" y="1406"/>
              <a:ext cx="96" cy="48"/>
              <a:chOff x="1248" y="2592"/>
              <a:chExt cx="96" cy="48"/>
            </a:xfrm>
          </p:grpSpPr>
          <p:sp>
            <p:nvSpPr>
              <p:cNvPr id="13416" name="Line 26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" name="Line 27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358" name="Group 28"/>
            <p:cNvGrpSpPr>
              <a:grpSpLocks noChangeAspect="1"/>
            </p:cNvGrpSpPr>
            <p:nvPr/>
          </p:nvGrpSpPr>
          <p:grpSpPr bwMode="auto">
            <a:xfrm rot="10678445">
              <a:off x="2310" y="1946"/>
              <a:ext cx="96" cy="48"/>
              <a:chOff x="1248" y="2592"/>
              <a:chExt cx="96" cy="48"/>
            </a:xfrm>
          </p:grpSpPr>
          <p:sp>
            <p:nvSpPr>
              <p:cNvPr id="13414" name="Line 29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" name="Line 30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359" name="Group 31"/>
            <p:cNvGrpSpPr>
              <a:grpSpLocks noChangeAspect="1"/>
            </p:cNvGrpSpPr>
            <p:nvPr/>
          </p:nvGrpSpPr>
          <p:grpSpPr bwMode="auto">
            <a:xfrm rot="10678445">
              <a:off x="2542" y="1942"/>
              <a:ext cx="96" cy="48"/>
              <a:chOff x="1248" y="2592"/>
              <a:chExt cx="96" cy="48"/>
            </a:xfrm>
          </p:grpSpPr>
          <p:sp>
            <p:nvSpPr>
              <p:cNvPr id="13412" name="Line 32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3" name="Line 33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360" name="Group 34"/>
            <p:cNvGrpSpPr>
              <a:grpSpLocks noChangeAspect="1"/>
            </p:cNvGrpSpPr>
            <p:nvPr/>
          </p:nvGrpSpPr>
          <p:grpSpPr bwMode="auto">
            <a:xfrm rot="10678445">
              <a:off x="2778" y="1938"/>
              <a:ext cx="96" cy="48"/>
              <a:chOff x="1248" y="2592"/>
              <a:chExt cx="96" cy="48"/>
            </a:xfrm>
          </p:grpSpPr>
          <p:sp>
            <p:nvSpPr>
              <p:cNvPr id="13410" name="Line 35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1" name="Line 36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361" name="Group 37"/>
            <p:cNvGrpSpPr>
              <a:grpSpLocks noChangeAspect="1"/>
            </p:cNvGrpSpPr>
            <p:nvPr/>
          </p:nvGrpSpPr>
          <p:grpSpPr bwMode="auto">
            <a:xfrm rot="19618776" flipH="1">
              <a:off x="2160" y="2766"/>
              <a:ext cx="96" cy="48"/>
              <a:chOff x="1248" y="2592"/>
              <a:chExt cx="96" cy="48"/>
            </a:xfrm>
          </p:grpSpPr>
          <p:sp>
            <p:nvSpPr>
              <p:cNvPr id="13408" name="Line 38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9" name="Line 39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362" name="Group 40"/>
            <p:cNvGrpSpPr>
              <a:grpSpLocks noChangeAspect="1"/>
            </p:cNvGrpSpPr>
            <p:nvPr/>
          </p:nvGrpSpPr>
          <p:grpSpPr bwMode="auto">
            <a:xfrm rot="18112490" flipH="1">
              <a:off x="2352" y="2654"/>
              <a:ext cx="96" cy="48"/>
              <a:chOff x="1248" y="2592"/>
              <a:chExt cx="96" cy="48"/>
            </a:xfrm>
          </p:grpSpPr>
          <p:sp>
            <p:nvSpPr>
              <p:cNvPr id="13406" name="Line 41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7" name="Line 42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363" name="Group 43"/>
            <p:cNvGrpSpPr>
              <a:grpSpLocks noChangeAspect="1"/>
            </p:cNvGrpSpPr>
            <p:nvPr/>
          </p:nvGrpSpPr>
          <p:grpSpPr bwMode="auto">
            <a:xfrm rot="17520541" flipH="1">
              <a:off x="2424" y="2464"/>
              <a:ext cx="96" cy="48"/>
              <a:chOff x="1248" y="2592"/>
              <a:chExt cx="96" cy="48"/>
            </a:xfrm>
          </p:grpSpPr>
          <p:sp>
            <p:nvSpPr>
              <p:cNvPr id="13404" name="Line 44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5" name="Line 45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364" name="Group 46"/>
            <p:cNvGrpSpPr>
              <a:grpSpLocks noChangeAspect="1"/>
            </p:cNvGrpSpPr>
            <p:nvPr/>
          </p:nvGrpSpPr>
          <p:grpSpPr bwMode="auto">
            <a:xfrm flipH="1">
              <a:off x="1070" y="1024"/>
              <a:ext cx="961" cy="1880"/>
              <a:chOff x="748" y="978"/>
              <a:chExt cx="961" cy="1880"/>
            </a:xfrm>
          </p:grpSpPr>
          <p:sp>
            <p:nvSpPr>
              <p:cNvPr id="13368" name="Oval 47"/>
              <p:cNvSpPr>
                <a:spLocks noChangeAspect="1" noChangeArrowheads="1"/>
              </p:cNvSpPr>
              <p:nvPr/>
            </p:nvSpPr>
            <p:spPr bwMode="auto">
              <a:xfrm>
                <a:off x="772" y="1584"/>
                <a:ext cx="812" cy="6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3369" name="Oval 48"/>
              <p:cNvSpPr>
                <a:spLocks noChangeAspect="1" noChangeArrowheads="1"/>
              </p:cNvSpPr>
              <p:nvPr/>
            </p:nvSpPr>
            <p:spPr bwMode="auto">
              <a:xfrm>
                <a:off x="786" y="1701"/>
                <a:ext cx="562" cy="4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3370" name="Oval 49"/>
              <p:cNvSpPr>
                <a:spLocks noChangeAspect="1" noChangeArrowheads="1"/>
              </p:cNvSpPr>
              <p:nvPr/>
            </p:nvSpPr>
            <p:spPr bwMode="auto">
              <a:xfrm>
                <a:off x="786" y="1797"/>
                <a:ext cx="329" cy="23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3371" name="Arc 50"/>
              <p:cNvSpPr>
                <a:spLocks noChangeAspect="1"/>
              </p:cNvSpPr>
              <p:nvPr/>
            </p:nvSpPr>
            <p:spPr bwMode="auto">
              <a:xfrm flipH="1">
                <a:off x="772" y="1344"/>
                <a:ext cx="720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72" name="Arc 51"/>
              <p:cNvSpPr>
                <a:spLocks noChangeAspect="1"/>
              </p:cNvSpPr>
              <p:nvPr/>
            </p:nvSpPr>
            <p:spPr bwMode="auto">
              <a:xfrm flipH="1" flipV="1">
                <a:off x="772" y="1906"/>
                <a:ext cx="720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73" name="Arc 52"/>
              <p:cNvSpPr>
                <a:spLocks noChangeAspect="1"/>
              </p:cNvSpPr>
              <p:nvPr/>
            </p:nvSpPr>
            <p:spPr bwMode="auto">
              <a:xfrm rot="-5400000">
                <a:off x="493" y="1257"/>
                <a:ext cx="941" cy="384"/>
              </a:xfrm>
              <a:custGeom>
                <a:avLst/>
                <a:gdLst>
                  <a:gd name="T0" fmla="*/ 0 w 21225"/>
                  <a:gd name="T1" fmla="*/ 0 h 21600"/>
                  <a:gd name="T2" fmla="*/ 0 w 21225"/>
                  <a:gd name="T3" fmla="*/ 0 h 21600"/>
                  <a:gd name="T4" fmla="*/ 0 w 2122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225" h="21600" fill="none" extrusionOk="0">
                    <a:moveTo>
                      <a:pt x="-1" y="0"/>
                    </a:moveTo>
                    <a:cubicBezTo>
                      <a:pt x="10384" y="0"/>
                      <a:pt x="19299" y="7389"/>
                      <a:pt x="21225" y="17593"/>
                    </a:cubicBezTo>
                  </a:path>
                  <a:path w="21225" h="21600" stroke="0" extrusionOk="0">
                    <a:moveTo>
                      <a:pt x="-1" y="0"/>
                    </a:moveTo>
                    <a:cubicBezTo>
                      <a:pt x="10384" y="0"/>
                      <a:pt x="19299" y="7389"/>
                      <a:pt x="21225" y="17593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74" name="Arc 53"/>
              <p:cNvSpPr>
                <a:spLocks noChangeAspect="1"/>
              </p:cNvSpPr>
              <p:nvPr/>
            </p:nvSpPr>
            <p:spPr bwMode="auto">
              <a:xfrm rot="10606290" flipV="1">
                <a:off x="749" y="1071"/>
                <a:ext cx="960" cy="817"/>
              </a:xfrm>
              <a:custGeom>
                <a:avLst/>
                <a:gdLst>
                  <a:gd name="T0" fmla="*/ 0 w 21600"/>
                  <a:gd name="T1" fmla="*/ 0 h 21223"/>
                  <a:gd name="T2" fmla="*/ 0 w 21600"/>
                  <a:gd name="T3" fmla="*/ 0 h 21223"/>
                  <a:gd name="T4" fmla="*/ 0 w 21600"/>
                  <a:gd name="T5" fmla="*/ 0 h 212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223" fill="none" extrusionOk="0">
                    <a:moveTo>
                      <a:pt x="4017" y="-1"/>
                    </a:moveTo>
                    <a:cubicBezTo>
                      <a:pt x="14216" y="1930"/>
                      <a:pt x="21600" y="10842"/>
                      <a:pt x="21600" y="21223"/>
                    </a:cubicBezTo>
                  </a:path>
                  <a:path w="21600" h="21223" stroke="0" extrusionOk="0">
                    <a:moveTo>
                      <a:pt x="4017" y="-1"/>
                    </a:moveTo>
                    <a:cubicBezTo>
                      <a:pt x="14216" y="1930"/>
                      <a:pt x="21600" y="10842"/>
                      <a:pt x="21600" y="21223"/>
                    </a:cubicBezTo>
                    <a:lnTo>
                      <a:pt x="0" y="21223"/>
                    </a:lnTo>
                    <a:lnTo>
                      <a:pt x="4017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75" name="Arc 54"/>
              <p:cNvSpPr>
                <a:spLocks noChangeAspect="1"/>
              </p:cNvSpPr>
              <p:nvPr/>
            </p:nvSpPr>
            <p:spPr bwMode="auto">
              <a:xfrm rot="5400000" flipV="1">
                <a:off x="493" y="2196"/>
                <a:ext cx="941" cy="384"/>
              </a:xfrm>
              <a:custGeom>
                <a:avLst/>
                <a:gdLst>
                  <a:gd name="T0" fmla="*/ 0 w 21225"/>
                  <a:gd name="T1" fmla="*/ 0 h 21600"/>
                  <a:gd name="T2" fmla="*/ 0 w 21225"/>
                  <a:gd name="T3" fmla="*/ 0 h 21600"/>
                  <a:gd name="T4" fmla="*/ 0 w 2122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225" h="21600" fill="none" extrusionOk="0">
                    <a:moveTo>
                      <a:pt x="-1" y="0"/>
                    </a:moveTo>
                    <a:cubicBezTo>
                      <a:pt x="10384" y="0"/>
                      <a:pt x="19299" y="7389"/>
                      <a:pt x="21225" y="17593"/>
                    </a:cubicBezTo>
                  </a:path>
                  <a:path w="21225" h="21600" stroke="0" extrusionOk="0">
                    <a:moveTo>
                      <a:pt x="-1" y="0"/>
                    </a:moveTo>
                    <a:cubicBezTo>
                      <a:pt x="10384" y="0"/>
                      <a:pt x="19299" y="7389"/>
                      <a:pt x="21225" y="17593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76" name="Arc 55"/>
              <p:cNvSpPr>
                <a:spLocks noChangeAspect="1"/>
              </p:cNvSpPr>
              <p:nvPr/>
            </p:nvSpPr>
            <p:spPr bwMode="auto">
              <a:xfrm rot="-10606290">
                <a:off x="748" y="1943"/>
                <a:ext cx="960" cy="817"/>
              </a:xfrm>
              <a:custGeom>
                <a:avLst/>
                <a:gdLst>
                  <a:gd name="T0" fmla="*/ 0 w 21600"/>
                  <a:gd name="T1" fmla="*/ 0 h 21223"/>
                  <a:gd name="T2" fmla="*/ 0 w 21600"/>
                  <a:gd name="T3" fmla="*/ 0 h 21223"/>
                  <a:gd name="T4" fmla="*/ 0 w 21600"/>
                  <a:gd name="T5" fmla="*/ 0 h 212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223" fill="none" extrusionOk="0">
                    <a:moveTo>
                      <a:pt x="4017" y="-1"/>
                    </a:moveTo>
                    <a:cubicBezTo>
                      <a:pt x="14216" y="1930"/>
                      <a:pt x="21600" y="10842"/>
                      <a:pt x="21600" y="21223"/>
                    </a:cubicBezTo>
                  </a:path>
                  <a:path w="21600" h="21223" stroke="0" extrusionOk="0">
                    <a:moveTo>
                      <a:pt x="4017" y="-1"/>
                    </a:moveTo>
                    <a:cubicBezTo>
                      <a:pt x="14216" y="1930"/>
                      <a:pt x="21600" y="10842"/>
                      <a:pt x="21600" y="21223"/>
                    </a:cubicBezTo>
                    <a:lnTo>
                      <a:pt x="0" y="21223"/>
                    </a:lnTo>
                    <a:lnTo>
                      <a:pt x="4017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3377" name="Group 56"/>
              <p:cNvGrpSpPr>
                <a:grpSpLocks noChangeAspect="1"/>
              </p:cNvGrpSpPr>
              <p:nvPr/>
            </p:nvGrpSpPr>
            <p:grpSpPr bwMode="auto">
              <a:xfrm rot="1981224">
                <a:off x="922" y="1056"/>
                <a:ext cx="96" cy="48"/>
                <a:chOff x="1248" y="2592"/>
                <a:chExt cx="96" cy="48"/>
              </a:xfrm>
            </p:grpSpPr>
            <p:sp>
              <p:nvSpPr>
                <p:cNvPr id="13402" name="Line 57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03" name="Line 5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78" name="Group 59"/>
              <p:cNvGrpSpPr>
                <a:grpSpLocks noChangeAspect="1"/>
              </p:cNvGrpSpPr>
              <p:nvPr/>
            </p:nvGrpSpPr>
            <p:grpSpPr bwMode="auto">
              <a:xfrm rot="3487510">
                <a:off x="1108" y="1178"/>
                <a:ext cx="96" cy="48"/>
                <a:chOff x="1248" y="2592"/>
                <a:chExt cx="96" cy="48"/>
              </a:xfrm>
            </p:grpSpPr>
            <p:sp>
              <p:nvSpPr>
                <p:cNvPr id="13400" name="Line 60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01" name="Line 6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79" name="Group 62"/>
              <p:cNvGrpSpPr>
                <a:grpSpLocks noChangeAspect="1"/>
              </p:cNvGrpSpPr>
              <p:nvPr/>
            </p:nvGrpSpPr>
            <p:grpSpPr bwMode="auto">
              <a:xfrm rot="4079459">
                <a:off x="1180" y="1358"/>
                <a:ext cx="96" cy="48"/>
                <a:chOff x="1248" y="2592"/>
                <a:chExt cx="96" cy="48"/>
              </a:xfrm>
            </p:grpSpPr>
            <p:sp>
              <p:nvSpPr>
                <p:cNvPr id="13398" name="Line 63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99" name="Line 6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80" name="Group 65"/>
              <p:cNvGrpSpPr>
                <a:grpSpLocks noChangeAspect="1"/>
              </p:cNvGrpSpPr>
              <p:nvPr/>
            </p:nvGrpSpPr>
            <p:grpSpPr bwMode="auto">
              <a:xfrm rot="10678445">
                <a:off x="1066" y="1898"/>
                <a:ext cx="96" cy="48"/>
                <a:chOff x="1248" y="2592"/>
                <a:chExt cx="96" cy="48"/>
              </a:xfrm>
            </p:grpSpPr>
            <p:sp>
              <p:nvSpPr>
                <p:cNvPr id="13396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97" name="Line 6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81" name="Group 68"/>
              <p:cNvGrpSpPr>
                <a:grpSpLocks noChangeAspect="1"/>
              </p:cNvGrpSpPr>
              <p:nvPr/>
            </p:nvGrpSpPr>
            <p:grpSpPr bwMode="auto">
              <a:xfrm rot="10678445">
                <a:off x="1298" y="1894"/>
                <a:ext cx="96" cy="48"/>
                <a:chOff x="1248" y="2592"/>
                <a:chExt cx="96" cy="48"/>
              </a:xfrm>
            </p:grpSpPr>
            <p:sp>
              <p:nvSpPr>
                <p:cNvPr id="13394" name="Line 69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95" name="Line 7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82" name="Group 71"/>
              <p:cNvGrpSpPr>
                <a:grpSpLocks noChangeAspect="1"/>
              </p:cNvGrpSpPr>
              <p:nvPr/>
            </p:nvGrpSpPr>
            <p:grpSpPr bwMode="auto">
              <a:xfrm rot="10678445">
                <a:off x="1534" y="1890"/>
                <a:ext cx="96" cy="48"/>
                <a:chOff x="1248" y="2592"/>
                <a:chExt cx="96" cy="48"/>
              </a:xfrm>
            </p:grpSpPr>
            <p:sp>
              <p:nvSpPr>
                <p:cNvPr id="13392" name="Line 72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93" name="Line 7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83" name="Group 74"/>
              <p:cNvGrpSpPr>
                <a:grpSpLocks noChangeAspect="1"/>
              </p:cNvGrpSpPr>
              <p:nvPr/>
            </p:nvGrpSpPr>
            <p:grpSpPr bwMode="auto">
              <a:xfrm rot="19618776" flipH="1">
                <a:off x="916" y="2718"/>
                <a:ext cx="96" cy="48"/>
                <a:chOff x="1248" y="2592"/>
                <a:chExt cx="96" cy="48"/>
              </a:xfrm>
            </p:grpSpPr>
            <p:sp>
              <p:nvSpPr>
                <p:cNvPr id="13390" name="Line 75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91" name="Line 7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84" name="Group 77"/>
              <p:cNvGrpSpPr>
                <a:grpSpLocks noChangeAspect="1"/>
              </p:cNvGrpSpPr>
              <p:nvPr/>
            </p:nvGrpSpPr>
            <p:grpSpPr bwMode="auto">
              <a:xfrm rot="18112490" flipH="1">
                <a:off x="1108" y="2606"/>
                <a:ext cx="96" cy="48"/>
                <a:chOff x="1248" y="2592"/>
                <a:chExt cx="96" cy="48"/>
              </a:xfrm>
            </p:grpSpPr>
            <p:sp>
              <p:nvSpPr>
                <p:cNvPr id="13388" name="Line 78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89" name="Line 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85" name="Group 80"/>
              <p:cNvGrpSpPr>
                <a:grpSpLocks noChangeAspect="1"/>
              </p:cNvGrpSpPr>
              <p:nvPr/>
            </p:nvGrpSpPr>
            <p:grpSpPr bwMode="auto">
              <a:xfrm rot="17520541" flipH="1">
                <a:off x="1180" y="2416"/>
                <a:ext cx="96" cy="48"/>
                <a:chOff x="1248" y="2592"/>
                <a:chExt cx="96" cy="48"/>
              </a:xfrm>
            </p:grpSpPr>
            <p:sp>
              <p:nvSpPr>
                <p:cNvPr id="13386" name="Line 81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87" name="Line 8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3365" name="Group 83"/>
            <p:cNvGrpSpPr>
              <a:grpSpLocks noChangeAspect="1"/>
            </p:cNvGrpSpPr>
            <p:nvPr/>
          </p:nvGrpSpPr>
          <p:grpSpPr bwMode="auto">
            <a:xfrm>
              <a:off x="1964" y="2784"/>
              <a:ext cx="96" cy="48"/>
              <a:chOff x="1248" y="2592"/>
              <a:chExt cx="96" cy="48"/>
            </a:xfrm>
          </p:grpSpPr>
          <p:sp>
            <p:nvSpPr>
              <p:cNvPr id="13366" name="Line 84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7" name="Line 85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317" name="Oval 86"/>
          <p:cNvSpPr>
            <a:spLocks noChangeArrowheads="1"/>
          </p:cNvSpPr>
          <p:nvPr/>
        </p:nvSpPr>
        <p:spPr bwMode="auto">
          <a:xfrm rot="10800000">
            <a:off x="2584450" y="3273425"/>
            <a:ext cx="700088" cy="16351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13318" name="Group 121"/>
          <p:cNvGrpSpPr>
            <a:grpSpLocks/>
          </p:cNvGrpSpPr>
          <p:nvPr/>
        </p:nvGrpSpPr>
        <p:grpSpPr bwMode="auto">
          <a:xfrm flipH="1" flipV="1">
            <a:off x="3048000" y="3405188"/>
            <a:ext cx="77788" cy="100012"/>
            <a:chOff x="1998" y="2100"/>
            <a:chExt cx="49" cy="63"/>
          </a:xfrm>
        </p:grpSpPr>
        <p:sp>
          <p:nvSpPr>
            <p:cNvPr id="13342" name="Line 87"/>
            <p:cNvSpPr>
              <a:spLocks noChangeShapeType="1"/>
            </p:cNvSpPr>
            <p:nvPr/>
          </p:nvSpPr>
          <p:spPr bwMode="auto">
            <a:xfrm rot="6900000">
              <a:off x="2023" y="2138"/>
              <a:ext cx="0" cy="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43" name="Line 89"/>
            <p:cNvSpPr>
              <a:spLocks noChangeShapeType="1"/>
            </p:cNvSpPr>
            <p:nvPr/>
          </p:nvSpPr>
          <p:spPr bwMode="auto">
            <a:xfrm rot="2400000">
              <a:off x="2016" y="2100"/>
              <a:ext cx="0" cy="5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19" name="Group 122"/>
          <p:cNvGrpSpPr>
            <a:grpSpLocks/>
          </p:cNvGrpSpPr>
          <p:nvPr/>
        </p:nvGrpSpPr>
        <p:grpSpPr bwMode="auto">
          <a:xfrm flipH="1" flipV="1">
            <a:off x="2709863" y="3219450"/>
            <a:ext cx="77787" cy="90488"/>
            <a:chOff x="1650" y="2063"/>
            <a:chExt cx="49" cy="57"/>
          </a:xfrm>
        </p:grpSpPr>
        <p:sp>
          <p:nvSpPr>
            <p:cNvPr id="13340" name="Line 88"/>
            <p:cNvSpPr>
              <a:spLocks noChangeShapeType="1"/>
            </p:cNvSpPr>
            <p:nvPr/>
          </p:nvSpPr>
          <p:spPr bwMode="auto">
            <a:xfrm rot="6900000">
              <a:off x="1675" y="2038"/>
              <a:ext cx="0" cy="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41" name="Line 90"/>
            <p:cNvSpPr>
              <a:spLocks noChangeShapeType="1"/>
            </p:cNvSpPr>
            <p:nvPr/>
          </p:nvSpPr>
          <p:spPr bwMode="auto">
            <a:xfrm rot="2400000">
              <a:off x="1683" y="2067"/>
              <a:ext cx="0" cy="5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20" name="Line 91"/>
          <p:cNvSpPr>
            <a:spLocks noChangeShapeType="1"/>
          </p:cNvSpPr>
          <p:nvPr/>
        </p:nvSpPr>
        <p:spPr bwMode="auto">
          <a:xfrm rot="10800000" flipV="1">
            <a:off x="2946400" y="3413125"/>
            <a:ext cx="0" cy="103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1" name="Line 92"/>
          <p:cNvSpPr>
            <a:spLocks noChangeShapeType="1"/>
          </p:cNvSpPr>
          <p:nvPr/>
        </p:nvSpPr>
        <p:spPr bwMode="auto">
          <a:xfrm rot="10800000" flipV="1">
            <a:off x="2921000" y="3395663"/>
            <a:ext cx="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2" name="Line 93"/>
          <p:cNvSpPr>
            <a:spLocks noChangeShapeType="1"/>
          </p:cNvSpPr>
          <p:nvPr/>
        </p:nvSpPr>
        <p:spPr bwMode="auto">
          <a:xfrm rot="10800000" flipV="1">
            <a:off x="2930525" y="3375025"/>
            <a:ext cx="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3" name="Text Box 99"/>
          <p:cNvSpPr txBox="1">
            <a:spLocks noChangeArrowheads="1"/>
          </p:cNvSpPr>
          <p:nvPr/>
        </p:nvSpPr>
        <p:spPr bwMode="auto">
          <a:xfrm>
            <a:off x="457200" y="111125"/>
            <a:ext cx="8077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en-US">
                <a:solidFill>
                  <a:schemeClr val="accent2"/>
                </a:solidFill>
                <a:latin typeface="Times New Roman" pitchFamily="18" charset="0"/>
              </a:rPr>
              <a:t>Единицы магнитного </a:t>
            </a:r>
          </a:p>
          <a:p>
            <a:pPr algn="ctr"/>
            <a:r>
              <a:rPr lang="ru-RU" altLang="en-US">
                <a:solidFill>
                  <a:schemeClr val="accent2"/>
                </a:solidFill>
                <a:latin typeface="Times New Roman" pitchFamily="18" charset="0"/>
              </a:rPr>
              <a:t>момента 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(M) </a:t>
            </a:r>
          </a:p>
        </p:txBody>
      </p:sp>
      <p:sp>
        <p:nvSpPr>
          <p:cNvPr id="13324" name="Line 102"/>
          <p:cNvSpPr>
            <a:spLocks noChangeShapeType="1"/>
          </p:cNvSpPr>
          <p:nvPr/>
        </p:nvSpPr>
        <p:spPr bwMode="auto">
          <a:xfrm flipV="1">
            <a:off x="2928938" y="2635250"/>
            <a:ext cx="0" cy="712788"/>
          </a:xfrm>
          <a:prstGeom prst="line">
            <a:avLst/>
          </a:prstGeom>
          <a:noFill/>
          <a:ln w="60325">
            <a:solidFill>
              <a:srgbClr val="80008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5" name="Text Box 103"/>
          <p:cNvSpPr txBox="1">
            <a:spLocks noChangeArrowheads="1"/>
          </p:cNvSpPr>
          <p:nvPr/>
        </p:nvSpPr>
        <p:spPr bwMode="auto">
          <a:xfrm>
            <a:off x="2895600" y="2362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660066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13326" name="Text Box 104"/>
          <p:cNvSpPr txBox="1">
            <a:spLocks noChangeArrowheads="1"/>
          </p:cNvSpPr>
          <p:nvPr/>
        </p:nvSpPr>
        <p:spPr bwMode="auto">
          <a:xfrm>
            <a:off x="5638800" y="1554163"/>
            <a:ext cx="312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4000" i="1">
                <a:latin typeface="Times New Roman" pitchFamily="18" charset="0"/>
              </a:rPr>
              <a:t>М</a:t>
            </a:r>
            <a:r>
              <a:rPr lang="en-US" altLang="en-US" sz="4000" i="1">
                <a:latin typeface="Times New Roman" pitchFamily="18" charset="0"/>
              </a:rPr>
              <a:t> = J×S×</a:t>
            </a:r>
            <a:r>
              <a:rPr lang="en-US" altLang="en-US" sz="4000" i="1">
                <a:latin typeface="Times New Roman" pitchFamily="18" charset="0"/>
                <a:cs typeface="Times New Roman" pitchFamily="18" charset="0"/>
              </a:rPr>
              <a:t>n</a:t>
            </a:r>
            <a:endParaRPr lang="en-US" altLang="en-US" sz="4000">
              <a:latin typeface="Times New Roman" pitchFamily="18" charset="0"/>
            </a:endParaRPr>
          </a:p>
        </p:txBody>
      </p:sp>
      <p:sp>
        <p:nvSpPr>
          <p:cNvPr id="13327" name="Text Box 105"/>
          <p:cNvSpPr txBox="1">
            <a:spLocks noChangeArrowheads="1"/>
          </p:cNvSpPr>
          <p:nvPr/>
        </p:nvSpPr>
        <p:spPr bwMode="auto">
          <a:xfrm>
            <a:off x="5638800" y="2971800"/>
            <a:ext cx="312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latin typeface="Times New Roman" pitchFamily="18" charset="0"/>
              </a:rPr>
              <a:t>[</a:t>
            </a:r>
            <a:r>
              <a:rPr lang="ru-RU" altLang="en-US" sz="4000">
                <a:latin typeface="Times New Roman" pitchFamily="18" charset="0"/>
              </a:rPr>
              <a:t>М</a:t>
            </a:r>
            <a:r>
              <a:rPr lang="en-US" altLang="en-US" sz="4000">
                <a:latin typeface="Times New Roman" pitchFamily="18" charset="0"/>
              </a:rPr>
              <a:t>]</a:t>
            </a:r>
            <a:r>
              <a:rPr lang="en-US" altLang="en-US" sz="4000" i="1">
                <a:latin typeface="Times New Roman" pitchFamily="18" charset="0"/>
              </a:rPr>
              <a:t> = </a:t>
            </a:r>
            <a:r>
              <a:rPr lang="en-US" altLang="en-US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en-US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altLang="en-US" sz="4000" i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4000" baseline="30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328" name="Text Box 106"/>
          <p:cNvSpPr txBox="1">
            <a:spLocks noChangeArrowheads="1"/>
          </p:cNvSpPr>
          <p:nvPr/>
        </p:nvSpPr>
        <p:spPr bwMode="auto">
          <a:xfrm>
            <a:off x="4953000" y="3124200"/>
            <a:ext cx="68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1800">
                <a:solidFill>
                  <a:srgbClr val="0000FF"/>
                </a:solidFill>
                <a:latin typeface="Times New Roman" pitchFamily="18" charset="0"/>
              </a:rPr>
              <a:t>СИ</a:t>
            </a:r>
            <a:r>
              <a:rPr lang="en-US" altLang="en-US" sz="180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altLang="en-US" sz="3600" i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329" name="Text Box 107"/>
          <p:cNvSpPr txBox="1">
            <a:spLocks noChangeArrowheads="1"/>
          </p:cNvSpPr>
          <p:nvPr/>
        </p:nvSpPr>
        <p:spPr bwMode="auto">
          <a:xfrm>
            <a:off x="4876800" y="4052888"/>
            <a:ext cx="990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1800">
                <a:solidFill>
                  <a:srgbClr val="0000FF"/>
                </a:solidFill>
                <a:latin typeface="Times New Roman" pitchFamily="18" charset="0"/>
              </a:rPr>
              <a:t>СГС</a:t>
            </a:r>
            <a:r>
              <a:rPr lang="en-US" altLang="en-US" sz="180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altLang="en-US" sz="3600" i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330" name="Text Box 108"/>
          <p:cNvSpPr txBox="1">
            <a:spLocks noChangeArrowheads="1"/>
          </p:cNvSpPr>
          <p:nvPr/>
        </p:nvSpPr>
        <p:spPr bwMode="auto">
          <a:xfrm>
            <a:off x="5638800" y="3886200"/>
            <a:ext cx="312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latin typeface="Times New Roman" pitchFamily="18" charset="0"/>
              </a:rPr>
              <a:t>[</a:t>
            </a:r>
            <a:r>
              <a:rPr lang="ru-RU" altLang="en-US" sz="4000">
                <a:latin typeface="Times New Roman" pitchFamily="18" charset="0"/>
              </a:rPr>
              <a:t>М</a:t>
            </a:r>
            <a:r>
              <a:rPr lang="en-US" altLang="en-US" sz="4000">
                <a:latin typeface="Times New Roman" pitchFamily="18" charset="0"/>
              </a:rPr>
              <a:t>]</a:t>
            </a:r>
            <a:r>
              <a:rPr lang="en-US" altLang="en-US" sz="4000" i="1">
                <a:latin typeface="Times New Roman" pitchFamily="18" charset="0"/>
              </a:rPr>
              <a:t> = </a:t>
            </a:r>
            <a:r>
              <a:rPr lang="en-US" altLang="en-US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emu</a:t>
            </a:r>
            <a:endParaRPr lang="en-US" altLang="en-US" sz="4000" baseline="300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3331" name="Picture 110" descr="ampere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0318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11" descr="rul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2111">
            <a:off x="76200" y="1143000"/>
            <a:ext cx="1447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13" descr="rul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2111">
            <a:off x="76200" y="-228600"/>
            <a:ext cx="1447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14" descr="rul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0000">
            <a:off x="635000" y="406400"/>
            <a:ext cx="1447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115" descr="rul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0000">
            <a:off x="-558800" y="482600"/>
            <a:ext cx="1447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117" descr="em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152400"/>
            <a:ext cx="10271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7" name="Text Box 118"/>
          <p:cNvSpPr txBox="1">
            <a:spLocks noChangeArrowheads="1"/>
          </p:cNvSpPr>
          <p:nvPr/>
        </p:nvSpPr>
        <p:spPr bwMode="auto">
          <a:xfrm>
            <a:off x="4648200" y="4860925"/>
            <a:ext cx="3886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i="1">
                <a:solidFill>
                  <a:srgbClr val="0000FF"/>
                </a:solidFill>
                <a:latin typeface="Times New Roman" pitchFamily="18" charset="0"/>
              </a:rPr>
              <a:t>1 </a:t>
            </a:r>
            <a:r>
              <a:rPr lang="en-US" altLang="en-US" sz="4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en-US" sz="4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altLang="en-US" sz="4000" i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4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=10</a:t>
            </a:r>
            <a:r>
              <a:rPr lang="en-US" altLang="en-US" sz="4000" i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4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emu</a:t>
            </a:r>
            <a:endParaRPr lang="en-US" altLang="en-US" sz="4000" i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338" name="Text Box 119"/>
          <p:cNvSpPr txBox="1">
            <a:spLocks noChangeArrowheads="1"/>
          </p:cNvSpPr>
          <p:nvPr/>
        </p:nvSpPr>
        <p:spPr bwMode="auto">
          <a:xfrm>
            <a:off x="4460875" y="2286000"/>
            <a:ext cx="43021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1">
                <a:latin typeface="Times New Roman" pitchFamily="18" charset="0"/>
              </a:rPr>
              <a:t>S – </a:t>
            </a:r>
            <a:r>
              <a:rPr lang="ru-RU" altLang="en-US" sz="2000" i="1">
                <a:latin typeface="Times New Roman" pitchFamily="18" charset="0"/>
              </a:rPr>
              <a:t>площадь</a:t>
            </a:r>
            <a:r>
              <a:rPr lang="en-US" altLang="en-US" sz="2000" i="1">
                <a:latin typeface="Times New Roman" pitchFamily="18" charset="0"/>
              </a:rPr>
              <a:t>, J – </a:t>
            </a:r>
            <a:r>
              <a:rPr lang="ru-RU" altLang="en-US" sz="2000" i="1">
                <a:latin typeface="Times New Roman" pitchFamily="18" charset="0"/>
              </a:rPr>
              <a:t>ток</a:t>
            </a:r>
            <a:r>
              <a:rPr lang="en-US" altLang="en-US" sz="2000" i="1">
                <a:latin typeface="Times New Roman" pitchFamily="18" charset="0"/>
              </a:rPr>
              <a:t>, n – </a:t>
            </a:r>
            <a:r>
              <a:rPr lang="ru-RU" altLang="en-US" sz="2000" i="1">
                <a:latin typeface="Times New Roman" pitchFamily="18" charset="0"/>
              </a:rPr>
              <a:t>единичный вектор</a:t>
            </a:r>
            <a:endParaRPr lang="en-US" altLang="en-US" sz="2000" i="1">
              <a:latin typeface="Times New Roman" pitchFamily="18" charset="0"/>
            </a:endParaRPr>
          </a:p>
        </p:txBody>
      </p:sp>
      <p:sp>
        <p:nvSpPr>
          <p:cNvPr id="13339" name="Text Box 120"/>
          <p:cNvSpPr txBox="1">
            <a:spLocks noChangeArrowheads="1"/>
          </p:cNvSpPr>
          <p:nvPr/>
        </p:nvSpPr>
        <p:spPr bwMode="auto">
          <a:xfrm>
            <a:off x="7696200" y="13716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Emu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1"/>
          <p:cNvSpPr txBox="1">
            <a:spLocks noChangeArrowheads="1"/>
          </p:cNvSpPr>
          <p:nvPr/>
        </p:nvSpPr>
        <p:spPr bwMode="auto">
          <a:xfrm>
            <a:off x="6477000" y="47244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>
                <a:latin typeface="Times New Roman" pitchFamily="18" charset="0"/>
              </a:rPr>
              <a:t>A </a:t>
            </a:r>
            <a:r>
              <a:rPr lang="ru-RU" altLang="en-US" sz="2400" i="1">
                <a:latin typeface="Times New Roman" pitchFamily="18" charset="0"/>
              </a:rPr>
              <a:t>м</a:t>
            </a:r>
            <a:r>
              <a:rPr lang="en-US" altLang="en-US" sz="2400" i="1" baseline="30000">
                <a:latin typeface="Times New Roman" pitchFamily="18" charset="0"/>
              </a:rPr>
              <a:t>2</a:t>
            </a:r>
          </a:p>
        </p:txBody>
      </p:sp>
      <p:sp>
        <p:nvSpPr>
          <p:cNvPr id="14339" name="Text Box 92"/>
          <p:cNvSpPr txBox="1">
            <a:spLocks noChangeArrowheads="1"/>
          </p:cNvSpPr>
          <p:nvPr/>
        </p:nvSpPr>
        <p:spPr bwMode="auto">
          <a:xfrm>
            <a:off x="6629400" y="5105400"/>
            <a:ext cx="533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400" i="1">
                <a:latin typeface="Times New Roman" pitchFamily="18" charset="0"/>
              </a:rPr>
              <a:t>м</a:t>
            </a:r>
            <a:r>
              <a:rPr lang="en-US" altLang="en-US" sz="2400" i="1" baseline="30000">
                <a:latin typeface="Times New Roman" pitchFamily="18" charset="0"/>
              </a:rPr>
              <a:t>3</a:t>
            </a:r>
          </a:p>
        </p:txBody>
      </p:sp>
      <p:sp>
        <p:nvSpPr>
          <p:cNvPr id="14340" name="Freeform 2"/>
          <p:cNvSpPr>
            <a:spLocks/>
          </p:cNvSpPr>
          <p:nvPr/>
        </p:nvSpPr>
        <p:spPr bwMode="auto">
          <a:xfrm>
            <a:off x="685800" y="1676400"/>
            <a:ext cx="3733800" cy="3733800"/>
          </a:xfrm>
          <a:custGeom>
            <a:avLst/>
            <a:gdLst>
              <a:gd name="T0" fmla="*/ 2147483647 w 1872"/>
              <a:gd name="T1" fmla="*/ 2147483647 h 1968"/>
              <a:gd name="T2" fmla="*/ 2147483647 w 1872"/>
              <a:gd name="T3" fmla="*/ 0 h 1968"/>
              <a:gd name="T4" fmla="*/ 2147483647 w 1872"/>
              <a:gd name="T5" fmla="*/ 0 h 1968"/>
              <a:gd name="T6" fmla="*/ 2147483647 w 1872"/>
              <a:gd name="T7" fmla="*/ 0 h 1968"/>
              <a:gd name="T8" fmla="*/ 2147483647 w 1872"/>
              <a:gd name="T9" fmla="*/ 2147483647 h 1968"/>
              <a:gd name="T10" fmla="*/ 2147483647 w 1872"/>
              <a:gd name="T11" fmla="*/ 2147483647 h 1968"/>
              <a:gd name="T12" fmla="*/ 2147483647 w 1872"/>
              <a:gd name="T13" fmla="*/ 2147483647 h 1968"/>
              <a:gd name="T14" fmla="*/ 2147483647 w 1872"/>
              <a:gd name="T15" fmla="*/ 2147483647 h 1968"/>
              <a:gd name="T16" fmla="*/ 2147483647 w 1872"/>
              <a:gd name="T17" fmla="*/ 2147483647 h 1968"/>
              <a:gd name="T18" fmla="*/ 2147483647 w 1872"/>
              <a:gd name="T19" fmla="*/ 2147483647 h 1968"/>
              <a:gd name="T20" fmla="*/ 2147483647 w 1872"/>
              <a:gd name="T21" fmla="*/ 2147483647 h 1968"/>
              <a:gd name="T22" fmla="*/ 2147483647 w 1872"/>
              <a:gd name="T23" fmla="*/ 2147483647 h 1968"/>
              <a:gd name="T24" fmla="*/ 2147483647 w 1872"/>
              <a:gd name="T25" fmla="*/ 2147483647 h 1968"/>
              <a:gd name="T26" fmla="*/ 2147483647 w 1872"/>
              <a:gd name="T27" fmla="*/ 2147483647 h 1968"/>
              <a:gd name="T28" fmla="*/ 2147483647 w 1872"/>
              <a:gd name="T29" fmla="*/ 2147483647 h 1968"/>
              <a:gd name="T30" fmla="*/ 2147483647 w 1872"/>
              <a:gd name="T31" fmla="*/ 2147483647 h 1968"/>
              <a:gd name="T32" fmla="*/ 2147483647 w 1872"/>
              <a:gd name="T33" fmla="*/ 2147483647 h 1968"/>
              <a:gd name="T34" fmla="*/ 2147483647 w 1872"/>
              <a:gd name="T35" fmla="*/ 2147483647 h 1968"/>
              <a:gd name="T36" fmla="*/ 2147483647 w 1872"/>
              <a:gd name="T37" fmla="*/ 2147483647 h 1968"/>
              <a:gd name="T38" fmla="*/ 2147483647 w 1872"/>
              <a:gd name="T39" fmla="*/ 2147483647 h 1968"/>
              <a:gd name="T40" fmla="*/ 2147483647 w 1872"/>
              <a:gd name="T41" fmla="*/ 2147483647 h 1968"/>
              <a:gd name="T42" fmla="*/ 2147483647 w 1872"/>
              <a:gd name="T43" fmla="*/ 2147483647 h 1968"/>
              <a:gd name="T44" fmla="*/ 2147483647 w 1872"/>
              <a:gd name="T45" fmla="*/ 2147483647 h 1968"/>
              <a:gd name="T46" fmla="*/ 2147483647 w 1872"/>
              <a:gd name="T47" fmla="*/ 2147483647 h 1968"/>
              <a:gd name="T48" fmla="*/ 0 w 1872"/>
              <a:gd name="T49" fmla="*/ 2147483647 h 1968"/>
              <a:gd name="T50" fmla="*/ 2147483647 w 1872"/>
              <a:gd name="T51" fmla="*/ 2147483647 h 1968"/>
              <a:gd name="T52" fmla="*/ 2147483647 w 1872"/>
              <a:gd name="T53" fmla="*/ 2147483647 h 1968"/>
              <a:gd name="T54" fmla="*/ 2147483647 w 1872"/>
              <a:gd name="T55" fmla="*/ 2147483647 h 1968"/>
              <a:gd name="T56" fmla="*/ 2147483647 w 1872"/>
              <a:gd name="T57" fmla="*/ 2147483647 h 1968"/>
              <a:gd name="T58" fmla="*/ 2147483647 w 1872"/>
              <a:gd name="T59" fmla="*/ 2147483647 h 196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872" h="1968">
                <a:moveTo>
                  <a:pt x="432" y="240"/>
                </a:moveTo>
                <a:lnTo>
                  <a:pt x="720" y="0"/>
                </a:lnTo>
                <a:lnTo>
                  <a:pt x="912" y="0"/>
                </a:lnTo>
                <a:lnTo>
                  <a:pt x="1200" y="0"/>
                </a:lnTo>
                <a:lnTo>
                  <a:pt x="1392" y="48"/>
                </a:lnTo>
                <a:lnTo>
                  <a:pt x="1536" y="144"/>
                </a:lnTo>
                <a:lnTo>
                  <a:pt x="1680" y="384"/>
                </a:lnTo>
                <a:lnTo>
                  <a:pt x="1728" y="528"/>
                </a:lnTo>
                <a:lnTo>
                  <a:pt x="1824" y="768"/>
                </a:lnTo>
                <a:lnTo>
                  <a:pt x="1872" y="960"/>
                </a:lnTo>
                <a:lnTo>
                  <a:pt x="1872" y="1104"/>
                </a:lnTo>
                <a:lnTo>
                  <a:pt x="1824" y="1392"/>
                </a:lnTo>
                <a:lnTo>
                  <a:pt x="1776" y="1536"/>
                </a:lnTo>
                <a:lnTo>
                  <a:pt x="1680" y="1680"/>
                </a:lnTo>
                <a:lnTo>
                  <a:pt x="1488" y="1872"/>
                </a:lnTo>
                <a:lnTo>
                  <a:pt x="1392" y="1920"/>
                </a:lnTo>
                <a:lnTo>
                  <a:pt x="1296" y="1920"/>
                </a:lnTo>
                <a:lnTo>
                  <a:pt x="1104" y="1968"/>
                </a:lnTo>
                <a:lnTo>
                  <a:pt x="960" y="1968"/>
                </a:lnTo>
                <a:lnTo>
                  <a:pt x="816" y="1968"/>
                </a:lnTo>
                <a:lnTo>
                  <a:pt x="720" y="1920"/>
                </a:lnTo>
                <a:lnTo>
                  <a:pt x="528" y="1824"/>
                </a:lnTo>
                <a:lnTo>
                  <a:pt x="288" y="1680"/>
                </a:lnTo>
                <a:lnTo>
                  <a:pt x="144" y="1488"/>
                </a:lnTo>
                <a:lnTo>
                  <a:pt x="0" y="1104"/>
                </a:lnTo>
                <a:lnTo>
                  <a:pt x="48" y="768"/>
                </a:lnTo>
                <a:lnTo>
                  <a:pt x="96" y="672"/>
                </a:lnTo>
                <a:lnTo>
                  <a:pt x="144" y="528"/>
                </a:lnTo>
                <a:lnTo>
                  <a:pt x="288" y="336"/>
                </a:lnTo>
                <a:lnTo>
                  <a:pt x="432" y="24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4341" name="Group 5"/>
          <p:cNvGrpSpPr>
            <a:grpSpLocks/>
          </p:cNvGrpSpPr>
          <p:nvPr/>
        </p:nvGrpSpPr>
        <p:grpSpPr bwMode="auto">
          <a:xfrm rot="1802482">
            <a:off x="2514600" y="1828800"/>
            <a:ext cx="457200" cy="304800"/>
            <a:chOff x="672" y="3456"/>
            <a:chExt cx="288" cy="192"/>
          </a:xfrm>
        </p:grpSpPr>
        <p:sp>
          <p:nvSpPr>
            <p:cNvPr id="14433" name="Oval 3"/>
            <p:cNvSpPr>
              <a:spLocks noChangeArrowheads="1"/>
            </p:cNvSpPr>
            <p:nvPr/>
          </p:nvSpPr>
          <p:spPr bwMode="auto">
            <a:xfrm>
              <a:off x="672" y="3552"/>
              <a:ext cx="28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4434" name="Line 4"/>
            <p:cNvSpPr>
              <a:spLocks noChangeShapeType="1"/>
            </p:cNvSpPr>
            <p:nvPr/>
          </p:nvSpPr>
          <p:spPr bwMode="auto">
            <a:xfrm flipV="1">
              <a:off x="816" y="345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42" name="Group 6"/>
          <p:cNvGrpSpPr>
            <a:grpSpLocks/>
          </p:cNvGrpSpPr>
          <p:nvPr/>
        </p:nvGrpSpPr>
        <p:grpSpPr bwMode="auto">
          <a:xfrm rot="-3329488">
            <a:off x="1828800" y="2133600"/>
            <a:ext cx="457200" cy="304800"/>
            <a:chOff x="672" y="3456"/>
            <a:chExt cx="288" cy="192"/>
          </a:xfrm>
        </p:grpSpPr>
        <p:sp>
          <p:nvSpPr>
            <p:cNvPr id="14431" name="Oval 7"/>
            <p:cNvSpPr>
              <a:spLocks noChangeArrowheads="1"/>
            </p:cNvSpPr>
            <p:nvPr/>
          </p:nvSpPr>
          <p:spPr bwMode="auto">
            <a:xfrm>
              <a:off x="672" y="3552"/>
              <a:ext cx="28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4432" name="Line 8"/>
            <p:cNvSpPr>
              <a:spLocks noChangeShapeType="1"/>
            </p:cNvSpPr>
            <p:nvPr/>
          </p:nvSpPr>
          <p:spPr bwMode="auto">
            <a:xfrm flipV="1">
              <a:off x="816" y="345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43" name="Group 9"/>
          <p:cNvGrpSpPr>
            <a:grpSpLocks/>
          </p:cNvGrpSpPr>
          <p:nvPr/>
        </p:nvGrpSpPr>
        <p:grpSpPr bwMode="auto">
          <a:xfrm rot="-3933363">
            <a:off x="3048000" y="2133600"/>
            <a:ext cx="457200" cy="304800"/>
            <a:chOff x="672" y="3456"/>
            <a:chExt cx="288" cy="192"/>
          </a:xfrm>
        </p:grpSpPr>
        <p:sp>
          <p:nvSpPr>
            <p:cNvPr id="14429" name="Oval 10"/>
            <p:cNvSpPr>
              <a:spLocks noChangeArrowheads="1"/>
            </p:cNvSpPr>
            <p:nvPr/>
          </p:nvSpPr>
          <p:spPr bwMode="auto">
            <a:xfrm>
              <a:off x="672" y="3552"/>
              <a:ext cx="28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4430" name="Line 11"/>
            <p:cNvSpPr>
              <a:spLocks noChangeShapeType="1"/>
            </p:cNvSpPr>
            <p:nvPr/>
          </p:nvSpPr>
          <p:spPr bwMode="auto">
            <a:xfrm flipV="1">
              <a:off x="816" y="345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44" name="Group 12"/>
          <p:cNvGrpSpPr>
            <a:grpSpLocks/>
          </p:cNvGrpSpPr>
          <p:nvPr/>
        </p:nvGrpSpPr>
        <p:grpSpPr bwMode="auto">
          <a:xfrm rot="4191822">
            <a:off x="1219200" y="2590800"/>
            <a:ext cx="457200" cy="304800"/>
            <a:chOff x="672" y="3456"/>
            <a:chExt cx="288" cy="192"/>
          </a:xfrm>
        </p:grpSpPr>
        <p:sp>
          <p:nvSpPr>
            <p:cNvPr id="14427" name="Oval 13"/>
            <p:cNvSpPr>
              <a:spLocks noChangeArrowheads="1"/>
            </p:cNvSpPr>
            <p:nvPr/>
          </p:nvSpPr>
          <p:spPr bwMode="auto">
            <a:xfrm>
              <a:off x="672" y="3552"/>
              <a:ext cx="28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4428" name="Line 14"/>
            <p:cNvSpPr>
              <a:spLocks noChangeShapeType="1"/>
            </p:cNvSpPr>
            <p:nvPr/>
          </p:nvSpPr>
          <p:spPr bwMode="auto">
            <a:xfrm flipV="1">
              <a:off x="816" y="345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45" name="Group 15"/>
          <p:cNvGrpSpPr>
            <a:grpSpLocks/>
          </p:cNvGrpSpPr>
          <p:nvPr/>
        </p:nvGrpSpPr>
        <p:grpSpPr bwMode="auto">
          <a:xfrm rot="9966529">
            <a:off x="2209800" y="2590800"/>
            <a:ext cx="457200" cy="304800"/>
            <a:chOff x="672" y="3456"/>
            <a:chExt cx="288" cy="192"/>
          </a:xfrm>
        </p:grpSpPr>
        <p:sp>
          <p:nvSpPr>
            <p:cNvPr id="14425" name="Oval 16"/>
            <p:cNvSpPr>
              <a:spLocks noChangeArrowheads="1"/>
            </p:cNvSpPr>
            <p:nvPr/>
          </p:nvSpPr>
          <p:spPr bwMode="auto">
            <a:xfrm>
              <a:off x="672" y="3552"/>
              <a:ext cx="28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4426" name="Line 17"/>
            <p:cNvSpPr>
              <a:spLocks noChangeShapeType="1"/>
            </p:cNvSpPr>
            <p:nvPr/>
          </p:nvSpPr>
          <p:spPr bwMode="auto">
            <a:xfrm flipV="1">
              <a:off x="816" y="345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46" name="Group 18"/>
          <p:cNvGrpSpPr>
            <a:grpSpLocks/>
          </p:cNvGrpSpPr>
          <p:nvPr/>
        </p:nvGrpSpPr>
        <p:grpSpPr bwMode="auto">
          <a:xfrm rot="1802482">
            <a:off x="3276600" y="2590800"/>
            <a:ext cx="457200" cy="304800"/>
            <a:chOff x="672" y="3456"/>
            <a:chExt cx="288" cy="192"/>
          </a:xfrm>
        </p:grpSpPr>
        <p:sp>
          <p:nvSpPr>
            <p:cNvPr id="14423" name="Oval 19"/>
            <p:cNvSpPr>
              <a:spLocks noChangeArrowheads="1"/>
            </p:cNvSpPr>
            <p:nvPr/>
          </p:nvSpPr>
          <p:spPr bwMode="auto">
            <a:xfrm>
              <a:off x="672" y="3552"/>
              <a:ext cx="28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4424" name="Line 20"/>
            <p:cNvSpPr>
              <a:spLocks noChangeShapeType="1"/>
            </p:cNvSpPr>
            <p:nvPr/>
          </p:nvSpPr>
          <p:spPr bwMode="auto">
            <a:xfrm flipV="1">
              <a:off x="816" y="345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47" name="Group 21"/>
          <p:cNvGrpSpPr>
            <a:grpSpLocks/>
          </p:cNvGrpSpPr>
          <p:nvPr/>
        </p:nvGrpSpPr>
        <p:grpSpPr bwMode="auto">
          <a:xfrm rot="3309256">
            <a:off x="1752600" y="3048000"/>
            <a:ext cx="457200" cy="304800"/>
            <a:chOff x="672" y="3456"/>
            <a:chExt cx="288" cy="192"/>
          </a:xfrm>
        </p:grpSpPr>
        <p:sp>
          <p:nvSpPr>
            <p:cNvPr id="14421" name="Oval 22"/>
            <p:cNvSpPr>
              <a:spLocks noChangeArrowheads="1"/>
            </p:cNvSpPr>
            <p:nvPr/>
          </p:nvSpPr>
          <p:spPr bwMode="auto">
            <a:xfrm>
              <a:off x="672" y="3552"/>
              <a:ext cx="28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4422" name="Line 23"/>
            <p:cNvSpPr>
              <a:spLocks noChangeShapeType="1"/>
            </p:cNvSpPr>
            <p:nvPr/>
          </p:nvSpPr>
          <p:spPr bwMode="auto">
            <a:xfrm flipV="1">
              <a:off x="816" y="345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48" name="Group 24"/>
          <p:cNvGrpSpPr>
            <a:grpSpLocks/>
          </p:cNvGrpSpPr>
          <p:nvPr/>
        </p:nvGrpSpPr>
        <p:grpSpPr bwMode="auto">
          <a:xfrm rot="-1833358">
            <a:off x="2057400" y="3810000"/>
            <a:ext cx="457200" cy="304800"/>
            <a:chOff x="672" y="3456"/>
            <a:chExt cx="288" cy="192"/>
          </a:xfrm>
        </p:grpSpPr>
        <p:sp>
          <p:nvSpPr>
            <p:cNvPr id="14419" name="Oval 25"/>
            <p:cNvSpPr>
              <a:spLocks noChangeArrowheads="1"/>
            </p:cNvSpPr>
            <p:nvPr/>
          </p:nvSpPr>
          <p:spPr bwMode="auto">
            <a:xfrm>
              <a:off x="672" y="3552"/>
              <a:ext cx="28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4420" name="Line 26"/>
            <p:cNvSpPr>
              <a:spLocks noChangeShapeType="1"/>
            </p:cNvSpPr>
            <p:nvPr/>
          </p:nvSpPr>
          <p:spPr bwMode="auto">
            <a:xfrm flipV="1">
              <a:off x="816" y="345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49" name="Group 27"/>
          <p:cNvGrpSpPr>
            <a:grpSpLocks/>
          </p:cNvGrpSpPr>
          <p:nvPr/>
        </p:nvGrpSpPr>
        <p:grpSpPr bwMode="auto">
          <a:xfrm>
            <a:off x="2895600" y="3733800"/>
            <a:ext cx="457200" cy="304800"/>
            <a:chOff x="672" y="3456"/>
            <a:chExt cx="288" cy="192"/>
          </a:xfrm>
        </p:grpSpPr>
        <p:sp>
          <p:nvSpPr>
            <p:cNvPr id="14417" name="Oval 28"/>
            <p:cNvSpPr>
              <a:spLocks noChangeArrowheads="1"/>
            </p:cNvSpPr>
            <p:nvPr/>
          </p:nvSpPr>
          <p:spPr bwMode="auto">
            <a:xfrm>
              <a:off x="672" y="3552"/>
              <a:ext cx="28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4418" name="Line 29"/>
            <p:cNvSpPr>
              <a:spLocks noChangeShapeType="1"/>
            </p:cNvSpPr>
            <p:nvPr/>
          </p:nvSpPr>
          <p:spPr bwMode="auto">
            <a:xfrm flipV="1">
              <a:off x="816" y="345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50" name="Group 30"/>
          <p:cNvGrpSpPr>
            <a:grpSpLocks/>
          </p:cNvGrpSpPr>
          <p:nvPr/>
        </p:nvGrpSpPr>
        <p:grpSpPr bwMode="auto">
          <a:xfrm>
            <a:off x="2514600" y="3276600"/>
            <a:ext cx="457200" cy="304800"/>
            <a:chOff x="672" y="3456"/>
            <a:chExt cx="288" cy="192"/>
          </a:xfrm>
        </p:grpSpPr>
        <p:sp>
          <p:nvSpPr>
            <p:cNvPr id="14415" name="Oval 31"/>
            <p:cNvSpPr>
              <a:spLocks noChangeArrowheads="1"/>
            </p:cNvSpPr>
            <p:nvPr/>
          </p:nvSpPr>
          <p:spPr bwMode="auto">
            <a:xfrm>
              <a:off x="672" y="3552"/>
              <a:ext cx="28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4416" name="Line 32"/>
            <p:cNvSpPr>
              <a:spLocks noChangeShapeType="1"/>
            </p:cNvSpPr>
            <p:nvPr/>
          </p:nvSpPr>
          <p:spPr bwMode="auto">
            <a:xfrm flipV="1">
              <a:off x="816" y="345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51" name="Group 33"/>
          <p:cNvGrpSpPr>
            <a:grpSpLocks/>
          </p:cNvGrpSpPr>
          <p:nvPr/>
        </p:nvGrpSpPr>
        <p:grpSpPr bwMode="auto">
          <a:xfrm rot="-6381349">
            <a:off x="2514600" y="4267200"/>
            <a:ext cx="457200" cy="304800"/>
            <a:chOff x="672" y="3456"/>
            <a:chExt cx="288" cy="192"/>
          </a:xfrm>
        </p:grpSpPr>
        <p:sp>
          <p:nvSpPr>
            <p:cNvPr id="14413" name="Oval 34"/>
            <p:cNvSpPr>
              <a:spLocks noChangeArrowheads="1"/>
            </p:cNvSpPr>
            <p:nvPr/>
          </p:nvSpPr>
          <p:spPr bwMode="auto">
            <a:xfrm>
              <a:off x="672" y="3552"/>
              <a:ext cx="28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4414" name="Line 35"/>
            <p:cNvSpPr>
              <a:spLocks noChangeShapeType="1"/>
            </p:cNvSpPr>
            <p:nvPr/>
          </p:nvSpPr>
          <p:spPr bwMode="auto">
            <a:xfrm flipV="1">
              <a:off x="816" y="345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52" name="Group 36"/>
          <p:cNvGrpSpPr>
            <a:grpSpLocks/>
          </p:cNvGrpSpPr>
          <p:nvPr/>
        </p:nvGrpSpPr>
        <p:grpSpPr bwMode="auto">
          <a:xfrm rot="7874948">
            <a:off x="2667000" y="4800600"/>
            <a:ext cx="457200" cy="304800"/>
            <a:chOff x="672" y="3456"/>
            <a:chExt cx="288" cy="192"/>
          </a:xfrm>
        </p:grpSpPr>
        <p:sp>
          <p:nvSpPr>
            <p:cNvPr id="14411" name="Oval 37"/>
            <p:cNvSpPr>
              <a:spLocks noChangeArrowheads="1"/>
            </p:cNvSpPr>
            <p:nvPr/>
          </p:nvSpPr>
          <p:spPr bwMode="auto">
            <a:xfrm>
              <a:off x="672" y="3552"/>
              <a:ext cx="28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4412" name="Line 38"/>
            <p:cNvSpPr>
              <a:spLocks noChangeShapeType="1"/>
            </p:cNvSpPr>
            <p:nvPr/>
          </p:nvSpPr>
          <p:spPr bwMode="auto">
            <a:xfrm flipV="1">
              <a:off x="816" y="345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53" name="Group 39"/>
          <p:cNvGrpSpPr>
            <a:grpSpLocks/>
          </p:cNvGrpSpPr>
          <p:nvPr/>
        </p:nvGrpSpPr>
        <p:grpSpPr bwMode="auto">
          <a:xfrm rot="2420505">
            <a:off x="3276600" y="4495800"/>
            <a:ext cx="457200" cy="304800"/>
            <a:chOff x="672" y="3456"/>
            <a:chExt cx="288" cy="192"/>
          </a:xfrm>
        </p:grpSpPr>
        <p:sp>
          <p:nvSpPr>
            <p:cNvPr id="14409" name="Oval 40"/>
            <p:cNvSpPr>
              <a:spLocks noChangeArrowheads="1"/>
            </p:cNvSpPr>
            <p:nvPr/>
          </p:nvSpPr>
          <p:spPr bwMode="auto">
            <a:xfrm>
              <a:off x="672" y="3552"/>
              <a:ext cx="28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4410" name="Line 41"/>
            <p:cNvSpPr>
              <a:spLocks noChangeShapeType="1"/>
            </p:cNvSpPr>
            <p:nvPr/>
          </p:nvSpPr>
          <p:spPr bwMode="auto">
            <a:xfrm flipV="1">
              <a:off x="816" y="345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54" name="Group 42"/>
          <p:cNvGrpSpPr>
            <a:grpSpLocks/>
          </p:cNvGrpSpPr>
          <p:nvPr/>
        </p:nvGrpSpPr>
        <p:grpSpPr bwMode="auto">
          <a:xfrm rot="1833358">
            <a:off x="3733800" y="3581400"/>
            <a:ext cx="457200" cy="304800"/>
            <a:chOff x="672" y="3456"/>
            <a:chExt cx="288" cy="192"/>
          </a:xfrm>
        </p:grpSpPr>
        <p:sp>
          <p:nvSpPr>
            <p:cNvPr id="14407" name="Oval 43"/>
            <p:cNvSpPr>
              <a:spLocks noChangeArrowheads="1"/>
            </p:cNvSpPr>
            <p:nvPr/>
          </p:nvSpPr>
          <p:spPr bwMode="auto">
            <a:xfrm>
              <a:off x="672" y="3552"/>
              <a:ext cx="28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4408" name="Line 44"/>
            <p:cNvSpPr>
              <a:spLocks noChangeShapeType="1"/>
            </p:cNvSpPr>
            <p:nvPr/>
          </p:nvSpPr>
          <p:spPr bwMode="auto">
            <a:xfrm flipV="1">
              <a:off x="816" y="345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55" name="Group 45"/>
          <p:cNvGrpSpPr>
            <a:grpSpLocks/>
          </p:cNvGrpSpPr>
          <p:nvPr/>
        </p:nvGrpSpPr>
        <p:grpSpPr bwMode="auto">
          <a:xfrm rot="-10001450">
            <a:off x="3276600" y="3124200"/>
            <a:ext cx="457200" cy="304800"/>
            <a:chOff x="672" y="3456"/>
            <a:chExt cx="288" cy="192"/>
          </a:xfrm>
        </p:grpSpPr>
        <p:sp>
          <p:nvSpPr>
            <p:cNvPr id="14405" name="Oval 46"/>
            <p:cNvSpPr>
              <a:spLocks noChangeArrowheads="1"/>
            </p:cNvSpPr>
            <p:nvPr/>
          </p:nvSpPr>
          <p:spPr bwMode="auto">
            <a:xfrm>
              <a:off x="672" y="3552"/>
              <a:ext cx="28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4406" name="Line 47"/>
            <p:cNvSpPr>
              <a:spLocks noChangeShapeType="1"/>
            </p:cNvSpPr>
            <p:nvPr/>
          </p:nvSpPr>
          <p:spPr bwMode="auto">
            <a:xfrm flipV="1">
              <a:off x="816" y="345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56" name="Group 48"/>
          <p:cNvGrpSpPr>
            <a:grpSpLocks/>
          </p:cNvGrpSpPr>
          <p:nvPr/>
        </p:nvGrpSpPr>
        <p:grpSpPr bwMode="auto">
          <a:xfrm rot="2061260">
            <a:off x="1828800" y="4495800"/>
            <a:ext cx="457200" cy="304800"/>
            <a:chOff x="672" y="3456"/>
            <a:chExt cx="288" cy="192"/>
          </a:xfrm>
        </p:grpSpPr>
        <p:sp>
          <p:nvSpPr>
            <p:cNvPr id="14403" name="Oval 49"/>
            <p:cNvSpPr>
              <a:spLocks noChangeArrowheads="1"/>
            </p:cNvSpPr>
            <p:nvPr/>
          </p:nvSpPr>
          <p:spPr bwMode="auto">
            <a:xfrm>
              <a:off x="672" y="3552"/>
              <a:ext cx="28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4404" name="Line 50"/>
            <p:cNvSpPr>
              <a:spLocks noChangeShapeType="1"/>
            </p:cNvSpPr>
            <p:nvPr/>
          </p:nvSpPr>
          <p:spPr bwMode="auto">
            <a:xfrm flipV="1">
              <a:off x="816" y="345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57" name="Group 51"/>
          <p:cNvGrpSpPr>
            <a:grpSpLocks/>
          </p:cNvGrpSpPr>
          <p:nvPr/>
        </p:nvGrpSpPr>
        <p:grpSpPr bwMode="auto">
          <a:xfrm rot="-5007802">
            <a:off x="1371600" y="3962400"/>
            <a:ext cx="457200" cy="304800"/>
            <a:chOff x="672" y="3456"/>
            <a:chExt cx="288" cy="192"/>
          </a:xfrm>
        </p:grpSpPr>
        <p:sp>
          <p:nvSpPr>
            <p:cNvPr id="14401" name="Oval 52"/>
            <p:cNvSpPr>
              <a:spLocks noChangeArrowheads="1"/>
            </p:cNvSpPr>
            <p:nvPr/>
          </p:nvSpPr>
          <p:spPr bwMode="auto">
            <a:xfrm>
              <a:off x="672" y="3552"/>
              <a:ext cx="28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4402" name="Line 53"/>
            <p:cNvSpPr>
              <a:spLocks noChangeShapeType="1"/>
            </p:cNvSpPr>
            <p:nvPr/>
          </p:nvSpPr>
          <p:spPr bwMode="auto">
            <a:xfrm flipV="1">
              <a:off x="816" y="345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58" name="Group 54"/>
          <p:cNvGrpSpPr>
            <a:grpSpLocks/>
          </p:cNvGrpSpPr>
          <p:nvPr/>
        </p:nvGrpSpPr>
        <p:grpSpPr bwMode="auto">
          <a:xfrm>
            <a:off x="1066800" y="3429000"/>
            <a:ext cx="457200" cy="304800"/>
            <a:chOff x="672" y="3456"/>
            <a:chExt cx="288" cy="192"/>
          </a:xfrm>
        </p:grpSpPr>
        <p:sp>
          <p:nvSpPr>
            <p:cNvPr id="14399" name="Oval 55"/>
            <p:cNvSpPr>
              <a:spLocks noChangeArrowheads="1"/>
            </p:cNvSpPr>
            <p:nvPr/>
          </p:nvSpPr>
          <p:spPr bwMode="auto">
            <a:xfrm>
              <a:off x="672" y="3552"/>
              <a:ext cx="28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4400" name="Line 56"/>
            <p:cNvSpPr>
              <a:spLocks noChangeShapeType="1"/>
            </p:cNvSpPr>
            <p:nvPr/>
          </p:nvSpPr>
          <p:spPr bwMode="auto">
            <a:xfrm flipV="1">
              <a:off x="816" y="345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59" name="Group 57"/>
          <p:cNvGrpSpPr>
            <a:grpSpLocks/>
          </p:cNvGrpSpPr>
          <p:nvPr/>
        </p:nvGrpSpPr>
        <p:grpSpPr bwMode="auto">
          <a:xfrm rot="-1929749">
            <a:off x="3505200" y="4038600"/>
            <a:ext cx="457200" cy="304800"/>
            <a:chOff x="672" y="3456"/>
            <a:chExt cx="288" cy="192"/>
          </a:xfrm>
        </p:grpSpPr>
        <p:sp>
          <p:nvSpPr>
            <p:cNvPr id="14397" name="Oval 58"/>
            <p:cNvSpPr>
              <a:spLocks noChangeArrowheads="1"/>
            </p:cNvSpPr>
            <p:nvPr/>
          </p:nvSpPr>
          <p:spPr bwMode="auto">
            <a:xfrm>
              <a:off x="672" y="3552"/>
              <a:ext cx="28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4398" name="Line 59"/>
            <p:cNvSpPr>
              <a:spLocks noChangeShapeType="1"/>
            </p:cNvSpPr>
            <p:nvPr/>
          </p:nvSpPr>
          <p:spPr bwMode="auto">
            <a:xfrm flipV="1">
              <a:off x="816" y="345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60" name="Text Box 60"/>
          <p:cNvSpPr txBox="1">
            <a:spLocks noChangeArrowheads="1"/>
          </p:cNvSpPr>
          <p:nvPr/>
        </p:nvSpPr>
        <p:spPr bwMode="auto">
          <a:xfrm>
            <a:off x="3527425" y="446246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</a:rPr>
              <a:t>m</a:t>
            </a:r>
            <a:r>
              <a:rPr lang="en-US" altLang="en-US" sz="1800" baseline="-25000">
                <a:latin typeface="Times New Roman" pitchFamily="18" charset="0"/>
              </a:rPr>
              <a:t>i</a:t>
            </a:r>
          </a:p>
        </p:txBody>
      </p:sp>
      <p:sp>
        <p:nvSpPr>
          <p:cNvPr id="14361" name="Text Box 61"/>
          <p:cNvSpPr txBox="1">
            <a:spLocks noChangeArrowheads="1"/>
          </p:cNvSpPr>
          <p:nvPr/>
        </p:nvSpPr>
        <p:spPr bwMode="auto">
          <a:xfrm>
            <a:off x="1371600" y="2362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</a:rPr>
              <a:t>m</a:t>
            </a:r>
            <a:r>
              <a:rPr lang="en-US" altLang="en-US" sz="1800" baseline="-25000">
                <a:latin typeface="Times New Roman" pitchFamily="18" charset="0"/>
              </a:rPr>
              <a:t>i</a:t>
            </a:r>
          </a:p>
        </p:txBody>
      </p:sp>
      <p:sp>
        <p:nvSpPr>
          <p:cNvPr id="14362" name="Text Box 62"/>
          <p:cNvSpPr txBox="1">
            <a:spLocks noChangeArrowheads="1"/>
          </p:cNvSpPr>
          <p:nvPr/>
        </p:nvSpPr>
        <p:spPr bwMode="auto">
          <a:xfrm>
            <a:off x="2895600" y="21478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</a:rPr>
              <a:t>m</a:t>
            </a:r>
            <a:r>
              <a:rPr lang="en-US" altLang="en-US" sz="1800" baseline="-25000">
                <a:latin typeface="Times New Roman" pitchFamily="18" charset="0"/>
              </a:rPr>
              <a:t>i</a:t>
            </a:r>
          </a:p>
        </p:txBody>
      </p:sp>
      <p:sp>
        <p:nvSpPr>
          <p:cNvPr id="14363" name="Text Box 63"/>
          <p:cNvSpPr txBox="1">
            <a:spLocks noChangeArrowheads="1"/>
          </p:cNvSpPr>
          <p:nvPr/>
        </p:nvSpPr>
        <p:spPr bwMode="auto">
          <a:xfrm>
            <a:off x="1752600" y="19050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</a:rPr>
              <a:t>m</a:t>
            </a:r>
            <a:r>
              <a:rPr lang="en-US" altLang="en-US" sz="1800" baseline="-25000">
                <a:latin typeface="Times New Roman" pitchFamily="18" charset="0"/>
              </a:rPr>
              <a:t>i</a:t>
            </a:r>
          </a:p>
        </p:txBody>
      </p:sp>
      <p:sp>
        <p:nvSpPr>
          <p:cNvPr id="14364" name="Text Box 64"/>
          <p:cNvSpPr txBox="1">
            <a:spLocks noChangeArrowheads="1"/>
          </p:cNvSpPr>
          <p:nvPr/>
        </p:nvSpPr>
        <p:spPr bwMode="auto">
          <a:xfrm>
            <a:off x="2743200" y="17668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</a:rPr>
              <a:t>m</a:t>
            </a:r>
            <a:r>
              <a:rPr lang="en-US" altLang="en-US" sz="1800" baseline="-25000">
                <a:latin typeface="Times New Roman" pitchFamily="18" charset="0"/>
              </a:rPr>
              <a:t>i</a:t>
            </a:r>
          </a:p>
        </p:txBody>
      </p:sp>
      <p:sp>
        <p:nvSpPr>
          <p:cNvPr id="14365" name="Text Box 65"/>
          <p:cNvSpPr txBox="1">
            <a:spLocks noChangeArrowheads="1"/>
          </p:cNvSpPr>
          <p:nvPr/>
        </p:nvSpPr>
        <p:spPr bwMode="auto">
          <a:xfrm>
            <a:off x="1252538" y="403066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</a:rPr>
              <a:t>m</a:t>
            </a:r>
            <a:r>
              <a:rPr lang="en-US" altLang="en-US" sz="1800" baseline="-25000">
                <a:latin typeface="Times New Roman" pitchFamily="18" charset="0"/>
              </a:rPr>
              <a:t>i</a:t>
            </a:r>
          </a:p>
        </p:txBody>
      </p:sp>
      <p:sp>
        <p:nvSpPr>
          <p:cNvPr id="14366" name="Text Box 66"/>
          <p:cNvSpPr txBox="1">
            <a:spLocks noChangeArrowheads="1"/>
          </p:cNvSpPr>
          <p:nvPr/>
        </p:nvSpPr>
        <p:spPr bwMode="auto">
          <a:xfrm>
            <a:off x="1273175" y="324485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</a:rPr>
              <a:t>m</a:t>
            </a:r>
            <a:r>
              <a:rPr lang="en-US" altLang="en-US" sz="1800" baseline="-25000">
                <a:latin typeface="Times New Roman" pitchFamily="18" charset="0"/>
              </a:rPr>
              <a:t>i</a:t>
            </a:r>
          </a:p>
        </p:txBody>
      </p:sp>
      <p:sp>
        <p:nvSpPr>
          <p:cNvPr id="14367" name="Text Box 67"/>
          <p:cNvSpPr txBox="1">
            <a:spLocks noChangeArrowheads="1"/>
          </p:cNvSpPr>
          <p:nvPr/>
        </p:nvSpPr>
        <p:spPr bwMode="auto">
          <a:xfrm>
            <a:off x="2132013" y="354965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</a:rPr>
              <a:t>m</a:t>
            </a:r>
            <a:r>
              <a:rPr lang="en-US" altLang="en-US" sz="1800" baseline="-25000">
                <a:latin typeface="Times New Roman" pitchFamily="18" charset="0"/>
              </a:rPr>
              <a:t>i</a:t>
            </a:r>
          </a:p>
        </p:txBody>
      </p:sp>
      <p:sp>
        <p:nvSpPr>
          <p:cNvPr id="14368" name="Text Box 68"/>
          <p:cNvSpPr txBox="1">
            <a:spLocks noChangeArrowheads="1"/>
          </p:cNvSpPr>
          <p:nvPr/>
        </p:nvSpPr>
        <p:spPr bwMode="auto">
          <a:xfrm>
            <a:off x="3081338" y="356076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</a:rPr>
              <a:t>m</a:t>
            </a:r>
            <a:r>
              <a:rPr lang="en-US" altLang="en-US" sz="1800" baseline="-25000">
                <a:latin typeface="Times New Roman" pitchFamily="18" charset="0"/>
              </a:rPr>
              <a:t>i</a:t>
            </a:r>
          </a:p>
        </p:txBody>
      </p:sp>
      <p:sp>
        <p:nvSpPr>
          <p:cNvPr id="14369" name="Text Box 69"/>
          <p:cNvSpPr txBox="1">
            <a:spLocks noChangeArrowheads="1"/>
          </p:cNvSpPr>
          <p:nvPr/>
        </p:nvSpPr>
        <p:spPr bwMode="auto">
          <a:xfrm>
            <a:off x="3429000" y="324485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</a:rPr>
              <a:t>m</a:t>
            </a:r>
            <a:r>
              <a:rPr lang="en-US" altLang="en-US" sz="1800" baseline="-25000">
                <a:latin typeface="Times New Roman" pitchFamily="18" charset="0"/>
              </a:rPr>
              <a:t>i</a:t>
            </a:r>
          </a:p>
        </p:txBody>
      </p:sp>
      <p:sp>
        <p:nvSpPr>
          <p:cNvPr id="14370" name="Text Box 70"/>
          <p:cNvSpPr txBox="1">
            <a:spLocks noChangeArrowheads="1"/>
          </p:cNvSpPr>
          <p:nvPr/>
        </p:nvSpPr>
        <p:spPr bwMode="auto">
          <a:xfrm>
            <a:off x="3973513" y="35179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</a:rPr>
              <a:t>m</a:t>
            </a:r>
            <a:r>
              <a:rPr lang="en-US" altLang="en-US" sz="1800" baseline="-25000">
                <a:latin typeface="Times New Roman" pitchFamily="18" charset="0"/>
              </a:rPr>
              <a:t>i</a:t>
            </a:r>
          </a:p>
        </p:txBody>
      </p:sp>
      <p:sp>
        <p:nvSpPr>
          <p:cNvPr id="14371" name="Text Box 71"/>
          <p:cNvSpPr txBox="1">
            <a:spLocks noChangeArrowheads="1"/>
          </p:cNvSpPr>
          <p:nvPr/>
        </p:nvSpPr>
        <p:spPr bwMode="auto">
          <a:xfrm>
            <a:off x="2743200" y="308451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</a:rPr>
              <a:t>m</a:t>
            </a:r>
            <a:r>
              <a:rPr lang="en-US" altLang="en-US" sz="1800" baseline="-25000">
                <a:latin typeface="Times New Roman" pitchFamily="18" charset="0"/>
              </a:rPr>
              <a:t>i</a:t>
            </a:r>
          </a:p>
        </p:txBody>
      </p:sp>
      <p:sp>
        <p:nvSpPr>
          <p:cNvPr id="14372" name="Text Box 72"/>
          <p:cNvSpPr txBox="1">
            <a:spLocks noChangeArrowheads="1"/>
          </p:cNvSpPr>
          <p:nvPr/>
        </p:nvSpPr>
        <p:spPr bwMode="auto">
          <a:xfrm>
            <a:off x="1981200" y="30622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</a:rPr>
              <a:t>m</a:t>
            </a:r>
            <a:r>
              <a:rPr lang="en-US" altLang="en-US" sz="1800" baseline="-25000">
                <a:latin typeface="Times New Roman" pitchFamily="18" charset="0"/>
              </a:rPr>
              <a:t>i</a:t>
            </a:r>
          </a:p>
        </p:txBody>
      </p:sp>
      <p:sp>
        <p:nvSpPr>
          <p:cNvPr id="14373" name="Text Box 73"/>
          <p:cNvSpPr txBox="1">
            <a:spLocks noChangeArrowheads="1"/>
          </p:cNvSpPr>
          <p:nvPr/>
        </p:nvSpPr>
        <p:spPr bwMode="auto">
          <a:xfrm>
            <a:off x="3505200" y="2514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</a:rPr>
              <a:t>m</a:t>
            </a:r>
            <a:r>
              <a:rPr lang="en-US" altLang="en-US" sz="1800" baseline="-25000">
                <a:latin typeface="Times New Roman" pitchFamily="18" charset="0"/>
              </a:rPr>
              <a:t>i</a:t>
            </a:r>
          </a:p>
        </p:txBody>
      </p:sp>
      <p:sp>
        <p:nvSpPr>
          <p:cNvPr id="14374" name="Text Box 74"/>
          <p:cNvSpPr txBox="1">
            <a:spLocks noChangeArrowheads="1"/>
          </p:cNvSpPr>
          <p:nvPr/>
        </p:nvSpPr>
        <p:spPr bwMode="auto">
          <a:xfrm>
            <a:off x="2438400" y="2605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</a:rPr>
              <a:t>m</a:t>
            </a:r>
            <a:r>
              <a:rPr lang="en-US" altLang="en-US" sz="1800" baseline="-25000">
                <a:latin typeface="Times New Roman" pitchFamily="18" charset="0"/>
              </a:rPr>
              <a:t>i</a:t>
            </a:r>
          </a:p>
        </p:txBody>
      </p:sp>
      <p:sp>
        <p:nvSpPr>
          <p:cNvPr id="14375" name="Text Box 75"/>
          <p:cNvSpPr txBox="1">
            <a:spLocks noChangeArrowheads="1"/>
          </p:cNvSpPr>
          <p:nvPr/>
        </p:nvSpPr>
        <p:spPr bwMode="auto">
          <a:xfrm>
            <a:off x="2938463" y="4724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</a:rPr>
              <a:t>m</a:t>
            </a:r>
            <a:r>
              <a:rPr lang="en-US" altLang="en-US" sz="1800" baseline="-25000">
                <a:latin typeface="Times New Roman" pitchFamily="18" charset="0"/>
              </a:rPr>
              <a:t>i</a:t>
            </a:r>
          </a:p>
        </p:txBody>
      </p:sp>
      <p:sp>
        <p:nvSpPr>
          <p:cNvPr id="14376" name="Text Box 76"/>
          <p:cNvSpPr txBox="1">
            <a:spLocks noChangeArrowheads="1"/>
          </p:cNvSpPr>
          <p:nvPr/>
        </p:nvSpPr>
        <p:spPr bwMode="auto">
          <a:xfrm>
            <a:off x="2438400" y="4357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</a:rPr>
              <a:t>m</a:t>
            </a:r>
            <a:r>
              <a:rPr lang="en-US" altLang="en-US" sz="1800" baseline="-25000">
                <a:latin typeface="Times New Roman" pitchFamily="18" charset="0"/>
              </a:rPr>
              <a:t>i</a:t>
            </a:r>
          </a:p>
        </p:txBody>
      </p:sp>
      <p:sp>
        <p:nvSpPr>
          <p:cNvPr id="14377" name="Text Box 77"/>
          <p:cNvSpPr txBox="1">
            <a:spLocks noChangeArrowheads="1"/>
          </p:cNvSpPr>
          <p:nvPr/>
        </p:nvSpPr>
        <p:spPr bwMode="auto">
          <a:xfrm>
            <a:off x="2057400" y="44338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</a:rPr>
              <a:t>m</a:t>
            </a:r>
            <a:r>
              <a:rPr lang="en-US" altLang="en-US" sz="1800" baseline="-25000">
                <a:latin typeface="Times New Roman" pitchFamily="18" charset="0"/>
              </a:rPr>
              <a:t>i</a:t>
            </a:r>
          </a:p>
        </p:txBody>
      </p:sp>
      <p:sp>
        <p:nvSpPr>
          <p:cNvPr id="14378" name="Text Box 78"/>
          <p:cNvSpPr txBox="1">
            <a:spLocks noChangeArrowheads="1"/>
          </p:cNvSpPr>
          <p:nvPr/>
        </p:nvSpPr>
        <p:spPr bwMode="auto">
          <a:xfrm>
            <a:off x="3330575" y="389731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</a:rPr>
              <a:t>m</a:t>
            </a:r>
            <a:r>
              <a:rPr lang="en-US" altLang="en-US" sz="1800" baseline="-25000">
                <a:latin typeface="Times New Roman" pitchFamily="18" charset="0"/>
              </a:rPr>
              <a:t>i</a:t>
            </a:r>
          </a:p>
        </p:txBody>
      </p:sp>
      <p:sp>
        <p:nvSpPr>
          <p:cNvPr id="14379" name="Line 80"/>
          <p:cNvSpPr>
            <a:spLocks noChangeShapeType="1"/>
          </p:cNvSpPr>
          <p:nvPr/>
        </p:nvSpPr>
        <p:spPr bwMode="auto">
          <a:xfrm flipV="1">
            <a:off x="1143000" y="50292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80" name="Text Box 81"/>
          <p:cNvSpPr txBox="1">
            <a:spLocks noChangeArrowheads="1"/>
          </p:cNvSpPr>
          <p:nvPr/>
        </p:nvSpPr>
        <p:spPr bwMode="auto">
          <a:xfrm>
            <a:off x="301625" y="5375275"/>
            <a:ext cx="2362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>
                <a:latin typeface="Times New Roman" pitchFamily="18" charset="0"/>
              </a:rPr>
              <a:t>Объем </a:t>
            </a:r>
            <a:r>
              <a:rPr lang="en-US" altLang="en-US">
                <a:latin typeface="Times New Roman" pitchFamily="18" charset="0"/>
              </a:rPr>
              <a:t>= </a:t>
            </a:r>
            <a:r>
              <a:rPr lang="en-US" altLang="en-US" i="1">
                <a:latin typeface="Times New Roman" pitchFamily="18" charset="0"/>
              </a:rPr>
              <a:t>V</a:t>
            </a:r>
          </a:p>
        </p:txBody>
      </p:sp>
      <p:sp>
        <p:nvSpPr>
          <p:cNvPr id="14381" name="Text Box 82"/>
          <p:cNvSpPr txBox="1">
            <a:spLocks noChangeArrowheads="1"/>
          </p:cNvSpPr>
          <p:nvPr/>
        </p:nvSpPr>
        <p:spPr bwMode="auto">
          <a:xfrm>
            <a:off x="4953000" y="2925763"/>
            <a:ext cx="3657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000">
                <a:solidFill>
                  <a:srgbClr val="FF0000"/>
                </a:solidFill>
                <a:latin typeface="Times New Roman" pitchFamily="18" charset="0"/>
              </a:rPr>
              <a:t>Намагниченность </a:t>
            </a:r>
            <a:r>
              <a:rPr lang="en-US" altLang="en-US" sz="2000">
                <a:latin typeface="Times New Roman" pitchFamily="18" charset="0"/>
              </a:rPr>
              <a:t> - </a:t>
            </a:r>
            <a:r>
              <a:rPr lang="ru-RU" altLang="en-US" sz="2000">
                <a:latin typeface="Times New Roman" pitchFamily="18" charset="0"/>
              </a:rPr>
              <a:t>магнитный момент единицы объема</a:t>
            </a: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4382" name="Text Box 83"/>
          <p:cNvSpPr txBox="1">
            <a:spLocks noChangeArrowheads="1"/>
          </p:cNvSpPr>
          <p:nvPr/>
        </p:nvSpPr>
        <p:spPr bwMode="auto">
          <a:xfrm>
            <a:off x="5638800" y="3878263"/>
            <a:ext cx="2286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i="1">
                <a:latin typeface="Times New Roman" pitchFamily="18" charset="0"/>
              </a:rPr>
              <a:t> </a:t>
            </a:r>
            <a:r>
              <a:rPr lang="en-US" altLang="en-US" sz="2800" i="1">
                <a:latin typeface="Times New Roman" pitchFamily="18" charset="0"/>
              </a:rPr>
              <a:t>J= </a:t>
            </a:r>
            <a:r>
              <a:rPr lang="en-US" altLang="en-US" sz="2800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2800" i="1" baseline="-25000"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n-US" altLang="en-US" sz="2800" i="1">
                <a:latin typeface="Times New Roman" pitchFamily="18" charset="0"/>
                <a:cs typeface="Times New Roman" pitchFamily="18" charset="0"/>
              </a:rPr>
              <a:t>/V</a:t>
            </a:r>
          </a:p>
        </p:txBody>
      </p:sp>
      <p:sp>
        <p:nvSpPr>
          <p:cNvPr id="14383" name="Text Box 87"/>
          <p:cNvSpPr txBox="1">
            <a:spLocks noChangeArrowheads="1"/>
          </p:cNvSpPr>
          <p:nvPr/>
        </p:nvSpPr>
        <p:spPr bwMode="auto">
          <a:xfrm>
            <a:off x="4572000" y="1295400"/>
            <a:ext cx="4114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1800">
                <a:latin typeface="Times New Roman" pitchFamily="18" charset="0"/>
              </a:rPr>
              <a:t>Магнитный момент мттериального тела с объемом </a:t>
            </a:r>
            <a:r>
              <a:rPr lang="en-US" altLang="en-US" sz="1800">
                <a:latin typeface="Times New Roman" pitchFamily="18" charset="0"/>
              </a:rPr>
              <a:t>V:</a:t>
            </a:r>
          </a:p>
        </p:txBody>
      </p:sp>
      <p:sp>
        <p:nvSpPr>
          <p:cNvPr id="14384" name="Text Box 84"/>
          <p:cNvSpPr txBox="1">
            <a:spLocks noChangeArrowheads="1"/>
          </p:cNvSpPr>
          <p:nvPr/>
        </p:nvSpPr>
        <p:spPr bwMode="auto">
          <a:xfrm>
            <a:off x="6705600" y="2300288"/>
            <a:ext cx="22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i="1">
                <a:latin typeface="Times New Roman" pitchFamily="18" charset="0"/>
              </a:rPr>
              <a:t>i</a:t>
            </a:r>
          </a:p>
        </p:txBody>
      </p:sp>
      <p:sp>
        <p:nvSpPr>
          <p:cNvPr id="14385" name="Text Box 88"/>
          <p:cNvSpPr txBox="1">
            <a:spLocks noChangeArrowheads="1"/>
          </p:cNvSpPr>
          <p:nvPr/>
        </p:nvSpPr>
        <p:spPr bwMode="auto">
          <a:xfrm>
            <a:off x="5486400" y="1905000"/>
            <a:ext cx="2209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2800" i="1" baseline="-25000"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altLang="en-US" sz="2800" i="1">
                <a:latin typeface="Times New Roman" pitchFamily="18" charset="0"/>
                <a:cs typeface="Times New Roman" pitchFamily="18" charset="0"/>
              </a:rPr>
              <a:t> = ∑ m</a:t>
            </a:r>
            <a:r>
              <a:rPr lang="en-US" altLang="en-US" sz="2800" i="1" baseline="-25000">
                <a:latin typeface="Times New Roman" pitchFamily="18" charset="0"/>
                <a:cs typeface="Times New Roman" pitchFamily="18" charset="0"/>
              </a:rPr>
              <a:t>i </a:t>
            </a:r>
            <a:endParaRPr lang="en-US" altLang="en-US" sz="2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86" name="Text Box 89"/>
          <p:cNvSpPr txBox="1">
            <a:spLocks noChangeArrowheads="1"/>
          </p:cNvSpPr>
          <p:nvPr/>
        </p:nvSpPr>
        <p:spPr bwMode="auto">
          <a:xfrm>
            <a:off x="5486400" y="4953000"/>
            <a:ext cx="121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[ J ]</a:t>
            </a:r>
            <a:r>
              <a:rPr lang="en-US" altLang="en-US" sz="2400">
                <a:latin typeface="Times New Roman" pitchFamily="18" charset="0"/>
              </a:rPr>
              <a:t> = </a:t>
            </a:r>
          </a:p>
        </p:txBody>
      </p:sp>
      <p:sp>
        <p:nvSpPr>
          <p:cNvPr id="14387" name="Line 90"/>
          <p:cNvSpPr>
            <a:spLocks noChangeShapeType="1"/>
          </p:cNvSpPr>
          <p:nvPr/>
        </p:nvSpPr>
        <p:spPr bwMode="auto">
          <a:xfrm>
            <a:off x="6554788" y="5178425"/>
            <a:ext cx="676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88" name="Text Box 94"/>
          <p:cNvSpPr txBox="1">
            <a:spLocks noChangeArrowheads="1"/>
          </p:cNvSpPr>
          <p:nvPr/>
        </p:nvSpPr>
        <p:spPr bwMode="auto">
          <a:xfrm>
            <a:off x="7239000" y="4953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= </a:t>
            </a:r>
            <a:endParaRPr lang="en-US" altLang="en-US" sz="2400" i="1" baseline="30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389" name="Text Box 95"/>
          <p:cNvSpPr txBox="1">
            <a:spLocks noChangeArrowheads="1"/>
          </p:cNvSpPr>
          <p:nvPr/>
        </p:nvSpPr>
        <p:spPr bwMode="auto">
          <a:xfrm>
            <a:off x="0" y="3810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2000">
                <a:solidFill>
                  <a:schemeClr val="accent2"/>
                </a:solidFill>
                <a:latin typeface="Times New Roman" pitchFamily="18" charset="0"/>
              </a:rPr>
              <a:t>НАМАГНИЧЕННОСТЬ И МАГНИТНЫЙ МОМЕНТ </a:t>
            </a:r>
            <a:endParaRPr lang="en-US" altLang="en-US" sz="2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4390" name="Text Box 97"/>
          <p:cNvSpPr txBox="1">
            <a:spLocks noChangeArrowheads="1"/>
          </p:cNvSpPr>
          <p:nvPr/>
        </p:nvSpPr>
        <p:spPr bwMode="auto">
          <a:xfrm>
            <a:off x="4583113" y="4932363"/>
            <a:ext cx="10556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400">
                <a:solidFill>
                  <a:srgbClr val="0000FF"/>
                </a:solidFill>
                <a:latin typeface="Times New Roman" pitchFamily="18" charset="0"/>
              </a:rPr>
              <a:t>СИ</a:t>
            </a:r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altLang="en-US" sz="4400" i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391" name="Text Box 98"/>
          <p:cNvSpPr txBox="1">
            <a:spLocks noChangeArrowheads="1"/>
          </p:cNvSpPr>
          <p:nvPr/>
        </p:nvSpPr>
        <p:spPr bwMode="auto">
          <a:xfrm>
            <a:off x="4462463" y="5667375"/>
            <a:ext cx="11763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400">
                <a:solidFill>
                  <a:srgbClr val="0000FF"/>
                </a:solidFill>
                <a:latin typeface="Times New Roman" pitchFamily="18" charset="0"/>
              </a:rPr>
              <a:t>СГС</a:t>
            </a:r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altLang="en-US" sz="4400" i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392" name="Text Box 99"/>
          <p:cNvSpPr txBox="1">
            <a:spLocks noChangeArrowheads="1"/>
          </p:cNvSpPr>
          <p:nvPr/>
        </p:nvSpPr>
        <p:spPr bwMode="auto">
          <a:xfrm>
            <a:off x="5562600" y="5576888"/>
            <a:ext cx="1828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FF0000"/>
                </a:solidFill>
                <a:latin typeface="Times New Roman" pitchFamily="18" charset="0"/>
              </a:rPr>
              <a:t>emu / c</a:t>
            </a:r>
            <a:r>
              <a:rPr lang="ru-RU" altLang="en-US" sz="2400" i="1">
                <a:solidFill>
                  <a:srgbClr val="FF0000"/>
                </a:solidFill>
                <a:latin typeface="Times New Roman" pitchFamily="18" charset="0"/>
              </a:rPr>
              <a:t>м</a:t>
            </a:r>
            <a:r>
              <a:rPr lang="en-US" altLang="en-US" sz="2400" i="1" baseline="3000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4393" name="Text Box 102"/>
          <p:cNvSpPr txBox="1">
            <a:spLocks noChangeArrowheads="1"/>
          </p:cNvSpPr>
          <p:nvPr/>
        </p:nvSpPr>
        <p:spPr bwMode="auto">
          <a:xfrm>
            <a:off x="4572000" y="6186488"/>
            <a:ext cx="38862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i="1">
                <a:solidFill>
                  <a:srgbClr val="0000FF"/>
                </a:solidFill>
                <a:latin typeface="Times New Roman" pitchFamily="18" charset="0"/>
              </a:rPr>
              <a:t>1 </a:t>
            </a:r>
            <a:r>
              <a:rPr lang="en-US" altLang="en-US" sz="1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altLang="en-US" sz="1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altLang="en-US" sz="1800" i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altLang="en-US" sz="1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=10</a:t>
            </a:r>
            <a:r>
              <a:rPr lang="en-US" altLang="en-US" sz="1800" i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1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emu/c</a:t>
            </a:r>
            <a:r>
              <a:rPr lang="ru-RU" altLang="en-US" sz="1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altLang="en-US" sz="1800" i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800" i="1" baseline="300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394" name="Text Box 103"/>
          <p:cNvSpPr txBox="1">
            <a:spLocks noChangeArrowheads="1"/>
          </p:cNvSpPr>
          <p:nvPr/>
        </p:nvSpPr>
        <p:spPr bwMode="auto">
          <a:xfrm>
            <a:off x="7672388" y="4724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FF0000"/>
                </a:solidFill>
                <a:latin typeface="Times New Roman" pitchFamily="18" charset="0"/>
              </a:rPr>
              <a:t>A</a:t>
            </a:r>
            <a:endParaRPr lang="en-US" altLang="en-US" sz="2400" i="1" baseline="30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395" name="Text Box 104"/>
          <p:cNvSpPr txBox="1">
            <a:spLocks noChangeArrowheads="1"/>
          </p:cNvSpPr>
          <p:nvPr/>
        </p:nvSpPr>
        <p:spPr bwMode="auto">
          <a:xfrm>
            <a:off x="7620000" y="5081588"/>
            <a:ext cx="533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400" i="1">
                <a:solidFill>
                  <a:srgbClr val="FF0000"/>
                </a:solidFill>
                <a:latin typeface="Times New Roman" pitchFamily="18" charset="0"/>
              </a:rPr>
              <a:t>м</a:t>
            </a:r>
            <a:endParaRPr lang="en-US" altLang="en-US" sz="2400" i="1" baseline="30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396" name="Line 105"/>
          <p:cNvSpPr>
            <a:spLocks noChangeShapeType="1"/>
          </p:cNvSpPr>
          <p:nvPr/>
        </p:nvSpPr>
        <p:spPr bwMode="auto">
          <a:xfrm>
            <a:off x="7697788" y="5178425"/>
            <a:ext cx="379412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0825" y="2254250"/>
            <a:ext cx="842645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ru-RU" altLang="ru-RU">
                <a:solidFill>
                  <a:srgbClr val="FF0000"/>
                </a:solidFill>
                <a:latin typeface="Arial" charset="0"/>
              </a:rPr>
              <a:t>Намагниченность</a:t>
            </a:r>
            <a:r>
              <a:rPr lang="en-US" altLang="ru-RU">
                <a:solidFill>
                  <a:srgbClr val="FF0000"/>
                </a:solidFill>
                <a:latin typeface="Arial" charset="0"/>
              </a:rPr>
              <a:t> (</a:t>
            </a:r>
            <a:r>
              <a:rPr lang="en-US" altLang="ru-RU" i="1">
                <a:solidFill>
                  <a:srgbClr val="FF0000"/>
                </a:solidFill>
                <a:latin typeface="Arial" charset="0"/>
              </a:rPr>
              <a:t>J</a:t>
            </a:r>
            <a:r>
              <a:rPr lang="en-US" altLang="ru-RU">
                <a:solidFill>
                  <a:srgbClr val="FF0000"/>
                </a:solidFill>
                <a:latin typeface="Arial" charset="0"/>
              </a:rPr>
              <a:t>) -</a:t>
            </a:r>
            <a:r>
              <a:rPr lang="ru-RU" altLang="ru-RU">
                <a:latin typeface="Arial" charset="0"/>
              </a:rPr>
              <a:t> характеристика магнитного состояния макроскопического физического тела; в случае однородно намагниченного тела</a:t>
            </a:r>
            <a:r>
              <a:rPr lang="en-US" altLang="ru-RU">
                <a:latin typeface="Arial" charset="0"/>
              </a:rPr>
              <a:t>.</a:t>
            </a:r>
            <a:r>
              <a:rPr lang="ru-RU" altLang="ru-RU">
                <a:latin typeface="Arial" charset="0"/>
              </a:rPr>
              <a:t> Намагниченность определяется как магнитный момент  </a:t>
            </a:r>
            <a:r>
              <a:rPr lang="ru-RU" altLang="ru-RU" i="1">
                <a:latin typeface="Arial" charset="0"/>
              </a:rPr>
              <a:t>J</a:t>
            </a:r>
            <a:r>
              <a:rPr lang="ru-RU" altLang="ru-RU">
                <a:latin typeface="Arial" charset="0"/>
              </a:rPr>
              <a:t> единицы объёма тела: </a:t>
            </a:r>
            <a:r>
              <a:rPr lang="ru-RU" altLang="ru-RU" i="1">
                <a:latin typeface="Arial" charset="0"/>
              </a:rPr>
              <a:t>J</a:t>
            </a:r>
            <a:r>
              <a:rPr lang="ru-RU" altLang="ru-RU">
                <a:latin typeface="Arial" charset="0"/>
              </a:rPr>
              <a:t> = </a:t>
            </a:r>
            <a:r>
              <a:rPr lang="ru-RU" altLang="ru-RU" i="1">
                <a:latin typeface="Arial" charset="0"/>
              </a:rPr>
              <a:t>M/V</a:t>
            </a:r>
            <a:r>
              <a:rPr lang="ru-RU" altLang="ru-RU">
                <a:latin typeface="Arial" charset="0"/>
              </a:rPr>
              <a:t>, где </a:t>
            </a:r>
            <a:r>
              <a:rPr lang="ru-RU" altLang="ru-RU" i="1">
                <a:latin typeface="Arial" charset="0"/>
              </a:rPr>
              <a:t>М</a:t>
            </a:r>
            <a:r>
              <a:rPr lang="ru-RU" altLang="ru-RU">
                <a:latin typeface="Arial" charset="0"/>
              </a:rPr>
              <a:t> — магнитный момент тела, </a:t>
            </a:r>
            <a:r>
              <a:rPr lang="ru-RU" altLang="ru-RU" i="1">
                <a:latin typeface="Arial" charset="0"/>
              </a:rPr>
              <a:t>V</a:t>
            </a:r>
            <a:r>
              <a:rPr lang="ru-RU" altLang="ru-RU">
                <a:latin typeface="Arial" charset="0"/>
              </a:rPr>
              <a:t> — его объём. В случае неоднородно намагниченного тела намагниченность определяется для каждой точки тела (точнее, для каждого физически малого объёма </a:t>
            </a:r>
            <a:r>
              <a:rPr lang="ru-RU" altLang="ru-RU" i="1">
                <a:latin typeface="Arial" charset="0"/>
              </a:rPr>
              <a:t>dV</a:t>
            </a:r>
            <a:r>
              <a:rPr lang="ru-RU" altLang="ru-RU">
                <a:latin typeface="Arial" charset="0"/>
              </a:rPr>
              <a:t>): </a:t>
            </a:r>
            <a:r>
              <a:rPr lang="ru-RU" altLang="ru-RU" i="1">
                <a:latin typeface="Arial" charset="0"/>
              </a:rPr>
              <a:t>J</a:t>
            </a:r>
            <a:r>
              <a:rPr lang="ru-RU" altLang="ru-RU">
                <a:latin typeface="Arial" charset="0"/>
              </a:rPr>
              <a:t> = </a:t>
            </a:r>
            <a:r>
              <a:rPr lang="ru-RU" altLang="ru-RU" i="1">
                <a:latin typeface="Arial" charset="0"/>
              </a:rPr>
              <a:t>dM/dV</a:t>
            </a:r>
            <a:r>
              <a:rPr lang="ru-RU" altLang="ru-RU">
                <a:latin typeface="Arial" charset="0"/>
              </a:rPr>
              <a:t>, где </a:t>
            </a:r>
            <a:r>
              <a:rPr lang="ru-RU" altLang="ru-RU" i="1">
                <a:latin typeface="Arial" charset="0"/>
              </a:rPr>
              <a:t>dM</a:t>
            </a:r>
            <a:r>
              <a:rPr lang="ru-RU" altLang="ru-RU">
                <a:latin typeface="Arial" charset="0"/>
              </a:rPr>
              <a:t> — магнитный момент объёма </a:t>
            </a:r>
            <a:r>
              <a:rPr lang="ru-RU" altLang="ru-RU" i="1">
                <a:latin typeface="Arial" charset="0"/>
              </a:rPr>
              <a:t>dV</a:t>
            </a:r>
            <a:r>
              <a:rPr lang="ru-RU" altLang="ru-RU">
                <a:latin typeface="Arial" charset="0"/>
              </a:rPr>
              <a:t>. Единица намагниченности в Международной системе единиц СИ  — ампер  на метр (1 </a:t>
            </a:r>
            <a:r>
              <a:rPr lang="en-US" altLang="ru-RU" i="1">
                <a:latin typeface="Arial" charset="0"/>
              </a:rPr>
              <a:t>A</a:t>
            </a:r>
            <a:r>
              <a:rPr lang="ru-RU" altLang="ru-RU" i="1">
                <a:latin typeface="Arial" charset="0"/>
              </a:rPr>
              <a:t>/м</a:t>
            </a:r>
            <a:r>
              <a:rPr lang="ru-RU" altLang="ru-RU">
                <a:latin typeface="Arial" charset="0"/>
              </a:rPr>
              <a:t> — намагниченность,  при которой 1 </a:t>
            </a:r>
            <a:r>
              <a:rPr lang="ru-RU" altLang="ru-RU" i="1">
                <a:latin typeface="Arial" charset="0"/>
              </a:rPr>
              <a:t>м</a:t>
            </a:r>
            <a:r>
              <a:rPr lang="ru-RU" altLang="ru-RU" i="1" baseline="30000">
                <a:latin typeface="Arial" charset="0"/>
              </a:rPr>
              <a:t>3</a:t>
            </a:r>
            <a:r>
              <a:rPr lang="ru-RU" altLang="ru-RU" baseline="30000">
                <a:latin typeface="Arial" charset="0"/>
              </a:rPr>
              <a:t> </a:t>
            </a:r>
            <a:r>
              <a:rPr lang="ru-RU" altLang="ru-RU">
                <a:latin typeface="Arial" charset="0"/>
              </a:rPr>
              <a:t>вещества обладает магнитным моментом 1 </a:t>
            </a:r>
            <a:r>
              <a:rPr lang="en-US" altLang="ru-RU" i="1">
                <a:latin typeface="Arial" charset="0"/>
              </a:rPr>
              <a:t>A</a:t>
            </a:r>
            <a:r>
              <a:rPr lang="ru-RU" altLang="ru-RU">
                <a:latin typeface="Arial" charset="0"/>
              </a:rPr>
              <a:t>×</a:t>
            </a:r>
            <a:r>
              <a:rPr lang="ru-RU" altLang="ru-RU" i="1">
                <a:latin typeface="Arial" charset="0"/>
              </a:rPr>
              <a:t>м</a:t>
            </a:r>
            <a:r>
              <a:rPr lang="ru-RU" altLang="ru-RU" i="1" baseline="30000">
                <a:latin typeface="Arial" charset="0"/>
              </a:rPr>
              <a:t>2</a:t>
            </a:r>
            <a:r>
              <a:rPr lang="ru-RU" altLang="ru-RU">
                <a:latin typeface="Arial" charset="0"/>
              </a:rPr>
              <a:t>), в СГС </a:t>
            </a:r>
            <a:r>
              <a:rPr lang="ru-RU" altLang="ru-RU" i="1">
                <a:latin typeface="Arial" charset="0"/>
              </a:rPr>
              <a:t>системе единиц</a:t>
            </a:r>
            <a:r>
              <a:rPr lang="ru-RU" altLang="ru-RU">
                <a:latin typeface="Arial" charset="0"/>
              </a:rPr>
              <a:t> — </a:t>
            </a:r>
            <a:r>
              <a:rPr lang="ru-RU" altLang="ru-RU" i="1">
                <a:latin typeface="Arial" charset="0"/>
              </a:rPr>
              <a:t>эрг/</a:t>
            </a:r>
            <a:r>
              <a:rPr lang="ru-RU" altLang="ru-RU">
                <a:latin typeface="Arial" charset="0"/>
              </a:rPr>
              <a:t>(</a:t>
            </a:r>
            <a:r>
              <a:rPr lang="ru-RU" altLang="ru-RU" i="1">
                <a:latin typeface="Arial" charset="0"/>
              </a:rPr>
              <a:t>гс</a:t>
            </a:r>
            <a:r>
              <a:rPr lang="ru-RU" altLang="ru-RU">
                <a:latin typeface="Arial" charset="0"/>
              </a:rPr>
              <a:t>×</a:t>
            </a:r>
            <a:r>
              <a:rPr lang="ru-RU" altLang="ru-RU" i="1">
                <a:latin typeface="Arial" charset="0"/>
              </a:rPr>
              <a:t>см</a:t>
            </a:r>
            <a:r>
              <a:rPr lang="ru-RU" altLang="ru-RU" i="1" baseline="30000">
                <a:latin typeface="Arial" charset="0"/>
              </a:rPr>
              <a:t>3</a:t>
            </a:r>
            <a:r>
              <a:rPr lang="ru-RU" altLang="ru-RU">
                <a:latin typeface="Arial" charset="0"/>
              </a:rPr>
              <a:t>); 1 </a:t>
            </a:r>
            <a:r>
              <a:rPr lang="ru-RU" altLang="ru-RU" i="1">
                <a:latin typeface="Arial" charset="0"/>
              </a:rPr>
              <a:t>эрг/</a:t>
            </a:r>
            <a:r>
              <a:rPr lang="ru-RU" altLang="ru-RU">
                <a:latin typeface="Arial" charset="0"/>
              </a:rPr>
              <a:t>(</a:t>
            </a:r>
            <a:r>
              <a:rPr lang="ru-RU" altLang="ru-RU" i="1">
                <a:latin typeface="Arial" charset="0"/>
              </a:rPr>
              <a:t>гс</a:t>
            </a:r>
            <a:r>
              <a:rPr lang="ru-RU" altLang="ru-RU">
                <a:latin typeface="Arial" charset="0"/>
              </a:rPr>
              <a:t>×</a:t>
            </a:r>
            <a:r>
              <a:rPr lang="ru-RU" altLang="ru-RU" i="1">
                <a:latin typeface="Arial" charset="0"/>
              </a:rPr>
              <a:t>см</a:t>
            </a:r>
            <a:r>
              <a:rPr lang="ru-RU" altLang="ru-RU" i="1" baseline="30000">
                <a:latin typeface="Arial" charset="0"/>
              </a:rPr>
              <a:t>3</a:t>
            </a:r>
            <a:r>
              <a:rPr lang="ru-RU" altLang="ru-RU">
                <a:latin typeface="Arial" charset="0"/>
              </a:rPr>
              <a:t>) = 103 </a:t>
            </a:r>
            <a:r>
              <a:rPr lang="en-US" altLang="ru-RU" i="1">
                <a:latin typeface="Arial" charset="0"/>
              </a:rPr>
              <a:t>A</a:t>
            </a:r>
            <a:r>
              <a:rPr lang="ru-RU" altLang="ru-RU" i="1">
                <a:latin typeface="Arial" charset="0"/>
              </a:rPr>
              <a:t>/м</a:t>
            </a:r>
            <a:r>
              <a:rPr lang="ru-RU" altLang="ru-RU">
                <a:latin typeface="Arial" charset="0"/>
              </a:rPr>
              <a:t> 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96900" y="573088"/>
            <a:ext cx="78501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>
                <a:latin typeface="Arial" charset="0"/>
              </a:rPr>
              <a:t>Для характеристики магнитного состояния макроскопических тел определяется среднее значение результирующего магнитного момента  всех образующих тело микрочастиц.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55650" y="449263"/>
            <a:ext cx="7705725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/>
            <a:r>
              <a:rPr lang="ru-RU" altLang="ru-RU">
                <a:solidFill>
                  <a:srgbClr val="FF0000"/>
                </a:solidFill>
                <a:latin typeface="Arial" charset="0"/>
              </a:rPr>
              <a:t>Магнитная восприимчивость (</a:t>
            </a:r>
            <a:r>
              <a:rPr lang="en-US" altLang="ru-RU">
                <a:solidFill>
                  <a:srgbClr val="FF0000"/>
                </a:solidFill>
                <a:latin typeface="Arial" charset="0"/>
              </a:rPr>
              <a:t>k)</a:t>
            </a:r>
            <a:r>
              <a:rPr lang="ru-RU" altLang="ru-RU">
                <a:latin typeface="Arial" charset="0"/>
              </a:rPr>
              <a:t> </a:t>
            </a:r>
            <a:r>
              <a:rPr lang="en-US" altLang="ru-RU">
                <a:latin typeface="Arial" charset="0"/>
              </a:rPr>
              <a:t>- </a:t>
            </a:r>
            <a:r>
              <a:rPr lang="ru-RU" altLang="ru-RU">
                <a:latin typeface="Arial" charset="0"/>
              </a:rPr>
              <a:t>физическая величина, характеризующая связь между магнитным моментом (намагниченностью) вещества и магнитным полем в этом веществе.</a:t>
            </a:r>
          </a:p>
          <a:p>
            <a:pPr algn="just"/>
            <a:r>
              <a:rPr lang="ru-RU" altLang="ru-RU">
                <a:latin typeface="Arial" charset="0"/>
              </a:rPr>
              <a:t>  </a:t>
            </a:r>
          </a:p>
          <a:p>
            <a:pPr algn="just"/>
            <a:r>
              <a:rPr lang="ru-RU" altLang="ru-RU">
                <a:latin typeface="Arial" charset="0"/>
              </a:rPr>
              <a:t>Объёмная магнитная восприимчивость </a:t>
            </a:r>
            <a:r>
              <a:rPr lang="el-GR" altLang="ru-RU">
                <a:cs typeface="Times New Roman" pitchFamily="18" charset="0"/>
              </a:rPr>
              <a:t>κ</a:t>
            </a:r>
            <a:r>
              <a:rPr lang="ru-RU" altLang="ru-RU">
                <a:latin typeface="Arial" charset="0"/>
              </a:rPr>
              <a:t> равна отношению намагниченности единицы объёма вещества </a:t>
            </a:r>
            <a:r>
              <a:rPr lang="ru-RU" altLang="ru-RU" i="1">
                <a:latin typeface="Arial" charset="0"/>
              </a:rPr>
              <a:t>J к</a:t>
            </a:r>
            <a:r>
              <a:rPr lang="ru-RU" altLang="ru-RU">
                <a:latin typeface="Arial" charset="0"/>
              </a:rPr>
              <a:t> напряжённости </a:t>
            </a:r>
            <a:r>
              <a:rPr lang="ru-RU" altLang="ru-RU" i="1">
                <a:latin typeface="Arial" charset="0"/>
              </a:rPr>
              <a:t>Н</a:t>
            </a:r>
            <a:r>
              <a:rPr lang="ru-RU" altLang="ru-RU">
                <a:latin typeface="Arial" charset="0"/>
              </a:rPr>
              <a:t> намагничивающего магнитного поля:   </a:t>
            </a:r>
            <a:r>
              <a:rPr lang="ru-RU" altLang="ru-RU" sz="600">
                <a:latin typeface="Arial" charset="0"/>
              </a:rPr>
              <a:t> </a:t>
            </a:r>
            <a:r>
              <a:rPr lang="ru-RU" altLang="ru-RU">
                <a:latin typeface="Arial" charset="0"/>
              </a:rPr>
              <a:t> </a:t>
            </a:r>
            <a:r>
              <a:rPr lang="el-GR" altLang="ru-RU">
                <a:cs typeface="Times New Roman" pitchFamily="18" charset="0"/>
              </a:rPr>
              <a:t>κ</a:t>
            </a:r>
            <a:r>
              <a:rPr lang="ru-RU" altLang="ru-RU">
                <a:latin typeface="Arial" charset="0"/>
              </a:rPr>
              <a:t>= </a:t>
            </a:r>
            <a:r>
              <a:rPr lang="ru-RU" altLang="ru-RU" i="1">
                <a:latin typeface="Arial" charset="0"/>
              </a:rPr>
              <a:t>J </a:t>
            </a:r>
            <a:r>
              <a:rPr lang="ru-RU" altLang="ru-RU">
                <a:latin typeface="Arial" charset="0"/>
              </a:rPr>
              <a:t>/</a:t>
            </a:r>
            <a:r>
              <a:rPr lang="ru-RU" altLang="ru-RU" i="1">
                <a:latin typeface="Arial" charset="0"/>
              </a:rPr>
              <a:t>H</a:t>
            </a:r>
            <a:r>
              <a:rPr lang="ru-RU" altLang="ru-RU">
                <a:latin typeface="Arial" charset="0"/>
              </a:rPr>
              <a:t>. </a:t>
            </a:r>
          </a:p>
          <a:p>
            <a:pPr algn="just"/>
            <a:endParaRPr lang="ru-RU" altLang="ru-RU">
              <a:latin typeface="Arial" charset="0"/>
            </a:endParaRPr>
          </a:p>
          <a:p>
            <a:pPr algn="just"/>
            <a:r>
              <a:rPr lang="ru-RU" altLang="ru-RU">
                <a:latin typeface="Arial" charset="0"/>
              </a:rPr>
              <a:t>Этот вид намагниченности называется </a:t>
            </a:r>
            <a:r>
              <a:rPr lang="ru-RU" altLang="ru-RU" i="1">
                <a:solidFill>
                  <a:srgbClr val="FF0000"/>
                </a:solidFill>
                <a:latin typeface="Arial" charset="0"/>
              </a:rPr>
              <a:t>индуктивной.</a:t>
            </a:r>
          </a:p>
          <a:p>
            <a:pPr algn="just"/>
            <a:endParaRPr lang="ru-RU" altLang="ru-RU">
              <a:latin typeface="Arial" charset="0"/>
            </a:endParaRPr>
          </a:p>
          <a:p>
            <a:pPr algn="just"/>
            <a:r>
              <a:rPr lang="ru-RU" altLang="ru-RU">
                <a:latin typeface="Arial" charset="0"/>
              </a:rPr>
              <a:t>Для вещества, обладающего эффектом магнитной памяти намагниченность сохраняется в отсутствии магнитного поля. </a:t>
            </a:r>
          </a:p>
          <a:p>
            <a:pPr algn="just"/>
            <a:r>
              <a:rPr lang="ru-RU" altLang="ru-RU">
                <a:latin typeface="Arial" charset="0"/>
              </a:rPr>
              <a:t>Этот вид намагниченности называется </a:t>
            </a:r>
            <a:r>
              <a:rPr lang="ru-RU" altLang="ru-RU" i="1">
                <a:solidFill>
                  <a:srgbClr val="FF0000"/>
                </a:solidFill>
                <a:latin typeface="Arial" charset="0"/>
              </a:rPr>
              <a:t>остаточной.</a:t>
            </a:r>
          </a:p>
          <a:p>
            <a:pPr algn="just"/>
            <a:endParaRPr lang="ru-RU" altLang="ru-RU" i="1">
              <a:solidFill>
                <a:srgbClr val="FF0000"/>
              </a:solidFill>
              <a:latin typeface="Arial" charset="0"/>
            </a:endParaRPr>
          </a:p>
          <a:p>
            <a:pPr algn="just"/>
            <a:r>
              <a:rPr lang="ru-RU" altLang="ru-RU">
                <a:latin typeface="Arial" charset="0"/>
              </a:rPr>
              <a:t>Остаточная намагниченность горных пород, возникающая в процессе их образования и дальнейшей истории называется</a:t>
            </a:r>
            <a:r>
              <a:rPr lang="ru-RU" altLang="ru-RU" i="1">
                <a:solidFill>
                  <a:srgbClr val="FF0000"/>
                </a:solidFill>
                <a:latin typeface="Arial" charset="0"/>
              </a:rPr>
              <a:t> естественной остаточной намагниченностью и обозначается </a:t>
            </a:r>
            <a:r>
              <a:rPr lang="en-US" altLang="ru-RU" i="1">
                <a:solidFill>
                  <a:srgbClr val="FF0000"/>
                </a:solidFill>
                <a:latin typeface="Arial" charset="0"/>
              </a:rPr>
              <a:t>NRM </a:t>
            </a:r>
            <a:r>
              <a:rPr lang="en-US" altLang="ru-RU">
                <a:latin typeface="Arial" charset="0"/>
              </a:rPr>
              <a:t>(</a:t>
            </a:r>
            <a:r>
              <a:rPr lang="ru-RU" altLang="ru-RU">
                <a:latin typeface="Arial" charset="0"/>
              </a:rPr>
              <a:t>аббревиатура от английского </a:t>
            </a:r>
            <a:r>
              <a:rPr lang="en-US" altLang="ru-RU">
                <a:latin typeface="Arial" charset="0"/>
              </a:rPr>
              <a:t>Natural Remanent </a:t>
            </a:r>
            <a:r>
              <a:rPr lang="ru-RU" altLang="ru-RU">
                <a:latin typeface="Arial" charset="0"/>
              </a:rPr>
              <a:t> </a:t>
            </a:r>
            <a:r>
              <a:rPr lang="en-US" altLang="ru-RU">
                <a:latin typeface="Arial" charset="0"/>
              </a:rPr>
              <a:t>Magnetization)</a:t>
            </a:r>
            <a:r>
              <a:rPr lang="ru-RU" altLang="ru-RU">
                <a:latin typeface="Arial" charset="0"/>
              </a:rPr>
              <a:t> </a:t>
            </a:r>
          </a:p>
          <a:p>
            <a:pPr algn="just"/>
            <a:endParaRPr lang="ru-RU" altLang="ru-RU">
              <a:latin typeface="Arial" charset="0"/>
            </a:endParaRPr>
          </a:p>
          <a:p>
            <a:pPr algn="just"/>
            <a:endParaRPr lang="ru-RU" altLang="ru-RU">
              <a:latin typeface="Arial" charset="0"/>
            </a:endParaRPr>
          </a:p>
          <a:p>
            <a:pPr algn="just"/>
            <a:endParaRPr lang="ru-RU" altLang="ru-RU">
              <a:latin typeface="Arial" charset="0"/>
            </a:endParaRPr>
          </a:p>
        </p:txBody>
      </p:sp>
      <p:pic>
        <p:nvPicPr>
          <p:cNvPr id="16387" name="Picture 3" descr="1038425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850" y="3567113"/>
            <a:ext cx="10477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058" name="Group 2"/>
          <p:cNvGrpSpPr>
            <a:grpSpLocks/>
          </p:cNvGrpSpPr>
          <p:nvPr/>
        </p:nvGrpSpPr>
        <p:grpSpPr bwMode="auto">
          <a:xfrm>
            <a:off x="0" y="1557338"/>
            <a:ext cx="9144000" cy="1066800"/>
            <a:chOff x="0" y="1920"/>
            <a:chExt cx="5760" cy="672"/>
          </a:xfrm>
        </p:grpSpPr>
        <p:sp>
          <p:nvSpPr>
            <p:cNvPr id="17459" name="Rectangle 3"/>
            <p:cNvSpPr>
              <a:spLocks noChangeArrowheads="1"/>
            </p:cNvSpPr>
            <p:nvPr/>
          </p:nvSpPr>
          <p:spPr bwMode="auto">
            <a:xfrm>
              <a:off x="0" y="1920"/>
              <a:ext cx="5760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grpSp>
          <p:nvGrpSpPr>
            <p:cNvPr id="17460" name="Group 4"/>
            <p:cNvGrpSpPr>
              <a:grpSpLocks/>
            </p:cNvGrpSpPr>
            <p:nvPr/>
          </p:nvGrpSpPr>
          <p:grpSpPr bwMode="auto">
            <a:xfrm>
              <a:off x="330" y="1920"/>
              <a:ext cx="3507" cy="672"/>
              <a:chOff x="330" y="1920"/>
              <a:chExt cx="3507" cy="672"/>
            </a:xfrm>
          </p:grpSpPr>
          <p:sp>
            <p:nvSpPr>
              <p:cNvPr id="17461" name="Rectangle 5"/>
              <p:cNvSpPr>
                <a:spLocks noChangeArrowheads="1"/>
              </p:cNvSpPr>
              <p:nvPr/>
            </p:nvSpPr>
            <p:spPr bwMode="auto">
              <a:xfrm>
                <a:off x="384" y="2208"/>
                <a:ext cx="23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>
                    <a:solidFill>
                      <a:srgbClr val="000000"/>
                    </a:solidFill>
                    <a:latin typeface="Arial" charset="0"/>
                  </a:rPr>
                  <a:t>при</a:t>
                </a:r>
                <a:endParaRPr lang="ru-RU" altLang="ru-RU" sz="2800" b="0">
                  <a:latin typeface="Arial" charset="0"/>
                </a:endParaRPr>
              </a:p>
            </p:txBody>
          </p:sp>
          <p:sp>
            <p:nvSpPr>
              <p:cNvPr id="17462" name="Rectangle 6"/>
              <p:cNvSpPr>
                <a:spLocks noChangeArrowheads="1"/>
              </p:cNvSpPr>
              <p:nvPr/>
            </p:nvSpPr>
            <p:spPr bwMode="auto">
              <a:xfrm>
                <a:off x="636" y="2208"/>
                <a:ext cx="26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ru-RU" sz="1600" i="1">
                    <a:solidFill>
                      <a:srgbClr val="000000"/>
                    </a:solidFill>
                  </a:rPr>
                  <a:t> </a:t>
                </a:r>
                <a:r>
                  <a:rPr lang="ru-RU" altLang="ru-RU" sz="1600" i="1">
                    <a:solidFill>
                      <a:srgbClr val="000000"/>
                    </a:solidFill>
                  </a:rPr>
                  <a:t>J</a:t>
                </a:r>
                <a:r>
                  <a:rPr lang="en-US" altLang="ru-RU" sz="1600" i="1">
                    <a:solidFill>
                      <a:srgbClr val="000000"/>
                    </a:solidFill>
                  </a:rPr>
                  <a:t> </a:t>
                </a:r>
                <a:r>
                  <a:rPr lang="ru-RU" altLang="ru-RU" sz="1600" i="1">
                    <a:solidFill>
                      <a:srgbClr val="000000"/>
                    </a:solidFill>
                  </a:rPr>
                  <a:t>=0</a:t>
                </a:r>
                <a:endParaRPr lang="ru-RU" altLang="ru-RU" sz="1600" b="0"/>
              </a:p>
            </p:txBody>
          </p:sp>
          <p:sp>
            <p:nvSpPr>
              <p:cNvPr id="17463" name="Rectangle 7"/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o</a:t>
                </a:r>
                <a:endParaRPr lang="ru-RU" altLang="ru-RU" sz="2800" b="0"/>
              </a:p>
            </p:txBody>
          </p:sp>
          <p:sp>
            <p:nvSpPr>
              <p:cNvPr id="17464" name="Rectangle 8"/>
              <p:cNvSpPr>
                <a:spLocks noChangeArrowheads="1"/>
              </p:cNvSpPr>
              <p:nvPr/>
            </p:nvSpPr>
            <p:spPr bwMode="auto">
              <a:xfrm>
                <a:off x="1194" y="2220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o</a:t>
                </a:r>
                <a:endParaRPr lang="ru-RU" altLang="ru-RU" sz="2800" b="0"/>
              </a:p>
            </p:txBody>
          </p:sp>
          <p:sp>
            <p:nvSpPr>
              <p:cNvPr id="17465" name="Rectangle 9"/>
              <p:cNvSpPr>
                <a:spLocks noChangeArrowheads="1"/>
              </p:cNvSpPr>
              <p:nvPr/>
            </p:nvSpPr>
            <p:spPr bwMode="auto">
              <a:xfrm>
                <a:off x="1740" y="2232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o</a:t>
                </a:r>
                <a:endParaRPr lang="ru-RU" altLang="ru-RU" sz="2800" b="0"/>
              </a:p>
            </p:txBody>
          </p:sp>
          <p:sp>
            <p:nvSpPr>
              <p:cNvPr id="17466" name="Rectangle 10"/>
              <p:cNvSpPr>
                <a:spLocks noChangeArrowheads="1"/>
              </p:cNvSpPr>
              <p:nvPr/>
            </p:nvSpPr>
            <p:spPr bwMode="auto">
              <a:xfrm>
                <a:off x="2676" y="2448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o</a:t>
                </a:r>
                <a:endParaRPr lang="ru-RU" altLang="ru-RU" sz="2800" b="0"/>
              </a:p>
            </p:txBody>
          </p:sp>
          <p:sp>
            <p:nvSpPr>
              <p:cNvPr id="17467" name="Rectangle 11"/>
              <p:cNvSpPr>
                <a:spLocks noChangeArrowheads="1"/>
              </p:cNvSpPr>
              <p:nvPr/>
            </p:nvSpPr>
            <p:spPr bwMode="auto">
              <a:xfrm>
                <a:off x="3024" y="1920"/>
                <a:ext cx="4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200" b="0">
                    <a:solidFill>
                      <a:srgbClr val="000000"/>
                    </a:solidFill>
                  </a:rPr>
                  <a:t>2</a:t>
                </a:r>
                <a:endParaRPr lang="ru-RU" altLang="ru-RU" sz="2800" b="0"/>
              </a:p>
            </p:txBody>
          </p:sp>
          <p:sp>
            <p:nvSpPr>
              <p:cNvPr id="17468" name="Rectangle 12"/>
              <p:cNvSpPr>
                <a:spLocks noChangeArrowheads="1"/>
              </p:cNvSpPr>
              <p:nvPr/>
            </p:nvSpPr>
            <p:spPr bwMode="auto">
              <a:xfrm>
                <a:off x="3264" y="2352"/>
                <a:ext cx="8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200" b="0">
                    <a:solidFill>
                      <a:srgbClr val="000000"/>
                    </a:solidFill>
                  </a:rPr>
                  <a:t>-6</a:t>
                </a:r>
                <a:endParaRPr lang="ru-RU" altLang="ru-RU" sz="2800" b="0"/>
              </a:p>
            </p:txBody>
          </p:sp>
          <p:sp>
            <p:nvSpPr>
              <p:cNvPr id="17469" name="Rectangle 13"/>
              <p:cNvSpPr>
                <a:spLocks noChangeArrowheads="1"/>
              </p:cNvSpPr>
              <p:nvPr/>
            </p:nvSpPr>
            <p:spPr bwMode="auto">
              <a:xfrm>
                <a:off x="330" y="1967"/>
                <a:ext cx="289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>
                    <a:solidFill>
                      <a:srgbClr val="000000"/>
                    </a:solidFill>
                    <a:latin typeface="Arial" charset="0"/>
                  </a:rPr>
                  <a:t>магнитная  индукция</a:t>
                </a:r>
                <a:r>
                  <a:rPr lang="ru-RU" altLang="ru-RU" sz="1500" b="0">
                    <a:solidFill>
                      <a:srgbClr val="000000"/>
                    </a:solidFill>
                    <a:latin typeface="Arial" charset="0"/>
                  </a:rPr>
                  <a:t>                            [</a:t>
                </a:r>
                <a:r>
                  <a:rPr lang="ru-RU" altLang="ru-RU" sz="1600" b="0">
                    <a:solidFill>
                      <a:srgbClr val="000000"/>
                    </a:solidFill>
                    <a:latin typeface="Arial" charset="0"/>
                  </a:rPr>
                  <a:t>Тл=В с/м</a:t>
                </a:r>
                <a:r>
                  <a:rPr lang="ru-RU" altLang="ru-RU" sz="1500" b="0">
                    <a:solidFill>
                      <a:srgbClr val="000000"/>
                    </a:solidFill>
                    <a:latin typeface="Arial" charset="0"/>
                  </a:rPr>
                  <a:t> ]</a:t>
                </a:r>
                <a:endParaRPr lang="ru-RU" altLang="ru-RU" sz="2800" b="0">
                  <a:latin typeface="Arial" charset="0"/>
                </a:endParaRPr>
              </a:p>
            </p:txBody>
          </p:sp>
          <p:sp>
            <p:nvSpPr>
              <p:cNvPr id="17470" name="Rectangle 14"/>
              <p:cNvSpPr>
                <a:spLocks noChangeArrowheads="1"/>
              </p:cNvSpPr>
              <p:nvPr/>
            </p:nvSpPr>
            <p:spPr bwMode="auto">
              <a:xfrm>
                <a:off x="1776" y="1968"/>
                <a:ext cx="62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i="1">
                    <a:solidFill>
                      <a:srgbClr val="000000"/>
                    </a:solidFill>
                  </a:rPr>
                  <a:t>В=     </a:t>
                </a:r>
                <a:r>
                  <a:rPr lang="ru-RU" altLang="ru-RU" sz="1500">
                    <a:solidFill>
                      <a:srgbClr val="000000"/>
                    </a:solidFill>
                  </a:rPr>
                  <a:t>(</a:t>
                </a:r>
                <a:r>
                  <a:rPr lang="ru-RU" altLang="ru-RU" sz="1500" i="1">
                    <a:solidFill>
                      <a:srgbClr val="000000"/>
                    </a:solidFill>
                  </a:rPr>
                  <a:t>H+J</a:t>
                </a:r>
                <a:r>
                  <a:rPr lang="ru-RU" altLang="ru-RU" sz="1500">
                    <a:solidFill>
                      <a:srgbClr val="000000"/>
                    </a:solidFill>
                  </a:rPr>
                  <a:t>),</a:t>
                </a:r>
                <a:endParaRPr lang="ru-RU" altLang="ru-RU" sz="2800" b="0"/>
              </a:p>
            </p:txBody>
          </p:sp>
          <p:sp>
            <p:nvSpPr>
              <p:cNvPr id="17471" name="Rectangle 15"/>
              <p:cNvSpPr>
                <a:spLocks noChangeArrowheads="1"/>
              </p:cNvSpPr>
              <p:nvPr/>
            </p:nvSpPr>
            <p:spPr bwMode="auto">
              <a:xfrm>
                <a:off x="384" y="2400"/>
                <a:ext cx="345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>
                    <a:solidFill>
                      <a:srgbClr val="000000"/>
                    </a:solidFill>
                  </a:rPr>
                  <a:t>магнитная проницаемость вакуума</a:t>
                </a:r>
                <a:r>
                  <a:rPr lang="ru-RU" altLang="ru-RU" sz="1500" b="0">
                    <a:solidFill>
                      <a:srgbClr val="000000"/>
                    </a:solidFill>
                  </a:rPr>
                  <a:t>        =</a:t>
                </a:r>
                <a:r>
                  <a:rPr lang="ru-RU" altLang="ru-RU" sz="1600" b="0">
                    <a:solidFill>
                      <a:srgbClr val="000000"/>
                    </a:solidFill>
                  </a:rPr>
                  <a:t>1.257*10   В с/(А м)</a:t>
                </a:r>
                <a:endParaRPr lang="ru-RU" altLang="ru-RU" sz="2800" b="0"/>
              </a:p>
            </p:txBody>
          </p:sp>
          <p:sp>
            <p:nvSpPr>
              <p:cNvPr id="17472" name="Rectangle 16"/>
              <p:cNvSpPr>
                <a:spLocks noChangeArrowheads="1"/>
              </p:cNvSpPr>
              <p:nvPr/>
            </p:nvSpPr>
            <p:spPr bwMode="auto">
              <a:xfrm>
                <a:off x="954" y="2208"/>
                <a:ext cx="41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 i="1">
                    <a:solidFill>
                      <a:srgbClr val="000000"/>
                    </a:solidFill>
                  </a:rPr>
                  <a:t>В=     H</a:t>
                </a:r>
                <a:endParaRPr lang="ru-RU" altLang="ru-RU" sz="1600" b="0"/>
              </a:p>
            </p:txBody>
          </p:sp>
          <p:sp>
            <p:nvSpPr>
              <p:cNvPr id="17473" name="Rectangle 17"/>
              <p:cNvSpPr>
                <a:spLocks noChangeArrowheads="1"/>
              </p:cNvSpPr>
              <p:nvPr/>
            </p:nvSpPr>
            <p:spPr bwMode="auto">
              <a:xfrm>
                <a:off x="1812" y="2208"/>
                <a:ext cx="29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 i="1">
                    <a:solidFill>
                      <a:srgbClr val="000000"/>
                    </a:solidFill>
                  </a:rPr>
                  <a:t>=В/H</a:t>
                </a:r>
                <a:endParaRPr lang="ru-RU" altLang="ru-RU" sz="1600" b="0"/>
              </a:p>
            </p:txBody>
          </p:sp>
          <p:sp>
            <p:nvSpPr>
              <p:cNvPr id="17474" name="Freeform 18"/>
              <p:cNvSpPr>
                <a:spLocks/>
              </p:cNvSpPr>
              <p:nvPr/>
            </p:nvSpPr>
            <p:spPr bwMode="auto">
              <a:xfrm>
                <a:off x="1944" y="2004"/>
                <a:ext cx="72" cy="90"/>
              </a:xfrm>
              <a:custGeom>
                <a:avLst/>
                <a:gdLst>
                  <a:gd name="T0" fmla="*/ 60 w 72"/>
                  <a:gd name="T1" fmla="*/ 0 h 90"/>
                  <a:gd name="T2" fmla="*/ 60 w 72"/>
                  <a:gd name="T3" fmla="*/ 42 h 90"/>
                  <a:gd name="T4" fmla="*/ 60 w 72"/>
                  <a:gd name="T5" fmla="*/ 48 h 90"/>
                  <a:gd name="T6" fmla="*/ 60 w 72"/>
                  <a:gd name="T7" fmla="*/ 54 h 90"/>
                  <a:gd name="T8" fmla="*/ 66 w 72"/>
                  <a:gd name="T9" fmla="*/ 54 h 90"/>
                  <a:gd name="T10" fmla="*/ 72 w 72"/>
                  <a:gd name="T11" fmla="*/ 54 h 90"/>
                  <a:gd name="T12" fmla="*/ 72 w 72"/>
                  <a:gd name="T13" fmla="*/ 48 h 90"/>
                  <a:gd name="T14" fmla="*/ 72 w 72"/>
                  <a:gd name="T15" fmla="*/ 54 h 90"/>
                  <a:gd name="T16" fmla="*/ 72 w 72"/>
                  <a:gd name="T17" fmla="*/ 60 h 90"/>
                  <a:gd name="T18" fmla="*/ 66 w 72"/>
                  <a:gd name="T19" fmla="*/ 60 h 90"/>
                  <a:gd name="T20" fmla="*/ 66 w 72"/>
                  <a:gd name="T21" fmla="*/ 66 h 90"/>
                  <a:gd name="T22" fmla="*/ 60 w 72"/>
                  <a:gd name="T23" fmla="*/ 66 h 90"/>
                  <a:gd name="T24" fmla="*/ 54 w 72"/>
                  <a:gd name="T25" fmla="*/ 66 h 90"/>
                  <a:gd name="T26" fmla="*/ 54 w 72"/>
                  <a:gd name="T27" fmla="*/ 60 h 90"/>
                  <a:gd name="T28" fmla="*/ 48 w 72"/>
                  <a:gd name="T29" fmla="*/ 60 h 90"/>
                  <a:gd name="T30" fmla="*/ 48 w 72"/>
                  <a:gd name="T31" fmla="*/ 54 h 90"/>
                  <a:gd name="T32" fmla="*/ 48 w 72"/>
                  <a:gd name="T33" fmla="*/ 48 h 90"/>
                  <a:gd name="T34" fmla="*/ 42 w 72"/>
                  <a:gd name="T35" fmla="*/ 54 h 90"/>
                  <a:gd name="T36" fmla="*/ 36 w 72"/>
                  <a:gd name="T37" fmla="*/ 60 h 90"/>
                  <a:gd name="T38" fmla="*/ 30 w 72"/>
                  <a:gd name="T39" fmla="*/ 60 h 90"/>
                  <a:gd name="T40" fmla="*/ 30 w 72"/>
                  <a:gd name="T41" fmla="*/ 66 h 90"/>
                  <a:gd name="T42" fmla="*/ 24 w 72"/>
                  <a:gd name="T43" fmla="*/ 66 h 90"/>
                  <a:gd name="T44" fmla="*/ 18 w 72"/>
                  <a:gd name="T45" fmla="*/ 66 h 90"/>
                  <a:gd name="T46" fmla="*/ 18 w 72"/>
                  <a:gd name="T47" fmla="*/ 60 h 90"/>
                  <a:gd name="T48" fmla="*/ 12 w 72"/>
                  <a:gd name="T49" fmla="*/ 60 h 90"/>
                  <a:gd name="T50" fmla="*/ 12 w 72"/>
                  <a:gd name="T51" fmla="*/ 66 h 90"/>
                  <a:gd name="T52" fmla="*/ 12 w 72"/>
                  <a:gd name="T53" fmla="*/ 72 h 90"/>
                  <a:gd name="T54" fmla="*/ 12 w 72"/>
                  <a:gd name="T55" fmla="*/ 78 h 90"/>
                  <a:gd name="T56" fmla="*/ 12 w 72"/>
                  <a:gd name="T57" fmla="*/ 84 h 90"/>
                  <a:gd name="T58" fmla="*/ 18 w 72"/>
                  <a:gd name="T59" fmla="*/ 84 h 90"/>
                  <a:gd name="T60" fmla="*/ 12 w 72"/>
                  <a:gd name="T61" fmla="*/ 90 h 90"/>
                  <a:gd name="T62" fmla="*/ 6 w 72"/>
                  <a:gd name="T63" fmla="*/ 90 h 90"/>
                  <a:gd name="T64" fmla="*/ 6 w 72"/>
                  <a:gd name="T65" fmla="*/ 84 h 90"/>
                  <a:gd name="T66" fmla="*/ 0 w 72"/>
                  <a:gd name="T67" fmla="*/ 84 h 90"/>
                  <a:gd name="T68" fmla="*/ 6 w 72"/>
                  <a:gd name="T69" fmla="*/ 84 h 90"/>
                  <a:gd name="T70" fmla="*/ 6 w 72"/>
                  <a:gd name="T71" fmla="*/ 78 h 90"/>
                  <a:gd name="T72" fmla="*/ 6 w 72"/>
                  <a:gd name="T73" fmla="*/ 72 h 90"/>
                  <a:gd name="T74" fmla="*/ 6 w 72"/>
                  <a:gd name="T75" fmla="*/ 66 h 90"/>
                  <a:gd name="T76" fmla="*/ 6 w 72"/>
                  <a:gd name="T77" fmla="*/ 60 h 90"/>
                  <a:gd name="T78" fmla="*/ 6 w 72"/>
                  <a:gd name="T79" fmla="*/ 54 h 90"/>
                  <a:gd name="T80" fmla="*/ 6 w 72"/>
                  <a:gd name="T81" fmla="*/ 0 h 90"/>
                  <a:gd name="T82" fmla="*/ 18 w 72"/>
                  <a:gd name="T83" fmla="*/ 0 h 90"/>
                  <a:gd name="T84" fmla="*/ 18 w 72"/>
                  <a:gd name="T85" fmla="*/ 36 h 90"/>
                  <a:gd name="T86" fmla="*/ 18 w 72"/>
                  <a:gd name="T87" fmla="*/ 42 h 90"/>
                  <a:gd name="T88" fmla="*/ 18 w 72"/>
                  <a:gd name="T89" fmla="*/ 48 h 90"/>
                  <a:gd name="T90" fmla="*/ 24 w 72"/>
                  <a:gd name="T91" fmla="*/ 54 h 90"/>
                  <a:gd name="T92" fmla="*/ 30 w 72"/>
                  <a:gd name="T93" fmla="*/ 54 h 90"/>
                  <a:gd name="T94" fmla="*/ 36 w 72"/>
                  <a:gd name="T95" fmla="*/ 54 h 90"/>
                  <a:gd name="T96" fmla="*/ 42 w 72"/>
                  <a:gd name="T97" fmla="*/ 54 h 90"/>
                  <a:gd name="T98" fmla="*/ 42 w 72"/>
                  <a:gd name="T99" fmla="*/ 48 h 90"/>
                  <a:gd name="T100" fmla="*/ 48 w 72"/>
                  <a:gd name="T101" fmla="*/ 48 h 90"/>
                  <a:gd name="T102" fmla="*/ 48 w 72"/>
                  <a:gd name="T103" fmla="*/ 0 h 90"/>
                  <a:gd name="T104" fmla="*/ 60 w 72"/>
                  <a:gd name="T105" fmla="*/ 0 h 9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2" h="90">
                    <a:moveTo>
                      <a:pt x="60" y="0"/>
                    </a:moveTo>
                    <a:lnTo>
                      <a:pt x="60" y="42"/>
                    </a:lnTo>
                    <a:lnTo>
                      <a:pt x="60" y="48"/>
                    </a:lnTo>
                    <a:lnTo>
                      <a:pt x="60" y="54"/>
                    </a:lnTo>
                    <a:lnTo>
                      <a:pt x="66" y="54"/>
                    </a:lnTo>
                    <a:lnTo>
                      <a:pt x="72" y="54"/>
                    </a:lnTo>
                    <a:lnTo>
                      <a:pt x="72" y="48"/>
                    </a:lnTo>
                    <a:lnTo>
                      <a:pt x="72" y="54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54" y="60"/>
                    </a:lnTo>
                    <a:lnTo>
                      <a:pt x="48" y="60"/>
                    </a:lnTo>
                    <a:lnTo>
                      <a:pt x="48" y="54"/>
                    </a:lnTo>
                    <a:lnTo>
                      <a:pt x="48" y="48"/>
                    </a:lnTo>
                    <a:lnTo>
                      <a:pt x="42" y="54"/>
                    </a:lnTo>
                    <a:lnTo>
                      <a:pt x="36" y="60"/>
                    </a:lnTo>
                    <a:lnTo>
                      <a:pt x="30" y="60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12" y="90"/>
                    </a:lnTo>
                    <a:lnTo>
                      <a:pt x="6" y="90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6" y="84"/>
                    </a:lnTo>
                    <a:lnTo>
                      <a:pt x="6" y="78"/>
                    </a:lnTo>
                    <a:lnTo>
                      <a:pt x="6" y="72"/>
                    </a:lnTo>
                    <a:lnTo>
                      <a:pt x="6" y="66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18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24" y="54"/>
                    </a:lnTo>
                    <a:lnTo>
                      <a:pt x="30" y="54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2" y="48"/>
                    </a:lnTo>
                    <a:lnTo>
                      <a:pt x="48" y="48"/>
                    </a:lnTo>
                    <a:lnTo>
                      <a:pt x="48" y="0"/>
                    </a:lnTo>
                    <a:lnTo>
                      <a:pt x="60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75" name="Freeform 19"/>
              <p:cNvSpPr>
                <a:spLocks/>
              </p:cNvSpPr>
              <p:nvPr/>
            </p:nvSpPr>
            <p:spPr bwMode="auto">
              <a:xfrm>
                <a:off x="1944" y="2004"/>
                <a:ext cx="72" cy="90"/>
              </a:xfrm>
              <a:custGeom>
                <a:avLst/>
                <a:gdLst>
                  <a:gd name="T0" fmla="*/ 60 w 72"/>
                  <a:gd name="T1" fmla="*/ 0 h 90"/>
                  <a:gd name="T2" fmla="*/ 60 w 72"/>
                  <a:gd name="T3" fmla="*/ 42 h 90"/>
                  <a:gd name="T4" fmla="*/ 60 w 72"/>
                  <a:gd name="T5" fmla="*/ 48 h 90"/>
                  <a:gd name="T6" fmla="*/ 60 w 72"/>
                  <a:gd name="T7" fmla="*/ 54 h 90"/>
                  <a:gd name="T8" fmla="*/ 66 w 72"/>
                  <a:gd name="T9" fmla="*/ 54 h 90"/>
                  <a:gd name="T10" fmla="*/ 72 w 72"/>
                  <a:gd name="T11" fmla="*/ 54 h 90"/>
                  <a:gd name="T12" fmla="*/ 72 w 72"/>
                  <a:gd name="T13" fmla="*/ 48 h 90"/>
                  <a:gd name="T14" fmla="*/ 72 w 72"/>
                  <a:gd name="T15" fmla="*/ 54 h 90"/>
                  <a:gd name="T16" fmla="*/ 72 w 72"/>
                  <a:gd name="T17" fmla="*/ 60 h 90"/>
                  <a:gd name="T18" fmla="*/ 66 w 72"/>
                  <a:gd name="T19" fmla="*/ 60 h 90"/>
                  <a:gd name="T20" fmla="*/ 66 w 72"/>
                  <a:gd name="T21" fmla="*/ 66 h 90"/>
                  <a:gd name="T22" fmla="*/ 60 w 72"/>
                  <a:gd name="T23" fmla="*/ 66 h 90"/>
                  <a:gd name="T24" fmla="*/ 54 w 72"/>
                  <a:gd name="T25" fmla="*/ 66 h 90"/>
                  <a:gd name="T26" fmla="*/ 54 w 72"/>
                  <a:gd name="T27" fmla="*/ 60 h 90"/>
                  <a:gd name="T28" fmla="*/ 48 w 72"/>
                  <a:gd name="T29" fmla="*/ 60 h 90"/>
                  <a:gd name="T30" fmla="*/ 48 w 72"/>
                  <a:gd name="T31" fmla="*/ 54 h 90"/>
                  <a:gd name="T32" fmla="*/ 48 w 72"/>
                  <a:gd name="T33" fmla="*/ 48 h 90"/>
                  <a:gd name="T34" fmla="*/ 42 w 72"/>
                  <a:gd name="T35" fmla="*/ 54 h 90"/>
                  <a:gd name="T36" fmla="*/ 36 w 72"/>
                  <a:gd name="T37" fmla="*/ 60 h 90"/>
                  <a:gd name="T38" fmla="*/ 30 w 72"/>
                  <a:gd name="T39" fmla="*/ 60 h 90"/>
                  <a:gd name="T40" fmla="*/ 30 w 72"/>
                  <a:gd name="T41" fmla="*/ 66 h 90"/>
                  <a:gd name="T42" fmla="*/ 24 w 72"/>
                  <a:gd name="T43" fmla="*/ 66 h 90"/>
                  <a:gd name="T44" fmla="*/ 18 w 72"/>
                  <a:gd name="T45" fmla="*/ 66 h 90"/>
                  <a:gd name="T46" fmla="*/ 18 w 72"/>
                  <a:gd name="T47" fmla="*/ 60 h 90"/>
                  <a:gd name="T48" fmla="*/ 12 w 72"/>
                  <a:gd name="T49" fmla="*/ 60 h 90"/>
                  <a:gd name="T50" fmla="*/ 12 w 72"/>
                  <a:gd name="T51" fmla="*/ 66 h 90"/>
                  <a:gd name="T52" fmla="*/ 12 w 72"/>
                  <a:gd name="T53" fmla="*/ 72 h 90"/>
                  <a:gd name="T54" fmla="*/ 12 w 72"/>
                  <a:gd name="T55" fmla="*/ 78 h 90"/>
                  <a:gd name="T56" fmla="*/ 12 w 72"/>
                  <a:gd name="T57" fmla="*/ 84 h 90"/>
                  <a:gd name="T58" fmla="*/ 18 w 72"/>
                  <a:gd name="T59" fmla="*/ 84 h 90"/>
                  <a:gd name="T60" fmla="*/ 12 w 72"/>
                  <a:gd name="T61" fmla="*/ 90 h 90"/>
                  <a:gd name="T62" fmla="*/ 6 w 72"/>
                  <a:gd name="T63" fmla="*/ 90 h 90"/>
                  <a:gd name="T64" fmla="*/ 6 w 72"/>
                  <a:gd name="T65" fmla="*/ 84 h 90"/>
                  <a:gd name="T66" fmla="*/ 0 w 72"/>
                  <a:gd name="T67" fmla="*/ 84 h 90"/>
                  <a:gd name="T68" fmla="*/ 6 w 72"/>
                  <a:gd name="T69" fmla="*/ 84 h 90"/>
                  <a:gd name="T70" fmla="*/ 6 w 72"/>
                  <a:gd name="T71" fmla="*/ 78 h 90"/>
                  <a:gd name="T72" fmla="*/ 6 w 72"/>
                  <a:gd name="T73" fmla="*/ 72 h 90"/>
                  <a:gd name="T74" fmla="*/ 6 w 72"/>
                  <a:gd name="T75" fmla="*/ 66 h 90"/>
                  <a:gd name="T76" fmla="*/ 6 w 72"/>
                  <a:gd name="T77" fmla="*/ 60 h 90"/>
                  <a:gd name="T78" fmla="*/ 6 w 72"/>
                  <a:gd name="T79" fmla="*/ 54 h 90"/>
                  <a:gd name="T80" fmla="*/ 6 w 72"/>
                  <a:gd name="T81" fmla="*/ 0 h 90"/>
                  <a:gd name="T82" fmla="*/ 18 w 72"/>
                  <a:gd name="T83" fmla="*/ 0 h 90"/>
                  <a:gd name="T84" fmla="*/ 18 w 72"/>
                  <a:gd name="T85" fmla="*/ 36 h 90"/>
                  <a:gd name="T86" fmla="*/ 18 w 72"/>
                  <a:gd name="T87" fmla="*/ 42 h 90"/>
                  <a:gd name="T88" fmla="*/ 18 w 72"/>
                  <a:gd name="T89" fmla="*/ 48 h 90"/>
                  <a:gd name="T90" fmla="*/ 24 w 72"/>
                  <a:gd name="T91" fmla="*/ 54 h 90"/>
                  <a:gd name="T92" fmla="*/ 30 w 72"/>
                  <a:gd name="T93" fmla="*/ 54 h 90"/>
                  <a:gd name="T94" fmla="*/ 36 w 72"/>
                  <a:gd name="T95" fmla="*/ 54 h 90"/>
                  <a:gd name="T96" fmla="*/ 42 w 72"/>
                  <a:gd name="T97" fmla="*/ 54 h 90"/>
                  <a:gd name="T98" fmla="*/ 42 w 72"/>
                  <a:gd name="T99" fmla="*/ 48 h 90"/>
                  <a:gd name="T100" fmla="*/ 48 w 72"/>
                  <a:gd name="T101" fmla="*/ 48 h 90"/>
                  <a:gd name="T102" fmla="*/ 48 w 72"/>
                  <a:gd name="T103" fmla="*/ 0 h 90"/>
                  <a:gd name="T104" fmla="*/ 60 w 72"/>
                  <a:gd name="T105" fmla="*/ 0 h 9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2" h="90">
                    <a:moveTo>
                      <a:pt x="60" y="0"/>
                    </a:moveTo>
                    <a:lnTo>
                      <a:pt x="60" y="42"/>
                    </a:lnTo>
                    <a:lnTo>
                      <a:pt x="60" y="48"/>
                    </a:lnTo>
                    <a:lnTo>
                      <a:pt x="60" y="54"/>
                    </a:lnTo>
                    <a:lnTo>
                      <a:pt x="66" y="54"/>
                    </a:lnTo>
                    <a:lnTo>
                      <a:pt x="72" y="54"/>
                    </a:lnTo>
                    <a:lnTo>
                      <a:pt x="72" y="48"/>
                    </a:lnTo>
                    <a:lnTo>
                      <a:pt x="72" y="54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54" y="60"/>
                    </a:lnTo>
                    <a:lnTo>
                      <a:pt x="48" y="60"/>
                    </a:lnTo>
                    <a:lnTo>
                      <a:pt x="48" y="54"/>
                    </a:lnTo>
                    <a:lnTo>
                      <a:pt x="48" y="48"/>
                    </a:lnTo>
                    <a:lnTo>
                      <a:pt x="42" y="54"/>
                    </a:lnTo>
                    <a:lnTo>
                      <a:pt x="36" y="60"/>
                    </a:lnTo>
                    <a:lnTo>
                      <a:pt x="30" y="60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12" y="90"/>
                    </a:lnTo>
                    <a:lnTo>
                      <a:pt x="6" y="90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6" y="84"/>
                    </a:lnTo>
                    <a:lnTo>
                      <a:pt x="6" y="78"/>
                    </a:lnTo>
                    <a:lnTo>
                      <a:pt x="6" y="72"/>
                    </a:lnTo>
                    <a:lnTo>
                      <a:pt x="6" y="66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18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24" y="54"/>
                    </a:lnTo>
                    <a:lnTo>
                      <a:pt x="30" y="54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2" y="48"/>
                    </a:lnTo>
                    <a:lnTo>
                      <a:pt x="48" y="48"/>
                    </a:lnTo>
                    <a:lnTo>
                      <a:pt x="48" y="0"/>
                    </a:lnTo>
                    <a:lnTo>
                      <a:pt x="6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76" name="Freeform 20"/>
              <p:cNvSpPr>
                <a:spLocks/>
              </p:cNvSpPr>
              <p:nvPr/>
            </p:nvSpPr>
            <p:spPr bwMode="auto">
              <a:xfrm>
                <a:off x="1116" y="2244"/>
                <a:ext cx="66" cy="90"/>
              </a:xfrm>
              <a:custGeom>
                <a:avLst/>
                <a:gdLst>
                  <a:gd name="T0" fmla="*/ 54 w 66"/>
                  <a:gd name="T1" fmla="*/ 0 h 90"/>
                  <a:gd name="T2" fmla="*/ 54 w 66"/>
                  <a:gd name="T3" fmla="*/ 42 h 90"/>
                  <a:gd name="T4" fmla="*/ 54 w 66"/>
                  <a:gd name="T5" fmla="*/ 48 h 90"/>
                  <a:gd name="T6" fmla="*/ 54 w 66"/>
                  <a:gd name="T7" fmla="*/ 54 h 90"/>
                  <a:gd name="T8" fmla="*/ 60 w 66"/>
                  <a:gd name="T9" fmla="*/ 54 h 90"/>
                  <a:gd name="T10" fmla="*/ 66 w 66"/>
                  <a:gd name="T11" fmla="*/ 54 h 90"/>
                  <a:gd name="T12" fmla="*/ 66 w 66"/>
                  <a:gd name="T13" fmla="*/ 48 h 90"/>
                  <a:gd name="T14" fmla="*/ 66 w 66"/>
                  <a:gd name="T15" fmla="*/ 54 h 90"/>
                  <a:gd name="T16" fmla="*/ 66 w 66"/>
                  <a:gd name="T17" fmla="*/ 60 h 90"/>
                  <a:gd name="T18" fmla="*/ 60 w 66"/>
                  <a:gd name="T19" fmla="*/ 60 h 90"/>
                  <a:gd name="T20" fmla="*/ 54 w 66"/>
                  <a:gd name="T21" fmla="*/ 60 h 90"/>
                  <a:gd name="T22" fmla="*/ 48 w 66"/>
                  <a:gd name="T23" fmla="*/ 60 h 90"/>
                  <a:gd name="T24" fmla="*/ 42 w 66"/>
                  <a:gd name="T25" fmla="*/ 54 h 90"/>
                  <a:gd name="T26" fmla="*/ 42 w 66"/>
                  <a:gd name="T27" fmla="*/ 48 h 90"/>
                  <a:gd name="T28" fmla="*/ 42 w 66"/>
                  <a:gd name="T29" fmla="*/ 54 h 90"/>
                  <a:gd name="T30" fmla="*/ 36 w 66"/>
                  <a:gd name="T31" fmla="*/ 54 h 90"/>
                  <a:gd name="T32" fmla="*/ 30 w 66"/>
                  <a:gd name="T33" fmla="*/ 60 h 90"/>
                  <a:gd name="T34" fmla="*/ 24 w 66"/>
                  <a:gd name="T35" fmla="*/ 60 h 90"/>
                  <a:gd name="T36" fmla="*/ 18 w 66"/>
                  <a:gd name="T37" fmla="*/ 60 h 90"/>
                  <a:gd name="T38" fmla="*/ 12 w 66"/>
                  <a:gd name="T39" fmla="*/ 60 h 90"/>
                  <a:gd name="T40" fmla="*/ 6 w 66"/>
                  <a:gd name="T41" fmla="*/ 60 h 90"/>
                  <a:gd name="T42" fmla="*/ 6 w 66"/>
                  <a:gd name="T43" fmla="*/ 66 h 90"/>
                  <a:gd name="T44" fmla="*/ 6 w 66"/>
                  <a:gd name="T45" fmla="*/ 72 h 90"/>
                  <a:gd name="T46" fmla="*/ 6 w 66"/>
                  <a:gd name="T47" fmla="*/ 78 h 90"/>
                  <a:gd name="T48" fmla="*/ 12 w 66"/>
                  <a:gd name="T49" fmla="*/ 78 h 90"/>
                  <a:gd name="T50" fmla="*/ 12 w 66"/>
                  <a:gd name="T51" fmla="*/ 84 h 90"/>
                  <a:gd name="T52" fmla="*/ 12 w 66"/>
                  <a:gd name="T53" fmla="*/ 90 h 90"/>
                  <a:gd name="T54" fmla="*/ 6 w 66"/>
                  <a:gd name="T55" fmla="*/ 90 h 90"/>
                  <a:gd name="T56" fmla="*/ 0 w 66"/>
                  <a:gd name="T57" fmla="*/ 90 h 90"/>
                  <a:gd name="T58" fmla="*/ 0 w 66"/>
                  <a:gd name="T59" fmla="*/ 84 h 90"/>
                  <a:gd name="T60" fmla="*/ 0 w 66"/>
                  <a:gd name="T61" fmla="*/ 78 h 90"/>
                  <a:gd name="T62" fmla="*/ 0 w 66"/>
                  <a:gd name="T63" fmla="*/ 72 h 90"/>
                  <a:gd name="T64" fmla="*/ 0 w 66"/>
                  <a:gd name="T65" fmla="*/ 66 h 90"/>
                  <a:gd name="T66" fmla="*/ 0 w 66"/>
                  <a:gd name="T67" fmla="*/ 60 h 90"/>
                  <a:gd name="T68" fmla="*/ 0 w 66"/>
                  <a:gd name="T69" fmla="*/ 54 h 90"/>
                  <a:gd name="T70" fmla="*/ 0 w 66"/>
                  <a:gd name="T71" fmla="*/ 0 h 90"/>
                  <a:gd name="T72" fmla="*/ 12 w 66"/>
                  <a:gd name="T73" fmla="*/ 0 h 90"/>
                  <a:gd name="T74" fmla="*/ 12 w 66"/>
                  <a:gd name="T75" fmla="*/ 36 h 90"/>
                  <a:gd name="T76" fmla="*/ 12 w 66"/>
                  <a:gd name="T77" fmla="*/ 42 h 90"/>
                  <a:gd name="T78" fmla="*/ 12 w 66"/>
                  <a:gd name="T79" fmla="*/ 48 h 90"/>
                  <a:gd name="T80" fmla="*/ 18 w 66"/>
                  <a:gd name="T81" fmla="*/ 48 h 90"/>
                  <a:gd name="T82" fmla="*/ 18 w 66"/>
                  <a:gd name="T83" fmla="*/ 54 h 90"/>
                  <a:gd name="T84" fmla="*/ 24 w 66"/>
                  <a:gd name="T85" fmla="*/ 54 h 90"/>
                  <a:gd name="T86" fmla="*/ 30 w 66"/>
                  <a:gd name="T87" fmla="*/ 54 h 90"/>
                  <a:gd name="T88" fmla="*/ 36 w 66"/>
                  <a:gd name="T89" fmla="*/ 54 h 90"/>
                  <a:gd name="T90" fmla="*/ 36 w 66"/>
                  <a:gd name="T91" fmla="*/ 48 h 90"/>
                  <a:gd name="T92" fmla="*/ 42 w 66"/>
                  <a:gd name="T93" fmla="*/ 48 h 90"/>
                  <a:gd name="T94" fmla="*/ 42 w 66"/>
                  <a:gd name="T95" fmla="*/ 0 h 90"/>
                  <a:gd name="T96" fmla="*/ 54 w 66"/>
                  <a:gd name="T97" fmla="*/ 0 h 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6" h="90">
                    <a:moveTo>
                      <a:pt x="54" y="0"/>
                    </a:move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60" y="54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54"/>
                    </a:lnTo>
                    <a:lnTo>
                      <a:pt x="66" y="60"/>
                    </a:lnTo>
                    <a:lnTo>
                      <a:pt x="60" y="60"/>
                    </a:lnTo>
                    <a:lnTo>
                      <a:pt x="54" y="60"/>
                    </a:lnTo>
                    <a:lnTo>
                      <a:pt x="48" y="60"/>
                    </a:lnTo>
                    <a:lnTo>
                      <a:pt x="42" y="54"/>
                    </a:lnTo>
                    <a:lnTo>
                      <a:pt x="42" y="48"/>
                    </a:lnTo>
                    <a:lnTo>
                      <a:pt x="42" y="54"/>
                    </a:lnTo>
                    <a:lnTo>
                      <a:pt x="36" y="54"/>
                    </a:lnTo>
                    <a:lnTo>
                      <a:pt x="30" y="60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6" y="78"/>
                    </a:lnTo>
                    <a:lnTo>
                      <a:pt x="12" y="78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6" y="90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36"/>
                    </a:lnTo>
                    <a:lnTo>
                      <a:pt x="12" y="42"/>
                    </a:lnTo>
                    <a:lnTo>
                      <a:pt x="12" y="48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30" y="54"/>
                    </a:lnTo>
                    <a:lnTo>
                      <a:pt x="36" y="54"/>
                    </a:lnTo>
                    <a:lnTo>
                      <a:pt x="36" y="48"/>
                    </a:lnTo>
                    <a:lnTo>
                      <a:pt x="42" y="48"/>
                    </a:lnTo>
                    <a:lnTo>
                      <a:pt x="42" y="0"/>
                    </a:lnTo>
                    <a:lnTo>
                      <a:pt x="5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77" name="Freeform 21"/>
              <p:cNvSpPr>
                <a:spLocks/>
              </p:cNvSpPr>
              <p:nvPr/>
            </p:nvSpPr>
            <p:spPr bwMode="auto">
              <a:xfrm>
                <a:off x="1116" y="2244"/>
                <a:ext cx="66" cy="90"/>
              </a:xfrm>
              <a:custGeom>
                <a:avLst/>
                <a:gdLst>
                  <a:gd name="T0" fmla="*/ 54 w 66"/>
                  <a:gd name="T1" fmla="*/ 0 h 90"/>
                  <a:gd name="T2" fmla="*/ 54 w 66"/>
                  <a:gd name="T3" fmla="*/ 42 h 90"/>
                  <a:gd name="T4" fmla="*/ 54 w 66"/>
                  <a:gd name="T5" fmla="*/ 48 h 90"/>
                  <a:gd name="T6" fmla="*/ 54 w 66"/>
                  <a:gd name="T7" fmla="*/ 54 h 90"/>
                  <a:gd name="T8" fmla="*/ 60 w 66"/>
                  <a:gd name="T9" fmla="*/ 54 h 90"/>
                  <a:gd name="T10" fmla="*/ 66 w 66"/>
                  <a:gd name="T11" fmla="*/ 54 h 90"/>
                  <a:gd name="T12" fmla="*/ 66 w 66"/>
                  <a:gd name="T13" fmla="*/ 48 h 90"/>
                  <a:gd name="T14" fmla="*/ 66 w 66"/>
                  <a:gd name="T15" fmla="*/ 54 h 90"/>
                  <a:gd name="T16" fmla="*/ 66 w 66"/>
                  <a:gd name="T17" fmla="*/ 60 h 90"/>
                  <a:gd name="T18" fmla="*/ 60 w 66"/>
                  <a:gd name="T19" fmla="*/ 60 h 90"/>
                  <a:gd name="T20" fmla="*/ 54 w 66"/>
                  <a:gd name="T21" fmla="*/ 60 h 90"/>
                  <a:gd name="T22" fmla="*/ 48 w 66"/>
                  <a:gd name="T23" fmla="*/ 60 h 90"/>
                  <a:gd name="T24" fmla="*/ 42 w 66"/>
                  <a:gd name="T25" fmla="*/ 54 h 90"/>
                  <a:gd name="T26" fmla="*/ 42 w 66"/>
                  <a:gd name="T27" fmla="*/ 48 h 90"/>
                  <a:gd name="T28" fmla="*/ 42 w 66"/>
                  <a:gd name="T29" fmla="*/ 54 h 90"/>
                  <a:gd name="T30" fmla="*/ 36 w 66"/>
                  <a:gd name="T31" fmla="*/ 54 h 90"/>
                  <a:gd name="T32" fmla="*/ 30 w 66"/>
                  <a:gd name="T33" fmla="*/ 60 h 90"/>
                  <a:gd name="T34" fmla="*/ 24 w 66"/>
                  <a:gd name="T35" fmla="*/ 60 h 90"/>
                  <a:gd name="T36" fmla="*/ 18 w 66"/>
                  <a:gd name="T37" fmla="*/ 60 h 90"/>
                  <a:gd name="T38" fmla="*/ 12 w 66"/>
                  <a:gd name="T39" fmla="*/ 60 h 90"/>
                  <a:gd name="T40" fmla="*/ 6 w 66"/>
                  <a:gd name="T41" fmla="*/ 60 h 90"/>
                  <a:gd name="T42" fmla="*/ 6 w 66"/>
                  <a:gd name="T43" fmla="*/ 66 h 90"/>
                  <a:gd name="T44" fmla="*/ 6 w 66"/>
                  <a:gd name="T45" fmla="*/ 72 h 90"/>
                  <a:gd name="T46" fmla="*/ 6 w 66"/>
                  <a:gd name="T47" fmla="*/ 78 h 90"/>
                  <a:gd name="T48" fmla="*/ 12 w 66"/>
                  <a:gd name="T49" fmla="*/ 78 h 90"/>
                  <a:gd name="T50" fmla="*/ 12 w 66"/>
                  <a:gd name="T51" fmla="*/ 84 h 90"/>
                  <a:gd name="T52" fmla="*/ 12 w 66"/>
                  <a:gd name="T53" fmla="*/ 90 h 90"/>
                  <a:gd name="T54" fmla="*/ 6 w 66"/>
                  <a:gd name="T55" fmla="*/ 90 h 90"/>
                  <a:gd name="T56" fmla="*/ 0 w 66"/>
                  <a:gd name="T57" fmla="*/ 90 h 90"/>
                  <a:gd name="T58" fmla="*/ 0 w 66"/>
                  <a:gd name="T59" fmla="*/ 84 h 90"/>
                  <a:gd name="T60" fmla="*/ 0 w 66"/>
                  <a:gd name="T61" fmla="*/ 78 h 90"/>
                  <a:gd name="T62" fmla="*/ 0 w 66"/>
                  <a:gd name="T63" fmla="*/ 72 h 90"/>
                  <a:gd name="T64" fmla="*/ 0 w 66"/>
                  <a:gd name="T65" fmla="*/ 66 h 90"/>
                  <a:gd name="T66" fmla="*/ 0 w 66"/>
                  <a:gd name="T67" fmla="*/ 60 h 90"/>
                  <a:gd name="T68" fmla="*/ 0 w 66"/>
                  <a:gd name="T69" fmla="*/ 54 h 90"/>
                  <a:gd name="T70" fmla="*/ 0 w 66"/>
                  <a:gd name="T71" fmla="*/ 0 h 90"/>
                  <a:gd name="T72" fmla="*/ 12 w 66"/>
                  <a:gd name="T73" fmla="*/ 0 h 90"/>
                  <a:gd name="T74" fmla="*/ 12 w 66"/>
                  <a:gd name="T75" fmla="*/ 36 h 90"/>
                  <a:gd name="T76" fmla="*/ 12 w 66"/>
                  <a:gd name="T77" fmla="*/ 42 h 90"/>
                  <a:gd name="T78" fmla="*/ 12 w 66"/>
                  <a:gd name="T79" fmla="*/ 48 h 90"/>
                  <a:gd name="T80" fmla="*/ 18 w 66"/>
                  <a:gd name="T81" fmla="*/ 48 h 90"/>
                  <a:gd name="T82" fmla="*/ 18 w 66"/>
                  <a:gd name="T83" fmla="*/ 54 h 90"/>
                  <a:gd name="T84" fmla="*/ 24 w 66"/>
                  <a:gd name="T85" fmla="*/ 54 h 90"/>
                  <a:gd name="T86" fmla="*/ 30 w 66"/>
                  <a:gd name="T87" fmla="*/ 54 h 90"/>
                  <a:gd name="T88" fmla="*/ 36 w 66"/>
                  <a:gd name="T89" fmla="*/ 54 h 90"/>
                  <a:gd name="T90" fmla="*/ 36 w 66"/>
                  <a:gd name="T91" fmla="*/ 48 h 90"/>
                  <a:gd name="T92" fmla="*/ 42 w 66"/>
                  <a:gd name="T93" fmla="*/ 48 h 90"/>
                  <a:gd name="T94" fmla="*/ 42 w 66"/>
                  <a:gd name="T95" fmla="*/ 0 h 90"/>
                  <a:gd name="T96" fmla="*/ 54 w 66"/>
                  <a:gd name="T97" fmla="*/ 0 h 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6" h="90">
                    <a:moveTo>
                      <a:pt x="54" y="0"/>
                    </a:move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60" y="54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54"/>
                    </a:lnTo>
                    <a:lnTo>
                      <a:pt x="66" y="60"/>
                    </a:lnTo>
                    <a:lnTo>
                      <a:pt x="60" y="60"/>
                    </a:lnTo>
                    <a:lnTo>
                      <a:pt x="54" y="60"/>
                    </a:lnTo>
                    <a:lnTo>
                      <a:pt x="48" y="60"/>
                    </a:lnTo>
                    <a:lnTo>
                      <a:pt x="42" y="54"/>
                    </a:lnTo>
                    <a:lnTo>
                      <a:pt x="42" y="48"/>
                    </a:lnTo>
                    <a:lnTo>
                      <a:pt x="42" y="54"/>
                    </a:lnTo>
                    <a:lnTo>
                      <a:pt x="36" y="54"/>
                    </a:lnTo>
                    <a:lnTo>
                      <a:pt x="30" y="60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6" y="78"/>
                    </a:lnTo>
                    <a:lnTo>
                      <a:pt x="12" y="78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6" y="90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36"/>
                    </a:lnTo>
                    <a:lnTo>
                      <a:pt x="12" y="42"/>
                    </a:lnTo>
                    <a:lnTo>
                      <a:pt x="12" y="48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30" y="54"/>
                    </a:lnTo>
                    <a:lnTo>
                      <a:pt x="36" y="54"/>
                    </a:lnTo>
                    <a:lnTo>
                      <a:pt x="36" y="48"/>
                    </a:lnTo>
                    <a:lnTo>
                      <a:pt x="42" y="48"/>
                    </a:lnTo>
                    <a:lnTo>
                      <a:pt x="42" y="0"/>
                    </a:lnTo>
                    <a:lnTo>
                      <a:pt x="5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78" name="Freeform 22"/>
              <p:cNvSpPr>
                <a:spLocks/>
              </p:cNvSpPr>
              <p:nvPr/>
            </p:nvSpPr>
            <p:spPr bwMode="auto">
              <a:xfrm>
                <a:off x="1656" y="2244"/>
                <a:ext cx="72" cy="90"/>
              </a:xfrm>
              <a:custGeom>
                <a:avLst/>
                <a:gdLst>
                  <a:gd name="T0" fmla="*/ 54 w 72"/>
                  <a:gd name="T1" fmla="*/ 0 h 90"/>
                  <a:gd name="T2" fmla="*/ 54 w 72"/>
                  <a:gd name="T3" fmla="*/ 42 h 90"/>
                  <a:gd name="T4" fmla="*/ 54 w 72"/>
                  <a:gd name="T5" fmla="*/ 48 h 90"/>
                  <a:gd name="T6" fmla="*/ 54 w 72"/>
                  <a:gd name="T7" fmla="*/ 54 h 90"/>
                  <a:gd name="T8" fmla="*/ 60 w 72"/>
                  <a:gd name="T9" fmla="*/ 54 h 90"/>
                  <a:gd name="T10" fmla="*/ 66 w 72"/>
                  <a:gd name="T11" fmla="*/ 54 h 90"/>
                  <a:gd name="T12" fmla="*/ 66 w 72"/>
                  <a:gd name="T13" fmla="*/ 48 h 90"/>
                  <a:gd name="T14" fmla="*/ 72 w 72"/>
                  <a:gd name="T15" fmla="*/ 48 h 90"/>
                  <a:gd name="T16" fmla="*/ 66 w 72"/>
                  <a:gd name="T17" fmla="*/ 54 h 90"/>
                  <a:gd name="T18" fmla="*/ 66 w 72"/>
                  <a:gd name="T19" fmla="*/ 60 h 90"/>
                  <a:gd name="T20" fmla="*/ 60 w 72"/>
                  <a:gd name="T21" fmla="*/ 60 h 90"/>
                  <a:gd name="T22" fmla="*/ 60 w 72"/>
                  <a:gd name="T23" fmla="*/ 66 h 90"/>
                  <a:gd name="T24" fmla="*/ 54 w 72"/>
                  <a:gd name="T25" fmla="*/ 66 h 90"/>
                  <a:gd name="T26" fmla="*/ 54 w 72"/>
                  <a:gd name="T27" fmla="*/ 60 h 90"/>
                  <a:gd name="T28" fmla="*/ 48 w 72"/>
                  <a:gd name="T29" fmla="*/ 60 h 90"/>
                  <a:gd name="T30" fmla="*/ 48 w 72"/>
                  <a:gd name="T31" fmla="*/ 54 h 90"/>
                  <a:gd name="T32" fmla="*/ 42 w 72"/>
                  <a:gd name="T33" fmla="*/ 48 h 90"/>
                  <a:gd name="T34" fmla="*/ 42 w 72"/>
                  <a:gd name="T35" fmla="*/ 54 h 90"/>
                  <a:gd name="T36" fmla="*/ 36 w 72"/>
                  <a:gd name="T37" fmla="*/ 54 h 90"/>
                  <a:gd name="T38" fmla="*/ 36 w 72"/>
                  <a:gd name="T39" fmla="*/ 60 h 90"/>
                  <a:gd name="T40" fmla="*/ 30 w 72"/>
                  <a:gd name="T41" fmla="*/ 60 h 90"/>
                  <a:gd name="T42" fmla="*/ 24 w 72"/>
                  <a:gd name="T43" fmla="*/ 66 h 90"/>
                  <a:gd name="T44" fmla="*/ 18 w 72"/>
                  <a:gd name="T45" fmla="*/ 66 h 90"/>
                  <a:gd name="T46" fmla="*/ 12 w 72"/>
                  <a:gd name="T47" fmla="*/ 60 h 90"/>
                  <a:gd name="T48" fmla="*/ 6 w 72"/>
                  <a:gd name="T49" fmla="*/ 60 h 90"/>
                  <a:gd name="T50" fmla="*/ 6 w 72"/>
                  <a:gd name="T51" fmla="*/ 66 h 90"/>
                  <a:gd name="T52" fmla="*/ 12 w 72"/>
                  <a:gd name="T53" fmla="*/ 66 h 90"/>
                  <a:gd name="T54" fmla="*/ 12 w 72"/>
                  <a:gd name="T55" fmla="*/ 72 h 90"/>
                  <a:gd name="T56" fmla="*/ 12 w 72"/>
                  <a:gd name="T57" fmla="*/ 78 h 90"/>
                  <a:gd name="T58" fmla="*/ 12 w 72"/>
                  <a:gd name="T59" fmla="*/ 84 h 90"/>
                  <a:gd name="T60" fmla="*/ 12 w 72"/>
                  <a:gd name="T61" fmla="*/ 90 h 90"/>
                  <a:gd name="T62" fmla="*/ 6 w 72"/>
                  <a:gd name="T63" fmla="*/ 90 h 90"/>
                  <a:gd name="T64" fmla="*/ 0 w 72"/>
                  <a:gd name="T65" fmla="*/ 90 h 90"/>
                  <a:gd name="T66" fmla="*/ 0 w 72"/>
                  <a:gd name="T67" fmla="*/ 84 h 90"/>
                  <a:gd name="T68" fmla="*/ 0 w 72"/>
                  <a:gd name="T69" fmla="*/ 78 h 90"/>
                  <a:gd name="T70" fmla="*/ 0 w 72"/>
                  <a:gd name="T71" fmla="*/ 72 h 90"/>
                  <a:gd name="T72" fmla="*/ 0 w 72"/>
                  <a:gd name="T73" fmla="*/ 66 h 90"/>
                  <a:gd name="T74" fmla="*/ 6 w 72"/>
                  <a:gd name="T75" fmla="*/ 60 h 90"/>
                  <a:gd name="T76" fmla="*/ 6 w 72"/>
                  <a:gd name="T77" fmla="*/ 54 h 90"/>
                  <a:gd name="T78" fmla="*/ 6 w 72"/>
                  <a:gd name="T79" fmla="*/ 0 h 90"/>
                  <a:gd name="T80" fmla="*/ 12 w 72"/>
                  <a:gd name="T81" fmla="*/ 0 h 90"/>
                  <a:gd name="T82" fmla="*/ 12 w 72"/>
                  <a:gd name="T83" fmla="*/ 36 h 90"/>
                  <a:gd name="T84" fmla="*/ 12 w 72"/>
                  <a:gd name="T85" fmla="*/ 42 h 90"/>
                  <a:gd name="T86" fmla="*/ 18 w 72"/>
                  <a:gd name="T87" fmla="*/ 42 h 90"/>
                  <a:gd name="T88" fmla="*/ 18 w 72"/>
                  <a:gd name="T89" fmla="*/ 48 h 90"/>
                  <a:gd name="T90" fmla="*/ 18 w 72"/>
                  <a:gd name="T91" fmla="*/ 54 h 90"/>
                  <a:gd name="T92" fmla="*/ 24 w 72"/>
                  <a:gd name="T93" fmla="*/ 54 h 90"/>
                  <a:gd name="T94" fmla="*/ 30 w 72"/>
                  <a:gd name="T95" fmla="*/ 54 h 90"/>
                  <a:gd name="T96" fmla="*/ 36 w 72"/>
                  <a:gd name="T97" fmla="*/ 54 h 90"/>
                  <a:gd name="T98" fmla="*/ 42 w 72"/>
                  <a:gd name="T99" fmla="*/ 48 h 90"/>
                  <a:gd name="T100" fmla="*/ 42 w 72"/>
                  <a:gd name="T101" fmla="*/ 0 h 90"/>
                  <a:gd name="T102" fmla="*/ 54 w 72"/>
                  <a:gd name="T103" fmla="*/ 0 h 9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2" h="90">
                    <a:moveTo>
                      <a:pt x="54" y="0"/>
                    </a:move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60" y="54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66" y="60"/>
                    </a:lnTo>
                    <a:lnTo>
                      <a:pt x="60" y="60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54" y="60"/>
                    </a:lnTo>
                    <a:lnTo>
                      <a:pt x="48" y="60"/>
                    </a:lnTo>
                    <a:lnTo>
                      <a:pt x="48" y="54"/>
                    </a:lnTo>
                    <a:lnTo>
                      <a:pt x="42" y="48"/>
                    </a:lnTo>
                    <a:lnTo>
                      <a:pt x="42" y="54"/>
                    </a:lnTo>
                    <a:lnTo>
                      <a:pt x="36" y="54"/>
                    </a:lnTo>
                    <a:lnTo>
                      <a:pt x="36" y="60"/>
                    </a:lnTo>
                    <a:lnTo>
                      <a:pt x="30" y="60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60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6" y="90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36"/>
                    </a:lnTo>
                    <a:lnTo>
                      <a:pt x="12" y="42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30" y="54"/>
                    </a:lnTo>
                    <a:lnTo>
                      <a:pt x="36" y="54"/>
                    </a:lnTo>
                    <a:lnTo>
                      <a:pt x="42" y="48"/>
                    </a:lnTo>
                    <a:lnTo>
                      <a:pt x="42" y="0"/>
                    </a:lnTo>
                    <a:lnTo>
                      <a:pt x="5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79" name="Freeform 23"/>
              <p:cNvSpPr>
                <a:spLocks/>
              </p:cNvSpPr>
              <p:nvPr/>
            </p:nvSpPr>
            <p:spPr bwMode="auto">
              <a:xfrm>
                <a:off x="1656" y="2244"/>
                <a:ext cx="72" cy="90"/>
              </a:xfrm>
              <a:custGeom>
                <a:avLst/>
                <a:gdLst>
                  <a:gd name="T0" fmla="*/ 54 w 72"/>
                  <a:gd name="T1" fmla="*/ 0 h 90"/>
                  <a:gd name="T2" fmla="*/ 54 w 72"/>
                  <a:gd name="T3" fmla="*/ 42 h 90"/>
                  <a:gd name="T4" fmla="*/ 54 w 72"/>
                  <a:gd name="T5" fmla="*/ 48 h 90"/>
                  <a:gd name="T6" fmla="*/ 54 w 72"/>
                  <a:gd name="T7" fmla="*/ 54 h 90"/>
                  <a:gd name="T8" fmla="*/ 60 w 72"/>
                  <a:gd name="T9" fmla="*/ 54 h 90"/>
                  <a:gd name="T10" fmla="*/ 66 w 72"/>
                  <a:gd name="T11" fmla="*/ 54 h 90"/>
                  <a:gd name="T12" fmla="*/ 66 w 72"/>
                  <a:gd name="T13" fmla="*/ 48 h 90"/>
                  <a:gd name="T14" fmla="*/ 72 w 72"/>
                  <a:gd name="T15" fmla="*/ 48 h 90"/>
                  <a:gd name="T16" fmla="*/ 66 w 72"/>
                  <a:gd name="T17" fmla="*/ 54 h 90"/>
                  <a:gd name="T18" fmla="*/ 66 w 72"/>
                  <a:gd name="T19" fmla="*/ 60 h 90"/>
                  <a:gd name="T20" fmla="*/ 60 w 72"/>
                  <a:gd name="T21" fmla="*/ 60 h 90"/>
                  <a:gd name="T22" fmla="*/ 60 w 72"/>
                  <a:gd name="T23" fmla="*/ 66 h 90"/>
                  <a:gd name="T24" fmla="*/ 54 w 72"/>
                  <a:gd name="T25" fmla="*/ 66 h 90"/>
                  <a:gd name="T26" fmla="*/ 54 w 72"/>
                  <a:gd name="T27" fmla="*/ 60 h 90"/>
                  <a:gd name="T28" fmla="*/ 48 w 72"/>
                  <a:gd name="T29" fmla="*/ 60 h 90"/>
                  <a:gd name="T30" fmla="*/ 48 w 72"/>
                  <a:gd name="T31" fmla="*/ 54 h 90"/>
                  <a:gd name="T32" fmla="*/ 42 w 72"/>
                  <a:gd name="T33" fmla="*/ 48 h 90"/>
                  <a:gd name="T34" fmla="*/ 42 w 72"/>
                  <a:gd name="T35" fmla="*/ 54 h 90"/>
                  <a:gd name="T36" fmla="*/ 36 w 72"/>
                  <a:gd name="T37" fmla="*/ 54 h 90"/>
                  <a:gd name="T38" fmla="*/ 36 w 72"/>
                  <a:gd name="T39" fmla="*/ 60 h 90"/>
                  <a:gd name="T40" fmla="*/ 30 w 72"/>
                  <a:gd name="T41" fmla="*/ 60 h 90"/>
                  <a:gd name="T42" fmla="*/ 24 w 72"/>
                  <a:gd name="T43" fmla="*/ 66 h 90"/>
                  <a:gd name="T44" fmla="*/ 18 w 72"/>
                  <a:gd name="T45" fmla="*/ 66 h 90"/>
                  <a:gd name="T46" fmla="*/ 12 w 72"/>
                  <a:gd name="T47" fmla="*/ 60 h 90"/>
                  <a:gd name="T48" fmla="*/ 6 w 72"/>
                  <a:gd name="T49" fmla="*/ 60 h 90"/>
                  <a:gd name="T50" fmla="*/ 6 w 72"/>
                  <a:gd name="T51" fmla="*/ 66 h 90"/>
                  <a:gd name="T52" fmla="*/ 12 w 72"/>
                  <a:gd name="T53" fmla="*/ 66 h 90"/>
                  <a:gd name="T54" fmla="*/ 12 w 72"/>
                  <a:gd name="T55" fmla="*/ 72 h 90"/>
                  <a:gd name="T56" fmla="*/ 12 w 72"/>
                  <a:gd name="T57" fmla="*/ 78 h 90"/>
                  <a:gd name="T58" fmla="*/ 12 w 72"/>
                  <a:gd name="T59" fmla="*/ 84 h 90"/>
                  <a:gd name="T60" fmla="*/ 12 w 72"/>
                  <a:gd name="T61" fmla="*/ 90 h 90"/>
                  <a:gd name="T62" fmla="*/ 6 w 72"/>
                  <a:gd name="T63" fmla="*/ 90 h 90"/>
                  <a:gd name="T64" fmla="*/ 0 w 72"/>
                  <a:gd name="T65" fmla="*/ 90 h 90"/>
                  <a:gd name="T66" fmla="*/ 0 w 72"/>
                  <a:gd name="T67" fmla="*/ 84 h 90"/>
                  <a:gd name="T68" fmla="*/ 0 w 72"/>
                  <a:gd name="T69" fmla="*/ 78 h 90"/>
                  <a:gd name="T70" fmla="*/ 0 w 72"/>
                  <a:gd name="T71" fmla="*/ 72 h 90"/>
                  <a:gd name="T72" fmla="*/ 0 w 72"/>
                  <a:gd name="T73" fmla="*/ 66 h 90"/>
                  <a:gd name="T74" fmla="*/ 6 w 72"/>
                  <a:gd name="T75" fmla="*/ 60 h 90"/>
                  <a:gd name="T76" fmla="*/ 6 w 72"/>
                  <a:gd name="T77" fmla="*/ 54 h 90"/>
                  <a:gd name="T78" fmla="*/ 6 w 72"/>
                  <a:gd name="T79" fmla="*/ 0 h 90"/>
                  <a:gd name="T80" fmla="*/ 12 w 72"/>
                  <a:gd name="T81" fmla="*/ 0 h 90"/>
                  <a:gd name="T82" fmla="*/ 12 w 72"/>
                  <a:gd name="T83" fmla="*/ 36 h 90"/>
                  <a:gd name="T84" fmla="*/ 12 w 72"/>
                  <a:gd name="T85" fmla="*/ 42 h 90"/>
                  <a:gd name="T86" fmla="*/ 18 w 72"/>
                  <a:gd name="T87" fmla="*/ 42 h 90"/>
                  <a:gd name="T88" fmla="*/ 18 w 72"/>
                  <a:gd name="T89" fmla="*/ 48 h 90"/>
                  <a:gd name="T90" fmla="*/ 18 w 72"/>
                  <a:gd name="T91" fmla="*/ 54 h 90"/>
                  <a:gd name="T92" fmla="*/ 24 w 72"/>
                  <a:gd name="T93" fmla="*/ 54 h 90"/>
                  <a:gd name="T94" fmla="*/ 30 w 72"/>
                  <a:gd name="T95" fmla="*/ 54 h 90"/>
                  <a:gd name="T96" fmla="*/ 36 w 72"/>
                  <a:gd name="T97" fmla="*/ 54 h 90"/>
                  <a:gd name="T98" fmla="*/ 42 w 72"/>
                  <a:gd name="T99" fmla="*/ 48 h 90"/>
                  <a:gd name="T100" fmla="*/ 42 w 72"/>
                  <a:gd name="T101" fmla="*/ 0 h 90"/>
                  <a:gd name="T102" fmla="*/ 54 w 72"/>
                  <a:gd name="T103" fmla="*/ 0 h 9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2" h="90">
                    <a:moveTo>
                      <a:pt x="54" y="0"/>
                    </a:move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60" y="54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66" y="60"/>
                    </a:lnTo>
                    <a:lnTo>
                      <a:pt x="60" y="60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54" y="60"/>
                    </a:lnTo>
                    <a:lnTo>
                      <a:pt x="48" y="60"/>
                    </a:lnTo>
                    <a:lnTo>
                      <a:pt x="48" y="54"/>
                    </a:lnTo>
                    <a:lnTo>
                      <a:pt x="42" y="48"/>
                    </a:lnTo>
                    <a:lnTo>
                      <a:pt x="42" y="54"/>
                    </a:lnTo>
                    <a:lnTo>
                      <a:pt x="36" y="54"/>
                    </a:lnTo>
                    <a:lnTo>
                      <a:pt x="36" y="60"/>
                    </a:lnTo>
                    <a:lnTo>
                      <a:pt x="30" y="60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60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6" y="90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36"/>
                    </a:lnTo>
                    <a:lnTo>
                      <a:pt x="12" y="42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30" y="54"/>
                    </a:lnTo>
                    <a:lnTo>
                      <a:pt x="36" y="54"/>
                    </a:lnTo>
                    <a:lnTo>
                      <a:pt x="42" y="48"/>
                    </a:lnTo>
                    <a:lnTo>
                      <a:pt x="42" y="0"/>
                    </a:lnTo>
                    <a:lnTo>
                      <a:pt x="5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80" name="Freeform 24"/>
              <p:cNvSpPr>
                <a:spLocks/>
              </p:cNvSpPr>
              <p:nvPr/>
            </p:nvSpPr>
            <p:spPr bwMode="auto">
              <a:xfrm>
                <a:off x="2592" y="2460"/>
                <a:ext cx="66" cy="90"/>
              </a:xfrm>
              <a:custGeom>
                <a:avLst/>
                <a:gdLst>
                  <a:gd name="T0" fmla="*/ 54 w 66"/>
                  <a:gd name="T1" fmla="*/ 0 h 90"/>
                  <a:gd name="T2" fmla="*/ 54 w 66"/>
                  <a:gd name="T3" fmla="*/ 42 h 90"/>
                  <a:gd name="T4" fmla="*/ 54 w 66"/>
                  <a:gd name="T5" fmla="*/ 48 h 90"/>
                  <a:gd name="T6" fmla="*/ 54 w 66"/>
                  <a:gd name="T7" fmla="*/ 54 h 90"/>
                  <a:gd name="T8" fmla="*/ 60 w 66"/>
                  <a:gd name="T9" fmla="*/ 54 h 90"/>
                  <a:gd name="T10" fmla="*/ 66 w 66"/>
                  <a:gd name="T11" fmla="*/ 54 h 90"/>
                  <a:gd name="T12" fmla="*/ 66 w 66"/>
                  <a:gd name="T13" fmla="*/ 48 h 90"/>
                  <a:gd name="T14" fmla="*/ 66 w 66"/>
                  <a:gd name="T15" fmla="*/ 54 h 90"/>
                  <a:gd name="T16" fmla="*/ 66 w 66"/>
                  <a:gd name="T17" fmla="*/ 60 h 90"/>
                  <a:gd name="T18" fmla="*/ 60 w 66"/>
                  <a:gd name="T19" fmla="*/ 60 h 90"/>
                  <a:gd name="T20" fmla="*/ 54 w 66"/>
                  <a:gd name="T21" fmla="*/ 60 h 90"/>
                  <a:gd name="T22" fmla="*/ 48 w 66"/>
                  <a:gd name="T23" fmla="*/ 60 h 90"/>
                  <a:gd name="T24" fmla="*/ 48 w 66"/>
                  <a:gd name="T25" fmla="*/ 54 h 90"/>
                  <a:gd name="T26" fmla="*/ 42 w 66"/>
                  <a:gd name="T27" fmla="*/ 54 h 90"/>
                  <a:gd name="T28" fmla="*/ 42 w 66"/>
                  <a:gd name="T29" fmla="*/ 48 h 90"/>
                  <a:gd name="T30" fmla="*/ 42 w 66"/>
                  <a:gd name="T31" fmla="*/ 54 h 90"/>
                  <a:gd name="T32" fmla="*/ 36 w 66"/>
                  <a:gd name="T33" fmla="*/ 54 h 90"/>
                  <a:gd name="T34" fmla="*/ 36 w 66"/>
                  <a:gd name="T35" fmla="*/ 60 h 90"/>
                  <a:gd name="T36" fmla="*/ 30 w 66"/>
                  <a:gd name="T37" fmla="*/ 60 h 90"/>
                  <a:gd name="T38" fmla="*/ 24 w 66"/>
                  <a:gd name="T39" fmla="*/ 60 h 90"/>
                  <a:gd name="T40" fmla="*/ 18 w 66"/>
                  <a:gd name="T41" fmla="*/ 60 h 90"/>
                  <a:gd name="T42" fmla="*/ 12 w 66"/>
                  <a:gd name="T43" fmla="*/ 60 h 90"/>
                  <a:gd name="T44" fmla="*/ 6 w 66"/>
                  <a:gd name="T45" fmla="*/ 60 h 90"/>
                  <a:gd name="T46" fmla="*/ 6 w 66"/>
                  <a:gd name="T47" fmla="*/ 66 h 90"/>
                  <a:gd name="T48" fmla="*/ 12 w 66"/>
                  <a:gd name="T49" fmla="*/ 72 h 90"/>
                  <a:gd name="T50" fmla="*/ 12 w 66"/>
                  <a:gd name="T51" fmla="*/ 78 h 90"/>
                  <a:gd name="T52" fmla="*/ 12 w 66"/>
                  <a:gd name="T53" fmla="*/ 84 h 90"/>
                  <a:gd name="T54" fmla="*/ 12 w 66"/>
                  <a:gd name="T55" fmla="*/ 90 h 90"/>
                  <a:gd name="T56" fmla="*/ 6 w 66"/>
                  <a:gd name="T57" fmla="*/ 90 h 90"/>
                  <a:gd name="T58" fmla="*/ 0 w 66"/>
                  <a:gd name="T59" fmla="*/ 90 h 90"/>
                  <a:gd name="T60" fmla="*/ 0 w 66"/>
                  <a:gd name="T61" fmla="*/ 84 h 90"/>
                  <a:gd name="T62" fmla="*/ 0 w 66"/>
                  <a:gd name="T63" fmla="*/ 78 h 90"/>
                  <a:gd name="T64" fmla="*/ 0 w 66"/>
                  <a:gd name="T65" fmla="*/ 72 h 90"/>
                  <a:gd name="T66" fmla="*/ 0 w 66"/>
                  <a:gd name="T67" fmla="*/ 66 h 90"/>
                  <a:gd name="T68" fmla="*/ 0 w 66"/>
                  <a:gd name="T69" fmla="*/ 60 h 90"/>
                  <a:gd name="T70" fmla="*/ 0 w 66"/>
                  <a:gd name="T71" fmla="*/ 54 h 90"/>
                  <a:gd name="T72" fmla="*/ 0 w 66"/>
                  <a:gd name="T73" fmla="*/ 0 h 90"/>
                  <a:gd name="T74" fmla="*/ 12 w 66"/>
                  <a:gd name="T75" fmla="*/ 0 h 90"/>
                  <a:gd name="T76" fmla="*/ 12 w 66"/>
                  <a:gd name="T77" fmla="*/ 36 h 90"/>
                  <a:gd name="T78" fmla="*/ 12 w 66"/>
                  <a:gd name="T79" fmla="*/ 42 h 90"/>
                  <a:gd name="T80" fmla="*/ 18 w 66"/>
                  <a:gd name="T81" fmla="*/ 48 h 90"/>
                  <a:gd name="T82" fmla="*/ 18 w 66"/>
                  <a:gd name="T83" fmla="*/ 54 h 90"/>
                  <a:gd name="T84" fmla="*/ 24 w 66"/>
                  <a:gd name="T85" fmla="*/ 54 h 90"/>
                  <a:gd name="T86" fmla="*/ 30 w 66"/>
                  <a:gd name="T87" fmla="*/ 54 h 90"/>
                  <a:gd name="T88" fmla="*/ 36 w 66"/>
                  <a:gd name="T89" fmla="*/ 54 h 90"/>
                  <a:gd name="T90" fmla="*/ 36 w 66"/>
                  <a:gd name="T91" fmla="*/ 48 h 90"/>
                  <a:gd name="T92" fmla="*/ 42 w 66"/>
                  <a:gd name="T93" fmla="*/ 48 h 90"/>
                  <a:gd name="T94" fmla="*/ 42 w 66"/>
                  <a:gd name="T95" fmla="*/ 0 h 90"/>
                  <a:gd name="T96" fmla="*/ 54 w 66"/>
                  <a:gd name="T97" fmla="*/ 0 h 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6" h="90">
                    <a:moveTo>
                      <a:pt x="54" y="0"/>
                    </a:move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60" y="54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54"/>
                    </a:lnTo>
                    <a:lnTo>
                      <a:pt x="66" y="60"/>
                    </a:lnTo>
                    <a:lnTo>
                      <a:pt x="60" y="60"/>
                    </a:lnTo>
                    <a:lnTo>
                      <a:pt x="54" y="60"/>
                    </a:lnTo>
                    <a:lnTo>
                      <a:pt x="48" y="60"/>
                    </a:lnTo>
                    <a:lnTo>
                      <a:pt x="48" y="54"/>
                    </a:lnTo>
                    <a:lnTo>
                      <a:pt x="42" y="54"/>
                    </a:lnTo>
                    <a:lnTo>
                      <a:pt x="42" y="48"/>
                    </a:lnTo>
                    <a:lnTo>
                      <a:pt x="42" y="54"/>
                    </a:lnTo>
                    <a:lnTo>
                      <a:pt x="36" y="54"/>
                    </a:lnTo>
                    <a:lnTo>
                      <a:pt x="36" y="60"/>
                    </a:lnTo>
                    <a:lnTo>
                      <a:pt x="30" y="60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6" y="90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36"/>
                    </a:lnTo>
                    <a:lnTo>
                      <a:pt x="12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30" y="54"/>
                    </a:lnTo>
                    <a:lnTo>
                      <a:pt x="36" y="54"/>
                    </a:lnTo>
                    <a:lnTo>
                      <a:pt x="36" y="48"/>
                    </a:lnTo>
                    <a:lnTo>
                      <a:pt x="42" y="48"/>
                    </a:lnTo>
                    <a:lnTo>
                      <a:pt x="42" y="0"/>
                    </a:lnTo>
                    <a:lnTo>
                      <a:pt x="5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81" name="Freeform 25"/>
              <p:cNvSpPr>
                <a:spLocks/>
              </p:cNvSpPr>
              <p:nvPr/>
            </p:nvSpPr>
            <p:spPr bwMode="auto">
              <a:xfrm>
                <a:off x="2592" y="2460"/>
                <a:ext cx="66" cy="90"/>
              </a:xfrm>
              <a:custGeom>
                <a:avLst/>
                <a:gdLst>
                  <a:gd name="T0" fmla="*/ 54 w 66"/>
                  <a:gd name="T1" fmla="*/ 0 h 90"/>
                  <a:gd name="T2" fmla="*/ 54 w 66"/>
                  <a:gd name="T3" fmla="*/ 42 h 90"/>
                  <a:gd name="T4" fmla="*/ 54 w 66"/>
                  <a:gd name="T5" fmla="*/ 48 h 90"/>
                  <a:gd name="T6" fmla="*/ 54 w 66"/>
                  <a:gd name="T7" fmla="*/ 54 h 90"/>
                  <a:gd name="T8" fmla="*/ 60 w 66"/>
                  <a:gd name="T9" fmla="*/ 54 h 90"/>
                  <a:gd name="T10" fmla="*/ 66 w 66"/>
                  <a:gd name="T11" fmla="*/ 54 h 90"/>
                  <a:gd name="T12" fmla="*/ 66 w 66"/>
                  <a:gd name="T13" fmla="*/ 48 h 90"/>
                  <a:gd name="T14" fmla="*/ 66 w 66"/>
                  <a:gd name="T15" fmla="*/ 54 h 90"/>
                  <a:gd name="T16" fmla="*/ 66 w 66"/>
                  <a:gd name="T17" fmla="*/ 60 h 90"/>
                  <a:gd name="T18" fmla="*/ 60 w 66"/>
                  <a:gd name="T19" fmla="*/ 60 h 90"/>
                  <a:gd name="T20" fmla="*/ 54 w 66"/>
                  <a:gd name="T21" fmla="*/ 60 h 90"/>
                  <a:gd name="T22" fmla="*/ 48 w 66"/>
                  <a:gd name="T23" fmla="*/ 60 h 90"/>
                  <a:gd name="T24" fmla="*/ 48 w 66"/>
                  <a:gd name="T25" fmla="*/ 54 h 90"/>
                  <a:gd name="T26" fmla="*/ 42 w 66"/>
                  <a:gd name="T27" fmla="*/ 54 h 90"/>
                  <a:gd name="T28" fmla="*/ 42 w 66"/>
                  <a:gd name="T29" fmla="*/ 48 h 90"/>
                  <a:gd name="T30" fmla="*/ 42 w 66"/>
                  <a:gd name="T31" fmla="*/ 54 h 90"/>
                  <a:gd name="T32" fmla="*/ 36 w 66"/>
                  <a:gd name="T33" fmla="*/ 54 h 90"/>
                  <a:gd name="T34" fmla="*/ 36 w 66"/>
                  <a:gd name="T35" fmla="*/ 60 h 90"/>
                  <a:gd name="T36" fmla="*/ 30 w 66"/>
                  <a:gd name="T37" fmla="*/ 60 h 90"/>
                  <a:gd name="T38" fmla="*/ 24 w 66"/>
                  <a:gd name="T39" fmla="*/ 60 h 90"/>
                  <a:gd name="T40" fmla="*/ 18 w 66"/>
                  <a:gd name="T41" fmla="*/ 60 h 90"/>
                  <a:gd name="T42" fmla="*/ 12 w 66"/>
                  <a:gd name="T43" fmla="*/ 60 h 90"/>
                  <a:gd name="T44" fmla="*/ 6 w 66"/>
                  <a:gd name="T45" fmla="*/ 60 h 90"/>
                  <a:gd name="T46" fmla="*/ 6 w 66"/>
                  <a:gd name="T47" fmla="*/ 66 h 90"/>
                  <a:gd name="T48" fmla="*/ 12 w 66"/>
                  <a:gd name="T49" fmla="*/ 72 h 90"/>
                  <a:gd name="T50" fmla="*/ 12 w 66"/>
                  <a:gd name="T51" fmla="*/ 78 h 90"/>
                  <a:gd name="T52" fmla="*/ 12 w 66"/>
                  <a:gd name="T53" fmla="*/ 84 h 90"/>
                  <a:gd name="T54" fmla="*/ 12 w 66"/>
                  <a:gd name="T55" fmla="*/ 90 h 90"/>
                  <a:gd name="T56" fmla="*/ 6 w 66"/>
                  <a:gd name="T57" fmla="*/ 90 h 90"/>
                  <a:gd name="T58" fmla="*/ 0 w 66"/>
                  <a:gd name="T59" fmla="*/ 90 h 90"/>
                  <a:gd name="T60" fmla="*/ 0 w 66"/>
                  <a:gd name="T61" fmla="*/ 84 h 90"/>
                  <a:gd name="T62" fmla="*/ 0 w 66"/>
                  <a:gd name="T63" fmla="*/ 78 h 90"/>
                  <a:gd name="T64" fmla="*/ 0 w 66"/>
                  <a:gd name="T65" fmla="*/ 72 h 90"/>
                  <a:gd name="T66" fmla="*/ 0 w 66"/>
                  <a:gd name="T67" fmla="*/ 66 h 90"/>
                  <a:gd name="T68" fmla="*/ 0 w 66"/>
                  <a:gd name="T69" fmla="*/ 60 h 90"/>
                  <a:gd name="T70" fmla="*/ 0 w 66"/>
                  <a:gd name="T71" fmla="*/ 54 h 90"/>
                  <a:gd name="T72" fmla="*/ 0 w 66"/>
                  <a:gd name="T73" fmla="*/ 0 h 90"/>
                  <a:gd name="T74" fmla="*/ 12 w 66"/>
                  <a:gd name="T75" fmla="*/ 0 h 90"/>
                  <a:gd name="T76" fmla="*/ 12 w 66"/>
                  <a:gd name="T77" fmla="*/ 36 h 90"/>
                  <a:gd name="T78" fmla="*/ 12 w 66"/>
                  <a:gd name="T79" fmla="*/ 42 h 90"/>
                  <a:gd name="T80" fmla="*/ 18 w 66"/>
                  <a:gd name="T81" fmla="*/ 48 h 90"/>
                  <a:gd name="T82" fmla="*/ 18 w 66"/>
                  <a:gd name="T83" fmla="*/ 54 h 90"/>
                  <a:gd name="T84" fmla="*/ 24 w 66"/>
                  <a:gd name="T85" fmla="*/ 54 h 90"/>
                  <a:gd name="T86" fmla="*/ 30 w 66"/>
                  <a:gd name="T87" fmla="*/ 54 h 90"/>
                  <a:gd name="T88" fmla="*/ 36 w 66"/>
                  <a:gd name="T89" fmla="*/ 54 h 90"/>
                  <a:gd name="T90" fmla="*/ 36 w 66"/>
                  <a:gd name="T91" fmla="*/ 48 h 90"/>
                  <a:gd name="T92" fmla="*/ 42 w 66"/>
                  <a:gd name="T93" fmla="*/ 48 h 90"/>
                  <a:gd name="T94" fmla="*/ 42 w 66"/>
                  <a:gd name="T95" fmla="*/ 0 h 90"/>
                  <a:gd name="T96" fmla="*/ 54 w 66"/>
                  <a:gd name="T97" fmla="*/ 0 h 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6" h="90">
                    <a:moveTo>
                      <a:pt x="54" y="0"/>
                    </a:move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60" y="54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54"/>
                    </a:lnTo>
                    <a:lnTo>
                      <a:pt x="66" y="60"/>
                    </a:lnTo>
                    <a:lnTo>
                      <a:pt x="60" y="60"/>
                    </a:lnTo>
                    <a:lnTo>
                      <a:pt x="54" y="60"/>
                    </a:lnTo>
                    <a:lnTo>
                      <a:pt x="48" y="60"/>
                    </a:lnTo>
                    <a:lnTo>
                      <a:pt x="48" y="54"/>
                    </a:lnTo>
                    <a:lnTo>
                      <a:pt x="42" y="54"/>
                    </a:lnTo>
                    <a:lnTo>
                      <a:pt x="42" y="48"/>
                    </a:lnTo>
                    <a:lnTo>
                      <a:pt x="42" y="54"/>
                    </a:lnTo>
                    <a:lnTo>
                      <a:pt x="36" y="54"/>
                    </a:lnTo>
                    <a:lnTo>
                      <a:pt x="36" y="60"/>
                    </a:lnTo>
                    <a:lnTo>
                      <a:pt x="30" y="60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6" y="90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36"/>
                    </a:lnTo>
                    <a:lnTo>
                      <a:pt x="12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30" y="54"/>
                    </a:lnTo>
                    <a:lnTo>
                      <a:pt x="36" y="54"/>
                    </a:lnTo>
                    <a:lnTo>
                      <a:pt x="36" y="48"/>
                    </a:lnTo>
                    <a:lnTo>
                      <a:pt x="42" y="48"/>
                    </a:lnTo>
                    <a:lnTo>
                      <a:pt x="42" y="0"/>
                    </a:lnTo>
                    <a:lnTo>
                      <a:pt x="5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82" name="Freeform 26"/>
              <p:cNvSpPr>
                <a:spLocks noEditPoints="1"/>
              </p:cNvSpPr>
              <p:nvPr/>
            </p:nvSpPr>
            <p:spPr bwMode="auto">
              <a:xfrm>
                <a:off x="1410" y="2238"/>
                <a:ext cx="150" cy="66"/>
              </a:xfrm>
              <a:custGeom>
                <a:avLst/>
                <a:gdLst>
                  <a:gd name="T0" fmla="*/ 150 w 150"/>
                  <a:gd name="T1" fmla="*/ 36 h 66"/>
                  <a:gd name="T2" fmla="*/ 90 w 150"/>
                  <a:gd name="T3" fmla="*/ 66 h 66"/>
                  <a:gd name="T4" fmla="*/ 90 w 150"/>
                  <a:gd name="T5" fmla="*/ 54 h 66"/>
                  <a:gd name="T6" fmla="*/ 0 w 150"/>
                  <a:gd name="T7" fmla="*/ 54 h 66"/>
                  <a:gd name="T8" fmla="*/ 0 w 150"/>
                  <a:gd name="T9" fmla="*/ 42 h 66"/>
                  <a:gd name="T10" fmla="*/ 102 w 150"/>
                  <a:gd name="T11" fmla="*/ 42 h 66"/>
                  <a:gd name="T12" fmla="*/ 102 w 150"/>
                  <a:gd name="T13" fmla="*/ 48 h 66"/>
                  <a:gd name="T14" fmla="*/ 126 w 150"/>
                  <a:gd name="T15" fmla="*/ 36 h 66"/>
                  <a:gd name="T16" fmla="*/ 102 w 150"/>
                  <a:gd name="T17" fmla="*/ 18 h 66"/>
                  <a:gd name="T18" fmla="*/ 102 w 150"/>
                  <a:gd name="T19" fmla="*/ 30 h 66"/>
                  <a:gd name="T20" fmla="*/ 0 w 150"/>
                  <a:gd name="T21" fmla="*/ 30 h 66"/>
                  <a:gd name="T22" fmla="*/ 0 w 150"/>
                  <a:gd name="T23" fmla="*/ 18 h 66"/>
                  <a:gd name="T24" fmla="*/ 90 w 150"/>
                  <a:gd name="T25" fmla="*/ 18 h 66"/>
                  <a:gd name="T26" fmla="*/ 90 w 150"/>
                  <a:gd name="T27" fmla="*/ 0 h 66"/>
                  <a:gd name="T28" fmla="*/ 150 w 150"/>
                  <a:gd name="T29" fmla="*/ 36 h 66"/>
                  <a:gd name="T30" fmla="*/ 150 w 150"/>
                  <a:gd name="T31" fmla="*/ 36 h 66"/>
                  <a:gd name="T32" fmla="*/ 90 w 150"/>
                  <a:gd name="T33" fmla="*/ 6 h 66"/>
                  <a:gd name="T34" fmla="*/ 90 w 150"/>
                  <a:gd name="T35" fmla="*/ 18 h 66"/>
                  <a:gd name="T36" fmla="*/ 6 w 150"/>
                  <a:gd name="T37" fmla="*/ 18 h 66"/>
                  <a:gd name="T38" fmla="*/ 6 w 150"/>
                  <a:gd name="T39" fmla="*/ 24 h 66"/>
                  <a:gd name="T40" fmla="*/ 102 w 150"/>
                  <a:gd name="T41" fmla="*/ 24 h 66"/>
                  <a:gd name="T42" fmla="*/ 102 w 150"/>
                  <a:gd name="T43" fmla="*/ 18 h 66"/>
                  <a:gd name="T44" fmla="*/ 132 w 150"/>
                  <a:gd name="T45" fmla="*/ 36 h 66"/>
                  <a:gd name="T46" fmla="*/ 102 w 150"/>
                  <a:gd name="T47" fmla="*/ 54 h 66"/>
                  <a:gd name="T48" fmla="*/ 102 w 150"/>
                  <a:gd name="T49" fmla="*/ 42 h 66"/>
                  <a:gd name="T50" fmla="*/ 6 w 150"/>
                  <a:gd name="T51" fmla="*/ 42 h 66"/>
                  <a:gd name="T52" fmla="*/ 6 w 150"/>
                  <a:gd name="T53" fmla="*/ 48 h 66"/>
                  <a:gd name="T54" fmla="*/ 90 w 150"/>
                  <a:gd name="T55" fmla="*/ 48 h 66"/>
                  <a:gd name="T56" fmla="*/ 90 w 150"/>
                  <a:gd name="T57" fmla="*/ 66 h 66"/>
                  <a:gd name="T58" fmla="*/ 150 w 150"/>
                  <a:gd name="T59" fmla="*/ 36 h 6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50" h="66">
                    <a:moveTo>
                      <a:pt x="150" y="36"/>
                    </a:moveTo>
                    <a:lnTo>
                      <a:pt x="90" y="66"/>
                    </a:lnTo>
                    <a:lnTo>
                      <a:pt x="9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102" y="42"/>
                    </a:lnTo>
                    <a:lnTo>
                      <a:pt x="102" y="48"/>
                    </a:lnTo>
                    <a:lnTo>
                      <a:pt x="126" y="36"/>
                    </a:lnTo>
                    <a:lnTo>
                      <a:pt x="102" y="18"/>
                    </a:lnTo>
                    <a:lnTo>
                      <a:pt x="102" y="30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90" y="18"/>
                    </a:lnTo>
                    <a:lnTo>
                      <a:pt x="90" y="0"/>
                    </a:lnTo>
                    <a:lnTo>
                      <a:pt x="150" y="36"/>
                    </a:lnTo>
                    <a:close/>
                    <a:moveTo>
                      <a:pt x="150" y="36"/>
                    </a:moveTo>
                    <a:lnTo>
                      <a:pt x="90" y="6"/>
                    </a:lnTo>
                    <a:lnTo>
                      <a:pt x="90" y="18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102" y="24"/>
                    </a:lnTo>
                    <a:lnTo>
                      <a:pt x="102" y="18"/>
                    </a:lnTo>
                    <a:lnTo>
                      <a:pt x="132" y="36"/>
                    </a:lnTo>
                    <a:lnTo>
                      <a:pt x="102" y="54"/>
                    </a:lnTo>
                    <a:lnTo>
                      <a:pt x="102" y="42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90" y="48"/>
                    </a:lnTo>
                    <a:lnTo>
                      <a:pt x="90" y="66"/>
                    </a:lnTo>
                    <a:lnTo>
                      <a:pt x="150" y="36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83" name="Freeform 27"/>
              <p:cNvSpPr>
                <a:spLocks/>
              </p:cNvSpPr>
              <p:nvPr/>
            </p:nvSpPr>
            <p:spPr bwMode="auto">
              <a:xfrm>
                <a:off x="1410" y="2238"/>
                <a:ext cx="150" cy="66"/>
              </a:xfrm>
              <a:custGeom>
                <a:avLst/>
                <a:gdLst>
                  <a:gd name="T0" fmla="*/ 150 w 150"/>
                  <a:gd name="T1" fmla="*/ 36 h 66"/>
                  <a:gd name="T2" fmla="*/ 90 w 150"/>
                  <a:gd name="T3" fmla="*/ 66 h 66"/>
                  <a:gd name="T4" fmla="*/ 90 w 150"/>
                  <a:gd name="T5" fmla="*/ 54 h 66"/>
                  <a:gd name="T6" fmla="*/ 0 w 150"/>
                  <a:gd name="T7" fmla="*/ 54 h 66"/>
                  <a:gd name="T8" fmla="*/ 0 w 150"/>
                  <a:gd name="T9" fmla="*/ 42 h 66"/>
                  <a:gd name="T10" fmla="*/ 102 w 150"/>
                  <a:gd name="T11" fmla="*/ 42 h 66"/>
                  <a:gd name="T12" fmla="*/ 102 w 150"/>
                  <a:gd name="T13" fmla="*/ 48 h 66"/>
                  <a:gd name="T14" fmla="*/ 126 w 150"/>
                  <a:gd name="T15" fmla="*/ 36 h 66"/>
                  <a:gd name="T16" fmla="*/ 102 w 150"/>
                  <a:gd name="T17" fmla="*/ 18 h 66"/>
                  <a:gd name="T18" fmla="*/ 102 w 150"/>
                  <a:gd name="T19" fmla="*/ 30 h 66"/>
                  <a:gd name="T20" fmla="*/ 0 w 150"/>
                  <a:gd name="T21" fmla="*/ 30 h 66"/>
                  <a:gd name="T22" fmla="*/ 0 w 150"/>
                  <a:gd name="T23" fmla="*/ 18 h 66"/>
                  <a:gd name="T24" fmla="*/ 90 w 150"/>
                  <a:gd name="T25" fmla="*/ 18 h 66"/>
                  <a:gd name="T26" fmla="*/ 90 w 150"/>
                  <a:gd name="T27" fmla="*/ 0 h 66"/>
                  <a:gd name="T28" fmla="*/ 150 w 150"/>
                  <a:gd name="T29" fmla="*/ 36 h 6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50" h="66">
                    <a:moveTo>
                      <a:pt x="150" y="36"/>
                    </a:moveTo>
                    <a:lnTo>
                      <a:pt x="90" y="66"/>
                    </a:lnTo>
                    <a:lnTo>
                      <a:pt x="9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102" y="42"/>
                    </a:lnTo>
                    <a:lnTo>
                      <a:pt x="102" y="48"/>
                    </a:lnTo>
                    <a:lnTo>
                      <a:pt x="126" y="36"/>
                    </a:lnTo>
                    <a:lnTo>
                      <a:pt x="102" y="18"/>
                    </a:lnTo>
                    <a:lnTo>
                      <a:pt x="102" y="30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90" y="18"/>
                    </a:lnTo>
                    <a:lnTo>
                      <a:pt x="90" y="0"/>
                    </a:lnTo>
                    <a:lnTo>
                      <a:pt x="150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84" name="Freeform 28"/>
              <p:cNvSpPr>
                <a:spLocks/>
              </p:cNvSpPr>
              <p:nvPr/>
            </p:nvSpPr>
            <p:spPr bwMode="auto">
              <a:xfrm>
                <a:off x="1416" y="2244"/>
                <a:ext cx="144" cy="60"/>
              </a:xfrm>
              <a:custGeom>
                <a:avLst/>
                <a:gdLst>
                  <a:gd name="T0" fmla="*/ 144 w 144"/>
                  <a:gd name="T1" fmla="*/ 30 h 60"/>
                  <a:gd name="T2" fmla="*/ 84 w 144"/>
                  <a:gd name="T3" fmla="*/ 0 h 60"/>
                  <a:gd name="T4" fmla="*/ 84 w 144"/>
                  <a:gd name="T5" fmla="*/ 12 h 60"/>
                  <a:gd name="T6" fmla="*/ 0 w 144"/>
                  <a:gd name="T7" fmla="*/ 12 h 60"/>
                  <a:gd name="T8" fmla="*/ 0 w 144"/>
                  <a:gd name="T9" fmla="*/ 18 h 60"/>
                  <a:gd name="T10" fmla="*/ 96 w 144"/>
                  <a:gd name="T11" fmla="*/ 18 h 60"/>
                  <a:gd name="T12" fmla="*/ 96 w 144"/>
                  <a:gd name="T13" fmla="*/ 12 h 60"/>
                  <a:gd name="T14" fmla="*/ 126 w 144"/>
                  <a:gd name="T15" fmla="*/ 30 h 60"/>
                  <a:gd name="T16" fmla="*/ 96 w 144"/>
                  <a:gd name="T17" fmla="*/ 48 h 60"/>
                  <a:gd name="T18" fmla="*/ 96 w 144"/>
                  <a:gd name="T19" fmla="*/ 36 h 60"/>
                  <a:gd name="T20" fmla="*/ 0 w 144"/>
                  <a:gd name="T21" fmla="*/ 36 h 60"/>
                  <a:gd name="T22" fmla="*/ 0 w 144"/>
                  <a:gd name="T23" fmla="*/ 42 h 60"/>
                  <a:gd name="T24" fmla="*/ 84 w 144"/>
                  <a:gd name="T25" fmla="*/ 42 h 60"/>
                  <a:gd name="T26" fmla="*/ 84 w 144"/>
                  <a:gd name="T27" fmla="*/ 60 h 60"/>
                  <a:gd name="T28" fmla="*/ 144 w 144"/>
                  <a:gd name="T29" fmla="*/ 30 h 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44" h="60">
                    <a:moveTo>
                      <a:pt x="144" y="30"/>
                    </a:moveTo>
                    <a:lnTo>
                      <a:pt x="84" y="0"/>
                    </a:lnTo>
                    <a:lnTo>
                      <a:pt x="84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96" y="18"/>
                    </a:lnTo>
                    <a:lnTo>
                      <a:pt x="96" y="12"/>
                    </a:lnTo>
                    <a:lnTo>
                      <a:pt x="126" y="30"/>
                    </a:lnTo>
                    <a:lnTo>
                      <a:pt x="96" y="48"/>
                    </a:lnTo>
                    <a:lnTo>
                      <a:pt x="96" y="36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84" y="42"/>
                    </a:lnTo>
                    <a:lnTo>
                      <a:pt x="84" y="60"/>
                    </a:lnTo>
                    <a:lnTo>
                      <a:pt x="144" y="3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85" name="Freeform 29"/>
              <p:cNvSpPr>
                <a:spLocks/>
              </p:cNvSpPr>
              <p:nvPr/>
            </p:nvSpPr>
            <p:spPr bwMode="auto">
              <a:xfrm>
                <a:off x="3678" y="2496"/>
                <a:ext cx="18" cy="18"/>
              </a:xfrm>
              <a:custGeom>
                <a:avLst/>
                <a:gdLst>
                  <a:gd name="T0" fmla="*/ 12 w 18"/>
                  <a:gd name="T1" fmla="*/ 0 h 18"/>
                  <a:gd name="T2" fmla="*/ 18 w 18"/>
                  <a:gd name="T3" fmla="*/ 0 h 18"/>
                  <a:gd name="T4" fmla="*/ 18 w 18"/>
                  <a:gd name="T5" fmla="*/ 6 h 18"/>
                  <a:gd name="T6" fmla="*/ 18 w 18"/>
                  <a:gd name="T7" fmla="*/ 12 h 18"/>
                  <a:gd name="T8" fmla="*/ 12 w 18"/>
                  <a:gd name="T9" fmla="*/ 18 h 18"/>
                  <a:gd name="T10" fmla="*/ 6 w 18"/>
                  <a:gd name="T11" fmla="*/ 18 h 18"/>
                  <a:gd name="T12" fmla="*/ 6 w 18"/>
                  <a:gd name="T13" fmla="*/ 12 h 18"/>
                  <a:gd name="T14" fmla="*/ 0 w 18"/>
                  <a:gd name="T15" fmla="*/ 12 h 18"/>
                  <a:gd name="T16" fmla="*/ 0 w 18"/>
                  <a:gd name="T17" fmla="*/ 6 h 18"/>
                  <a:gd name="T18" fmla="*/ 6 w 18"/>
                  <a:gd name="T19" fmla="*/ 0 h 18"/>
                  <a:gd name="T20" fmla="*/ 12 w 18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18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86" name="Freeform 30"/>
              <p:cNvSpPr>
                <a:spLocks/>
              </p:cNvSpPr>
              <p:nvPr/>
            </p:nvSpPr>
            <p:spPr bwMode="auto">
              <a:xfrm>
                <a:off x="3438" y="2496"/>
                <a:ext cx="18" cy="18"/>
              </a:xfrm>
              <a:custGeom>
                <a:avLst/>
                <a:gdLst>
                  <a:gd name="T0" fmla="*/ 6 w 18"/>
                  <a:gd name="T1" fmla="*/ 0 h 18"/>
                  <a:gd name="T2" fmla="*/ 12 w 18"/>
                  <a:gd name="T3" fmla="*/ 0 h 18"/>
                  <a:gd name="T4" fmla="*/ 18 w 18"/>
                  <a:gd name="T5" fmla="*/ 6 h 18"/>
                  <a:gd name="T6" fmla="*/ 18 w 18"/>
                  <a:gd name="T7" fmla="*/ 12 h 18"/>
                  <a:gd name="T8" fmla="*/ 18 w 18"/>
                  <a:gd name="T9" fmla="*/ 18 h 18"/>
                  <a:gd name="T10" fmla="*/ 12 w 18"/>
                  <a:gd name="T11" fmla="*/ 18 h 18"/>
                  <a:gd name="T12" fmla="*/ 6 w 18"/>
                  <a:gd name="T13" fmla="*/ 18 h 18"/>
                  <a:gd name="T14" fmla="*/ 0 w 18"/>
                  <a:gd name="T15" fmla="*/ 18 h 18"/>
                  <a:gd name="T16" fmla="*/ 0 w 18"/>
                  <a:gd name="T17" fmla="*/ 12 h 18"/>
                  <a:gd name="T18" fmla="*/ 0 w 18"/>
                  <a:gd name="T19" fmla="*/ 6 h 18"/>
                  <a:gd name="T20" fmla="*/ 6 w 18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8">
                    <a:moveTo>
                      <a:pt x="6" y="0"/>
                    </a:moveTo>
                    <a:lnTo>
                      <a:pt x="12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87" name="Freeform 31"/>
              <p:cNvSpPr>
                <a:spLocks/>
              </p:cNvSpPr>
              <p:nvPr/>
            </p:nvSpPr>
            <p:spPr bwMode="auto">
              <a:xfrm>
                <a:off x="2814" y="2046"/>
                <a:ext cx="18" cy="18"/>
              </a:xfrm>
              <a:custGeom>
                <a:avLst/>
                <a:gdLst>
                  <a:gd name="T0" fmla="*/ 12 w 18"/>
                  <a:gd name="T1" fmla="*/ 0 h 18"/>
                  <a:gd name="T2" fmla="*/ 18 w 18"/>
                  <a:gd name="T3" fmla="*/ 0 h 18"/>
                  <a:gd name="T4" fmla="*/ 18 w 18"/>
                  <a:gd name="T5" fmla="*/ 6 h 18"/>
                  <a:gd name="T6" fmla="*/ 18 w 18"/>
                  <a:gd name="T7" fmla="*/ 12 h 18"/>
                  <a:gd name="T8" fmla="*/ 12 w 18"/>
                  <a:gd name="T9" fmla="*/ 18 h 18"/>
                  <a:gd name="T10" fmla="*/ 6 w 18"/>
                  <a:gd name="T11" fmla="*/ 18 h 18"/>
                  <a:gd name="T12" fmla="*/ 6 w 18"/>
                  <a:gd name="T13" fmla="*/ 12 h 18"/>
                  <a:gd name="T14" fmla="*/ 0 w 18"/>
                  <a:gd name="T15" fmla="*/ 12 h 18"/>
                  <a:gd name="T16" fmla="*/ 0 w 18"/>
                  <a:gd name="T17" fmla="*/ 6 h 18"/>
                  <a:gd name="T18" fmla="*/ 6 w 18"/>
                  <a:gd name="T19" fmla="*/ 0 h 18"/>
                  <a:gd name="T20" fmla="*/ 12 w 18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18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29088" name="Group 32"/>
          <p:cNvGrpSpPr>
            <a:grpSpLocks/>
          </p:cNvGrpSpPr>
          <p:nvPr/>
        </p:nvGrpSpPr>
        <p:grpSpPr bwMode="auto">
          <a:xfrm>
            <a:off x="0" y="2708275"/>
            <a:ext cx="9144000" cy="1371600"/>
            <a:chOff x="0" y="2592"/>
            <a:chExt cx="5760" cy="864"/>
          </a:xfrm>
        </p:grpSpPr>
        <p:sp>
          <p:nvSpPr>
            <p:cNvPr id="17413" name="Rectangle 33"/>
            <p:cNvSpPr>
              <a:spLocks noChangeArrowheads="1"/>
            </p:cNvSpPr>
            <p:nvPr/>
          </p:nvSpPr>
          <p:spPr bwMode="auto">
            <a:xfrm>
              <a:off x="0" y="2592"/>
              <a:ext cx="5760" cy="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grpSp>
          <p:nvGrpSpPr>
            <p:cNvPr id="17414" name="Group 34"/>
            <p:cNvGrpSpPr>
              <a:grpSpLocks/>
            </p:cNvGrpSpPr>
            <p:nvPr/>
          </p:nvGrpSpPr>
          <p:grpSpPr bwMode="auto">
            <a:xfrm>
              <a:off x="384" y="2592"/>
              <a:ext cx="4526" cy="778"/>
              <a:chOff x="384" y="2592"/>
              <a:chExt cx="4526" cy="778"/>
            </a:xfrm>
          </p:grpSpPr>
          <p:sp>
            <p:nvSpPr>
              <p:cNvPr id="17415" name="Rectangle 35"/>
              <p:cNvSpPr>
                <a:spLocks noChangeArrowheads="1"/>
              </p:cNvSpPr>
              <p:nvPr/>
            </p:nvSpPr>
            <p:spPr bwMode="auto">
              <a:xfrm>
                <a:off x="384" y="2592"/>
                <a:ext cx="21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>
                    <a:solidFill>
                      <a:srgbClr val="000000"/>
                    </a:solidFill>
                  </a:rPr>
                  <a:t>при</a:t>
                </a:r>
                <a:endParaRPr lang="ru-RU" altLang="ru-RU" sz="1600"/>
              </a:p>
            </p:txBody>
          </p:sp>
          <p:sp>
            <p:nvSpPr>
              <p:cNvPr id="17416" name="Rectangle 36"/>
              <p:cNvSpPr>
                <a:spLocks noChangeArrowheads="1"/>
              </p:cNvSpPr>
              <p:nvPr/>
            </p:nvSpPr>
            <p:spPr bwMode="auto">
              <a:xfrm>
                <a:off x="720" y="2592"/>
                <a:ext cx="20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 i="1">
                    <a:solidFill>
                      <a:srgbClr val="000000"/>
                    </a:solidFill>
                  </a:rPr>
                  <a:t>J=0</a:t>
                </a:r>
                <a:endParaRPr lang="ru-RU" altLang="ru-RU" sz="1600" b="0"/>
              </a:p>
            </p:txBody>
          </p:sp>
          <p:sp>
            <p:nvSpPr>
              <p:cNvPr id="17417" name="Rectangle 37"/>
              <p:cNvSpPr>
                <a:spLocks noChangeArrowheads="1"/>
              </p:cNvSpPr>
              <p:nvPr/>
            </p:nvSpPr>
            <p:spPr bwMode="auto">
              <a:xfrm>
                <a:off x="660" y="2832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o</a:t>
                </a:r>
                <a:endParaRPr lang="ru-RU" altLang="ru-RU" sz="2800" b="0"/>
              </a:p>
            </p:txBody>
          </p:sp>
          <p:sp>
            <p:nvSpPr>
              <p:cNvPr id="17418" name="Rectangle 38"/>
              <p:cNvSpPr>
                <a:spLocks noChangeArrowheads="1"/>
              </p:cNvSpPr>
              <p:nvPr/>
            </p:nvSpPr>
            <p:spPr bwMode="auto">
              <a:xfrm>
                <a:off x="1230" y="2832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o</a:t>
                </a:r>
                <a:endParaRPr lang="ru-RU" altLang="ru-RU" sz="2800" b="0"/>
              </a:p>
            </p:txBody>
          </p:sp>
          <p:sp>
            <p:nvSpPr>
              <p:cNvPr id="17419" name="Rectangle 39"/>
              <p:cNvSpPr>
                <a:spLocks noChangeArrowheads="1"/>
              </p:cNvSpPr>
              <p:nvPr/>
            </p:nvSpPr>
            <p:spPr bwMode="auto">
              <a:xfrm>
                <a:off x="1620" y="2832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o</a:t>
                </a:r>
                <a:endParaRPr lang="ru-RU" altLang="ru-RU" sz="2800" b="0"/>
              </a:p>
            </p:txBody>
          </p:sp>
          <p:sp>
            <p:nvSpPr>
              <p:cNvPr id="17420" name="Rectangle 40"/>
              <p:cNvSpPr>
                <a:spLocks noChangeArrowheads="1"/>
              </p:cNvSpPr>
              <p:nvPr/>
            </p:nvSpPr>
            <p:spPr bwMode="auto">
              <a:xfrm>
                <a:off x="2100" y="2832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o</a:t>
                </a:r>
                <a:endParaRPr lang="ru-RU" altLang="ru-RU" sz="2800" b="0"/>
              </a:p>
            </p:txBody>
          </p:sp>
          <p:sp>
            <p:nvSpPr>
              <p:cNvPr id="17421" name="Rectangle 41"/>
              <p:cNvSpPr>
                <a:spLocks noChangeArrowheads="1"/>
              </p:cNvSpPr>
              <p:nvPr/>
            </p:nvSpPr>
            <p:spPr bwMode="auto">
              <a:xfrm>
                <a:off x="3396" y="2808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o</a:t>
                </a:r>
                <a:endParaRPr lang="ru-RU" altLang="ru-RU" sz="2800" b="0"/>
              </a:p>
            </p:txBody>
          </p:sp>
          <p:sp>
            <p:nvSpPr>
              <p:cNvPr id="17422" name="Rectangle 42"/>
              <p:cNvSpPr>
                <a:spLocks noChangeArrowheads="1"/>
              </p:cNvSpPr>
              <p:nvPr/>
            </p:nvSpPr>
            <p:spPr bwMode="auto">
              <a:xfrm>
                <a:off x="4548" y="2832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o</a:t>
                </a:r>
                <a:endParaRPr lang="ru-RU" altLang="ru-RU" sz="2800" b="0"/>
              </a:p>
            </p:txBody>
          </p:sp>
          <p:sp>
            <p:nvSpPr>
              <p:cNvPr id="17423" name="Rectangle 43"/>
              <p:cNvSpPr>
                <a:spLocks noChangeArrowheads="1"/>
              </p:cNvSpPr>
              <p:nvPr/>
            </p:nvSpPr>
            <p:spPr bwMode="auto">
              <a:xfrm>
                <a:off x="3722" y="3042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o</a:t>
                </a:r>
                <a:endParaRPr lang="ru-RU" altLang="ru-RU" sz="2800" b="0"/>
              </a:p>
            </p:txBody>
          </p:sp>
          <p:sp>
            <p:nvSpPr>
              <p:cNvPr id="17424" name="Rectangle 44"/>
              <p:cNvSpPr>
                <a:spLocks noChangeArrowheads="1"/>
              </p:cNvSpPr>
              <p:nvPr/>
            </p:nvSpPr>
            <p:spPr bwMode="auto">
              <a:xfrm>
                <a:off x="4256" y="2808"/>
                <a:ext cx="5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a</a:t>
                </a:r>
                <a:endParaRPr lang="ru-RU" altLang="ru-RU" sz="2800" b="0"/>
              </a:p>
            </p:txBody>
          </p:sp>
          <p:sp>
            <p:nvSpPr>
              <p:cNvPr id="17425" name="Rectangle 45"/>
              <p:cNvSpPr>
                <a:spLocks noChangeArrowheads="1"/>
              </p:cNvSpPr>
              <p:nvPr/>
            </p:nvSpPr>
            <p:spPr bwMode="auto">
              <a:xfrm>
                <a:off x="3494" y="3048"/>
                <a:ext cx="5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a</a:t>
                </a:r>
                <a:endParaRPr lang="ru-RU" altLang="ru-RU" sz="2800" b="0"/>
              </a:p>
            </p:txBody>
          </p:sp>
          <p:sp>
            <p:nvSpPr>
              <p:cNvPr id="17426" name="Rectangle 46"/>
              <p:cNvSpPr>
                <a:spLocks noChangeArrowheads="1"/>
              </p:cNvSpPr>
              <p:nvPr/>
            </p:nvSpPr>
            <p:spPr bwMode="auto">
              <a:xfrm>
                <a:off x="384" y="2784"/>
                <a:ext cx="21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 i="1">
                    <a:solidFill>
                      <a:srgbClr val="000000"/>
                    </a:solidFill>
                  </a:rPr>
                  <a:t>В=     </a:t>
                </a:r>
                <a:r>
                  <a:rPr lang="ru-RU" altLang="ru-RU" sz="1600">
                    <a:solidFill>
                      <a:srgbClr val="000000"/>
                    </a:solidFill>
                  </a:rPr>
                  <a:t>(</a:t>
                </a:r>
                <a:r>
                  <a:rPr lang="ru-RU" altLang="ru-RU" sz="1600" i="1">
                    <a:solidFill>
                      <a:srgbClr val="000000"/>
                    </a:solidFill>
                  </a:rPr>
                  <a:t>H+J</a:t>
                </a:r>
                <a:r>
                  <a:rPr lang="ru-RU" altLang="ru-RU" sz="1600">
                    <a:solidFill>
                      <a:srgbClr val="000000"/>
                    </a:solidFill>
                  </a:rPr>
                  <a:t>)</a:t>
                </a:r>
                <a:r>
                  <a:rPr lang="ru-RU" altLang="ru-RU" sz="1600" i="1">
                    <a:solidFill>
                      <a:srgbClr val="000000"/>
                    </a:solidFill>
                  </a:rPr>
                  <a:t>=      Н+        </a:t>
                </a:r>
                <a:r>
                  <a:rPr lang="en-US" altLang="ru-RU" sz="1600" i="1">
                    <a:solidFill>
                      <a:srgbClr val="000000"/>
                    </a:solidFill>
                  </a:rPr>
                  <a:t>k</a:t>
                </a:r>
                <a:r>
                  <a:rPr lang="ru-RU" altLang="ru-RU" sz="1600" i="1">
                    <a:solidFill>
                      <a:srgbClr val="000000"/>
                    </a:solidFill>
                  </a:rPr>
                  <a:t>H=      H</a:t>
                </a:r>
                <a:r>
                  <a:rPr lang="ru-RU" altLang="ru-RU" sz="1600">
                    <a:solidFill>
                      <a:srgbClr val="000000"/>
                    </a:solidFill>
                  </a:rPr>
                  <a:t>(1</a:t>
                </a:r>
                <a:r>
                  <a:rPr lang="ru-RU" altLang="ru-RU" sz="1600" i="1">
                    <a:solidFill>
                      <a:srgbClr val="000000"/>
                    </a:solidFill>
                  </a:rPr>
                  <a:t>+</a:t>
                </a:r>
                <a:r>
                  <a:rPr lang="en-US" altLang="ru-RU" sz="1600" i="1">
                    <a:solidFill>
                      <a:srgbClr val="000000"/>
                    </a:solidFill>
                  </a:rPr>
                  <a:t>k</a:t>
                </a:r>
                <a:r>
                  <a:rPr lang="ru-RU" altLang="ru-RU" sz="1600">
                    <a:solidFill>
                      <a:srgbClr val="000000"/>
                    </a:solidFill>
                  </a:rPr>
                  <a:t>)</a:t>
                </a:r>
                <a:endParaRPr lang="ru-RU" altLang="ru-RU" sz="1600" b="0"/>
              </a:p>
            </p:txBody>
          </p:sp>
          <p:sp>
            <p:nvSpPr>
              <p:cNvPr id="17427" name="Rectangle 47"/>
              <p:cNvSpPr>
                <a:spLocks noChangeArrowheads="1"/>
              </p:cNvSpPr>
              <p:nvPr/>
            </p:nvSpPr>
            <p:spPr bwMode="auto">
              <a:xfrm>
                <a:off x="2976" y="2784"/>
                <a:ext cx="81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 i="1">
                    <a:solidFill>
                      <a:srgbClr val="000000"/>
                    </a:solidFill>
                  </a:rPr>
                  <a:t>В/H=       </a:t>
                </a:r>
                <a:r>
                  <a:rPr lang="ru-RU" altLang="ru-RU" sz="1600">
                    <a:solidFill>
                      <a:srgbClr val="000000"/>
                    </a:solidFill>
                  </a:rPr>
                  <a:t>(1</a:t>
                </a:r>
                <a:r>
                  <a:rPr lang="ru-RU" altLang="ru-RU" sz="1600" i="1">
                    <a:solidFill>
                      <a:srgbClr val="000000"/>
                    </a:solidFill>
                  </a:rPr>
                  <a:t>+</a:t>
                </a:r>
                <a:r>
                  <a:rPr lang="en-US" altLang="ru-RU" sz="1600" i="1">
                    <a:solidFill>
                      <a:srgbClr val="000000"/>
                    </a:solidFill>
                  </a:rPr>
                  <a:t>k</a:t>
                </a:r>
                <a:r>
                  <a:rPr lang="ru-RU" altLang="ru-RU" sz="1600">
                    <a:solidFill>
                      <a:srgbClr val="000000"/>
                    </a:solidFill>
                  </a:rPr>
                  <a:t>)</a:t>
                </a:r>
                <a:endParaRPr lang="ru-RU" altLang="ru-RU" sz="1600" b="0"/>
              </a:p>
            </p:txBody>
          </p:sp>
          <p:sp>
            <p:nvSpPr>
              <p:cNvPr id="17428" name="Rectangle 48"/>
              <p:cNvSpPr>
                <a:spLocks noChangeArrowheads="1"/>
              </p:cNvSpPr>
              <p:nvPr/>
            </p:nvSpPr>
            <p:spPr bwMode="auto">
              <a:xfrm>
                <a:off x="3890" y="2784"/>
                <a:ext cx="20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 b="0">
                    <a:solidFill>
                      <a:srgbClr val="000000"/>
                    </a:solidFill>
                  </a:rPr>
                  <a:t>или</a:t>
                </a:r>
                <a:endParaRPr lang="ru-RU" altLang="ru-RU" sz="2800" b="0"/>
              </a:p>
            </p:txBody>
          </p:sp>
          <p:sp>
            <p:nvSpPr>
              <p:cNvPr id="17429" name="Rectangle 49"/>
              <p:cNvSpPr>
                <a:spLocks noChangeArrowheads="1"/>
              </p:cNvSpPr>
              <p:nvPr/>
            </p:nvSpPr>
            <p:spPr bwMode="auto">
              <a:xfrm>
                <a:off x="3536" y="3018"/>
                <a:ext cx="6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i="1">
                    <a:solidFill>
                      <a:srgbClr val="000000"/>
                    </a:solidFill>
                  </a:rPr>
                  <a:t>=</a:t>
                </a:r>
                <a:endParaRPr lang="ru-RU" altLang="ru-RU" sz="2800" b="0"/>
              </a:p>
            </p:txBody>
          </p:sp>
          <p:sp>
            <p:nvSpPr>
              <p:cNvPr id="17430" name="Rectangle 50"/>
              <p:cNvSpPr>
                <a:spLocks noChangeArrowheads="1"/>
              </p:cNvSpPr>
              <p:nvPr/>
            </p:nvSpPr>
            <p:spPr bwMode="auto">
              <a:xfrm>
                <a:off x="384" y="3216"/>
                <a:ext cx="302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>
                    <a:solidFill>
                      <a:srgbClr val="000000"/>
                    </a:solidFill>
                  </a:rPr>
                  <a:t>относительная магнитная проницаемость вещества</a:t>
                </a:r>
                <a:endParaRPr lang="ru-RU" altLang="ru-RU" sz="2800" b="0"/>
              </a:p>
            </p:txBody>
          </p:sp>
          <p:sp>
            <p:nvSpPr>
              <p:cNvPr id="17431" name="Rectangle 51"/>
              <p:cNvSpPr>
                <a:spLocks noChangeArrowheads="1"/>
              </p:cNvSpPr>
              <p:nvPr/>
            </p:nvSpPr>
            <p:spPr bwMode="auto">
              <a:xfrm>
                <a:off x="384" y="3024"/>
                <a:ext cx="284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>
                    <a:solidFill>
                      <a:srgbClr val="000000"/>
                    </a:solidFill>
                  </a:rPr>
                  <a:t>абсолютная магнитная проницаемость вещества</a:t>
                </a:r>
                <a:endParaRPr lang="ru-RU" altLang="ru-RU" sz="2800" b="0"/>
              </a:p>
            </p:txBody>
          </p:sp>
          <p:sp>
            <p:nvSpPr>
              <p:cNvPr id="17432" name="Freeform 52"/>
              <p:cNvSpPr>
                <a:spLocks/>
              </p:cNvSpPr>
              <p:nvPr/>
            </p:nvSpPr>
            <p:spPr bwMode="auto">
              <a:xfrm>
                <a:off x="582" y="2832"/>
                <a:ext cx="72" cy="96"/>
              </a:xfrm>
              <a:custGeom>
                <a:avLst/>
                <a:gdLst>
                  <a:gd name="T0" fmla="*/ 54 w 72"/>
                  <a:gd name="T1" fmla="*/ 0 h 96"/>
                  <a:gd name="T2" fmla="*/ 54 w 72"/>
                  <a:gd name="T3" fmla="*/ 42 h 96"/>
                  <a:gd name="T4" fmla="*/ 54 w 72"/>
                  <a:gd name="T5" fmla="*/ 48 h 96"/>
                  <a:gd name="T6" fmla="*/ 54 w 72"/>
                  <a:gd name="T7" fmla="*/ 54 h 96"/>
                  <a:gd name="T8" fmla="*/ 60 w 72"/>
                  <a:gd name="T9" fmla="*/ 54 h 96"/>
                  <a:gd name="T10" fmla="*/ 60 w 72"/>
                  <a:gd name="T11" fmla="*/ 60 h 96"/>
                  <a:gd name="T12" fmla="*/ 66 w 72"/>
                  <a:gd name="T13" fmla="*/ 60 h 96"/>
                  <a:gd name="T14" fmla="*/ 66 w 72"/>
                  <a:gd name="T15" fmla="*/ 54 h 96"/>
                  <a:gd name="T16" fmla="*/ 66 w 72"/>
                  <a:gd name="T17" fmla="*/ 48 h 96"/>
                  <a:gd name="T18" fmla="*/ 72 w 72"/>
                  <a:gd name="T19" fmla="*/ 48 h 96"/>
                  <a:gd name="T20" fmla="*/ 66 w 72"/>
                  <a:gd name="T21" fmla="*/ 54 h 96"/>
                  <a:gd name="T22" fmla="*/ 66 w 72"/>
                  <a:gd name="T23" fmla="*/ 60 h 96"/>
                  <a:gd name="T24" fmla="*/ 66 w 72"/>
                  <a:gd name="T25" fmla="*/ 66 h 96"/>
                  <a:gd name="T26" fmla="*/ 60 w 72"/>
                  <a:gd name="T27" fmla="*/ 66 h 96"/>
                  <a:gd name="T28" fmla="*/ 54 w 72"/>
                  <a:gd name="T29" fmla="*/ 66 h 96"/>
                  <a:gd name="T30" fmla="*/ 48 w 72"/>
                  <a:gd name="T31" fmla="*/ 66 h 96"/>
                  <a:gd name="T32" fmla="*/ 48 w 72"/>
                  <a:gd name="T33" fmla="*/ 60 h 96"/>
                  <a:gd name="T34" fmla="*/ 42 w 72"/>
                  <a:gd name="T35" fmla="*/ 54 h 96"/>
                  <a:gd name="T36" fmla="*/ 36 w 72"/>
                  <a:gd name="T37" fmla="*/ 60 h 96"/>
                  <a:gd name="T38" fmla="*/ 30 w 72"/>
                  <a:gd name="T39" fmla="*/ 66 h 96"/>
                  <a:gd name="T40" fmla="*/ 24 w 72"/>
                  <a:gd name="T41" fmla="*/ 66 h 96"/>
                  <a:gd name="T42" fmla="*/ 18 w 72"/>
                  <a:gd name="T43" fmla="*/ 66 h 96"/>
                  <a:gd name="T44" fmla="*/ 12 w 72"/>
                  <a:gd name="T45" fmla="*/ 66 h 96"/>
                  <a:gd name="T46" fmla="*/ 6 w 72"/>
                  <a:gd name="T47" fmla="*/ 60 h 96"/>
                  <a:gd name="T48" fmla="*/ 6 w 72"/>
                  <a:gd name="T49" fmla="*/ 66 h 96"/>
                  <a:gd name="T50" fmla="*/ 6 w 72"/>
                  <a:gd name="T51" fmla="*/ 72 h 96"/>
                  <a:gd name="T52" fmla="*/ 12 w 72"/>
                  <a:gd name="T53" fmla="*/ 78 h 96"/>
                  <a:gd name="T54" fmla="*/ 12 w 72"/>
                  <a:gd name="T55" fmla="*/ 84 h 96"/>
                  <a:gd name="T56" fmla="*/ 12 w 72"/>
                  <a:gd name="T57" fmla="*/ 90 h 96"/>
                  <a:gd name="T58" fmla="*/ 6 w 72"/>
                  <a:gd name="T59" fmla="*/ 96 h 96"/>
                  <a:gd name="T60" fmla="*/ 0 w 72"/>
                  <a:gd name="T61" fmla="*/ 96 h 96"/>
                  <a:gd name="T62" fmla="*/ 0 w 72"/>
                  <a:gd name="T63" fmla="*/ 90 h 96"/>
                  <a:gd name="T64" fmla="*/ 0 w 72"/>
                  <a:gd name="T65" fmla="*/ 84 h 96"/>
                  <a:gd name="T66" fmla="*/ 0 w 72"/>
                  <a:gd name="T67" fmla="*/ 78 h 96"/>
                  <a:gd name="T68" fmla="*/ 0 w 72"/>
                  <a:gd name="T69" fmla="*/ 72 h 96"/>
                  <a:gd name="T70" fmla="*/ 0 w 72"/>
                  <a:gd name="T71" fmla="*/ 66 h 96"/>
                  <a:gd name="T72" fmla="*/ 0 w 72"/>
                  <a:gd name="T73" fmla="*/ 60 h 96"/>
                  <a:gd name="T74" fmla="*/ 6 w 72"/>
                  <a:gd name="T75" fmla="*/ 54 h 96"/>
                  <a:gd name="T76" fmla="*/ 6 w 72"/>
                  <a:gd name="T77" fmla="*/ 0 h 96"/>
                  <a:gd name="T78" fmla="*/ 12 w 72"/>
                  <a:gd name="T79" fmla="*/ 0 h 96"/>
                  <a:gd name="T80" fmla="*/ 12 w 72"/>
                  <a:gd name="T81" fmla="*/ 42 h 96"/>
                  <a:gd name="T82" fmla="*/ 12 w 72"/>
                  <a:gd name="T83" fmla="*/ 48 h 96"/>
                  <a:gd name="T84" fmla="*/ 18 w 72"/>
                  <a:gd name="T85" fmla="*/ 48 h 96"/>
                  <a:gd name="T86" fmla="*/ 18 w 72"/>
                  <a:gd name="T87" fmla="*/ 54 h 96"/>
                  <a:gd name="T88" fmla="*/ 24 w 72"/>
                  <a:gd name="T89" fmla="*/ 60 h 96"/>
                  <a:gd name="T90" fmla="*/ 30 w 72"/>
                  <a:gd name="T91" fmla="*/ 60 h 96"/>
                  <a:gd name="T92" fmla="*/ 30 w 72"/>
                  <a:gd name="T93" fmla="*/ 54 h 96"/>
                  <a:gd name="T94" fmla="*/ 36 w 72"/>
                  <a:gd name="T95" fmla="*/ 54 h 96"/>
                  <a:gd name="T96" fmla="*/ 42 w 72"/>
                  <a:gd name="T97" fmla="*/ 54 h 96"/>
                  <a:gd name="T98" fmla="*/ 42 w 72"/>
                  <a:gd name="T99" fmla="*/ 48 h 96"/>
                  <a:gd name="T100" fmla="*/ 42 w 72"/>
                  <a:gd name="T101" fmla="*/ 0 h 96"/>
                  <a:gd name="T102" fmla="*/ 54 w 72"/>
                  <a:gd name="T103" fmla="*/ 0 h 9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2" h="96">
                    <a:moveTo>
                      <a:pt x="54" y="0"/>
                    </a:move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60" y="54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66" y="60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42" y="54"/>
                    </a:lnTo>
                    <a:lnTo>
                      <a:pt x="36" y="60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6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12" y="78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6" y="96"/>
                    </a:lnTo>
                    <a:lnTo>
                      <a:pt x="0" y="96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6" y="54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42"/>
                    </a:lnTo>
                    <a:lnTo>
                      <a:pt x="12" y="48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0" y="54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2" y="48"/>
                    </a:lnTo>
                    <a:lnTo>
                      <a:pt x="4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3" name="Freeform 53"/>
              <p:cNvSpPr>
                <a:spLocks/>
              </p:cNvSpPr>
              <p:nvPr/>
            </p:nvSpPr>
            <p:spPr bwMode="auto">
              <a:xfrm>
                <a:off x="582" y="2832"/>
                <a:ext cx="72" cy="96"/>
              </a:xfrm>
              <a:custGeom>
                <a:avLst/>
                <a:gdLst>
                  <a:gd name="T0" fmla="*/ 54 w 72"/>
                  <a:gd name="T1" fmla="*/ 0 h 96"/>
                  <a:gd name="T2" fmla="*/ 54 w 72"/>
                  <a:gd name="T3" fmla="*/ 42 h 96"/>
                  <a:gd name="T4" fmla="*/ 54 w 72"/>
                  <a:gd name="T5" fmla="*/ 48 h 96"/>
                  <a:gd name="T6" fmla="*/ 54 w 72"/>
                  <a:gd name="T7" fmla="*/ 54 h 96"/>
                  <a:gd name="T8" fmla="*/ 60 w 72"/>
                  <a:gd name="T9" fmla="*/ 54 h 96"/>
                  <a:gd name="T10" fmla="*/ 60 w 72"/>
                  <a:gd name="T11" fmla="*/ 60 h 96"/>
                  <a:gd name="T12" fmla="*/ 66 w 72"/>
                  <a:gd name="T13" fmla="*/ 60 h 96"/>
                  <a:gd name="T14" fmla="*/ 66 w 72"/>
                  <a:gd name="T15" fmla="*/ 54 h 96"/>
                  <a:gd name="T16" fmla="*/ 66 w 72"/>
                  <a:gd name="T17" fmla="*/ 48 h 96"/>
                  <a:gd name="T18" fmla="*/ 72 w 72"/>
                  <a:gd name="T19" fmla="*/ 48 h 96"/>
                  <a:gd name="T20" fmla="*/ 66 w 72"/>
                  <a:gd name="T21" fmla="*/ 54 h 96"/>
                  <a:gd name="T22" fmla="*/ 66 w 72"/>
                  <a:gd name="T23" fmla="*/ 60 h 96"/>
                  <a:gd name="T24" fmla="*/ 66 w 72"/>
                  <a:gd name="T25" fmla="*/ 66 h 96"/>
                  <a:gd name="T26" fmla="*/ 60 w 72"/>
                  <a:gd name="T27" fmla="*/ 66 h 96"/>
                  <a:gd name="T28" fmla="*/ 54 w 72"/>
                  <a:gd name="T29" fmla="*/ 66 h 96"/>
                  <a:gd name="T30" fmla="*/ 48 w 72"/>
                  <a:gd name="T31" fmla="*/ 66 h 96"/>
                  <a:gd name="T32" fmla="*/ 48 w 72"/>
                  <a:gd name="T33" fmla="*/ 60 h 96"/>
                  <a:gd name="T34" fmla="*/ 42 w 72"/>
                  <a:gd name="T35" fmla="*/ 54 h 96"/>
                  <a:gd name="T36" fmla="*/ 36 w 72"/>
                  <a:gd name="T37" fmla="*/ 60 h 96"/>
                  <a:gd name="T38" fmla="*/ 30 w 72"/>
                  <a:gd name="T39" fmla="*/ 66 h 96"/>
                  <a:gd name="T40" fmla="*/ 24 w 72"/>
                  <a:gd name="T41" fmla="*/ 66 h 96"/>
                  <a:gd name="T42" fmla="*/ 18 w 72"/>
                  <a:gd name="T43" fmla="*/ 66 h 96"/>
                  <a:gd name="T44" fmla="*/ 12 w 72"/>
                  <a:gd name="T45" fmla="*/ 66 h 96"/>
                  <a:gd name="T46" fmla="*/ 6 w 72"/>
                  <a:gd name="T47" fmla="*/ 60 h 96"/>
                  <a:gd name="T48" fmla="*/ 6 w 72"/>
                  <a:gd name="T49" fmla="*/ 66 h 96"/>
                  <a:gd name="T50" fmla="*/ 6 w 72"/>
                  <a:gd name="T51" fmla="*/ 72 h 96"/>
                  <a:gd name="T52" fmla="*/ 12 w 72"/>
                  <a:gd name="T53" fmla="*/ 78 h 96"/>
                  <a:gd name="T54" fmla="*/ 12 w 72"/>
                  <a:gd name="T55" fmla="*/ 84 h 96"/>
                  <a:gd name="T56" fmla="*/ 12 w 72"/>
                  <a:gd name="T57" fmla="*/ 90 h 96"/>
                  <a:gd name="T58" fmla="*/ 6 w 72"/>
                  <a:gd name="T59" fmla="*/ 96 h 96"/>
                  <a:gd name="T60" fmla="*/ 0 w 72"/>
                  <a:gd name="T61" fmla="*/ 96 h 96"/>
                  <a:gd name="T62" fmla="*/ 0 w 72"/>
                  <a:gd name="T63" fmla="*/ 90 h 96"/>
                  <a:gd name="T64" fmla="*/ 0 w 72"/>
                  <a:gd name="T65" fmla="*/ 84 h 96"/>
                  <a:gd name="T66" fmla="*/ 0 w 72"/>
                  <a:gd name="T67" fmla="*/ 78 h 96"/>
                  <a:gd name="T68" fmla="*/ 0 w 72"/>
                  <a:gd name="T69" fmla="*/ 72 h 96"/>
                  <a:gd name="T70" fmla="*/ 0 w 72"/>
                  <a:gd name="T71" fmla="*/ 66 h 96"/>
                  <a:gd name="T72" fmla="*/ 0 w 72"/>
                  <a:gd name="T73" fmla="*/ 60 h 96"/>
                  <a:gd name="T74" fmla="*/ 6 w 72"/>
                  <a:gd name="T75" fmla="*/ 54 h 96"/>
                  <a:gd name="T76" fmla="*/ 6 w 72"/>
                  <a:gd name="T77" fmla="*/ 0 h 96"/>
                  <a:gd name="T78" fmla="*/ 12 w 72"/>
                  <a:gd name="T79" fmla="*/ 0 h 96"/>
                  <a:gd name="T80" fmla="*/ 12 w 72"/>
                  <a:gd name="T81" fmla="*/ 42 h 96"/>
                  <a:gd name="T82" fmla="*/ 12 w 72"/>
                  <a:gd name="T83" fmla="*/ 48 h 96"/>
                  <a:gd name="T84" fmla="*/ 18 w 72"/>
                  <a:gd name="T85" fmla="*/ 48 h 96"/>
                  <a:gd name="T86" fmla="*/ 18 w 72"/>
                  <a:gd name="T87" fmla="*/ 54 h 96"/>
                  <a:gd name="T88" fmla="*/ 24 w 72"/>
                  <a:gd name="T89" fmla="*/ 60 h 96"/>
                  <a:gd name="T90" fmla="*/ 30 w 72"/>
                  <a:gd name="T91" fmla="*/ 60 h 96"/>
                  <a:gd name="T92" fmla="*/ 30 w 72"/>
                  <a:gd name="T93" fmla="*/ 54 h 96"/>
                  <a:gd name="T94" fmla="*/ 36 w 72"/>
                  <a:gd name="T95" fmla="*/ 54 h 96"/>
                  <a:gd name="T96" fmla="*/ 42 w 72"/>
                  <a:gd name="T97" fmla="*/ 54 h 96"/>
                  <a:gd name="T98" fmla="*/ 42 w 72"/>
                  <a:gd name="T99" fmla="*/ 48 h 96"/>
                  <a:gd name="T100" fmla="*/ 42 w 72"/>
                  <a:gd name="T101" fmla="*/ 0 h 96"/>
                  <a:gd name="T102" fmla="*/ 54 w 72"/>
                  <a:gd name="T103" fmla="*/ 0 h 9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2" h="96">
                    <a:moveTo>
                      <a:pt x="54" y="0"/>
                    </a:move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60" y="54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66" y="60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42" y="54"/>
                    </a:lnTo>
                    <a:lnTo>
                      <a:pt x="36" y="60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6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12" y="78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6" y="96"/>
                    </a:lnTo>
                    <a:lnTo>
                      <a:pt x="0" y="96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6" y="54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42"/>
                    </a:lnTo>
                    <a:lnTo>
                      <a:pt x="12" y="48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0" y="54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2" y="48"/>
                    </a:lnTo>
                    <a:lnTo>
                      <a:pt x="42" y="0"/>
                    </a:lnTo>
                    <a:lnTo>
                      <a:pt x="5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4" name="Freeform 54"/>
              <p:cNvSpPr>
                <a:spLocks/>
              </p:cNvSpPr>
              <p:nvPr/>
            </p:nvSpPr>
            <p:spPr bwMode="auto">
              <a:xfrm>
                <a:off x="1152" y="2838"/>
                <a:ext cx="72" cy="96"/>
              </a:xfrm>
              <a:custGeom>
                <a:avLst/>
                <a:gdLst>
                  <a:gd name="T0" fmla="*/ 54 w 72"/>
                  <a:gd name="T1" fmla="*/ 0 h 96"/>
                  <a:gd name="T2" fmla="*/ 54 w 72"/>
                  <a:gd name="T3" fmla="*/ 42 h 96"/>
                  <a:gd name="T4" fmla="*/ 54 w 72"/>
                  <a:gd name="T5" fmla="*/ 48 h 96"/>
                  <a:gd name="T6" fmla="*/ 54 w 72"/>
                  <a:gd name="T7" fmla="*/ 54 h 96"/>
                  <a:gd name="T8" fmla="*/ 60 w 72"/>
                  <a:gd name="T9" fmla="*/ 54 h 96"/>
                  <a:gd name="T10" fmla="*/ 60 w 72"/>
                  <a:gd name="T11" fmla="*/ 60 h 96"/>
                  <a:gd name="T12" fmla="*/ 66 w 72"/>
                  <a:gd name="T13" fmla="*/ 60 h 96"/>
                  <a:gd name="T14" fmla="*/ 66 w 72"/>
                  <a:gd name="T15" fmla="*/ 54 h 96"/>
                  <a:gd name="T16" fmla="*/ 66 w 72"/>
                  <a:gd name="T17" fmla="*/ 48 h 96"/>
                  <a:gd name="T18" fmla="*/ 72 w 72"/>
                  <a:gd name="T19" fmla="*/ 48 h 96"/>
                  <a:gd name="T20" fmla="*/ 66 w 72"/>
                  <a:gd name="T21" fmla="*/ 54 h 96"/>
                  <a:gd name="T22" fmla="*/ 66 w 72"/>
                  <a:gd name="T23" fmla="*/ 60 h 96"/>
                  <a:gd name="T24" fmla="*/ 60 w 72"/>
                  <a:gd name="T25" fmla="*/ 66 h 96"/>
                  <a:gd name="T26" fmla="*/ 54 w 72"/>
                  <a:gd name="T27" fmla="*/ 66 h 96"/>
                  <a:gd name="T28" fmla="*/ 48 w 72"/>
                  <a:gd name="T29" fmla="*/ 66 h 96"/>
                  <a:gd name="T30" fmla="*/ 48 w 72"/>
                  <a:gd name="T31" fmla="*/ 60 h 96"/>
                  <a:gd name="T32" fmla="*/ 42 w 72"/>
                  <a:gd name="T33" fmla="*/ 54 h 96"/>
                  <a:gd name="T34" fmla="*/ 36 w 72"/>
                  <a:gd name="T35" fmla="*/ 60 h 96"/>
                  <a:gd name="T36" fmla="*/ 30 w 72"/>
                  <a:gd name="T37" fmla="*/ 66 h 96"/>
                  <a:gd name="T38" fmla="*/ 24 w 72"/>
                  <a:gd name="T39" fmla="*/ 66 h 96"/>
                  <a:gd name="T40" fmla="*/ 18 w 72"/>
                  <a:gd name="T41" fmla="*/ 66 h 96"/>
                  <a:gd name="T42" fmla="*/ 12 w 72"/>
                  <a:gd name="T43" fmla="*/ 66 h 96"/>
                  <a:gd name="T44" fmla="*/ 12 w 72"/>
                  <a:gd name="T45" fmla="*/ 60 h 96"/>
                  <a:gd name="T46" fmla="*/ 6 w 72"/>
                  <a:gd name="T47" fmla="*/ 60 h 96"/>
                  <a:gd name="T48" fmla="*/ 6 w 72"/>
                  <a:gd name="T49" fmla="*/ 66 h 96"/>
                  <a:gd name="T50" fmla="*/ 6 w 72"/>
                  <a:gd name="T51" fmla="*/ 72 h 96"/>
                  <a:gd name="T52" fmla="*/ 12 w 72"/>
                  <a:gd name="T53" fmla="*/ 78 h 96"/>
                  <a:gd name="T54" fmla="*/ 12 w 72"/>
                  <a:gd name="T55" fmla="*/ 84 h 96"/>
                  <a:gd name="T56" fmla="*/ 12 w 72"/>
                  <a:gd name="T57" fmla="*/ 90 h 96"/>
                  <a:gd name="T58" fmla="*/ 6 w 72"/>
                  <a:gd name="T59" fmla="*/ 96 h 96"/>
                  <a:gd name="T60" fmla="*/ 0 w 72"/>
                  <a:gd name="T61" fmla="*/ 96 h 96"/>
                  <a:gd name="T62" fmla="*/ 0 w 72"/>
                  <a:gd name="T63" fmla="*/ 90 h 96"/>
                  <a:gd name="T64" fmla="*/ 0 w 72"/>
                  <a:gd name="T65" fmla="*/ 84 h 96"/>
                  <a:gd name="T66" fmla="*/ 0 w 72"/>
                  <a:gd name="T67" fmla="*/ 78 h 96"/>
                  <a:gd name="T68" fmla="*/ 0 w 72"/>
                  <a:gd name="T69" fmla="*/ 72 h 96"/>
                  <a:gd name="T70" fmla="*/ 0 w 72"/>
                  <a:gd name="T71" fmla="*/ 66 h 96"/>
                  <a:gd name="T72" fmla="*/ 0 w 72"/>
                  <a:gd name="T73" fmla="*/ 60 h 96"/>
                  <a:gd name="T74" fmla="*/ 6 w 72"/>
                  <a:gd name="T75" fmla="*/ 54 h 96"/>
                  <a:gd name="T76" fmla="*/ 6 w 72"/>
                  <a:gd name="T77" fmla="*/ 0 h 96"/>
                  <a:gd name="T78" fmla="*/ 12 w 72"/>
                  <a:gd name="T79" fmla="*/ 0 h 96"/>
                  <a:gd name="T80" fmla="*/ 12 w 72"/>
                  <a:gd name="T81" fmla="*/ 42 h 96"/>
                  <a:gd name="T82" fmla="*/ 12 w 72"/>
                  <a:gd name="T83" fmla="*/ 48 h 96"/>
                  <a:gd name="T84" fmla="*/ 18 w 72"/>
                  <a:gd name="T85" fmla="*/ 48 h 96"/>
                  <a:gd name="T86" fmla="*/ 18 w 72"/>
                  <a:gd name="T87" fmla="*/ 54 h 96"/>
                  <a:gd name="T88" fmla="*/ 24 w 72"/>
                  <a:gd name="T89" fmla="*/ 54 h 96"/>
                  <a:gd name="T90" fmla="*/ 24 w 72"/>
                  <a:gd name="T91" fmla="*/ 60 h 96"/>
                  <a:gd name="T92" fmla="*/ 30 w 72"/>
                  <a:gd name="T93" fmla="*/ 60 h 96"/>
                  <a:gd name="T94" fmla="*/ 30 w 72"/>
                  <a:gd name="T95" fmla="*/ 54 h 96"/>
                  <a:gd name="T96" fmla="*/ 36 w 72"/>
                  <a:gd name="T97" fmla="*/ 54 h 96"/>
                  <a:gd name="T98" fmla="*/ 42 w 72"/>
                  <a:gd name="T99" fmla="*/ 54 h 96"/>
                  <a:gd name="T100" fmla="*/ 42 w 72"/>
                  <a:gd name="T101" fmla="*/ 48 h 96"/>
                  <a:gd name="T102" fmla="*/ 42 w 72"/>
                  <a:gd name="T103" fmla="*/ 0 h 96"/>
                  <a:gd name="T104" fmla="*/ 54 w 72"/>
                  <a:gd name="T105" fmla="*/ 0 h 9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2" h="96">
                    <a:moveTo>
                      <a:pt x="54" y="0"/>
                    </a:move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60" y="54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66" y="60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42" y="54"/>
                    </a:lnTo>
                    <a:lnTo>
                      <a:pt x="36" y="60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66"/>
                    </a:lnTo>
                    <a:lnTo>
                      <a:pt x="12" y="60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12" y="78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6" y="96"/>
                    </a:lnTo>
                    <a:lnTo>
                      <a:pt x="0" y="96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6" y="54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42"/>
                    </a:lnTo>
                    <a:lnTo>
                      <a:pt x="12" y="48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0" y="54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2" y="48"/>
                    </a:lnTo>
                    <a:lnTo>
                      <a:pt x="4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5" name="Freeform 55"/>
              <p:cNvSpPr>
                <a:spLocks/>
              </p:cNvSpPr>
              <p:nvPr/>
            </p:nvSpPr>
            <p:spPr bwMode="auto">
              <a:xfrm>
                <a:off x="1152" y="2838"/>
                <a:ext cx="72" cy="96"/>
              </a:xfrm>
              <a:custGeom>
                <a:avLst/>
                <a:gdLst>
                  <a:gd name="T0" fmla="*/ 54 w 72"/>
                  <a:gd name="T1" fmla="*/ 0 h 96"/>
                  <a:gd name="T2" fmla="*/ 54 w 72"/>
                  <a:gd name="T3" fmla="*/ 42 h 96"/>
                  <a:gd name="T4" fmla="*/ 54 w 72"/>
                  <a:gd name="T5" fmla="*/ 48 h 96"/>
                  <a:gd name="T6" fmla="*/ 54 w 72"/>
                  <a:gd name="T7" fmla="*/ 54 h 96"/>
                  <a:gd name="T8" fmla="*/ 60 w 72"/>
                  <a:gd name="T9" fmla="*/ 54 h 96"/>
                  <a:gd name="T10" fmla="*/ 60 w 72"/>
                  <a:gd name="T11" fmla="*/ 60 h 96"/>
                  <a:gd name="T12" fmla="*/ 66 w 72"/>
                  <a:gd name="T13" fmla="*/ 60 h 96"/>
                  <a:gd name="T14" fmla="*/ 66 w 72"/>
                  <a:gd name="T15" fmla="*/ 54 h 96"/>
                  <a:gd name="T16" fmla="*/ 66 w 72"/>
                  <a:gd name="T17" fmla="*/ 48 h 96"/>
                  <a:gd name="T18" fmla="*/ 72 w 72"/>
                  <a:gd name="T19" fmla="*/ 48 h 96"/>
                  <a:gd name="T20" fmla="*/ 66 w 72"/>
                  <a:gd name="T21" fmla="*/ 54 h 96"/>
                  <a:gd name="T22" fmla="*/ 66 w 72"/>
                  <a:gd name="T23" fmla="*/ 60 h 96"/>
                  <a:gd name="T24" fmla="*/ 60 w 72"/>
                  <a:gd name="T25" fmla="*/ 66 h 96"/>
                  <a:gd name="T26" fmla="*/ 54 w 72"/>
                  <a:gd name="T27" fmla="*/ 66 h 96"/>
                  <a:gd name="T28" fmla="*/ 48 w 72"/>
                  <a:gd name="T29" fmla="*/ 66 h 96"/>
                  <a:gd name="T30" fmla="*/ 48 w 72"/>
                  <a:gd name="T31" fmla="*/ 60 h 96"/>
                  <a:gd name="T32" fmla="*/ 42 w 72"/>
                  <a:gd name="T33" fmla="*/ 54 h 96"/>
                  <a:gd name="T34" fmla="*/ 36 w 72"/>
                  <a:gd name="T35" fmla="*/ 60 h 96"/>
                  <a:gd name="T36" fmla="*/ 30 w 72"/>
                  <a:gd name="T37" fmla="*/ 66 h 96"/>
                  <a:gd name="T38" fmla="*/ 24 w 72"/>
                  <a:gd name="T39" fmla="*/ 66 h 96"/>
                  <a:gd name="T40" fmla="*/ 18 w 72"/>
                  <a:gd name="T41" fmla="*/ 66 h 96"/>
                  <a:gd name="T42" fmla="*/ 12 w 72"/>
                  <a:gd name="T43" fmla="*/ 66 h 96"/>
                  <a:gd name="T44" fmla="*/ 12 w 72"/>
                  <a:gd name="T45" fmla="*/ 60 h 96"/>
                  <a:gd name="T46" fmla="*/ 6 w 72"/>
                  <a:gd name="T47" fmla="*/ 60 h 96"/>
                  <a:gd name="T48" fmla="*/ 6 w 72"/>
                  <a:gd name="T49" fmla="*/ 66 h 96"/>
                  <a:gd name="T50" fmla="*/ 6 w 72"/>
                  <a:gd name="T51" fmla="*/ 72 h 96"/>
                  <a:gd name="T52" fmla="*/ 12 w 72"/>
                  <a:gd name="T53" fmla="*/ 78 h 96"/>
                  <a:gd name="T54" fmla="*/ 12 w 72"/>
                  <a:gd name="T55" fmla="*/ 84 h 96"/>
                  <a:gd name="T56" fmla="*/ 12 w 72"/>
                  <a:gd name="T57" fmla="*/ 90 h 96"/>
                  <a:gd name="T58" fmla="*/ 6 w 72"/>
                  <a:gd name="T59" fmla="*/ 96 h 96"/>
                  <a:gd name="T60" fmla="*/ 0 w 72"/>
                  <a:gd name="T61" fmla="*/ 96 h 96"/>
                  <a:gd name="T62" fmla="*/ 0 w 72"/>
                  <a:gd name="T63" fmla="*/ 90 h 96"/>
                  <a:gd name="T64" fmla="*/ 0 w 72"/>
                  <a:gd name="T65" fmla="*/ 84 h 96"/>
                  <a:gd name="T66" fmla="*/ 0 w 72"/>
                  <a:gd name="T67" fmla="*/ 78 h 96"/>
                  <a:gd name="T68" fmla="*/ 0 w 72"/>
                  <a:gd name="T69" fmla="*/ 72 h 96"/>
                  <a:gd name="T70" fmla="*/ 0 w 72"/>
                  <a:gd name="T71" fmla="*/ 66 h 96"/>
                  <a:gd name="T72" fmla="*/ 0 w 72"/>
                  <a:gd name="T73" fmla="*/ 60 h 96"/>
                  <a:gd name="T74" fmla="*/ 6 w 72"/>
                  <a:gd name="T75" fmla="*/ 54 h 96"/>
                  <a:gd name="T76" fmla="*/ 6 w 72"/>
                  <a:gd name="T77" fmla="*/ 0 h 96"/>
                  <a:gd name="T78" fmla="*/ 12 w 72"/>
                  <a:gd name="T79" fmla="*/ 0 h 96"/>
                  <a:gd name="T80" fmla="*/ 12 w 72"/>
                  <a:gd name="T81" fmla="*/ 42 h 96"/>
                  <a:gd name="T82" fmla="*/ 12 w 72"/>
                  <a:gd name="T83" fmla="*/ 48 h 96"/>
                  <a:gd name="T84" fmla="*/ 18 w 72"/>
                  <a:gd name="T85" fmla="*/ 48 h 96"/>
                  <a:gd name="T86" fmla="*/ 18 w 72"/>
                  <a:gd name="T87" fmla="*/ 54 h 96"/>
                  <a:gd name="T88" fmla="*/ 24 w 72"/>
                  <a:gd name="T89" fmla="*/ 54 h 96"/>
                  <a:gd name="T90" fmla="*/ 24 w 72"/>
                  <a:gd name="T91" fmla="*/ 60 h 96"/>
                  <a:gd name="T92" fmla="*/ 30 w 72"/>
                  <a:gd name="T93" fmla="*/ 60 h 96"/>
                  <a:gd name="T94" fmla="*/ 30 w 72"/>
                  <a:gd name="T95" fmla="*/ 54 h 96"/>
                  <a:gd name="T96" fmla="*/ 36 w 72"/>
                  <a:gd name="T97" fmla="*/ 54 h 96"/>
                  <a:gd name="T98" fmla="*/ 42 w 72"/>
                  <a:gd name="T99" fmla="*/ 54 h 96"/>
                  <a:gd name="T100" fmla="*/ 42 w 72"/>
                  <a:gd name="T101" fmla="*/ 48 h 96"/>
                  <a:gd name="T102" fmla="*/ 42 w 72"/>
                  <a:gd name="T103" fmla="*/ 0 h 96"/>
                  <a:gd name="T104" fmla="*/ 54 w 72"/>
                  <a:gd name="T105" fmla="*/ 0 h 9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2" h="96">
                    <a:moveTo>
                      <a:pt x="54" y="0"/>
                    </a:move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60" y="54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66" y="60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42" y="54"/>
                    </a:lnTo>
                    <a:lnTo>
                      <a:pt x="36" y="60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66"/>
                    </a:lnTo>
                    <a:lnTo>
                      <a:pt x="12" y="60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12" y="78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6" y="96"/>
                    </a:lnTo>
                    <a:lnTo>
                      <a:pt x="0" y="96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6" y="54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42"/>
                    </a:lnTo>
                    <a:lnTo>
                      <a:pt x="12" y="48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0" y="54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2" y="48"/>
                    </a:lnTo>
                    <a:lnTo>
                      <a:pt x="42" y="0"/>
                    </a:lnTo>
                    <a:lnTo>
                      <a:pt x="5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6" name="Freeform 56"/>
              <p:cNvSpPr>
                <a:spLocks/>
              </p:cNvSpPr>
              <p:nvPr/>
            </p:nvSpPr>
            <p:spPr bwMode="auto">
              <a:xfrm>
                <a:off x="1542" y="2838"/>
                <a:ext cx="72" cy="96"/>
              </a:xfrm>
              <a:custGeom>
                <a:avLst/>
                <a:gdLst>
                  <a:gd name="T0" fmla="*/ 60 w 72"/>
                  <a:gd name="T1" fmla="*/ 0 h 96"/>
                  <a:gd name="T2" fmla="*/ 60 w 72"/>
                  <a:gd name="T3" fmla="*/ 42 h 96"/>
                  <a:gd name="T4" fmla="*/ 60 w 72"/>
                  <a:gd name="T5" fmla="*/ 48 h 96"/>
                  <a:gd name="T6" fmla="*/ 60 w 72"/>
                  <a:gd name="T7" fmla="*/ 54 h 96"/>
                  <a:gd name="T8" fmla="*/ 60 w 72"/>
                  <a:gd name="T9" fmla="*/ 60 h 96"/>
                  <a:gd name="T10" fmla="*/ 66 w 72"/>
                  <a:gd name="T11" fmla="*/ 60 h 96"/>
                  <a:gd name="T12" fmla="*/ 66 w 72"/>
                  <a:gd name="T13" fmla="*/ 54 h 96"/>
                  <a:gd name="T14" fmla="*/ 66 w 72"/>
                  <a:gd name="T15" fmla="*/ 48 h 96"/>
                  <a:gd name="T16" fmla="*/ 72 w 72"/>
                  <a:gd name="T17" fmla="*/ 48 h 96"/>
                  <a:gd name="T18" fmla="*/ 72 w 72"/>
                  <a:gd name="T19" fmla="*/ 54 h 96"/>
                  <a:gd name="T20" fmla="*/ 72 w 72"/>
                  <a:gd name="T21" fmla="*/ 60 h 96"/>
                  <a:gd name="T22" fmla="*/ 66 w 72"/>
                  <a:gd name="T23" fmla="*/ 60 h 96"/>
                  <a:gd name="T24" fmla="*/ 66 w 72"/>
                  <a:gd name="T25" fmla="*/ 66 h 96"/>
                  <a:gd name="T26" fmla="*/ 60 w 72"/>
                  <a:gd name="T27" fmla="*/ 66 h 96"/>
                  <a:gd name="T28" fmla="*/ 54 w 72"/>
                  <a:gd name="T29" fmla="*/ 66 h 96"/>
                  <a:gd name="T30" fmla="*/ 48 w 72"/>
                  <a:gd name="T31" fmla="*/ 60 h 96"/>
                  <a:gd name="T32" fmla="*/ 48 w 72"/>
                  <a:gd name="T33" fmla="*/ 54 h 96"/>
                  <a:gd name="T34" fmla="*/ 42 w 72"/>
                  <a:gd name="T35" fmla="*/ 54 h 96"/>
                  <a:gd name="T36" fmla="*/ 42 w 72"/>
                  <a:gd name="T37" fmla="*/ 60 h 96"/>
                  <a:gd name="T38" fmla="*/ 36 w 72"/>
                  <a:gd name="T39" fmla="*/ 60 h 96"/>
                  <a:gd name="T40" fmla="*/ 30 w 72"/>
                  <a:gd name="T41" fmla="*/ 66 h 96"/>
                  <a:gd name="T42" fmla="*/ 24 w 72"/>
                  <a:gd name="T43" fmla="*/ 66 h 96"/>
                  <a:gd name="T44" fmla="*/ 18 w 72"/>
                  <a:gd name="T45" fmla="*/ 66 h 96"/>
                  <a:gd name="T46" fmla="*/ 12 w 72"/>
                  <a:gd name="T47" fmla="*/ 66 h 96"/>
                  <a:gd name="T48" fmla="*/ 12 w 72"/>
                  <a:gd name="T49" fmla="*/ 60 h 96"/>
                  <a:gd name="T50" fmla="*/ 12 w 72"/>
                  <a:gd name="T51" fmla="*/ 66 h 96"/>
                  <a:gd name="T52" fmla="*/ 12 w 72"/>
                  <a:gd name="T53" fmla="*/ 72 h 96"/>
                  <a:gd name="T54" fmla="*/ 12 w 72"/>
                  <a:gd name="T55" fmla="*/ 78 h 96"/>
                  <a:gd name="T56" fmla="*/ 12 w 72"/>
                  <a:gd name="T57" fmla="*/ 84 h 96"/>
                  <a:gd name="T58" fmla="*/ 12 w 72"/>
                  <a:gd name="T59" fmla="*/ 90 h 96"/>
                  <a:gd name="T60" fmla="*/ 12 w 72"/>
                  <a:gd name="T61" fmla="*/ 96 h 96"/>
                  <a:gd name="T62" fmla="*/ 6 w 72"/>
                  <a:gd name="T63" fmla="*/ 96 h 96"/>
                  <a:gd name="T64" fmla="*/ 6 w 72"/>
                  <a:gd name="T65" fmla="*/ 90 h 96"/>
                  <a:gd name="T66" fmla="*/ 0 w 72"/>
                  <a:gd name="T67" fmla="*/ 90 h 96"/>
                  <a:gd name="T68" fmla="*/ 0 w 72"/>
                  <a:gd name="T69" fmla="*/ 84 h 96"/>
                  <a:gd name="T70" fmla="*/ 0 w 72"/>
                  <a:gd name="T71" fmla="*/ 78 h 96"/>
                  <a:gd name="T72" fmla="*/ 6 w 72"/>
                  <a:gd name="T73" fmla="*/ 72 h 96"/>
                  <a:gd name="T74" fmla="*/ 6 w 72"/>
                  <a:gd name="T75" fmla="*/ 66 h 96"/>
                  <a:gd name="T76" fmla="*/ 6 w 72"/>
                  <a:gd name="T77" fmla="*/ 60 h 96"/>
                  <a:gd name="T78" fmla="*/ 6 w 72"/>
                  <a:gd name="T79" fmla="*/ 54 h 96"/>
                  <a:gd name="T80" fmla="*/ 6 w 72"/>
                  <a:gd name="T81" fmla="*/ 0 h 96"/>
                  <a:gd name="T82" fmla="*/ 18 w 72"/>
                  <a:gd name="T83" fmla="*/ 0 h 96"/>
                  <a:gd name="T84" fmla="*/ 18 w 72"/>
                  <a:gd name="T85" fmla="*/ 42 h 96"/>
                  <a:gd name="T86" fmla="*/ 18 w 72"/>
                  <a:gd name="T87" fmla="*/ 48 h 96"/>
                  <a:gd name="T88" fmla="*/ 18 w 72"/>
                  <a:gd name="T89" fmla="*/ 54 h 96"/>
                  <a:gd name="T90" fmla="*/ 24 w 72"/>
                  <a:gd name="T91" fmla="*/ 54 h 96"/>
                  <a:gd name="T92" fmla="*/ 30 w 72"/>
                  <a:gd name="T93" fmla="*/ 60 h 96"/>
                  <a:gd name="T94" fmla="*/ 30 w 72"/>
                  <a:gd name="T95" fmla="*/ 54 h 96"/>
                  <a:gd name="T96" fmla="*/ 36 w 72"/>
                  <a:gd name="T97" fmla="*/ 54 h 96"/>
                  <a:gd name="T98" fmla="*/ 42 w 72"/>
                  <a:gd name="T99" fmla="*/ 54 h 96"/>
                  <a:gd name="T100" fmla="*/ 42 w 72"/>
                  <a:gd name="T101" fmla="*/ 48 h 96"/>
                  <a:gd name="T102" fmla="*/ 48 w 72"/>
                  <a:gd name="T103" fmla="*/ 48 h 96"/>
                  <a:gd name="T104" fmla="*/ 48 w 72"/>
                  <a:gd name="T105" fmla="*/ 0 h 96"/>
                  <a:gd name="T106" fmla="*/ 60 w 72"/>
                  <a:gd name="T107" fmla="*/ 0 h 9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2" h="96">
                    <a:moveTo>
                      <a:pt x="60" y="0"/>
                    </a:moveTo>
                    <a:lnTo>
                      <a:pt x="60" y="42"/>
                    </a:lnTo>
                    <a:lnTo>
                      <a:pt x="60" y="48"/>
                    </a:lnTo>
                    <a:lnTo>
                      <a:pt x="60" y="54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72" y="48"/>
                    </a:lnTo>
                    <a:lnTo>
                      <a:pt x="72" y="54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0"/>
                    </a:lnTo>
                    <a:lnTo>
                      <a:pt x="48" y="54"/>
                    </a:lnTo>
                    <a:lnTo>
                      <a:pt x="42" y="54"/>
                    </a:lnTo>
                    <a:lnTo>
                      <a:pt x="42" y="60"/>
                    </a:lnTo>
                    <a:lnTo>
                      <a:pt x="36" y="60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66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6" y="96"/>
                    </a:lnTo>
                    <a:lnTo>
                      <a:pt x="6" y="90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6" y="72"/>
                    </a:lnTo>
                    <a:lnTo>
                      <a:pt x="6" y="66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30" y="60"/>
                    </a:lnTo>
                    <a:lnTo>
                      <a:pt x="30" y="54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2" y="48"/>
                    </a:lnTo>
                    <a:lnTo>
                      <a:pt x="48" y="48"/>
                    </a:lnTo>
                    <a:lnTo>
                      <a:pt x="48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7" name="Freeform 57"/>
              <p:cNvSpPr>
                <a:spLocks/>
              </p:cNvSpPr>
              <p:nvPr/>
            </p:nvSpPr>
            <p:spPr bwMode="auto">
              <a:xfrm>
                <a:off x="1542" y="2838"/>
                <a:ext cx="72" cy="96"/>
              </a:xfrm>
              <a:custGeom>
                <a:avLst/>
                <a:gdLst>
                  <a:gd name="T0" fmla="*/ 60 w 72"/>
                  <a:gd name="T1" fmla="*/ 0 h 96"/>
                  <a:gd name="T2" fmla="*/ 60 w 72"/>
                  <a:gd name="T3" fmla="*/ 42 h 96"/>
                  <a:gd name="T4" fmla="*/ 60 w 72"/>
                  <a:gd name="T5" fmla="*/ 48 h 96"/>
                  <a:gd name="T6" fmla="*/ 60 w 72"/>
                  <a:gd name="T7" fmla="*/ 54 h 96"/>
                  <a:gd name="T8" fmla="*/ 60 w 72"/>
                  <a:gd name="T9" fmla="*/ 60 h 96"/>
                  <a:gd name="T10" fmla="*/ 66 w 72"/>
                  <a:gd name="T11" fmla="*/ 60 h 96"/>
                  <a:gd name="T12" fmla="*/ 66 w 72"/>
                  <a:gd name="T13" fmla="*/ 54 h 96"/>
                  <a:gd name="T14" fmla="*/ 66 w 72"/>
                  <a:gd name="T15" fmla="*/ 48 h 96"/>
                  <a:gd name="T16" fmla="*/ 72 w 72"/>
                  <a:gd name="T17" fmla="*/ 48 h 96"/>
                  <a:gd name="T18" fmla="*/ 72 w 72"/>
                  <a:gd name="T19" fmla="*/ 54 h 96"/>
                  <a:gd name="T20" fmla="*/ 72 w 72"/>
                  <a:gd name="T21" fmla="*/ 60 h 96"/>
                  <a:gd name="T22" fmla="*/ 66 w 72"/>
                  <a:gd name="T23" fmla="*/ 60 h 96"/>
                  <a:gd name="T24" fmla="*/ 66 w 72"/>
                  <a:gd name="T25" fmla="*/ 66 h 96"/>
                  <a:gd name="T26" fmla="*/ 60 w 72"/>
                  <a:gd name="T27" fmla="*/ 66 h 96"/>
                  <a:gd name="T28" fmla="*/ 54 w 72"/>
                  <a:gd name="T29" fmla="*/ 66 h 96"/>
                  <a:gd name="T30" fmla="*/ 48 w 72"/>
                  <a:gd name="T31" fmla="*/ 60 h 96"/>
                  <a:gd name="T32" fmla="*/ 48 w 72"/>
                  <a:gd name="T33" fmla="*/ 54 h 96"/>
                  <a:gd name="T34" fmla="*/ 42 w 72"/>
                  <a:gd name="T35" fmla="*/ 54 h 96"/>
                  <a:gd name="T36" fmla="*/ 42 w 72"/>
                  <a:gd name="T37" fmla="*/ 60 h 96"/>
                  <a:gd name="T38" fmla="*/ 36 w 72"/>
                  <a:gd name="T39" fmla="*/ 60 h 96"/>
                  <a:gd name="T40" fmla="*/ 30 w 72"/>
                  <a:gd name="T41" fmla="*/ 66 h 96"/>
                  <a:gd name="T42" fmla="*/ 24 w 72"/>
                  <a:gd name="T43" fmla="*/ 66 h 96"/>
                  <a:gd name="T44" fmla="*/ 18 w 72"/>
                  <a:gd name="T45" fmla="*/ 66 h 96"/>
                  <a:gd name="T46" fmla="*/ 12 w 72"/>
                  <a:gd name="T47" fmla="*/ 66 h 96"/>
                  <a:gd name="T48" fmla="*/ 12 w 72"/>
                  <a:gd name="T49" fmla="*/ 60 h 96"/>
                  <a:gd name="T50" fmla="*/ 12 w 72"/>
                  <a:gd name="T51" fmla="*/ 66 h 96"/>
                  <a:gd name="T52" fmla="*/ 12 w 72"/>
                  <a:gd name="T53" fmla="*/ 72 h 96"/>
                  <a:gd name="T54" fmla="*/ 12 w 72"/>
                  <a:gd name="T55" fmla="*/ 78 h 96"/>
                  <a:gd name="T56" fmla="*/ 12 w 72"/>
                  <a:gd name="T57" fmla="*/ 84 h 96"/>
                  <a:gd name="T58" fmla="*/ 12 w 72"/>
                  <a:gd name="T59" fmla="*/ 90 h 96"/>
                  <a:gd name="T60" fmla="*/ 12 w 72"/>
                  <a:gd name="T61" fmla="*/ 96 h 96"/>
                  <a:gd name="T62" fmla="*/ 6 w 72"/>
                  <a:gd name="T63" fmla="*/ 96 h 96"/>
                  <a:gd name="T64" fmla="*/ 6 w 72"/>
                  <a:gd name="T65" fmla="*/ 90 h 96"/>
                  <a:gd name="T66" fmla="*/ 0 w 72"/>
                  <a:gd name="T67" fmla="*/ 90 h 96"/>
                  <a:gd name="T68" fmla="*/ 0 w 72"/>
                  <a:gd name="T69" fmla="*/ 84 h 96"/>
                  <a:gd name="T70" fmla="*/ 0 w 72"/>
                  <a:gd name="T71" fmla="*/ 78 h 96"/>
                  <a:gd name="T72" fmla="*/ 6 w 72"/>
                  <a:gd name="T73" fmla="*/ 72 h 96"/>
                  <a:gd name="T74" fmla="*/ 6 w 72"/>
                  <a:gd name="T75" fmla="*/ 66 h 96"/>
                  <a:gd name="T76" fmla="*/ 6 w 72"/>
                  <a:gd name="T77" fmla="*/ 60 h 96"/>
                  <a:gd name="T78" fmla="*/ 6 w 72"/>
                  <a:gd name="T79" fmla="*/ 54 h 96"/>
                  <a:gd name="T80" fmla="*/ 6 w 72"/>
                  <a:gd name="T81" fmla="*/ 0 h 96"/>
                  <a:gd name="T82" fmla="*/ 18 w 72"/>
                  <a:gd name="T83" fmla="*/ 0 h 96"/>
                  <a:gd name="T84" fmla="*/ 18 w 72"/>
                  <a:gd name="T85" fmla="*/ 42 h 96"/>
                  <a:gd name="T86" fmla="*/ 18 w 72"/>
                  <a:gd name="T87" fmla="*/ 48 h 96"/>
                  <a:gd name="T88" fmla="*/ 18 w 72"/>
                  <a:gd name="T89" fmla="*/ 54 h 96"/>
                  <a:gd name="T90" fmla="*/ 24 w 72"/>
                  <a:gd name="T91" fmla="*/ 54 h 96"/>
                  <a:gd name="T92" fmla="*/ 30 w 72"/>
                  <a:gd name="T93" fmla="*/ 60 h 96"/>
                  <a:gd name="T94" fmla="*/ 30 w 72"/>
                  <a:gd name="T95" fmla="*/ 54 h 96"/>
                  <a:gd name="T96" fmla="*/ 36 w 72"/>
                  <a:gd name="T97" fmla="*/ 54 h 96"/>
                  <a:gd name="T98" fmla="*/ 42 w 72"/>
                  <a:gd name="T99" fmla="*/ 54 h 96"/>
                  <a:gd name="T100" fmla="*/ 42 w 72"/>
                  <a:gd name="T101" fmla="*/ 48 h 96"/>
                  <a:gd name="T102" fmla="*/ 48 w 72"/>
                  <a:gd name="T103" fmla="*/ 48 h 96"/>
                  <a:gd name="T104" fmla="*/ 48 w 72"/>
                  <a:gd name="T105" fmla="*/ 0 h 96"/>
                  <a:gd name="T106" fmla="*/ 60 w 72"/>
                  <a:gd name="T107" fmla="*/ 0 h 9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2" h="96">
                    <a:moveTo>
                      <a:pt x="60" y="0"/>
                    </a:moveTo>
                    <a:lnTo>
                      <a:pt x="60" y="42"/>
                    </a:lnTo>
                    <a:lnTo>
                      <a:pt x="60" y="48"/>
                    </a:lnTo>
                    <a:lnTo>
                      <a:pt x="60" y="54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72" y="48"/>
                    </a:lnTo>
                    <a:lnTo>
                      <a:pt x="72" y="54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0"/>
                    </a:lnTo>
                    <a:lnTo>
                      <a:pt x="48" y="54"/>
                    </a:lnTo>
                    <a:lnTo>
                      <a:pt x="42" y="54"/>
                    </a:lnTo>
                    <a:lnTo>
                      <a:pt x="42" y="60"/>
                    </a:lnTo>
                    <a:lnTo>
                      <a:pt x="36" y="60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66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6" y="96"/>
                    </a:lnTo>
                    <a:lnTo>
                      <a:pt x="6" y="90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6" y="72"/>
                    </a:lnTo>
                    <a:lnTo>
                      <a:pt x="6" y="66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30" y="60"/>
                    </a:lnTo>
                    <a:lnTo>
                      <a:pt x="30" y="54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2" y="48"/>
                    </a:lnTo>
                    <a:lnTo>
                      <a:pt x="48" y="48"/>
                    </a:lnTo>
                    <a:lnTo>
                      <a:pt x="48" y="0"/>
                    </a:lnTo>
                    <a:lnTo>
                      <a:pt x="6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8" name="Freeform 58"/>
              <p:cNvSpPr>
                <a:spLocks/>
              </p:cNvSpPr>
              <p:nvPr/>
            </p:nvSpPr>
            <p:spPr bwMode="auto">
              <a:xfrm>
                <a:off x="2022" y="2838"/>
                <a:ext cx="72" cy="96"/>
              </a:xfrm>
              <a:custGeom>
                <a:avLst/>
                <a:gdLst>
                  <a:gd name="T0" fmla="*/ 60 w 72"/>
                  <a:gd name="T1" fmla="*/ 0 h 96"/>
                  <a:gd name="T2" fmla="*/ 60 w 72"/>
                  <a:gd name="T3" fmla="*/ 42 h 96"/>
                  <a:gd name="T4" fmla="*/ 60 w 72"/>
                  <a:gd name="T5" fmla="*/ 48 h 96"/>
                  <a:gd name="T6" fmla="*/ 60 w 72"/>
                  <a:gd name="T7" fmla="*/ 54 h 96"/>
                  <a:gd name="T8" fmla="*/ 60 w 72"/>
                  <a:gd name="T9" fmla="*/ 60 h 96"/>
                  <a:gd name="T10" fmla="*/ 66 w 72"/>
                  <a:gd name="T11" fmla="*/ 60 h 96"/>
                  <a:gd name="T12" fmla="*/ 66 w 72"/>
                  <a:gd name="T13" fmla="*/ 54 h 96"/>
                  <a:gd name="T14" fmla="*/ 66 w 72"/>
                  <a:gd name="T15" fmla="*/ 48 h 96"/>
                  <a:gd name="T16" fmla="*/ 72 w 72"/>
                  <a:gd name="T17" fmla="*/ 48 h 96"/>
                  <a:gd name="T18" fmla="*/ 72 w 72"/>
                  <a:gd name="T19" fmla="*/ 54 h 96"/>
                  <a:gd name="T20" fmla="*/ 72 w 72"/>
                  <a:gd name="T21" fmla="*/ 60 h 96"/>
                  <a:gd name="T22" fmla="*/ 66 w 72"/>
                  <a:gd name="T23" fmla="*/ 60 h 96"/>
                  <a:gd name="T24" fmla="*/ 66 w 72"/>
                  <a:gd name="T25" fmla="*/ 66 h 96"/>
                  <a:gd name="T26" fmla="*/ 60 w 72"/>
                  <a:gd name="T27" fmla="*/ 66 h 96"/>
                  <a:gd name="T28" fmla="*/ 54 w 72"/>
                  <a:gd name="T29" fmla="*/ 66 h 96"/>
                  <a:gd name="T30" fmla="*/ 48 w 72"/>
                  <a:gd name="T31" fmla="*/ 66 h 96"/>
                  <a:gd name="T32" fmla="*/ 48 w 72"/>
                  <a:gd name="T33" fmla="*/ 60 h 96"/>
                  <a:gd name="T34" fmla="*/ 48 w 72"/>
                  <a:gd name="T35" fmla="*/ 54 h 96"/>
                  <a:gd name="T36" fmla="*/ 42 w 72"/>
                  <a:gd name="T37" fmla="*/ 54 h 96"/>
                  <a:gd name="T38" fmla="*/ 42 w 72"/>
                  <a:gd name="T39" fmla="*/ 60 h 96"/>
                  <a:gd name="T40" fmla="*/ 36 w 72"/>
                  <a:gd name="T41" fmla="*/ 60 h 96"/>
                  <a:gd name="T42" fmla="*/ 36 w 72"/>
                  <a:gd name="T43" fmla="*/ 66 h 96"/>
                  <a:gd name="T44" fmla="*/ 30 w 72"/>
                  <a:gd name="T45" fmla="*/ 66 h 96"/>
                  <a:gd name="T46" fmla="*/ 24 w 72"/>
                  <a:gd name="T47" fmla="*/ 66 h 96"/>
                  <a:gd name="T48" fmla="*/ 18 w 72"/>
                  <a:gd name="T49" fmla="*/ 66 h 96"/>
                  <a:gd name="T50" fmla="*/ 12 w 72"/>
                  <a:gd name="T51" fmla="*/ 66 h 96"/>
                  <a:gd name="T52" fmla="*/ 12 w 72"/>
                  <a:gd name="T53" fmla="*/ 60 h 96"/>
                  <a:gd name="T54" fmla="*/ 12 w 72"/>
                  <a:gd name="T55" fmla="*/ 66 h 96"/>
                  <a:gd name="T56" fmla="*/ 12 w 72"/>
                  <a:gd name="T57" fmla="*/ 72 h 96"/>
                  <a:gd name="T58" fmla="*/ 12 w 72"/>
                  <a:gd name="T59" fmla="*/ 78 h 96"/>
                  <a:gd name="T60" fmla="*/ 12 w 72"/>
                  <a:gd name="T61" fmla="*/ 84 h 96"/>
                  <a:gd name="T62" fmla="*/ 12 w 72"/>
                  <a:gd name="T63" fmla="*/ 90 h 96"/>
                  <a:gd name="T64" fmla="*/ 12 w 72"/>
                  <a:gd name="T65" fmla="*/ 96 h 96"/>
                  <a:gd name="T66" fmla="*/ 6 w 72"/>
                  <a:gd name="T67" fmla="*/ 96 h 96"/>
                  <a:gd name="T68" fmla="*/ 6 w 72"/>
                  <a:gd name="T69" fmla="*/ 90 h 96"/>
                  <a:gd name="T70" fmla="*/ 0 w 72"/>
                  <a:gd name="T71" fmla="*/ 90 h 96"/>
                  <a:gd name="T72" fmla="*/ 0 w 72"/>
                  <a:gd name="T73" fmla="*/ 84 h 96"/>
                  <a:gd name="T74" fmla="*/ 0 w 72"/>
                  <a:gd name="T75" fmla="*/ 78 h 96"/>
                  <a:gd name="T76" fmla="*/ 6 w 72"/>
                  <a:gd name="T77" fmla="*/ 78 h 96"/>
                  <a:gd name="T78" fmla="*/ 6 w 72"/>
                  <a:gd name="T79" fmla="*/ 72 h 96"/>
                  <a:gd name="T80" fmla="*/ 6 w 72"/>
                  <a:gd name="T81" fmla="*/ 66 h 96"/>
                  <a:gd name="T82" fmla="*/ 6 w 72"/>
                  <a:gd name="T83" fmla="*/ 60 h 96"/>
                  <a:gd name="T84" fmla="*/ 6 w 72"/>
                  <a:gd name="T85" fmla="*/ 54 h 96"/>
                  <a:gd name="T86" fmla="*/ 6 w 72"/>
                  <a:gd name="T87" fmla="*/ 0 h 96"/>
                  <a:gd name="T88" fmla="*/ 18 w 72"/>
                  <a:gd name="T89" fmla="*/ 0 h 96"/>
                  <a:gd name="T90" fmla="*/ 18 w 72"/>
                  <a:gd name="T91" fmla="*/ 42 h 96"/>
                  <a:gd name="T92" fmla="*/ 18 w 72"/>
                  <a:gd name="T93" fmla="*/ 48 h 96"/>
                  <a:gd name="T94" fmla="*/ 18 w 72"/>
                  <a:gd name="T95" fmla="*/ 54 h 96"/>
                  <a:gd name="T96" fmla="*/ 24 w 72"/>
                  <a:gd name="T97" fmla="*/ 54 h 96"/>
                  <a:gd name="T98" fmla="*/ 24 w 72"/>
                  <a:gd name="T99" fmla="*/ 60 h 96"/>
                  <a:gd name="T100" fmla="*/ 30 w 72"/>
                  <a:gd name="T101" fmla="*/ 60 h 96"/>
                  <a:gd name="T102" fmla="*/ 36 w 72"/>
                  <a:gd name="T103" fmla="*/ 54 h 96"/>
                  <a:gd name="T104" fmla="*/ 42 w 72"/>
                  <a:gd name="T105" fmla="*/ 54 h 96"/>
                  <a:gd name="T106" fmla="*/ 42 w 72"/>
                  <a:gd name="T107" fmla="*/ 48 h 96"/>
                  <a:gd name="T108" fmla="*/ 48 w 72"/>
                  <a:gd name="T109" fmla="*/ 48 h 96"/>
                  <a:gd name="T110" fmla="*/ 48 w 72"/>
                  <a:gd name="T111" fmla="*/ 0 h 96"/>
                  <a:gd name="T112" fmla="*/ 60 w 72"/>
                  <a:gd name="T113" fmla="*/ 0 h 9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72" h="96">
                    <a:moveTo>
                      <a:pt x="60" y="0"/>
                    </a:moveTo>
                    <a:lnTo>
                      <a:pt x="60" y="42"/>
                    </a:lnTo>
                    <a:lnTo>
                      <a:pt x="60" y="48"/>
                    </a:lnTo>
                    <a:lnTo>
                      <a:pt x="60" y="54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72" y="48"/>
                    </a:lnTo>
                    <a:lnTo>
                      <a:pt x="72" y="54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48" y="54"/>
                    </a:lnTo>
                    <a:lnTo>
                      <a:pt x="42" y="54"/>
                    </a:lnTo>
                    <a:lnTo>
                      <a:pt x="42" y="60"/>
                    </a:lnTo>
                    <a:lnTo>
                      <a:pt x="36" y="60"/>
                    </a:lnTo>
                    <a:lnTo>
                      <a:pt x="36" y="66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66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6" y="96"/>
                    </a:lnTo>
                    <a:lnTo>
                      <a:pt x="6" y="90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6" y="78"/>
                    </a:lnTo>
                    <a:lnTo>
                      <a:pt x="6" y="72"/>
                    </a:lnTo>
                    <a:lnTo>
                      <a:pt x="6" y="66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2" y="48"/>
                    </a:lnTo>
                    <a:lnTo>
                      <a:pt x="48" y="48"/>
                    </a:lnTo>
                    <a:lnTo>
                      <a:pt x="48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9" name="Freeform 59"/>
              <p:cNvSpPr>
                <a:spLocks/>
              </p:cNvSpPr>
              <p:nvPr/>
            </p:nvSpPr>
            <p:spPr bwMode="auto">
              <a:xfrm>
                <a:off x="2022" y="2838"/>
                <a:ext cx="72" cy="96"/>
              </a:xfrm>
              <a:custGeom>
                <a:avLst/>
                <a:gdLst>
                  <a:gd name="T0" fmla="*/ 60 w 72"/>
                  <a:gd name="T1" fmla="*/ 0 h 96"/>
                  <a:gd name="T2" fmla="*/ 60 w 72"/>
                  <a:gd name="T3" fmla="*/ 42 h 96"/>
                  <a:gd name="T4" fmla="*/ 60 w 72"/>
                  <a:gd name="T5" fmla="*/ 48 h 96"/>
                  <a:gd name="T6" fmla="*/ 60 w 72"/>
                  <a:gd name="T7" fmla="*/ 54 h 96"/>
                  <a:gd name="T8" fmla="*/ 60 w 72"/>
                  <a:gd name="T9" fmla="*/ 60 h 96"/>
                  <a:gd name="T10" fmla="*/ 66 w 72"/>
                  <a:gd name="T11" fmla="*/ 60 h 96"/>
                  <a:gd name="T12" fmla="*/ 66 w 72"/>
                  <a:gd name="T13" fmla="*/ 54 h 96"/>
                  <a:gd name="T14" fmla="*/ 66 w 72"/>
                  <a:gd name="T15" fmla="*/ 48 h 96"/>
                  <a:gd name="T16" fmla="*/ 72 w 72"/>
                  <a:gd name="T17" fmla="*/ 48 h 96"/>
                  <a:gd name="T18" fmla="*/ 72 w 72"/>
                  <a:gd name="T19" fmla="*/ 54 h 96"/>
                  <a:gd name="T20" fmla="*/ 72 w 72"/>
                  <a:gd name="T21" fmla="*/ 60 h 96"/>
                  <a:gd name="T22" fmla="*/ 66 w 72"/>
                  <a:gd name="T23" fmla="*/ 60 h 96"/>
                  <a:gd name="T24" fmla="*/ 66 w 72"/>
                  <a:gd name="T25" fmla="*/ 66 h 96"/>
                  <a:gd name="T26" fmla="*/ 60 w 72"/>
                  <a:gd name="T27" fmla="*/ 66 h 96"/>
                  <a:gd name="T28" fmla="*/ 54 w 72"/>
                  <a:gd name="T29" fmla="*/ 66 h 96"/>
                  <a:gd name="T30" fmla="*/ 48 w 72"/>
                  <a:gd name="T31" fmla="*/ 66 h 96"/>
                  <a:gd name="T32" fmla="*/ 48 w 72"/>
                  <a:gd name="T33" fmla="*/ 60 h 96"/>
                  <a:gd name="T34" fmla="*/ 48 w 72"/>
                  <a:gd name="T35" fmla="*/ 54 h 96"/>
                  <a:gd name="T36" fmla="*/ 42 w 72"/>
                  <a:gd name="T37" fmla="*/ 54 h 96"/>
                  <a:gd name="T38" fmla="*/ 42 w 72"/>
                  <a:gd name="T39" fmla="*/ 60 h 96"/>
                  <a:gd name="T40" fmla="*/ 36 w 72"/>
                  <a:gd name="T41" fmla="*/ 60 h 96"/>
                  <a:gd name="T42" fmla="*/ 36 w 72"/>
                  <a:gd name="T43" fmla="*/ 66 h 96"/>
                  <a:gd name="T44" fmla="*/ 30 w 72"/>
                  <a:gd name="T45" fmla="*/ 66 h 96"/>
                  <a:gd name="T46" fmla="*/ 24 w 72"/>
                  <a:gd name="T47" fmla="*/ 66 h 96"/>
                  <a:gd name="T48" fmla="*/ 18 w 72"/>
                  <a:gd name="T49" fmla="*/ 66 h 96"/>
                  <a:gd name="T50" fmla="*/ 12 w 72"/>
                  <a:gd name="T51" fmla="*/ 66 h 96"/>
                  <a:gd name="T52" fmla="*/ 12 w 72"/>
                  <a:gd name="T53" fmla="*/ 60 h 96"/>
                  <a:gd name="T54" fmla="*/ 12 w 72"/>
                  <a:gd name="T55" fmla="*/ 66 h 96"/>
                  <a:gd name="T56" fmla="*/ 12 w 72"/>
                  <a:gd name="T57" fmla="*/ 72 h 96"/>
                  <a:gd name="T58" fmla="*/ 12 w 72"/>
                  <a:gd name="T59" fmla="*/ 78 h 96"/>
                  <a:gd name="T60" fmla="*/ 12 w 72"/>
                  <a:gd name="T61" fmla="*/ 84 h 96"/>
                  <a:gd name="T62" fmla="*/ 12 w 72"/>
                  <a:gd name="T63" fmla="*/ 90 h 96"/>
                  <a:gd name="T64" fmla="*/ 12 w 72"/>
                  <a:gd name="T65" fmla="*/ 96 h 96"/>
                  <a:gd name="T66" fmla="*/ 6 w 72"/>
                  <a:gd name="T67" fmla="*/ 96 h 96"/>
                  <a:gd name="T68" fmla="*/ 6 w 72"/>
                  <a:gd name="T69" fmla="*/ 90 h 96"/>
                  <a:gd name="T70" fmla="*/ 0 w 72"/>
                  <a:gd name="T71" fmla="*/ 90 h 96"/>
                  <a:gd name="T72" fmla="*/ 0 w 72"/>
                  <a:gd name="T73" fmla="*/ 84 h 96"/>
                  <a:gd name="T74" fmla="*/ 0 w 72"/>
                  <a:gd name="T75" fmla="*/ 78 h 96"/>
                  <a:gd name="T76" fmla="*/ 6 w 72"/>
                  <a:gd name="T77" fmla="*/ 78 h 96"/>
                  <a:gd name="T78" fmla="*/ 6 w 72"/>
                  <a:gd name="T79" fmla="*/ 72 h 96"/>
                  <a:gd name="T80" fmla="*/ 6 w 72"/>
                  <a:gd name="T81" fmla="*/ 66 h 96"/>
                  <a:gd name="T82" fmla="*/ 6 w 72"/>
                  <a:gd name="T83" fmla="*/ 60 h 96"/>
                  <a:gd name="T84" fmla="*/ 6 w 72"/>
                  <a:gd name="T85" fmla="*/ 54 h 96"/>
                  <a:gd name="T86" fmla="*/ 6 w 72"/>
                  <a:gd name="T87" fmla="*/ 0 h 96"/>
                  <a:gd name="T88" fmla="*/ 18 w 72"/>
                  <a:gd name="T89" fmla="*/ 0 h 96"/>
                  <a:gd name="T90" fmla="*/ 18 w 72"/>
                  <a:gd name="T91" fmla="*/ 42 h 96"/>
                  <a:gd name="T92" fmla="*/ 18 w 72"/>
                  <a:gd name="T93" fmla="*/ 48 h 96"/>
                  <a:gd name="T94" fmla="*/ 18 w 72"/>
                  <a:gd name="T95" fmla="*/ 54 h 96"/>
                  <a:gd name="T96" fmla="*/ 24 w 72"/>
                  <a:gd name="T97" fmla="*/ 54 h 96"/>
                  <a:gd name="T98" fmla="*/ 24 w 72"/>
                  <a:gd name="T99" fmla="*/ 60 h 96"/>
                  <a:gd name="T100" fmla="*/ 30 w 72"/>
                  <a:gd name="T101" fmla="*/ 60 h 96"/>
                  <a:gd name="T102" fmla="*/ 36 w 72"/>
                  <a:gd name="T103" fmla="*/ 54 h 96"/>
                  <a:gd name="T104" fmla="*/ 42 w 72"/>
                  <a:gd name="T105" fmla="*/ 54 h 96"/>
                  <a:gd name="T106" fmla="*/ 42 w 72"/>
                  <a:gd name="T107" fmla="*/ 48 h 96"/>
                  <a:gd name="T108" fmla="*/ 48 w 72"/>
                  <a:gd name="T109" fmla="*/ 48 h 96"/>
                  <a:gd name="T110" fmla="*/ 48 w 72"/>
                  <a:gd name="T111" fmla="*/ 0 h 96"/>
                  <a:gd name="T112" fmla="*/ 60 w 72"/>
                  <a:gd name="T113" fmla="*/ 0 h 9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72" h="96">
                    <a:moveTo>
                      <a:pt x="60" y="0"/>
                    </a:moveTo>
                    <a:lnTo>
                      <a:pt x="60" y="42"/>
                    </a:lnTo>
                    <a:lnTo>
                      <a:pt x="60" y="48"/>
                    </a:lnTo>
                    <a:lnTo>
                      <a:pt x="60" y="54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72" y="48"/>
                    </a:lnTo>
                    <a:lnTo>
                      <a:pt x="72" y="54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48" y="54"/>
                    </a:lnTo>
                    <a:lnTo>
                      <a:pt x="42" y="54"/>
                    </a:lnTo>
                    <a:lnTo>
                      <a:pt x="42" y="60"/>
                    </a:lnTo>
                    <a:lnTo>
                      <a:pt x="36" y="60"/>
                    </a:lnTo>
                    <a:lnTo>
                      <a:pt x="36" y="66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66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6" y="96"/>
                    </a:lnTo>
                    <a:lnTo>
                      <a:pt x="6" y="90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6" y="78"/>
                    </a:lnTo>
                    <a:lnTo>
                      <a:pt x="6" y="72"/>
                    </a:lnTo>
                    <a:lnTo>
                      <a:pt x="6" y="66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2" y="48"/>
                    </a:lnTo>
                    <a:lnTo>
                      <a:pt x="48" y="48"/>
                    </a:lnTo>
                    <a:lnTo>
                      <a:pt x="48" y="0"/>
                    </a:lnTo>
                    <a:lnTo>
                      <a:pt x="6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0" name="Freeform 60"/>
              <p:cNvSpPr>
                <a:spLocks/>
              </p:cNvSpPr>
              <p:nvPr/>
            </p:nvSpPr>
            <p:spPr bwMode="auto">
              <a:xfrm>
                <a:off x="3318" y="2820"/>
                <a:ext cx="66" cy="96"/>
              </a:xfrm>
              <a:custGeom>
                <a:avLst/>
                <a:gdLst>
                  <a:gd name="T0" fmla="*/ 54 w 66"/>
                  <a:gd name="T1" fmla="*/ 0 h 96"/>
                  <a:gd name="T2" fmla="*/ 54 w 66"/>
                  <a:gd name="T3" fmla="*/ 42 h 96"/>
                  <a:gd name="T4" fmla="*/ 54 w 66"/>
                  <a:gd name="T5" fmla="*/ 48 h 96"/>
                  <a:gd name="T6" fmla="*/ 54 w 66"/>
                  <a:gd name="T7" fmla="*/ 54 h 96"/>
                  <a:gd name="T8" fmla="*/ 54 w 66"/>
                  <a:gd name="T9" fmla="*/ 60 h 96"/>
                  <a:gd name="T10" fmla="*/ 60 w 66"/>
                  <a:gd name="T11" fmla="*/ 60 h 96"/>
                  <a:gd name="T12" fmla="*/ 66 w 66"/>
                  <a:gd name="T13" fmla="*/ 54 h 96"/>
                  <a:gd name="T14" fmla="*/ 66 w 66"/>
                  <a:gd name="T15" fmla="*/ 48 h 96"/>
                  <a:gd name="T16" fmla="*/ 66 w 66"/>
                  <a:gd name="T17" fmla="*/ 54 h 96"/>
                  <a:gd name="T18" fmla="*/ 66 w 66"/>
                  <a:gd name="T19" fmla="*/ 60 h 96"/>
                  <a:gd name="T20" fmla="*/ 66 w 66"/>
                  <a:gd name="T21" fmla="*/ 66 h 96"/>
                  <a:gd name="T22" fmla="*/ 60 w 66"/>
                  <a:gd name="T23" fmla="*/ 66 h 96"/>
                  <a:gd name="T24" fmla="*/ 54 w 66"/>
                  <a:gd name="T25" fmla="*/ 66 h 96"/>
                  <a:gd name="T26" fmla="*/ 48 w 66"/>
                  <a:gd name="T27" fmla="*/ 66 h 96"/>
                  <a:gd name="T28" fmla="*/ 48 w 66"/>
                  <a:gd name="T29" fmla="*/ 60 h 96"/>
                  <a:gd name="T30" fmla="*/ 42 w 66"/>
                  <a:gd name="T31" fmla="*/ 60 h 96"/>
                  <a:gd name="T32" fmla="*/ 42 w 66"/>
                  <a:gd name="T33" fmla="*/ 54 h 96"/>
                  <a:gd name="T34" fmla="*/ 36 w 66"/>
                  <a:gd name="T35" fmla="*/ 60 h 96"/>
                  <a:gd name="T36" fmla="*/ 30 w 66"/>
                  <a:gd name="T37" fmla="*/ 60 h 96"/>
                  <a:gd name="T38" fmla="*/ 30 w 66"/>
                  <a:gd name="T39" fmla="*/ 66 h 96"/>
                  <a:gd name="T40" fmla="*/ 24 w 66"/>
                  <a:gd name="T41" fmla="*/ 66 h 96"/>
                  <a:gd name="T42" fmla="*/ 18 w 66"/>
                  <a:gd name="T43" fmla="*/ 66 h 96"/>
                  <a:gd name="T44" fmla="*/ 12 w 66"/>
                  <a:gd name="T45" fmla="*/ 66 h 96"/>
                  <a:gd name="T46" fmla="*/ 6 w 66"/>
                  <a:gd name="T47" fmla="*/ 66 h 96"/>
                  <a:gd name="T48" fmla="*/ 6 w 66"/>
                  <a:gd name="T49" fmla="*/ 60 h 96"/>
                  <a:gd name="T50" fmla="*/ 6 w 66"/>
                  <a:gd name="T51" fmla="*/ 66 h 96"/>
                  <a:gd name="T52" fmla="*/ 6 w 66"/>
                  <a:gd name="T53" fmla="*/ 72 h 96"/>
                  <a:gd name="T54" fmla="*/ 6 w 66"/>
                  <a:gd name="T55" fmla="*/ 78 h 96"/>
                  <a:gd name="T56" fmla="*/ 12 w 66"/>
                  <a:gd name="T57" fmla="*/ 84 h 96"/>
                  <a:gd name="T58" fmla="*/ 12 w 66"/>
                  <a:gd name="T59" fmla="*/ 90 h 96"/>
                  <a:gd name="T60" fmla="*/ 6 w 66"/>
                  <a:gd name="T61" fmla="*/ 90 h 96"/>
                  <a:gd name="T62" fmla="*/ 6 w 66"/>
                  <a:gd name="T63" fmla="*/ 96 h 96"/>
                  <a:gd name="T64" fmla="*/ 0 w 66"/>
                  <a:gd name="T65" fmla="*/ 96 h 96"/>
                  <a:gd name="T66" fmla="*/ 0 w 66"/>
                  <a:gd name="T67" fmla="*/ 90 h 96"/>
                  <a:gd name="T68" fmla="*/ 0 w 66"/>
                  <a:gd name="T69" fmla="*/ 84 h 96"/>
                  <a:gd name="T70" fmla="*/ 0 w 66"/>
                  <a:gd name="T71" fmla="*/ 78 h 96"/>
                  <a:gd name="T72" fmla="*/ 0 w 66"/>
                  <a:gd name="T73" fmla="*/ 72 h 96"/>
                  <a:gd name="T74" fmla="*/ 0 w 66"/>
                  <a:gd name="T75" fmla="*/ 66 h 96"/>
                  <a:gd name="T76" fmla="*/ 0 w 66"/>
                  <a:gd name="T77" fmla="*/ 60 h 96"/>
                  <a:gd name="T78" fmla="*/ 0 w 66"/>
                  <a:gd name="T79" fmla="*/ 54 h 96"/>
                  <a:gd name="T80" fmla="*/ 0 w 66"/>
                  <a:gd name="T81" fmla="*/ 0 h 96"/>
                  <a:gd name="T82" fmla="*/ 12 w 66"/>
                  <a:gd name="T83" fmla="*/ 0 h 96"/>
                  <a:gd name="T84" fmla="*/ 12 w 66"/>
                  <a:gd name="T85" fmla="*/ 42 h 96"/>
                  <a:gd name="T86" fmla="*/ 12 w 66"/>
                  <a:gd name="T87" fmla="*/ 48 h 96"/>
                  <a:gd name="T88" fmla="*/ 12 w 66"/>
                  <a:gd name="T89" fmla="*/ 54 h 96"/>
                  <a:gd name="T90" fmla="*/ 18 w 66"/>
                  <a:gd name="T91" fmla="*/ 54 h 96"/>
                  <a:gd name="T92" fmla="*/ 18 w 66"/>
                  <a:gd name="T93" fmla="*/ 60 h 96"/>
                  <a:gd name="T94" fmla="*/ 24 w 66"/>
                  <a:gd name="T95" fmla="*/ 60 h 96"/>
                  <a:gd name="T96" fmla="*/ 30 w 66"/>
                  <a:gd name="T97" fmla="*/ 60 h 96"/>
                  <a:gd name="T98" fmla="*/ 30 w 66"/>
                  <a:gd name="T99" fmla="*/ 54 h 96"/>
                  <a:gd name="T100" fmla="*/ 36 w 66"/>
                  <a:gd name="T101" fmla="*/ 54 h 96"/>
                  <a:gd name="T102" fmla="*/ 42 w 66"/>
                  <a:gd name="T103" fmla="*/ 54 h 96"/>
                  <a:gd name="T104" fmla="*/ 42 w 66"/>
                  <a:gd name="T105" fmla="*/ 48 h 96"/>
                  <a:gd name="T106" fmla="*/ 42 w 66"/>
                  <a:gd name="T107" fmla="*/ 0 h 96"/>
                  <a:gd name="T108" fmla="*/ 54 w 66"/>
                  <a:gd name="T109" fmla="*/ 0 h 9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6" h="96">
                    <a:moveTo>
                      <a:pt x="54" y="0"/>
                    </a:move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54"/>
                    </a:lnTo>
                    <a:lnTo>
                      <a:pt x="66" y="60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42" y="54"/>
                    </a:lnTo>
                    <a:lnTo>
                      <a:pt x="36" y="60"/>
                    </a:lnTo>
                    <a:lnTo>
                      <a:pt x="30" y="60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66"/>
                    </a:lnTo>
                    <a:lnTo>
                      <a:pt x="6" y="6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6" y="78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6" y="90"/>
                    </a:lnTo>
                    <a:lnTo>
                      <a:pt x="6" y="96"/>
                    </a:lnTo>
                    <a:lnTo>
                      <a:pt x="0" y="96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2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0" y="54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2" y="48"/>
                    </a:lnTo>
                    <a:lnTo>
                      <a:pt x="4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1" name="Freeform 61"/>
              <p:cNvSpPr>
                <a:spLocks/>
              </p:cNvSpPr>
              <p:nvPr/>
            </p:nvSpPr>
            <p:spPr bwMode="auto">
              <a:xfrm>
                <a:off x="3318" y="2820"/>
                <a:ext cx="66" cy="96"/>
              </a:xfrm>
              <a:custGeom>
                <a:avLst/>
                <a:gdLst>
                  <a:gd name="T0" fmla="*/ 54 w 66"/>
                  <a:gd name="T1" fmla="*/ 0 h 96"/>
                  <a:gd name="T2" fmla="*/ 54 w 66"/>
                  <a:gd name="T3" fmla="*/ 42 h 96"/>
                  <a:gd name="T4" fmla="*/ 54 w 66"/>
                  <a:gd name="T5" fmla="*/ 48 h 96"/>
                  <a:gd name="T6" fmla="*/ 54 w 66"/>
                  <a:gd name="T7" fmla="*/ 54 h 96"/>
                  <a:gd name="T8" fmla="*/ 54 w 66"/>
                  <a:gd name="T9" fmla="*/ 60 h 96"/>
                  <a:gd name="T10" fmla="*/ 60 w 66"/>
                  <a:gd name="T11" fmla="*/ 60 h 96"/>
                  <a:gd name="T12" fmla="*/ 66 w 66"/>
                  <a:gd name="T13" fmla="*/ 54 h 96"/>
                  <a:gd name="T14" fmla="*/ 66 w 66"/>
                  <a:gd name="T15" fmla="*/ 48 h 96"/>
                  <a:gd name="T16" fmla="*/ 66 w 66"/>
                  <a:gd name="T17" fmla="*/ 54 h 96"/>
                  <a:gd name="T18" fmla="*/ 66 w 66"/>
                  <a:gd name="T19" fmla="*/ 60 h 96"/>
                  <a:gd name="T20" fmla="*/ 66 w 66"/>
                  <a:gd name="T21" fmla="*/ 66 h 96"/>
                  <a:gd name="T22" fmla="*/ 60 w 66"/>
                  <a:gd name="T23" fmla="*/ 66 h 96"/>
                  <a:gd name="T24" fmla="*/ 54 w 66"/>
                  <a:gd name="T25" fmla="*/ 66 h 96"/>
                  <a:gd name="T26" fmla="*/ 48 w 66"/>
                  <a:gd name="T27" fmla="*/ 66 h 96"/>
                  <a:gd name="T28" fmla="*/ 48 w 66"/>
                  <a:gd name="T29" fmla="*/ 60 h 96"/>
                  <a:gd name="T30" fmla="*/ 42 w 66"/>
                  <a:gd name="T31" fmla="*/ 60 h 96"/>
                  <a:gd name="T32" fmla="*/ 42 w 66"/>
                  <a:gd name="T33" fmla="*/ 54 h 96"/>
                  <a:gd name="T34" fmla="*/ 36 w 66"/>
                  <a:gd name="T35" fmla="*/ 60 h 96"/>
                  <a:gd name="T36" fmla="*/ 30 w 66"/>
                  <a:gd name="T37" fmla="*/ 60 h 96"/>
                  <a:gd name="T38" fmla="*/ 30 w 66"/>
                  <a:gd name="T39" fmla="*/ 66 h 96"/>
                  <a:gd name="T40" fmla="*/ 24 w 66"/>
                  <a:gd name="T41" fmla="*/ 66 h 96"/>
                  <a:gd name="T42" fmla="*/ 18 w 66"/>
                  <a:gd name="T43" fmla="*/ 66 h 96"/>
                  <a:gd name="T44" fmla="*/ 12 w 66"/>
                  <a:gd name="T45" fmla="*/ 66 h 96"/>
                  <a:gd name="T46" fmla="*/ 6 w 66"/>
                  <a:gd name="T47" fmla="*/ 66 h 96"/>
                  <a:gd name="T48" fmla="*/ 6 w 66"/>
                  <a:gd name="T49" fmla="*/ 60 h 96"/>
                  <a:gd name="T50" fmla="*/ 6 w 66"/>
                  <a:gd name="T51" fmla="*/ 66 h 96"/>
                  <a:gd name="T52" fmla="*/ 6 w 66"/>
                  <a:gd name="T53" fmla="*/ 72 h 96"/>
                  <a:gd name="T54" fmla="*/ 6 w 66"/>
                  <a:gd name="T55" fmla="*/ 78 h 96"/>
                  <a:gd name="T56" fmla="*/ 12 w 66"/>
                  <a:gd name="T57" fmla="*/ 84 h 96"/>
                  <a:gd name="T58" fmla="*/ 12 w 66"/>
                  <a:gd name="T59" fmla="*/ 90 h 96"/>
                  <a:gd name="T60" fmla="*/ 6 w 66"/>
                  <a:gd name="T61" fmla="*/ 90 h 96"/>
                  <a:gd name="T62" fmla="*/ 6 w 66"/>
                  <a:gd name="T63" fmla="*/ 96 h 96"/>
                  <a:gd name="T64" fmla="*/ 0 w 66"/>
                  <a:gd name="T65" fmla="*/ 96 h 96"/>
                  <a:gd name="T66" fmla="*/ 0 w 66"/>
                  <a:gd name="T67" fmla="*/ 90 h 96"/>
                  <a:gd name="T68" fmla="*/ 0 w 66"/>
                  <a:gd name="T69" fmla="*/ 84 h 96"/>
                  <a:gd name="T70" fmla="*/ 0 w 66"/>
                  <a:gd name="T71" fmla="*/ 78 h 96"/>
                  <a:gd name="T72" fmla="*/ 0 w 66"/>
                  <a:gd name="T73" fmla="*/ 72 h 96"/>
                  <a:gd name="T74" fmla="*/ 0 w 66"/>
                  <a:gd name="T75" fmla="*/ 66 h 96"/>
                  <a:gd name="T76" fmla="*/ 0 w 66"/>
                  <a:gd name="T77" fmla="*/ 60 h 96"/>
                  <a:gd name="T78" fmla="*/ 0 w 66"/>
                  <a:gd name="T79" fmla="*/ 54 h 96"/>
                  <a:gd name="T80" fmla="*/ 0 w 66"/>
                  <a:gd name="T81" fmla="*/ 0 h 96"/>
                  <a:gd name="T82" fmla="*/ 12 w 66"/>
                  <a:gd name="T83" fmla="*/ 0 h 96"/>
                  <a:gd name="T84" fmla="*/ 12 w 66"/>
                  <a:gd name="T85" fmla="*/ 42 h 96"/>
                  <a:gd name="T86" fmla="*/ 12 w 66"/>
                  <a:gd name="T87" fmla="*/ 48 h 96"/>
                  <a:gd name="T88" fmla="*/ 12 w 66"/>
                  <a:gd name="T89" fmla="*/ 54 h 96"/>
                  <a:gd name="T90" fmla="*/ 18 w 66"/>
                  <a:gd name="T91" fmla="*/ 54 h 96"/>
                  <a:gd name="T92" fmla="*/ 18 w 66"/>
                  <a:gd name="T93" fmla="*/ 60 h 96"/>
                  <a:gd name="T94" fmla="*/ 24 w 66"/>
                  <a:gd name="T95" fmla="*/ 60 h 96"/>
                  <a:gd name="T96" fmla="*/ 30 w 66"/>
                  <a:gd name="T97" fmla="*/ 60 h 96"/>
                  <a:gd name="T98" fmla="*/ 30 w 66"/>
                  <a:gd name="T99" fmla="*/ 54 h 96"/>
                  <a:gd name="T100" fmla="*/ 36 w 66"/>
                  <a:gd name="T101" fmla="*/ 54 h 96"/>
                  <a:gd name="T102" fmla="*/ 42 w 66"/>
                  <a:gd name="T103" fmla="*/ 54 h 96"/>
                  <a:gd name="T104" fmla="*/ 42 w 66"/>
                  <a:gd name="T105" fmla="*/ 48 h 96"/>
                  <a:gd name="T106" fmla="*/ 42 w 66"/>
                  <a:gd name="T107" fmla="*/ 0 h 96"/>
                  <a:gd name="T108" fmla="*/ 54 w 66"/>
                  <a:gd name="T109" fmla="*/ 0 h 9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6" h="96">
                    <a:moveTo>
                      <a:pt x="54" y="0"/>
                    </a:move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54"/>
                    </a:lnTo>
                    <a:lnTo>
                      <a:pt x="66" y="60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42" y="54"/>
                    </a:lnTo>
                    <a:lnTo>
                      <a:pt x="36" y="60"/>
                    </a:lnTo>
                    <a:lnTo>
                      <a:pt x="30" y="60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66"/>
                    </a:lnTo>
                    <a:lnTo>
                      <a:pt x="6" y="6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6" y="78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6" y="90"/>
                    </a:lnTo>
                    <a:lnTo>
                      <a:pt x="6" y="96"/>
                    </a:lnTo>
                    <a:lnTo>
                      <a:pt x="0" y="96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2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0" y="54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2" y="48"/>
                    </a:lnTo>
                    <a:lnTo>
                      <a:pt x="42" y="0"/>
                    </a:lnTo>
                    <a:lnTo>
                      <a:pt x="5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2" name="Freeform 62"/>
              <p:cNvSpPr>
                <a:spLocks/>
              </p:cNvSpPr>
              <p:nvPr/>
            </p:nvSpPr>
            <p:spPr bwMode="auto">
              <a:xfrm>
                <a:off x="4470" y="2832"/>
                <a:ext cx="66" cy="96"/>
              </a:xfrm>
              <a:custGeom>
                <a:avLst/>
                <a:gdLst>
                  <a:gd name="T0" fmla="*/ 54 w 66"/>
                  <a:gd name="T1" fmla="*/ 0 h 96"/>
                  <a:gd name="T2" fmla="*/ 54 w 66"/>
                  <a:gd name="T3" fmla="*/ 42 h 96"/>
                  <a:gd name="T4" fmla="*/ 54 w 66"/>
                  <a:gd name="T5" fmla="*/ 48 h 96"/>
                  <a:gd name="T6" fmla="*/ 54 w 66"/>
                  <a:gd name="T7" fmla="*/ 54 h 96"/>
                  <a:gd name="T8" fmla="*/ 60 w 66"/>
                  <a:gd name="T9" fmla="*/ 54 h 96"/>
                  <a:gd name="T10" fmla="*/ 60 w 66"/>
                  <a:gd name="T11" fmla="*/ 60 h 96"/>
                  <a:gd name="T12" fmla="*/ 66 w 66"/>
                  <a:gd name="T13" fmla="*/ 54 h 96"/>
                  <a:gd name="T14" fmla="*/ 66 w 66"/>
                  <a:gd name="T15" fmla="*/ 48 h 96"/>
                  <a:gd name="T16" fmla="*/ 66 w 66"/>
                  <a:gd name="T17" fmla="*/ 54 h 96"/>
                  <a:gd name="T18" fmla="*/ 66 w 66"/>
                  <a:gd name="T19" fmla="*/ 60 h 96"/>
                  <a:gd name="T20" fmla="*/ 60 w 66"/>
                  <a:gd name="T21" fmla="*/ 66 h 96"/>
                  <a:gd name="T22" fmla="*/ 54 w 66"/>
                  <a:gd name="T23" fmla="*/ 66 h 96"/>
                  <a:gd name="T24" fmla="*/ 48 w 66"/>
                  <a:gd name="T25" fmla="*/ 66 h 96"/>
                  <a:gd name="T26" fmla="*/ 48 w 66"/>
                  <a:gd name="T27" fmla="*/ 60 h 96"/>
                  <a:gd name="T28" fmla="*/ 42 w 66"/>
                  <a:gd name="T29" fmla="*/ 54 h 96"/>
                  <a:gd name="T30" fmla="*/ 36 w 66"/>
                  <a:gd name="T31" fmla="*/ 60 h 96"/>
                  <a:gd name="T32" fmla="*/ 30 w 66"/>
                  <a:gd name="T33" fmla="*/ 66 h 96"/>
                  <a:gd name="T34" fmla="*/ 24 w 66"/>
                  <a:gd name="T35" fmla="*/ 66 h 96"/>
                  <a:gd name="T36" fmla="*/ 18 w 66"/>
                  <a:gd name="T37" fmla="*/ 66 h 96"/>
                  <a:gd name="T38" fmla="*/ 12 w 66"/>
                  <a:gd name="T39" fmla="*/ 66 h 96"/>
                  <a:gd name="T40" fmla="*/ 12 w 66"/>
                  <a:gd name="T41" fmla="*/ 60 h 96"/>
                  <a:gd name="T42" fmla="*/ 6 w 66"/>
                  <a:gd name="T43" fmla="*/ 60 h 96"/>
                  <a:gd name="T44" fmla="*/ 6 w 66"/>
                  <a:gd name="T45" fmla="*/ 66 h 96"/>
                  <a:gd name="T46" fmla="*/ 6 w 66"/>
                  <a:gd name="T47" fmla="*/ 72 h 96"/>
                  <a:gd name="T48" fmla="*/ 6 w 66"/>
                  <a:gd name="T49" fmla="*/ 78 h 96"/>
                  <a:gd name="T50" fmla="*/ 12 w 66"/>
                  <a:gd name="T51" fmla="*/ 78 h 96"/>
                  <a:gd name="T52" fmla="*/ 12 w 66"/>
                  <a:gd name="T53" fmla="*/ 84 h 96"/>
                  <a:gd name="T54" fmla="*/ 12 w 66"/>
                  <a:gd name="T55" fmla="*/ 90 h 96"/>
                  <a:gd name="T56" fmla="*/ 6 w 66"/>
                  <a:gd name="T57" fmla="*/ 96 h 96"/>
                  <a:gd name="T58" fmla="*/ 0 w 66"/>
                  <a:gd name="T59" fmla="*/ 96 h 96"/>
                  <a:gd name="T60" fmla="*/ 0 w 66"/>
                  <a:gd name="T61" fmla="*/ 90 h 96"/>
                  <a:gd name="T62" fmla="*/ 0 w 66"/>
                  <a:gd name="T63" fmla="*/ 84 h 96"/>
                  <a:gd name="T64" fmla="*/ 0 w 66"/>
                  <a:gd name="T65" fmla="*/ 78 h 96"/>
                  <a:gd name="T66" fmla="*/ 0 w 66"/>
                  <a:gd name="T67" fmla="*/ 72 h 96"/>
                  <a:gd name="T68" fmla="*/ 0 w 66"/>
                  <a:gd name="T69" fmla="*/ 66 h 96"/>
                  <a:gd name="T70" fmla="*/ 0 w 66"/>
                  <a:gd name="T71" fmla="*/ 60 h 96"/>
                  <a:gd name="T72" fmla="*/ 0 w 66"/>
                  <a:gd name="T73" fmla="*/ 54 h 96"/>
                  <a:gd name="T74" fmla="*/ 0 w 66"/>
                  <a:gd name="T75" fmla="*/ 0 h 96"/>
                  <a:gd name="T76" fmla="*/ 12 w 66"/>
                  <a:gd name="T77" fmla="*/ 0 h 96"/>
                  <a:gd name="T78" fmla="*/ 12 w 66"/>
                  <a:gd name="T79" fmla="*/ 42 h 96"/>
                  <a:gd name="T80" fmla="*/ 12 w 66"/>
                  <a:gd name="T81" fmla="*/ 48 h 96"/>
                  <a:gd name="T82" fmla="*/ 18 w 66"/>
                  <a:gd name="T83" fmla="*/ 48 h 96"/>
                  <a:gd name="T84" fmla="*/ 18 w 66"/>
                  <a:gd name="T85" fmla="*/ 54 h 96"/>
                  <a:gd name="T86" fmla="*/ 24 w 66"/>
                  <a:gd name="T87" fmla="*/ 54 h 96"/>
                  <a:gd name="T88" fmla="*/ 24 w 66"/>
                  <a:gd name="T89" fmla="*/ 60 h 96"/>
                  <a:gd name="T90" fmla="*/ 30 w 66"/>
                  <a:gd name="T91" fmla="*/ 60 h 96"/>
                  <a:gd name="T92" fmla="*/ 30 w 66"/>
                  <a:gd name="T93" fmla="*/ 54 h 96"/>
                  <a:gd name="T94" fmla="*/ 36 w 66"/>
                  <a:gd name="T95" fmla="*/ 54 h 96"/>
                  <a:gd name="T96" fmla="*/ 42 w 66"/>
                  <a:gd name="T97" fmla="*/ 48 h 96"/>
                  <a:gd name="T98" fmla="*/ 42 w 66"/>
                  <a:gd name="T99" fmla="*/ 0 h 96"/>
                  <a:gd name="T100" fmla="*/ 54 w 66"/>
                  <a:gd name="T101" fmla="*/ 0 h 9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6" h="96">
                    <a:moveTo>
                      <a:pt x="54" y="0"/>
                    </a:move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60" y="54"/>
                    </a:lnTo>
                    <a:lnTo>
                      <a:pt x="60" y="6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54"/>
                    </a:lnTo>
                    <a:lnTo>
                      <a:pt x="66" y="60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42" y="54"/>
                    </a:lnTo>
                    <a:lnTo>
                      <a:pt x="36" y="60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66"/>
                    </a:lnTo>
                    <a:lnTo>
                      <a:pt x="12" y="60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6" y="78"/>
                    </a:lnTo>
                    <a:lnTo>
                      <a:pt x="12" y="78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6" y="96"/>
                    </a:lnTo>
                    <a:lnTo>
                      <a:pt x="0" y="96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2"/>
                    </a:lnTo>
                    <a:lnTo>
                      <a:pt x="12" y="48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0" y="54"/>
                    </a:lnTo>
                    <a:lnTo>
                      <a:pt x="36" y="54"/>
                    </a:lnTo>
                    <a:lnTo>
                      <a:pt x="42" y="48"/>
                    </a:lnTo>
                    <a:lnTo>
                      <a:pt x="4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3" name="Freeform 63"/>
              <p:cNvSpPr>
                <a:spLocks/>
              </p:cNvSpPr>
              <p:nvPr/>
            </p:nvSpPr>
            <p:spPr bwMode="auto">
              <a:xfrm>
                <a:off x="4470" y="2832"/>
                <a:ext cx="66" cy="96"/>
              </a:xfrm>
              <a:custGeom>
                <a:avLst/>
                <a:gdLst>
                  <a:gd name="T0" fmla="*/ 54 w 66"/>
                  <a:gd name="T1" fmla="*/ 0 h 96"/>
                  <a:gd name="T2" fmla="*/ 54 w 66"/>
                  <a:gd name="T3" fmla="*/ 42 h 96"/>
                  <a:gd name="T4" fmla="*/ 54 w 66"/>
                  <a:gd name="T5" fmla="*/ 48 h 96"/>
                  <a:gd name="T6" fmla="*/ 54 w 66"/>
                  <a:gd name="T7" fmla="*/ 54 h 96"/>
                  <a:gd name="T8" fmla="*/ 60 w 66"/>
                  <a:gd name="T9" fmla="*/ 54 h 96"/>
                  <a:gd name="T10" fmla="*/ 60 w 66"/>
                  <a:gd name="T11" fmla="*/ 60 h 96"/>
                  <a:gd name="T12" fmla="*/ 66 w 66"/>
                  <a:gd name="T13" fmla="*/ 54 h 96"/>
                  <a:gd name="T14" fmla="*/ 66 w 66"/>
                  <a:gd name="T15" fmla="*/ 48 h 96"/>
                  <a:gd name="T16" fmla="*/ 66 w 66"/>
                  <a:gd name="T17" fmla="*/ 54 h 96"/>
                  <a:gd name="T18" fmla="*/ 66 w 66"/>
                  <a:gd name="T19" fmla="*/ 60 h 96"/>
                  <a:gd name="T20" fmla="*/ 60 w 66"/>
                  <a:gd name="T21" fmla="*/ 66 h 96"/>
                  <a:gd name="T22" fmla="*/ 54 w 66"/>
                  <a:gd name="T23" fmla="*/ 66 h 96"/>
                  <a:gd name="T24" fmla="*/ 48 w 66"/>
                  <a:gd name="T25" fmla="*/ 66 h 96"/>
                  <a:gd name="T26" fmla="*/ 48 w 66"/>
                  <a:gd name="T27" fmla="*/ 60 h 96"/>
                  <a:gd name="T28" fmla="*/ 42 w 66"/>
                  <a:gd name="T29" fmla="*/ 54 h 96"/>
                  <a:gd name="T30" fmla="*/ 36 w 66"/>
                  <a:gd name="T31" fmla="*/ 60 h 96"/>
                  <a:gd name="T32" fmla="*/ 30 w 66"/>
                  <a:gd name="T33" fmla="*/ 66 h 96"/>
                  <a:gd name="T34" fmla="*/ 24 w 66"/>
                  <a:gd name="T35" fmla="*/ 66 h 96"/>
                  <a:gd name="T36" fmla="*/ 18 w 66"/>
                  <a:gd name="T37" fmla="*/ 66 h 96"/>
                  <a:gd name="T38" fmla="*/ 12 w 66"/>
                  <a:gd name="T39" fmla="*/ 66 h 96"/>
                  <a:gd name="T40" fmla="*/ 12 w 66"/>
                  <a:gd name="T41" fmla="*/ 60 h 96"/>
                  <a:gd name="T42" fmla="*/ 6 w 66"/>
                  <a:gd name="T43" fmla="*/ 60 h 96"/>
                  <a:gd name="T44" fmla="*/ 6 w 66"/>
                  <a:gd name="T45" fmla="*/ 66 h 96"/>
                  <a:gd name="T46" fmla="*/ 6 w 66"/>
                  <a:gd name="T47" fmla="*/ 72 h 96"/>
                  <a:gd name="T48" fmla="*/ 6 w 66"/>
                  <a:gd name="T49" fmla="*/ 78 h 96"/>
                  <a:gd name="T50" fmla="*/ 12 w 66"/>
                  <a:gd name="T51" fmla="*/ 78 h 96"/>
                  <a:gd name="T52" fmla="*/ 12 w 66"/>
                  <a:gd name="T53" fmla="*/ 84 h 96"/>
                  <a:gd name="T54" fmla="*/ 12 w 66"/>
                  <a:gd name="T55" fmla="*/ 90 h 96"/>
                  <a:gd name="T56" fmla="*/ 6 w 66"/>
                  <a:gd name="T57" fmla="*/ 96 h 96"/>
                  <a:gd name="T58" fmla="*/ 0 w 66"/>
                  <a:gd name="T59" fmla="*/ 96 h 96"/>
                  <a:gd name="T60" fmla="*/ 0 w 66"/>
                  <a:gd name="T61" fmla="*/ 90 h 96"/>
                  <a:gd name="T62" fmla="*/ 0 w 66"/>
                  <a:gd name="T63" fmla="*/ 84 h 96"/>
                  <a:gd name="T64" fmla="*/ 0 w 66"/>
                  <a:gd name="T65" fmla="*/ 78 h 96"/>
                  <a:gd name="T66" fmla="*/ 0 w 66"/>
                  <a:gd name="T67" fmla="*/ 72 h 96"/>
                  <a:gd name="T68" fmla="*/ 0 w 66"/>
                  <a:gd name="T69" fmla="*/ 66 h 96"/>
                  <a:gd name="T70" fmla="*/ 0 w 66"/>
                  <a:gd name="T71" fmla="*/ 60 h 96"/>
                  <a:gd name="T72" fmla="*/ 0 w 66"/>
                  <a:gd name="T73" fmla="*/ 54 h 96"/>
                  <a:gd name="T74" fmla="*/ 0 w 66"/>
                  <a:gd name="T75" fmla="*/ 0 h 96"/>
                  <a:gd name="T76" fmla="*/ 12 w 66"/>
                  <a:gd name="T77" fmla="*/ 0 h 96"/>
                  <a:gd name="T78" fmla="*/ 12 w 66"/>
                  <a:gd name="T79" fmla="*/ 42 h 96"/>
                  <a:gd name="T80" fmla="*/ 12 w 66"/>
                  <a:gd name="T81" fmla="*/ 48 h 96"/>
                  <a:gd name="T82" fmla="*/ 18 w 66"/>
                  <a:gd name="T83" fmla="*/ 48 h 96"/>
                  <a:gd name="T84" fmla="*/ 18 w 66"/>
                  <a:gd name="T85" fmla="*/ 54 h 96"/>
                  <a:gd name="T86" fmla="*/ 24 w 66"/>
                  <a:gd name="T87" fmla="*/ 54 h 96"/>
                  <a:gd name="T88" fmla="*/ 24 w 66"/>
                  <a:gd name="T89" fmla="*/ 60 h 96"/>
                  <a:gd name="T90" fmla="*/ 30 w 66"/>
                  <a:gd name="T91" fmla="*/ 60 h 96"/>
                  <a:gd name="T92" fmla="*/ 30 w 66"/>
                  <a:gd name="T93" fmla="*/ 54 h 96"/>
                  <a:gd name="T94" fmla="*/ 36 w 66"/>
                  <a:gd name="T95" fmla="*/ 54 h 96"/>
                  <a:gd name="T96" fmla="*/ 42 w 66"/>
                  <a:gd name="T97" fmla="*/ 48 h 96"/>
                  <a:gd name="T98" fmla="*/ 42 w 66"/>
                  <a:gd name="T99" fmla="*/ 0 h 96"/>
                  <a:gd name="T100" fmla="*/ 54 w 66"/>
                  <a:gd name="T101" fmla="*/ 0 h 9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6" h="96">
                    <a:moveTo>
                      <a:pt x="54" y="0"/>
                    </a:move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60" y="54"/>
                    </a:lnTo>
                    <a:lnTo>
                      <a:pt x="60" y="6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54"/>
                    </a:lnTo>
                    <a:lnTo>
                      <a:pt x="66" y="60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42" y="54"/>
                    </a:lnTo>
                    <a:lnTo>
                      <a:pt x="36" y="60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66"/>
                    </a:lnTo>
                    <a:lnTo>
                      <a:pt x="12" y="60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6" y="78"/>
                    </a:lnTo>
                    <a:lnTo>
                      <a:pt x="12" y="78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6" y="96"/>
                    </a:lnTo>
                    <a:lnTo>
                      <a:pt x="0" y="96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2"/>
                    </a:lnTo>
                    <a:lnTo>
                      <a:pt x="12" y="48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0" y="54"/>
                    </a:lnTo>
                    <a:lnTo>
                      <a:pt x="36" y="54"/>
                    </a:lnTo>
                    <a:lnTo>
                      <a:pt x="42" y="48"/>
                    </a:lnTo>
                    <a:lnTo>
                      <a:pt x="42" y="0"/>
                    </a:lnTo>
                    <a:lnTo>
                      <a:pt x="5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4" name="Freeform 64"/>
              <p:cNvSpPr>
                <a:spLocks/>
              </p:cNvSpPr>
              <p:nvPr/>
            </p:nvSpPr>
            <p:spPr bwMode="auto">
              <a:xfrm>
                <a:off x="3638" y="3054"/>
                <a:ext cx="72" cy="96"/>
              </a:xfrm>
              <a:custGeom>
                <a:avLst/>
                <a:gdLst>
                  <a:gd name="T0" fmla="*/ 60 w 72"/>
                  <a:gd name="T1" fmla="*/ 0 h 96"/>
                  <a:gd name="T2" fmla="*/ 60 w 72"/>
                  <a:gd name="T3" fmla="*/ 42 h 96"/>
                  <a:gd name="T4" fmla="*/ 60 w 72"/>
                  <a:gd name="T5" fmla="*/ 48 h 96"/>
                  <a:gd name="T6" fmla="*/ 60 w 72"/>
                  <a:gd name="T7" fmla="*/ 54 h 96"/>
                  <a:gd name="T8" fmla="*/ 60 w 72"/>
                  <a:gd name="T9" fmla="*/ 60 h 96"/>
                  <a:gd name="T10" fmla="*/ 66 w 72"/>
                  <a:gd name="T11" fmla="*/ 60 h 96"/>
                  <a:gd name="T12" fmla="*/ 66 w 72"/>
                  <a:gd name="T13" fmla="*/ 54 h 96"/>
                  <a:gd name="T14" fmla="*/ 72 w 72"/>
                  <a:gd name="T15" fmla="*/ 54 h 96"/>
                  <a:gd name="T16" fmla="*/ 72 w 72"/>
                  <a:gd name="T17" fmla="*/ 60 h 96"/>
                  <a:gd name="T18" fmla="*/ 66 w 72"/>
                  <a:gd name="T19" fmla="*/ 60 h 96"/>
                  <a:gd name="T20" fmla="*/ 66 w 72"/>
                  <a:gd name="T21" fmla="*/ 66 h 96"/>
                  <a:gd name="T22" fmla="*/ 60 w 72"/>
                  <a:gd name="T23" fmla="*/ 66 h 96"/>
                  <a:gd name="T24" fmla="*/ 54 w 72"/>
                  <a:gd name="T25" fmla="*/ 66 h 96"/>
                  <a:gd name="T26" fmla="*/ 48 w 72"/>
                  <a:gd name="T27" fmla="*/ 66 h 96"/>
                  <a:gd name="T28" fmla="*/ 48 w 72"/>
                  <a:gd name="T29" fmla="*/ 60 h 96"/>
                  <a:gd name="T30" fmla="*/ 48 w 72"/>
                  <a:gd name="T31" fmla="*/ 54 h 96"/>
                  <a:gd name="T32" fmla="*/ 42 w 72"/>
                  <a:gd name="T33" fmla="*/ 60 h 96"/>
                  <a:gd name="T34" fmla="*/ 36 w 72"/>
                  <a:gd name="T35" fmla="*/ 60 h 96"/>
                  <a:gd name="T36" fmla="*/ 36 w 72"/>
                  <a:gd name="T37" fmla="*/ 66 h 96"/>
                  <a:gd name="T38" fmla="*/ 30 w 72"/>
                  <a:gd name="T39" fmla="*/ 66 h 96"/>
                  <a:gd name="T40" fmla="*/ 24 w 72"/>
                  <a:gd name="T41" fmla="*/ 66 h 96"/>
                  <a:gd name="T42" fmla="*/ 18 w 72"/>
                  <a:gd name="T43" fmla="*/ 66 h 96"/>
                  <a:gd name="T44" fmla="*/ 12 w 72"/>
                  <a:gd name="T45" fmla="*/ 66 h 96"/>
                  <a:gd name="T46" fmla="*/ 12 w 72"/>
                  <a:gd name="T47" fmla="*/ 60 h 96"/>
                  <a:gd name="T48" fmla="*/ 12 w 72"/>
                  <a:gd name="T49" fmla="*/ 66 h 96"/>
                  <a:gd name="T50" fmla="*/ 12 w 72"/>
                  <a:gd name="T51" fmla="*/ 72 h 96"/>
                  <a:gd name="T52" fmla="*/ 12 w 72"/>
                  <a:gd name="T53" fmla="*/ 78 h 96"/>
                  <a:gd name="T54" fmla="*/ 12 w 72"/>
                  <a:gd name="T55" fmla="*/ 84 h 96"/>
                  <a:gd name="T56" fmla="*/ 12 w 72"/>
                  <a:gd name="T57" fmla="*/ 90 h 96"/>
                  <a:gd name="T58" fmla="*/ 12 w 72"/>
                  <a:gd name="T59" fmla="*/ 96 h 96"/>
                  <a:gd name="T60" fmla="*/ 6 w 72"/>
                  <a:gd name="T61" fmla="*/ 96 h 96"/>
                  <a:gd name="T62" fmla="*/ 0 w 72"/>
                  <a:gd name="T63" fmla="*/ 90 h 96"/>
                  <a:gd name="T64" fmla="*/ 0 w 72"/>
                  <a:gd name="T65" fmla="*/ 84 h 96"/>
                  <a:gd name="T66" fmla="*/ 6 w 72"/>
                  <a:gd name="T67" fmla="*/ 78 h 96"/>
                  <a:gd name="T68" fmla="*/ 6 w 72"/>
                  <a:gd name="T69" fmla="*/ 72 h 96"/>
                  <a:gd name="T70" fmla="*/ 6 w 72"/>
                  <a:gd name="T71" fmla="*/ 66 h 96"/>
                  <a:gd name="T72" fmla="*/ 6 w 72"/>
                  <a:gd name="T73" fmla="*/ 60 h 96"/>
                  <a:gd name="T74" fmla="*/ 6 w 72"/>
                  <a:gd name="T75" fmla="*/ 54 h 96"/>
                  <a:gd name="T76" fmla="*/ 6 w 72"/>
                  <a:gd name="T77" fmla="*/ 0 h 96"/>
                  <a:gd name="T78" fmla="*/ 18 w 72"/>
                  <a:gd name="T79" fmla="*/ 0 h 96"/>
                  <a:gd name="T80" fmla="*/ 18 w 72"/>
                  <a:gd name="T81" fmla="*/ 42 h 96"/>
                  <a:gd name="T82" fmla="*/ 18 w 72"/>
                  <a:gd name="T83" fmla="*/ 48 h 96"/>
                  <a:gd name="T84" fmla="*/ 18 w 72"/>
                  <a:gd name="T85" fmla="*/ 54 h 96"/>
                  <a:gd name="T86" fmla="*/ 24 w 72"/>
                  <a:gd name="T87" fmla="*/ 54 h 96"/>
                  <a:gd name="T88" fmla="*/ 24 w 72"/>
                  <a:gd name="T89" fmla="*/ 60 h 96"/>
                  <a:gd name="T90" fmla="*/ 30 w 72"/>
                  <a:gd name="T91" fmla="*/ 60 h 96"/>
                  <a:gd name="T92" fmla="*/ 36 w 72"/>
                  <a:gd name="T93" fmla="*/ 60 h 96"/>
                  <a:gd name="T94" fmla="*/ 36 w 72"/>
                  <a:gd name="T95" fmla="*/ 54 h 96"/>
                  <a:gd name="T96" fmla="*/ 42 w 72"/>
                  <a:gd name="T97" fmla="*/ 54 h 96"/>
                  <a:gd name="T98" fmla="*/ 48 w 72"/>
                  <a:gd name="T99" fmla="*/ 48 h 96"/>
                  <a:gd name="T100" fmla="*/ 48 w 72"/>
                  <a:gd name="T101" fmla="*/ 0 h 96"/>
                  <a:gd name="T102" fmla="*/ 60 w 72"/>
                  <a:gd name="T103" fmla="*/ 0 h 9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2" h="96">
                    <a:moveTo>
                      <a:pt x="60" y="0"/>
                    </a:moveTo>
                    <a:lnTo>
                      <a:pt x="60" y="42"/>
                    </a:lnTo>
                    <a:lnTo>
                      <a:pt x="60" y="48"/>
                    </a:lnTo>
                    <a:lnTo>
                      <a:pt x="60" y="54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6" y="54"/>
                    </a:lnTo>
                    <a:lnTo>
                      <a:pt x="72" y="54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48" y="54"/>
                    </a:lnTo>
                    <a:lnTo>
                      <a:pt x="42" y="60"/>
                    </a:lnTo>
                    <a:lnTo>
                      <a:pt x="36" y="60"/>
                    </a:lnTo>
                    <a:lnTo>
                      <a:pt x="36" y="66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66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6" y="96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6" y="78"/>
                    </a:lnTo>
                    <a:lnTo>
                      <a:pt x="6" y="72"/>
                    </a:lnTo>
                    <a:lnTo>
                      <a:pt x="6" y="66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8" y="48"/>
                    </a:lnTo>
                    <a:lnTo>
                      <a:pt x="48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5" name="Freeform 65"/>
              <p:cNvSpPr>
                <a:spLocks/>
              </p:cNvSpPr>
              <p:nvPr/>
            </p:nvSpPr>
            <p:spPr bwMode="auto">
              <a:xfrm>
                <a:off x="3638" y="3054"/>
                <a:ext cx="72" cy="96"/>
              </a:xfrm>
              <a:custGeom>
                <a:avLst/>
                <a:gdLst>
                  <a:gd name="T0" fmla="*/ 60 w 72"/>
                  <a:gd name="T1" fmla="*/ 0 h 96"/>
                  <a:gd name="T2" fmla="*/ 60 w 72"/>
                  <a:gd name="T3" fmla="*/ 42 h 96"/>
                  <a:gd name="T4" fmla="*/ 60 w 72"/>
                  <a:gd name="T5" fmla="*/ 48 h 96"/>
                  <a:gd name="T6" fmla="*/ 60 w 72"/>
                  <a:gd name="T7" fmla="*/ 54 h 96"/>
                  <a:gd name="T8" fmla="*/ 60 w 72"/>
                  <a:gd name="T9" fmla="*/ 60 h 96"/>
                  <a:gd name="T10" fmla="*/ 66 w 72"/>
                  <a:gd name="T11" fmla="*/ 60 h 96"/>
                  <a:gd name="T12" fmla="*/ 66 w 72"/>
                  <a:gd name="T13" fmla="*/ 54 h 96"/>
                  <a:gd name="T14" fmla="*/ 72 w 72"/>
                  <a:gd name="T15" fmla="*/ 54 h 96"/>
                  <a:gd name="T16" fmla="*/ 72 w 72"/>
                  <a:gd name="T17" fmla="*/ 60 h 96"/>
                  <a:gd name="T18" fmla="*/ 66 w 72"/>
                  <a:gd name="T19" fmla="*/ 60 h 96"/>
                  <a:gd name="T20" fmla="*/ 66 w 72"/>
                  <a:gd name="T21" fmla="*/ 66 h 96"/>
                  <a:gd name="T22" fmla="*/ 60 w 72"/>
                  <a:gd name="T23" fmla="*/ 66 h 96"/>
                  <a:gd name="T24" fmla="*/ 54 w 72"/>
                  <a:gd name="T25" fmla="*/ 66 h 96"/>
                  <a:gd name="T26" fmla="*/ 48 w 72"/>
                  <a:gd name="T27" fmla="*/ 66 h 96"/>
                  <a:gd name="T28" fmla="*/ 48 w 72"/>
                  <a:gd name="T29" fmla="*/ 60 h 96"/>
                  <a:gd name="T30" fmla="*/ 48 w 72"/>
                  <a:gd name="T31" fmla="*/ 54 h 96"/>
                  <a:gd name="T32" fmla="*/ 42 w 72"/>
                  <a:gd name="T33" fmla="*/ 60 h 96"/>
                  <a:gd name="T34" fmla="*/ 36 w 72"/>
                  <a:gd name="T35" fmla="*/ 60 h 96"/>
                  <a:gd name="T36" fmla="*/ 36 w 72"/>
                  <a:gd name="T37" fmla="*/ 66 h 96"/>
                  <a:gd name="T38" fmla="*/ 30 w 72"/>
                  <a:gd name="T39" fmla="*/ 66 h 96"/>
                  <a:gd name="T40" fmla="*/ 24 w 72"/>
                  <a:gd name="T41" fmla="*/ 66 h 96"/>
                  <a:gd name="T42" fmla="*/ 18 w 72"/>
                  <a:gd name="T43" fmla="*/ 66 h 96"/>
                  <a:gd name="T44" fmla="*/ 12 w 72"/>
                  <a:gd name="T45" fmla="*/ 66 h 96"/>
                  <a:gd name="T46" fmla="*/ 12 w 72"/>
                  <a:gd name="T47" fmla="*/ 60 h 96"/>
                  <a:gd name="T48" fmla="*/ 12 w 72"/>
                  <a:gd name="T49" fmla="*/ 66 h 96"/>
                  <a:gd name="T50" fmla="*/ 12 w 72"/>
                  <a:gd name="T51" fmla="*/ 72 h 96"/>
                  <a:gd name="T52" fmla="*/ 12 w 72"/>
                  <a:gd name="T53" fmla="*/ 78 h 96"/>
                  <a:gd name="T54" fmla="*/ 12 w 72"/>
                  <a:gd name="T55" fmla="*/ 84 h 96"/>
                  <a:gd name="T56" fmla="*/ 12 w 72"/>
                  <a:gd name="T57" fmla="*/ 90 h 96"/>
                  <a:gd name="T58" fmla="*/ 12 w 72"/>
                  <a:gd name="T59" fmla="*/ 96 h 96"/>
                  <a:gd name="T60" fmla="*/ 6 w 72"/>
                  <a:gd name="T61" fmla="*/ 96 h 96"/>
                  <a:gd name="T62" fmla="*/ 0 w 72"/>
                  <a:gd name="T63" fmla="*/ 90 h 96"/>
                  <a:gd name="T64" fmla="*/ 0 w 72"/>
                  <a:gd name="T65" fmla="*/ 84 h 96"/>
                  <a:gd name="T66" fmla="*/ 6 w 72"/>
                  <a:gd name="T67" fmla="*/ 78 h 96"/>
                  <a:gd name="T68" fmla="*/ 6 w 72"/>
                  <a:gd name="T69" fmla="*/ 72 h 96"/>
                  <a:gd name="T70" fmla="*/ 6 w 72"/>
                  <a:gd name="T71" fmla="*/ 66 h 96"/>
                  <a:gd name="T72" fmla="*/ 6 w 72"/>
                  <a:gd name="T73" fmla="*/ 60 h 96"/>
                  <a:gd name="T74" fmla="*/ 6 w 72"/>
                  <a:gd name="T75" fmla="*/ 54 h 96"/>
                  <a:gd name="T76" fmla="*/ 6 w 72"/>
                  <a:gd name="T77" fmla="*/ 0 h 96"/>
                  <a:gd name="T78" fmla="*/ 18 w 72"/>
                  <a:gd name="T79" fmla="*/ 0 h 96"/>
                  <a:gd name="T80" fmla="*/ 18 w 72"/>
                  <a:gd name="T81" fmla="*/ 42 h 96"/>
                  <a:gd name="T82" fmla="*/ 18 w 72"/>
                  <a:gd name="T83" fmla="*/ 48 h 96"/>
                  <a:gd name="T84" fmla="*/ 18 w 72"/>
                  <a:gd name="T85" fmla="*/ 54 h 96"/>
                  <a:gd name="T86" fmla="*/ 24 w 72"/>
                  <a:gd name="T87" fmla="*/ 54 h 96"/>
                  <a:gd name="T88" fmla="*/ 24 w 72"/>
                  <a:gd name="T89" fmla="*/ 60 h 96"/>
                  <a:gd name="T90" fmla="*/ 30 w 72"/>
                  <a:gd name="T91" fmla="*/ 60 h 96"/>
                  <a:gd name="T92" fmla="*/ 36 w 72"/>
                  <a:gd name="T93" fmla="*/ 60 h 96"/>
                  <a:gd name="T94" fmla="*/ 36 w 72"/>
                  <a:gd name="T95" fmla="*/ 54 h 96"/>
                  <a:gd name="T96" fmla="*/ 42 w 72"/>
                  <a:gd name="T97" fmla="*/ 54 h 96"/>
                  <a:gd name="T98" fmla="*/ 48 w 72"/>
                  <a:gd name="T99" fmla="*/ 48 h 96"/>
                  <a:gd name="T100" fmla="*/ 48 w 72"/>
                  <a:gd name="T101" fmla="*/ 0 h 96"/>
                  <a:gd name="T102" fmla="*/ 60 w 72"/>
                  <a:gd name="T103" fmla="*/ 0 h 9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2" h="96">
                    <a:moveTo>
                      <a:pt x="60" y="0"/>
                    </a:moveTo>
                    <a:lnTo>
                      <a:pt x="60" y="42"/>
                    </a:lnTo>
                    <a:lnTo>
                      <a:pt x="60" y="48"/>
                    </a:lnTo>
                    <a:lnTo>
                      <a:pt x="60" y="54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6" y="54"/>
                    </a:lnTo>
                    <a:lnTo>
                      <a:pt x="72" y="54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48" y="54"/>
                    </a:lnTo>
                    <a:lnTo>
                      <a:pt x="42" y="60"/>
                    </a:lnTo>
                    <a:lnTo>
                      <a:pt x="36" y="60"/>
                    </a:lnTo>
                    <a:lnTo>
                      <a:pt x="36" y="66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66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6" y="96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6" y="78"/>
                    </a:lnTo>
                    <a:lnTo>
                      <a:pt x="6" y="72"/>
                    </a:lnTo>
                    <a:lnTo>
                      <a:pt x="6" y="66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8" y="48"/>
                    </a:lnTo>
                    <a:lnTo>
                      <a:pt x="48" y="0"/>
                    </a:lnTo>
                    <a:lnTo>
                      <a:pt x="6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6" name="Freeform 66"/>
              <p:cNvSpPr>
                <a:spLocks/>
              </p:cNvSpPr>
              <p:nvPr/>
            </p:nvSpPr>
            <p:spPr bwMode="auto">
              <a:xfrm>
                <a:off x="3806" y="3054"/>
                <a:ext cx="66" cy="96"/>
              </a:xfrm>
              <a:custGeom>
                <a:avLst/>
                <a:gdLst>
                  <a:gd name="T0" fmla="*/ 54 w 66"/>
                  <a:gd name="T1" fmla="*/ 0 h 96"/>
                  <a:gd name="T2" fmla="*/ 54 w 66"/>
                  <a:gd name="T3" fmla="*/ 42 h 96"/>
                  <a:gd name="T4" fmla="*/ 54 w 66"/>
                  <a:gd name="T5" fmla="*/ 48 h 96"/>
                  <a:gd name="T6" fmla="*/ 54 w 66"/>
                  <a:gd name="T7" fmla="*/ 54 h 96"/>
                  <a:gd name="T8" fmla="*/ 54 w 66"/>
                  <a:gd name="T9" fmla="*/ 60 h 96"/>
                  <a:gd name="T10" fmla="*/ 60 w 66"/>
                  <a:gd name="T11" fmla="*/ 60 h 96"/>
                  <a:gd name="T12" fmla="*/ 66 w 66"/>
                  <a:gd name="T13" fmla="*/ 54 h 96"/>
                  <a:gd name="T14" fmla="*/ 66 w 66"/>
                  <a:gd name="T15" fmla="*/ 48 h 96"/>
                  <a:gd name="T16" fmla="*/ 66 w 66"/>
                  <a:gd name="T17" fmla="*/ 54 h 96"/>
                  <a:gd name="T18" fmla="*/ 66 w 66"/>
                  <a:gd name="T19" fmla="*/ 60 h 96"/>
                  <a:gd name="T20" fmla="*/ 66 w 66"/>
                  <a:gd name="T21" fmla="*/ 66 h 96"/>
                  <a:gd name="T22" fmla="*/ 60 w 66"/>
                  <a:gd name="T23" fmla="*/ 66 h 96"/>
                  <a:gd name="T24" fmla="*/ 54 w 66"/>
                  <a:gd name="T25" fmla="*/ 66 h 96"/>
                  <a:gd name="T26" fmla="*/ 48 w 66"/>
                  <a:gd name="T27" fmla="*/ 66 h 96"/>
                  <a:gd name="T28" fmla="*/ 48 w 66"/>
                  <a:gd name="T29" fmla="*/ 60 h 96"/>
                  <a:gd name="T30" fmla="*/ 42 w 66"/>
                  <a:gd name="T31" fmla="*/ 60 h 96"/>
                  <a:gd name="T32" fmla="*/ 42 w 66"/>
                  <a:gd name="T33" fmla="*/ 54 h 96"/>
                  <a:gd name="T34" fmla="*/ 36 w 66"/>
                  <a:gd name="T35" fmla="*/ 60 h 96"/>
                  <a:gd name="T36" fmla="*/ 30 w 66"/>
                  <a:gd name="T37" fmla="*/ 66 h 96"/>
                  <a:gd name="T38" fmla="*/ 24 w 66"/>
                  <a:gd name="T39" fmla="*/ 66 h 96"/>
                  <a:gd name="T40" fmla="*/ 18 w 66"/>
                  <a:gd name="T41" fmla="*/ 66 h 96"/>
                  <a:gd name="T42" fmla="*/ 12 w 66"/>
                  <a:gd name="T43" fmla="*/ 66 h 96"/>
                  <a:gd name="T44" fmla="*/ 6 w 66"/>
                  <a:gd name="T45" fmla="*/ 60 h 96"/>
                  <a:gd name="T46" fmla="*/ 6 w 66"/>
                  <a:gd name="T47" fmla="*/ 66 h 96"/>
                  <a:gd name="T48" fmla="*/ 6 w 66"/>
                  <a:gd name="T49" fmla="*/ 72 h 96"/>
                  <a:gd name="T50" fmla="*/ 6 w 66"/>
                  <a:gd name="T51" fmla="*/ 78 h 96"/>
                  <a:gd name="T52" fmla="*/ 12 w 66"/>
                  <a:gd name="T53" fmla="*/ 84 h 96"/>
                  <a:gd name="T54" fmla="*/ 12 w 66"/>
                  <a:gd name="T55" fmla="*/ 90 h 96"/>
                  <a:gd name="T56" fmla="*/ 6 w 66"/>
                  <a:gd name="T57" fmla="*/ 90 h 96"/>
                  <a:gd name="T58" fmla="*/ 6 w 66"/>
                  <a:gd name="T59" fmla="*/ 96 h 96"/>
                  <a:gd name="T60" fmla="*/ 0 w 66"/>
                  <a:gd name="T61" fmla="*/ 96 h 96"/>
                  <a:gd name="T62" fmla="*/ 0 w 66"/>
                  <a:gd name="T63" fmla="*/ 90 h 96"/>
                  <a:gd name="T64" fmla="*/ 0 w 66"/>
                  <a:gd name="T65" fmla="*/ 84 h 96"/>
                  <a:gd name="T66" fmla="*/ 0 w 66"/>
                  <a:gd name="T67" fmla="*/ 78 h 96"/>
                  <a:gd name="T68" fmla="*/ 0 w 66"/>
                  <a:gd name="T69" fmla="*/ 72 h 96"/>
                  <a:gd name="T70" fmla="*/ 0 w 66"/>
                  <a:gd name="T71" fmla="*/ 66 h 96"/>
                  <a:gd name="T72" fmla="*/ 0 w 66"/>
                  <a:gd name="T73" fmla="*/ 60 h 96"/>
                  <a:gd name="T74" fmla="*/ 0 w 66"/>
                  <a:gd name="T75" fmla="*/ 54 h 96"/>
                  <a:gd name="T76" fmla="*/ 0 w 66"/>
                  <a:gd name="T77" fmla="*/ 0 h 96"/>
                  <a:gd name="T78" fmla="*/ 12 w 66"/>
                  <a:gd name="T79" fmla="*/ 0 h 96"/>
                  <a:gd name="T80" fmla="*/ 12 w 66"/>
                  <a:gd name="T81" fmla="*/ 42 h 96"/>
                  <a:gd name="T82" fmla="*/ 12 w 66"/>
                  <a:gd name="T83" fmla="*/ 48 h 96"/>
                  <a:gd name="T84" fmla="*/ 12 w 66"/>
                  <a:gd name="T85" fmla="*/ 54 h 96"/>
                  <a:gd name="T86" fmla="*/ 18 w 66"/>
                  <a:gd name="T87" fmla="*/ 54 h 96"/>
                  <a:gd name="T88" fmla="*/ 24 w 66"/>
                  <a:gd name="T89" fmla="*/ 60 h 96"/>
                  <a:gd name="T90" fmla="*/ 30 w 66"/>
                  <a:gd name="T91" fmla="*/ 60 h 96"/>
                  <a:gd name="T92" fmla="*/ 30 w 66"/>
                  <a:gd name="T93" fmla="*/ 54 h 96"/>
                  <a:gd name="T94" fmla="*/ 36 w 66"/>
                  <a:gd name="T95" fmla="*/ 54 h 96"/>
                  <a:gd name="T96" fmla="*/ 42 w 66"/>
                  <a:gd name="T97" fmla="*/ 54 h 96"/>
                  <a:gd name="T98" fmla="*/ 42 w 66"/>
                  <a:gd name="T99" fmla="*/ 48 h 96"/>
                  <a:gd name="T100" fmla="*/ 42 w 66"/>
                  <a:gd name="T101" fmla="*/ 0 h 96"/>
                  <a:gd name="T102" fmla="*/ 54 w 66"/>
                  <a:gd name="T103" fmla="*/ 0 h 9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66" h="96">
                    <a:moveTo>
                      <a:pt x="54" y="0"/>
                    </a:move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54"/>
                    </a:lnTo>
                    <a:lnTo>
                      <a:pt x="66" y="60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42" y="54"/>
                    </a:lnTo>
                    <a:lnTo>
                      <a:pt x="36" y="60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6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6" y="78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6" y="90"/>
                    </a:lnTo>
                    <a:lnTo>
                      <a:pt x="6" y="96"/>
                    </a:lnTo>
                    <a:lnTo>
                      <a:pt x="0" y="96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2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8" y="54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0" y="54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2" y="48"/>
                    </a:lnTo>
                    <a:lnTo>
                      <a:pt x="4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7" name="Freeform 67"/>
              <p:cNvSpPr>
                <a:spLocks/>
              </p:cNvSpPr>
              <p:nvPr/>
            </p:nvSpPr>
            <p:spPr bwMode="auto">
              <a:xfrm>
                <a:off x="3806" y="3054"/>
                <a:ext cx="66" cy="96"/>
              </a:xfrm>
              <a:custGeom>
                <a:avLst/>
                <a:gdLst>
                  <a:gd name="T0" fmla="*/ 54 w 66"/>
                  <a:gd name="T1" fmla="*/ 0 h 96"/>
                  <a:gd name="T2" fmla="*/ 54 w 66"/>
                  <a:gd name="T3" fmla="*/ 42 h 96"/>
                  <a:gd name="T4" fmla="*/ 54 w 66"/>
                  <a:gd name="T5" fmla="*/ 48 h 96"/>
                  <a:gd name="T6" fmla="*/ 54 w 66"/>
                  <a:gd name="T7" fmla="*/ 54 h 96"/>
                  <a:gd name="T8" fmla="*/ 54 w 66"/>
                  <a:gd name="T9" fmla="*/ 60 h 96"/>
                  <a:gd name="T10" fmla="*/ 60 w 66"/>
                  <a:gd name="T11" fmla="*/ 60 h 96"/>
                  <a:gd name="T12" fmla="*/ 66 w 66"/>
                  <a:gd name="T13" fmla="*/ 54 h 96"/>
                  <a:gd name="T14" fmla="*/ 66 w 66"/>
                  <a:gd name="T15" fmla="*/ 48 h 96"/>
                  <a:gd name="T16" fmla="*/ 66 w 66"/>
                  <a:gd name="T17" fmla="*/ 54 h 96"/>
                  <a:gd name="T18" fmla="*/ 66 w 66"/>
                  <a:gd name="T19" fmla="*/ 60 h 96"/>
                  <a:gd name="T20" fmla="*/ 66 w 66"/>
                  <a:gd name="T21" fmla="*/ 66 h 96"/>
                  <a:gd name="T22" fmla="*/ 60 w 66"/>
                  <a:gd name="T23" fmla="*/ 66 h 96"/>
                  <a:gd name="T24" fmla="*/ 54 w 66"/>
                  <a:gd name="T25" fmla="*/ 66 h 96"/>
                  <a:gd name="T26" fmla="*/ 48 w 66"/>
                  <a:gd name="T27" fmla="*/ 66 h 96"/>
                  <a:gd name="T28" fmla="*/ 48 w 66"/>
                  <a:gd name="T29" fmla="*/ 60 h 96"/>
                  <a:gd name="T30" fmla="*/ 42 w 66"/>
                  <a:gd name="T31" fmla="*/ 60 h 96"/>
                  <a:gd name="T32" fmla="*/ 42 w 66"/>
                  <a:gd name="T33" fmla="*/ 54 h 96"/>
                  <a:gd name="T34" fmla="*/ 36 w 66"/>
                  <a:gd name="T35" fmla="*/ 60 h 96"/>
                  <a:gd name="T36" fmla="*/ 30 w 66"/>
                  <a:gd name="T37" fmla="*/ 66 h 96"/>
                  <a:gd name="T38" fmla="*/ 24 w 66"/>
                  <a:gd name="T39" fmla="*/ 66 h 96"/>
                  <a:gd name="T40" fmla="*/ 18 w 66"/>
                  <a:gd name="T41" fmla="*/ 66 h 96"/>
                  <a:gd name="T42" fmla="*/ 12 w 66"/>
                  <a:gd name="T43" fmla="*/ 66 h 96"/>
                  <a:gd name="T44" fmla="*/ 6 w 66"/>
                  <a:gd name="T45" fmla="*/ 60 h 96"/>
                  <a:gd name="T46" fmla="*/ 6 w 66"/>
                  <a:gd name="T47" fmla="*/ 66 h 96"/>
                  <a:gd name="T48" fmla="*/ 6 w 66"/>
                  <a:gd name="T49" fmla="*/ 72 h 96"/>
                  <a:gd name="T50" fmla="*/ 6 w 66"/>
                  <a:gd name="T51" fmla="*/ 78 h 96"/>
                  <a:gd name="T52" fmla="*/ 12 w 66"/>
                  <a:gd name="T53" fmla="*/ 84 h 96"/>
                  <a:gd name="T54" fmla="*/ 12 w 66"/>
                  <a:gd name="T55" fmla="*/ 90 h 96"/>
                  <a:gd name="T56" fmla="*/ 6 w 66"/>
                  <a:gd name="T57" fmla="*/ 90 h 96"/>
                  <a:gd name="T58" fmla="*/ 6 w 66"/>
                  <a:gd name="T59" fmla="*/ 96 h 96"/>
                  <a:gd name="T60" fmla="*/ 0 w 66"/>
                  <a:gd name="T61" fmla="*/ 96 h 96"/>
                  <a:gd name="T62" fmla="*/ 0 w 66"/>
                  <a:gd name="T63" fmla="*/ 90 h 96"/>
                  <a:gd name="T64" fmla="*/ 0 w 66"/>
                  <a:gd name="T65" fmla="*/ 84 h 96"/>
                  <a:gd name="T66" fmla="*/ 0 w 66"/>
                  <a:gd name="T67" fmla="*/ 78 h 96"/>
                  <a:gd name="T68" fmla="*/ 0 w 66"/>
                  <a:gd name="T69" fmla="*/ 72 h 96"/>
                  <a:gd name="T70" fmla="*/ 0 w 66"/>
                  <a:gd name="T71" fmla="*/ 66 h 96"/>
                  <a:gd name="T72" fmla="*/ 0 w 66"/>
                  <a:gd name="T73" fmla="*/ 60 h 96"/>
                  <a:gd name="T74" fmla="*/ 0 w 66"/>
                  <a:gd name="T75" fmla="*/ 54 h 96"/>
                  <a:gd name="T76" fmla="*/ 0 w 66"/>
                  <a:gd name="T77" fmla="*/ 0 h 96"/>
                  <a:gd name="T78" fmla="*/ 12 w 66"/>
                  <a:gd name="T79" fmla="*/ 0 h 96"/>
                  <a:gd name="T80" fmla="*/ 12 w 66"/>
                  <a:gd name="T81" fmla="*/ 42 h 96"/>
                  <a:gd name="T82" fmla="*/ 12 w 66"/>
                  <a:gd name="T83" fmla="*/ 48 h 96"/>
                  <a:gd name="T84" fmla="*/ 12 w 66"/>
                  <a:gd name="T85" fmla="*/ 54 h 96"/>
                  <a:gd name="T86" fmla="*/ 18 w 66"/>
                  <a:gd name="T87" fmla="*/ 54 h 96"/>
                  <a:gd name="T88" fmla="*/ 24 w 66"/>
                  <a:gd name="T89" fmla="*/ 60 h 96"/>
                  <a:gd name="T90" fmla="*/ 30 w 66"/>
                  <a:gd name="T91" fmla="*/ 60 h 96"/>
                  <a:gd name="T92" fmla="*/ 30 w 66"/>
                  <a:gd name="T93" fmla="*/ 54 h 96"/>
                  <a:gd name="T94" fmla="*/ 36 w 66"/>
                  <a:gd name="T95" fmla="*/ 54 h 96"/>
                  <a:gd name="T96" fmla="*/ 42 w 66"/>
                  <a:gd name="T97" fmla="*/ 54 h 96"/>
                  <a:gd name="T98" fmla="*/ 42 w 66"/>
                  <a:gd name="T99" fmla="*/ 48 h 96"/>
                  <a:gd name="T100" fmla="*/ 42 w 66"/>
                  <a:gd name="T101" fmla="*/ 0 h 96"/>
                  <a:gd name="T102" fmla="*/ 54 w 66"/>
                  <a:gd name="T103" fmla="*/ 0 h 9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66" h="96">
                    <a:moveTo>
                      <a:pt x="54" y="0"/>
                    </a:move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54"/>
                    </a:lnTo>
                    <a:lnTo>
                      <a:pt x="66" y="60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42" y="54"/>
                    </a:lnTo>
                    <a:lnTo>
                      <a:pt x="36" y="60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6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6" y="78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6" y="90"/>
                    </a:lnTo>
                    <a:lnTo>
                      <a:pt x="6" y="96"/>
                    </a:lnTo>
                    <a:lnTo>
                      <a:pt x="0" y="96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2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8" y="54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0" y="54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2" y="48"/>
                    </a:lnTo>
                    <a:lnTo>
                      <a:pt x="42" y="0"/>
                    </a:lnTo>
                    <a:lnTo>
                      <a:pt x="5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8" name="Freeform 68"/>
              <p:cNvSpPr>
                <a:spLocks/>
              </p:cNvSpPr>
              <p:nvPr/>
            </p:nvSpPr>
            <p:spPr bwMode="auto">
              <a:xfrm>
                <a:off x="4178" y="2832"/>
                <a:ext cx="66" cy="96"/>
              </a:xfrm>
              <a:custGeom>
                <a:avLst/>
                <a:gdLst>
                  <a:gd name="T0" fmla="*/ 54 w 66"/>
                  <a:gd name="T1" fmla="*/ 0 h 96"/>
                  <a:gd name="T2" fmla="*/ 54 w 66"/>
                  <a:gd name="T3" fmla="*/ 42 h 96"/>
                  <a:gd name="T4" fmla="*/ 54 w 66"/>
                  <a:gd name="T5" fmla="*/ 48 h 96"/>
                  <a:gd name="T6" fmla="*/ 54 w 66"/>
                  <a:gd name="T7" fmla="*/ 54 h 96"/>
                  <a:gd name="T8" fmla="*/ 54 w 66"/>
                  <a:gd name="T9" fmla="*/ 60 h 96"/>
                  <a:gd name="T10" fmla="*/ 60 w 66"/>
                  <a:gd name="T11" fmla="*/ 60 h 96"/>
                  <a:gd name="T12" fmla="*/ 60 w 66"/>
                  <a:gd name="T13" fmla="*/ 54 h 96"/>
                  <a:gd name="T14" fmla="*/ 66 w 66"/>
                  <a:gd name="T15" fmla="*/ 54 h 96"/>
                  <a:gd name="T16" fmla="*/ 66 w 66"/>
                  <a:gd name="T17" fmla="*/ 48 h 96"/>
                  <a:gd name="T18" fmla="*/ 66 w 66"/>
                  <a:gd name="T19" fmla="*/ 54 h 96"/>
                  <a:gd name="T20" fmla="*/ 66 w 66"/>
                  <a:gd name="T21" fmla="*/ 60 h 96"/>
                  <a:gd name="T22" fmla="*/ 60 w 66"/>
                  <a:gd name="T23" fmla="*/ 60 h 96"/>
                  <a:gd name="T24" fmla="*/ 60 w 66"/>
                  <a:gd name="T25" fmla="*/ 66 h 96"/>
                  <a:gd name="T26" fmla="*/ 54 w 66"/>
                  <a:gd name="T27" fmla="*/ 66 h 96"/>
                  <a:gd name="T28" fmla="*/ 48 w 66"/>
                  <a:gd name="T29" fmla="*/ 66 h 96"/>
                  <a:gd name="T30" fmla="*/ 48 w 66"/>
                  <a:gd name="T31" fmla="*/ 60 h 96"/>
                  <a:gd name="T32" fmla="*/ 42 w 66"/>
                  <a:gd name="T33" fmla="*/ 60 h 96"/>
                  <a:gd name="T34" fmla="*/ 42 w 66"/>
                  <a:gd name="T35" fmla="*/ 54 h 96"/>
                  <a:gd name="T36" fmla="*/ 36 w 66"/>
                  <a:gd name="T37" fmla="*/ 54 h 96"/>
                  <a:gd name="T38" fmla="*/ 36 w 66"/>
                  <a:gd name="T39" fmla="*/ 60 h 96"/>
                  <a:gd name="T40" fmla="*/ 30 w 66"/>
                  <a:gd name="T41" fmla="*/ 60 h 96"/>
                  <a:gd name="T42" fmla="*/ 24 w 66"/>
                  <a:gd name="T43" fmla="*/ 66 h 96"/>
                  <a:gd name="T44" fmla="*/ 18 w 66"/>
                  <a:gd name="T45" fmla="*/ 66 h 96"/>
                  <a:gd name="T46" fmla="*/ 12 w 66"/>
                  <a:gd name="T47" fmla="*/ 66 h 96"/>
                  <a:gd name="T48" fmla="*/ 6 w 66"/>
                  <a:gd name="T49" fmla="*/ 60 h 96"/>
                  <a:gd name="T50" fmla="*/ 6 w 66"/>
                  <a:gd name="T51" fmla="*/ 66 h 96"/>
                  <a:gd name="T52" fmla="*/ 6 w 66"/>
                  <a:gd name="T53" fmla="*/ 72 h 96"/>
                  <a:gd name="T54" fmla="*/ 6 w 66"/>
                  <a:gd name="T55" fmla="*/ 78 h 96"/>
                  <a:gd name="T56" fmla="*/ 12 w 66"/>
                  <a:gd name="T57" fmla="*/ 84 h 96"/>
                  <a:gd name="T58" fmla="*/ 12 w 66"/>
                  <a:gd name="T59" fmla="*/ 90 h 96"/>
                  <a:gd name="T60" fmla="*/ 6 w 66"/>
                  <a:gd name="T61" fmla="*/ 90 h 96"/>
                  <a:gd name="T62" fmla="*/ 6 w 66"/>
                  <a:gd name="T63" fmla="*/ 96 h 96"/>
                  <a:gd name="T64" fmla="*/ 0 w 66"/>
                  <a:gd name="T65" fmla="*/ 96 h 96"/>
                  <a:gd name="T66" fmla="*/ 0 w 66"/>
                  <a:gd name="T67" fmla="*/ 90 h 96"/>
                  <a:gd name="T68" fmla="*/ 0 w 66"/>
                  <a:gd name="T69" fmla="*/ 84 h 96"/>
                  <a:gd name="T70" fmla="*/ 0 w 66"/>
                  <a:gd name="T71" fmla="*/ 78 h 96"/>
                  <a:gd name="T72" fmla="*/ 0 w 66"/>
                  <a:gd name="T73" fmla="*/ 72 h 96"/>
                  <a:gd name="T74" fmla="*/ 0 w 66"/>
                  <a:gd name="T75" fmla="*/ 66 h 96"/>
                  <a:gd name="T76" fmla="*/ 0 w 66"/>
                  <a:gd name="T77" fmla="*/ 60 h 96"/>
                  <a:gd name="T78" fmla="*/ 0 w 66"/>
                  <a:gd name="T79" fmla="*/ 54 h 96"/>
                  <a:gd name="T80" fmla="*/ 0 w 66"/>
                  <a:gd name="T81" fmla="*/ 0 h 96"/>
                  <a:gd name="T82" fmla="*/ 12 w 66"/>
                  <a:gd name="T83" fmla="*/ 0 h 96"/>
                  <a:gd name="T84" fmla="*/ 12 w 66"/>
                  <a:gd name="T85" fmla="*/ 42 h 96"/>
                  <a:gd name="T86" fmla="*/ 12 w 66"/>
                  <a:gd name="T87" fmla="*/ 48 h 96"/>
                  <a:gd name="T88" fmla="*/ 12 w 66"/>
                  <a:gd name="T89" fmla="*/ 54 h 96"/>
                  <a:gd name="T90" fmla="*/ 18 w 66"/>
                  <a:gd name="T91" fmla="*/ 54 h 96"/>
                  <a:gd name="T92" fmla="*/ 24 w 66"/>
                  <a:gd name="T93" fmla="*/ 54 h 96"/>
                  <a:gd name="T94" fmla="*/ 24 w 66"/>
                  <a:gd name="T95" fmla="*/ 60 h 96"/>
                  <a:gd name="T96" fmla="*/ 24 w 66"/>
                  <a:gd name="T97" fmla="*/ 54 h 96"/>
                  <a:gd name="T98" fmla="*/ 30 w 66"/>
                  <a:gd name="T99" fmla="*/ 54 h 96"/>
                  <a:gd name="T100" fmla="*/ 36 w 66"/>
                  <a:gd name="T101" fmla="*/ 54 h 96"/>
                  <a:gd name="T102" fmla="*/ 42 w 66"/>
                  <a:gd name="T103" fmla="*/ 48 h 96"/>
                  <a:gd name="T104" fmla="*/ 42 w 66"/>
                  <a:gd name="T105" fmla="*/ 0 h 96"/>
                  <a:gd name="T106" fmla="*/ 54 w 66"/>
                  <a:gd name="T107" fmla="*/ 0 h 9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6" h="96">
                    <a:moveTo>
                      <a:pt x="54" y="0"/>
                    </a:move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60" y="54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54"/>
                    </a:lnTo>
                    <a:lnTo>
                      <a:pt x="66" y="60"/>
                    </a:lnTo>
                    <a:lnTo>
                      <a:pt x="60" y="60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42" y="54"/>
                    </a:lnTo>
                    <a:lnTo>
                      <a:pt x="36" y="54"/>
                    </a:lnTo>
                    <a:lnTo>
                      <a:pt x="36" y="60"/>
                    </a:lnTo>
                    <a:lnTo>
                      <a:pt x="30" y="60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6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6" y="78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6" y="90"/>
                    </a:lnTo>
                    <a:lnTo>
                      <a:pt x="6" y="96"/>
                    </a:lnTo>
                    <a:lnTo>
                      <a:pt x="0" y="96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2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24" y="60"/>
                    </a:lnTo>
                    <a:lnTo>
                      <a:pt x="24" y="54"/>
                    </a:lnTo>
                    <a:lnTo>
                      <a:pt x="30" y="54"/>
                    </a:lnTo>
                    <a:lnTo>
                      <a:pt x="36" y="54"/>
                    </a:lnTo>
                    <a:lnTo>
                      <a:pt x="42" y="48"/>
                    </a:lnTo>
                    <a:lnTo>
                      <a:pt x="4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9" name="Freeform 69"/>
              <p:cNvSpPr>
                <a:spLocks/>
              </p:cNvSpPr>
              <p:nvPr/>
            </p:nvSpPr>
            <p:spPr bwMode="auto">
              <a:xfrm>
                <a:off x="4178" y="2832"/>
                <a:ext cx="66" cy="96"/>
              </a:xfrm>
              <a:custGeom>
                <a:avLst/>
                <a:gdLst>
                  <a:gd name="T0" fmla="*/ 54 w 66"/>
                  <a:gd name="T1" fmla="*/ 0 h 96"/>
                  <a:gd name="T2" fmla="*/ 54 w 66"/>
                  <a:gd name="T3" fmla="*/ 42 h 96"/>
                  <a:gd name="T4" fmla="*/ 54 w 66"/>
                  <a:gd name="T5" fmla="*/ 48 h 96"/>
                  <a:gd name="T6" fmla="*/ 54 w 66"/>
                  <a:gd name="T7" fmla="*/ 54 h 96"/>
                  <a:gd name="T8" fmla="*/ 54 w 66"/>
                  <a:gd name="T9" fmla="*/ 60 h 96"/>
                  <a:gd name="T10" fmla="*/ 60 w 66"/>
                  <a:gd name="T11" fmla="*/ 60 h 96"/>
                  <a:gd name="T12" fmla="*/ 60 w 66"/>
                  <a:gd name="T13" fmla="*/ 54 h 96"/>
                  <a:gd name="T14" fmla="*/ 66 w 66"/>
                  <a:gd name="T15" fmla="*/ 54 h 96"/>
                  <a:gd name="T16" fmla="*/ 66 w 66"/>
                  <a:gd name="T17" fmla="*/ 48 h 96"/>
                  <a:gd name="T18" fmla="*/ 66 w 66"/>
                  <a:gd name="T19" fmla="*/ 54 h 96"/>
                  <a:gd name="T20" fmla="*/ 66 w 66"/>
                  <a:gd name="T21" fmla="*/ 60 h 96"/>
                  <a:gd name="T22" fmla="*/ 60 w 66"/>
                  <a:gd name="T23" fmla="*/ 60 h 96"/>
                  <a:gd name="T24" fmla="*/ 60 w 66"/>
                  <a:gd name="T25" fmla="*/ 66 h 96"/>
                  <a:gd name="T26" fmla="*/ 54 w 66"/>
                  <a:gd name="T27" fmla="*/ 66 h 96"/>
                  <a:gd name="T28" fmla="*/ 48 w 66"/>
                  <a:gd name="T29" fmla="*/ 66 h 96"/>
                  <a:gd name="T30" fmla="*/ 48 w 66"/>
                  <a:gd name="T31" fmla="*/ 60 h 96"/>
                  <a:gd name="T32" fmla="*/ 42 w 66"/>
                  <a:gd name="T33" fmla="*/ 60 h 96"/>
                  <a:gd name="T34" fmla="*/ 42 w 66"/>
                  <a:gd name="T35" fmla="*/ 54 h 96"/>
                  <a:gd name="T36" fmla="*/ 36 w 66"/>
                  <a:gd name="T37" fmla="*/ 54 h 96"/>
                  <a:gd name="T38" fmla="*/ 36 w 66"/>
                  <a:gd name="T39" fmla="*/ 60 h 96"/>
                  <a:gd name="T40" fmla="*/ 30 w 66"/>
                  <a:gd name="T41" fmla="*/ 60 h 96"/>
                  <a:gd name="T42" fmla="*/ 24 w 66"/>
                  <a:gd name="T43" fmla="*/ 66 h 96"/>
                  <a:gd name="T44" fmla="*/ 18 w 66"/>
                  <a:gd name="T45" fmla="*/ 66 h 96"/>
                  <a:gd name="T46" fmla="*/ 12 w 66"/>
                  <a:gd name="T47" fmla="*/ 66 h 96"/>
                  <a:gd name="T48" fmla="*/ 6 w 66"/>
                  <a:gd name="T49" fmla="*/ 60 h 96"/>
                  <a:gd name="T50" fmla="*/ 6 w 66"/>
                  <a:gd name="T51" fmla="*/ 66 h 96"/>
                  <a:gd name="T52" fmla="*/ 6 w 66"/>
                  <a:gd name="T53" fmla="*/ 72 h 96"/>
                  <a:gd name="T54" fmla="*/ 6 w 66"/>
                  <a:gd name="T55" fmla="*/ 78 h 96"/>
                  <a:gd name="T56" fmla="*/ 12 w 66"/>
                  <a:gd name="T57" fmla="*/ 84 h 96"/>
                  <a:gd name="T58" fmla="*/ 12 w 66"/>
                  <a:gd name="T59" fmla="*/ 90 h 96"/>
                  <a:gd name="T60" fmla="*/ 6 w 66"/>
                  <a:gd name="T61" fmla="*/ 90 h 96"/>
                  <a:gd name="T62" fmla="*/ 6 w 66"/>
                  <a:gd name="T63" fmla="*/ 96 h 96"/>
                  <a:gd name="T64" fmla="*/ 0 w 66"/>
                  <a:gd name="T65" fmla="*/ 96 h 96"/>
                  <a:gd name="T66" fmla="*/ 0 w 66"/>
                  <a:gd name="T67" fmla="*/ 90 h 96"/>
                  <a:gd name="T68" fmla="*/ 0 w 66"/>
                  <a:gd name="T69" fmla="*/ 84 h 96"/>
                  <a:gd name="T70" fmla="*/ 0 w 66"/>
                  <a:gd name="T71" fmla="*/ 78 h 96"/>
                  <a:gd name="T72" fmla="*/ 0 w 66"/>
                  <a:gd name="T73" fmla="*/ 72 h 96"/>
                  <a:gd name="T74" fmla="*/ 0 w 66"/>
                  <a:gd name="T75" fmla="*/ 66 h 96"/>
                  <a:gd name="T76" fmla="*/ 0 w 66"/>
                  <a:gd name="T77" fmla="*/ 60 h 96"/>
                  <a:gd name="T78" fmla="*/ 0 w 66"/>
                  <a:gd name="T79" fmla="*/ 54 h 96"/>
                  <a:gd name="T80" fmla="*/ 0 w 66"/>
                  <a:gd name="T81" fmla="*/ 0 h 96"/>
                  <a:gd name="T82" fmla="*/ 12 w 66"/>
                  <a:gd name="T83" fmla="*/ 0 h 96"/>
                  <a:gd name="T84" fmla="*/ 12 w 66"/>
                  <a:gd name="T85" fmla="*/ 42 h 96"/>
                  <a:gd name="T86" fmla="*/ 12 w 66"/>
                  <a:gd name="T87" fmla="*/ 48 h 96"/>
                  <a:gd name="T88" fmla="*/ 12 w 66"/>
                  <a:gd name="T89" fmla="*/ 54 h 96"/>
                  <a:gd name="T90" fmla="*/ 18 w 66"/>
                  <a:gd name="T91" fmla="*/ 54 h 96"/>
                  <a:gd name="T92" fmla="*/ 24 w 66"/>
                  <a:gd name="T93" fmla="*/ 54 h 96"/>
                  <a:gd name="T94" fmla="*/ 24 w 66"/>
                  <a:gd name="T95" fmla="*/ 60 h 96"/>
                  <a:gd name="T96" fmla="*/ 24 w 66"/>
                  <a:gd name="T97" fmla="*/ 54 h 96"/>
                  <a:gd name="T98" fmla="*/ 30 w 66"/>
                  <a:gd name="T99" fmla="*/ 54 h 96"/>
                  <a:gd name="T100" fmla="*/ 36 w 66"/>
                  <a:gd name="T101" fmla="*/ 54 h 96"/>
                  <a:gd name="T102" fmla="*/ 42 w 66"/>
                  <a:gd name="T103" fmla="*/ 48 h 96"/>
                  <a:gd name="T104" fmla="*/ 42 w 66"/>
                  <a:gd name="T105" fmla="*/ 0 h 96"/>
                  <a:gd name="T106" fmla="*/ 54 w 66"/>
                  <a:gd name="T107" fmla="*/ 0 h 9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6" h="96">
                    <a:moveTo>
                      <a:pt x="54" y="0"/>
                    </a:move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60" y="54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54"/>
                    </a:lnTo>
                    <a:lnTo>
                      <a:pt x="66" y="60"/>
                    </a:lnTo>
                    <a:lnTo>
                      <a:pt x="60" y="60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42" y="54"/>
                    </a:lnTo>
                    <a:lnTo>
                      <a:pt x="36" y="54"/>
                    </a:lnTo>
                    <a:lnTo>
                      <a:pt x="36" y="60"/>
                    </a:lnTo>
                    <a:lnTo>
                      <a:pt x="30" y="60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6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6" y="78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6" y="90"/>
                    </a:lnTo>
                    <a:lnTo>
                      <a:pt x="6" y="96"/>
                    </a:lnTo>
                    <a:lnTo>
                      <a:pt x="0" y="96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2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24" y="60"/>
                    </a:lnTo>
                    <a:lnTo>
                      <a:pt x="24" y="54"/>
                    </a:lnTo>
                    <a:lnTo>
                      <a:pt x="30" y="54"/>
                    </a:lnTo>
                    <a:lnTo>
                      <a:pt x="36" y="54"/>
                    </a:lnTo>
                    <a:lnTo>
                      <a:pt x="42" y="48"/>
                    </a:lnTo>
                    <a:lnTo>
                      <a:pt x="42" y="0"/>
                    </a:lnTo>
                    <a:lnTo>
                      <a:pt x="5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0" name="Freeform 70"/>
              <p:cNvSpPr>
                <a:spLocks/>
              </p:cNvSpPr>
              <p:nvPr/>
            </p:nvSpPr>
            <p:spPr bwMode="auto">
              <a:xfrm>
                <a:off x="3410" y="3066"/>
                <a:ext cx="72" cy="90"/>
              </a:xfrm>
              <a:custGeom>
                <a:avLst/>
                <a:gdLst>
                  <a:gd name="T0" fmla="*/ 54 w 72"/>
                  <a:gd name="T1" fmla="*/ 0 h 90"/>
                  <a:gd name="T2" fmla="*/ 54 w 72"/>
                  <a:gd name="T3" fmla="*/ 42 h 90"/>
                  <a:gd name="T4" fmla="*/ 54 w 72"/>
                  <a:gd name="T5" fmla="*/ 48 h 90"/>
                  <a:gd name="T6" fmla="*/ 60 w 72"/>
                  <a:gd name="T7" fmla="*/ 48 h 90"/>
                  <a:gd name="T8" fmla="*/ 60 w 72"/>
                  <a:gd name="T9" fmla="*/ 54 h 90"/>
                  <a:gd name="T10" fmla="*/ 66 w 72"/>
                  <a:gd name="T11" fmla="*/ 54 h 90"/>
                  <a:gd name="T12" fmla="*/ 66 w 72"/>
                  <a:gd name="T13" fmla="*/ 48 h 90"/>
                  <a:gd name="T14" fmla="*/ 72 w 72"/>
                  <a:gd name="T15" fmla="*/ 48 h 90"/>
                  <a:gd name="T16" fmla="*/ 72 w 72"/>
                  <a:gd name="T17" fmla="*/ 54 h 90"/>
                  <a:gd name="T18" fmla="*/ 66 w 72"/>
                  <a:gd name="T19" fmla="*/ 54 h 90"/>
                  <a:gd name="T20" fmla="*/ 66 w 72"/>
                  <a:gd name="T21" fmla="*/ 60 h 90"/>
                  <a:gd name="T22" fmla="*/ 60 w 72"/>
                  <a:gd name="T23" fmla="*/ 60 h 90"/>
                  <a:gd name="T24" fmla="*/ 60 w 72"/>
                  <a:gd name="T25" fmla="*/ 66 h 90"/>
                  <a:gd name="T26" fmla="*/ 54 w 72"/>
                  <a:gd name="T27" fmla="*/ 66 h 90"/>
                  <a:gd name="T28" fmla="*/ 54 w 72"/>
                  <a:gd name="T29" fmla="*/ 60 h 90"/>
                  <a:gd name="T30" fmla="*/ 48 w 72"/>
                  <a:gd name="T31" fmla="*/ 60 h 90"/>
                  <a:gd name="T32" fmla="*/ 48 w 72"/>
                  <a:gd name="T33" fmla="*/ 54 h 90"/>
                  <a:gd name="T34" fmla="*/ 48 w 72"/>
                  <a:gd name="T35" fmla="*/ 48 h 90"/>
                  <a:gd name="T36" fmla="*/ 42 w 72"/>
                  <a:gd name="T37" fmla="*/ 54 h 90"/>
                  <a:gd name="T38" fmla="*/ 36 w 72"/>
                  <a:gd name="T39" fmla="*/ 54 h 90"/>
                  <a:gd name="T40" fmla="*/ 36 w 72"/>
                  <a:gd name="T41" fmla="*/ 60 h 90"/>
                  <a:gd name="T42" fmla="*/ 30 w 72"/>
                  <a:gd name="T43" fmla="*/ 60 h 90"/>
                  <a:gd name="T44" fmla="*/ 24 w 72"/>
                  <a:gd name="T45" fmla="*/ 60 h 90"/>
                  <a:gd name="T46" fmla="*/ 24 w 72"/>
                  <a:gd name="T47" fmla="*/ 66 h 90"/>
                  <a:gd name="T48" fmla="*/ 18 w 72"/>
                  <a:gd name="T49" fmla="*/ 66 h 90"/>
                  <a:gd name="T50" fmla="*/ 18 w 72"/>
                  <a:gd name="T51" fmla="*/ 60 h 90"/>
                  <a:gd name="T52" fmla="*/ 12 w 72"/>
                  <a:gd name="T53" fmla="*/ 60 h 90"/>
                  <a:gd name="T54" fmla="*/ 12 w 72"/>
                  <a:gd name="T55" fmla="*/ 66 h 90"/>
                  <a:gd name="T56" fmla="*/ 12 w 72"/>
                  <a:gd name="T57" fmla="*/ 72 h 90"/>
                  <a:gd name="T58" fmla="*/ 12 w 72"/>
                  <a:gd name="T59" fmla="*/ 78 h 90"/>
                  <a:gd name="T60" fmla="*/ 12 w 72"/>
                  <a:gd name="T61" fmla="*/ 84 h 90"/>
                  <a:gd name="T62" fmla="*/ 12 w 72"/>
                  <a:gd name="T63" fmla="*/ 90 h 90"/>
                  <a:gd name="T64" fmla="*/ 6 w 72"/>
                  <a:gd name="T65" fmla="*/ 90 h 90"/>
                  <a:gd name="T66" fmla="*/ 0 w 72"/>
                  <a:gd name="T67" fmla="*/ 90 h 90"/>
                  <a:gd name="T68" fmla="*/ 0 w 72"/>
                  <a:gd name="T69" fmla="*/ 84 h 90"/>
                  <a:gd name="T70" fmla="*/ 0 w 72"/>
                  <a:gd name="T71" fmla="*/ 78 h 90"/>
                  <a:gd name="T72" fmla="*/ 0 w 72"/>
                  <a:gd name="T73" fmla="*/ 72 h 90"/>
                  <a:gd name="T74" fmla="*/ 6 w 72"/>
                  <a:gd name="T75" fmla="*/ 66 h 90"/>
                  <a:gd name="T76" fmla="*/ 6 w 72"/>
                  <a:gd name="T77" fmla="*/ 60 h 90"/>
                  <a:gd name="T78" fmla="*/ 6 w 72"/>
                  <a:gd name="T79" fmla="*/ 54 h 90"/>
                  <a:gd name="T80" fmla="*/ 6 w 72"/>
                  <a:gd name="T81" fmla="*/ 0 h 90"/>
                  <a:gd name="T82" fmla="*/ 18 w 72"/>
                  <a:gd name="T83" fmla="*/ 0 h 90"/>
                  <a:gd name="T84" fmla="*/ 18 w 72"/>
                  <a:gd name="T85" fmla="*/ 36 h 90"/>
                  <a:gd name="T86" fmla="*/ 18 w 72"/>
                  <a:gd name="T87" fmla="*/ 42 h 90"/>
                  <a:gd name="T88" fmla="*/ 18 w 72"/>
                  <a:gd name="T89" fmla="*/ 48 h 90"/>
                  <a:gd name="T90" fmla="*/ 18 w 72"/>
                  <a:gd name="T91" fmla="*/ 54 h 90"/>
                  <a:gd name="T92" fmla="*/ 24 w 72"/>
                  <a:gd name="T93" fmla="*/ 54 h 90"/>
                  <a:gd name="T94" fmla="*/ 30 w 72"/>
                  <a:gd name="T95" fmla="*/ 54 h 90"/>
                  <a:gd name="T96" fmla="*/ 36 w 72"/>
                  <a:gd name="T97" fmla="*/ 54 h 90"/>
                  <a:gd name="T98" fmla="*/ 42 w 72"/>
                  <a:gd name="T99" fmla="*/ 48 h 90"/>
                  <a:gd name="T100" fmla="*/ 48 w 72"/>
                  <a:gd name="T101" fmla="*/ 48 h 90"/>
                  <a:gd name="T102" fmla="*/ 48 w 72"/>
                  <a:gd name="T103" fmla="*/ 0 h 90"/>
                  <a:gd name="T104" fmla="*/ 54 w 72"/>
                  <a:gd name="T105" fmla="*/ 0 h 9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2" h="90">
                    <a:moveTo>
                      <a:pt x="54" y="0"/>
                    </a:moveTo>
                    <a:lnTo>
                      <a:pt x="54" y="42"/>
                    </a:lnTo>
                    <a:lnTo>
                      <a:pt x="54" y="48"/>
                    </a:lnTo>
                    <a:lnTo>
                      <a:pt x="60" y="48"/>
                    </a:lnTo>
                    <a:lnTo>
                      <a:pt x="60" y="54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72" y="48"/>
                    </a:lnTo>
                    <a:lnTo>
                      <a:pt x="72" y="54"/>
                    </a:lnTo>
                    <a:lnTo>
                      <a:pt x="66" y="54"/>
                    </a:lnTo>
                    <a:lnTo>
                      <a:pt x="66" y="60"/>
                    </a:lnTo>
                    <a:lnTo>
                      <a:pt x="60" y="60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54" y="60"/>
                    </a:lnTo>
                    <a:lnTo>
                      <a:pt x="48" y="60"/>
                    </a:lnTo>
                    <a:lnTo>
                      <a:pt x="48" y="54"/>
                    </a:lnTo>
                    <a:lnTo>
                      <a:pt x="48" y="48"/>
                    </a:lnTo>
                    <a:lnTo>
                      <a:pt x="42" y="54"/>
                    </a:lnTo>
                    <a:lnTo>
                      <a:pt x="36" y="54"/>
                    </a:lnTo>
                    <a:lnTo>
                      <a:pt x="36" y="60"/>
                    </a:lnTo>
                    <a:lnTo>
                      <a:pt x="30" y="60"/>
                    </a:lnTo>
                    <a:lnTo>
                      <a:pt x="24" y="60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6" y="90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6" y="66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18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30" y="54"/>
                    </a:lnTo>
                    <a:lnTo>
                      <a:pt x="36" y="54"/>
                    </a:lnTo>
                    <a:lnTo>
                      <a:pt x="42" y="48"/>
                    </a:lnTo>
                    <a:lnTo>
                      <a:pt x="48" y="48"/>
                    </a:lnTo>
                    <a:lnTo>
                      <a:pt x="48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1" name="Freeform 71"/>
              <p:cNvSpPr>
                <a:spLocks/>
              </p:cNvSpPr>
              <p:nvPr/>
            </p:nvSpPr>
            <p:spPr bwMode="auto">
              <a:xfrm>
                <a:off x="3410" y="3066"/>
                <a:ext cx="72" cy="90"/>
              </a:xfrm>
              <a:custGeom>
                <a:avLst/>
                <a:gdLst>
                  <a:gd name="T0" fmla="*/ 54 w 72"/>
                  <a:gd name="T1" fmla="*/ 0 h 90"/>
                  <a:gd name="T2" fmla="*/ 54 w 72"/>
                  <a:gd name="T3" fmla="*/ 42 h 90"/>
                  <a:gd name="T4" fmla="*/ 54 w 72"/>
                  <a:gd name="T5" fmla="*/ 48 h 90"/>
                  <a:gd name="T6" fmla="*/ 60 w 72"/>
                  <a:gd name="T7" fmla="*/ 48 h 90"/>
                  <a:gd name="T8" fmla="*/ 60 w 72"/>
                  <a:gd name="T9" fmla="*/ 54 h 90"/>
                  <a:gd name="T10" fmla="*/ 66 w 72"/>
                  <a:gd name="T11" fmla="*/ 54 h 90"/>
                  <a:gd name="T12" fmla="*/ 66 w 72"/>
                  <a:gd name="T13" fmla="*/ 48 h 90"/>
                  <a:gd name="T14" fmla="*/ 72 w 72"/>
                  <a:gd name="T15" fmla="*/ 48 h 90"/>
                  <a:gd name="T16" fmla="*/ 72 w 72"/>
                  <a:gd name="T17" fmla="*/ 54 h 90"/>
                  <a:gd name="T18" fmla="*/ 66 w 72"/>
                  <a:gd name="T19" fmla="*/ 54 h 90"/>
                  <a:gd name="T20" fmla="*/ 66 w 72"/>
                  <a:gd name="T21" fmla="*/ 60 h 90"/>
                  <a:gd name="T22" fmla="*/ 60 w 72"/>
                  <a:gd name="T23" fmla="*/ 60 h 90"/>
                  <a:gd name="T24" fmla="*/ 60 w 72"/>
                  <a:gd name="T25" fmla="*/ 66 h 90"/>
                  <a:gd name="T26" fmla="*/ 54 w 72"/>
                  <a:gd name="T27" fmla="*/ 66 h 90"/>
                  <a:gd name="T28" fmla="*/ 54 w 72"/>
                  <a:gd name="T29" fmla="*/ 60 h 90"/>
                  <a:gd name="T30" fmla="*/ 48 w 72"/>
                  <a:gd name="T31" fmla="*/ 60 h 90"/>
                  <a:gd name="T32" fmla="*/ 48 w 72"/>
                  <a:gd name="T33" fmla="*/ 54 h 90"/>
                  <a:gd name="T34" fmla="*/ 48 w 72"/>
                  <a:gd name="T35" fmla="*/ 48 h 90"/>
                  <a:gd name="T36" fmla="*/ 42 w 72"/>
                  <a:gd name="T37" fmla="*/ 54 h 90"/>
                  <a:gd name="T38" fmla="*/ 36 w 72"/>
                  <a:gd name="T39" fmla="*/ 54 h 90"/>
                  <a:gd name="T40" fmla="*/ 36 w 72"/>
                  <a:gd name="T41" fmla="*/ 60 h 90"/>
                  <a:gd name="T42" fmla="*/ 30 w 72"/>
                  <a:gd name="T43" fmla="*/ 60 h 90"/>
                  <a:gd name="T44" fmla="*/ 24 w 72"/>
                  <a:gd name="T45" fmla="*/ 60 h 90"/>
                  <a:gd name="T46" fmla="*/ 24 w 72"/>
                  <a:gd name="T47" fmla="*/ 66 h 90"/>
                  <a:gd name="T48" fmla="*/ 18 w 72"/>
                  <a:gd name="T49" fmla="*/ 66 h 90"/>
                  <a:gd name="T50" fmla="*/ 18 w 72"/>
                  <a:gd name="T51" fmla="*/ 60 h 90"/>
                  <a:gd name="T52" fmla="*/ 12 w 72"/>
                  <a:gd name="T53" fmla="*/ 60 h 90"/>
                  <a:gd name="T54" fmla="*/ 12 w 72"/>
                  <a:gd name="T55" fmla="*/ 66 h 90"/>
                  <a:gd name="T56" fmla="*/ 12 w 72"/>
                  <a:gd name="T57" fmla="*/ 72 h 90"/>
                  <a:gd name="T58" fmla="*/ 12 w 72"/>
                  <a:gd name="T59" fmla="*/ 78 h 90"/>
                  <a:gd name="T60" fmla="*/ 12 w 72"/>
                  <a:gd name="T61" fmla="*/ 84 h 90"/>
                  <a:gd name="T62" fmla="*/ 12 w 72"/>
                  <a:gd name="T63" fmla="*/ 90 h 90"/>
                  <a:gd name="T64" fmla="*/ 6 w 72"/>
                  <a:gd name="T65" fmla="*/ 90 h 90"/>
                  <a:gd name="T66" fmla="*/ 0 w 72"/>
                  <a:gd name="T67" fmla="*/ 90 h 90"/>
                  <a:gd name="T68" fmla="*/ 0 w 72"/>
                  <a:gd name="T69" fmla="*/ 84 h 90"/>
                  <a:gd name="T70" fmla="*/ 0 w 72"/>
                  <a:gd name="T71" fmla="*/ 78 h 90"/>
                  <a:gd name="T72" fmla="*/ 0 w 72"/>
                  <a:gd name="T73" fmla="*/ 72 h 90"/>
                  <a:gd name="T74" fmla="*/ 6 w 72"/>
                  <a:gd name="T75" fmla="*/ 66 h 90"/>
                  <a:gd name="T76" fmla="*/ 6 w 72"/>
                  <a:gd name="T77" fmla="*/ 60 h 90"/>
                  <a:gd name="T78" fmla="*/ 6 w 72"/>
                  <a:gd name="T79" fmla="*/ 54 h 90"/>
                  <a:gd name="T80" fmla="*/ 6 w 72"/>
                  <a:gd name="T81" fmla="*/ 0 h 90"/>
                  <a:gd name="T82" fmla="*/ 18 w 72"/>
                  <a:gd name="T83" fmla="*/ 0 h 90"/>
                  <a:gd name="T84" fmla="*/ 18 w 72"/>
                  <a:gd name="T85" fmla="*/ 36 h 90"/>
                  <a:gd name="T86" fmla="*/ 18 w 72"/>
                  <a:gd name="T87" fmla="*/ 42 h 90"/>
                  <a:gd name="T88" fmla="*/ 18 w 72"/>
                  <a:gd name="T89" fmla="*/ 48 h 90"/>
                  <a:gd name="T90" fmla="*/ 18 w 72"/>
                  <a:gd name="T91" fmla="*/ 54 h 90"/>
                  <a:gd name="T92" fmla="*/ 24 w 72"/>
                  <a:gd name="T93" fmla="*/ 54 h 90"/>
                  <a:gd name="T94" fmla="*/ 30 w 72"/>
                  <a:gd name="T95" fmla="*/ 54 h 90"/>
                  <a:gd name="T96" fmla="*/ 36 w 72"/>
                  <a:gd name="T97" fmla="*/ 54 h 90"/>
                  <a:gd name="T98" fmla="*/ 42 w 72"/>
                  <a:gd name="T99" fmla="*/ 48 h 90"/>
                  <a:gd name="T100" fmla="*/ 48 w 72"/>
                  <a:gd name="T101" fmla="*/ 48 h 90"/>
                  <a:gd name="T102" fmla="*/ 48 w 72"/>
                  <a:gd name="T103" fmla="*/ 0 h 90"/>
                  <a:gd name="T104" fmla="*/ 54 w 72"/>
                  <a:gd name="T105" fmla="*/ 0 h 9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2" h="90">
                    <a:moveTo>
                      <a:pt x="54" y="0"/>
                    </a:moveTo>
                    <a:lnTo>
                      <a:pt x="54" y="42"/>
                    </a:lnTo>
                    <a:lnTo>
                      <a:pt x="54" y="48"/>
                    </a:lnTo>
                    <a:lnTo>
                      <a:pt x="60" y="48"/>
                    </a:lnTo>
                    <a:lnTo>
                      <a:pt x="60" y="54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72" y="48"/>
                    </a:lnTo>
                    <a:lnTo>
                      <a:pt x="72" y="54"/>
                    </a:lnTo>
                    <a:lnTo>
                      <a:pt x="66" y="54"/>
                    </a:lnTo>
                    <a:lnTo>
                      <a:pt x="66" y="60"/>
                    </a:lnTo>
                    <a:lnTo>
                      <a:pt x="60" y="60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54" y="60"/>
                    </a:lnTo>
                    <a:lnTo>
                      <a:pt x="48" y="60"/>
                    </a:lnTo>
                    <a:lnTo>
                      <a:pt x="48" y="54"/>
                    </a:lnTo>
                    <a:lnTo>
                      <a:pt x="48" y="48"/>
                    </a:lnTo>
                    <a:lnTo>
                      <a:pt x="42" y="54"/>
                    </a:lnTo>
                    <a:lnTo>
                      <a:pt x="36" y="54"/>
                    </a:lnTo>
                    <a:lnTo>
                      <a:pt x="36" y="60"/>
                    </a:lnTo>
                    <a:lnTo>
                      <a:pt x="30" y="60"/>
                    </a:lnTo>
                    <a:lnTo>
                      <a:pt x="24" y="60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6" y="90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6" y="66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18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30" y="54"/>
                    </a:lnTo>
                    <a:lnTo>
                      <a:pt x="36" y="54"/>
                    </a:lnTo>
                    <a:lnTo>
                      <a:pt x="42" y="48"/>
                    </a:lnTo>
                    <a:lnTo>
                      <a:pt x="48" y="48"/>
                    </a:lnTo>
                    <a:lnTo>
                      <a:pt x="48" y="0"/>
                    </a:lnTo>
                    <a:lnTo>
                      <a:pt x="5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2" name="Freeform 72"/>
              <p:cNvSpPr>
                <a:spLocks noEditPoints="1"/>
              </p:cNvSpPr>
              <p:nvPr/>
            </p:nvSpPr>
            <p:spPr bwMode="auto">
              <a:xfrm>
                <a:off x="2736" y="2832"/>
                <a:ext cx="150" cy="66"/>
              </a:xfrm>
              <a:custGeom>
                <a:avLst/>
                <a:gdLst>
                  <a:gd name="T0" fmla="*/ 150 w 150"/>
                  <a:gd name="T1" fmla="*/ 36 h 66"/>
                  <a:gd name="T2" fmla="*/ 90 w 150"/>
                  <a:gd name="T3" fmla="*/ 66 h 66"/>
                  <a:gd name="T4" fmla="*/ 90 w 150"/>
                  <a:gd name="T5" fmla="*/ 54 h 66"/>
                  <a:gd name="T6" fmla="*/ 0 w 150"/>
                  <a:gd name="T7" fmla="*/ 54 h 66"/>
                  <a:gd name="T8" fmla="*/ 0 w 150"/>
                  <a:gd name="T9" fmla="*/ 42 h 66"/>
                  <a:gd name="T10" fmla="*/ 102 w 150"/>
                  <a:gd name="T11" fmla="*/ 42 h 66"/>
                  <a:gd name="T12" fmla="*/ 102 w 150"/>
                  <a:gd name="T13" fmla="*/ 48 h 66"/>
                  <a:gd name="T14" fmla="*/ 126 w 150"/>
                  <a:gd name="T15" fmla="*/ 36 h 66"/>
                  <a:gd name="T16" fmla="*/ 102 w 150"/>
                  <a:gd name="T17" fmla="*/ 18 h 66"/>
                  <a:gd name="T18" fmla="*/ 102 w 150"/>
                  <a:gd name="T19" fmla="*/ 30 h 66"/>
                  <a:gd name="T20" fmla="*/ 0 w 150"/>
                  <a:gd name="T21" fmla="*/ 30 h 66"/>
                  <a:gd name="T22" fmla="*/ 0 w 150"/>
                  <a:gd name="T23" fmla="*/ 18 h 66"/>
                  <a:gd name="T24" fmla="*/ 90 w 150"/>
                  <a:gd name="T25" fmla="*/ 18 h 66"/>
                  <a:gd name="T26" fmla="*/ 90 w 150"/>
                  <a:gd name="T27" fmla="*/ 0 h 66"/>
                  <a:gd name="T28" fmla="*/ 150 w 150"/>
                  <a:gd name="T29" fmla="*/ 36 h 66"/>
                  <a:gd name="T30" fmla="*/ 150 w 150"/>
                  <a:gd name="T31" fmla="*/ 36 h 66"/>
                  <a:gd name="T32" fmla="*/ 90 w 150"/>
                  <a:gd name="T33" fmla="*/ 6 h 66"/>
                  <a:gd name="T34" fmla="*/ 90 w 150"/>
                  <a:gd name="T35" fmla="*/ 18 h 66"/>
                  <a:gd name="T36" fmla="*/ 6 w 150"/>
                  <a:gd name="T37" fmla="*/ 18 h 66"/>
                  <a:gd name="T38" fmla="*/ 6 w 150"/>
                  <a:gd name="T39" fmla="*/ 24 h 66"/>
                  <a:gd name="T40" fmla="*/ 102 w 150"/>
                  <a:gd name="T41" fmla="*/ 24 h 66"/>
                  <a:gd name="T42" fmla="*/ 102 w 150"/>
                  <a:gd name="T43" fmla="*/ 18 h 66"/>
                  <a:gd name="T44" fmla="*/ 132 w 150"/>
                  <a:gd name="T45" fmla="*/ 36 h 66"/>
                  <a:gd name="T46" fmla="*/ 102 w 150"/>
                  <a:gd name="T47" fmla="*/ 54 h 66"/>
                  <a:gd name="T48" fmla="*/ 102 w 150"/>
                  <a:gd name="T49" fmla="*/ 42 h 66"/>
                  <a:gd name="T50" fmla="*/ 6 w 150"/>
                  <a:gd name="T51" fmla="*/ 42 h 66"/>
                  <a:gd name="T52" fmla="*/ 6 w 150"/>
                  <a:gd name="T53" fmla="*/ 48 h 66"/>
                  <a:gd name="T54" fmla="*/ 90 w 150"/>
                  <a:gd name="T55" fmla="*/ 48 h 66"/>
                  <a:gd name="T56" fmla="*/ 90 w 150"/>
                  <a:gd name="T57" fmla="*/ 66 h 66"/>
                  <a:gd name="T58" fmla="*/ 150 w 150"/>
                  <a:gd name="T59" fmla="*/ 36 h 6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50" h="66">
                    <a:moveTo>
                      <a:pt x="150" y="36"/>
                    </a:moveTo>
                    <a:lnTo>
                      <a:pt x="90" y="66"/>
                    </a:lnTo>
                    <a:lnTo>
                      <a:pt x="9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102" y="42"/>
                    </a:lnTo>
                    <a:lnTo>
                      <a:pt x="102" y="48"/>
                    </a:lnTo>
                    <a:lnTo>
                      <a:pt x="126" y="36"/>
                    </a:lnTo>
                    <a:lnTo>
                      <a:pt x="102" y="18"/>
                    </a:lnTo>
                    <a:lnTo>
                      <a:pt x="102" y="30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90" y="18"/>
                    </a:lnTo>
                    <a:lnTo>
                      <a:pt x="90" y="0"/>
                    </a:lnTo>
                    <a:lnTo>
                      <a:pt x="150" y="36"/>
                    </a:lnTo>
                    <a:close/>
                    <a:moveTo>
                      <a:pt x="150" y="36"/>
                    </a:moveTo>
                    <a:lnTo>
                      <a:pt x="90" y="6"/>
                    </a:lnTo>
                    <a:lnTo>
                      <a:pt x="90" y="18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102" y="24"/>
                    </a:lnTo>
                    <a:lnTo>
                      <a:pt x="102" y="18"/>
                    </a:lnTo>
                    <a:lnTo>
                      <a:pt x="132" y="36"/>
                    </a:lnTo>
                    <a:lnTo>
                      <a:pt x="102" y="54"/>
                    </a:lnTo>
                    <a:lnTo>
                      <a:pt x="102" y="42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90" y="48"/>
                    </a:lnTo>
                    <a:lnTo>
                      <a:pt x="90" y="66"/>
                    </a:lnTo>
                    <a:lnTo>
                      <a:pt x="15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3" name="Freeform 73"/>
              <p:cNvSpPr>
                <a:spLocks/>
              </p:cNvSpPr>
              <p:nvPr/>
            </p:nvSpPr>
            <p:spPr bwMode="auto">
              <a:xfrm>
                <a:off x="2736" y="2832"/>
                <a:ext cx="150" cy="66"/>
              </a:xfrm>
              <a:custGeom>
                <a:avLst/>
                <a:gdLst>
                  <a:gd name="T0" fmla="*/ 150 w 150"/>
                  <a:gd name="T1" fmla="*/ 36 h 66"/>
                  <a:gd name="T2" fmla="*/ 90 w 150"/>
                  <a:gd name="T3" fmla="*/ 66 h 66"/>
                  <a:gd name="T4" fmla="*/ 90 w 150"/>
                  <a:gd name="T5" fmla="*/ 54 h 66"/>
                  <a:gd name="T6" fmla="*/ 0 w 150"/>
                  <a:gd name="T7" fmla="*/ 54 h 66"/>
                  <a:gd name="T8" fmla="*/ 0 w 150"/>
                  <a:gd name="T9" fmla="*/ 42 h 66"/>
                  <a:gd name="T10" fmla="*/ 102 w 150"/>
                  <a:gd name="T11" fmla="*/ 42 h 66"/>
                  <a:gd name="T12" fmla="*/ 102 w 150"/>
                  <a:gd name="T13" fmla="*/ 48 h 66"/>
                  <a:gd name="T14" fmla="*/ 126 w 150"/>
                  <a:gd name="T15" fmla="*/ 36 h 66"/>
                  <a:gd name="T16" fmla="*/ 102 w 150"/>
                  <a:gd name="T17" fmla="*/ 18 h 66"/>
                  <a:gd name="T18" fmla="*/ 102 w 150"/>
                  <a:gd name="T19" fmla="*/ 30 h 66"/>
                  <a:gd name="T20" fmla="*/ 0 w 150"/>
                  <a:gd name="T21" fmla="*/ 30 h 66"/>
                  <a:gd name="T22" fmla="*/ 0 w 150"/>
                  <a:gd name="T23" fmla="*/ 18 h 66"/>
                  <a:gd name="T24" fmla="*/ 90 w 150"/>
                  <a:gd name="T25" fmla="*/ 18 h 66"/>
                  <a:gd name="T26" fmla="*/ 90 w 150"/>
                  <a:gd name="T27" fmla="*/ 0 h 66"/>
                  <a:gd name="T28" fmla="*/ 150 w 150"/>
                  <a:gd name="T29" fmla="*/ 36 h 6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50" h="66">
                    <a:moveTo>
                      <a:pt x="150" y="36"/>
                    </a:moveTo>
                    <a:lnTo>
                      <a:pt x="90" y="66"/>
                    </a:lnTo>
                    <a:lnTo>
                      <a:pt x="9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102" y="42"/>
                    </a:lnTo>
                    <a:lnTo>
                      <a:pt x="102" y="48"/>
                    </a:lnTo>
                    <a:lnTo>
                      <a:pt x="126" y="36"/>
                    </a:lnTo>
                    <a:lnTo>
                      <a:pt x="102" y="18"/>
                    </a:lnTo>
                    <a:lnTo>
                      <a:pt x="102" y="30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90" y="18"/>
                    </a:lnTo>
                    <a:lnTo>
                      <a:pt x="90" y="0"/>
                    </a:lnTo>
                    <a:lnTo>
                      <a:pt x="150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4" name="Freeform 74"/>
              <p:cNvSpPr>
                <a:spLocks/>
              </p:cNvSpPr>
              <p:nvPr/>
            </p:nvSpPr>
            <p:spPr bwMode="auto">
              <a:xfrm>
                <a:off x="2742" y="2838"/>
                <a:ext cx="144" cy="60"/>
              </a:xfrm>
              <a:custGeom>
                <a:avLst/>
                <a:gdLst>
                  <a:gd name="T0" fmla="*/ 144 w 144"/>
                  <a:gd name="T1" fmla="*/ 30 h 60"/>
                  <a:gd name="T2" fmla="*/ 84 w 144"/>
                  <a:gd name="T3" fmla="*/ 0 h 60"/>
                  <a:gd name="T4" fmla="*/ 84 w 144"/>
                  <a:gd name="T5" fmla="*/ 12 h 60"/>
                  <a:gd name="T6" fmla="*/ 0 w 144"/>
                  <a:gd name="T7" fmla="*/ 12 h 60"/>
                  <a:gd name="T8" fmla="*/ 0 w 144"/>
                  <a:gd name="T9" fmla="*/ 18 h 60"/>
                  <a:gd name="T10" fmla="*/ 96 w 144"/>
                  <a:gd name="T11" fmla="*/ 18 h 60"/>
                  <a:gd name="T12" fmla="*/ 96 w 144"/>
                  <a:gd name="T13" fmla="*/ 12 h 60"/>
                  <a:gd name="T14" fmla="*/ 126 w 144"/>
                  <a:gd name="T15" fmla="*/ 30 h 60"/>
                  <a:gd name="T16" fmla="*/ 96 w 144"/>
                  <a:gd name="T17" fmla="*/ 48 h 60"/>
                  <a:gd name="T18" fmla="*/ 96 w 144"/>
                  <a:gd name="T19" fmla="*/ 36 h 60"/>
                  <a:gd name="T20" fmla="*/ 0 w 144"/>
                  <a:gd name="T21" fmla="*/ 36 h 60"/>
                  <a:gd name="T22" fmla="*/ 0 w 144"/>
                  <a:gd name="T23" fmla="*/ 42 h 60"/>
                  <a:gd name="T24" fmla="*/ 84 w 144"/>
                  <a:gd name="T25" fmla="*/ 42 h 60"/>
                  <a:gd name="T26" fmla="*/ 84 w 144"/>
                  <a:gd name="T27" fmla="*/ 60 h 60"/>
                  <a:gd name="T28" fmla="*/ 144 w 144"/>
                  <a:gd name="T29" fmla="*/ 30 h 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44" h="60">
                    <a:moveTo>
                      <a:pt x="144" y="30"/>
                    </a:moveTo>
                    <a:lnTo>
                      <a:pt x="84" y="0"/>
                    </a:lnTo>
                    <a:lnTo>
                      <a:pt x="84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96" y="18"/>
                    </a:lnTo>
                    <a:lnTo>
                      <a:pt x="96" y="12"/>
                    </a:lnTo>
                    <a:lnTo>
                      <a:pt x="126" y="30"/>
                    </a:lnTo>
                    <a:lnTo>
                      <a:pt x="96" y="48"/>
                    </a:lnTo>
                    <a:lnTo>
                      <a:pt x="96" y="36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84" y="42"/>
                    </a:lnTo>
                    <a:lnTo>
                      <a:pt x="84" y="60"/>
                    </a:lnTo>
                    <a:lnTo>
                      <a:pt x="144" y="3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5" name="Line 75"/>
              <p:cNvSpPr>
                <a:spLocks noChangeShapeType="1"/>
              </p:cNvSpPr>
              <p:nvPr/>
            </p:nvSpPr>
            <p:spPr bwMode="auto">
              <a:xfrm flipH="1">
                <a:off x="816" y="2640"/>
                <a:ext cx="42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6" name="Rectangle 76"/>
              <p:cNvSpPr>
                <a:spLocks noChangeArrowheads="1"/>
              </p:cNvSpPr>
              <p:nvPr/>
            </p:nvSpPr>
            <p:spPr bwMode="auto">
              <a:xfrm>
                <a:off x="4320" y="2784"/>
                <a:ext cx="5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 i="1">
                    <a:solidFill>
                      <a:srgbClr val="000000"/>
                    </a:solidFill>
                  </a:rPr>
                  <a:t>=       </a:t>
                </a:r>
                <a:r>
                  <a:rPr lang="ru-RU" altLang="ru-RU" sz="1600">
                    <a:solidFill>
                      <a:srgbClr val="000000"/>
                    </a:solidFill>
                  </a:rPr>
                  <a:t>(1</a:t>
                </a:r>
                <a:r>
                  <a:rPr lang="ru-RU" altLang="ru-RU" sz="1600" i="1">
                    <a:solidFill>
                      <a:srgbClr val="000000"/>
                    </a:solidFill>
                  </a:rPr>
                  <a:t>+</a:t>
                </a:r>
                <a:r>
                  <a:rPr lang="en-US" altLang="ru-RU" sz="1600" i="1">
                    <a:solidFill>
                      <a:srgbClr val="000000"/>
                    </a:solidFill>
                  </a:rPr>
                  <a:t>k</a:t>
                </a:r>
                <a:r>
                  <a:rPr lang="ru-RU" altLang="ru-RU" sz="1600">
                    <a:solidFill>
                      <a:srgbClr val="000000"/>
                    </a:solidFill>
                  </a:rPr>
                  <a:t>)</a:t>
                </a:r>
                <a:endParaRPr lang="ru-RU" altLang="ru-RU" sz="1600" b="0"/>
              </a:p>
            </p:txBody>
          </p:sp>
          <p:sp>
            <p:nvSpPr>
              <p:cNvPr id="17457" name="Freeform 77"/>
              <p:cNvSpPr>
                <a:spLocks/>
              </p:cNvSpPr>
              <p:nvPr/>
            </p:nvSpPr>
            <p:spPr bwMode="auto">
              <a:xfrm>
                <a:off x="3545" y="3264"/>
                <a:ext cx="66" cy="96"/>
              </a:xfrm>
              <a:custGeom>
                <a:avLst/>
                <a:gdLst>
                  <a:gd name="T0" fmla="*/ 54 w 66"/>
                  <a:gd name="T1" fmla="*/ 0 h 96"/>
                  <a:gd name="T2" fmla="*/ 54 w 66"/>
                  <a:gd name="T3" fmla="*/ 42 h 96"/>
                  <a:gd name="T4" fmla="*/ 54 w 66"/>
                  <a:gd name="T5" fmla="*/ 48 h 96"/>
                  <a:gd name="T6" fmla="*/ 54 w 66"/>
                  <a:gd name="T7" fmla="*/ 54 h 96"/>
                  <a:gd name="T8" fmla="*/ 54 w 66"/>
                  <a:gd name="T9" fmla="*/ 60 h 96"/>
                  <a:gd name="T10" fmla="*/ 60 w 66"/>
                  <a:gd name="T11" fmla="*/ 60 h 96"/>
                  <a:gd name="T12" fmla="*/ 60 w 66"/>
                  <a:gd name="T13" fmla="*/ 54 h 96"/>
                  <a:gd name="T14" fmla="*/ 66 w 66"/>
                  <a:gd name="T15" fmla="*/ 54 h 96"/>
                  <a:gd name="T16" fmla="*/ 66 w 66"/>
                  <a:gd name="T17" fmla="*/ 48 h 96"/>
                  <a:gd name="T18" fmla="*/ 66 w 66"/>
                  <a:gd name="T19" fmla="*/ 54 h 96"/>
                  <a:gd name="T20" fmla="*/ 66 w 66"/>
                  <a:gd name="T21" fmla="*/ 60 h 96"/>
                  <a:gd name="T22" fmla="*/ 60 w 66"/>
                  <a:gd name="T23" fmla="*/ 60 h 96"/>
                  <a:gd name="T24" fmla="*/ 60 w 66"/>
                  <a:gd name="T25" fmla="*/ 66 h 96"/>
                  <a:gd name="T26" fmla="*/ 54 w 66"/>
                  <a:gd name="T27" fmla="*/ 66 h 96"/>
                  <a:gd name="T28" fmla="*/ 48 w 66"/>
                  <a:gd name="T29" fmla="*/ 66 h 96"/>
                  <a:gd name="T30" fmla="*/ 48 w 66"/>
                  <a:gd name="T31" fmla="*/ 60 h 96"/>
                  <a:gd name="T32" fmla="*/ 42 w 66"/>
                  <a:gd name="T33" fmla="*/ 60 h 96"/>
                  <a:gd name="T34" fmla="*/ 42 w 66"/>
                  <a:gd name="T35" fmla="*/ 54 h 96"/>
                  <a:gd name="T36" fmla="*/ 36 w 66"/>
                  <a:gd name="T37" fmla="*/ 54 h 96"/>
                  <a:gd name="T38" fmla="*/ 36 w 66"/>
                  <a:gd name="T39" fmla="*/ 60 h 96"/>
                  <a:gd name="T40" fmla="*/ 30 w 66"/>
                  <a:gd name="T41" fmla="*/ 60 h 96"/>
                  <a:gd name="T42" fmla="*/ 24 w 66"/>
                  <a:gd name="T43" fmla="*/ 66 h 96"/>
                  <a:gd name="T44" fmla="*/ 18 w 66"/>
                  <a:gd name="T45" fmla="*/ 66 h 96"/>
                  <a:gd name="T46" fmla="*/ 12 w 66"/>
                  <a:gd name="T47" fmla="*/ 66 h 96"/>
                  <a:gd name="T48" fmla="*/ 6 w 66"/>
                  <a:gd name="T49" fmla="*/ 60 h 96"/>
                  <a:gd name="T50" fmla="*/ 6 w 66"/>
                  <a:gd name="T51" fmla="*/ 66 h 96"/>
                  <a:gd name="T52" fmla="*/ 6 w 66"/>
                  <a:gd name="T53" fmla="*/ 72 h 96"/>
                  <a:gd name="T54" fmla="*/ 6 w 66"/>
                  <a:gd name="T55" fmla="*/ 78 h 96"/>
                  <a:gd name="T56" fmla="*/ 12 w 66"/>
                  <a:gd name="T57" fmla="*/ 84 h 96"/>
                  <a:gd name="T58" fmla="*/ 12 w 66"/>
                  <a:gd name="T59" fmla="*/ 90 h 96"/>
                  <a:gd name="T60" fmla="*/ 6 w 66"/>
                  <a:gd name="T61" fmla="*/ 90 h 96"/>
                  <a:gd name="T62" fmla="*/ 6 w 66"/>
                  <a:gd name="T63" fmla="*/ 96 h 96"/>
                  <a:gd name="T64" fmla="*/ 0 w 66"/>
                  <a:gd name="T65" fmla="*/ 96 h 96"/>
                  <a:gd name="T66" fmla="*/ 0 w 66"/>
                  <a:gd name="T67" fmla="*/ 90 h 96"/>
                  <a:gd name="T68" fmla="*/ 0 w 66"/>
                  <a:gd name="T69" fmla="*/ 84 h 96"/>
                  <a:gd name="T70" fmla="*/ 0 w 66"/>
                  <a:gd name="T71" fmla="*/ 78 h 96"/>
                  <a:gd name="T72" fmla="*/ 0 w 66"/>
                  <a:gd name="T73" fmla="*/ 72 h 96"/>
                  <a:gd name="T74" fmla="*/ 0 w 66"/>
                  <a:gd name="T75" fmla="*/ 66 h 96"/>
                  <a:gd name="T76" fmla="*/ 0 w 66"/>
                  <a:gd name="T77" fmla="*/ 60 h 96"/>
                  <a:gd name="T78" fmla="*/ 0 w 66"/>
                  <a:gd name="T79" fmla="*/ 54 h 96"/>
                  <a:gd name="T80" fmla="*/ 0 w 66"/>
                  <a:gd name="T81" fmla="*/ 0 h 96"/>
                  <a:gd name="T82" fmla="*/ 12 w 66"/>
                  <a:gd name="T83" fmla="*/ 0 h 96"/>
                  <a:gd name="T84" fmla="*/ 12 w 66"/>
                  <a:gd name="T85" fmla="*/ 42 h 96"/>
                  <a:gd name="T86" fmla="*/ 12 w 66"/>
                  <a:gd name="T87" fmla="*/ 48 h 96"/>
                  <a:gd name="T88" fmla="*/ 12 w 66"/>
                  <a:gd name="T89" fmla="*/ 54 h 96"/>
                  <a:gd name="T90" fmla="*/ 18 w 66"/>
                  <a:gd name="T91" fmla="*/ 54 h 96"/>
                  <a:gd name="T92" fmla="*/ 24 w 66"/>
                  <a:gd name="T93" fmla="*/ 54 h 96"/>
                  <a:gd name="T94" fmla="*/ 24 w 66"/>
                  <a:gd name="T95" fmla="*/ 60 h 96"/>
                  <a:gd name="T96" fmla="*/ 24 w 66"/>
                  <a:gd name="T97" fmla="*/ 54 h 96"/>
                  <a:gd name="T98" fmla="*/ 30 w 66"/>
                  <a:gd name="T99" fmla="*/ 54 h 96"/>
                  <a:gd name="T100" fmla="*/ 36 w 66"/>
                  <a:gd name="T101" fmla="*/ 54 h 96"/>
                  <a:gd name="T102" fmla="*/ 42 w 66"/>
                  <a:gd name="T103" fmla="*/ 48 h 96"/>
                  <a:gd name="T104" fmla="*/ 42 w 66"/>
                  <a:gd name="T105" fmla="*/ 0 h 96"/>
                  <a:gd name="T106" fmla="*/ 54 w 66"/>
                  <a:gd name="T107" fmla="*/ 0 h 9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6" h="96">
                    <a:moveTo>
                      <a:pt x="54" y="0"/>
                    </a:move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60" y="54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54"/>
                    </a:lnTo>
                    <a:lnTo>
                      <a:pt x="66" y="60"/>
                    </a:lnTo>
                    <a:lnTo>
                      <a:pt x="60" y="60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42" y="54"/>
                    </a:lnTo>
                    <a:lnTo>
                      <a:pt x="36" y="54"/>
                    </a:lnTo>
                    <a:lnTo>
                      <a:pt x="36" y="60"/>
                    </a:lnTo>
                    <a:lnTo>
                      <a:pt x="30" y="60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6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6" y="78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6" y="90"/>
                    </a:lnTo>
                    <a:lnTo>
                      <a:pt x="6" y="96"/>
                    </a:lnTo>
                    <a:lnTo>
                      <a:pt x="0" y="96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2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24" y="60"/>
                    </a:lnTo>
                    <a:lnTo>
                      <a:pt x="24" y="54"/>
                    </a:lnTo>
                    <a:lnTo>
                      <a:pt x="30" y="54"/>
                    </a:lnTo>
                    <a:lnTo>
                      <a:pt x="36" y="54"/>
                    </a:lnTo>
                    <a:lnTo>
                      <a:pt x="42" y="48"/>
                    </a:lnTo>
                    <a:lnTo>
                      <a:pt x="4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8" name="Freeform 78"/>
              <p:cNvSpPr>
                <a:spLocks/>
              </p:cNvSpPr>
              <p:nvPr/>
            </p:nvSpPr>
            <p:spPr bwMode="auto">
              <a:xfrm>
                <a:off x="3545" y="3264"/>
                <a:ext cx="66" cy="96"/>
              </a:xfrm>
              <a:custGeom>
                <a:avLst/>
                <a:gdLst>
                  <a:gd name="T0" fmla="*/ 54 w 66"/>
                  <a:gd name="T1" fmla="*/ 0 h 96"/>
                  <a:gd name="T2" fmla="*/ 54 w 66"/>
                  <a:gd name="T3" fmla="*/ 42 h 96"/>
                  <a:gd name="T4" fmla="*/ 54 w 66"/>
                  <a:gd name="T5" fmla="*/ 48 h 96"/>
                  <a:gd name="T6" fmla="*/ 54 w 66"/>
                  <a:gd name="T7" fmla="*/ 54 h 96"/>
                  <a:gd name="T8" fmla="*/ 54 w 66"/>
                  <a:gd name="T9" fmla="*/ 60 h 96"/>
                  <a:gd name="T10" fmla="*/ 60 w 66"/>
                  <a:gd name="T11" fmla="*/ 60 h 96"/>
                  <a:gd name="T12" fmla="*/ 60 w 66"/>
                  <a:gd name="T13" fmla="*/ 54 h 96"/>
                  <a:gd name="T14" fmla="*/ 66 w 66"/>
                  <a:gd name="T15" fmla="*/ 54 h 96"/>
                  <a:gd name="T16" fmla="*/ 66 w 66"/>
                  <a:gd name="T17" fmla="*/ 48 h 96"/>
                  <a:gd name="T18" fmla="*/ 66 w 66"/>
                  <a:gd name="T19" fmla="*/ 54 h 96"/>
                  <a:gd name="T20" fmla="*/ 66 w 66"/>
                  <a:gd name="T21" fmla="*/ 60 h 96"/>
                  <a:gd name="T22" fmla="*/ 60 w 66"/>
                  <a:gd name="T23" fmla="*/ 60 h 96"/>
                  <a:gd name="T24" fmla="*/ 60 w 66"/>
                  <a:gd name="T25" fmla="*/ 66 h 96"/>
                  <a:gd name="T26" fmla="*/ 54 w 66"/>
                  <a:gd name="T27" fmla="*/ 66 h 96"/>
                  <a:gd name="T28" fmla="*/ 48 w 66"/>
                  <a:gd name="T29" fmla="*/ 66 h 96"/>
                  <a:gd name="T30" fmla="*/ 48 w 66"/>
                  <a:gd name="T31" fmla="*/ 60 h 96"/>
                  <a:gd name="T32" fmla="*/ 42 w 66"/>
                  <a:gd name="T33" fmla="*/ 60 h 96"/>
                  <a:gd name="T34" fmla="*/ 42 w 66"/>
                  <a:gd name="T35" fmla="*/ 54 h 96"/>
                  <a:gd name="T36" fmla="*/ 36 w 66"/>
                  <a:gd name="T37" fmla="*/ 54 h 96"/>
                  <a:gd name="T38" fmla="*/ 36 w 66"/>
                  <a:gd name="T39" fmla="*/ 60 h 96"/>
                  <a:gd name="T40" fmla="*/ 30 w 66"/>
                  <a:gd name="T41" fmla="*/ 60 h 96"/>
                  <a:gd name="T42" fmla="*/ 24 w 66"/>
                  <a:gd name="T43" fmla="*/ 66 h 96"/>
                  <a:gd name="T44" fmla="*/ 18 w 66"/>
                  <a:gd name="T45" fmla="*/ 66 h 96"/>
                  <a:gd name="T46" fmla="*/ 12 w 66"/>
                  <a:gd name="T47" fmla="*/ 66 h 96"/>
                  <a:gd name="T48" fmla="*/ 6 w 66"/>
                  <a:gd name="T49" fmla="*/ 60 h 96"/>
                  <a:gd name="T50" fmla="*/ 6 w 66"/>
                  <a:gd name="T51" fmla="*/ 66 h 96"/>
                  <a:gd name="T52" fmla="*/ 6 w 66"/>
                  <a:gd name="T53" fmla="*/ 72 h 96"/>
                  <a:gd name="T54" fmla="*/ 6 w 66"/>
                  <a:gd name="T55" fmla="*/ 78 h 96"/>
                  <a:gd name="T56" fmla="*/ 12 w 66"/>
                  <a:gd name="T57" fmla="*/ 84 h 96"/>
                  <a:gd name="T58" fmla="*/ 12 w 66"/>
                  <a:gd name="T59" fmla="*/ 90 h 96"/>
                  <a:gd name="T60" fmla="*/ 6 w 66"/>
                  <a:gd name="T61" fmla="*/ 90 h 96"/>
                  <a:gd name="T62" fmla="*/ 6 w 66"/>
                  <a:gd name="T63" fmla="*/ 96 h 96"/>
                  <a:gd name="T64" fmla="*/ 0 w 66"/>
                  <a:gd name="T65" fmla="*/ 96 h 96"/>
                  <a:gd name="T66" fmla="*/ 0 w 66"/>
                  <a:gd name="T67" fmla="*/ 90 h 96"/>
                  <a:gd name="T68" fmla="*/ 0 w 66"/>
                  <a:gd name="T69" fmla="*/ 84 h 96"/>
                  <a:gd name="T70" fmla="*/ 0 w 66"/>
                  <a:gd name="T71" fmla="*/ 78 h 96"/>
                  <a:gd name="T72" fmla="*/ 0 w 66"/>
                  <a:gd name="T73" fmla="*/ 72 h 96"/>
                  <a:gd name="T74" fmla="*/ 0 w 66"/>
                  <a:gd name="T75" fmla="*/ 66 h 96"/>
                  <a:gd name="T76" fmla="*/ 0 w 66"/>
                  <a:gd name="T77" fmla="*/ 60 h 96"/>
                  <a:gd name="T78" fmla="*/ 0 w 66"/>
                  <a:gd name="T79" fmla="*/ 54 h 96"/>
                  <a:gd name="T80" fmla="*/ 0 w 66"/>
                  <a:gd name="T81" fmla="*/ 0 h 96"/>
                  <a:gd name="T82" fmla="*/ 12 w 66"/>
                  <a:gd name="T83" fmla="*/ 0 h 96"/>
                  <a:gd name="T84" fmla="*/ 12 w 66"/>
                  <a:gd name="T85" fmla="*/ 42 h 96"/>
                  <a:gd name="T86" fmla="*/ 12 w 66"/>
                  <a:gd name="T87" fmla="*/ 48 h 96"/>
                  <a:gd name="T88" fmla="*/ 12 w 66"/>
                  <a:gd name="T89" fmla="*/ 54 h 96"/>
                  <a:gd name="T90" fmla="*/ 18 w 66"/>
                  <a:gd name="T91" fmla="*/ 54 h 96"/>
                  <a:gd name="T92" fmla="*/ 24 w 66"/>
                  <a:gd name="T93" fmla="*/ 54 h 96"/>
                  <a:gd name="T94" fmla="*/ 24 w 66"/>
                  <a:gd name="T95" fmla="*/ 60 h 96"/>
                  <a:gd name="T96" fmla="*/ 24 w 66"/>
                  <a:gd name="T97" fmla="*/ 54 h 96"/>
                  <a:gd name="T98" fmla="*/ 30 w 66"/>
                  <a:gd name="T99" fmla="*/ 54 h 96"/>
                  <a:gd name="T100" fmla="*/ 36 w 66"/>
                  <a:gd name="T101" fmla="*/ 54 h 96"/>
                  <a:gd name="T102" fmla="*/ 42 w 66"/>
                  <a:gd name="T103" fmla="*/ 48 h 96"/>
                  <a:gd name="T104" fmla="*/ 42 w 66"/>
                  <a:gd name="T105" fmla="*/ 0 h 96"/>
                  <a:gd name="T106" fmla="*/ 54 w 66"/>
                  <a:gd name="T107" fmla="*/ 0 h 9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6" h="96">
                    <a:moveTo>
                      <a:pt x="54" y="0"/>
                    </a:move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60" y="54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54"/>
                    </a:lnTo>
                    <a:lnTo>
                      <a:pt x="66" y="60"/>
                    </a:lnTo>
                    <a:lnTo>
                      <a:pt x="60" y="60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42" y="54"/>
                    </a:lnTo>
                    <a:lnTo>
                      <a:pt x="36" y="54"/>
                    </a:lnTo>
                    <a:lnTo>
                      <a:pt x="36" y="60"/>
                    </a:lnTo>
                    <a:lnTo>
                      <a:pt x="30" y="60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6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6" y="78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6" y="90"/>
                    </a:lnTo>
                    <a:lnTo>
                      <a:pt x="6" y="96"/>
                    </a:lnTo>
                    <a:lnTo>
                      <a:pt x="0" y="96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2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24" y="60"/>
                    </a:lnTo>
                    <a:lnTo>
                      <a:pt x="24" y="54"/>
                    </a:lnTo>
                    <a:lnTo>
                      <a:pt x="30" y="54"/>
                    </a:lnTo>
                    <a:lnTo>
                      <a:pt x="36" y="54"/>
                    </a:lnTo>
                    <a:lnTo>
                      <a:pt x="42" y="48"/>
                    </a:lnTo>
                    <a:lnTo>
                      <a:pt x="42" y="0"/>
                    </a:lnTo>
                    <a:lnTo>
                      <a:pt x="5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7412" name="Rectangle 79"/>
          <p:cNvSpPr>
            <a:spLocks noChangeArrowheads="1"/>
          </p:cNvSpPr>
          <p:nvPr/>
        </p:nvSpPr>
        <p:spPr bwMode="auto">
          <a:xfrm>
            <a:off x="468313" y="412750"/>
            <a:ext cx="81359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ru-RU">
                <a:solidFill>
                  <a:srgbClr val="FF0000"/>
                </a:solidFill>
                <a:latin typeface="Arial" charset="0"/>
              </a:rPr>
              <a:t>Магнитная проницаемость</a:t>
            </a:r>
            <a:r>
              <a:rPr lang="ru-RU" altLang="ru-RU">
                <a:solidFill>
                  <a:srgbClr val="FF0000"/>
                </a:solidFill>
                <a:latin typeface="Arial" charset="0"/>
              </a:rPr>
              <a:t> </a:t>
            </a:r>
            <a:r>
              <a:rPr lang="el-GR" altLang="ru-RU">
                <a:solidFill>
                  <a:srgbClr val="FF0000"/>
                </a:solidFill>
                <a:latin typeface="Arial" charset="0"/>
                <a:cs typeface="Arial" charset="0"/>
              </a:rPr>
              <a:t>μ</a:t>
            </a:r>
            <a:r>
              <a:rPr lang="en-US" altLang="ru-RU">
                <a:solidFill>
                  <a:srgbClr val="FF0000"/>
                </a:solidFill>
                <a:latin typeface="Arial" charset="0"/>
              </a:rPr>
              <a:t>,</a:t>
            </a:r>
            <a:r>
              <a:rPr lang="en-US" altLang="ru-RU">
                <a:latin typeface="Arial" charset="0"/>
              </a:rPr>
              <a:t> физическая величина, характеризующая связь между магнитной индукцией </a:t>
            </a:r>
            <a:r>
              <a:rPr lang="en-US" altLang="ru-RU" i="1">
                <a:latin typeface="Arial" charset="0"/>
              </a:rPr>
              <a:t>В</a:t>
            </a:r>
            <a:r>
              <a:rPr lang="en-US" altLang="ru-RU">
                <a:latin typeface="Arial" charset="0"/>
              </a:rPr>
              <a:t> и магнитным полем </a:t>
            </a:r>
            <a:r>
              <a:rPr lang="en-US" altLang="ru-RU" i="1">
                <a:latin typeface="Arial" charset="0"/>
              </a:rPr>
              <a:t>Н</a:t>
            </a:r>
            <a:r>
              <a:rPr lang="en-US" altLang="ru-RU">
                <a:latin typeface="Arial" charset="0"/>
              </a:rPr>
              <a:t> в веществ</a:t>
            </a:r>
            <a:r>
              <a:rPr lang="ru-RU" altLang="ru-RU">
                <a:latin typeface="Arial" charset="0"/>
              </a:rPr>
              <a:t>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" y="1165225"/>
            <a:ext cx="9020175" cy="4960938"/>
          </a:xfrm>
        </p:spPr>
      </p:pic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1017588" y="207963"/>
            <a:ext cx="7129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ПАГНИТНЫЕ ПАРАМЕТРЫ И ЕДЕНИЦЫ ИЗМЕРЕНИЙ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81113"/>
            <a:ext cx="5940425" cy="55768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1400" b="1" smtClean="0"/>
              <a:t>Если ось </a:t>
            </a:r>
            <a:r>
              <a:rPr lang="ru-RU" altLang="ru-RU" sz="1400" b="1" i="1" smtClean="0"/>
              <a:t>х</a:t>
            </a:r>
            <a:r>
              <a:rPr lang="ru-RU" altLang="ru-RU" sz="1400" b="1" smtClean="0"/>
              <a:t> прямоугольной системы координат направить на географический север, ось </a:t>
            </a:r>
            <a:r>
              <a:rPr lang="ru-RU" altLang="ru-RU" sz="1400" b="1" i="1" smtClean="0"/>
              <a:t>у</a:t>
            </a:r>
            <a:r>
              <a:rPr lang="ru-RU" altLang="ru-RU" sz="1400" b="1" smtClean="0"/>
              <a:t> - на восток, а ось </a:t>
            </a:r>
            <a:r>
              <a:rPr lang="ru-RU" altLang="ru-RU" sz="1400" b="1" i="1" smtClean="0"/>
              <a:t>z</a:t>
            </a:r>
            <a:r>
              <a:rPr lang="ru-RU" altLang="ru-RU" sz="1400" b="1" smtClean="0"/>
              <a:t> - по отвесу вниз, то проекция полного вектора </a:t>
            </a:r>
            <a:r>
              <a:rPr lang="en-US" altLang="ru-RU" sz="1400" b="1" smtClean="0"/>
              <a:t>T</a:t>
            </a:r>
            <a:r>
              <a:rPr lang="ru-RU" altLang="ru-RU" sz="1400" b="1" smtClean="0"/>
              <a:t>  на ось </a:t>
            </a:r>
            <a:r>
              <a:rPr lang="ru-RU" altLang="ru-RU" sz="1400" b="1" i="1" smtClean="0"/>
              <a:t>z</a:t>
            </a:r>
            <a:r>
              <a:rPr lang="ru-RU" altLang="ru-RU" sz="1400" b="1" smtClean="0"/>
              <a:t> называется</a:t>
            </a:r>
            <a:r>
              <a:rPr lang="en-US" altLang="ru-RU" sz="1400" b="1" smtClean="0"/>
              <a:t> </a:t>
            </a:r>
            <a:r>
              <a:rPr lang="ru-RU" altLang="ru-RU" sz="1400" b="1" smtClean="0"/>
              <a:t> вертикальной </a:t>
            </a:r>
            <a:r>
              <a:rPr lang="ru-RU" altLang="ru-RU" sz="1400" b="1" i="1" smtClean="0">
                <a:solidFill>
                  <a:srgbClr val="FF0000"/>
                </a:solidFill>
              </a:rPr>
              <a:t>составляющей и обозначается </a:t>
            </a:r>
            <a:r>
              <a:rPr lang="en-US" altLang="ru-RU" sz="1400" b="1" i="1" smtClean="0">
                <a:solidFill>
                  <a:srgbClr val="FF0000"/>
                </a:solidFill>
              </a:rPr>
              <a:t>Z</a:t>
            </a:r>
            <a:r>
              <a:rPr lang="ru-RU" altLang="ru-RU" sz="1400" b="1" smtClean="0"/>
              <a:t> . Проекция полного вектора   на горизонтальную плоскость называется </a:t>
            </a:r>
            <a:r>
              <a:rPr lang="ru-RU" altLang="ru-RU" sz="1400" b="1" i="1" smtClean="0">
                <a:solidFill>
                  <a:srgbClr val="FF0000"/>
                </a:solidFill>
              </a:rPr>
              <a:t>горизонтальной составляющей </a:t>
            </a:r>
            <a:r>
              <a:rPr lang="en-US" altLang="ru-RU" sz="1400" b="1" i="1" smtClean="0">
                <a:solidFill>
                  <a:srgbClr val="FF0000"/>
                </a:solidFill>
              </a:rPr>
              <a:t>H</a:t>
            </a:r>
            <a:r>
              <a:rPr lang="ru-RU" altLang="ru-RU" sz="1400" b="1" i="1" smtClean="0">
                <a:solidFill>
                  <a:srgbClr val="FF0000"/>
                </a:solidFill>
              </a:rPr>
              <a:t>.</a:t>
            </a:r>
            <a:r>
              <a:rPr lang="ru-RU" altLang="ru-RU" sz="1400" b="1" smtClean="0"/>
              <a:t> Направление   совпадает с магнитным меридианом. Проекция </a:t>
            </a:r>
            <a:r>
              <a:rPr lang="en-US" altLang="ru-RU" sz="1400" b="1" smtClean="0"/>
              <a:t>H</a:t>
            </a:r>
            <a:r>
              <a:rPr lang="ru-RU" altLang="ru-RU" sz="1400" b="1" smtClean="0"/>
              <a:t>  на ось </a:t>
            </a:r>
            <a:r>
              <a:rPr lang="ru-RU" altLang="ru-RU" sz="1400" b="1" i="1" smtClean="0"/>
              <a:t>х</a:t>
            </a:r>
            <a:r>
              <a:rPr lang="ru-RU" altLang="ru-RU" sz="1400" b="1" smtClean="0"/>
              <a:t> называется </a:t>
            </a:r>
            <a:r>
              <a:rPr lang="ru-RU" altLang="ru-RU" sz="1400" b="1" i="1" smtClean="0">
                <a:solidFill>
                  <a:srgbClr val="FF0000"/>
                </a:solidFill>
              </a:rPr>
              <a:t>северной составляющей</a:t>
            </a:r>
            <a:r>
              <a:rPr lang="en-US" altLang="ru-RU" sz="1400" b="1" i="1" smtClean="0">
                <a:solidFill>
                  <a:srgbClr val="FF0000"/>
                </a:solidFill>
              </a:rPr>
              <a:t> X</a:t>
            </a:r>
            <a:r>
              <a:rPr lang="ru-RU" altLang="ru-RU" sz="1400" b="1" smtClean="0"/>
              <a:t>; проекция   на ось </a:t>
            </a:r>
            <a:r>
              <a:rPr lang="ru-RU" altLang="ru-RU" sz="1400" b="1" i="1" smtClean="0"/>
              <a:t>y</a:t>
            </a:r>
            <a:r>
              <a:rPr lang="ru-RU" altLang="ru-RU" sz="1400" b="1" smtClean="0"/>
              <a:t> называется восточной составляющей</a:t>
            </a:r>
            <a:r>
              <a:rPr lang="en-US" altLang="ru-RU" sz="1400" b="1" smtClean="0"/>
              <a:t> Y</a:t>
            </a:r>
            <a:r>
              <a:rPr lang="ru-RU" altLang="ru-RU" sz="1400" b="1" smtClean="0"/>
              <a:t>. Угол между осью </a:t>
            </a:r>
            <a:r>
              <a:rPr lang="ru-RU" altLang="ru-RU" sz="1400" b="1" i="1" smtClean="0"/>
              <a:t>х</a:t>
            </a:r>
            <a:r>
              <a:rPr lang="ru-RU" altLang="ru-RU" sz="1400" b="1" smtClean="0"/>
              <a:t> и составляющей   называется </a:t>
            </a:r>
            <a:r>
              <a:rPr lang="ru-RU" altLang="ru-RU" sz="1400" b="1" i="1" smtClean="0">
                <a:solidFill>
                  <a:srgbClr val="FF0000"/>
                </a:solidFill>
              </a:rPr>
              <a:t>склонением и обозначается  </a:t>
            </a:r>
            <a:r>
              <a:rPr lang="en-US" altLang="ru-RU" sz="1400" b="1" i="1" smtClean="0">
                <a:solidFill>
                  <a:srgbClr val="FF0000"/>
                </a:solidFill>
              </a:rPr>
              <a:t>D</a:t>
            </a:r>
            <a:r>
              <a:rPr lang="ru-RU" altLang="ru-RU" sz="1400" b="1" smtClean="0"/>
              <a:t>. Принято считать восточное склонение положительным, западное - отрицательным. Угол между вектором   и горизонтальной плоскостью называется </a:t>
            </a:r>
            <a:r>
              <a:rPr lang="ru-RU" altLang="ru-RU" sz="1400" b="1" i="1" smtClean="0">
                <a:solidFill>
                  <a:srgbClr val="FF0000"/>
                </a:solidFill>
              </a:rPr>
              <a:t>наклонением и обозначается </a:t>
            </a:r>
            <a:r>
              <a:rPr lang="en-US" altLang="ru-RU" sz="1400" b="1" i="1" smtClean="0">
                <a:solidFill>
                  <a:srgbClr val="FF0000"/>
                </a:solidFill>
              </a:rPr>
              <a:t>I</a:t>
            </a:r>
            <a:r>
              <a:rPr lang="ru-RU" altLang="ru-RU" sz="1400" b="1" i="1" smtClean="0"/>
              <a:t>.</a:t>
            </a:r>
            <a:r>
              <a:rPr lang="ru-RU" altLang="ru-RU" sz="1400" b="1" smtClean="0"/>
              <a:t> При наклоне вниз северного конца стрелки наклонение называется северным (или положительным), при наклоне южного конца стрелки - южным (или отрицательным). Взаимосвязь полученных элементов магнитного поля Земли выражается с помощью формул: </a:t>
            </a:r>
          </a:p>
          <a:p>
            <a:pPr algn="just" eaLnBrk="1" hangingPunct="1">
              <a:lnSpc>
                <a:spcPct val="80000"/>
              </a:lnSpc>
            </a:pPr>
            <a:endParaRPr lang="en-US" altLang="ru-RU" sz="1400" b="1" smtClean="0"/>
          </a:p>
          <a:p>
            <a:pPr algn="just" eaLnBrk="1" hangingPunct="1">
              <a:lnSpc>
                <a:spcPct val="80000"/>
              </a:lnSpc>
            </a:pPr>
            <a:r>
              <a:rPr lang="en-US" altLang="ru-RU" sz="1400" b="1" i="1" smtClean="0"/>
              <a:t>H=T cos I, </a:t>
            </a:r>
            <a:r>
              <a:rPr lang="ru-RU" altLang="ru-RU" sz="1400" b="1" i="1" smtClean="0"/>
              <a:t> </a:t>
            </a:r>
            <a:r>
              <a:rPr lang="en-US" altLang="ru-RU" sz="1400" b="1" i="1" smtClean="0"/>
              <a:t>Z=T sin I, Z= H tg I, </a:t>
            </a:r>
            <a:r>
              <a:rPr lang="ru-RU" altLang="ru-RU" sz="1400" b="1" i="1" smtClean="0"/>
              <a:t> </a:t>
            </a:r>
            <a:r>
              <a:rPr lang="en-US" altLang="ru-RU" sz="1400" b="1" i="1" smtClean="0"/>
              <a:t>T</a:t>
            </a:r>
            <a:r>
              <a:rPr lang="en-US" altLang="ru-RU" sz="1400" b="1" i="1" baseline="30000" smtClean="0"/>
              <a:t>2</a:t>
            </a:r>
            <a:r>
              <a:rPr lang="en-US" altLang="ru-RU" sz="1400" b="1" i="1" smtClean="0"/>
              <a:t>= H </a:t>
            </a:r>
            <a:r>
              <a:rPr lang="en-US" altLang="ru-RU" sz="1400" b="1" i="1" baseline="30000" smtClean="0"/>
              <a:t>2</a:t>
            </a:r>
            <a:r>
              <a:rPr lang="en-US" altLang="ru-RU" sz="1400" b="1" i="1" smtClean="0"/>
              <a:t>+Z</a:t>
            </a:r>
            <a:r>
              <a:rPr lang="en-US" altLang="ru-RU" sz="1400" b="1" i="1" baseline="30000" smtClean="0"/>
              <a:t>2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ru-RU" sz="1400" b="1" i="1" smtClean="0"/>
              <a:t>X= T cos D cos I,   Y= T sin D cos I, Z= T sin  I</a:t>
            </a:r>
            <a:endParaRPr lang="ru-RU" altLang="ru-RU" sz="1400" b="1" i="1" smtClean="0"/>
          </a:p>
          <a:p>
            <a:pPr algn="just" eaLnBrk="1" hangingPunct="1">
              <a:lnSpc>
                <a:spcPct val="80000"/>
              </a:lnSpc>
            </a:pPr>
            <a:endParaRPr lang="ru-RU" altLang="ru-RU" sz="1400" b="1" smtClean="0"/>
          </a:p>
          <a:p>
            <a:pPr algn="just" eaLnBrk="1" hangingPunct="1">
              <a:lnSpc>
                <a:spcPct val="80000"/>
              </a:lnSpc>
            </a:pPr>
            <a:r>
              <a:rPr lang="ru-RU" altLang="ru-RU" sz="1400" b="1" smtClean="0"/>
              <a:t>Семь элементов земного магнитного поля можно выразить через любые три составляющие. </a:t>
            </a:r>
          </a:p>
        </p:txBody>
      </p:sp>
      <p:pic>
        <p:nvPicPr>
          <p:cNvPr id="19459" name="Picture 3" descr="255531530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9463" y="2054225"/>
            <a:ext cx="3284537" cy="388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401888" y="414338"/>
            <a:ext cx="3838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>
                <a:latin typeface="Times New Roman" pitchFamily="18" charset="0"/>
              </a:rPr>
              <a:t>СИСТЕМА КООРДИНАТ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Text Box 2"/>
          <p:cNvSpPr txBox="1">
            <a:spLocks noChangeArrowheads="1"/>
          </p:cNvSpPr>
          <p:nvPr/>
        </p:nvSpPr>
        <p:spPr bwMode="auto">
          <a:xfrm>
            <a:off x="860425" y="2374900"/>
            <a:ext cx="80565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0"/>
              <a:t>Изучением </a:t>
            </a:r>
            <a:r>
              <a:rPr lang="ru-RU" altLang="ru-RU" sz="2000"/>
              <a:t>палеомагнетизма</a:t>
            </a:r>
            <a:r>
              <a:rPr lang="ru-RU" altLang="ru-RU" sz="2000" b="0"/>
              <a:t> занимается</a:t>
            </a:r>
          </a:p>
          <a:p>
            <a:pPr eaLnBrk="1" hangingPunct="1"/>
            <a:endParaRPr lang="ru-RU" altLang="ru-RU" sz="2000"/>
          </a:p>
          <a:p>
            <a:pPr eaLnBrk="1" hangingPunct="1"/>
            <a:r>
              <a:rPr lang="ru-RU" altLang="ru-RU" sz="2000">
                <a:solidFill>
                  <a:srgbClr val="FF0000"/>
                </a:solidFill>
              </a:rPr>
              <a:t>палеомагнитология</a:t>
            </a:r>
            <a:r>
              <a:rPr lang="ru-RU" altLang="ru-RU" sz="2000" b="0"/>
              <a:t> - научное направление, объединяющее исследования геомагнитного поля прошлых эпох, его изменения в пространстве и во времени, запись которого сохранилась в </a:t>
            </a:r>
            <a:r>
              <a:rPr lang="ru-RU" altLang="ru-RU" sz="2000" i="1">
                <a:solidFill>
                  <a:srgbClr val="0000FF"/>
                </a:solidFill>
              </a:rPr>
              <a:t>остаточной намагниченности </a:t>
            </a:r>
            <a:r>
              <a:rPr lang="ru-RU" altLang="ru-RU" sz="2000">
                <a:solidFill>
                  <a:srgbClr val="0000FF"/>
                </a:solidFill>
              </a:rPr>
              <a:t>горных пород</a:t>
            </a:r>
            <a:r>
              <a:rPr lang="ru-RU" altLang="ru-RU" sz="2000" b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1017588" y="552450"/>
            <a:ext cx="71294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Что такое палеомагнетизм и что такое петромагнетизм?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928688" y="1246188"/>
            <a:ext cx="7226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FF0000"/>
                </a:solidFill>
              </a:rPr>
              <a:t>Палеомагнетизм</a:t>
            </a:r>
            <a:r>
              <a:rPr lang="ru-RU" altLang="ru-RU" sz="2000"/>
              <a:t> </a:t>
            </a:r>
            <a:r>
              <a:rPr lang="ru-RU" altLang="ru-RU" sz="2000" b="0"/>
              <a:t>- явление магнитной записи геомагнитного поля в остаточной намагниченности горных пород</a:t>
            </a:r>
          </a:p>
        </p:txBody>
      </p:sp>
      <p:sp>
        <p:nvSpPr>
          <p:cNvPr id="431109" name="Rectangle 5"/>
          <p:cNvSpPr>
            <a:spLocks noChangeArrowheads="1"/>
          </p:cNvSpPr>
          <p:nvPr/>
        </p:nvSpPr>
        <p:spPr bwMode="auto">
          <a:xfrm>
            <a:off x="912813" y="1260475"/>
            <a:ext cx="7642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>
                <a:solidFill>
                  <a:srgbClr val="FF0000"/>
                </a:solidFill>
                <a:latin typeface="Arial" charset="0"/>
              </a:rPr>
              <a:t>Петромагнетизм (магнетизм горных пород)</a:t>
            </a:r>
            <a:r>
              <a:rPr lang="ru-RU" altLang="ru-RU" sz="2000">
                <a:latin typeface="Arial" charset="0"/>
              </a:rPr>
              <a:t>  -</a:t>
            </a:r>
            <a:r>
              <a:rPr lang="ru-RU" altLang="ru-RU" sz="2000" b="0">
                <a:latin typeface="Arial" charset="0"/>
              </a:rPr>
              <a:t> совокупность магнитных свойств горных пород.</a:t>
            </a:r>
          </a:p>
        </p:txBody>
      </p:sp>
      <p:sp>
        <p:nvSpPr>
          <p:cNvPr id="431110" name="Rectangle 6"/>
          <p:cNvSpPr>
            <a:spLocks noChangeArrowheads="1"/>
          </p:cNvSpPr>
          <p:nvPr/>
        </p:nvSpPr>
        <p:spPr bwMode="auto">
          <a:xfrm>
            <a:off x="846138" y="2386013"/>
            <a:ext cx="7675562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0">
                <a:latin typeface="Arial" charset="0"/>
              </a:rPr>
              <a:t>Изучением </a:t>
            </a:r>
            <a:r>
              <a:rPr lang="ru-RU" altLang="ru-RU" sz="2000">
                <a:latin typeface="Arial" charset="0"/>
              </a:rPr>
              <a:t>петромагнетизма</a:t>
            </a:r>
            <a:r>
              <a:rPr lang="ru-RU" altLang="ru-RU" sz="2000" b="0">
                <a:latin typeface="Arial" charset="0"/>
              </a:rPr>
              <a:t> занимается</a:t>
            </a:r>
            <a:endParaRPr lang="ru-RU" altLang="ru-RU" sz="2000">
              <a:latin typeface="Arial" charset="0"/>
            </a:endParaRPr>
          </a:p>
          <a:p>
            <a:pPr eaLnBrk="1" hangingPunct="1"/>
            <a:endParaRPr lang="ru-RU" altLang="ru-RU" sz="2000">
              <a:latin typeface="Arial" charset="0"/>
            </a:endParaRPr>
          </a:p>
          <a:p>
            <a:pPr eaLnBrk="1" hangingPunct="1"/>
            <a:r>
              <a:rPr lang="ru-RU" altLang="ru-RU" sz="2000">
                <a:solidFill>
                  <a:srgbClr val="FF0000"/>
                </a:solidFill>
                <a:latin typeface="Arial" charset="0"/>
              </a:rPr>
              <a:t>петромагнитология</a:t>
            </a:r>
            <a:r>
              <a:rPr lang="ru-RU" altLang="ru-RU" sz="2000">
                <a:latin typeface="Arial" charset="0"/>
              </a:rPr>
              <a:t> </a:t>
            </a:r>
            <a:r>
              <a:rPr lang="ru-RU" altLang="ru-RU" sz="2000" b="0">
                <a:latin typeface="Arial" charset="0"/>
              </a:rPr>
              <a:t>- научное направление, основанное на физике магнитных явлений и посвященное изучению магнитных свойств горных пород, заключенных в магнитных минералах в связи с условиями их образования и существования. </a:t>
            </a:r>
          </a:p>
        </p:txBody>
      </p:sp>
      <p:sp>
        <p:nvSpPr>
          <p:cNvPr id="431111" name="Rectangle 7"/>
          <p:cNvSpPr>
            <a:spLocks noChangeArrowheads="1"/>
          </p:cNvSpPr>
          <p:nvPr/>
        </p:nvSpPr>
        <p:spPr bwMode="auto">
          <a:xfrm>
            <a:off x="1477963" y="4957763"/>
            <a:ext cx="617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0">
                <a:solidFill>
                  <a:srgbClr val="0000FF"/>
                </a:solidFill>
                <a:latin typeface="Arial" charset="0"/>
              </a:rPr>
              <a:t>ПЕТРОМАГНЕТИЗМ ЯВЛЯЕТСЯ ФИЗИЧЕСКОЙ ОСНОВОЙ ПАЛЕОМАГНЕТИЗМА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6" grpId="0"/>
      <p:bldP spid="431106" grpId="1"/>
      <p:bldP spid="431108" grpId="0"/>
      <p:bldP spid="431108" grpId="1"/>
      <p:bldP spid="431109" grpId="0"/>
      <p:bldP spid="431110" grpId="0"/>
      <p:bldP spid="4311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sshot-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686050" y="215900"/>
            <a:ext cx="4033838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4000">
                <a:latin typeface="Times New Roman" pitchFamily="18" charset="0"/>
              </a:rPr>
              <a:t>Лекция</a:t>
            </a:r>
            <a:r>
              <a:rPr lang="ru-RU" altLang="ru-RU" sz="1400">
                <a:latin typeface="Times New Roman" pitchFamily="18" charset="0"/>
              </a:rPr>
              <a:t> </a:t>
            </a:r>
            <a:r>
              <a:rPr lang="ru-RU" altLang="ru-RU" sz="4400">
                <a:latin typeface="Times New Roman" pitchFamily="18" charset="0"/>
              </a:rPr>
              <a:t>1</a:t>
            </a:r>
          </a:p>
          <a:p>
            <a:pPr algn="ctr"/>
            <a:r>
              <a:rPr lang="ru-RU" altLang="ru-RU" sz="4400">
                <a:latin typeface="Times New Roman" pitchFamily="18" charset="0"/>
              </a:rPr>
              <a:t>тема 1</a:t>
            </a:r>
          </a:p>
          <a:p>
            <a:pPr algn="ctr"/>
            <a:r>
              <a:rPr lang="ru-RU" altLang="ru-RU" sz="4400">
                <a:latin typeface="Times New Roman" pitchFamily="18" charset="0"/>
              </a:rPr>
              <a:t>Вводная часть</a:t>
            </a:r>
            <a:r>
              <a:rPr lang="ru-RU" altLang="ru-RU" sz="440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  <a:p>
            <a:pPr algn="ctr"/>
            <a:endParaRPr lang="ru-RU" altLang="ru-RU" sz="4400">
              <a:solidFill>
                <a:srgbClr val="0000CC"/>
              </a:solidFill>
              <a:latin typeface="Times New Roman" pitchFamily="18" charset="0"/>
            </a:endParaRPr>
          </a:p>
          <a:p>
            <a:pPr algn="ctr"/>
            <a:endParaRPr lang="ru-RU" altLang="ru-RU" sz="440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395288" y="868363"/>
            <a:ext cx="1981200" cy="920750"/>
            <a:chOff x="380775" y="2119542"/>
            <a:chExt cx="1981200" cy="920750"/>
          </a:xfrm>
        </p:grpSpPr>
        <p:pic>
          <p:nvPicPr>
            <p:cNvPr id="21560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75" y="2119542"/>
              <a:ext cx="1981200" cy="92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61" name="TextBox 5"/>
            <p:cNvSpPr txBox="1">
              <a:spLocks noChangeArrowheads="1"/>
            </p:cNvSpPr>
            <p:nvPr/>
          </p:nvSpPr>
          <p:spPr bwMode="auto">
            <a:xfrm>
              <a:off x="422201" y="2161968"/>
              <a:ext cx="1863202" cy="839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altLang="ru-RU" sz="1800">
                  <a:latin typeface="Times New Roman" pitchFamily="18" charset="0"/>
                </a:rPr>
                <a:t>литология, </a:t>
              </a:r>
            </a:p>
            <a:p>
              <a:r>
                <a:rPr lang="ru-RU" altLang="ru-RU" sz="1800">
                  <a:latin typeface="Times New Roman" pitchFamily="18" charset="0"/>
                </a:rPr>
                <a:t>седиментология</a:t>
              </a:r>
            </a:p>
            <a:p>
              <a:endParaRPr lang="ru-RU" altLang="ru-RU" sz="1800">
                <a:latin typeface="Times New Roman" pitchFamily="18" charset="0"/>
              </a:endParaRPr>
            </a:p>
          </p:txBody>
        </p:sp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381000" y="2106613"/>
            <a:ext cx="1981200" cy="919162"/>
            <a:chOff x="380321" y="968378"/>
            <a:chExt cx="1981654" cy="918054"/>
          </a:xfrm>
        </p:grpSpPr>
        <p:pic>
          <p:nvPicPr>
            <p:cNvPr id="2155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21" y="968378"/>
              <a:ext cx="1981654" cy="918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59" name="TextBox 23"/>
            <p:cNvSpPr txBox="1">
              <a:spLocks noChangeArrowheads="1"/>
            </p:cNvSpPr>
            <p:nvPr/>
          </p:nvSpPr>
          <p:spPr bwMode="auto">
            <a:xfrm>
              <a:off x="514951" y="1084334"/>
              <a:ext cx="1712392" cy="76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altLang="ru-RU" sz="1800">
                  <a:latin typeface="Times New Roman" pitchFamily="18" charset="0"/>
                </a:rPr>
                <a:t>стратиграфия,</a:t>
              </a:r>
            </a:p>
            <a:p>
              <a:r>
                <a:rPr lang="ru-RU" altLang="ru-RU" sz="1800">
                  <a:latin typeface="Times New Roman" pitchFamily="18" charset="0"/>
                </a:rPr>
                <a:t>геохронология</a:t>
              </a:r>
            </a:p>
            <a:p>
              <a:endParaRPr lang="ru-RU" altLang="ru-RU" sz="1800">
                <a:latin typeface="Times New Roman" pitchFamily="18" charset="0"/>
              </a:endParaRPr>
            </a:p>
          </p:txBody>
        </p:sp>
      </p:grpSp>
      <p:grpSp>
        <p:nvGrpSpPr>
          <p:cNvPr id="40" name="Группа 39"/>
          <p:cNvGrpSpPr>
            <a:grpSpLocks/>
          </p:cNvGrpSpPr>
          <p:nvPr/>
        </p:nvGrpSpPr>
        <p:grpSpPr bwMode="auto">
          <a:xfrm>
            <a:off x="423863" y="5646738"/>
            <a:ext cx="1981200" cy="920750"/>
            <a:chOff x="424318" y="5646057"/>
            <a:chExt cx="1981200" cy="920750"/>
          </a:xfrm>
        </p:grpSpPr>
        <p:pic>
          <p:nvPicPr>
            <p:cNvPr id="21556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318" y="5646057"/>
              <a:ext cx="1981200" cy="92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57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485" y="5841774"/>
              <a:ext cx="1457325" cy="493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381000" y="3330575"/>
            <a:ext cx="1981200" cy="920750"/>
            <a:chOff x="380775" y="3331032"/>
            <a:chExt cx="1981200" cy="920750"/>
          </a:xfrm>
        </p:grpSpPr>
        <p:pic>
          <p:nvPicPr>
            <p:cNvPr id="21554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75" y="3331032"/>
              <a:ext cx="1981200" cy="92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55" name="TextBox 26"/>
            <p:cNvSpPr txBox="1">
              <a:spLocks noChangeArrowheads="1"/>
            </p:cNvSpPr>
            <p:nvPr/>
          </p:nvSpPr>
          <p:spPr bwMode="auto">
            <a:xfrm>
              <a:off x="480262" y="3447383"/>
              <a:ext cx="1747081" cy="76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sz="1800">
                  <a:latin typeface="Times New Roman" pitchFamily="18" charset="0"/>
                </a:rPr>
                <a:t>палеоклимато-</a:t>
              </a:r>
            </a:p>
            <a:p>
              <a:pPr algn="ctr"/>
              <a:r>
                <a:rPr lang="ru-RU" altLang="ru-RU" sz="1800">
                  <a:latin typeface="Times New Roman" pitchFamily="18" charset="0"/>
                </a:rPr>
                <a:t>логия</a:t>
              </a:r>
            </a:p>
            <a:p>
              <a:pPr algn="ctr"/>
              <a:endParaRPr lang="ru-RU" altLang="ru-RU" sz="1800">
                <a:latin typeface="Times New Roman" pitchFamily="18" charset="0"/>
              </a:endParaRPr>
            </a:p>
          </p:txBody>
        </p:sp>
      </p:grp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423863" y="4495800"/>
            <a:ext cx="1981200" cy="920750"/>
            <a:chOff x="424318" y="4496253"/>
            <a:chExt cx="1981200" cy="920750"/>
          </a:xfrm>
        </p:grpSpPr>
        <p:pic>
          <p:nvPicPr>
            <p:cNvPr id="21552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318" y="4496253"/>
              <a:ext cx="1981200" cy="92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53" name="TextBox 6"/>
            <p:cNvSpPr txBox="1">
              <a:spLocks noChangeArrowheads="1"/>
            </p:cNvSpPr>
            <p:nvPr/>
          </p:nvSpPr>
          <p:spPr bwMode="auto">
            <a:xfrm>
              <a:off x="627899" y="4771962"/>
              <a:ext cx="1456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altLang="ru-RU" sz="1800">
                  <a:latin typeface="Times New Roman" pitchFamily="18" charset="0"/>
                </a:rPr>
                <a:t>геоэкология</a:t>
              </a:r>
            </a:p>
          </p:txBody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6754813" y="827088"/>
            <a:ext cx="1981200" cy="920750"/>
            <a:chOff x="6546062" y="827195"/>
            <a:chExt cx="1981200" cy="920750"/>
          </a:xfrm>
        </p:grpSpPr>
        <p:pic>
          <p:nvPicPr>
            <p:cNvPr id="21550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062" y="827195"/>
              <a:ext cx="1981200" cy="92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51" name="TextBox 7"/>
            <p:cNvSpPr txBox="1">
              <a:spLocks noChangeArrowheads="1"/>
            </p:cNvSpPr>
            <p:nvPr/>
          </p:nvSpPr>
          <p:spPr bwMode="auto">
            <a:xfrm>
              <a:off x="6733457" y="928417"/>
              <a:ext cx="156324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sz="1800">
                  <a:latin typeface="Times New Roman" pitchFamily="18" charset="0"/>
                </a:rPr>
                <a:t>структурная </a:t>
              </a:r>
            </a:p>
            <a:p>
              <a:pPr algn="ctr"/>
              <a:r>
                <a:rPr lang="ru-RU" altLang="ru-RU" sz="1800">
                  <a:latin typeface="Times New Roman" pitchFamily="18" charset="0"/>
                </a:rPr>
                <a:t>геология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6754813" y="2058988"/>
            <a:ext cx="1981200" cy="920750"/>
            <a:chOff x="6643914" y="2119542"/>
            <a:chExt cx="1981200" cy="920750"/>
          </a:xfrm>
        </p:grpSpPr>
        <p:pic>
          <p:nvPicPr>
            <p:cNvPr id="21548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914" y="2119542"/>
              <a:ext cx="1981200" cy="92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49" name="TextBox 8"/>
            <p:cNvSpPr txBox="1">
              <a:spLocks noChangeArrowheads="1"/>
            </p:cNvSpPr>
            <p:nvPr/>
          </p:nvSpPr>
          <p:spPr bwMode="auto">
            <a:xfrm>
              <a:off x="6700284" y="2258497"/>
              <a:ext cx="186846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sz="1800">
                  <a:latin typeface="Times New Roman" pitchFamily="18" charset="0"/>
                </a:rPr>
                <a:t>геодинамика и</a:t>
              </a:r>
            </a:p>
            <a:p>
              <a:pPr algn="ctr"/>
              <a:r>
                <a:rPr lang="ru-RU" altLang="ru-RU" sz="1800">
                  <a:latin typeface="Times New Roman" pitchFamily="18" charset="0"/>
                </a:rPr>
                <a:t>палеогеография</a:t>
              </a:r>
            </a:p>
          </p:txBody>
        </p:sp>
      </p:grp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6784975" y="3205163"/>
            <a:ext cx="1981200" cy="920750"/>
            <a:chOff x="6643914" y="3269346"/>
            <a:chExt cx="1981200" cy="920750"/>
          </a:xfrm>
        </p:grpSpPr>
        <p:pic>
          <p:nvPicPr>
            <p:cNvPr id="21546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914" y="3269346"/>
              <a:ext cx="1981200" cy="92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47" name="TextBox 9"/>
            <p:cNvSpPr txBox="1">
              <a:spLocks noChangeArrowheads="1"/>
            </p:cNvSpPr>
            <p:nvPr/>
          </p:nvSpPr>
          <p:spPr bwMode="auto">
            <a:xfrm>
              <a:off x="6852665" y="3544605"/>
              <a:ext cx="15636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altLang="ru-RU" sz="1800">
                  <a:latin typeface="Times New Roman" pitchFamily="18" charset="0"/>
                </a:rPr>
                <a:t>минералогия</a:t>
              </a:r>
            </a:p>
          </p:txBody>
        </p:sp>
      </p:grpSp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6784975" y="4398963"/>
            <a:ext cx="1981200" cy="920750"/>
            <a:chOff x="6643914" y="4430485"/>
            <a:chExt cx="1981200" cy="920750"/>
          </a:xfrm>
        </p:grpSpPr>
        <p:pic>
          <p:nvPicPr>
            <p:cNvPr id="21544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914" y="4430485"/>
              <a:ext cx="1981200" cy="92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45" name="TextBox 10"/>
            <p:cNvSpPr txBox="1">
              <a:spLocks noChangeArrowheads="1"/>
            </p:cNvSpPr>
            <p:nvPr/>
          </p:nvSpPr>
          <p:spPr bwMode="auto">
            <a:xfrm>
              <a:off x="6884244" y="4567694"/>
              <a:ext cx="150053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sz="1800">
                  <a:latin typeface="Times New Roman" pitchFamily="18" charset="0"/>
                </a:rPr>
                <a:t>петрология, </a:t>
              </a:r>
            </a:p>
            <a:p>
              <a:pPr algn="ctr"/>
              <a:r>
                <a:rPr lang="ru-RU" altLang="ru-RU" sz="1800">
                  <a:latin typeface="Times New Roman" pitchFamily="18" charset="0"/>
                </a:rPr>
                <a:t>геохимия</a:t>
              </a:r>
            </a:p>
          </p:txBody>
        </p:sp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6767513" y="5595938"/>
            <a:ext cx="1981200" cy="920750"/>
            <a:chOff x="6643914" y="5646057"/>
            <a:chExt cx="1981200" cy="920750"/>
          </a:xfrm>
        </p:grpSpPr>
        <p:pic>
          <p:nvPicPr>
            <p:cNvPr id="21542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914" y="5646057"/>
              <a:ext cx="1981200" cy="92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43" name="TextBox 11"/>
            <p:cNvSpPr txBox="1">
              <a:spLocks noChangeArrowheads="1"/>
            </p:cNvSpPr>
            <p:nvPr/>
          </p:nvSpPr>
          <p:spPr bwMode="auto">
            <a:xfrm>
              <a:off x="7068456" y="5783266"/>
              <a:ext cx="125047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altLang="ru-RU" sz="1800">
                  <a:latin typeface="Times New Roman" pitchFamily="18" charset="0"/>
                </a:rPr>
                <a:t>нефтяная </a:t>
              </a:r>
            </a:p>
            <a:p>
              <a:r>
                <a:rPr lang="ru-RU" altLang="ru-RU" sz="1800">
                  <a:latin typeface="Times New Roman" pitchFamily="18" charset="0"/>
                </a:rPr>
                <a:t>геология</a:t>
              </a:r>
            </a:p>
          </p:txBody>
        </p:sp>
      </p:grpSp>
      <p:grpSp>
        <p:nvGrpSpPr>
          <p:cNvPr id="25" name="Группа 24"/>
          <p:cNvGrpSpPr>
            <a:grpSpLocks/>
          </p:cNvGrpSpPr>
          <p:nvPr/>
        </p:nvGrpSpPr>
        <p:grpSpPr bwMode="auto">
          <a:xfrm>
            <a:off x="3127375" y="4956175"/>
            <a:ext cx="3033713" cy="1379538"/>
            <a:chOff x="3126808" y="4956628"/>
            <a:chExt cx="3033486" cy="1378858"/>
          </a:xfrm>
        </p:grpSpPr>
        <p:sp>
          <p:nvSpPr>
            <p:cNvPr id="21540" name="Прямоугольник 4"/>
            <p:cNvSpPr>
              <a:spLocks noChangeArrowheads="1"/>
            </p:cNvSpPr>
            <p:nvPr/>
          </p:nvSpPr>
          <p:spPr bwMode="auto">
            <a:xfrm>
              <a:off x="3126808" y="4956628"/>
              <a:ext cx="3033486" cy="1378858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rgbClr val="3008F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1541" name="TextBox 21"/>
            <p:cNvSpPr txBox="1">
              <a:spLocks noChangeArrowheads="1"/>
            </p:cNvSpPr>
            <p:nvPr/>
          </p:nvSpPr>
          <p:spPr bwMode="auto">
            <a:xfrm>
              <a:off x="3179091" y="5293863"/>
              <a:ext cx="287290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sz="1800">
                  <a:latin typeface="Times New Roman" pitchFamily="18" charset="0"/>
                </a:rPr>
                <a:t>ФИЗИКА МАГНИТНЫХ</a:t>
              </a:r>
            </a:p>
            <a:p>
              <a:pPr algn="ctr"/>
              <a:r>
                <a:rPr lang="ru-RU" altLang="ru-RU" sz="1800">
                  <a:latin typeface="Times New Roman" pitchFamily="18" charset="0"/>
                </a:rPr>
                <a:t>ЯВЛЕНИЙ</a:t>
              </a:r>
            </a:p>
          </p:txBody>
        </p:sp>
      </p:grp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3055938" y="277813"/>
            <a:ext cx="3090862" cy="1431925"/>
            <a:chOff x="3055257" y="277813"/>
            <a:chExt cx="3090863" cy="1431925"/>
          </a:xfrm>
        </p:grpSpPr>
        <p:pic>
          <p:nvPicPr>
            <p:cNvPr id="2153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5257" y="277813"/>
              <a:ext cx="3090863" cy="143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39" name="TextBox 45"/>
            <p:cNvSpPr txBox="1">
              <a:spLocks noChangeArrowheads="1"/>
            </p:cNvSpPr>
            <p:nvPr/>
          </p:nvSpPr>
          <p:spPr bwMode="auto">
            <a:xfrm>
              <a:off x="3469609" y="783712"/>
              <a:ext cx="22621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altLang="ru-RU" sz="1800">
                  <a:latin typeface="Times New Roman" pitchFamily="18" charset="0"/>
                </a:rPr>
                <a:t>ГЕОМАГНЕТИЗМ </a:t>
              </a:r>
            </a:p>
          </p:txBody>
        </p:sp>
      </p:grpSp>
      <p:grpSp>
        <p:nvGrpSpPr>
          <p:cNvPr id="21518" name="Группа 27"/>
          <p:cNvGrpSpPr>
            <a:grpSpLocks/>
          </p:cNvGrpSpPr>
          <p:nvPr/>
        </p:nvGrpSpPr>
        <p:grpSpPr bwMode="auto">
          <a:xfrm>
            <a:off x="3055938" y="2581275"/>
            <a:ext cx="3032125" cy="1379538"/>
            <a:chOff x="3055257" y="2581663"/>
            <a:chExt cx="3033486" cy="1378858"/>
          </a:xfrm>
        </p:grpSpPr>
        <p:sp>
          <p:nvSpPr>
            <p:cNvPr id="21536" name="Прямоугольник 3"/>
            <p:cNvSpPr>
              <a:spLocks noChangeArrowheads="1"/>
            </p:cNvSpPr>
            <p:nvPr/>
          </p:nvSpPr>
          <p:spPr bwMode="auto">
            <a:xfrm>
              <a:off x="3055257" y="2581663"/>
              <a:ext cx="3033486" cy="1378858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rgbClr val="3008F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1537" name="TextBox 25"/>
            <p:cNvSpPr txBox="1">
              <a:spLocks noChangeArrowheads="1"/>
            </p:cNvSpPr>
            <p:nvPr/>
          </p:nvSpPr>
          <p:spPr bwMode="auto">
            <a:xfrm>
              <a:off x="3284628" y="2805941"/>
              <a:ext cx="257474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sz="1800">
                  <a:solidFill>
                    <a:srgbClr val="FF0000"/>
                  </a:solidFill>
                  <a:latin typeface="Times New Roman" pitchFamily="18" charset="0"/>
                </a:rPr>
                <a:t>ПАЛЕОМАГНЕТИЗМ</a:t>
              </a:r>
            </a:p>
            <a:p>
              <a:pPr algn="ctr"/>
              <a:endParaRPr lang="ru-RU" altLang="ru-RU" sz="1800">
                <a:solidFill>
                  <a:srgbClr val="FF0000"/>
                </a:solidFill>
                <a:latin typeface="Times New Roman" pitchFamily="18" charset="0"/>
              </a:endParaRPr>
            </a:p>
            <a:p>
              <a:pPr algn="ctr"/>
              <a:r>
                <a:rPr lang="ru-RU" altLang="ru-RU" sz="1800">
                  <a:solidFill>
                    <a:srgbClr val="FF0000"/>
                  </a:solidFill>
                  <a:latin typeface="Times New Roman" pitchFamily="18" charset="0"/>
                </a:rPr>
                <a:t>ПЕТРОМАГНЕТИЗМ</a:t>
              </a:r>
            </a:p>
          </p:txBody>
        </p:sp>
      </p:grpSp>
      <p:sp>
        <p:nvSpPr>
          <p:cNvPr id="29" name="Двойная стрелка вверх/вниз 28"/>
          <p:cNvSpPr>
            <a:spLocks noChangeArrowheads="1"/>
          </p:cNvSpPr>
          <p:nvPr/>
        </p:nvSpPr>
        <p:spPr bwMode="auto">
          <a:xfrm>
            <a:off x="4411663" y="4049713"/>
            <a:ext cx="320675" cy="762000"/>
          </a:xfrm>
          <a:prstGeom prst="upDownArrow">
            <a:avLst>
              <a:gd name="adj1" fmla="val 50000"/>
              <a:gd name="adj2" fmla="val 49736"/>
            </a:avLst>
          </a:prstGeom>
          <a:solidFill>
            <a:srgbClr val="3008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439318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1789113"/>
            <a:ext cx="35401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Двойная стрелка вверх/вниз 52"/>
          <p:cNvSpPr>
            <a:spLocks noChangeArrowheads="1"/>
          </p:cNvSpPr>
          <p:nvPr/>
        </p:nvSpPr>
        <p:spPr bwMode="auto">
          <a:xfrm>
            <a:off x="4411663" y="1776413"/>
            <a:ext cx="320675" cy="763587"/>
          </a:xfrm>
          <a:prstGeom prst="upDownArrow">
            <a:avLst>
              <a:gd name="adj1" fmla="val 50000"/>
              <a:gd name="adj2" fmla="val 49840"/>
            </a:avLst>
          </a:prstGeom>
          <a:solidFill>
            <a:srgbClr val="3008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cxnSp>
        <p:nvCxnSpPr>
          <p:cNvPr id="21522" name="Соединительная линия уступом 30"/>
          <p:cNvCxnSpPr>
            <a:cxnSpLocks noChangeShapeType="1"/>
          </p:cNvCxnSpPr>
          <p:nvPr/>
        </p:nvCxnSpPr>
        <p:spPr bwMode="auto">
          <a:xfrm>
            <a:off x="2405063" y="2259013"/>
            <a:ext cx="1052512" cy="34925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3" name="Соединительная линия уступом 439321"/>
          <p:cNvCxnSpPr>
            <a:cxnSpLocks noChangeShapeType="1"/>
          </p:cNvCxnSpPr>
          <p:nvPr/>
        </p:nvCxnSpPr>
        <p:spPr bwMode="auto">
          <a:xfrm>
            <a:off x="-1089025" y="668338"/>
            <a:ext cx="914400" cy="9144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4" name="Прямая соединительная линия 34"/>
          <p:cNvCxnSpPr>
            <a:cxnSpLocks noChangeShapeType="1"/>
            <a:stCxn id="21558" idx="3"/>
          </p:cNvCxnSpPr>
          <p:nvPr/>
        </p:nvCxnSpPr>
        <p:spPr bwMode="auto">
          <a:xfrm>
            <a:off x="2362200" y="2565400"/>
            <a:ext cx="5000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25" name="Полилиния 36"/>
          <p:cNvSpPr>
            <a:spLocks/>
          </p:cNvSpPr>
          <p:nvPr/>
        </p:nvSpPr>
        <p:spPr bwMode="auto">
          <a:xfrm>
            <a:off x="2379663" y="1393825"/>
            <a:ext cx="595312" cy="1798638"/>
          </a:xfrm>
          <a:custGeom>
            <a:avLst/>
            <a:gdLst>
              <a:gd name="T0" fmla="*/ 0 w 595086"/>
              <a:gd name="T1" fmla="*/ 0 h 1799772"/>
              <a:gd name="T2" fmla="*/ 116466 w 595086"/>
              <a:gd name="T3" fmla="*/ 158856 h 1799772"/>
              <a:gd name="T4" fmla="*/ 174699 w 595086"/>
              <a:gd name="T5" fmla="*/ 245503 h 1799772"/>
              <a:gd name="T6" fmla="*/ 203816 w 595086"/>
              <a:gd name="T7" fmla="*/ 332150 h 1799772"/>
              <a:gd name="T8" fmla="*/ 262049 w 595086"/>
              <a:gd name="T9" fmla="*/ 418798 h 1799772"/>
              <a:gd name="T10" fmla="*/ 276611 w 595086"/>
              <a:gd name="T11" fmla="*/ 462122 h 1799772"/>
              <a:gd name="T12" fmla="*/ 334844 w 595086"/>
              <a:gd name="T13" fmla="*/ 548769 h 1799772"/>
              <a:gd name="T14" fmla="*/ 378519 w 595086"/>
              <a:gd name="T15" fmla="*/ 635417 h 1799772"/>
              <a:gd name="T16" fmla="*/ 407637 w 595086"/>
              <a:gd name="T17" fmla="*/ 722065 h 1799772"/>
              <a:gd name="T18" fmla="*/ 422194 w 595086"/>
              <a:gd name="T19" fmla="*/ 765389 h 1799772"/>
              <a:gd name="T20" fmla="*/ 436753 w 595086"/>
              <a:gd name="T21" fmla="*/ 823154 h 1799772"/>
              <a:gd name="T22" fmla="*/ 465871 w 595086"/>
              <a:gd name="T23" fmla="*/ 1126421 h 1799772"/>
              <a:gd name="T24" fmla="*/ 480427 w 595086"/>
              <a:gd name="T25" fmla="*/ 1241951 h 1799772"/>
              <a:gd name="T26" fmla="*/ 509544 w 595086"/>
              <a:gd name="T27" fmla="*/ 1631866 h 1799772"/>
              <a:gd name="T28" fmla="*/ 538660 w 595086"/>
              <a:gd name="T29" fmla="*/ 1718513 h 1799772"/>
              <a:gd name="T30" fmla="*/ 596896 w 595086"/>
              <a:gd name="T31" fmla="*/ 1790720 h 17997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95086" h="1799772">
                <a:moveTo>
                  <a:pt x="0" y="0"/>
                </a:moveTo>
                <a:cubicBezTo>
                  <a:pt x="79857" y="99822"/>
                  <a:pt x="40867" y="46788"/>
                  <a:pt x="116114" y="159658"/>
                </a:cubicBezTo>
                <a:lnTo>
                  <a:pt x="174171" y="246743"/>
                </a:lnTo>
                <a:cubicBezTo>
                  <a:pt x="183847" y="275772"/>
                  <a:pt x="186227" y="308369"/>
                  <a:pt x="203200" y="333829"/>
                </a:cubicBezTo>
                <a:lnTo>
                  <a:pt x="261257" y="420915"/>
                </a:lnTo>
                <a:cubicBezTo>
                  <a:pt x="266095" y="435429"/>
                  <a:pt x="268341" y="451084"/>
                  <a:pt x="275771" y="464458"/>
                </a:cubicBezTo>
                <a:cubicBezTo>
                  <a:pt x="292714" y="494955"/>
                  <a:pt x="322795" y="518446"/>
                  <a:pt x="333828" y="551543"/>
                </a:cubicBezTo>
                <a:cubicBezTo>
                  <a:pt x="386768" y="710356"/>
                  <a:pt x="302336" y="469798"/>
                  <a:pt x="377371" y="638629"/>
                </a:cubicBezTo>
                <a:cubicBezTo>
                  <a:pt x="389798" y="666591"/>
                  <a:pt x="396724" y="696686"/>
                  <a:pt x="406400" y="725715"/>
                </a:cubicBezTo>
                <a:cubicBezTo>
                  <a:pt x="411238" y="740229"/>
                  <a:pt x="417203" y="754415"/>
                  <a:pt x="420914" y="769258"/>
                </a:cubicBezTo>
                <a:cubicBezTo>
                  <a:pt x="425752" y="788610"/>
                  <a:pt x="432149" y="807639"/>
                  <a:pt x="435428" y="827315"/>
                </a:cubicBezTo>
                <a:cubicBezTo>
                  <a:pt x="453854" y="937872"/>
                  <a:pt x="453280" y="1014753"/>
                  <a:pt x="464457" y="1132115"/>
                </a:cubicBezTo>
                <a:cubicBezTo>
                  <a:pt x="468155" y="1170945"/>
                  <a:pt x="474133" y="1209524"/>
                  <a:pt x="478971" y="1248229"/>
                </a:cubicBezTo>
                <a:cubicBezTo>
                  <a:pt x="483483" y="1347481"/>
                  <a:pt x="475166" y="1519723"/>
                  <a:pt x="508000" y="1640115"/>
                </a:cubicBezTo>
                <a:cubicBezTo>
                  <a:pt x="516051" y="1669635"/>
                  <a:pt x="520055" y="1701741"/>
                  <a:pt x="537028" y="1727200"/>
                </a:cubicBezTo>
                <a:cubicBezTo>
                  <a:pt x="573648" y="1782129"/>
                  <a:pt x="553722" y="1758408"/>
                  <a:pt x="595086" y="1799772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Двойная стрелка вверх/вниз 37"/>
          <p:cNvSpPr>
            <a:spLocks noChangeArrowheads="1"/>
          </p:cNvSpPr>
          <p:nvPr/>
        </p:nvSpPr>
        <p:spPr bwMode="auto">
          <a:xfrm rot="-1980000">
            <a:off x="6297613" y="3478213"/>
            <a:ext cx="246062" cy="1254125"/>
          </a:xfrm>
          <a:prstGeom prst="upDownArrow">
            <a:avLst>
              <a:gd name="adj1" fmla="val 50000"/>
              <a:gd name="adj2" fmla="val 50048"/>
            </a:avLst>
          </a:prstGeom>
          <a:solidFill>
            <a:srgbClr val="300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8" name="Двойная стрелка вверх/вниз 77"/>
          <p:cNvSpPr>
            <a:spLocks noChangeArrowheads="1"/>
          </p:cNvSpPr>
          <p:nvPr/>
        </p:nvSpPr>
        <p:spPr bwMode="auto">
          <a:xfrm rot="-7920000">
            <a:off x="6279356" y="2223295"/>
            <a:ext cx="295275" cy="881062"/>
          </a:xfrm>
          <a:prstGeom prst="upDownArrow">
            <a:avLst>
              <a:gd name="adj1" fmla="val 50000"/>
              <a:gd name="adj2" fmla="val 50118"/>
            </a:avLst>
          </a:prstGeom>
          <a:solidFill>
            <a:srgbClr val="300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9" name="Двойная стрелка вверх/вниз 78"/>
          <p:cNvSpPr>
            <a:spLocks noChangeArrowheads="1"/>
          </p:cNvSpPr>
          <p:nvPr/>
        </p:nvSpPr>
        <p:spPr bwMode="auto">
          <a:xfrm rot="19920000" flipH="1">
            <a:off x="2609850" y="1371600"/>
            <a:ext cx="282575" cy="1290638"/>
          </a:xfrm>
          <a:prstGeom prst="upDownArrow">
            <a:avLst>
              <a:gd name="adj1" fmla="val 50000"/>
              <a:gd name="adj2" fmla="val 50220"/>
            </a:avLst>
          </a:prstGeom>
          <a:solidFill>
            <a:srgbClr val="300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80" name="Двойная стрелка вверх/вниз 79"/>
          <p:cNvSpPr>
            <a:spLocks noChangeArrowheads="1"/>
          </p:cNvSpPr>
          <p:nvPr/>
        </p:nvSpPr>
        <p:spPr bwMode="auto">
          <a:xfrm rot="-8820000">
            <a:off x="6300788" y="1327150"/>
            <a:ext cx="250825" cy="1268413"/>
          </a:xfrm>
          <a:prstGeom prst="upDownArrow">
            <a:avLst>
              <a:gd name="adj1" fmla="val 50000"/>
              <a:gd name="adj2" fmla="val 50101"/>
            </a:avLst>
          </a:prstGeom>
          <a:solidFill>
            <a:srgbClr val="300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82" name="Двойная стрелка вверх/вниз 81"/>
          <p:cNvSpPr>
            <a:spLocks noChangeArrowheads="1"/>
          </p:cNvSpPr>
          <p:nvPr/>
        </p:nvSpPr>
        <p:spPr bwMode="auto">
          <a:xfrm rot="-3356822">
            <a:off x="2526507" y="2394743"/>
            <a:ext cx="298450" cy="881063"/>
          </a:xfrm>
          <a:prstGeom prst="upDownArrow">
            <a:avLst>
              <a:gd name="adj1" fmla="val 50000"/>
              <a:gd name="adj2" fmla="val 50145"/>
            </a:avLst>
          </a:prstGeom>
          <a:solidFill>
            <a:srgbClr val="300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83" name="Двойная стрелка вверх/вниз 82"/>
          <p:cNvSpPr>
            <a:spLocks noChangeArrowheads="1"/>
          </p:cNvSpPr>
          <p:nvPr/>
        </p:nvSpPr>
        <p:spPr bwMode="auto">
          <a:xfrm rot="-1500000">
            <a:off x="6237288" y="3906838"/>
            <a:ext cx="234950" cy="1838325"/>
          </a:xfrm>
          <a:prstGeom prst="upDownArrow">
            <a:avLst>
              <a:gd name="adj1" fmla="val 50000"/>
              <a:gd name="adj2" fmla="val 50097"/>
            </a:avLst>
          </a:prstGeom>
          <a:solidFill>
            <a:srgbClr val="300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85" name="Двойная стрелка вверх/вниз 84"/>
          <p:cNvSpPr>
            <a:spLocks noChangeArrowheads="1"/>
          </p:cNvSpPr>
          <p:nvPr/>
        </p:nvSpPr>
        <p:spPr bwMode="auto">
          <a:xfrm rot="1200000" flipH="1">
            <a:off x="2671763" y="3883025"/>
            <a:ext cx="239712" cy="2016125"/>
          </a:xfrm>
          <a:prstGeom prst="upDownArrow">
            <a:avLst>
              <a:gd name="adj1" fmla="val 50000"/>
              <a:gd name="adj2" fmla="val 50230"/>
            </a:avLst>
          </a:prstGeom>
          <a:solidFill>
            <a:srgbClr val="300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86" name="Двойная стрелка вверх/вниз 85"/>
          <p:cNvSpPr>
            <a:spLocks noChangeArrowheads="1"/>
          </p:cNvSpPr>
          <p:nvPr/>
        </p:nvSpPr>
        <p:spPr bwMode="auto">
          <a:xfrm rot="-6780000">
            <a:off x="2526506" y="3194845"/>
            <a:ext cx="288925" cy="684212"/>
          </a:xfrm>
          <a:prstGeom prst="upDownArrow">
            <a:avLst>
              <a:gd name="adj1" fmla="val 50000"/>
              <a:gd name="adj2" fmla="val 49851"/>
            </a:avLst>
          </a:prstGeom>
          <a:solidFill>
            <a:srgbClr val="300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87" name="Двойная стрелка вверх/вниз 86"/>
          <p:cNvSpPr>
            <a:spLocks noChangeArrowheads="1"/>
          </p:cNvSpPr>
          <p:nvPr/>
        </p:nvSpPr>
        <p:spPr bwMode="auto">
          <a:xfrm rot="-8760000">
            <a:off x="2568575" y="3679825"/>
            <a:ext cx="287338" cy="1008063"/>
          </a:xfrm>
          <a:prstGeom prst="upDownArrow">
            <a:avLst>
              <a:gd name="adj1" fmla="val 50000"/>
              <a:gd name="adj2" fmla="val 50123"/>
            </a:avLst>
          </a:prstGeom>
          <a:solidFill>
            <a:srgbClr val="300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88" name="Двойная стрелка вверх/вниз 87"/>
          <p:cNvSpPr>
            <a:spLocks noChangeArrowheads="1"/>
          </p:cNvSpPr>
          <p:nvPr/>
        </p:nvSpPr>
        <p:spPr bwMode="auto">
          <a:xfrm rot="-5100000">
            <a:off x="6280150" y="3092450"/>
            <a:ext cx="303213" cy="684213"/>
          </a:xfrm>
          <a:prstGeom prst="upDownArrow">
            <a:avLst>
              <a:gd name="adj1" fmla="val 50000"/>
              <a:gd name="adj2" fmla="val 49916"/>
            </a:avLst>
          </a:prstGeom>
          <a:solidFill>
            <a:srgbClr val="300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3" grpId="0" animBg="1"/>
      <p:bldP spid="38" grpId="0" animBg="1"/>
      <p:bldP spid="78" grpId="0" animBg="1"/>
      <p:bldP spid="79" grpId="0" animBg="1"/>
      <p:bldP spid="80" grpId="0" animBg="1"/>
      <p:bldP spid="82" grpId="0" animBg="1"/>
      <p:bldP spid="83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4" descr="Безымянный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Text Box 16"/>
          <p:cNvSpPr txBox="1">
            <a:spLocks noChangeArrowheads="1"/>
          </p:cNvSpPr>
          <p:nvPr/>
        </p:nvSpPr>
        <p:spPr bwMode="auto">
          <a:xfrm>
            <a:off x="390525" y="5194300"/>
            <a:ext cx="7766050" cy="19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en-US" sz="4800" b="0">
                <a:solidFill>
                  <a:srgbClr val="0000FF"/>
                </a:solidFill>
                <a:latin typeface="Times New Roman" pitchFamily="18" charset="0"/>
              </a:rPr>
              <a:t>Взаимодействие магнитного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en-US" sz="4800" b="0">
                <a:solidFill>
                  <a:srgbClr val="0000FF"/>
                </a:solidFill>
                <a:latin typeface="Times New Roman" pitchFamily="18" charset="0"/>
              </a:rPr>
              <a:t>поля с веществом</a:t>
            </a:r>
          </a:p>
          <a:p>
            <a:pPr algn="ctr"/>
            <a:endParaRPr lang="ru-RU" altLang="en-US" sz="4800" b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2532" name="Text Box 18"/>
          <p:cNvSpPr txBox="1">
            <a:spLocks noChangeArrowheads="1"/>
          </p:cNvSpPr>
          <p:nvPr/>
        </p:nvSpPr>
        <p:spPr bwMode="auto">
          <a:xfrm>
            <a:off x="3802063" y="436563"/>
            <a:ext cx="17208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en-US" sz="4000">
                <a:solidFill>
                  <a:srgbClr val="0000FF"/>
                </a:solidFill>
                <a:latin typeface="Times New Roman" pitchFamily="18" charset="0"/>
              </a:rPr>
              <a:t>Тема 2</a:t>
            </a:r>
          </a:p>
        </p:txBody>
      </p:sp>
      <p:sp>
        <p:nvSpPr>
          <p:cNvPr id="22533" name="Text Box 19"/>
          <p:cNvSpPr txBox="1">
            <a:spLocks noChangeArrowheads="1"/>
          </p:cNvSpPr>
          <p:nvPr/>
        </p:nvSpPr>
        <p:spPr bwMode="auto">
          <a:xfrm>
            <a:off x="835025" y="6337300"/>
            <a:ext cx="8131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en-US" sz="1600">
                <a:solidFill>
                  <a:srgbClr val="FF3300"/>
                </a:solidFill>
                <a:latin typeface="Times New Roman" pitchFamily="18" charset="0"/>
              </a:rPr>
              <a:t>В лекции использованы материалы А.В.Лавренчука (ИГМ) и Г.Г.Матасовой (ИНГГ)</a:t>
            </a:r>
            <a:r>
              <a:rPr lang="ru-RU" altLang="en-US" sz="18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7848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800">
                <a:latin typeface="Times New Roman" pitchFamily="18" charset="0"/>
              </a:rPr>
              <a:t>Современная теория предполагает квантново-механический подход… Мы немного упростим</a:t>
            </a:r>
            <a:r>
              <a:rPr lang="en-US" altLang="en-US" sz="1800">
                <a:latin typeface="Times New Roman" pitchFamily="18" charset="0"/>
              </a:rPr>
              <a:t>…</a:t>
            </a:r>
          </a:p>
        </p:txBody>
      </p:sp>
      <p:sp>
        <p:nvSpPr>
          <p:cNvPr id="23555" name="Oval 4"/>
          <p:cNvSpPr>
            <a:spLocks noChangeArrowheads="1"/>
          </p:cNvSpPr>
          <p:nvPr/>
        </p:nvSpPr>
        <p:spPr bwMode="auto">
          <a:xfrm>
            <a:off x="1905000" y="2982913"/>
            <a:ext cx="15240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609600" y="3516313"/>
            <a:ext cx="4191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557" name="Oval 6"/>
          <p:cNvSpPr>
            <a:spLocks noChangeArrowheads="1"/>
          </p:cNvSpPr>
          <p:nvPr/>
        </p:nvSpPr>
        <p:spPr bwMode="auto">
          <a:xfrm>
            <a:off x="4419600" y="3516313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4521200" y="3516313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e</a:t>
            </a:r>
            <a:r>
              <a:rPr lang="en-US" altLang="en-US" sz="2400" baseline="30000">
                <a:latin typeface="Times New Roman" pitchFamily="18" charset="0"/>
              </a:rPr>
              <a:t>-</a:t>
            </a: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2209800" y="3592513"/>
            <a:ext cx="1143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1800">
                <a:latin typeface="Times New Roman" pitchFamily="18" charset="0"/>
              </a:rPr>
              <a:t>ядро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1066800" y="4540250"/>
            <a:ext cx="3048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</a:rPr>
              <a:t>O</a:t>
            </a:r>
            <a:r>
              <a:rPr lang="ru-RU" altLang="en-US" sz="1800">
                <a:latin typeface="Times New Roman" pitchFamily="18" charset="0"/>
              </a:rPr>
              <a:t>рбитальный магнитный момент электрона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3561" name="Oval 10"/>
          <p:cNvSpPr>
            <a:spLocks noChangeArrowheads="1"/>
          </p:cNvSpPr>
          <p:nvPr/>
        </p:nvSpPr>
        <p:spPr bwMode="auto">
          <a:xfrm>
            <a:off x="7010400" y="3287713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562" name="Text Box 12"/>
          <p:cNvSpPr txBox="1">
            <a:spLocks noChangeArrowheads="1"/>
          </p:cNvSpPr>
          <p:nvPr/>
        </p:nvSpPr>
        <p:spPr bwMode="auto">
          <a:xfrm>
            <a:off x="2743200" y="1763713"/>
            <a:ext cx="13716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</a:rPr>
              <a:t>M</a:t>
            </a:r>
            <a:r>
              <a:rPr lang="en-US" altLang="en-US" sz="1800" baseline="-25000">
                <a:latin typeface="Times New Roman" pitchFamily="18" charset="0"/>
              </a:rPr>
              <a:t>o</a:t>
            </a:r>
            <a:r>
              <a:rPr lang="ru-RU" altLang="en-US" sz="1800" baseline="-25000">
                <a:latin typeface="Times New Roman" pitchFamily="18" charset="0"/>
              </a:rPr>
              <a:t>рбитальный</a:t>
            </a:r>
            <a:endParaRPr lang="en-US" altLang="en-US" sz="1800" baseline="-25000">
              <a:latin typeface="Times New Roman" pitchFamily="18" charset="0"/>
            </a:endParaRPr>
          </a:p>
        </p:txBody>
      </p:sp>
      <p:sp>
        <p:nvSpPr>
          <p:cNvPr id="23563" name="AutoShape 13"/>
          <p:cNvSpPr>
            <a:spLocks noChangeArrowheads="1"/>
          </p:cNvSpPr>
          <p:nvPr/>
        </p:nvSpPr>
        <p:spPr bwMode="auto">
          <a:xfrm>
            <a:off x="6324600" y="3287713"/>
            <a:ext cx="609600" cy="990600"/>
          </a:xfrm>
          <a:prstGeom prst="curvedRightArrow">
            <a:avLst>
              <a:gd name="adj1" fmla="val 45876"/>
              <a:gd name="adj2" fmla="val 7837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564" name="Oval 15"/>
          <p:cNvSpPr>
            <a:spLocks noChangeArrowheads="1"/>
          </p:cNvSpPr>
          <p:nvPr/>
        </p:nvSpPr>
        <p:spPr bwMode="auto">
          <a:xfrm>
            <a:off x="7010400" y="3516313"/>
            <a:ext cx="8382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565" name="Text Box 16"/>
          <p:cNvSpPr txBox="1">
            <a:spLocks noChangeArrowheads="1"/>
          </p:cNvSpPr>
          <p:nvPr/>
        </p:nvSpPr>
        <p:spPr bwMode="auto">
          <a:xfrm>
            <a:off x="7391400" y="1752600"/>
            <a:ext cx="1371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</a:rPr>
              <a:t> M</a:t>
            </a:r>
            <a:r>
              <a:rPr lang="ru-RU" altLang="en-US" sz="1800" baseline="-25000">
                <a:latin typeface="Times New Roman" pitchFamily="18" charset="0"/>
              </a:rPr>
              <a:t>спиновый</a:t>
            </a:r>
            <a:endParaRPr lang="en-US" altLang="en-US" sz="1800" baseline="-25000">
              <a:latin typeface="Times New Roman" pitchFamily="18" charset="0"/>
            </a:endParaRPr>
          </a:p>
        </p:txBody>
      </p:sp>
      <p:sp>
        <p:nvSpPr>
          <p:cNvPr id="23566" name="Text Box 17"/>
          <p:cNvSpPr txBox="1">
            <a:spLocks noChangeArrowheads="1"/>
          </p:cNvSpPr>
          <p:nvPr/>
        </p:nvSpPr>
        <p:spPr bwMode="auto">
          <a:xfrm>
            <a:off x="5867400" y="4724400"/>
            <a:ext cx="3048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1800">
                <a:latin typeface="Times New Roman" pitchFamily="18" charset="0"/>
              </a:rPr>
              <a:t>Спиновый магнитный момент электрона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3567" name="Freeform 18"/>
          <p:cNvSpPr>
            <a:spLocks/>
          </p:cNvSpPr>
          <p:nvPr/>
        </p:nvSpPr>
        <p:spPr bwMode="auto">
          <a:xfrm>
            <a:off x="7019925" y="3495675"/>
            <a:ext cx="823913" cy="233363"/>
          </a:xfrm>
          <a:custGeom>
            <a:avLst/>
            <a:gdLst>
              <a:gd name="T0" fmla="*/ 0 w 528"/>
              <a:gd name="T1" fmla="*/ 2147483647 h 144"/>
              <a:gd name="T2" fmla="*/ 2147483647 w 528"/>
              <a:gd name="T3" fmla="*/ 2147483647 h 144"/>
              <a:gd name="T4" fmla="*/ 2147483647 w 528"/>
              <a:gd name="T5" fmla="*/ 2147483647 h 144"/>
              <a:gd name="T6" fmla="*/ 2147483647 w 528"/>
              <a:gd name="T7" fmla="*/ 0 h 144"/>
              <a:gd name="T8" fmla="*/ 2147483647 w 528"/>
              <a:gd name="T9" fmla="*/ 0 h 144"/>
              <a:gd name="T10" fmla="*/ 2147483647 w 528"/>
              <a:gd name="T11" fmla="*/ 0 h 144"/>
              <a:gd name="T12" fmla="*/ 0 w 528"/>
              <a:gd name="T13" fmla="*/ 2147483647 h 144"/>
              <a:gd name="T14" fmla="*/ 0 w 528"/>
              <a:gd name="T15" fmla="*/ 2147483647 h 1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8" h="144">
                <a:moveTo>
                  <a:pt x="0" y="144"/>
                </a:moveTo>
                <a:lnTo>
                  <a:pt x="528" y="144"/>
                </a:lnTo>
                <a:lnTo>
                  <a:pt x="528" y="96"/>
                </a:lnTo>
                <a:lnTo>
                  <a:pt x="480" y="0"/>
                </a:lnTo>
                <a:lnTo>
                  <a:pt x="336" y="0"/>
                </a:lnTo>
                <a:lnTo>
                  <a:pt x="48" y="0"/>
                </a:lnTo>
                <a:lnTo>
                  <a:pt x="0" y="96"/>
                </a:lnTo>
                <a:lnTo>
                  <a:pt x="0" y="14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8" name="Line 14"/>
          <p:cNvSpPr>
            <a:spLocks noChangeShapeType="1"/>
          </p:cNvSpPr>
          <p:nvPr/>
        </p:nvSpPr>
        <p:spPr bwMode="auto">
          <a:xfrm flipV="1">
            <a:off x="7442200" y="1839913"/>
            <a:ext cx="0" cy="1828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9" name="Line 21"/>
          <p:cNvSpPr>
            <a:spLocks noChangeShapeType="1"/>
          </p:cNvSpPr>
          <p:nvPr/>
        </p:nvSpPr>
        <p:spPr bwMode="auto">
          <a:xfrm>
            <a:off x="1143000" y="40386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0" name="Line 22"/>
          <p:cNvSpPr>
            <a:spLocks noChangeShapeType="1"/>
          </p:cNvSpPr>
          <p:nvPr/>
        </p:nvSpPr>
        <p:spPr bwMode="auto">
          <a:xfrm flipH="1" flipV="1">
            <a:off x="3733800" y="34290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1" name="Rectangle 23"/>
          <p:cNvSpPr>
            <a:spLocks noChangeArrowheads="1"/>
          </p:cNvSpPr>
          <p:nvPr/>
        </p:nvSpPr>
        <p:spPr bwMode="auto">
          <a:xfrm>
            <a:off x="1938338" y="3509963"/>
            <a:ext cx="14478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572" name="Line 11"/>
          <p:cNvSpPr>
            <a:spLocks noChangeShapeType="1"/>
          </p:cNvSpPr>
          <p:nvPr/>
        </p:nvSpPr>
        <p:spPr bwMode="auto">
          <a:xfrm flipV="1">
            <a:off x="2667000" y="1839913"/>
            <a:ext cx="0" cy="1828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3" name="Line 24"/>
          <p:cNvSpPr>
            <a:spLocks noChangeShapeType="1"/>
          </p:cNvSpPr>
          <p:nvPr/>
        </p:nvSpPr>
        <p:spPr bwMode="auto">
          <a:xfrm rot="900000" flipV="1">
            <a:off x="1936750" y="3502025"/>
            <a:ext cx="0" cy="39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4" name="Text Box 28"/>
          <p:cNvSpPr txBox="1">
            <a:spLocks noChangeArrowheads="1"/>
          </p:cNvSpPr>
          <p:nvPr/>
        </p:nvSpPr>
        <p:spPr bwMode="auto">
          <a:xfrm>
            <a:off x="457200" y="5205413"/>
            <a:ext cx="39243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400">
                <a:solidFill>
                  <a:srgbClr val="FF0000"/>
                </a:solidFill>
                <a:latin typeface="Times New Roman" pitchFamily="18" charset="0"/>
              </a:rPr>
              <a:t>Магнетон Бора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altLang="en-US" sz="24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9.274 ∙ 10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-24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ru-RU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altLang="en-US" sz="2400" baseline="30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altLang="en-US" sz="1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Наименьший возможный магнитный момент </a:t>
            </a:r>
          </a:p>
          <a:p>
            <a:pPr>
              <a:spcBef>
                <a:spcPct val="50000"/>
              </a:spcBef>
            </a:pPr>
            <a:endParaRPr lang="en-US" altLang="en-US" sz="2400" baseline="30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5" name="Text Box 31"/>
          <p:cNvSpPr txBox="1">
            <a:spLocks noChangeArrowheads="1"/>
          </p:cNvSpPr>
          <p:nvPr/>
        </p:nvSpPr>
        <p:spPr bwMode="auto">
          <a:xfrm>
            <a:off x="4648200" y="5562600"/>
            <a:ext cx="41148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1800">
                <a:latin typeface="Times New Roman" pitchFamily="18" charset="0"/>
              </a:rPr>
              <a:t>Магнитный момент атома</a:t>
            </a:r>
            <a:r>
              <a:rPr lang="en-US" altLang="en-US" sz="1800">
                <a:latin typeface="Times New Roman" pitchFamily="18" charset="0"/>
              </a:rPr>
              <a:t> = </a:t>
            </a:r>
            <a:r>
              <a:rPr lang="ru-RU" altLang="en-US" sz="1800">
                <a:latin typeface="Times New Roman" pitchFamily="18" charset="0"/>
              </a:rPr>
              <a:t>орбитальный момент</a:t>
            </a:r>
            <a:r>
              <a:rPr lang="en-US" altLang="en-US" sz="1800">
                <a:latin typeface="Times New Roman" pitchFamily="18" charset="0"/>
              </a:rPr>
              <a:t> + </a:t>
            </a:r>
            <a:r>
              <a:rPr lang="ru-RU" altLang="en-US" sz="1800">
                <a:latin typeface="Times New Roman" pitchFamily="18" charset="0"/>
              </a:rPr>
              <a:t>спиновый момент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3576" name="WordArt 2"/>
          <p:cNvSpPr>
            <a:spLocks noChangeArrowheads="1" noChangeShapeType="1" noTextEdit="1"/>
          </p:cNvSpPr>
          <p:nvPr/>
        </p:nvSpPr>
        <p:spPr bwMode="auto">
          <a:xfrm>
            <a:off x="496888" y="257175"/>
            <a:ext cx="81327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Магнитные моменты электрона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525463" y="209550"/>
            <a:ext cx="81327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Диамагнетики</a:t>
            </a:r>
          </a:p>
        </p:txBody>
      </p:sp>
      <p:sp>
        <p:nvSpPr>
          <p:cNvPr id="24579" name="Text Box 14"/>
          <p:cNvSpPr txBox="1">
            <a:spLocks noChangeArrowheads="1"/>
          </p:cNvSpPr>
          <p:nvPr/>
        </p:nvSpPr>
        <p:spPr bwMode="auto">
          <a:xfrm>
            <a:off x="3006725" y="1128713"/>
            <a:ext cx="5897563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en-US" sz="1800" b="0">
                <a:latin typeface="Times New Roman" pitchFamily="18" charset="0"/>
              </a:rPr>
              <a:t> </a:t>
            </a:r>
            <a:r>
              <a:rPr lang="en-US" altLang="en-US" sz="1800" b="0"/>
              <a:t>При внесении какого-либо тела в магнитное поле в электронной оболочке каждого его атома, в силу закона электромагнитной индукции, возникают индуцированные круговые токи, т. е. добавочное круговое движение электронов вокруг направления магнитного поля. Эти токи создают в каждом атоме индуцированны</a:t>
            </a:r>
            <a:r>
              <a:rPr lang="ru-RU" altLang="en-US" sz="1800" b="0"/>
              <a:t>й магнитный момент</a:t>
            </a:r>
            <a:r>
              <a:rPr lang="en-US" altLang="en-US" sz="1800" b="0">
                <a:solidFill>
                  <a:schemeClr val="tx2"/>
                </a:solidFill>
              </a:rPr>
              <a:t>,</a:t>
            </a:r>
            <a:r>
              <a:rPr lang="en-US" altLang="en-US" sz="1800" b="0"/>
              <a:t> направленный, согласно правилу Ленца, навстречу внешнему магнитному полю (независимо от того, имелся ли первоначально у атома собственный магнитный момент или нет и как он был ориентирован).</a:t>
            </a:r>
            <a:r>
              <a:rPr lang="ru-RU" altLang="en-US" sz="1800" b="0"/>
              <a:t>Это явление называется </a:t>
            </a:r>
            <a:r>
              <a:rPr lang="ru-RU" altLang="en-US" sz="1800">
                <a:solidFill>
                  <a:srgbClr val="FF3300"/>
                </a:solidFill>
              </a:rPr>
              <a:t>диамагнетизмом.</a:t>
            </a:r>
            <a:r>
              <a:rPr lang="en-US" altLang="en-US" sz="1800" b="0"/>
              <a:t> Диамагнетизм является </a:t>
            </a:r>
            <a:r>
              <a:rPr lang="en-US" altLang="en-US" sz="1800"/>
              <a:t>универсальным</a:t>
            </a:r>
            <a:r>
              <a:rPr lang="en-US" altLang="en-US" sz="1800" b="0"/>
              <a:t> свойством, присущим </a:t>
            </a:r>
            <a:r>
              <a:rPr lang="en-US" altLang="en-US" sz="1800"/>
              <a:t>всем</a:t>
            </a:r>
            <a:r>
              <a:rPr lang="en-US" altLang="en-US" sz="1800" b="0"/>
              <a:t> веществам.</a:t>
            </a:r>
            <a:r>
              <a:rPr lang="ru-RU" altLang="en-US" sz="1800" b="0"/>
              <a:t> </a:t>
            </a:r>
          </a:p>
        </p:txBody>
      </p:sp>
      <p:grpSp>
        <p:nvGrpSpPr>
          <p:cNvPr id="369679" name="Group 15"/>
          <p:cNvGrpSpPr>
            <a:grpSpLocks/>
          </p:cNvGrpSpPr>
          <p:nvPr/>
        </p:nvGrpSpPr>
        <p:grpSpPr bwMode="auto">
          <a:xfrm>
            <a:off x="469900" y="1331913"/>
            <a:ext cx="2417763" cy="4294187"/>
            <a:chOff x="918" y="552"/>
            <a:chExt cx="1193" cy="1515"/>
          </a:xfrm>
        </p:grpSpPr>
        <p:sp>
          <p:nvSpPr>
            <p:cNvPr id="24581" name="Rectangle 16"/>
            <p:cNvSpPr>
              <a:spLocks noChangeArrowheads="1"/>
            </p:cNvSpPr>
            <p:nvPr/>
          </p:nvSpPr>
          <p:spPr bwMode="auto">
            <a:xfrm>
              <a:off x="918" y="1889"/>
              <a:ext cx="119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en-US" sz="1400" b="0">
                  <a:solidFill>
                    <a:srgbClr val="000000"/>
                  </a:solidFill>
                </a:rPr>
                <a:t>Прецессия электронной орбиты</a:t>
              </a:r>
              <a:endParaRPr lang="ru-RU" altLang="en-US" sz="2400" b="0"/>
            </a:p>
          </p:txBody>
        </p:sp>
        <p:sp>
          <p:nvSpPr>
            <p:cNvPr id="24582" name="Rectangle 17"/>
            <p:cNvSpPr>
              <a:spLocks noChangeArrowheads="1"/>
            </p:cNvSpPr>
            <p:nvPr/>
          </p:nvSpPr>
          <p:spPr bwMode="auto">
            <a:xfrm>
              <a:off x="1116" y="1992"/>
              <a:ext cx="66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en-US" sz="1400" b="0">
                  <a:solidFill>
                    <a:srgbClr val="000000"/>
                  </a:solidFill>
                </a:rPr>
                <a:t>в магнитном поле</a:t>
              </a:r>
              <a:endParaRPr lang="ru-RU" altLang="en-US" sz="2400" b="0"/>
            </a:p>
          </p:txBody>
        </p:sp>
        <p:grpSp>
          <p:nvGrpSpPr>
            <p:cNvPr id="24583" name="Group 18"/>
            <p:cNvGrpSpPr>
              <a:grpSpLocks/>
            </p:cNvGrpSpPr>
            <p:nvPr/>
          </p:nvGrpSpPr>
          <p:grpSpPr bwMode="auto">
            <a:xfrm>
              <a:off x="972" y="552"/>
              <a:ext cx="807" cy="1260"/>
              <a:chOff x="972" y="552"/>
              <a:chExt cx="807" cy="1260"/>
            </a:xfrm>
          </p:grpSpPr>
          <p:sp>
            <p:nvSpPr>
              <p:cNvPr id="24584" name="Rectangle 19"/>
              <p:cNvSpPr>
                <a:spLocks noChangeArrowheads="1"/>
              </p:cNvSpPr>
              <p:nvPr/>
            </p:nvSpPr>
            <p:spPr bwMode="auto">
              <a:xfrm>
                <a:off x="1337" y="552"/>
                <a:ext cx="6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en-US" sz="1400" i="1">
                    <a:solidFill>
                      <a:srgbClr val="000000"/>
                    </a:solidFill>
                  </a:rPr>
                  <a:t>H</a:t>
                </a:r>
                <a:endParaRPr lang="ru-RU" altLang="en-US" sz="2400" b="0"/>
              </a:p>
            </p:txBody>
          </p:sp>
          <p:sp>
            <p:nvSpPr>
              <p:cNvPr id="24585" name="Rectangle 20"/>
              <p:cNvSpPr>
                <a:spLocks noChangeArrowheads="1"/>
              </p:cNvSpPr>
              <p:nvPr/>
            </p:nvSpPr>
            <p:spPr bwMode="auto">
              <a:xfrm>
                <a:off x="1738" y="1211"/>
                <a:ext cx="41" cy="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en-US" sz="1500" i="1">
                    <a:solidFill>
                      <a:srgbClr val="000000"/>
                    </a:solidFill>
                  </a:rPr>
                  <a:t>e</a:t>
                </a:r>
                <a:endParaRPr lang="ru-RU" altLang="en-US" sz="2400" b="0"/>
              </a:p>
            </p:txBody>
          </p:sp>
          <p:sp>
            <p:nvSpPr>
              <p:cNvPr id="24586" name="Rectangle 21"/>
              <p:cNvSpPr>
                <a:spLocks noChangeArrowheads="1"/>
              </p:cNvSpPr>
              <p:nvPr/>
            </p:nvSpPr>
            <p:spPr bwMode="auto">
              <a:xfrm>
                <a:off x="972" y="888"/>
                <a:ext cx="7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en-US" sz="1400" i="1">
                    <a:solidFill>
                      <a:srgbClr val="000000"/>
                    </a:solidFill>
                  </a:rPr>
                  <a:t>M</a:t>
                </a:r>
                <a:endParaRPr lang="ru-RU" altLang="en-US" sz="2400" b="0"/>
              </a:p>
            </p:txBody>
          </p:sp>
          <p:sp>
            <p:nvSpPr>
              <p:cNvPr id="24587" name="Freeform 22"/>
              <p:cNvSpPr>
                <a:spLocks/>
              </p:cNvSpPr>
              <p:nvPr/>
            </p:nvSpPr>
            <p:spPr bwMode="auto">
              <a:xfrm>
                <a:off x="1182" y="990"/>
                <a:ext cx="540" cy="108"/>
              </a:xfrm>
              <a:custGeom>
                <a:avLst/>
                <a:gdLst>
                  <a:gd name="T0" fmla="*/ 540 w 540"/>
                  <a:gd name="T1" fmla="*/ 0 h 108"/>
                  <a:gd name="T2" fmla="*/ 534 w 540"/>
                  <a:gd name="T3" fmla="*/ 24 h 108"/>
                  <a:gd name="T4" fmla="*/ 522 w 540"/>
                  <a:gd name="T5" fmla="*/ 42 h 108"/>
                  <a:gd name="T6" fmla="*/ 492 w 540"/>
                  <a:gd name="T7" fmla="*/ 60 h 108"/>
                  <a:gd name="T8" fmla="*/ 462 w 540"/>
                  <a:gd name="T9" fmla="*/ 78 h 108"/>
                  <a:gd name="T10" fmla="*/ 420 w 540"/>
                  <a:gd name="T11" fmla="*/ 90 h 108"/>
                  <a:gd name="T12" fmla="*/ 378 w 540"/>
                  <a:gd name="T13" fmla="*/ 102 h 108"/>
                  <a:gd name="T14" fmla="*/ 324 w 540"/>
                  <a:gd name="T15" fmla="*/ 108 h 108"/>
                  <a:gd name="T16" fmla="*/ 270 w 540"/>
                  <a:gd name="T17" fmla="*/ 108 h 108"/>
                  <a:gd name="T18" fmla="*/ 216 w 540"/>
                  <a:gd name="T19" fmla="*/ 108 h 108"/>
                  <a:gd name="T20" fmla="*/ 168 w 540"/>
                  <a:gd name="T21" fmla="*/ 102 h 108"/>
                  <a:gd name="T22" fmla="*/ 120 w 540"/>
                  <a:gd name="T23" fmla="*/ 90 h 108"/>
                  <a:gd name="T24" fmla="*/ 78 w 540"/>
                  <a:gd name="T25" fmla="*/ 78 h 108"/>
                  <a:gd name="T26" fmla="*/ 48 w 540"/>
                  <a:gd name="T27" fmla="*/ 60 h 108"/>
                  <a:gd name="T28" fmla="*/ 24 w 540"/>
                  <a:gd name="T29" fmla="*/ 42 h 108"/>
                  <a:gd name="T30" fmla="*/ 6 w 540"/>
                  <a:gd name="T31" fmla="*/ 24 h 108"/>
                  <a:gd name="T32" fmla="*/ 0 w 540"/>
                  <a:gd name="T33" fmla="*/ 0 h 10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0" h="108">
                    <a:moveTo>
                      <a:pt x="540" y="0"/>
                    </a:moveTo>
                    <a:lnTo>
                      <a:pt x="534" y="24"/>
                    </a:lnTo>
                    <a:lnTo>
                      <a:pt x="522" y="42"/>
                    </a:lnTo>
                    <a:lnTo>
                      <a:pt x="492" y="60"/>
                    </a:lnTo>
                    <a:lnTo>
                      <a:pt x="462" y="78"/>
                    </a:lnTo>
                    <a:lnTo>
                      <a:pt x="420" y="90"/>
                    </a:lnTo>
                    <a:lnTo>
                      <a:pt x="378" y="102"/>
                    </a:lnTo>
                    <a:lnTo>
                      <a:pt x="324" y="108"/>
                    </a:lnTo>
                    <a:lnTo>
                      <a:pt x="270" y="108"/>
                    </a:lnTo>
                    <a:lnTo>
                      <a:pt x="216" y="108"/>
                    </a:lnTo>
                    <a:lnTo>
                      <a:pt x="168" y="102"/>
                    </a:lnTo>
                    <a:lnTo>
                      <a:pt x="120" y="90"/>
                    </a:lnTo>
                    <a:lnTo>
                      <a:pt x="78" y="78"/>
                    </a:lnTo>
                    <a:lnTo>
                      <a:pt x="48" y="60"/>
                    </a:lnTo>
                    <a:lnTo>
                      <a:pt x="24" y="42"/>
                    </a:lnTo>
                    <a:lnTo>
                      <a:pt x="6" y="24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8" name="Freeform 23"/>
              <p:cNvSpPr>
                <a:spLocks/>
              </p:cNvSpPr>
              <p:nvPr/>
            </p:nvSpPr>
            <p:spPr bwMode="auto">
              <a:xfrm>
                <a:off x="1194" y="1530"/>
                <a:ext cx="540" cy="108"/>
              </a:xfrm>
              <a:custGeom>
                <a:avLst/>
                <a:gdLst>
                  <a:gd name="T0" fmla="*/ 540 w 540"/>
                  <a:gd name="T1" fmla="*/ 0 h 108"/>
                  <a:gd name="T2" fmla="*/ 534 w 540"/>
                  <a:gd name="T3" fmla="*/ 24 h 108"/>
                  <a:gd name="T4" fmla="*/ 516 w 540"/>
                  <a:gd name="T5" fmla="*/ 42 h 108"/>
                  <a:gd name="T6" fmla="*/ 492 w 540"/>
                  <a:gd name="T7" fmla="*/ 60 h 108"/>
                  <a:gd name="T8" fmla="*/ 456 w 540"/>
                  <a:gd name="T9" fmla="*/ 78 h 108"/>
                  <a:gd name="T10" fmla="*/ 420 w 540"/>
                  <a:gd name="T11" fmla="*/ 90 h 108"/>
                  <a:gd name="T12" fmla="*/ 372 w 540"/>
                  <a:gd name="T13" fmla="*/ 102 h 108"/>
                  <a:gd name="T14" fmla="*/ 324 w 540"/>
                  <a:gd name="T15" fmla="*/ 108 h 108"/>
                  <a:gd name="T16" fmla="*/ 270 w 540"/>
                  <a:gd name="T17" fmla="*/ 108 h 108"/>
                  <a:gd name="T18" fmla="*/ 216 w 540"/>
                  <a:gd name="T19" fmla="*/ 108 h 108"/>
                  <a:gd name="T20" fmla="*/ 162 w 540"/>
                  <a:gd name="T21" fmla="*/ 102 h 108"/>
                  <a:gd name="T22" fmla="*/ 120 w 540"/>
                  <a:gd name="T23" fmla="*/ 90 h 108"/>
                  <a:gd name="T24" fmla="*/ 78 w 540"/>
                  <a:gd name="T25" fmla="*/ 78 h 108"/>
                  <a:gd name="T26" fmla="*/ 42 w 540"/>
                  <a:gd name="T27" fmla="*/ 60 h 108"/>
                  <a:gd name="T28" fmla="*/ 18 w 540"/>
                  <a:gd name="T29" fmla="*/ 42 h 108"/>
                  <a:gd name="T30" fmla="*/ 6 w 540"/>
                  <a:gd name="T31" fmla="*/ 24 h 108"/>
                  <a:gd name="T32" fmla="*/ 0 w 540"/>
                  <a:gd name="T33" fmla="*/ 0 h 10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0" h="108">
                    <a:moveTo>
                      <a:pt x="540" y="0"/>
                    </a:moveTo>
                    <a:lnTo>
                      <a:pt x="534" y="24"/>
                    </a:lnTo>
                    <a:lnTo>
                      <a:pt x="516" y="42"/>
                    </a:lnTo>
                    <a:lnTo>
                      <a:pt x="492" y="60"/>
                    </a:lnTo>
                    <a:lnTo>
                      <a:pt x="456" y="78"/>
                    </a:lnTo>
                    <a:lnTo>
                      <a:pt x="420" y="90"/>
                    </a:lnTo>
                    <a:lnTo>
                      <a:pt x="372" y="102"/>
                    </a:lnTo>
                    <a:lnTo>
                      <a:pt x="324" y="108"/>
                    </a:lnTo>
                    <a:lnTo>
                      <a:pt x="270" y="108"/>
                    </a:lnTo>
                    <a:lnTo>
                      <a:pt x="216" y="108"/>
                    </a:lnTo>
                    <a:lnTo>
                      <a:pt x="162" y="102"/>
                    </a:lnTo>
                    <a:lnTo>
                      <a:pt x="120" y="90"/>
                    </a:lnTo>
                    <a:lnTo>
                      <a:pt x="78" y="78"/>
                    </a:lnTo>
                    <a:lnTo>
                      <a:pt x="42" y="60"/>
                    </a:lnTo>
                    <a:lnTo>
                      <a:pt x="18" y="42"/>
                    </a:lnTo>
                    <a:lnTo>
                      <a:pt x="6" y="24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9" name="Freeform 24"/>
              <p:cNvSpPr>
                <a:spLocks/>
              </p:cNvSpPr>
              <p:nvPr/>
            </p:nvSpPr>
            <p:spPr bwMode="auto">
              <a:xfrm>
                <a:off x="1182" y="936"/>
                <a:ext cx="42" cy="54"/>
              </a:xfrm>
              <a:custGeom>
                <a:avLst/>
                <a:gdLst>
                  <a:gd name="T0" fmla="*/ 0 w 42"/>
                  <a:gd name="T1" fmla="*/ 54 h 54"/>
                  <a:gd name="T2" fmla="*/ 6 w 42"/>
                  <a:gd name="T3" fmla="*/ 36 h 54"/>
                  <a:gd name="T4" fmla="*/ 24 w 42"/>
                  <a:gd name="T5" fmla="*/ 12 h 54"/>
                  <a:gd name="T6" fmla="*/ 42 w 42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2" h="54">
                    <a:moveTo>
                      <a:pt x="0" y="54"/>
                    </a:moveTo>
                    <a:lnTo>
                      <a:pt x="6" y="36"/>
                    </a:lnTo>
                    <a:lnTo>
                      <a:pt x="24" y="12"/>
                    </a:lnTo>
                    <a:lnTo>
                      <a:pt x="42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0" name="Freeform 25"/>
              <p:cNvSpPr>
                <a:spLocks/>
              </p:cNvSpPr>
              <p:nvPr/>
            </p:nvSpPr>
            <p:spPr bwMode="auto">
              <a:xfrm>
                <a:off x="1254" y="900"/>
                <a:ext cx="66" cy="18"/>
              </a:xfrm>
              <a:custGeom>
                <a:avLst/>
                <a:gdLst>
                  <a:gd name="T0" fmla="*/ 0 w 66"/>
                  <a:gd name="T1" fmla="*/ 18 h 18"/>
                  <a:gd name="T2" fmla="*/ 6 w 66"/>
                  <a:gd name="T3" fmla="*/ 18 h 18"/>
                  <a:gd name="T4" fmla="*/ 48 w 66"/>
                  <a:gd name="T5" fmla="*/ 0 h 18"/>
                  <a:gd name="T6" fmla="*/ 66 w 66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18">
                    <a:moveTo>
                      <a:pt x="0" y="18"/>
                    </a:moveTo>
                    <a:lnTo>
                      <a:pt x="6" y="18"/>
                    </a:lnTo>
                    <a:lnTo>
                      <a:pt x="48" y="0"/>
                    </a:lnTo>
                    <a:lnTo>
                      <a:pt x="66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1" name="Freeform 26"/>
              <p:cNvSpPr>
                <a:spLocks/>
              </p:cNvSpPr>
              <p:nvPr/>
            </p:nvSpPr>
            <p:spPr bwMode="auto">
              <a:xfrm>
                <a:off x="1362" y="888"/>
                <a:ext cx="66" cy="6"/>
              </a:xfrm>
              <a:custGeom>
                <a:avLst/>
                <a:gdLst>
                  <a:gd name="T0" fmla="*/ 0 w 66"/>
                  <a:gd name="T1" fmla="*/ 6 h 6"/>
                  <a:gd name="T2" fmla="*/ 36 w 66"/>
                  <a:gd name="T3" fmla="*/ 0 h 6"/>
                  <a:gd name="T4" fmla="*/ 66 w 66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" h="6">
                    <a:moveTo>
                      <a:pt x="0" y="6"/>
                    </a:moveTo>
                    <a:lnTo>
                      <a:pt x="36" y="0"/>
                    </a:lnTo>
                    <a:lnTo>
                      <a:pt x="66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2" name="Freeform 27"/>
              <p:cNvSpPr>
                <a:spLocks/>
              </p:cNvSpPr>
              <p:nvPr/>
            </p:nvSpPr>
            <p:spPr bwMode="auto">
              <a:xfrm>
                <a:off x="1470" y="888"/>
                <a:ext cx="66" cy="1"/>
              </a:xfrm>
              <a:custGeom>
                <a:avLst/>
                <a:gdLst>
                  <a:gd name="T0" fmla="*/ 0 w 66"/>
                  <a:gd name="T1" fmla="*/ 0 h 1"/>
                  <a:gd name="T2" fmla="*/ 36 w 66"/>
                  <a:gd name="T3" fmla="*/ 0 h 1"/>
                  <a:gd name="T4" fmla="*/ 66 w 6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" h="1">
                    <a:moveTo>
                      <a:pt x="0" y="0"/>
                    </a:moveTo>
                    <a:lnTo>
                      <a:pt x="36" y="0"/>
                    </a:lnTo>
                    <a:lnTo>
                      <a:pt x="66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3" name="Freeform 28"/>
              <p:cNvSpPr>
                <a:spLocks/>
              </p:cNvSpPr>
              <p:nvPr/>
            </p:nvSpPr>
            <p:spPr bwMode="auto">
              <a:xfrm>
                <a:off x="1578" y="900"/>
                <a:ext cx="66" cy="18"/>
              </a:xfrm>
              <a:custGeom>
                <a:avLst/>
                <a:gdLst>
                  <a:gd name="T0" fmla="*/ 0 w 66"/>
                  <a:gd name="T1" fmla="*/ 0 h 18"/>
                  <a:gd name="T2" fmla="*/ 24 w 66"/>
                  <a:gd name="T3" fmla="*/ 0 h 18"/>
                  <a:gd name="T4" fmla="*/ 66 w 66"/>
                  <a:gd name="T5" fmla="*/ 18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" h="18">
                    <a:moveTo>
                      <a:pt x="0" y="0"/>
                    </a:moveTo>
                    <a:lnTo>
                      <a:pt x="24" y="0"/>
                    </a:lnTo>
                    <a:lnTo>
                      <a:pt x="66" y="18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4" name="Freeform 29"/>
              <p:cNvSpPr>
                <a:spLocks/>
              </p:cNvSpPr>
              <p:nvPr/>
            </p:nvSpPr>
            <p:spPr bwMode="auto">
              <a:xfrm>
                <a:off x="1680" y="936"/>
                <a:ext cx="42" cy="48"/>
              </a:xfrm>
              <a:custGeom>
                <a:avLst/>
                <a:gdLst>
                  <a:gd name="T0" fmla="*/ 0 w 42"/>
                  <a:gd name="T1" fmla="*/ 0 h 48"/>
                  <a:gd name="T2" fmla="*/ 24 w 42"/>
                  <a:gd name="T3" fmla="*/ 12 h 48"/>
                  <a:gd name="T4" fmla="*/ 36 w 42"/>
                  <a:gd name="T5" fmla="*/ 36 h 48"/>
                  <a:gd name="T6" fmla="*/ 42 w 42"/>
                  <a:gd name="T7" fmla="*/ 48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2" h="48">
                    <a:moveTo>
                      <a:pt x="0" y="0"/>
                    </a:moveTo>
                    <a:lnTo>
                      <a:pt x="24" y="12"/>
                    </a:lnTo>
                    <a:lnTo>
                      <a:pt x="36" y="36"/>
                    </a:lnTo>
                    <a:lnTo>
                      <a:pt x="42" y="48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5" name="Freeform 30"/>
              <p:cNvSpPr>
                <a:spLocks/>
              </p:cNvSpPr>
              <p:nvPr/>
            </p:nvSpPr>
            <p:spPr bwMode="auto">
              <a:xfrm>
                <a:off x="1194" y="1476"/>
                <a:ext cx="36" cy="54"/>
              </a:xfrm>
              <a:custGeom>
                <a:avLst/>
                <a:gdLst>
                  <a:gd name="T0" fmla="*/ 0 w 36"/>
                  <a:gd name="T1" fmla="*/ 54 h 54"/>
                  <a:gd name="T2" fmla="*/ 6 w 36"/>
                  <a:gd name="T3" fmla="*/ 30 h 54"/>
                  <a:gd name="T4" fmla="*/ 18 w 36"/>
                  <a:gd name="T5" fmla="*/ 12 h 54"/>
                  <a:gd name="T6" fmla="*/ 36 w 36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54">
                    <a:moveTo>
                      <a:pt x="0" y="54"/>
                    </a:moveTo>
                    <a:lnTo>
                      <a:pt x="6" y="30"/>
                    </a:lnTo>
                    <a:lnTo>
                      <a:pt x="18" y="12"/>
                    </a:lnTo>
                    <a:lnTo>
                      <a:pt x="36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6" name="Freeform 31"/>
              <p:cNvSpPr>
                <a:spLocks/>
              </p:cNvSpPr>
              <p:nvPr/>
            </p:nvSpPr>
            <p:spPr bwMode="auto">
              <a:xfrm>
                <a:off x="1266" y="1434"/>
                <a:ext cx="66" cy="24"/>
              </a:xfrm>
              <a:custGeom>
                <a:avLst/>
                <a:gdLst>
                  <a:gd name="T0" fmla="*/ 0 w 66"/>
                  <a:gd name="T1" fmla="*/ 24 h 24"/>
                  <a:gd name="T2" fmla="*/ 6 w 66"/>
                  <a:gd name="T3" fmla="*/ 18 h 24"/>
                  <a:gd name="T4" fmla="*/ 48 w 66"/>
                  <a:gd name="T5" fmla="*/ 6 h 24"/>
                  <a:gd name="T6" fmla="*/ 66 w 66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24">
                    <a:moveTo>
                      <a:pt x="0" y="24"/>
                    </a:moveTo>
                    <a:lnTo>
                      <a:pt x="6" y="18"/>
                    </a:lnTo>
                    <a:lnTo>
                      <a:pt x="48" y="6"/>
                    </a:lnTo>
                    <a:lnTo>
                      <a:pt x="66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7" name="Freeform 32"/>
              <p:cNvSpPr>
                <a:spLocks/>
              </p:cNvSpPr>
              <p:nvPr/>
            </p:nvSpPr>
            <p:spPr bwMode="auto">
              <a:xfrm>
                <a:off x="1368" y="1422"/>
                <a:ext cx="72" cy="6"/>
              </a:xfrm>
              <a:custGeom>
                <a:avLst/>
                <a:gdLst>
                  <a:gd name="T0" fmla="*/ 0 w 72"/>
                  <a:gd name="T1" fmla="*/ 6 h 6"/>
                  <a:gd name="T2" fmla="*/ 42 w 72"/>
                  <a:gd name="T3" fmla="*/ 0 h 6"/>
                  <a:gd name="T4" fmla="*/ 72 w 72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" h="6">
                    <a:moveTo>
                      <a:pt x="0" y="6"/>
                    </a:moveTo>
                    <a:lnTo>
                      <a:pt x="42" y="0"/>
                    </a:lnTo>
                    <a:lnTo>
                      <a:pt x="72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8" name="Freeform 33"/>
              <p:cNvSpPr>
                <a:spLocks/>
              </p:cNvSpPr>
              <p:nvPr/>
            </p:nvSpPr>
            <p:spPr bwMode="auto">
              <a:xfrm>
                <a:off x="1482" y="1422"/>
                <a:ext cx="66" cy="6"/>
              </a:xfrm>
              <a:custGeom>
                <a:avLst/>
                <a:gdLst>
                  <a:gd name="T0" fmla="*/ 0 w 66"/>
                  <a:gd name="T1" fmla="*/ 0 h 6"/>
                  <a:gd name="T2" fmla="*/ 36 w 66"/>
                  <a:gd name="T3" fmla="*/ 0 h 6"/>
                  <a:gd name="T4" fmla="*/ 66 w 66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" h="6">
                    <a:moveTo>
                      <a:pt x="0" y="0"/>
                    </a:moveTo>
                    <a:lnTo>
                      <a:pt x="36" y="0"/>
                    </a:lnTo>
                    <a:lnTo>
                      <a:pt x="66" y="6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9" name="Freeform 34"/>
              <p:cNvSpPr>
                <a:spLocks/>
              </p:cNvSpPr>
              <p:nvPr/>
            </p:nvSpPr>
            <p:spPr bwMode="auto">
              <a:xfrm>
                <a:off x="1590" y="1434"/>
                <a:ext cx="60" cy="18"/>
              </a:xfrm>
              <a:custGeom>
                <a:avLst/>
                <a:gdLst>
                  <a:gd name="T0" fmla="*/ 0 w 60"/>
                  <a:gd name="T1" fmla="*/ 0 h 18"/>
                  <a:gd name="T2" fmla="*/ 24 w 60"/>
                  <a:gd name="T3" fmla="*/ 6 h 18"/>
                  <a:gd name="T4" fmla="*/ 60 w 60"/>
                  <a:gd name="T5" fmla="*/ 18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18">
                    <a:moveTo>
                      <a:pt x="0" y="0"/>
                    </a:moveTo>
                    <a:lnTo>
                      <a:pt x="24" y="6"/>
                    </a:lnTo>
                    <a:lnTo>
                      <a:pt x="60" y="18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0" name="Freeform 35"/>
              <p:cNvSpPr>
                <a:spLocks/>
              </p:cNvSpPr>
              <p:nvPr/>
            </p:nvSpPr>
            <p:spPr bwMode="auto">
              <a:xfrm>
                <a:off x="1692" y="1470"/>
                <a:ext cx="36" cy="54"/>
              </a:xfrm>
              <a:custGeom>
                <a:avLst/>
                <a:gdLst>
                  <a:gd name="T0" fmla="*/ 0 w 36"/>
                  <a:gd name="T1" fmla="*/ 0 h 54"/>
                  <a:gd name="T2" fmla="*/ 18 w 36"/>
                  <a:gd name="T3" fmla="*/ 18 h 54"/>
                  <a:gd name="T4" fmla="*/ 36 w 36"/>
                  <a:gd name="T5" fmla="*/ 36 h 54"/>
                  <a:gd name="T6" fmla="*/ 36 w 36"/>
                  <a:gd name="T7" fmla="*/ 54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54">
                    <a:moveTo>
                      <a:pt x="0" y="0"/>
                    </a:moveTo>
                    <a:lnTo>
                      <a:pt x="18" y="18"/>
                    </a:lnTo>
                    <a:lnTo>
                      <a:pt x="36" y="36"/>
                    </a:lnTo>
                    <a:lnTo>
                      <a:pt x="36" y="54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1" name="Line 36"/>
              <p:cNvSpPr>
                <a:spLocks noChangeShapeType="1"/>
              </p:cNvSpPr>
              <p:nvPr/>
            </p:nvSpPr>
            <p:spPr bwMode="auto">
              <a:xfrm>
                <a:off x="1452" y="642"/>
                <a:ext cx="1" cy="6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2" name="Freeform 37"/>
              <p:cNvSpPr>
                <a:spLocks/>
              </p:cNvSpPr>
              <p:nvPr/>
            </p:nvSpPr>
            <p:spPr bwMode="auto">
              <a:xfrm>
                <a:off x="1152" y="984"/>
                <a:ext cx="624" cy="552"/>
              </a:xfrm>
              <a:custGeom>
                <a:avLst/>
                <a:gdLst>
                  <a:gd name="T0" fmla="*/ 204 w 624"/>
                  <a:gd name="T1" fmla="*/ 150 h 552"/>
                  <a:gd name="T2" fmla="*/ 264 w 624"/>
                  <a:gd name="T3" fmla="*/ 102 h 552"/>
                  <a:gd name="T4" fmla="*/ 324 w 624"/>
                  <a:gd name="T5" fmla="*/ 66 h 552"/>
                  <a:gd name="T6" fmla="*/ 384 w 624"/>
                  <a:gd name="T7" fmla="*/ 36 h 552"/>
                  <a:gd name="T8" fmla="*/ 438 w 624"/>
                  <a:gd name="T9" fmla="*/ 12 h 552"/>
                  <a:gd name="T10" fmla="*/ 492 w 624"/>
                  <a:gd name="T11" fmla="*/ 6 h 552"/>
                  <a:gd name="T12" fmla="*/ 540 w 624"/>
                  <a:gd name="T13" fmla="*/ 0 h 552"/>
                  <a:gd name="T14" fmla="*/ 576 w 624"/>
                  <a:gd name="T15" fmla="*/ 12 h 552"/>
                  <a:gd name="T16" fmla="*/ 600 w 624"/>
                  <a:gd name="T17" fmla="*/ 36 h 552"/>
                  <a:gd name="T18" fmla="*/ 618 w 624"/>
                  <a:gd name="T19" fmla="*/ 66 h 552"/>
                  <a:gd name="T20" fmla="*/ 624 w 624"/>
                  <a:gd name="T21" fmla="*/ 102 h 552"/>
                  <a:gd name="T22" fmla="*/ 612 w 624"/>
                  <a:gd name="T23" fmla="*/ 150 h 552"/>
                  <a:gd name="T24" fmla="*/ 594 w 624"/>
                  <a:gd name="T25" fmla="*/ 198 h 552"/>
                  <a:gd name="T26" fmla="*/ 564 w 624"/>
                  <a:gd name="T27" fmla="*/ 246 h 552"/>
                  <a:gd name="T28" fmla="*/ 522 w 624"/>
                  <a:gd name="T29" fmla="*/ 300 h 552"/>
                  <a:gd name="T30" fmla="*/ 474 w 624"/>
                  <a:gd name="T31" fmla="*/ 354 h 552"/>
                  <a:gd name="T32" fmla="*/ 420 w 624"/>
                  <a:gd name="T33" fmla="*/ 408 h 552"/>
                  <a:gd name="T34" fmla="*/ 360 w 624"/>
                  <a:gd name="T35" fmla="*/ 456 h 552"/>
                  <a:gd name="T36" fmla="*/ 294 w 624"/>
                  <a:gd name="T37" fmla="*/ 492 h 552"/>
                  <a:gd name="T38" fmla="*/ 234 w 624"/>
                  <a:gd name="T39" fmla="*/ 522 h 552"/>
                  <a:gd name="T40" fmla="*/ 180 w 624"/>
                  <a:gd name="T41" fmla="*/ 540 h 552"/>
                  <a:gd name="T42" fmla="*/ 126 w 624"/>
                  <a:gd name="T43" fmla="*/ 552 h 552"/>
                  <a:gd name="T44" fmla="*/ 84 w 624"/>
                  <a:gd name="T45" fmla="*/ 552 h 552"/>
                  <a:gd name="T46" fmla="*/ 48 w 624"/>
                  <a:gd name="T47" fmla="*/ 546 h 552"/>
                  <a:gd name="T48" fmla="*/ 18 w 624"/>
                  <a:gd name="T49" fmla="*/ 522 h 552"/>
                  <a:gd name="T50" fmla="*/ 0 w 624"/>
                  <a:gd name="T51" fmla="*/ 492 h 552"/>
                  <a:gd name="T52" fmla="*/ 0 w 624"/>
                  <a:gd name="T53" fmla="*/ 456 h 552"/>
                  <a:gd name="T54" fmla="*/ 6 w 624"/>
                  <a:gd name="T55" fmla="*/ 408 h 552"/>
                  <a:gd name="T56" fmla="*/ 30 w 624"/>
                  <a:gd name="T57" fmla="*/ 360 h 552"/>
                  <a:gd name="T58" fmla="*/ 60 w 624"/>
                  <a:gd name="T59" fmla="*/ 306 h 552"/>
                  <a:gd name="T60" fmla="*/ 96 w 624"/>
                  <a:gd name="T61" fmla="*/ 252 h 552"/>
                  <a:gd name="T62" fmla="*/ 144 w 624"/>
                  <a:gd name="T63" fmla="*/ 204 h 552"/>
                  <a:gd name="T64" fmla="*/ 204 w 624"/>
                  <a:gd name="T65" fmla="*/ 150 h 5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24" h="552">
                    <a:moveTo>
                      <a:pt x="204" y="150"/>
                    </a:moveTo>
                    <a:lnTo>
                      <a:pt x="264" y="102"/>
                    </a:lnTo>
                    <a:lnTo>
                      <a:pt x="324" y="66"/>
                    </a:lnTo>
                    <a:lnTo>
                      <a:pt x="384" y="36"/>
                    </a:lnTo>
                    <a:lnTo>
                      <a:pt x="438" y="12"/>
                    </a:lnTo>
                    <a:lnTo>
                      <a:pt x="492" y="6"/>
                    </a:lnTo>
                    <a:lnTo>
                      <a:pt x="540" y="0"/>
                    </a:lnTo>
                    <a:lnTo>
                      <a:pt x="576" y="12"/>
                    </a:lnTo>
                    <a:lnTo>
                      <a:pt x="600" y="36"/>
                    </a:lnTo>
                    <a:lnTo>
                      <a:pt x="618" y="66"/>
                    </a:lnTo>
                    <a:lnTo>
                      <a:pt x="624" y="102"/>
                    </a:lnTo>
                    <a:lnTo>
                      <a:pt x="612" y="150"/>
                    </a:lnTo>
                    <a:lnTo>
                      <a:pt x="594" y="198"/>
                    </a:lnTo>
                    <a:lnTo>
                      <a:pt x="564" y="246"/>
                    </a:lnTo>
                    <a:lnTo>
                      <a:pt x="522" y="300"/>
                    </a:lnTo>
                    <a:lnTo>
                      <a:pt x="474" y="354"/>
                    </a:lnTo>
                    <a:lnTo>
                      <a:pt x="420" y="408"/>
                    </a:lnTo>
                    <a:lnTo>
                      <a:pt x="360" y="456"/>
                    </a:lnTo>
                    <a:lnTo>
                      <a:pt x="294" y="492"/>
                    </a:lnTo>
                    <a:lnTo>
                      <a:pt x="234" y="522"/>
                    </a:lnTo>
                    <a:lnTo>
                      <a:pt x="180" y="540"/>
                    </a:lnTo>
                    <a:lnTo>
                      <a:pt x="126" y="552"/>
                    </a:lnTo>
                    <a:lnTo>
                      <a:pt x="84" y="552"/>
                    </a:lnTo>
                    <a:lnTo>
                      <a:pt x="48" y="546"/>
                    </a:lnTo>
                    <a:lnTo>
                      <a:pt x="18" y="522"/>
                    </a:lnTo>
                    <a:lnTo>
                      <a:pt x="0" y="492"/>
                    </a:lnTo>
                    <a:lnTo>
                      <a:pt x="0" y="456"/>
                    </a:lnTo>
                    <a:lnTo>
                      <a:pt x="6" y="408"/>
                    </a:lnTo>
                    <a:lnTo>
                      <a:pt x="30" y="360"/>
                    </a:lnTo>
                    <a:lnTo>
                      <a:pt x="60" y="306"/>
                    </a:lnTo>
                    <a:lnTo>
                      <a:pt x="96" y="252"/>
                    </a:lnTo>
                    <a:lnTo>
                      <a:pt x="144" y="204"/>
                    </a:lnTo>
                    <a:lnTo>
                      <a:pt x="204" y="15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3" name="Line 38"/>
              <p:cNvSpPr>
                <a:spLocks noChangeShapeType="1"/>
              </p:cNvSpPr>
              <p:nvPr/>
            </p:nvSpPr>
            <p:spPr bwMode="auto">
              <a:xfrm flipV="1">
                <a:off x="1182" y="1470"/>
                <a:ext cx="42" cy="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4" name="Line 39"/>
              <p:cNvSpPr>
                <a:spLocks noChangeShapeType="1"/>
              </p:cNvSpPr>
              <p:nvPr/>
            </p:nvSpPr>
            <p:spPr bwMode="auto">
              <a:xfrm flipV="1">
                <a:off x="1248" y="1410"/>
                <a:ext cx="42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5" name="Line 40"/>
              <p:cNvSpPr>
                <a:spLocks noChangeShapeType="1"/>
              </p:cNvSpPr>
              <p:nvPr/>
            </p:nvSpPr>
            <p:spPr bwMode="auto">
              <a:xfrm flipV="1">
                <a:off x="1314" y="1350"/>
                <a:ext cx="42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6" name="Line 41"/>
              <p:cNvSpPr>
                <a:spLocks noChangeShapeType="1"/>
              </p:cNvSpPr>
              <p:nvPr/>
            </p:nvSpPr>
            <p:spPr bwMode="auto">
              <a:xfrm flipV="1">
                <a:off x="1386" y="1290"/>
                <a:ext cx="42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7" name="Line 42"/>
              <p:cNvSpPr>
                <a:spLocks noChangeShapeType="1"/>
              </p:cNvSpPr>
              <p:nvPr/>
            </p:nvSpPr>
            <p:spPr bwMode="auto">
              <a:xfrm flipV="1">
                <a:off x="1452" y="1230"/>
                <a:ext cx="42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8" name="Line 43"/>
              <p:cNvSpPr>
                <a:spLocks noChangeShapeType="1"/>
              </p:cNvSpPr>
              <p:nvPr/>
            </p:nvSpPr>
            <p:spPr bwMode="auto">
              <a:xfrm flipV="1">
                <a:off x="1518" y="1164"/>
                <a:ext cx="42" cy="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9" name="Line 44"/>
              <p:cNvSpPr>
                <a:spLocks noChangeShapeType="1"/>
              </p:cNvSpPr>
              <p:nvPr/>
            </p:nvSpPr>
            <p:spPr bwMode="auto">
              <a:xfrm flipV="1">
                <a:off x="1584" y="1104"/>
                <a:ext cx="42" cy="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0" name="Line 45"/>
              <p:cNvSpPr>
                <a:spLocks noChangeShapeType="1"/>
              </p:cNvSpPr>
              <p:nvPr/>
            </p:nvSpPr>
            <p:spPr bwMode="auto">
              <a:xfrm flipV="1">
                <a:off x="1650" y="1044"/>
                <a:ext cx="42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1" name="Line 46"/>
              <p:cNvSpPr>
                <a:spLocks noChangeShapeType="1"/>
              </p:cNvSpPr>
              <p:nvPr/>
            </p:nvSpPr>
            <p:spPr bwMode="auto">
              <a:xfrm flipV="1">
                <a:off x="1722" y="1002"/>
                <a:ext cx="18" cy="1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2" name="Line 47"/>
              <p:cNvSpPr>
                <a:spLocks noChangeShapeType="1"/>
              </p:cNvSpPr>
              <p:nvPr/>
            </p:nvSpPr>
            <p:spPr bwMode="auto">
              <a:xfrm>
                <a:off x="1176" y="996"/>
                <a:ext cx="42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3" name="Line 48"/>
              <p:cNvSpPr>
                <a:spLocks noChangeShapeType="1"/>
              </p:cNvSpPr>
              <p:nvPr/>
            </p:nvSpPr>
            <p:spPr bwMode="auto">
              <a:xfrm>
                <a:off x="1242" y="1056"/>
                <a:ext cx="42" cy="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4" name="Line 49"/>
              <p:cNvSpPr>
                <a:spLocks noChangeShapeType="1"/>
              </p:cNvSpPr>
              <p:nvPr/>
            </p:nvSpPr>
            <p:spPr bwMode="auto">
              <a:xfrm>
                <a:off x="1308" y="1122"/>
                <a:ext cx="42" cy="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5" name="Line 50"/>
              <p:cNvSpPr>
                <a:spLocks noChangeShapeType="1"/>
              </p:cNvSpPr>
              <p:nvPr/>
            </p:nvSpPr>
            <p:spPr bwMode="auto">
              <a:xfrm>
                <a:off x="1374" y="1188"/>
                <a:ext cx="42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6" name="Line 51"/>
              <p:cNvSpPr>
                <a:spLocks noChangeShapeType="1"/>
              </p:cNvSpPr>
              <p:nvPr/>
            </p:nvSpPr>
            <p:spPr bwMode="auto">
              <a:xfrm>
                <a:off x="1440" y="1248"/>
                <a:ext cx="42" cy="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7" name="Line 52"/>
              <p:cNvSpPr>
                <a:spLocks noChangeShapeType="1"/>
              </p:cNvSpPr>
              <p:nvPr/>
            </p:nvSpPr>
            <p:spPr bwMode="auto">
              <a:xfrm>
                <a:off x="1506" y="1314"/>
                <a:ext cx="36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8" name="Line 53"/>
              <p:cNvSpPr>
                <a:spLocks noChangeShapeType="1"/>
              </p:cNvSpPr>
              <p:nvPr/>
            </p:nvSpPr>
            <p:spPr bwMode="auto">
              <a:xfrm>
                <a:off x="1566" y="1374"/>
                <a:ext cx="42" cy="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9" name="Line 54"/>
              <p:cNvSpPr>
                <a:spLocks noChangeShapeType="1"/>
              </p:cNvSpPr>
              <p:nvPr/>
            </p:nvSpPr>
            <p:spPr bwMode="auto">
              <a:xfrm>
                <a:off x="1632" y="1440"/>
                <a:ext cx="42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0" name="Line 55"/>
              <p:cNvSpPr>
                <a:spLocks noChangeShapeType="1"/>
              </p:cNvSpPr>
              <p:nvPr/>
            </p:nvSpPr>
            <p:spPr bwMode="auto">
              <a:xfrm>
                <a:off x="1698" y="1500"/>
                <a:ext cx="36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1" name="Line 56"/>
              <p:cNvSpPr>
                <a:spLocks noChangeShapeType="1"/>
              </p:cNvSpPr>
              <p:nvPr/>
            </p:nvSpPr>
            <p:spPr bwMode="auto">
              <a:xfrm>
                <a:off x="1452" y="1470"/>
                <a:ext cx="1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2" name="Line 57"/>
              <p:cNvSpPr>
                <a:spLocks noChangeShapeType="1"/>
              </p:cNvSpPr>
              <p:nvPr/>
            </p:nvSpPr>
            <p:spPr bwMode="auto">
              <a:xfrm>
                <a:off x="1110" y="798"/>
                <a:ext cx="1" cy="3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3" name="Freeform 58"/>
              <p:cNvSpPr>
                <a:spLocks/>
              </p:cNvSpPr>
              <p:nvPr/>
            </p:nvSpPr>
            <p:spPr bwMode="auto">
              <a:xfrm>
                <a:off x="1434" y="624"/>
                <a:ext cx="36" cy="78"/>
              </a:xfrm>
              <a:custGeom>
                <a:avLst/>
                <a:gdLst>
                  <a:gd name="T0" fmla="*/ 18 w 36"/>
                  <a:gd name="T1" fmla="*/ 0 h 78"/>
                  <a:gd name="T2" fmla="*/ 0 w 36"/>
                  <a:gd name="T3" fmla="*/ 78 h 78"/>
                  <a:gd name="T4" fmla="*/ 24 w 36"/>
                  <a:gd name="T5" fmla="*/ 66 h 78"/>
                  <a:gd name="T6" fmla="*/ 36 w 36"/>
                  <a:gd name="T7" fmla="*/ 78 h 78"/>
                  <a:gd name="T8" fmla="*/ 18 w 36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78">
                    <a:moveTo>
                      <a:pt x="18" y="0"/>
                    </a:moveTo>
                    <a:lnTo>
                      <a:pt x="0" y="78"/>
                    </a:lnTo>
                    <a:lnTo>
                      <a:pt x="24" y="66"/>
                    </a:lnTo>
                    <a:lnTo>
                      <a:pt x="36" y="7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4" name="Freeform 59"/>
              <p:cNvSpPr>
                <a:spLocks/>
              </p:cNvSpPr>
              <p:nvPr/>
            </p:nvSpPr>
            <p:spPr bwMode="auto">
              <a:xfrm>
                <a:off x="1434" y="624"/>
                <a:ext cx="36" cy="78"/>
              </a:xfrm>
              <a:custGeom>
                <a:avLst/>
                <a:gdLst>
                  <a:gd name="T0" fmla="*/ 18 w 36"/>
                  <a:gd name="T1" fmla="*/ 0 h 78"/>
                  <a:gd name="T2" fmla="*/ 0 w 36"/>
                  <a:gd name="T3" fmla="*/ 78 h 78"/>
                  <a:gd name="T4" fmla="*/ 24 w 36"/>
                  <a:gd name="T5" fmla="*/ 66 h 78"/>
                  <a:gd name="T6" fmla="*/ 36 w 36"/>
                  <a:gd name="T7" fmla="*/ 78 h 78"/>
                  <a:gd name="T8" fmla="*/ 18 w 36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78">
                    <a:moveTo>
                      <a:pt x="18" y="0"/>
                    </a:moveTo>
                    <a:lnTo>
                      <a:pt x="0" y="78"/>
                    </a:lnTo>
                    <a:lnTo>
                      <a:pt x="24" y="66"/>
                    </a:lnTo>
                    <a:lnTo>
                      <a:pt x="36" y="78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5" name="Freeform 60"/>
              <p:cNvSpPr>
                <a:spLocks/>
              </p:cNvSpPr>
              <p:nvPr/>
            </p:nvSpPr>
            <p:spPr bwMode="auto">
              <a:xfrm>
                <a:off x="1092" y="1116"/>
                <a:ext cx="36" cy="78"/>
              </a:xfrm>
              <a:custGeom>
                <a:avLst/>
                <a:gdLst>
                  <a:gd name="T0" fmla="*/ 18 w 36"/>
                  <a:gd name="T1" fmla="*/ 78 h 78"/>
                  <a:gd name="T2" fmla="*/ 36 w 36"/>
                  <a:gd name="T3" fmla="*/ 0 h 78"/>
                  <a:gd name="T4" fmla="*/ 18 w 36"/>
                  <a:gd name="T5" fmla="*/ 12 h 78"/>
                  <a:gd name="T6" fmla="*/ 0 w 36"/>
                  <a:gd name="T7" fmla="*/ 0 h 78"/>
                  <a:gd name="T8" fmla="*/ 18 w 36"/>
                  <a:gd name="T9" fmla="*/ 78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78">
                    <a:moveTo>
                      <a:pt x="18" y="78"/>
                    </a:moveTo>
                    <a:lnTo>
                      <a:pt x="36" y="0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1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6" name="Freeform 61"/>
              <p:cNvSpPr>
                <a:spLocks/>
              </p:cNvSpPr>
              <p:nvPr/>
            </p:nvSpPr>
            <p:spPr bwMode="auto">
              <a:xfrm>
                <a:off x="1092" y="1116"/>
                <a:ext cx="36" cy="78"/>
              </a:xfrm>
              <a:custGeom>
                <a:avLst/>
                <a:gdLst>
                  <a:gd name="T0" fmla="*/ 18 w 36"/>
                  <a:gd name="T1" fmla="*/ 78 h 78"/>
                  <a:gd name="T2" fmla="*/ 36 w 36"/>
                  <a:gd name="T3" fmla="*/ 0 h 78"/>
                  <a:gd name="T4" fmla="*/ 18 w 36"/>
                  <a:gd name="T5" fmla="*/ 12 h 78"/>
                  <a:gd name="T6" fmla="*/ 0 w 36"/>
                  <a:gd name="T7" fmla="*/ 0 h 78"/>
                  <a:gd name="T8" fmla="*/ 18 w 36"/>
                  <a:gd name="T9" fmla="*/ 78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78">
                    <a:moveTo>
                      <a:pt x="18" y="78"/>
                    </a:moveTo>
                    <a:lnTo>
                      <a:pt x="36" y="0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18" y="7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7" name="Freeform 62"/>
              <p:cNvSpPr>
                <a:spLocks/>
              </p:cNvSpPr>
              <p:nvPr/>
            </p:nvSpPr>
            <p:spPr bwMode="auto">
              <a:xfrm>
                <a:off x="1650" y="1242"/>
                <a:ext cx="66" cy="66"/>
              </a:xfrm>
              <a:custGeom>
                <a:avLst/>
                <a:gdLst>
                  <a:gd name="T0" fmla="*/ 30 w 66"/>
                  <a:gd name="T1" fmla="*/ 0 h 66"/>
                  <a:gd name="T2" fmla="*/ 42 w 66"/>
                  <a:gd name="T3" fmla="*/ 6 h 66"/>
                  <a:gd name="T4" fmla="*/ 54 w 66"/>
                  <a:gd name="T5" fmla="*/ 12 h 66"/>
                  <a:gd name="T6" fmla="*/ 60 w 66"/>
                  <a:gd name="T7" fmla="*/ 18 h 66"/>
                  <a:gd name="T8" fmla="*/ 66 w 66"/>
                  <a:gd name="T9" fmla="*/ 30 h 66"/>
                  <a:gd name="T10" fmla="*/ 60 w 66"/>
                  <a:gd name="T11" fmla="*/ 42 h 66"/>
                  <a:gd name="T12" fmla="*/ 54 w 66"/>
                  <a:gd name="T13" fmla="*/ 54 h 66"/>
                  <a:gd name="T14" fmla="*/ 42 w 66"/>
                  <a:gd name="T15" fmla="*/ 60 h 66"/>
                  <a:gd name="T16" fmla="*/ 30 w 66"/>
                  <a:gd name="T17" fmla="*/ 66 h 66"/>
                  <a:gd name="T18" fmla="*/ 18 w 66"/>
                  <a:gd name="T19" fmla="*/ 60 h 66"/>
                  <a:gd name="T20" fmla="*/ 12 w 66"/>
                  <a:gd name="T21" fmla="*/ 54 h 66"/>
                  <a:gd name="T22" fmla="*/ 0 w 66"/>
                  <a:gd name="T23" fmla="*/ 42 h 66"/>
                  <a:gd name="T24" fmla="*/ 0 w 66"/>
                  <a:gd name="T25" fmla="*/ 30 h 66"/>
                  <a:gd name="T26" fmla="*/ 0 w 66"/>
                  <a:gd name="T27" fmla="*/ 18 h 66"/>
                  <a:gd name="T28" fmla="*/ 12 w 66"/>
                  <a:gd name="T29" fmla="*/ 12 h 66"/>
                  <a:gd name="T30" fmla="*/ 18 w 66"/>
                  <a:gd name="T31" fmla="*/ 6 h 66"/>
                  <a:gd name="T32" fmla="*/ 30 w 6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66">
                    <a:moveTo>
                      <a:pt x="30" y="0"/>
                    </a:moveTo>
                    <a:lnTo>
                      <a:pt x="42" y="6"/>
                    </a:lnTo>
                    <a:lnTo>
                      <a:pt x="54" y="12"/>
                    </a:lnTo>
                    <a:lnTo>
                      <a:pt x="60" y="18"/>
                    </a:lnTo>
                    <a:lnTo>
                      <a:pt x="66" y="30"/>
                    </a:lnTo>
                    <a:lnTo>
                      <a:pt x="60" y="42"/>
                    </a:lnTo>
                    <a:lnTo>
                      <a:pt x="54" y="54"/>
                    </a:lnTo>
                    <a:lnTo>
                      <a:pt x="42" y="60"/>
                    </a:lnTo>
                    <a:lnTo>
                      <a:pt x="30" y="66"/>
                    </a:lnTo>
                    <a:lnTo>
                      <a:pt x="18" y="60"/>
                    </a:lnTo>
                    <a:lnTo>
                      <a:pt x="12" y="54"/>
                    </a:lnTo>
                    <a:lnTo>
                      <a:pt x="0" y="42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8" name="Freeform 63"/>
              <p:cNvSpPr>
                <a:spLocks/>
              </p:cNvSpPr>
              <p:nvPr/>
            </p:nvSpPr>
            <p:spPr bwMode="auto">
              <a:xfrm>
                <a:off x="1650" y="1242"/>
                <a:ext cx="66" cy="66"/>
              </a:xfrm>
              <a:custGeom>
                <a:avLst/>
                <a:gdLst>
                  <a:gd name="T0" fmla="*/ 30 w 66"/>
                  <a:gd name="T1" fmla="*/ 0 h 66"/>
                  <a:gd name="T2" fmla="*/ 42 w 66"/>
                  <a:gd name="T3" fmla="*/ 6 h 66"/>
                  <a:gd name="T4" fmla="*/ 54 w 66"/>
                  <a:gd name="T5" fmla="*/ 12 h 66"/>
                  <a:gd name="T6" fmla="*/ 60 w 66"/>
                  <a:gd name="T7" fmla="*/ 18 h 66"/>
                  <a:gd name="T8" fmla="*/ 66 w 66"/>
                  <a:gd name="T9" fmla="*/ 30 h 66"/>
                  <a:gd name="T10" fmla="*/ 60 w 66"/>
                  <a:gd name="T11" fmla="*/ 42 h 66"/>
                  <a:gd name="T12" fmla="*/ 54 w 66"/>
                  <a:gd name="T13" fmla="*/ 54 h 66"/>
                  <a:gd name="T14" fmla="*/ 42 w 66"/>
                  <a:gd name="T15" fmla="*/ 60 h 66"/>
                  <a:gd name="T16" fmla="*/ 30 w 66"/>
                  <a:gd name="T17" fmla="*/ 66 h 66"/>
                  <a:gd name="T18" fmla="*/ 18 w 66"/>
                  <a:gd name="T19" fmla="*/ 60 h 66"/>
                  <a:gd name="T20" fmla="*/ 12 w 66"/>
                  <a:gd name="T21" fmla="*/ 54 h 66"/>
                  <a:gd name="T22" fmla="*/ 0 w 66"/>
                  <a:gd name="T23" fmla="*/ 42 h 66"/>
                  <a:gd name="T24" fmla="*/ 0 w 66"/>
                  <a:gd name="T25" fmla="*/ 30 h 66"/>
                  <a:gd name="T26" fmla="*/ 0 w 66"/>
                  <a:gd name="T27" fmla="*/ 18 h 66"/>
                  <a:gd name="T28" fmla="*/ 12 w 66"/>
                  <a:gd name="T29" fmla="*/ 12 h 66"/>
                  <a:gd name="T30" fmla="*/ 18 w 66"/>
                  <a:gd name="T31" fmla="*/ 6 h 66"/>
                  <a:gd name="T32" fmla="*/ 30 w 6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66">
                    <a:moveTo>
                      <a:pt x="30" y="0"/>
                    </a:moveTo>
                    <a:lnTo>
                      <a:pt x="42" y="6"/>
                    </a:lnTo>
                    <a:lnTo>
                      <a:pt x="54" y="12"/>
                    </a:lnTo>
                    <a:lnTo>
                      <a:pt x="60" y="18"/>
                    </a:lnTo>
                    <a:lnTo>
                      <a:pt x="66" y="30"/>
                    </a:lnTo>
                    <a:lnTo>
                      <a:pt x="60" y="42"/>
                    </a:lnTo>
                    <a:lnTo>
                      <a:pt x="54" y="54"/>
                    </a:lnTo>
                    <a:lnTo>
                      <a:pt x="42" y="60"/>
                    </a:lnTo>
                    <a:lnTo>
                      <a:pt x="30" y="66"/>
                    </a:lnTo>
                    <a:lnTo>
                      <a:pt x="18" y="60"/>
                    </a:lnTo>
                    <a:lnTo>
                      <a:pt x="12" y="54"/>
                    </a:lnTo>
                    <a:lnTo>
                      <a:pt x="0" y="42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9" name="Freeform 64"/>
              <p:cNvSpPr>
                <a:spLocks/>
              </p:cNvSpPr>
              <p:nvPr/>
            </p:nvSpPr>
            <p:spPr bwMode="auto">
              <a:xfrm>
                <a:off x="1734" y="1104"/>
                <a:ext cx="36" cy="60"/>
              </a:xfrm>
              <a:custGeom>
                <a:avLst/>
                <a:gdLst>
                  <a:gd name="T0" fmla="*/ 0 w 36"/>
                  <a:gd name="T1" fmla="*/ 48 h 60"/>
                  <a:gd name="T2" fmla="*/ 36 w 36"/>
                  <a:gd name="T3" fmla="*/ 0 h 60"/>
                  <a:gd name="T4" fmla="*/ 36 w 36"/>
                  <a:gd name="T5" fmla="*/ 60 h 60"/>
                  <a:gd name="T6" fmla="*/ 30 w 36"/>
                  <a:gd name="T7" fmla="*/ 42 h 60"/>
                  <a:gd name="T8" fmla="*/ 0 w 36"/>
                  <a:gd name="T9" fmla="*/ 48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60">
                    <a:moveTo>
                      <a:pt x="0" y="48"/>
                    </a:moveTo>
                    <a:lnTo>
                      <a:pt x="36" y="0"/>
                    </a:lnTo>
                    <a:lnTo>
                      <a:pt x="36" y="60"/>
                    </a:lnTo>
                    <a:lnTo>
                      <a:pt x="30" y="4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0" name="Freeform 65"/>
              <p:cNvSpPr>
                <a:spLocks/>
              </p:cNvSpPr>
              <p:nvPr/>
            </p:nvSpPr>
            <p:spPr bwMode="auto">
              <a:xfrm>
                <a:off x="1734" y="1104"/>
                <a:ext cx="36" cy="60"/>
              </a:xfrm>
              <a:custGeom>
                <a:avLst/>
                <a:gdLst>
                  <a:gd name="T0" fmla="*/ 0 w 36"/>
                  <a:gd name="T1" fmla="*/ 48 h 60"/>
                  <a:gd name="T2" fmla="*/ 36 w 36"/>
                  <a:gd name="T3" fmla="*/ 0 h 60"/>
                  <a:gd name="T4" fmla="*/ 36 w 36"/>
                  <a:gd name="T5" fmla="*/ 60 h 60"/>
                  <a:gd name="T6" fmla="*/ 30 w 36"/>
                  <a:gd name="T7" fmla="*/ 42 h 60"/>
                  <a:gd name="T8" fmla="*/ 0 w 36"/>
                  <a:gd name="T9" fmla="*/ 48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60">
                    <a:moveTo>
                      <a:pt x="0" y="48"/>
                    </a:moveTo>
                    <a:lnTo>
                      <a:pt x="36" y="0"/>
                    </a:lnTo>
                    <a:lnTo>
                      <a:pt x="36" y="60"/>
                    </a:lnTo>
                    <a:lnTo>
                      <a:pt x="30" y="42"/>
                    </a:lnTo>
                    <a:lnTo>
                      <a:pt x="0" y="4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1" name="Freeform 66"/>
              <p:cNvSpPr>
                <a:spLocks/>
              </p:cNvSpPr>
              <p:nvPr/>
            </p:nvSpPr>
            <p:spPr bwMode="auto">
              <a:xfrm>
                <a:off x="1362" y="870"/>
                <a:ext cx="48" cy="30"/>
              </a:xfrm>
              <a:custGeom>
                <a:avLst/>
                <a:gdLst>
                  <a:gd name="T0" fmla="*/ 48 w 48"/>
                  <a:gd name="T1" fmla="*/ 0 h 30"/>
                  <a:gd name="T2" fmla="*/ 0 w 48"/>
                  <a:gd name="T3" fmla="*/ 18 h 30"/>
                  <a:gd name="T4" fmla="*/ 42 w 48"/>
                  <a:gd name="T5" fmla="*/ 30 h 30"/>
                  <a:gd name="T6" fmla="*/ 30 w 48"/>
                  <a:gd name="T7" fmla="*/ 18 h 30"/>
                  <a:gd name="T8" fmla="*/ 48 w 48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48" y="0"/>
                    </a:moveTo>
                    <a:lnTo>
                      <a:pt x="0" y="18"/>
                    </a:lnTo>
                    <a:lnTo>
                      <a:pt x="42" y="30"/>
                    </a:lnTo>
                    <a:lnTo>
                      <a:pt x="3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2" name="Freeform 67"/>
              <p:cNvSpPr>
                <a:spLocks/>
              </p:cNvSpPr>
              <p:nvPr/>
            </p:nvSpPr>
            <p:spPr bwMode="auto">
              <a:xfrm>
                <a:off x="1362" y="870"/>
                <a:ext cx="48" cy="30"/>
              </a:xfrm>
              <a:custGeom>
                <a:avLst/>
                <a:gdLst>
                  <a:gd name="T0" fmla="*/ 48 w 48"/>
                  <a:gd name="T1" fmla="*/ 0 h 30"/>
                  <a:gd name="T2" fmla="*/ 0 w 48"/>
                  <a:gd name="T3" fmla="*/ 18 h 30"/>
                  <a:gd name="T4" fmla="*/ 42 w 48"/>
                  <a:gd name="T5" fmla="*/ 30 h 30"/>
                  <a:gd name="T6" fmla="*/ 30 w 48"/>
                  <a:gd name="T7" fmla="*/ 18 h 30"/>
                  <a:gd name="T8" fmla="*/ 48 w 48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48" y="0"/>
                    </a:moveTo>
                    <a:lnTo>
                      <a:pt x="0" y="18"/>
                    </a:lnTo>
                    <a:lnTo>
                      <a:pt x="42" y="30"/>
                    </a:lnTo>
                    <a:lnTo>
                      <a:pt x="30" y="18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3" name="Freeform 68"/>
              <p:cNvSpPr>
                <a:spLocks/>
              </p:cNvSpPr>
              <p:nvPr/>
            </p:nvSpPr>
            <p:spPr bwMode="auto">
              <a:xfrm>
                <a:off x="1500" y="1620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12 h 30"/>
                  <a:gd name="T4" fmla="*/ 6 w 54"/>
                  <a:gd name="T5" fmla="*/ 30 h 30"/>
                  <a:gd name="T6" fmla="*/ 12 w 54"/>
                  <a:gd name="T7" fmla="*/ 12 h 30"/>
                  <a:gd name="T8" fmla="*/ 0 w 54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30">
                    <a:moveTo>
                      <a:pt x="0" y="0"/>
                    </a:moveTo>
                    <a:lnTo>
                      <a:pt x="54" y="12"/>
                    </a:lnTo>
                    <a:lnTo>
                      <a:pt x="6" y="30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4" name="Freeform 69"/>
              <p:cNvSpPr>
                <a:spLocks/>
              </p:cNvSpPr>
              <p:nvPr/>
            </p:nvSpPr>
            <p:spPr bwMode="auto">
              <a:xfrm>
                <a:off x="1500" y="1620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12 h 30"/>
                  <a:gd name="T4" fmla="*/ 6 w 54"/>
                  <a:gd name="T5" fmla="*/ 30 h 30"/>
                  <a:gd name="T6" fmla="*/ 12 w 54"/>
                  <a:gd name="T7" fmla="*/ 12 h 30"/>
                  <a:gd name="T8" fmla="*/ 0 w 54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30">
                    <a:moveTo>
                      <a:pt x="0" y="0"/>
                    </a:moveTo>
                    <a:lnTo>
                      <a:pt x="54" y="12"/>
                    </a:lnTo>
                    <a:lnTo>
                      <a:pt x="6" y="30"/>
                    </a:lnTo>
                    <a:lnTo>
                      <a:pt x="12" y="1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9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525463" y="209550"/>
            <a:ext cx="81327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Диамагнетики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801938" y="1570038"/>
            <a:ext cx="589121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ru-RU" altLang="en-US" b="0" i="1">
                <a:latin typeface="Arial" charset="0"/>
              </a:rPr>
              <a:t>Теорема Лармора:</a:t>
            </a:r>
            <a:r>
              <a:rPr lang="ru-RU" altLang="en-US" b="0">
                <a:latin typeface="Arial" charset="0"/>
              </a:rPr>
              <a:t> </a:t>
            </a:r>
            <a:r>
              <a:rPr lang="ru-RU" altLang="en-US" b="0" u="sng">
                <a:latin typeface="Arial" charset="0"/>
              </a:rPr>
              <a:t>единственным</a:t>
            </a:r>
            <a:r>
              <a:rPr lang="ru-RU" altLang="en-US" b="0">
                <a:latin typeface="Arial" charset="0"/>
              </a:rPr>
              <a:t> результатом влияния магнитного поля на электронную орбиту является прецессия орбиты и вектора </a:t>
            </a:r>
            <a:r>
              <a:rPr lang="ru-RU" altLang="en-US" i="1">
                <a:latin typeface="Arial" charset="0"/>
              </a:rPr>
              <a:t>р</a:t>
            </a:r>
            <a:r>
              <a:rPr lang="en-US" altLang="en-US" i="1" baseline="-25000">
                <a:latin typeface="Arial" charset="0"/>
              </a:rPr>
              <a:t>m</a:t>
            </a:r>
            <a:r>
              <a:rPr lang="ru-RU" altLang="en-US" b="0">
                <a:latin typeface="Arial" charset="0"/>
              </a:rPr>
              <a:t> с угловой скоростью Лармора вокруг оси, проходящей через центр орбиты и параллельной вектору </a:t>
            </a:r>
            <a:r>
              <a:rPr lang="ru-RU" altLang="en-US">
                <a:latin typeface="Arial" charset="0"/>
              </a:rPr>
              <a:t>Н</a:t>
            </a:r>
            <a:r>
              <a:rPr lang="ru-RU" altLang="en-US" b="0">
                <a:latin typeface="Arial" charset="0"/>
              </a:rPr>
              <a:t>. 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4922838" y="4781550"/>
          <a:ext cx="10795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Формула" r:id="rId3" imgW="710891" imgH="393529" progId="Equation.3">
                  <p:embed/>
                </p:oleObj>
              </mc:Choice>
              <mc:Fallback>
                <p:oleObj name="Формула" r:id="rId3" imgW="710891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4781550"/>
                        <a:ext cx="1079500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802063" y="3697288"/>
            <a:ext cx="3019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en-US" b="0">
                <a:latin typeface="Arial" charset="0"/>
              </a:rPr>
              <a:t>угловая скорость Лармора</a:t>
            </a:r>
          </a:p>
        </p:txBody>
      </p:sp>
      <p:pic>
        <p:nvPicPr>
          <p:cNvPr id="25606" name="Picture 6" descr="Larm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368425"/>
            <a:ext cx="24304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2776538" y="1127125"/>
            <a:ext cx="5748337" cy="5413375"/>
            <a:chOff x="2776538" y="1127125"/>
            <a:chExt cx="5748337" cy="5413594"/>
          </a:xfrm>
        </p:grpSpPr>
        <p:pic>
          <p:nvPicPr>
            <p:cNvPr id="25608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538" y="1127125"/>
              <a:ext cx="5748337" cy="457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9" name="Прямоугольник 1"/>
            <p:cNvSpPr>
              <a:spLocks noChangeArrowheads="1"/>
            </p:cNvSpPr>
            <p:nvPr/>
          </p:nvSpPr>
          <p:spPr bwMode="auto">
            <a:xfrm>
              <a:off x="3025775" y="5894388"/>
              <a:ext cx="4572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en-US"/>
                <a:t>Живая лягушка левитирует в магнитном поле ~16 Тесла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525463" y="209550"/>
            <a:ext cx="81327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Диамагнетики</a:t>
            </a:r>
          </a:p>
        </p:txBody>
      </p:sp>
      <p:grpSp>
        <p:nvGrpSpPr>
          <p:cNvPr id="380944" name="Group 16"/>
          <p:cNvGrpSpPr>
            <a:grpSpLocks/>
          </p:cNvGrpSpPr>
          <p:nvPr/>
        </p:nvGrpSpPr>
        <p:grpSpPr bwMode="auto">
          <a:xfrm>
            <a:off x="933450" y="1133475"/>
            <a:ext cx="1982788" cy="2597150"/>
            <a:chOff x="2196" y="624"/>
            <a:chExt cx="919" cy="972"/>
          </a:xfrm>
        </p:grpSpPr>
        <p:sp>
          <p:nvSpPr>
            <p:cNvPr id="26645" name="Rectangle 17"/>
            <p:cNvSpPr>
              <a:spLocks noChangeArrowheads="1"/>
            </p:cNvSpPr>
            <p:nvPr/>
          </p:nvSpPr>
          <p:spPr bwMode="auto">
            <a:xfrm>
              <a:off x="2196" y="624"/>
              <a:ext cx="41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en-US" sz="1400" i="1">
                  <a:solidFill>
                    <a:srgbClr val="000000"/>
                  </a:solidFill>
                </a:rPr>
                <a:t>J</a:t>
              </a:r>
              <a:endParaRPr lang="ru-RU" altLang="en-US" sz="2400" b="0"/>
            </a:p>
          </p:txBody>
        </p:sp>
        <p:sp>
          <p:nvSpPr>
            <p:cNvPr id="26646" name="Freeform 18"/>
            <p:cNvSpPr>
              <a:spLocks/>
            </p:cNvSpPr>
            <p:nvPr/>
          </p:nvSpPr>
          <p:spPr bwMode="auto">
            <a:xfrm>
              <a:off x="2286" y="804"/>
              <a:ext cx="24" cy="792"/>
            </a:xfrm>
            <a:custGeom>
              <a:avLst/>
              <a:gdLst>
                <a:gd name="T0" fmla="*/ 12 w 24"/>
                <a:gd name="T1" fmla="*/ 792 h 792"/>
                <a:gd name="T2" fmla="*/ 24 w 24"/>
                <a:gd name="T3" fmla="*/ 792 h 792"/>
                <a:gd name="T4" fmla="*/ 24 w 24"/>
                <a:gd name="T5" fmla="*/ 0 h 792"/>
                <a:gd name="T6" fmla="*/ 0 w 24"/>
                <a:gd name="T7" fmla="*/ 0 h 792"/>
                <a:gd name="T8" fmla="*/ 0 w 24"/>
                <a:gd name="T9" fmla="*/ 792 h 792"/>
                <a:gd name="T10" fmla="*/ 12 w 24"/>
                <a:gd name="T11" fmla="*/ 792 h 7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792">
                  <a:moveTo>
                    <a:pt x="12" y="792"/>
                  </a:moveTo>
                  <a:lnTo>
                    <a:pt x="24" y="79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12" y="7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47" name="Freeform 19"/>
            <p:cNvSpPr>
              <a:spLocks/>
            </p:cNvSpPr>
            <p:nvPr/>
          </p:nvSpPr>
          <p:spPr bwMode="auto">
            <a:xfrm>
              <a:off x="2298" y="1224"/>
              <a:ext cx="654" cy="24"/>
            </a:xfrm>
            <a:custGeom>
              <a:avLst/>
              <a:gdLst>
                <a:gd name="T0" fmla="*/ 654 w 654"/>
                <a:gd name="T1" fmla="*/ 12 h 24"/>
                <a:gd name="T2" fmla="*/ 654 w 654"/>
                <a:gd name="T3" fmla="*/ 0 h 24"/>
                <a:gd name="T4" fmla="*/ 0 w 654"/>
                <a:gd name="T5" fmla="*/ 0 h 24"/>
                <a:gd name="T6" fmla="*/ 0 w 654"/>
                <a:gd name="T7" fmla="*/ 24 h 24"/>
                <a:gd name="T8" fmla="*/ 654 w 654"/>
                <a:gd name="T9" fmla="*/ 24 h 24"/>
                <a:gd name="T10" fmla="*/ 654 w 654"/>
                <a:gd name="T11" fmla="*/ 12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4" h="24">
                  <a:moveTo>
                    <a:pt x="654" y="12"/>
                  </a:moveTo>
                  <a:lnTo>
                    <a:pt x="65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654" y="24"/>
                  </a:lnTo>
                  <a:lnTo>
                    <a:pt x="65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48" name="Rectangle 20"/>
            <p:cNvSpPr>
              <a:spLocks noChangeArrowheads="1"/>
            </p:cNvSpPr>
            <p:nvPr/>
          </p:nvSpPr>
          <p:spPr bwMode="auto">
            <a:xfrm>
              <a:off x="3055" y="1242"/>
              <a:ext cx="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en-US" sz="1300" i="1">
                  <a:solidFill>
                    <a:srgbClr val="000000"/>
                  </a:solidFill>
                </a:rPr>
                <a:t>Н</a:t>
              </a:r>
              <a:endParaRPr lang="ru-RU" altLang="en-US" sz="2400" b="0"/>
            </a:p>
          </p:txBody>
        </p:sp>
        <p:sp>
          <p:nvSpPr>
            <p:cNvPr id="26649" name="Freeform 21"/>
            <p:cNvSpPr>
              <a:spLocks/>
            </p:cNvSpPr>
            <p:nvPr/>
          </p:nvSpPr>
          <p:spPr bwMode="auto">
            <a:xfrm>
              <a:off x="2916" y="1212"/>
              <a:ext cx="96" cy="54"/>
            </a:xfrm>
            <a:custGeom>
              <a:avLst/>
              <a:gdLst>
                <a:gd name="T0" fmla="*/ 96 w 96"/>
                <a:gd name="T1" fmla="*/ 24 h 54"/>
                <a:gd name="T2" fmla="*/ 0 w 96"/>
                <a:gd name="T3" fmla="*/ 54 h 54"/>
                <a:gd name="T4" fmla="*/ 36 w 96"/>
                <a:gd name="T5" fmla="*/ 24 h 54"/>
                <a:gd name="T6" fmla="*/ 0 w 96"/>
                <a:gd name="T7" fmla="*/ 0 h 54"/>
                <a:gd name="T8" fmla="*/ 96 w 96"/>
                <a:gd name="T9" fmla="*/ 24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54">
                  <a:moveTo>
                    <a:pt x="96" y="24"/>
                  </a:moveTo>
                  <a:lnTo>
                    <a:pt x="0" y="54"/>
                  </a:lnTo>
                  <a:lnTo>
                    <a:pt x="36" y="24"/>
                  </a:lnTo>
                  <a:lnTo>
                    <a:pt x="0" y="0"/>
                  </a:lnTo>
                  <a:lnTo>
                    <a:pt x="9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50" name="Freeform 22"/>
            <p:cNvSpPr>
              <a:spLocks/>
            </p:cNvSpPr>
            <p:nvPr/>
          </p:nvSpPr>
          <p:spPr bwMode="auto">
            <a:xfrm>
              <a:off x="2916" y="1212"/>
              <a:ext cx="96" cy="54"/>
            </a:xfrm>
            <a:custGeom>
              <a:avLst/>
              <a:gdLst>
                <a:gd name="T0" fmla="*/ 96 w 96"/>
                <a:gd name="T1" fmla="*/ 24 h 54"/>
                <a:gd name="T2" fmla="*/ 0 w 96"/>
                <a:gd name="T3" fmla="*/ 54 h 54"/>
                <a:gd name="T4" fmla="*/ 36 w 96"/>
                <a:gd name="T5" fmla="*/ 24 h 54"/>
                <a:gd name="T6" fmla="*/ 0 w 96"/>
                <a:gd name="T7" fmla="*/ 0 h 54"/>
                <a:gd name="T8" fmla="*/ 96 w 96"/>
                <a:gd name="T9" fmla="*/ 24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54">
                  <a:moveTo>
                    <a:pt x="96" y="24"/>
                  </a:moveTo>
                  <a:lnTo>
                    <a:pt x="0" y="54"/>
                  </a:lnTo>
                  <a:lnTo>
                    <a:pt x="36" y="24"/>
                  </a:lnTo>
                  <a:lnTo>
                    <a:pt x="0" y="0"/>
                  </a:lnTo>
                  <a:lnTo>
                    <a:pt x="96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51" name="Freeform 23"/>
            <p:cNvSpPr>
              <a:spLocks/>
            </p:cNvSpPr>
            <p:nvPr/>
          </p:nvSpPr>
          <p:spPr bwMode="auto">
            <a:xfrm>
              <a:off x="2268" y="744"/>
              <a:ext cx="54" cy="96"/>
            </a:xfrm>
            <a:custGeom>
              <a:avLst/>
              <a:gdLst>
                <a:gd name="T0" fmla="*/ 30 w 54"/>
                <a:gd name="T1" fmla="*/ 0 h 96"/>
                <a:gd name="T2" fmla="*/ 54 w 54"/>
                <a:gd name="T3" fmla="*/ 96 h 96"/>
                <a:gd name="T4" fmla="*/ 30 w 54"/>
                <a:gd name="T5" fmla="*/ 66 h 96"/>
                <a:gd name="T6" fmla="*/ 0 w 54"/>
                <a:gd name="T7" fmla="*/ 96 h 96"/>
                <a:gd name="T8" fmla="*/ 30 w 54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96">
                  <a:moveTo>
                    <a:pt x="30" y="0"/>
                  </a:moveTo>
                  <a:lnTo>
                    <a:pt x="54" y="96"/>
                  </a:lnTo>
                  <a:lnTo>
                    <a:pt x="30" y="66"/>
                  </a:lnTo>
                  <a:lnTo>
                    <a:pt x="0" y="9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52" name="Freeform 24"/>
            <p:cNvSpPr>
              <a:spLocks/>
            </p:cNvSpPr>
            <p:nvPr/>
          </p:nvSpPr>
          <p:spPr bwMode="auto">
            <a:xfrm>
              <a:off x="2268" y="744"/>
              <a:ext cx="54" cy="96"/>
            </a:xfrm>
            <a:custGeom>
              <a:avLst/>
              <a:gdLst>
                <a:gd name="T0" fmla="*/ 30 w 54"/>
                <a:gd name="T1" fmla="*/ 0 h 96"/>
                <a:gd name="T2" fmla="*/ 54 w 54"/>
                <a:gd name="T3" fmla="*/ 96 h 96"/>
                <a:gd name="T4" fmla="*/ 30 w 54"/>
                <a:gd name="T5" fmla="*/ 66 h 96"/>
                <a:gd name="T6" fmla="*/ 0 w 54"/>
                <a:gd name="T7" fmla="*/ 96 h 96"/>
                <a:gd name="T8" fmla="*/ 30 w 54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96">
                  <a:moveTo>
                    <a:pt x="30" y="0"/>
                  </a:moveTo>
                  <a:lnTo>
                    <a:pt x="54" y="96"/>
                  </a:lnTo>
                  <a:lnTo>
                    <a:pt x="30" y="66"/>
                  </a:lnTo>
                  <a:lnTo>
                    <a:pt x="0" y="96"/>
                  </a:lnTo>
                  <a:lnTo>
                    <a:pt x="3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53" name="Line 25"/>
            <p:cNvSpPr>
              <a:spLocks noChangeShapeType="1"/>
            </p:cNvSpPr>
            <p:nvPr/>
          </p:nvSpPr>
          <p:spPr bwMode="auto">
            <a:xfrm>
              <a:off x="2292" y="1236"/>
              <a:ext cx="54" cy="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54" name="Line 26"/>
            <p:cNvSpPr>
              <a:spLocks noChangeShapeType="1"/>
            </p:cNvSpPr>
            <p:nvPr/>
          </p:nvSpPr>
          <p:spPr bwMode="auto">
            <a:xfrm>
              <a:off x="2382" y="1326"/>
              <a:ext cx="54" cy="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55" name="Line 27"/>
            <p:cNvSpPr>
              <a:spLocks noChangeShapeType="1"/>
            </p:cNvSpPr>
            <p:nvPr/>
          </p:nvSpPr>
          <p:spPr bwMode="auto">
            <a:xfrm>
              <a:off x="2472" y="1416"/>
              <a:ext cx="54" cy="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56" name="Line 28"/>
            <p:cNvSpPr>
              <a:spLocks noChangeShapeType="1"/>
            </p:cNvSpPr>
            <p:nvPr/>
          </p:nvSpPr>
          <p:spPr bwMode="auto">
            <a:xfrm>
              <a:off x="2556" y="1506"/>
              <a:ext cx="60" cy="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57" name="Rectangle 29"/>
            <p:cNvSpPr>
              <a:spLocks noChangeArrowheads="1"/>
            </p:cNvSpPr>
            <p:nvPr/>
          </p:nvSpPr>
          <p:spPr bwMode="auto">
            <a:xfrm>
              <a:off x="2442" y="810"/>
              <a:ext cx="20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en-US" sz="1400" i="1">
                  <a:solidFill>
                    <a:srgbClr val="000000"/>
                  </a:solidFill>
                </a:rPr>
                <a:t>J=KН</a:t>
              </a:r>
              <a:endParaRPr lang="ru-RU" altLang="en-US" sz="2400" b="0"/>
            </a:p>
          </p:txBody>
        </p:sp>
        <p:sp>
          <p:nvSpPr>
            <p:cNvPr id="26658" name="Rectangle 30"/>
            <p:cNvSpPr>
              <a:spLocks noChangeArrowheads="1"/>
            </p:cNvSpPr>
            <p:nvPr/>
          </p:nvSpPr>
          <p:spPr bwMode="auto">
            <a:xfrm>
              <a:off x="2952" y="1325"/>
              <a:ext cx="55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en-US" sz="1400" i="1">
                  <a:solidFill>
                    <a:srgbClr val="000000"/>
                  </a:solidFill>
                </a:rPr>
                <a:t>K</a:t>
              </a:r>
              <a:endParaRPr lang="ru-RU" altLang="en-US" sz="2400" b="0"/>
            </a:p>
          </p:txBody>
        </p:sp>
        <p:sp>
          <p:nvSpPr>
            <p:cNvPr id="26659" name="Rectangle 31"/>
            <p:cNvSpPr>
              <a:spLocks noChangeArrowheads="1"/>
            </p:cNvSpPr>
            <p:nvPr/>
          </p:nvSpPr>
          <p:spPr bwMode="auto">
            <a:xfrm>
              <a:off x="2477" y="989"/>
              <a:ext cx="55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en-US" sz="1400" i="1">
                  <a:solidFill>
                    <a:srgbClr val="000000"/>
                  </a:solidFill>
                </a:rPr>
                <a:t>K</a:t>
              </a:r>
              <a:endParaRPr lang="ru-RU" altLang="en-US" sz="2400" b="0"/>
            </a:p>
          </p:txBody>
        </p:sp>
        <p:sp>
          <p:nvSpPr>
            <p:cNvPr id="26660" name="Rectangle 32"/>
            <p:cNvSpPr>
              <a:spLocks noChangeArrowheads="1"/>
            </p:cNvSpPr>
            <p:nvPr/>
          </p:nvSpPr>
          <p:spPr bwMode="auto">
            <a:xfrm>
              <a:off x="2514" y="1307"/>
              <a:ext cx="294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en-US" sz="1400" b="0">
                  <a:solidFill>
                    <a:srgbClr val="000000"/>
                  </a:solidFill>
                </a:rPr>
                <a:t>наклон=</a:t>
              </a:r>
              <a:endParaRPr lang="ru-RU" altLang="en-US" sz="2400" b="0"/>
            </a:p>
          </p:txBody>
        </p:sp>
        <p:sp>
          <p:nvSpPr>
            <p:cNvPr id="26661" name="Rectangle 33"/>
            <p:cNvSpPr>
              <a:spLocks noChangeArrowheads="1"/>
            </p:cNvSpPr>
            <p:nvPr/>
          </p:nvSpPr>
          <p:spPr bwMode="auto">
            <a:xfrm>
              <a:off x="2568" y="994"/>
              <a:ext cx="81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en-US" sz="1300" b="0">
                  <a:solidFill>
                    <a:srgbClr val="000000"/>
                  </a:solidFill>
                </a:rPr>
                <a:t>&lt;0</a:t>
              </a:r>
              <a:endParaRPr lang="ru-RU" altLang="en-US" sz="2400" b="0"/>
            </a:p>
          </p:txBody>
        </p:sp>
      </p:grpSp>
      <p:grpSp>
        <p:nvGrpSpPr>
          <p:cNvPr id="380962" name="Group 34"/>
          <p:cNvGrpSpPr>
            <a:grpSpLocks/>
          </p:cNvGrpSpPr>
          <p:nvPr/>
        </p:nvGrpSpPr>
        <p:grpSpPr bwMode="auto">
          <a:xfrm>
            <a:off x="3095625" y="1146175"/>
            <a:ext cx="1863725" cy="2498725"/>
            <a:chOff x="3402" y="624"/>
            <a:chExt cx="843" cy="924"/>
          </a:xfrm>
        </p:grpSpPr>
        <p:sp>
          <p:nvSpPr>
            <p:cNvPr id="26630" name="Freeform 35"/>
            <p:cNvSpPr>
              <a:spLocks/>
            </p:cNvSpPr>
            <p:nvPr/>
          </p:nvSpPr>
          <p:spPr bwMode="auto">
            <a:xfrm>
              <a:off x="3486" y="804"/>
              <a:ext cx="24" cy="744"/>
            </a:xfrm>
            <a:custGeom>
              <a:avLst/>
              <a:gdLst>
                <a:gd name="T0" fmla="*/ 12 w 24"/>
                <a:gd name="T1" fmla="*/ 744 h 744"/>
                <a:gd name="T2" fmla="*/ 24 w 24"/>
                <a:gd name="T3" fmla="*/ 744 h 744"/>
                <a:gd name="T4" fmla="*/ 24 w 24"/>
                <a:gd name="T5" fmla="*/ 0 h 744"/>
                <a:gd name="T6" fmla="*/ 0 w 24"/>
                <a:gd name="T7" fmla="*/ 0 h 744"/>
                <a:gd name="T8" fmla="*/ 0 w 24"/>
                <a:gd name="T9" fmla="*/ 744 h 744"/>
                <a:gd name="T10" fmla="*/ 12 w 24"/>
                <a:gd name="T11" fmla="*/ 744 h 7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744">
                  <a:moveTo>
                    <a:pt x="12" y="744"/>
                  </a:moveTo>
                  <a:lnTo>
                    <a:pt x="24" y="74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744"/>
                  </a:lnTo>
                  <a:lnTo>
                    <a:pt x="12" y="7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31" name="Freeform 36"/>
            <p:cNvSpPr>
              <a:spLocks/>
            </p:cNvSpPr>
            <p:nvPr/>
          </p:nvSpPr>
          <p:spPr bwMode="auto">
            <a:xfrm>
              <a:off x="3498" y="1212"/>
              <a:ext cx="630" cy="24"/>
            </a:xfrm>
            <a:custGeom>
              <a:avLst/>
              <a:gdLst>
                <a:gd name="T0" fmla="*/ 630 w 630"/>
                <a:gd name="T1" fmla="*/ 12 h 24"/>
                <a:gd name="T2" fmla="*/ 630 w 630"/>
                <a:gd name="T3" fmla="*/ 0 h 24"/>
                <a:gd name="T4" fmla="*/ 0 w 630"/>
                <a:gd name="T5" fmla="*/ 0 h 24"/>
                <a:gd name="T6" fmla="*/ 0 w 630"/>
                <a:gd name="T7" fmla="*/ 24 h 24"/>
                <a:gd name="T8" fmla="*/ 630 w 630"/>
                <a:gd name="T9" fmla="*/ 24 h 24"/>
                <a:gd name="T10" fmla="*/ 630 w 630"/>
                <a:gd name="T11" fmla="*/ 12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24">
                  <a:moveTo>
                    <a:pt x="630" y="12"/>
                  </a:moveTo>
                  <a:lnTo>
                    <a:pt x="63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630" y="24"/>
                  </a:lnTo>
                  <a:lnTo>
                    <a:pt x="63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32" name="Rectangle 37"/>
            <p:cNvSpPr>
              <a:spLocks noChangeArrowheads="1"/>
            </p:cNvSpPr>
            <p:nvPr/>
          </p:nvSpPr>
          <p:spPr bwMode="auto">
            <a:xfrm>
              <a:off x="4199" y="1248"/>
              <a:ext cx="46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en-US" sz="1300" i="1">
                  <a:solidFill>
                    <a:srgbClr val="000000"/>
                  </a:solidFill>
                </a:rPr>
                <a:t>Т</a:t>
              </a:r>
              <a:endParaRPr lang="ru-RU" altLang="en-US" sz="2400" b="0"/>
            </a:p>
          </p:txBody>
        </p:sp>
        <p:sp>
          <p:nvSpPr>
            <p:cNvPr id="26633" name="Rectangle 38"/>
            <p:cNvSpPr>
              <a:spLocks noChangeArrowheads="1"/>
            </p:cNvSpPr>
            <p:nvPr/>
          </p:nvSpPr>
          <p:spPr bwMode="auto">
            <a:xfrm>
              <a:off x="3679" y="1458"/>
              <a:ext cx="38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en-US" sz="1400" b="0">
                  <a:solidFill>
                    <a:srgbClr val="000000"/>
                  </a:solidFill>
                </a:rPr>
                <a:t>=константа</a:t>
              </a:r>
              <a:endParaRPr lang="ru-RU" altLang="en-US" sz="2400" b="0"/>
            </a:p>
          </p:txBody>
        </p:sp>
        <p:sp>
          <p:nvSpPr>
            <p:cNvPr id="26634" name="Freeform 39"/>
            <p:cNvSpPr>
              <a:spLocks/>
            </p:cNvSpPr>
            <p:nvPr/>
          </p:nvSpPr>
          <p:spPr bwMode="auto">
            <a:xfrm>
              <a:off x="3468" y="738"/>
              <a:ext cx="54" cy="96"/>
            </a:xfrm>
            <a:custGeom>
              <a:avLst/>
              <a:gdLst>
                <a:gd name="T0" fmla="*/ 30 w 54"/>
                <a:gd name="T1" fmla="*/ 0 h 96"/>
                <a:gd name="T2" fmla="*/ 54 w 54"/>
                <a:gd name="T3" fmla="*/ 96 h 96"/>
                <a:gd name="T4" fmla="*/ 30 w 54"/>
                <a:gd name="T5" fmla="*/ 60 h 96"/>
                <a:gd name="T6" fmla="*/ 0 w 54"/>
                <a:gd name="T7" fmla="*/ 96 h 96"/>
                <a:gd name="T8" fmla="*/ 30 w 54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96">
                  <a:moveTo>
                    <a:pt x="30" y="0"/>
                  </a:moveTo>
                  <a:lnTo>
                    <a:pt x="54" y="96"/>
                  </a:lnTo>
                  <a:lnTo>
                    <a:pt x="30" y="60"/>
                  </a:lnTo>
                  <a:lnTo>
                    <a:pt x="0" y="9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35" name="Freeform 40"/>
            <p:cNvSpPr>
              <a:spLocks/>
            </p:cNvSpPr>
            <p:nvPr/>
          </p:nvSpPr>
          <p:spPr bwMode="auto">
            <a:xfrm>
              <a:off x="3468" y="738"/>
              <a:ext cx="54" cy="96"/>
            </a:xfrm>
            <a:custGeom>
              <a:avLst/>
              <a:gdLst>
                <a:gd name="T0" fmla="*/ 30 w 54"/>
                <a:gd name="T1" fmla="*/ 0 h 96"/>
                <a:gd name="T2" fmla="*/ 54 w 54"/>
                <a:gd name="T3" fmla="*/ 96 h 96"/>
                <a:gd name="T4" fmla="*/ 30 w 54"/>
                <a:gd name="T5" fmla="*/ 60 h 96"/>
                <a:gd name="T6" fmla="*/ 0 w 54"/>
                <a:gd name="T7" fmla="*/ 96 h 96"/>
                <a:gd name="T8" fmla="*/ 30 w 54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96">
                  <a:moveTo>
                    <a:pt x="30" y="0"/>
                  </a:moveTo>
                  <a:lnTo>
                    <a:pt x="54" y="96"/>
                  </a:lnTo>
                  <a:lnTo>
                    <a:pt x="30" y="60"/>
                  </a:lnTo>
                  <a:lnTo>
                    <a:pt x="0" y="96"/>
                  </a:lnTo>
                  <a:lnTo>
                    <a:pt x="3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36" name="Freeform 41"/>
            <p:cNvSpPr>
              <a:spLocks/>
            </p:cNvSpPr>
            <p:nvPr/>
          </p:nvSpPr>
          <p:spPr bwMode="auto">
            <a:xfrm>
              <a:off x="4098" y="1194"/>
              <a:ext cx="90" cy="54"/>
            </a:xfrm>
            <a:custGeom>
              <a:avLst/>
              <a:gdLst>
                <a:gd name="T0" fmla="*/ 90 w 90"/>
                <a:gd name="T1" fmla="*/ 30 h 54"/>
                <a:gd name="T2" fmla="*/ 0 w 90"/>
                <a:gd name="T3" fmla="*/ 54 h 54"/>
                <a:gd name="T4" fmla="*/ 30 w 90"/>
                <a:gd name="T5" fmla="*/ 30 h 54"/>
                <a:gd name="T6" fmla="*/ 0 w 90"/>
                <a:gd name="T7" fmla="*/ 0 h 54"/>
                <a:gd name="T8" fmla="*/ 90 w 90"/>
                <a:gd name="T9" fmla="*/ 3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54">
                  <a:moveTo>
                    <a:pt x="90" y="30"/>
                  </a:moveTo>
                  <a:lnTo>
                    <a:pt x="0" y="54"/>
                  </a:lnTo>
                  <a:lnTo>
                    <a:pt x="30" y="30"/>
                  </a:lnTo>
                  <a:lnTo>
                    <a:pt x="0" y="0"/>
                  </a:lnTo>
                  <a:lnTo>
                    <a:pt x="9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37" name="Freeform 42"/>
            <p:cNvSpPr>
              <a:spLocks/>
            </p:cNvSpPr>
            <p:nvPr/>
          </p:nvSpPr>
          <p:spPr bwMode="auto">
            <a:xfrm>
              <a:off x="4098" y="1194"/>
              <a:ext cx="90" cy="54"/>
            </a:xfrm>
            <a:custGeom>
              <a:avLst/>
              <a:gdLst>
                <a:gd name="T0" fmla="*/ 90 w 90"/>
                <a:gd name="T1" fmla="*/ 30 h 54"/>
                <a:gd name="T2" fmla="*/ 0 w 90"/>
                <a:gd name="T3" fmla="*/ 54 h 54"/>
                <a:gd name="T4" fmla="*/ 30 w 90"/>
                <a:gd name="T5" fmla="*/ 30 h 54"/>
                <a:gd name="T6" fmla="*/ 0 w 90"/>
                <a:gd name="T7" fmla="*/ 0 h 54"/>
                <a:gd name="T8" fmla="*/ 90 w 90"/>
                <a:gd name="T9" fmla="*/ 3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54">
                  <a:moveTo>
                    <a:pt x="90" y="30"/>
                  </a:moveTo>
                  <a:lnTo>
                    <a:pt x="0" y="54"/>
                  </a:lnTo>
                  <a:lnTo>
                    <a:pt x="30" y="30"/>
                  </a:lnTo>
                  <a:lnTo>
                    <a:pt x="0" y="0"/>
                  </a:lnTo>
                  <a:lnTo>
                    <a:pt x="90" y="3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38" name="Rectangle 43"/>
            <p:cNvSpPr>
              <a:spLocks noChangeArrowheads="1"/>
            </p:cNvSpPr>
            <p:nvPr/>
          </p:nvSpPr>
          <p:spPr bwMode="auto">
            <a:xfrm>
              <a:off x="3588" y="1464"/>
              <a:ext cx="5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en-US" sz="1400" i="1">
                  <a:solidFill>
                    <a:srgbClr val="000000"/>
                  </a:solidFill>
                </a:rPr>
                <a:t>K</a:t>
              </a:r>
              <a:endParaRPr lang="ru-RU" altLang="en-US" sz="2400" b="0"/>
            </a:p>
          </p:txBody>
        </p:sp>
        <p:sp>
          <p:nvSpPr>
            <p:cNvPr id="26639" name="Rectangle 44"/>
            <p:cNvSpPr>
              <a:spLocks noChangeArrowheads="1"/>
            </p:cNvSpPr>
            <p:nvPr/>
          </p:nvSpPr>
          <p:spPr bwMode="auto">
            <a:xfrm>
              <a:off x="3402" y="624"/>
              <a:ext cx="54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en-US" sz="1400" i="1">
                  <a:solidFill>
                    <a:srgbClr val="000000"/>
                  </a:solidFill>
                </a:rPr>
                <a:t>K</a:t>
              </a:r>
              <a:endParaRPr lang="ru-RU" altLang="en-US" sz="2400" b="0"/>
            </a:p>
          </p:txBody>
        </p:sp>
        <p:sp>
          <p:nvSpPr>
            <p:cNvPr id="26640" name="Line 45"/>
            <p:cNvSpPr>
              <a:spLocks noChangeShapeType="1"/>
            </p:cNvSpPr>
            <p:nvPr/>
          </p:nvSpPr>
          <p:spPr bwMode="auto">
            <a:xfrm>
              <a:off x="3486" y="1422"/>
              <a:ext cx="8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41" name="Line 46"/>
            <p:cNvSpPr>
              <a:spLocks noChangeShapeType="1"/>
            </p:cNvSpPr>
            <p:nvPr/>
          </p:nvSpPr>
          <p:spPr bwMode="auto">
            <a:xfrm>
              <a:off x="3618" y="1422"/>
              <a:ext cx="78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42" name="Line 47"/>
            <p:cNvSpPr>
              <a:spLocks noChangeShapeType="1"/>
            </p:cNvSpPr>
            <p:nvPr/>
          </p:nvSpPr>
          <p:spPr bwMode="auto">
            <a:xfrm>
              <a:off x="3744" y="1422"/>
              <a:ext cx="78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43" name="Line 48"/>
            <p:cNvSpPr>
              <a:spLocks noChangeShapeType="1"/>
            </p:cNvSpPr>
            <p:nvPr/>
          </p:nvSpPr>
          <p:spPr bwMode="auto">
            <a:xfrm>
              <a:off x="3870" y="1422"/>
              <a:ext cx="78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44" name="Line 49"/>
            <p:cNvSpPr>
              <a:spLocks noChangeShapeType="1"/>
            </p:cNvSpPr>
            <p:nvPr/>
          </p:nvSpPr>
          <p:spPr bwMode="auto">
            <a:xfrm>
              <a:off x="3996" y="1422"/>
              <a:ext cx="8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29" name="Прямоугольник 1"/>
          <p:cNvSpPr>
            <a:spLocks noChangeArrowheads="1"/>
          </p:cNvSpPr>
          <p:nvPr/>
        </p:nvSpPr>
        <p:spPr bwMode="auto">
          <a:xfrm>
            <a:off x="4600575" y="876300"/>
            <a:ext cx="457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en-US"/>
              <a:t> 1) </a:t>
            </a:r>
            <a:r>
              <a:rPr lang="ru-RU" altLang="en-US" sz="1600"/>
              <a:t>Магнитная восприимчивость диамагнетиков меньше нуля</a:t>
            </a:r>
            <a:endParaRPr lang="en-US" altLang="en-US" sz="1600"/>
          </a:p>
          <a:p>
            <a:r>
              <a:rPr lang="en-US" altLang="en-US" sz="1600"/>
              <a:t> </a:t>
            </a:r>
            <a:r>
              <a:rPr lang="ru-RU" altLang="en-US" sz="1600"/>
              <a:t>2) Магнитная восприимчивость </a:t>
            </a:r>
            <a:r>
              <a:rPr lang="en-US" altLang="en-US" sz="1600"/>
              <a:t>(</a:t>
            </a:r>
            <a:r>
              <a:rPr lang="ru-RU" altLang="en-US" sz="1600"/>
              <a:t>и намагниченность </a:t>
            </a:r>
            <a:r>
              <a:rPr lang="en-US" altLang="en-US" sz="1600"/>
              <a:t>J </a:t>
            </a:r>
            <a:r>
              <a:rPr lang="ru-RU" altLang="en-US" sz="1600"/>
              <a:t>) диамагнетиков обратима</a:t>
            </a:r>
            <a:endParaRPr lang="en-US" altLang="en-US" sz="1600"/>
          </a:p>
          <a:p>
            <a:r>
              <a:rPr lang="en-US" altLang="en-US" sz="1600"/>
              <a:t> </a:t>
            </a:r>
            <a:r>
              <a:rPr lang="ru-RU" altLang="en-US" sz="1600"/>
              <a:t>3) Магнитная восприимчивость диамагнетиков не зависит от температуры</a:t>
            </a:r>
            <a:endParaRPr lang="en-US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80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8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Quartz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11334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Calcite_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1143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2057400" y="1371600"/>
            <a:ext cx="6553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1800">
                <a:latin typeface="Times New Roman" pitchFamily="18" charset="0"/>
              </a:rPr>
              <a:t>Кварц</a:t>
            </a:r>
            <a:r>
              <a:rPr lang="en-US" altLang="en-US" sz="1800">
                <a:latin typeface="Times New Roman" pitchFamily="18" charset="0"/>
              </a:rPr>
              <a:t> (SiO</a:t>
            </a:r>
            <a:r>
              <a:rPr lang="en-US" altLang="en-US" sz="1800" baseline="-25000">
                <a:latin typeface="Times New Roman" pitchFamily="18" charset="0"/>
              </a:rPr>
              <a:t>2</a:t>
            </a:r>
            <a:r>
              <a:rPr lang="en-US" altLang="en-US" sz="1800">
                <a:latin typeface="Times New Roman" pitchFamily="18" charset="0"/>
              </a:rPr>
              <a:t>) 	</a:t>
            </a:r>
            <a:r>
              <a:rPr lang="ru-RU" altLang="en-US" sz="1800">
                <a:latin typeface="Times New Roman" pitchFamily="18" charset="0"/>
              </a:rPr>
              <a:t>              </a:t>
            </a:r>
            <a:r>
              <a:rPr lang="en-US" altLang="en-US" sz="1800">
                <a:latin typeface="Times New Roman" pitchFamily="18" charset="0"/>
              </a:rPr>
              <a:t>- (13-17) · 10</a:t>
            </a:r>
            <a:r>
              <a:rPr lang="en-US" altLang="en-US" sz="1800" baseline="30000">
                <a:latin typeface="Times New Roman" pitchFamily="18" charset="0"/>
              </a:rPr>
              <a:t>-6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2057400" y="2543175"/>
            <a:ext cx="7086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1800">
                <a:latin typeface="Times New Roman" pitchFamily="18" charset="0"/>
              </a:rPr>
              <a:t>Кальцит</a:t>
            </a:r>
            <a:r>
              <a:rPr lang="en-US" altLang="en-US" sz="1800">
                <a:latin typeface="Times New Roman" pitchFamily="18" charset="0"/>
              </a:rPr>
              <a:t> (CaCO</a:t>
            </a:r>
            <a:r>
              <a:rPr lang="en-US" altLang="en-US" sz="1800" baseline="-25000">
                <a:latin typeface="Times New Roman" pitchFamily="18" charset="0"/>
              </a:rPr>
              <a:t>3</a:t>
            </a:r>
            <a:r>
              <a:rPr lang="en-US" altLang="en-US" sz="1800">
                <a:latin typeface="Times New Roman" pitchFamily="18" charset="0"/>
              </a:rPr>
              <a:t>) 	- (8-39) · 10</a:t>
            </a:r>
            <a:r>
              <a:rPr lang="en-US" altLang="en-US" sz="1800" baseline="30000">
                <a:latin typeface="Times New Roman" pitchFamily="18" charset="0"/>
              </a:rPr>
              <a:t>-6</a:t>
            </a:r>
            <a:endParaRPr lang="en-US" altLang="en-US" sz="1800">
              <a:latin typeface="Times New Roman" pitchFamily="18" charset="0"/>
            </a:endParaRPr>
          </a:p>
        </p:txBody>
      </p:sp>
      <p:pic>
        <p:nvPicPr>
          <p:cNvPr id="27654" name="Picture 7" descr="Graphite_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27425"/>
            <a:ext cx="1143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2057400" y="3748088"/>
            <a:ext cx="65532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1800">
                <a:latin typeface="Times New Roman" pitchFamily="18" charset="0"/>
              </a:rPr>
              <a:t>Графит </a:t>
            </a:r>
            <a:r>
              <a:rPr lang="en-US" altLang="en-US" sz="1800">
                <a:latin typeface="Times New Roman" pitchFamily="18" charset="0"/>
              </a:rPr>
              <a:t>(C) 	</a:t>
            </a:r>
            <a:r>
              <a:rPr lang="ru-RU" altLang="en-US" sz="1800">
                <a:latin typeface="Times New Roman" pitchFamily="18" charset="0"/>
              </a:rPr>
              <a:t>                 </a:t>
            </a:r>
            <a:r>
              <a:rPr lang="en-US" altLang="en-US" sz="1800">
                <a:latin typeface="Times New Roman" pitchFamily="18" charset="0"/>
              </a:rPr>
              <a:t>- (80-200) · 10</a:t>
            </a:r>
            <a:r>
              <a:rPr lang="en-US" altLang="en-US" sz="1800" baseline="30000">
                <a:latin typeface="Times New Roman" pitchFamily="18" charset="0"/>
              </a:rPr>
              <a:t>-6</a:t>
            </a:r>
            <a:endParaRPr lang="en-US" altLang="en-US" sz="1800">
              <a:latin typeface="Times New Roman" pitchFamily="18" charset="0"/>
            </a:endParaRPr>
          </a:p>
        </p:txBody>
      </p:sp>
      <p:pic>
        <p:nvPicPr>
          <p:cNvPr id="27656" name="Picture 9" descr="Halite_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00600"/>
            <a:ext cx="1143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2057400" y="4967288"/>
            <a:ext cx="65532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1800">
                <a:latin typeface="Times New Roman" pitchFamily="18" charset="0"/>
              </a:rPr>
              <a:t>Галит </a:t>
            </a:r>
            <a:r>
              <a:rPr lang="en-US" altLang="en-US" sz="1800">
                <a:latin typeface="Times New Roman" pitchFamily="18" charset="0"/>
              </a:rPr>
              <a:t>(NaCl) 	</a:t>
            </a:r>
            <a:r>
              <a:rPr lang="ru-RU" altLang="en-US" sz="1800">
                <a:latin typeface="Times New Roman" pitchFamily="18" charset="0"/>
              </a:rPr>
              <a:t>                 </a:t>
            </a:r>
            <a:r>
              <a:rPr lang="en-US" altLang="en-US" sz="1800">
                <a:latin typeface="Times New Roman" pitchFamily="18" charset="0"/>
              </a:rPr>
              <a:t>- (10-16) · 10</a:t>
            </a:r>
            <a:r>
              <a:rPr lang="en-US" altLang="en-US" sz="1800" baseline="30000">
                <a:latin typeface="Times New Roman" pitchFamily="18" charset="0"/>
              </a:rPr>
              <a:t>-6</a:t>
            </a:r>
            <a:endParaRPr lang="en-US" altLang="en-US" sz="1800">
              <a:latin typeface="Times New Roman" pitchFamily="18" charset="0"/>
            </a:endParaRPr>
          </a:p>
        </p:txBody>
      </p:sp>
      <p:pic>
        <p:nvPicPr>
          <p:cNvPr id="27658" name="Picture 11" descr="Sphalerite_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43600"/>
            <a:ext cx="1143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Text Box 12"/>
          <p:cNvSpPr txBox="1">
            <a:spLocks noChangeArrowheads="1"/>
          </p:cNvSpPr>
          <p:nvPr/>
        </p:nvSpPr>
        <p:spPr bwMode="auto">
          <a:xfrm>
            <a:off x="2057400" y="6019800"/>
            <a:ext cx="6553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1800">
                <a:latin typeface="Times New Roman" pitchFamily="18" charset="0"/>
              </a:rPr>
              <a:t>Сфалерит</a:t>
            </a:r>
            <a:r>
              <a:rPr lang="en-US" altLang="en-US" sz="1800">
                <a:latin typeface="Times New Roman" pitchFamily="18" charset="0"/>
              </a:rPr>
              <a:t> (ZnS) 	</a:t>
            </a:r>
            <a:r>
              <a:rPr lang="ru-RU" altLang="en-US" sz="1800">
                <a:latin typeface="Times New Roman" pitchFamily="18" charset="0"/>
              </a:rPr>
              <a:t>                   </a:t>
            </a:r>
            <a:r>
              <a:rPr lang="en-US" altLang="en-US" sz="1800">
                <a:latin typeface="Times New Roman" pitchFamily="18" charset="0"/>
              </a:rPr>
              <a:t>- (0.77-19) · 10</a:t>
            </a:r>
            <a:r>
              <a:rPr lang="en-US" altLang="en-US" sz="1800" baseline="30000">
                <a:latin typeface="Times New Roman" pitchFamily="18" charset="0"/>
              </a:rPr>
              <a:t>-6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7660" name="Text Box 16"/>
          <p:cNvSpPr txBox="1">
            <a:spLocks noChangeArrowheads="1"/>
          </p:cNvSpPr>
          <p:nvPr/>
        </p:nvSpPr>
        <p:spPr bwMode="auto">
          <a:xfrm>
            <a:off x="5624513" y="685800"/>
            <a:ext cx="1143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800" i="1"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en-US" altLang="en-US"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en-US" sz="2400"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)</a:t>
            </a:r>
            <a:endParaRPr lang="el-GR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1" name="Text Box 17"/>
          <p:cNvSpPr txBox="1">
            <a:spLocks noChangeArrowheads="1"/>
          </p:cNvSpPr>
          <p:nvPr/>
        </p:nvSpPr>
        <p:spPr bwMode="auto">
          <a:xfrm>
            <a:off x="2438400" y="685800"/>
            <a:ext cx="19431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altLang="en-US" sz="2400">
                <a:latin typeface="Times New Roman" pitchFamily="18" charset="0"/>
                <a:cs typeface="Times New Roman" pitchFamily="18" charset="0"/>
              </a:rPr>
              <a:t>инерал</a:t>
            </a:r>
            <a:endParaRPr lang="el-GR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2" name="Line 18"/>
          <p:cNvSpPr>
            <a:spLocks noChangeShapeType="1"/>
          </p:cNvSpPr>
          <p:nvPr/>
        </p:nvSpPr>
        <p:spPr bwMode="auto">
          <a:xfrm>
            <a:off x="457200" y="11430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3" name="Text Box 13"/>
          <p:cNvSpPr txBox="1">
            <a:spLocks noChangeArrowheads="1"/>
          </p:cNvSpPr>
          <p:nvPr/>
        </p:nvSpPr>
        <p:spPr bwMode="auto">
          <a:xfrm>
            <a:off x="6705600" y="6491288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latin typeface="Times New Roman" pitchFamily="18" charset="0"/>
              </a:rPr>
              <a:t>from Hunt et al (1995)</a:t>
            </a:r>
          </a:p>
        </p:txBody>
      </p:sp>
      <p:sp>
        <p:nvSpPr>
          <p:cNvPr id="27664" name="WordArt 2"/>
          <p:cNvSpPr>
            <a:spLocks noChangeArrowheads="1" noChangeShapeType="1" noTextEdit="1"/>
          </p:cNvSpPr>
          <p:nvPr/>
        </p:nvSpPr>
        <p:spPr bwMode="auto">
          <a:xfrm>
            <a:off x="477838" y="219075"/>
            <a:ext cx="81327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Диамагнетики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525463" y="209550"/>
            <a:ext cx="81327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Парамагнетики</a:t>
            </a:r>
          </a:p>
        </p:txBody>
      </p:sp>
      <p:sp>
        <p:nvSpPr>
          <p:cNvPr id="28675" name="Rectangle 17"/>
          <p:cNvSpPr>
            <a:spLocks noChangeArrowheads="1"/>
          </p:cNvSpPr>
          <p:nvPr/>
        </p:nvSpPr>
        <p:spPr bwMode="auto">
          <a:xfrm>
            <a:off x="577850" y="1541463"/>
            <a:ext cx="8086725" cy="42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en-US" b="0">
                <a:latin typeface="Arial" charset="0"/>
              </a:rPr>
              <a:t>     </a:t>
            </a:r>
            <a:r>
              <a:rPr lang="ru-RU" altLang="en-US">
                <a:solidFill>
                  <a:srgbClr val="FF3300"/>
                </a:solidFill>
                <a:latin typeface="Arial" charset="0"/>
              </a:rPr>
              <a:t> Парамагнетизм</a:t>
            </a:r>
            <a:r>
              <a:rPr lang="ru-RU" altLang="en-US" b="0">
                <a:latin typeface="Arial" charset="0"/>
              </a:rPr>
              <a:t> ( </a:t>
            </a:r>
            <a:r>
              <a:rPr lang="el-GR" altLang="en-US" b="0">
                <a:cs typeface="Times New Roman" pitchFamily="18" charset="0"/>
              </a:rPr>
              <a:t>χ</a:t>
            </a:r>
            <a:r>
              <a:rPr lang="ru-RU" altLang="en-US" b="0">
                <a:latin typeface="Arial" charset="0"/>
              </a:rPr>
              <a:t>&gt;0, ~ 10</a:t>
            </a:r>
            <a:r>
              <a:rPr lang="ru-RU" altLang="en-US" b="0" baseline="30000">
                <a:latin typeface="Arial" charset="0"/>
              </a:rPr>
              <a:t>-3</a:t>
            </a:r>
            <a:r>
              <a:rPr lang="ru-RU" altLang="en-US" b="0">
                <a:latin typeface="Arial" charset="0"/>
              </a:rPr>
              <a:t> - 10</a:t>
            </a:r>
            <a:r>
              <a:rPr lang="ru-RU" altLang="en-US" b="0" baseline="30000">
                <a:latin typeface="Arial" charset="0"/>
              </a:rPr>
              <a:t>-2</a:t>
            </a:r>
            <a:r>
              <a:rPr lang="ru-RU" altLang="en-US" b="0">
                <a:latin typeface="Arial" charset="0"/>
              </a:rPr>
              <a:t> ) обнаруживается  в атомах, молекулах и в дефектах решетки, обладающих нечетным числом электронов, и следовательно, ненулевым полным спином. </a:t>
            </a:r>
            <a:endParaRPr lang="en-US" altLang="en-US" b="0">
              <a:latin typeface="Arial" charset="0"/>
            </a:endParaRPr>
          </a:p>
          <a:p>
            <a:pPr algn="just"/>
            <a:endParaRPr lang="en-US" altLang="en-US" b="0">
              <a:latin typeface="Arial" charset="0"/>
            </a:endParaRPr>
          </a:p>
          <a:p>
            <a:pPr algn="just"/>
            <a:r>
              <a:rPr lang="ru-RU" altLang="en-US" b="0">
                <a:latin typeface="Arial" charset="0"/>
              </a:rPr>
              <a:t>1. В свободных атомах и ионах с частично заполненными внутренними оболочками: переходных элементах; ионах, изоэлектронных с переходными элементами; редкоземельных атомах и актиноидах. Примеры: Mn2+,Gd3+,U4+. Парамагнетизм проявляется во многих из этих атомов, даже в том случае, когда они внедрены в решетку, но величина восприимчивости при этом изменяется. </a:t>
            </a:r>
          </a:p>
          <a:p>
            <a:pPr algn="just"/>
            <a:r>
              <a:rPr lang="ru-RU" altLang="en-US" b="0">
                <a:latin typeface="Arial" charset="0"/>
              </a:rPr>
              <a:t>      2. В некоторых соединениях с четным числом электронов, включая молекулярный кислород и органические бирадикалы, когда имеется нескомпенсированный спин электронов. </a:t>
            </a:r>
          </a:p>
          <a:p>
            <a:pPr algn="just"/>
            <a:r>
              <a:rPr lang="ru-RU" altLang="en-US" b="0">
                <a:latin typeface="Arial" charset="0"/>
              </a:rPr>
              <a:t>      3. Во многих металлах. </a:t>
            </a:r>
          </a:p>
          <a:p>
            <a:pPr algn="just"/>
            <a:endParaRPr lang="ru-RU" altLang="en-US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6"/>
          <p:cNvSpPr txBox="1">
            <a:spLocks noChangeArrowheads="1"/>
          </p:cNvSpPr>
          <p:nvPr/>
        </p:nvSpPr>
        <p:spPr bwMode="auto">
          <a:xfrm>
            <a:off x="669925" y="846138"/>
            <a:ext cx="80327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1800">
                <a:solidFill>
                  <a:srgbClr val="FF0000"/>
                </a:solidFill>
                <a:latin typeface="Times New Roman" pitchFamily="18" charset="0"/>
              </a:rPr>
              <a:t>Частичное выравнивание атомных магнитных моментов под действием магнитного поля</a:t>
            </a:r>
            <a:endParaRPr lang="en-US" altLang="en-US" sz="1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Line 27"/>
          <p:cNvSpPr>
            <a:spLocks noChangeShapeType="1"/>
          </p:cNvSpPr>
          <p:nvPr/>
        </p:nvSpPr>
        <p:spPr bwMode="auto">
          <a:xfrm flipH="1">
            <a:off x="762000" y="1784350"/>
            <a:ext cx="4763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0" name="Line 28"/>
          <p:cNvSpPr>
            <a:spLocks noChangeShapeType="1"/>
          </p:cNvSpPr>
          <p:nvPr/>
        </p:nvSpPr>
        <p:spPr bwMode="auto">
          <a:xfrm flipV="1">
            <a:off x="762000" y="2444750"/>
            <a:ext cx="228600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1" name="Text Box 29"/>
          <p:cNvSpPr txBox="1">
            <a:spLocks noChangeArrowheads="1"/>
          </p:cNvSpPr>
          <p:nvPr/>
        </p:nvSpPr>
        <p:spPr bwMode="auto">
          <a:xfrm>
            <a:off x="762000" y="163195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</a:rPr>
              <a:t>M</a:t>
            </a:r>
          </a:p>
        </p:txBody>
      </p:sp>
      <p:sp>
        <p:nvSpPr>
          <p:cNvPr id="29702" name="Text Box 30"/>
          <p:cNvSpPr txBox="1">
            <a:spLocks noChangeArrowheads="1"/>
          </p:cNvSpPr>
          <p:nvPr/>
        </p:nvSpPr>
        <p:spPr bwMode="auto">
          <a:xfrm>
            <a:off x="2895600" y="292735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</a:rPr>
              <a:t>H</a:t>
            </a:r>
          </a:p>
        </p:txBody>
      </p:sp>
      <p:sp>
        <p:nvSpPr>
          <p:cNvPr id="29703" name="Text Box 31"/>
          <p:cNvSpPr txBox="1">
            <a:spLocks noChangeArrowheads="1"/>
          </p:cNvSpPr>
          <p:nvPr/>
        </p:nvSpPr>
        <p:spPr bwMode="auto">
          <a:xfrm>
            <a:off x="1444625" y="2151063"/>
            <a:ext cx="911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1800" i="1"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>
                <a:latin typeface="Times New Roman" pitchFamily="18" charset="0"/>
                <a:cs typeface="Arial" charset="0"/>
              </a:rPr>
              <a:t>&gt; 0</a:t>
            </a:r>
            <a:endParaRPr lang="el-GR" altLang="en-US" sz="1800">
              <a:latin typeface="Times New Roman" pitchFamily="18" charset="0"/>
              <a:cs typeface="Arial" charset="0"/>
            </a:endParaRPr>
          </a:p>
        </p:txBody>
      </p:sp>
      <p:sp>
        <p:nvSpPr>
          <p:cNvPr id="29704" name="Line 32"/>
          <p:cNvSpPr>
            <a:spLocks noChangeShapeType="1"/>
          </p:cNvSpPr>
          <p:nvPr/>
        </p:nvSpPr>
        <p:spPr bwMode="auto">
          <a:xfrm>
            <a:off x="762000" y="3294063"/>
            <a:ext cx="2362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5" name="Text Box 3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Paramagnetism</a:t>
            </a:r>
          </a:p>
        </p:txBody>
      </p:sp>
      <p:sp>
        <p:nvSpPr>
          <p:cNvPr id="29706" name="Text Box 35"/>
          <p:cNvSpPr txBox="1">
            <a:spLocks noChangeArrowheads="1"/>
          </p:cNvSpPr>
          <p:nvPr/>
        </p:nvSpPr>
        <p:spPr bwMode="auto">
          <a:xfrm>
            <a:off x="28575" y="3971925"/>
            <a:ext cx="91440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8097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809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itchFamily="18" charset="0"/>
              </a:rPr>
              <a:t> </a:t>
            </a:r>
            <a:r>
              <a:rPr lang="ru-RU" altLang="en-US" sz="2000">
                <a:latin typeface="Times New Roman" pitchFamily="18" charset="0"/>
              </a:rPr>
              <a:t>Один или несколько спинов не скомпенсированы </a:t>
            </a:r>
            <a:r>
              <a:rPr lang="en-US" altLang="en-US" sz="2000">
                <a:latin typeface="Times New Roman" pitchFamily="18" charset="0"/>
              </a:rPr>
              <a:t>(</a:t>
            </a:r>
            <a:r>
              <a:rPr lang="ru-RU" altLang="en-US" sz="2000">
                <a:latin typeface="Times New Roman" pitchFamily="18" charset="0"/>
              </a:rPr>
              <a:t>суммарный момент атома не равен нулю</a:t>
            </a:r>
            <a:r>
              <a:rPr lang="en-US" altLang="en-US" sz="2000">
                <a:latin typeface="Times New Roman" pitchFamily="18" charset="0"/>
              </a:rPr>
              <a:t>)</a:t>
            </a:r>
            <a:endParaRPr lang="ru-RU" altLang="en-US" sz="200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en-US" sz="2000">
                <a:latin typeface="Times New Roman" pitchFamily="18" charset="0"/>
              </a:rPr>
              <a:t> Магнитная восприимчивость (и намагниченность) парамагнетика </a:t>
            </a:r>
            <a:r>
              <a:rPr lang="en-US" altLang="en-US" sz="2000">
                <a:latin typeface="Times New Roman" pitchFamily="18" charset="0"/>
              </a:rPr>
              <a:t>&gt;0</a:t>
            </a:r>
            <a:r>
              <a:rPr lang="ru-RU" altLang="en-US" sz="2000">
                <a:latin typeface="Times New Roman" pitchFamily="18" charset="0"/>
              </a:rPr>
              <a:t> </a:t>
            </a:r>
            <a:endParaRPr lang="en-US" altLang="en-US" sz="200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itchFamily="18" charset="0"/>
              </a:rPr>
              <a:t> </a:t>
            </a:r>
            <a:r>
              <a:rPr lang="ru-RU" altLang="en-US" sz="2000">
                <a:latin typeface="Times New Roman" pitchFamily="18" charset="0"/>
              </a:rPr>
              <a:t>Магнитная восприимчивость (и намагниченность) обратимы</a:t>
            </a:r>
            <a:endParaRPr lang="en-US" altLang="en-US" sz="2000" u="sng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itchFamily="18" charset="0"/>
              </a:rPr>
              <a:t> </a:t>
            </a:r>
            <a:r>
              <a:rPr lang="ru-RU" altLang="en-US" sz="2000">
                <a:latin typeface="Times New Roman" pitchFamily="18" charset="0"/>
              </a:rPr>
              <a:t>Для полного выравнивания магнитных моментов (насыщение) требуются большие магнитные поля или низкие температуры</a:t>
            </a:r>
            <a:endParaRPr lang="en-US" altLang="en-US" sz="200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itchFamily="18" charset="0"/>
              </a:rPr>
              <a:t> </a:t>
            </a:r>
            <a:r>
              <a:rPr lang="ru-RU" altLang="en-US" sz="2000">
                <a:latin typeface="Times New Roman" pitchFamily="18" charset="0"/>
              </a:rPr>
              <a:t>Магнитная восприимчивость парамагнетиков </a:t>
            </a:r>
            <a:r>
              <a:rPr lang="ru-RU" altLang="en-US" sz="2000">
                <a:solidFill>
                  <a:srgbClr val="FF0000"/>
                </a:solidFill>
                <a:latin typeface="Times New Roman" pitchFamily="18" charset="0"/>
              </a:rPr>
              <a:t>зависит от температуры</a:t>
            </a:r>
            <a:endParaRPr lang="en-US" altLang="en-US" sz="2000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9707" name="Rectangle 43"/>
          <p:cNvSpPr>
            <a:spLocks noChangeArrowheads="1"/>
          </p:cNvSpPr>
          <p:nvPr/>
        </p:nvSpPr>
        <p:spPr bwMode="auto">
          <a:xfrm>
            <a:off x="3924300" y="1770063"/>
            <a:ext cx="1371600" cy="1828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9708" name="Line 44"/>
          <p:cNvSpPr>
            <a:spLocks noChangeAspect="1" noChangeShapeType="1"/>
          </p:cNvSpPr>
          <p:nvPr/>
        </p:nvSpPr>
        <p:spPr bwMode="auto">
          <a:xfrm rot="19800000" flipV="1">
            <a:off x="4076700" y="19224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9" name="Line 47"/>
          <p:cNvSpPr>
            <a:spLocks noChangeAspect="1" noChangeShapeType="1"/>
          </p:cNvSpPr>
          <p:nvPr/>
        </p:nvSpPr>
        <p:spPr bwMode="auto">
          <a:xfrm rot="3060000" flipV="1">
            <a:off x="4305300" y="19986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0" name="Line 48"/>
          <p:cNvSpPr>
            <a:spLocks noChangeShapeType="1"/>
          </p:cNvSpPr>
          <p:nvPr/>
        </p:nvSpPr>
        <p:spPr bwMode="auto">
          <a:xfrm rot="18060000" flipV="1">
            <a:off x="4686300" y="19224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1" name="Line 49"/>
          <p:cNvSpPr>
            <a:spLocks noChangeShapeType="1"/>
          </p:cNvSpPr>
          <p:nvPr/>
        </p:nvSpPr>
        <p:spPr bwMode="auto">
          <a:xfrm rot="10800000" flipV="1">
            <a:off x="4457700" y="23034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2" name="Line 50"/>
          <p:cNvSpPr>
            <a:spLocks noChangeShapeType="1"/>
          </p:cNvSpPr>
          <p:nvPr/>
        </p:nvSpPr>
        <p:spPr bwMode="auto">
          <a:xfrm rot="3480000" flipV="1">
            <a:off x="4838700" y="22272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3" name="Line 51"/>
          <p:cNvSpPr>
            <a:spLocks noChangeShapeType="1"/>
          </p:cNvSpPr>
          <p:nvPr/>
        </p:nvSpPr>
        <p:spPr bwMode="auto">
          <a:xfrm rot="3960000" flipV="1">
            <a:off x="4991100" y="25320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4" name="Line 52"/>
          <p:cNvSpPr>
            <a:spLocks noChangeShapeType="1"/>
          </p:cNvSpPr>
          <p:nvPr/>
        </p:nvSpPr>
        <p:spPr bwMode="auto">
          <a:xfrm flipV="1">
            <a:off x="4991100" y="29130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5" name="Line 53"/>
          <p:cNvSpPr>
            <a:spLocks noChangeShapeType="1"/>
          </p:cNvSpPr>
          <p:nvPr/>
        </p:nvSpPr>
        <p:spPr bwMode="auto">
          <a:xfrm flipV="1">
            <a:off x="4076700" y="24558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6" name="Line 54"/>
          <p:cNvSpPr>
            <a:spLocks noChangeShapeType="1"/>
          </p:cNvSpPr>
          <p:nvPr/>
        </p:nvSpPr>
        <p:spPr bwMode="auto">
          <a:xfrm rot="4440000" flipV="1">
            <a:off x="4229100" y="26082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7" name="Line 55"/>
          <p:cNvSpPr>
            <a:spLocks noChangeShapeType="1"/>
          </p:cNvSpPr>
          <p:nvPr/>
        </p:nvSpPr>
        <p:spPr bwMode="auto">
          <a:xfrm rot="1980000" flipV="1">
            <a:off x="4229100" y="29130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8" name="Line 56"/>
          <p:cNvSpPr>
            <a:spLocks noChangeShapeType="1"/>
          </p:cNvSpPr>
          <p:nvPr/>
        </p:nvSpPr>
        <p:spPr bwMode="auto">
          <a:xfrm rot="21300000" flipV="1">
            <a:off x="4610100" y="26082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9" name="Line 57"/>
          <p:cNvSpPr>
            <a:spLocks noChangeShapeType="1"/>
          </p:cNvSpPr>
          <p:nvPr/>
        </p:nvSpPr>
        <p:spPr bwMode="auto">
          <a:xfrm rot="1140000" flipV="1">
            <a:off x="4457700" y="30654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0" name="Line 58"/>
          <p:cNvSpPr>
            <a:spLocks noChangeShapeType="1"/>
          </p:cNvSpPr>
          <p:nvPr/>
        </p:nvSpPr>
        <p:spPr bwMode="auto">
          <a:xfrm rot="13920000" flipV="1">
            <a:off x="4762500" y="31416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1" name="Line 59"/>
          <p:cNvSpPr>
            <a:spLocks noChangeShapeType="1"/>
          </p:cNvSpPr>
          <p:nvPr/>
        </p:nvSpPr>
        <p:spPr bwMode="auto">
          <a:xfrm rot="3900000" flipV="1">
            <a:off x="4914900" y="32940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2" name="Line 60"/>
          <p:cNvSpPr>
            <a:spLocks noChangeShapeType="1"/>
          </p:cNvSpPr>
          <p:nvPr/>
        </p:nvSpPr>
        <p:spPr bwMode="auto">
          <a:xfrm rot="11280000" flipV="1">
            <a:off x="4076700" y="32940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3" name="Line 61"/>
          <p:cNvSpPr>
            <a:spLocks noChangeShapeType="1"/>
          </p:cNvSpPr>
          <p:nvPr/>
        </p:nvSpPr>
        <p:spPr bwMode="auto">
          <a:xfrm rot="17520000" flipV="1">
            <a:off x="4686300" y="29130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4" name="Line 62"/>
          <p:cNvSpPr>
            <a:spLocks noChangeShapeType="1"/>
          </p:cNvSpPr>
          <p:nvPr/>
        </p:nvSpPr>
        <p:spPr bwMode="auto">
          <a:xfrm rot="16620000" flipV="1">
            <a:off x="4381500" y="32940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5" name="Line 63"/>
          <p:cNvSpPr>
            <a:spLocks noChangeShapeType="1"/>
          </p:cNvSpPr>
          <p:nvPr/>
        </p:nvSpPr>
        <p:spPr bwMode="auto">
          <a:xfrm rot="13500000" flipV="1">
            <a:off x="4991100" y="19224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6" name="Line 64"/>
          <p:cNvSpPr>
            <a:spLocks noChangeShapeType="1"/>
          </p:cNvSpPr>
          <p:nvPr/>
        </p:nvSpPr>
        <p:spPr bwMode="auto">
          <a:xfrm rot="8040000" flipV="1">
            <a:off x="4000500" y="28368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7" name="Text Box 65"/>
          <p:cNvSpPr txBox="1">
            <a:spLocks noChangeArrowheads="1"/>
          </p:cNvSpPr>
          <p:nvPr/>
        </p:nvSpPr>
        <p:spPr bwMode="auto">
          <a:xfrm>
            <a:off x="3886200" y="1312863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</a:rPr>
              <a:t>H = 0, M = 0</a:t>
            </a:r>
          </a:p>
        </p:txBody>
      </p:sp>
      <p:sp>
        <p:nvSpPr>
          <p:cNvPr id="29728" name="Rectangle 66"/>
          <p:cNvSpPr>
            <a:spLocks noChangeArrowheads="1"/>
          </p:cNvSpPr>
          <p:nvPr/>
        </p:nvSpPr>
        <p:spPr bwMode="auto">
          <a:xfrm>
            <a:off x="6134100" y="1770063"/>
            <a:ext cx="1371600" cy="1828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9729" name="Line 67"/>
          <p:cNvSpPr>
            <a:spLocks noChangeAspect="1" noChangeShapeType="1"/>
          </p:cNvSpPr>
          <p:nvPr/>
        </p:nvSpPr>
        <p:spPr bwMode="auto">
          <a:xfrm rot="19800000" flipV="1">
            <a:off x="6286500" y="19224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30" name="Line 68"/>
          <p:cNvSpPr>
            <a:spLocks noChangeAspect="1" noChangeShapeType="1"/>
          </p:cNvSpPr>
          <p:nvPr/>
        </p:nvSpPr>
        <p:spPr bwMode="auto">
          <a:xfrm rot="840000" flipV="1">
            <a:off x="6515100" y="19986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31" name="Line 69"/>
          <p:cNvSpPr>
            <a:spLocks noChangeShapeType="1"/>
          </p:cNvSpPr>
          <p:nvPr/>
        </p:nvSpPr>
        <p:spPr bwMode="auto">
          <a:xfrm rot="18060000" flipV="1">
            <a:off x="6896100" y="19224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32" name="Line 70"/>
          <p:cNvSpPr>
            <a:spLocks noChangeShapeType="1"/>
          </p:cNvSpPr>
          <p:nvPr/>
        </p:nvSpPr>
        <p:spPr bwMode="auto">
          <a:xfrm rot="15960000" flipV="1">
            <a:off x="6667500" y="23034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33" name="Line 71"/>
          <p:cNvSpPr>
            <a:spLocks noChangeShapeType="1"/>
          </p:cNvSpPr>
          <p:nvPr/>
        </p:nvSpPr>
        <p:spPr bwMode="auto">
          <a:xfrm rot="900000" flipV="1">
            <a:off x="7048500" y="22272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34" name="Line 72"/>
          <p:cNvSpPr>
            <a:spLocks noChangeShapeType="1"/>
          </p:cNvSpPr>
          <p:nvPr/>
        </p:nvSpPr>
        <p:spPr bwMode="auto">
          <a:xfrm rot="21360000" flipV="1">
            <a:off x="7200900" y="25320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35" name="Line 73"/>
          <p:cNvSpPr>
            <a:spLocks noChangeShapeType="1"/>
          </p:cNvSpPr>
          <p:nvPr/>
        </p:nvSpPr>
        <p:spPr bwMode="auto">
          <a:xfrm flipV="1">
            <a:off x="7200900" y="29130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36" name="Line 74"/>
          <p:cNvSpPr>
            <a:spLocks noChangeShapeType="1"/>
          </p:cNvSpPr>
          <p:nvPr/>
        </p:nvSpPr>
        <p:spPr bwMode="auto">
          <a:xfrm rot="20580000" flipV="1">
            <a:off x="6286500" y="24558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37" name="Line 75"/>
          <p:cNvSpPr>
            <a:spLocks noChangeShapeType="1"/>
          </p:cNvSpPr>
          <p:nvPr/>
        </p:nvSpPr>
        <p:spPr bwMode="auto">
          <a:xfrm rot="540000" flipV="1">
            <a:off x="6438900" y="26082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38" name="Line 76"/>
          <p:cNvSpPr>
            <a:spLocks noChangeShapeType="1"/>
          </p:cNvSpPr>
          <p:nvPr/>
        </p:nvSpPr>
        <p:spPr bwMode="auto">
          <a:xfrm rot="1980000" flipV="1">
            <a:off x="6438900" y="29130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39" name="Line 77"/>
          <p:cNvSpPr>
            <a:spLocks noChangeShapeType="1"/>
          </p:cNvSpPr>
          <p:nvPr/>
        </p:nvSpPr>
        <p:spPr bwMode="auto">
          <a:xfrm rot="16680000" flipV="1">
            <a:off x="6819900" y="26082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40" name="Line 78"/>
          <p:cNvSpPr>
            <a:spLocks noChangeShapeType="1"/>
          </p:cNvSpPr>
          <p:nvPr/>
        </p:nvSpPr>
        <p:spPr bwMode="auto">
          <a:xfrm rot="1140000" flipV="1">
            <a:off x="6667500" y="30654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41" name="Line 79"/>
          <p:cNvSpPr>
            <a:spLocks noChangeShapeType="1"/>
          </p:cNvSpPr>
          <p:nvPr/>
        </p:nvSpPr>
        <p:spPr bwMode="auto">
          <a:xfrm rot="13920000" flipV="1">
            <a:off x="6972300" y="31416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42" name="Line 80"/>
          <p:cNvSpPr>
            <a:spLocks noChangeShapeType="1"/>
          </p:cNvSpPr>
          <p:nvPr/>
        </p:nvSpPr>
        <p:spPr bwMode="auto">
          <a:xfrm flipV="1">
            <a:off x="7124700" y="32940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43" name="Line 81"/>
          <p:cNvSpPr>
            <a:spLocks noChangeShapeType="1"/>
          </p:cNvSpPr>
          <p:nvPr/>
        </p:nvSpPr>
        <p:spPr bwMode="auto">
          <a:xfrm rot="17280000" flipV="1">
            <a:off x="6286500" y="32940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44" name="Line 82"/>
          <p:cNvSpPr>
            <a:spLocks noChangeShapeType="1"/>
          </p:cNvSpPr>
          <p:nvPr/>
        </p:nvSpPr>
        <p:spPr bwMode="auto">
          <a:xfrm rot="17520000" flipV="1">
            <a:off x="6896100" y="29130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45" name="Line 83"/>
          <p:cNvSpPr>
            <a:spLocks noChangeShapeType="1"/>
          </p:cNvSpPr>
          <p:nvPr/>
        </p:nvSpPr>
        <p:spPr bwMode="auto">
          <a:xfrm rot="480000" flipV="1">
            <a:off x="6591300" y="32940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46" name="Line 84"/>
          <p:cNvSpPr>
            <a:spLocks noChangeShapeType="1"/>
          </p:cNvSpPr>
          <p:nvPr/>
        </p:nvSpPr>
        <p:spPr bwMode="auto">
          <a:xfrm rot="15840000" flipV="1">
            <a:off x="7200900" y="19224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47" name="Line 85"/>
          <p:cNvSpPr>
            <a:spLocks noChangeShapeType="1"/>
          </p:cNvSpPr>
          <p:nvPr/>
        </p:nvSpPr>
        <p:spPr bwMode="auto">
          <a:xfrm rot="20880000" flipV="1">
            <a:off x="6210300" y="28368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48" name="Text Box 86"/>
          <p:cNvSpPr txBox="1">
            <a:spLocks noChangeArrowheads="1"/>
          </p:cNvSpPr>
          <p:nvPr/>
        </p:nvSpPr>
        <p:spPr bwMode="auto">
          <a:xfrm>
            <a:off x="6057900" y="1312863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</a:rPr>
              <a:t>H &gt; 0, M &gt; 0</a:t>
            </a:r>
          </a:p>
        </p:txBody>
      </p:sp>
      <p:sp>
        <p:nvSpPr>
          <p:cNvPr id="29749" name="Line 87"/>
          <p:cNvSpPr>
            <a:spLocks noChangeShapeType="1"/>
          </p:cNvSpPr>
          <p:nvPr/>
        </p:nvSpPr>
        <p:spPr bwMode="auto">
          <a:xfrm flipV="1">
            <a:off x="7734300" y="2074863"/>
            <a:ext cx="0" cy="1295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50" name="Text Box 88"/>
          <p:cNvSpPr txBox="1">
            <a:spLocks noChangeArrowheads="1"/>
          </p:cNvSpPr>
          <p:nvPr/>
        </p:nvSpPr>
        <p:spPr bwMode="auto">
          <a:xfrm>
            <a:off x="7734300" y="31559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</a:rPr>
              <a:t>H</a:t>
            </a:r>
          </a:p>
        </p:txBody>
      </p:sp>
      <p:sp>
        <p:nvSpPr>
          <p:cNvPr id="29751" name="AutoShape 89"/>
          <p:cNvSpPr>
            <a:spLocks noChangeArrowheads="1"/>
          </p:cNvSpPr>
          <p:nvPr/>
        </p:nvSpPr>
        <p:spPr bwMode="auto">
          <a:xfrm>
            <a:off x="6667500" y="2227263"/>
            <a:ext cx="304800" cy="838200"/>
          </a:xfrm>
          <a:prstGeom prst="upArrow">
            <a:avLst>
              <a:gd name="adj1" fmla="val 50000"/>
              <a:gd name="adj2" fmla="val 68750"/>
            </a:avLst>
          </a:prstGeom>
          <a:solidFill>
            <a:srgbClr val="FF0000">
              <a:alpha val="5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altLang="en-US"/>
          </a:p>
        </p:txBody>
      </p:sp>
      <p:sp>
        <p:nvSpPr>
          <p:cNvPr id="29752" name="Text Box 92"/>
          <p:cNvSpPr txBox="1">
            <a:spLocks noChangeArrowheads="1"/>
          </p:cNvSpPr>
          <p:nvPr/>
        </p:nvSpPr>
        <p:spPr bwMode="auto">
          <a:xfrm>
            <a:off x="4419600" y="3675063"/>
            <a:ext cx="40862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1800">
                <a:solidFill>
                  <a:srgbClr val="FF0000"/>
                </a:solidFill>
                <a:latin typeface="Times New Roman" pitchFamily="18" charset="0"/>
              </a:rPr>
              <a:t>Тепловая энергия преобладает </a:t>
            </a:r>
            <a:endParaRPr lang="en-US" altLang="en-US" sz="1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9753" name="WordArt 2"/>
          <p:cNvSpPr>
            <a:spLocks noChangeArrowheads="1" noChangeShapeType="1" noTextEdit="1"/>
          </p:cNvSpPr>
          <p:nvPr/>
        </p:nvSpPr>
        <p:spPr bwMode="auto">
          <a:xfrm>
            <a:off x="525463" y="209550"/>
            <a:ext cx="81327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Парамагнетики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600" y="850900"/>
            <a:ext cx="6819900" cy="5386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FF0000"/>
                </a:solidFill>
                <a:latin typeface="+mn-lt"/>
              </a:rPr>
              <a:t>Теория Ланжевена</a:t>
            </a:r>
            <a:r>
              <a:rPr lang="ru-RU" sz="3200" dirty="0">
                <a:latin typeface="+mn-lt"/>
              </a:rPr>
              <a:t>.</a:t>
            </a:r>
          </a:p>
          <a:p>
            <a:pPr>
              <a:defRPr/>
            </a:pPr>
            <a:endParaRPr lang="ru-RU" sz="2400" dirty="0">
              <a:latin typeface="+mn-lt"/>
            </a:endParaRPr>
          </a:p>
          <a:p>
            <a:pPr>
              <a:defRPr/>
            </a:pPr>
            <a:r>
              <a:rPr lang="ru-RU" sz="2400" dirty="0">
                <a:latin typeface="+mn-lt"/>
              </a:rPr>
              <a:t>Каждый </a:t>
            </a:r>
            <a:r>
              <a:rPr lang="ru-RU" sz="2400" dirty="0" err="1">
                <a:latin typeface="+mn-lt"/>
              </a:rPr>
              <a:t>нескомпенсированный</a:t>
            </a:r>
            <a:r>
              <a:rPr lang="ru-RU" sz="2400" dirty="0">
                <a:latin typeface="+mn-lt"/>
              </a:rPr>
              <a:t> спин имеет дипольный момент.</a:t>
            </a:r>
          </a:p>
          <a:p>
            <a:pPr>
              <a:defRPr/>
            </a:pPr>
            <a:endParaRPr lang="ru-RU" sz="2400" dirty="0">
              <a:latin typeface="+mn-lt"/>
            </a:endParaRPr>
          </a:p>
          <a:p>
            <a:pPr>
              <a:defRPr/>
            </a:pPr>
            <a:r>
              <a:rPr lang="ru-RU" sz="2400" dirty="0">
                <a:latin typeface="+mn-lt"/>
              </a:rPr>
              <a:t>В отсутствие внешнего поля, моменты ориентированы случайным образом, то есть, все направления одинаково вероятны.</a:t>
            </a:r>
          </a:p>
          <a:p>
            <a:pPr>
              <a:defRPr/>
            </a:pPr>
            <a:endParaRPr lang="ru-RU" sz="2400" dirty="0">
              <a:latin typeface="+mn-lt"/>
            </a:endParaRPr>
          </a:p>
          <a:p>
            <a:pPr>
              <a:defRPr/>
            </a:pPr>
            <a:r>
              <a:rPr lang="ru-RU" sz="2400" dirty="0">
                <a:latin typeface="+mn-lt"/>
              </a:rPr>
              <a:t>Воздействие  магнитного поля создает крутящий момент на атомных магнитных моментах, что приводит к их выравниванию.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687388"/>
            <a:ext cx="20066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7023100" y="3451225"/>
            <a:ext cx="1833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vi-VN" altLang="ru-RU"/>
              <a:t>Поль Ланжеве́н</a:t>
            </a:r>
            <a:endParaRPr lang="ru-RU" altLang="ru-RU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47638"/>
            <a:ext cx="8181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2"/>
          <p:cNvSpPr>
            <a:spLocks noChangeArrowheads="1"/>
          </p:cNvSpPr>
          <p:nvPr/>
        </p:nvSpPr>
        <p:spPr bwMode="auto">
          <a:xfrm>
            <a:off x="130175" y="1352550"/>
            <a:ext cx="9144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/>
              <a:t>	Палеомагнитология. Под-.ред .А.Н.Храмова, Л.: Недра, 1982. доступно на </a:t>
            </a:r>
            <a:r>
              <a:rPr lang="ru-RU" altLang="ru-RU" sz="2400">
                <a:hlinkClick r:id="rId3"/>
              </a:rPr>
              <a:t>http://paleomag.ifz.ru/books.html</a:t>
            </a:r>
            <a:r>
              <a:rPr lang="en-US" altLang="ru-RU" sz="2400"/>
              <a:t> </a:t>
            </a:r>
            <a:r>
              <a:rPr lang="ru-RU" altLang="ru-RU" sz="2400"/>
              <a:t>).</a:t>
            </a:r>
          </a:p>
          <a:p>
            <a:r>
              <a:rPr lang="ru-RU" altLang="ru-RU" sz="2400"/>
              <a:t>	</a:t>
            </a:r>
          </a:p>
          <a:p>
            <a:r>
              <a:rPr lang="ru-RU" altLang="ru-RU" sz="2400"/>
              <a:t>	Шипунов С.В. Элементы палеомагнитологии. М.: ГИН РАН, 1994. (доступно на </a:t>
            </a:r>
            <a:r>
              <a:rPr lang="ru-RU" altLang="ru-RU" sz="2400">
                <a:hlinkClick r:id="rId3"/>
              </a:rPr>
              <a:t>http://paleomag.ifz.ru/books.html</a:t>
            </a:r>
            <a:r>
              <a:rPr lang="en-US" altLang="ru-RU" sz="2400"/>
              <a:t> </a:t>
            </a:r>
            <a:r>
              <a:rPr lang="ru-RU" altLang="ru-RU" sz="2400"/>
              <a:t>).</a:t>
            </a:r>
          </a:p>
          <a:p>
            <a:r>
              <a:rPr lang="ru-RU" altLang="ru-RU" sz="2400"/>
              <a:t>    </a:t>
            </a:r>
          </a:p>
          <a:p>
            <a:r>
              <a:rPr lang="ru-RU" altLang="ru-RU" sz="2400"/>
              <a:t>	Печерский Д.М., Соколов Д.Д. Петромагнетизм и палеомагнетизм. Справочное пособие, 2011 (доступно на </a:t>
            </a:r>
            <a:r>
              <a:rPr lang="ru-RU" altLang="ru-RU" sz="2400">
                <a:hlinkClick r:id="rId3"/>
              </a:rPr>
              <a:t>http://paleomag.ifz.ru/books.html</a:t>
            </a:r>
            <a:r>
              <a:rPr lang="en-US" altLang="ru-RU" sz="2400"/>
              <a:t> </a:t>
            </a:r>
            <a:r>
              <a:rPr lang="ru-RU" altLang="ru-RU" sz="2400"/>
              <a:t>)</a:t>
            </a:r>
          </a:p>
          <a:p>
            <a:endParaRPr lang="ru-RU" altLang="ru-RU" sz="2400"/>
          </a:p>
          <a:p>
            <a:r>
              <a:rPr lang="ru-RU" altLang="ru-RU" sz="2400"/>
              <a:t>	Молостовский Э.А., Храмов А.Н. Магнитостратиграфия и ее значение в геологии. Изд-во СГУ, Саратов: 1997. 180 с. (доступно на </a:t>
            </a:r>
            <a:r>
              <a:rPr lang="ru-RU" altLang="ru-RU" sz="2400">
                <a:hlinkClick r:id="rId3"/>
              </a:rPr>
              <a:t>http://paleomag.ifz.ru/books.html</a:t>
            </a:r>
            <a:r>
              <a:rPr lang="en-US" altLang="ru-RU" sz="2400"/>
              <a:t> </a:t>
            </a:r>
            <a:r>
              <a:rPr lang="ru-RU" altLang="ru-RU" sz="2400"/>
              <a:t>)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2913063" y="433388"/>
            <a:ext cx="2886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>
                <a:latin typeface="Times New Roman" pitchFamily="18" charset="0"/>
              </a:rPr>
              <a:t>ЛИТЕРАТУРА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ParamCurieLa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1131888"/>
            <a:ext cx="2173287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Line 3"/>
          <p:cNvSpPr>
            <a:spLocks noChangeAspect="1" noChangeShapeType="1"/>
          </p:cNvSpPr>
          <p:nvPr/>
        </p:nvSpPr>
        <p:spPr bwMode="auto">
          <a:xfrm>
            <a:off x="1077913" y="1131888"/>
            <a:ext cx="0" cy="2066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48" name="Line 4"/>
          <p:cNvSpPr>
            <a:spLocks noChangeAspect="1" noChangeShapeType="1"/>
          </p:cNvSpPr>
          <p:nvPr/>
        </p:nvSpPr>
        <p:spPr bwMode="auto">
          <a:xfrm>
            <a:off x="1077913" y="3198813"/>
            <a:ext cx="2173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762000" y="914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400" i="1">
                <a:latin typeface="Times New Roman" pitchFamily="18" charset="0"/>
                <a:cs typeface="Times New Roman" pitchFamily="18" charset="0"/>
              </a:rPr>
              <a:t>κ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2971800" y="3124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</a:t>
            </a:r>
            <a:endParaRPr lang="el-GR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1" name="Line 14"/>
          <p:cNvSpPr>
            <a:spLocks noChangeAspect="1" noChangeShapeType="1"/>
          </p:cNvSpPr>
          <p:nvPr/>
        </p:nvSpPr>
        <p:spPr bwMode="auto">
          <a:xfrm>
            <a:off x="5029200" y="1160463"/>
            <a:ext cx="0" cy="2028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2" name="Line 15"/>
          <p:cNvSpPr>
            <a:spLocks noChangeAspect="1" noChangeShapeType="1"/>
          </p:cNvSpPr>
          <p:nvPr/>
        </p:nvSpPr>
        <p:spPr bwMode="auto">
          <a:xfrm>
            <a:off x="5029200" y="3189288"/>
            <a:ext cx="213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3" name="Line 17"/>
          <p:cNvSpPr>
            <a:spLocks noChangeAspect="1" noChangeShapeType="1"/>
          </p:cNvSpPr>
          <p:nvPr/>
        </p:nvSpPr>
        <p:spPr bwMode="auto">
          <a:xfrm flipV="1">
            <a:off x="5029200" y="1168400"/>
            <a:ext cx="1268413" cy="201771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4" name="Line 18"/>
          <p:cNvSpPr>
            <a:spLocks noChangeAspect="1" noChangeShapeType="1"/>
          </p:cNvSpPr>
          <p:nvPr/>
        </p:nvSpPr>
        <p:spPr bwMode="auto">
          <a:xfrm flipV="1">
            <a:off x="5491163" y="1168400"/>
            <a:ext cx="1325562" cy="2017713"/>
          </a:xfrm>
          <a:prstGeom prst="line">
            <a:avLst/>
          </a:prstGeom>
          <a:noFill/>
          <a:ln w="222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5" name="Text Box 19"/>
          <p:cNvSpPr txBox="1">
            <a:spLocks noChangeArrowheads="1"/>
          </p:cNvSpPr>
          <p:nvPr/>
        </p:nvSpPr>
        <p:spPr bwMode="auto">
          <a:xfrm>
            <a:off x="6858000" y="3124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</a:t>
            </a:r>
            <a:endParaRPr lang="el-GR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6" name="Text Box 20"/>
          <p:cNvSpPr txBox="1">
            <a:spLocks noChangeArrowheads="1"/>
          </p:cNvSpPr>
          <p:nvPr/>
        </p:nvSpPr>
        <p:spPr bwMode="auto">
          <a:xfrm>
            <a:off x="4486275" y="92392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l-GR" altLang="en-US" sz="2400" i="1">
                <a:latin typeface="Times New Roman" pitchFamily="18" charset="0"/>
                <a:cs typeface="Times New Roman" pitchFamily="18" charset="0"/>
              </a:rPr>
              <a:t>κ</a:t>
            </a:r>
          </a:p>
        </p:txBody>
      </p:sp>
      <p:sp>
        <p:nvSpPr>
          <p:cNvPr id="31757" name="Text Box 21"/>
          <p:cNvSpPr txBox="1">
            <a:spLocks noChangeArrowheads="1"/>
          </p:cNvSpPr>
          <p:nvPr/>
        </p:nvSpPr>
        <p:spPr bwMode="auto">
          <a:xfrm>
            <a:off x="5257800" y="1066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400" i="1"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en-US" altLang="en-US" sz="2400" i="1" baseline="3000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 ~ T</a:t>
            </a:r>
            <a:endParaRPr lang="el-GR" altLang="en-US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8" name="Text Box 22"/>
          <p:cNvSpPr txBox="1">
            <a:spLocks noChangeArrowheads="1"/>
          </p:cNvSpPr>
          <p:nvPr/>
        </p:nvSpPr>
        <p:spPr bwMode="auto">
          <a:xfrm>
            <a:off x="6248400" y="1828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400" i="1"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en-US" altLang="en-US" sz="2400" i="1" baseline="3000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 ~ (T – </a:t>
            </a:r>
            <a:r>
              <a:rPr lang="el-GR" altLang="en-US" sz="2400" i="1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)</a:t>
            </a:r>
            <a:endParaRPr lang="el-GR" altLang="en-US" sz="2400" i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759" name="Group 23"/>
          <p:cNvGrpSpPr>
            <a:grpSpLocks/>
          </p:cNvGrpSpPr>
          <p:nvPr/>
        </p:nvGrpSpPr>
        <p:grpSpPr bwMode="auto">
          <a:xfrm>
            <a:off x="1905000" y="1219200"/>
            <a:ext cx="1524000" cy="1066800"/>
            <a:chOff x="1200" y="768"/>
            <a:chExt cx="960" cy="672"/>
          </a:xfrm>
        </p:grpSpPr>
        <p:sp>
          <p:nvSpPr>
            <p:cNvPr id="31774" name="Text Box 8"/>
            <p:cNvSpPr txBox="1">
              <a:spLocks noChangeArrowheads="1"/>
            </p:cNvSpPr>
            <p:nvPr/>
          </p:nvSpPr>
          <p:spPr bwMode="auto">
            <a:xfrm>
              <a:off x="1200" y="912"/>
              <a:ext cx="4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i="1">
                  <a:latin typeface="Times New Roman" pitchFamily="18" charset="0"/>
                  <a:cs typeface="Times New Roman" pitchFamily="18" charset="0"/>
                </a:rPr>
                <a:t>κ</a:t>
              </a:r>
              <a:r>
                <a:rPr lang="en-US" altLang="en-US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=</a:t>
              </a:r>
              <a:endParaRPr lang="el-GR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75" name="Text Box 10"/>
            <p:cNvSpPr txBox="1">
              <a:spLocks noChangeArrowheads="1"/>
            </p:cNvSpPr>
            <p:nvPr/>
          </p:nvSpPr>
          <p:spPr bwMode="auto">
            <a:xfrm>
              <a:off x="1680" y="768"/>
              <a:ext cx="4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l-GR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76" name="Text Box 11"/>
            <p:cNvSpPr txBox="1">
              <a:spLocks noChangeArrowheads="1"/>
            </p:cNvSpPr>
            <p:nvPr/>
          </p:nvSpPr>
          <p:spPr bwMode="auto">
            <a:xfrm>
              <a:off x="1680" y="1075"/>
              <a:ext cx="3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l-GR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77" name="Line 12"/>
            <p:cNvSpPr>
              <a:spLocks noChangeShapeType="1"/>
            </p:cNvSpPr>
            <p:nvPr/>
          </p:nvSpPr>
          <p:spPr bwMode="auto">
            <a:xfrm>
              <a:off x="1680" y="1104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60" name="Text Box 24"/>
          <p:cNvSpPr txBox="1">
            <a:spLocks noChangeArrowheads="1"/>
          </p:cNvSpPr>
          <p:nvPr/>
        </p:nvSpPr>
        <p:spPr bwMode="auto">
          <a:xfrm>
            <a:off x="979488" y="5881688"/>
            <a:ext cx="767873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400">
                <a:latin typeface="Times New Roman" pitchFamily="18" charset="0"/>
              </a:rPr>
              <a:t>Коэффициент </a:t>
            </a:r>
            <a:r>
              <a:rPr lang="en-US" altLang="en-US" sz="2400" i="1">
                <a:latin typeface="Times New Roman" pitchFamily="18" charset="0"/>
              </a:rPr>
              <a:t>C</a:t>
            </a:r>
            <a:r>
              <a:rPr lang="en-US" altLang="en-US" sz="2400">
                <a:latin typeface="Times New Roman" pitchFamily="18" charset="0"/>
              </a:rPr>
              <a:t> </a:t>
            </a:r>
            <a:r>
              <a:rPr lang="ru-RU" altLang="en-US" sz="2400">
                <a:latin typeface="Times New Roman" pitchFamily="18" charset="0"/>
              </a:rPr>
              <a:t>– константа Кюри, зависит от материала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1761" name="Text Box 25"/>
          <p:cNvSpPr txBox="1">
            <a:spLocks noChangeArrowheads="1"/>
          </p:cNvSpPr>
          <p:nvPr/>
        </p:nvSpPr>
        <p:spPr bwMode="auto">
          <a:xfrm>
            <a:off x="5341938" y="3124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endParaRPr lang="en-US" altLang="en-US" sz="24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2" name="Text Box 27"/>
          <p:cNvSpPr txBox="1">
            <a:spLocks noChangeArrowheads="1"/>
          </p:cNvSpPr>
          <p:nvPr/>
        </p:nvSpPr>
        <p:spPr bwMode="auto">
          <a:xfrm>
            <a:off x="1143000" y="3929063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36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en-US" altLang="en-US" sz="36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l-GR" alt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3" name="Text Box 28"/>
          <p:cNvSpPr txBox="1">
            <a:spLocks noChangeArrowheads="1"/>
          </p:cNvSpPr>
          <p:nvPr/>
        </p:nvSpPr>
        <p:spPr bwMode="auto">
          <a:xfrm>
            <a:off x="2209800" y="37338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l-GR" altLang="en-US" sz="36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4" name="Text Box 29"/>
          <p:cNvSpPr txBox="1">
            <a:spLocks noChangeArrowheads="1"/>
          </p:cNvSpPr>
          <p:nvPr/>
        </p:nvSpPr>
        <p:spPr bwMode="auto">
          <a:xfrm>
            <a:off x="1981200" y="4221163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- </a:t>
            </a:r>
            <a:r>
              <a:rPr lang="el-GR" altLang="en-US" sz="36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</a:p>
        </p:txBody>
      </p:sp>
      <p:sp>
        <p:nvSpPr>
          <p:cNvPr id="31765" name="Line 30"/>
          <p:cNvSpPr>
            <a:spLocks noChangeShapeType="1"/>
          </p:cNvSpPr>
          <p:nvPr/>
        </p:nvSpPr>
        <p:spPr bwMode="auto">
          <a:xfrm>
            <a:off x="1981200" y="4300538"/>
            <a:ext cx="1066800" cy="15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6" name="Text Box 32"/>
          <p:cNvSpPr txBox="1">
            <a:spLocks noChangeArrowheads="1"/>
          </p:cNvSpPr>
          <p:nvPr/>
        </p:nvSpPr>
        <p:spPr bwMode="auto">
          <a:xfrm>
            <a:off x="3352800" y="4038600"/>
            <a:ext cx="2819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400" i="1">
                <a:solidFill>
                  <a:srgbClr val="FF0000"/>
                </a:solidFill>
                <a:latin typeface="Times New Roman" pitchFamily="18" charset="0"/>
              </a:rPr>
              <a:t>Закон Кюри-Вейса</a:t>
            </a:r>
            <a:endParaRPr lang="en-US" altLang="en-US" sz="2400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67" name="Rectangle 35"/>
          <p:cNvSpPr>
            <a:spLocks noChangeArrowheads="1"/>
          </p:cNvSpPr>
          <p:nvPr/>
        </p:nvSpPr>
        <p:spPr bwMode="auto">
          <a:xfrm>
            <a:off x="1066800" y="3733800"/>
            <a:ext cx="2209800" cy="12192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1768" name="Text Box 36"/>
          <p:cNvSpPr txBox="1">
            <a:spLocks noChangeArrowheads="1"/>
          </p:cNvSpPr>
          <p:nvPr/>
        </p:nvSpPr>
        <p:spPr bwMode="auto">
          <a:xfrm>
            <a:off x="990600" y="5029200"/>
            <a:ext cx="7086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парамагнитная температура Кюри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en-US" sz="2400">
                <a:latin typeface="Times New Roman" pitchFamily="18" charset="0"/>
                <a:cs typeface="Times New Roman" pitchFamily="18" charset="0"/>
              </a:rPr>
              <a:t>для большинства веществ около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0 K)</a:t>
            </a:r>
            <a:endParaRPr lang="el-GR" alt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69" name="Picture 40" descr="pierre-cur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0"/>
            <a:ext cx="7540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70" name="Group 43"/>
          <p:cNvGrpSpPr>
            <a:grpSpLocks/>
          </p:cNvGrpSpPr>
          <p:nvPr/>
        </p:nvGrpSpPr>
        <p:grpSpPr bwMode="auto">
          <a:xfrm>
            <a:off x="7239000" y="3810000"/>
            <a:ext cx="990600" cy="1295400"/>
            <a:chOff x="4560" y="2400"/>
            <a:chExt cx="624" cy="816"/>
          </a:xfrm>
        </p:grpSpPr>
        <p:pic>
          <p:nvPicPr>
            <p:cNvPr id="31772" name="Picture 41" descr="weiss_pierre_a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400"/>
              <a:ext cx="435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73" name="Rectangle 42"/>
            <p:cNvSpPr>
              <a:spLocks noChangeArrowheads="1"/>
            </p:cNvSpPr>
            <p:nvPr/>
          </p:nvSpPr>
          <p:spPr bwMode="auto">
            <a:xfrm>
              <a:off x="4560" y="3072"/>
              <a:ext cx="62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31771" name="WordArt 226"/>
          <p:cNvSpPr>
            <a:spLocks noChangeArrowheads="1" noChangeShapeType="1" noTextEdit="1"/>
          </p:cNvSpPr>
          <p:nvPr/>
        </p:nvSpPr>
        <p:spPr bwMode="auto">
          <a:xfrm>
            <a:off x="525463" y="209550"/>
            <a:ext cx="81327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Парамагнетики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465263"/>
            <a:ext cx="9007475" cy="260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489"/>
          <a:stretch>
            <a:fillRect/>
          </a:stretch>
        </p:blipFill>
        <p:spPr bwMode="auto">
          <a:xfrm>
            <a:off x="460375" y="4687888"/>
            <a:ext cx="8331200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WordArt 226"/>
          <p:cNvSpPr>
            <a:spLocks noChangeArrowheads="1" noChangeShapeType="1" noTextEdit="1"/>
          </p:cNvSpPr>
          <p:nvPr/>
        </p:nvSpPr>
        <p:spPr bwMode="auto">
          <a:xfrm>
            <a:off x="525463" y="209550"/>
            <a:ext cx="81327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Парамагнетики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Montmorrillon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1143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6" descr="Olivine_jp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1981200" y="138588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400">
                <a:latin typeface="Times New Roman" pitchFamily="18" charset="0"/>
              </a:rPr>
              <a:t>Оливин</a:t>
            </a:r>
            <a:r>
              <a:rPr lang="el-GR" altLang="en-US" sz="2400">
                <a:latin typeface="Times New Roman" pitchFamily="18" charset="0"/>
              </a:rPr>
              <a:t> (Fe,Mg)</a:t>
            </a:r>
            <a:r>
              <a:rPr lang="el-GR" altLang="en-US" sz="2400" baseline="-25000">
                <a:latin typeface="Times New Roman" pitchFamily="18" charset="0"/>
              </a:rPr>
              <a:t>2</a:t>
            </a:r>
            <a:r>
              <a:rPr lang="el-GR" altLang="en-US" sz="2400">
                <a:latin typeface="Times New Roman" pitchFamily="18" charset="0"/>
              </a:rPr>
              <a:t>SiO</a:t>
            </a:r>
            <a:r>
              <a:rPr lang="el-GR" altLang="en-US" sz="2400" baseline="-25000">
                <a:latin typeface="Times New Roman" pitchFamily="18" charset="0"/>
              </a:rPr>
              <a:t>4</a:t>
            </a:r>
            <a:r>
              <a:rPr lang="en-US" altLang="en-US" sz="2400" baseline="-25000">
                <a:latin typeface="Times New Roman" pitchFamily="18" charset="0"/>
              </a:rPr>
              <a:t>	</a:t>
            </a:r>
            <a:r>
              <a:rPr lang="en-US" altLang="en-US" sz="2400">
                <a:latin typeface="Times New Roman" pitchFamily="18" charset="0"/>
              </a:rPr>
              <a:t>1.6 · 10</a:t>
            </a:r>
            <a:r>
              <a:rPr lang="en-US" altLang="en-US" sz="2400" baseline="30000">
                <a:latin typeface="Times New Roman" pitchFamily="18" charset="0"/>
              </a:rPr>
              <a:t>-3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1981200" y="2514600"/>
            <a:ext cx="7162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en-US" sz="2400">
                <a:latin typeface="Times New Roman" pitchFamily="18" charset="0"/>
              </a:rPr>
              <a:t>Монтмориллонит</a:t>
            </a:r>
          </a:p>
          <a:p>
            <a:r>
              <a:rPr lang="en-US" altLang="en-US" sz="2400">
                <a:latin typeface="Times New Roman" pitchFamily="18" charset="0"/>
              </a:rPr>
              <a:t>(</a:t>
            </a:r>
            <a:r>
              <a:rPr lang="ru-RU" altLang="en-US" sz="2400">
                <a:latin typeface="Times New Roman" pitchFamily="18" charset="0"/>
              </a:rPr>
              <a:t>глинистый минерал </a:t>
            </a:r>
            <a:r>
              <a:rPr lang="en-US" altLang="en-US" sz="2400">
                <a:latin typeface="Times New Roman" pitchFamily="18" charset="0"/>
              </a:rPr>
              <a:t>)	0.34 ·10</a:t>
            </a:r>
            <a:r>
              <a:rPr lang="en-US" altLang="en-US" sz="2400" baseline="30000">
                <a:latin typeface="Times New Roman" pitchFamily="18" charset="0"/>
              </a:rPr>
              <a:t>-3</a:t>
            </a:r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33798" name="Picture 10" descr="sider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22663"/>
            <a:ext cx="1143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11"/>
          <p:cNvSpPr txBox="1">
            <a:spLocks noChangeArrowheads="1"/>
          </p:cNvSpPr>
          <p:nvPr/>
        </p:nvSpPr>
        <p:spPr bwMode="auto">
          <a:xfrm>
            <a:off x="1981200" y="36576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400">
                <a:latin typeface="Times New Roman" pitchFamily="18" charset="0"/>
              </a:rPr>
              <a:t>Сидерит </a:t>
            </a:r>
            <a:r>
              <a:rPr lang="el-GR" altLang="en-US" sz="2400">
                <a:latin typeface="Times New Roman" pitchFamily="18" charset="0"/>
              </a:rPr>
              <a:t>(Fe</a:t>
            </a:r>
            <a:r>
              <a:rPr lang="en-US" altLang="en-US" sz="2400">
                <a:latin typeface="Times New Roman" pitchFamily="18" charset="0"/>
              </a:rPr>
              <a:t>C</a:t>
            </a:r>
            <a:r>
              <a:rPr lang="el-GR" altLang="en-US" sz="2400">
                <a:latin typeface="Times New Roman" pitchFamily="18" charset="0"/>
              </a:rPr>
              <a:t>O</a:t>
            </a:r>
            <a:r>
              <a:rPr lang="en-US" altLang="en-US" sz="2400" baseline="-25000">
                <a:latin typeface="Times New Roman" pitchFamily="18" charset="0"/>
              </a:rPr>
              <a:t>3</a:t>
            </a:r>
            <a:r>
              <a:rPr lang="en-US" altLang="en-US" sz="2400">
                <a:latin typeface="Times New Roman" pitchFamily="18" charset="0"/>
              </a:rPr>
              <a:t>)</a:t>
            </a:r>
            <a:r>
              <a:rPr lang="en-US" altLang="en-US" sz="2400" baseline="-25000">
                <a:latin typeface="Times New Roman" pitchFamily="18" charset="0"/>
              </a:rPr>
              <a:t>		</a:t>
            </a:r>
            <a:r>
              <a:rPr lang="en-US" altLang="en-US" sz="2400">
                <a:latin typeface="Times New Roman" pitchFamily="18" charset="0"/>
              </a:rPr>
              <a:t>1.3-11.0 · 10</a:t>
            </a:r>
            <a:r>
              <a:rPr lang="en-US" altLang="en-US" sz="2400" baseline="30000">
                <a:latin typeface="Times New Roman" pitchFamily="18" charset="0"/>
              </a:rPr>
              <a:t>-3</a:t>
            </a:r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33800" name="Picture 12" descr="serpentin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1143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 Box 13"/>
          <p:cNvSpPr txBox="1">
            <a:spLocks noChangeArrowheads="1"/>
          </p:cNvSpPr>
          <p:nvPr/>
        </p:nvSpPr>
        <p:spPr bwMode="auto">
          <a:xfrm>
            <a:off x="1981200" y="4616450"/>
            <a:ext cx="7162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400">
                <a:latin typeface="Times New Roman" pitchFamily="18" charset="0"/>
              </a:rPr>
              <a:t>Серпентинит </a:t>
            </a:r>
            <a:r>
              <a:rPr lang="en-US" altLang="en-US" sz="2400" baseline="-25000">
                <a:latin typeface="Times New Roman" pitchFamily="18" charset="0"/>
              </a:rPr>
              <a:t>		</a:t>
            </a:r>
            <a:r>
              <a:rPr lang="en-US" altLang="en-US" sz="2400">
                <a:latin typeface="Times New Roman" pitchFamily="18" charset="0"/>
              </a:rPr>
              <a:t>3.1-75.0 · 10</a:t>
            </a:r>
            <a:r>
              <a:rPr lang="en-US" altLang="en-US" sz="2400" baseline="30000">
                <a:latin typeface="Times New Roman" pitchFamily="18" charset="0"/>
              </a:rPr>
              <a:t>-3</a:t>
            </a:r>
            <a:r>
              <a:rPr lang="en-US" altLang="en-US" sz="2400">
                <a:latin typeface="Times New Roman" pitchFamily="18" charset="0"/>
              </a:rPr>
              <a:t> </a:t>
            </a:r>
            <a:r>
              <a:rPr lang="el-GR" altLang="en-US" sz="2400">
                <a:latin typeface="Times New Roman" pitchFamily="18" charset="0"/>
              </a:rPr>
              <a:t>(</a:t>
            </a:r>
            <a:r>
              <a:rPr lang="en-US" altLang="en-US" sz="2400">
                <a:latin typeface="Times New Roman" pitchFamily="18" charset="0"/>
              </a:rPr>
              <a:t>Mg</a:t>
            </a:r>
            <a:r>
              <a:rPr lang="en-US" altLang="en-US" sz="2400" baseline="-25000">
                <a:latin typeface="Times New Roman" pitchFamily="18" charset="0"/>
              </a:rPr>
              <a:t>3</a:t>
            </a:r>
            <a:r>
              <a:rPr lang="en-US" altLang="en-US" sz="2400">
                <a:latin typeface="Times New Roman" pitchFamily="18" charset="0"/>
              </a:rPr>
              <a:t>Si</a:t>
            </a:r>
            <a:r>
              <a:rPr lang="en-US" altLang="en-US" sz="2400" baseline="-25000">
                <a:latin typeface="Times New Roman" pitchFamily="18" charset="0"/>
              </a:rPr>
              <a:t>2</a:t>
            </a:r>
            <a:r>
              <a:rPr lang="en-US" altLang="en-US" sz="2400">
                <a:latin typeface="Times New Roman" pitchFamily="18" charset="0"/>
              </a:rPr>
              <a:t>O</a:t>
            </a:r>
            <a:r>
              <a:rPr lang="en-US" altLang="en-US" sz="2400" baseline="-25000">
                <a:latin typeface="Times New Roman" pitchFamily="18" charset="0"/>
              </a:rPr>
              <a:t>5</a:t>
            </a:r>
            <a:r>
              <a:rPr lang="en-US" altLang="en-US" sz="2400">
                <a:latin typeface="Times New Roman" pitchFamily="18" charset="0"/>
              </a:rPr>
              <a:t>(</a:t>
            </a:r>
            <a:r>
              <a:rPr lang="el-GR" altLang="en-US" sz="2400">
                <a:latin typeface="Times New Roman" pitchFamily="18" charset="0"/>
              </a:rPr>
              <a:t>O</a:t>
            </a:r>
            <a:r>
              <a:rPr lang="en-US" altLang="en-US" sz="2400">
                <a:latin typeface="Times New Roman" pitchFamily="18" charset="0"/>
              </a:rPr>
              <a:t>H)</a:t>
            </a:r>
            <a:r>
              <a:rPr lang="en-US" altLang="en-US" sz="2400" baseline="-25000">
                <a:latin typeface="Times New Roman" pitchFamily="18" charset="0"/>
              </a:rPr>
              <a:t>4</a:t>
            </a:r>
            <a:r>
              <a:rPr lang="en-US" altLang="en-US" sz="2400">
                <a:latin typeface="Times New Roman" pitchFamily="18" charset="0"/>
              </a:rPr>
              <a:t>)</a:t>
            </a:r>
          </a:p>
        </p:txBody>
      </p:sp>
      <p:pic>
        <p:nvPicPr>
          <p:cNvPr id="33802" name="Picture 14" descr="Chromite_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62625"/>
            <a:ext cx="1143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Text Box 15"/>
          <p:cNvSpPr txBox="1">
            <a:spLocks noChangeArrowheads="1"/>
          </p:cNvSpPr>
          <p:nvPr/>
        </p:nvSpPr>
        <p:spPr bwMode="auto">
          <a:xfrm>
            <a:off x="1981200" y="5805488"/>
            <a:ext cx="6858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400">
                <a:latin typeface="Times New Roman" pitchFamily="18" charset="0"/>
              </a:rPr>
              <a:t>Хромит</a:t>
            </a:r>
            <a:r>
              <a:rPr lang="en-US" altLang="en-US" sz="2400">
                <a:latin typeface="Times New Roman" pitchFamily="18" charset="0"/>
              </a:rPr>
              <a:t> </a:t>
            </a:r>
            <a:r>
              <a:rPr lang="el-GR" altLang="en-US" sz="2400">
                <a:latin typeface="Times New Roman" pitchFamily="18" charset="0"/>
              </a:rPr>
              <a:t>(Fe</a:t>
            </a:r>
            <a:r>
              <a:rPr lang="en-US" altLang="en-US" sz="2400">
                <a:latin typeface="Times New Roman" pitchFamily="18" charset="0"/>
              </a:rPr>
              <a:t>Cr</a:t>
            </a:r>
            <a:r>
              <a:rPr lang="en-US" altLang="en-US" sz="2400" baseline="-25000">
                <a:latin typeface="Times New Roman" pitchFamily="18" charset="0"/>
              </a:rPr>
              <a:t>2</a:t>
            </a:r>
            <a:r>
              <a:rPr lang="el-GR" altLang="en-US" sz="2400">
                <a:latin typeface="Times New Roman" pitchFamily="18" charset="0"/>
              </a:rPr>
              <a:t>O</a:t>
            </a:r>
            <a:r>
              <a:rPr lang="en-US" altLang="en-US" sz="2400" baseline="-25000">
                <a:latin typeface="Times New Roman" pitchFamily="18" charset="0"/>
              </a:rPr>
              <a:t>4</a:t>
            </a:r>
            <a:r>
              <a:rPr lang="en-US" altLang="en-US" sz="2400">
                <a:latin typeface="Times New Roman" pitchFamily="18" charset="0"/>
              </a:rPr>
              <a:t>)</a:t>
            </a:r>
            <a:r>
              <a:rPr lang="en-US" altLang="en-US" sz="2400" baseline="-25000">
                <a:latin typeface="Times New Roman" pitchFamily="18" charset="0"/>
              </a:rPr>
              <a:t>	</a:t>
            </a:r>
            <a:r>
              <a:rPr lang="el-GR" altLang="en-US" sz="2400">
                <a:latin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</a:rPr>
              <a:t>	3-120 · 10</a:t>
            </a:r>
            <a:r>
              <a:rPr lang="en-US" altLang="en-US" sz="2400" baseline="30000">
                <a:latin typeface="Times New Roman" pitchFamily="18" charset="0"/>
              </a:rPr>
              <a:t>-3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3804" name="Text Box 16"/>
          <p:cNvSpPr txBox="1">
            <a:spLocks noChangeArrowheads="1"/>
          </p:cNvSpPr>
          <p:nvPr/>
        </p:nvSpPr>
        <p:spPr bwMode="auto">
          <a:xfrm>
            <a:off x="6248400" y="6491288"/>
            <a:ext cx="320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latin typeface="Times New Roman" pitchFamily="18" charset="0"/>
              </a:rPr>
              <a:t>from Hunt et al (1995)</a:t>
            </a:r>
          </a:p>
        </p:txBody>
      </p:sp>
      <p:sp>
        <p:nvSpPr>
          <p:cNvPr id="33805" name="Text Box 18"/>
          <p:cNvSpPr txBox="1">
            <a:spLocks noChangeArrowheads="1"/>
          </p:cNvSpPr>
          <p:nvPr/>
        </p:nvSpPr>
        <p:spPr bwMode="auto">
          <a:xfrm>
            <a:off x="5624513" y="685800"/>
            <a:ext cx="1143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400"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en-US" sz="2400"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)</a:t>
            </a:r>
            <a:endParaRPr lang="el-GR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6" name="Text Box 19"/>
          <p:cNvSpPr txBox="1">
            <a:spLocks noChangeArrowheads="1"/>
          </p:cNvSpPr>
          <p:nvPr/>
        </p:nvSpPr>
        <p:spPr bwMode="auto">
          <a:xfrm>
            <a:off x="2438400" y="685800"/>
            <a:ext cx="19431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400">
                <a:latin typeface="Times New Roman" pitchFamily="18" charset="0"/>
                <a:cs typeface="Times New Roman" pitchFamily="18" charset="0"/>
              </a:rPr>
              <a:t>Минерал</a:t>
            </a:r>
            <a:endParaRPr lang="el-GR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7" name="Line 20"/>
          <p:cNvSpPr>
            <a:spLocks noChangeShapeType="1"/>
          </p:cNvSpPr>
          <p:nvPr/>
        </p:nvSpPr>
        <p:spPr bwMode="auto">
          <a:xfrm>
            <a:off x="457200" y="11430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8" name="WordArt 226"/>
          <p:cNvSpPr>
            <a:spLocks noChangeArrowheads="1" noChangeShapeType="1" noTextEdit="1"/>
          </p:cNvSpPr>
          <p:nvPr/>
        </p:nvSpPr>
        <p:spPr bwMode="auto">
          <a:xfrm>
            <a:off x="525463" y="209550"/>
            <a:ext cx="81327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Парамагнетики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981200" y="1843088"/>
            <a:ext cx="6553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400">
                <a:solidFill>
                  <a:srgbClr val="FF0000"/>
                </a:solidFill>
                <a:latin typeface="Times New Roman" pitchFamily="18" charset="0"/>
              </a:rPr>
              <a:t>Кварц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(SiO</a:t>
            </a:r>
            <a:r>
              <a:rPr lang="en-US" altLang="en-US" sz="2400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) 	</a:t>
            </a:r>
            <a:r>
              <a:rPr lang="ru-RU" altLang="en-US" sz="240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- (13-17) · 10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itchFamily="18" charset="0"/>
              </a:rPr>
              <a:t>-6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525463" y="209550"/>
            <a:ext cx="81327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Ферромагнетики</a:t>
            </a:r>
          </a:p>
        </p:txBody>
      </p:sp>
      <p:sp>
        <p:nvSpPr>
          <p:cNvPr id="34819" name="Rectangle 9"/>
          <p:cNvSpPr>
            <a:spLocks noChangeArrowheads="1"/>
          </p:cNvSpPr>
          <p:nvPr/>
        </p:nvSpPr>
        <p:spPr bwMode="auto">
          <a:xfrm>
            <a:off x="279400" y="1185863"/>
            <a:ext cx="8305800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altLang="en-US" b="0" i="1">
                <a:solidFill>
                  <a:srgbClr val="FF3300"/>
                </a:solidFill>
                <a:latin typeface="Arial" charset="0"/>
              </a:rPr>
              <a:t>Ферромагнетиками,</a:t>
            </a:r>
            <a:r>
              <a:rPr lang="ru-RU" altLang="en-US" b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ru-RU" altLang="en-US" b="0">
                <a:latin typeface="Arial" charset="0"/>
              </a:rPr>
              <a:t>называются магнитные вещества, в которых собственное (внутреннее) магнитное ноле может в сотни и тысячи раз превосходить вызвавшее его внешнее магнитное поле. Особые свойства ферромагнетиков обнаруживаются только при температурах, меньших </a:t>
            </a:r>
            <a:r>
              <a:rPr lang="ru-RU" altLang="en-US" b="0" i="1">
                <a:latin typeface="Arial" charset="0"/>
              </a:rPr>
              <a:t>Тс</a:t>
            </a:r>
            <a:r>
              <a:rPr lang="ru-RU" altLang="en-US" b="0">
                <a:latin typeface="Arial" charset="0"/>
              </a:rPr>
              <a:t>, называемых </a:t>
            </a:r>
            <a:r>
              <a:rPr lang="ru-RU" altLang="en-US" b="0" i="1">
                <a:solidFill>
                  <a:srgbClr val="FF3300"/>
                </a:solidFill>
                <a:latin typeface="Arial" charset="0"/>
              </a:rPr>
              <a:t>точками Кюри.</a:t>
            </a:r>
            <a:r>
              <a:rPr lang="ru-RU" altLang="en-US" b="0" i="1">
                <a:latin typeface="Arial" charset="0"/>
              </a:rPr>
              <a:t> </a:t>
            </a:r>
            <a:endParaRPr lang="ru-RU" altLang="en-US" b="0">
              <a:latin typeface="Arial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en-US" b="0">
                <a:latin typeface="Arial" charset="0"/>
              </a:rPr>
              <a:t>Измерения показали, что ферромагнитные свойства обеспечиваются именно спиновыми магнитными моментами электронов. Ферромагнетизм наблюдаются только у кристаллов, в решетке которых имеются атомы с </a:t>
            </a:r>
            <a:r>
              <a:rPr lang="ru-RU" altLang="en-US" b="0">
                <a:solidFill>
                  <a:srgbClr val="FF3300"/>
                </a:solidFill>
                <a:latin typeface="Arial" charset="0"/>
              </a:rPr>
              <a:t>недостроенными электронными оболочками 3</a:t>
            </a:r>
            <a:r>
              <a:rPr lang="en-US" altLang="en-US" b="0">
                <a:solidFill>
                  <a:srgbClr val="FF3300"/>
                </a:solidFill>
                <a:latin typeface="Arial" charset="0"/>
              </a:rPr>
              <a:t>d</a:t>
            </a:r>
            <a:r>
              <a:rPr lang="ru-RU" altLang="en-US" b="0">
                <a:solidFill>
                  <a:srgbClr val="FF3300"/>
                </a:solidFill>
                <a:latin typeface="Arial" charset="0"/>
              </a:rPr>
              <a:t> или 4f,</a:t>
            </a:r>
            <a:r>
              <a:rPr lang="ru-RU" altLang="en-US" b="0">
                <a:latin typeface="Arial" charset="0"/>
              </a:rPr>
              <a:t> обладающими не равным нулю значением результирующего спинового магнитного момента.</a:t>
            </a:r>
          </a:p>
          <a:p>
            <a:pPr algn="just">
              <a:lnSpc>
                <a:spcPct val="115000"/>
              </a:lnSpc>
            </a:pPr>
            <a:r>
              <a:rPr lang="ru-RU" altLang="en-US" b="0">
                <a:latin typeface="Arial" charset="0"/>
              </a:rPr>
              <a:t>Большая величина намагниченности ферромагнетиков объясняется существованием в них магнитного поля, обусловленного особым квантово-механическим (обменным) взаимодействием нескомпенсированных спиновых магнитных моментов электронов атомов в </a:t>
            </a:r>
            <a:r>
              <a:rPr lang="ru-RU" altLang="en-US" b="0" u="sng">
                <a:solidFill>
                  <a:srgbClr val="FF3300"/>
                </a:solidFill>
                <a:latin typeface="Arial" charset="0"/>
              </a:rPr>
              <a:t>кристаллических решетках</a:t>
            </a:r>
            <a:r>
              <a:rPr lang="ru-RU" altLang="en-US" b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ru-RU" altLang="en-US" b="0">
                <a:latin typeface="Arial" charset="0"/>
              </a:rPr>
              <a:t>ферромагнетиков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525463" y="209550"/>
            <a:ext cx="81327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Ферромагнетики</a:t>
            </a:r>
          </a:p>
        </p:txBody>
      </p:sp>
      <p:pic>
        <p:nvPicPr>
          <p:cNvPr id="35843" name="Picture 4" descr="lecture310x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8525" y="727075"/>
            <a:ext cx="7346950" cy="609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5030" name="Rectangle 6"/>
          <p:cNvSpPr>
            <a:spLocks noChangeArrowheads="1"/>
          </p:cNvSpPr>
          <p:nvPr/>
        </p:nvSpPr>
        <p:spPr bwMode="auto">
          <a:xfrm>
            <a:off x="812800" y="5384800"/>
            <a:ext cx="7353300" cy="279400"/>
          </a:xfrm>
          <a:prstGeom prst="rect">
            <a:avLst/>
          </a:prstGeom>
          <a:solidFill>
            <a:schemeClr val="accent1">
              <a:alpha val="58823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795838" y="1500188"/>
            <a:ext cx="4572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n-NO" altLang="ru-RU">
                <a:solidFill>
                  <a:srgbClr val="FF0000"/>
                </a:solidFill>
              </a:rPr>
              <a:t>3d: Fe, Co, Ni</a:t>
            </a:r>
          </a:p>
          <a:p>
            <a:r>
              <a:rPr lang="nn-NO" altLang="ru-RU">
                <a:solidFill>
                  <a:srgbClr val="FF0000"/>
                </a:solidFill>
              </a:rPr>
              <a:t>4f: Gd, Dy, Tb, Ho, Er, Tm</a:t>
            </a:r>
            <a:endParaRPr lang="ru-RU" altLang="ru-RU">
              <a:solidFill>
                <a:srgbClr val="FF0000"/>
              </a:solidFill>
            </a:endParaRPr>
          </a:p>
          <a:p>
            <a:r>
              <a:rPr lang="ru-RU" altLang="ru-RU">
                <a:solidFill>
                  <a:srgbClr val="FF0000"/>
                </a:solidFill>
              </a:rPr>
              <a:t>гадолиний,</a:t>
            </a:r>
            <a:r>
              <a:rPr lang="nn-NO" altLang="ru-RU">
                <a:solidFill>
                  <a:srgbClr val="FF0000"/>
                </a:solidFill>
              </a:rPr>
              <a:t> </a:t>
            </a:r>
            <a:r>
              <a:rPr lang="ru-RU" altLang="ru-RU">
                <a:solidFill>
                  <a:srgbClr val="FF0000"/>
                </a:solidFill>
              </a:rPr>
              <a:t>диспрозий,</a:t>
            </a:r>
          </a:p>
          <a:p>
            <a:r>
              <a:rPr lang="ru-RU" altLang="ru-RU">
                <a:solidFill>
                  <a:srgbClr val="FF0000"/>
                </a:solidFill>
              </a:rPr>
              <a:t>тербий,  гольмий, эрбий,</a:t>
            </a:r>
          </a:p>
          <a:p>
            <a:r>
              <a:rPr lang="ru-RU" altLang="ru-RU">
                <a:solidFill>
                  <a:srgbClr val="FF0000"/>
                </a:solidFill>
              </a:rPr>
              <a:t>тулий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30" grpId="0" animBg="1"/>
      <p:bldP spid="2" grpId="0"/>
      <p:bldP spid="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2250" y="1316038"/>
            <a:ext cx="6907213" cy="42767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j-lt"/>
              </a:rPr>
              <a:t>Атомы ферромагнетика, как и парамагнетика, обладают магнитными моментами и взаимодействуют между со­бой с силами, зависящими от угла между этими магнитными мо­ментами. Эти силы стремятся установить магнитные моменты со­седних атомов параллельно друг другу. В результате ориентации магнитных моментов атомов в определенном направлении и соз­дается намагничивание ферромагнетика.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j-lt"/>
              </a:rPr>
              <a:t>Силы взаимодействия между атомами обусловлены  некоторым «эффективным» магнитным полем, которое и ориентирует атомы ферромагнетика.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j-lt"/>
              </a:rPr>
              <a:t>Эффективное поле складывается из обычного макро­скопического поля в веществе Н и некоторого гипотетического «молекулярного поля», которое пропорционально намагниченности ферромагнетика  и может быть представлено в виде: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17488"/>
            <a:ext cx="8181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Прямоугольник 6"/>
          <p:cNvSpPr>
            <a:spLocks noChangeArrowheads="1"/>
          </p:cNvSpPr>
          <p:nvPr/>
        </p:nvSpPr>
        <p:spPr bwMode="auto">
          <a:xfrm>
            <a:off x="3009900" y="739775"/>
            <a:ext cx="2994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>
                <a:solidFill>
                  <a:srgbClr val="FF0000"/>
                </a:solidFill>
              </a:rPr>
              <a:t>Теория Вейсса </a:t>
            </a: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739775"/>
            <a:ext cx="17018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Прямоугольник 7"/>
          <p:cNvSpPr>
            <a:spLocks noChangeArrowheads="1"/>
          </p:cNvSpPr>
          <p:nvPr/>
        </p:nvSpPr>
        <p:spPr bwMode="auto">
          <a:xfrm>
            <a:off x="6999288" y="2905125"/>
            <a:ext cx="2144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400"/>
              <a:t>Pierre-Ernest Weiss</a:t>
            </a:r>
            <a:endParaRPr lang="ru-RU" altLang="ru-RU" sz="1400"/>
          </a:p>
        </p:txBody>
      </p:sp>
      <p:sp>
        <p:nvSpPr>
          <p:cNvPr id="9" name="TextBox 8"/>
          <p:cNvSpPr txBox="1"/>
          <p:nvPr/>
        </p:nvSpPr>
        <p:spPr>
          <a:xfrm>
            <a:off x="3427413" y="5424488"/>
            <a:ext cx="16811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 err="1">
                <a:latin typeface="+mn-lt"/>
              </a:rPr>
              <a:t>Heff</a:t>
            </a:r>
            <a:r>
              <a:rPr lang="en-US" b="0" dirty="0">
                <a:latin typeface="+mn-lt"/>
              </a:rPr>
              <a:t>=</a:t>
            </a:r>
            <a:r>
              <a:rPr lang="en-US" b="0" dirty="0" err="1">
                <a:latin typeface="+mn-lt"/>
              </a:rPr>
              <a:t>Hex+WJ</a:t>
            </a:r>
            <a:endParaRPr lang="ru-RU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84150"/>
            <a:ext cx="81819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450" y="2749550"/>
            <a:ext cx="37814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Полагая из теории Ланжевена: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87625" y="1290638"/>
            <a:ext cx="7858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Итак: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7413" y="1290638"/>
            <a:ext cx="16811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 err="1">
                <a:latin typeface="+mn-lt"/>
              </a:rPr>
              <a:t>Heff</a:t>
            </a:r>
            <a:r>
              <a:rPr lang="en-US" b="0" dirty="0">
                <a:latin typeface="+mn-lt"/>
              </a:rPr>
              <a:t>=</a:t>
            </a:r>
            <a:r>
              <a:rPr lang="en-US" b="0" dirty="0" err="1">
                <a:latin typeface="+mn-lt"/>
              </a:rPr>
              <a:t>Hex+WJ</a:t>
            </a:r>
            <a:endParaRPr lang="ru-RU" b="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3438" y="2117725"/>
            <a:ext cx="4813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 err="1">
                <a:latin typeface="+mn-lt"/>
              </a:rPr>
              <a:t>Heff</a:t>
            </a:r>
            <a:r>
              <a:rPr lang="en-US" b="0" dirty="0">
                <a:latin typeface="+mn-lt"/>
              </a:rPr>
              <a:t>=</a:t>
            </a:r>
            <a:r>
              <a:rPr lang="en-US" b="0" dirty="0" err="1">
                <a:latin typeface="+mn-lt"/>
              </a:rPr>
              <a:t>Hex+W</a:t>
            </a:r>
            <a:r>
              <a:rPr lang="el-GR" b="0" dirty="0">
                <a:latin typeface="+mn-lt"/>
              </a:rPr>
              <a:t>ρ</a:t>
            </a:r>
            <a:r>
              <a:rPr lang="en-US" b="0" dirty="0">
                <a:latin typeface="+mn-lt"/>
              </a:rPr>
              <a:t>J</a:t>
            </a:r>
            <a:r>
              <a:rPr lang="ru-RU" b="0" dirty="0">
                <a:latin typeface="+mn-lt"/>
              </a:rPr>
              <a:t>/А</a:t>
            </a:r>
            <a:r>
              <a:rPr lang="ru-RU" sz="1400" b="0" dirty="0">
                <a:latin typeface="+mn-lt"/>
              </a:rPr>
              <a:t>,  где А атомный вес, </a:t>
            </a:r>
            <a:r>
              <a:rPr lang="el-GR" sz="1400" b="0" dirty="0">
                <a:latin typeface="+mn-lt"/>
              </a:rPr>
              <a:t>ρ</a:t>
            </a:r>
            <a:r>
              <a:rPr lang="ru-RU" sz="1400" b="0" dirty="0">
                <a:latin typeface="+mn-lt"/>
              </a:rPr>
              <a:t> -плотность</a:t>
            </a:r>
            <a:endParaRPr lang="ru-RU" b="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450" y="1735138"/>
            <a:ext cx="60102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Приведя это выражение к одному молю получим: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3588" y="3117850"/>
            <a:ext cx="31797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>
                <a:latin typeface="+mn-lt"/>
              </a:rPr>
              <a:t>α</a:t>
            </a:r>
            <a:r>
              <a:rPr lang="ru-RU" sz="2400" b="0" dirty="0">
                <a:latin typeface="+mn-lt"/>
              </a:rPr>
              <a:t> </a:t>
            </a:r>
            <a:r>
              <a:rPr lang="ru-RU" sz="1400" b="0" dirty="0">
                <a:latin typeface="+mn-lt"/>
              </a:rPr>
              <a:t>= </a:t>
            </a:r>
            <a:r>
              <a:rPr lang="ru-RU" sz="2400" b="0" dirty="0">
                <a:latin typeface="+mn-lt"/>
              </a:rPr>
              <a:t>µ</a:t>
            </a:r>
            <a:r>
              <a:rPr lang="en-US" sz="2000" b="0" dirty="0" err="1">
                <a:latin typeface="+mn-lt"/>
              </a:rPr>
              <a:t>Heff</a:t>
            </a:r>
            <a:r>
              <a:rPr lang="en-US" sz="2000" b="0" dirty="0">
                <a:latin typeface="+mn-lt"/>
              </a:rPr>
              <a:t>/K/T=M</a:t>
            </a:r>
            <a:r>
              <a:rPr lang="en-US" sz="2000" b="0" baseline="-25000" dirty="0">
                <a:latin typeface="+mn-lt"/>
              </a:rPr>
              <a:t>0</a:t>
            </a:r>
            <a:r>
              <a:rPr lang="en-US" sz="2000" b="0" dirty="0">
                <a:latin typeface="+mn-lt"/>
              </a:rPr>
              <a:t>Heff/R/T</a:t>
            </a:r>
            <a:endParaRPr lang="ru-RU" sz="2000" b="0" dirty="0">
              <a:latin typeface="+mn-lt"/>
            </a:endParaRPr>
          </a:p>
        </p:txBody>
      </p:sp>
      <p:sp>
        <p:nvSpPr>
          <p:cNvPr id="37897" name="TextBox 6"/>
          <p:cNvSpPr txBox="1">
            <a:spLocks noChangeArrowheads="1"/>
          </p:cNvSpPr>
          <p:nvPr/>
        </p:nvSpPr>
        <p:spPr bwMode="auto">
          <a:xfrm>
            <a:off x="682625" y="3787775"/>
            <a:ext cx="7537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00">
                <a:latin typeface="Times New Roman" pitchFamily="18" charset="0"/>
              </a:rPr>
              <a:t>Тогда намагниченность можно определить решив систему уравнений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00138" y="4378325"/>
            <a:ext cx="814387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600" dirty="0">
                <a:solidFill>
                  <a:srgbClr val="000000"/>
                </a:solidFill>
                <a:latin typeface="AR DECODE" panose="02000000000000000000" pitchFamily="2" charset="0"/>
              </a:rPr>
              <a:t>{</a:t>
            </a:r>
            <a:endParaRPr lang="ru-RU" sz="9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44663" y="4598988"/>
            <a:ext cx="38957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j-lt"/>
              </a:rPr>
              <a:t>M/M</a:t>
            </a:r>
            <a:r>
              <a:rPr lang="en-US" b="0" baseline="-25000" dirty="0">
                <a:latin typeface="+mj-lt"/>
              </a:rPr>
              <a:t>0</a:t>
            </a:r>
            <a:r>
              <a:rPr lang="en-US" b="0" dirty="0">
                <a:latin typeface="+mj-lt"/>
              </a:rPr>
              <a:t>=A(RT </a:t>
            </a:r>
            <a:r>
              <a:rPr lang="el-GR" sz="2400" dirty="0">
                <a:latin typeface="+mj-lt"/>
              </a:rPr>
              <a:t>α</a:t>
            </a:r>
            <a:r>
              <a:rPr lang="en-US" b="0" dirty="0">
                <a:latin typeface="+mj-lt"/>
              </a:rPr>
              <a:t> /M</a:t>
            </a:r>
            <a:r>
              <a:rPr lang="en-US" b="0" baseline="-25000" dirty="0">
                <a:latin typeface="+mj-lt"/>
              </a:rPr>
              <a:t>0</a:t>
            </a:r>
            <a:r>
              <a:rPr lang="en-US" b="0" baseline="30000" dirty="0">
                <a:latin typeface="+mj-lt"/>
              </a:rPr>
              <a:t>2</a:t>
            </a:r>
            <a:r>
              <a:rPr lang="en-US" b="0" dirty="0">
                <a:latin typeface="+mj-lt"/>
              </a:rPr>
              <a:t>-Hex/M</a:t>
            </a:r>
            <a:r>
              <a:rPr lang="en-US" b="0" baseline="-25000" dirty="0">
                <a:latin typeface="+mj-lt"/>
              </a:rPr>
              <a:t>0</a:t>
            </a:r>
            <a:r>
              <a:rPr lang="en-US" b="0" dirty="0">
                <a:latin typeface="+mj-lt"/>
              </a:rPr>
              <a:t>) /W/ </a:t>
            </a:r>
            <a:r>
              <a:rPr lang="el-GR" sz="2000" b="0" dirty="0">
                <a:latin typeface="+mj-lt"/>
              </a:rPr>
              <a:t>ρ</a:t>
            </a:r>
            <a:r>
              <a:rPr lang="en-US" sz="2000" b="0" dirty="0">
                <a:latin typeface="+mj-lt"/>
              </a:rPr>
              <a:t>  </a:t>
            </a:r>
            <a:endParaRPr lang="ru-RU" sz="2000" b="0" dirty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44663" y="5102225"/>
            <a:ext cx="15255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M/M</a:t>
            </a:r>
            <a:r>
              <a:rPr lang="en-US" b="0" baseline="-25000" dirty="0">
                <a:latin typeface="+mn-lt"/>
              </a:rPr>
              <a:t>0</a:t>
            </a:r>
            <a:r>
              <a:rPr lang="en-US" b="0" dirty="0">
                <a:latin typeface="+mn-lt"/>
              </a:rPr>
              <a:t>=</a:t>
            </a:r>
            <a:r>
              <a:rPr lang="en-US" b="0" dirty="0" err="1">
                <a:latin typeface="+mn-lt"/>
              </a:rPr>
              <a:t>Lj</a:t>
            </a:r>
            <a:r>
              <a:rPr lang="en-US" b="0" dirty="0">
                <a:latin typeface="+mn-lt"/>
              </a:rPr>
              <a:t>(</a:t>
            </a:r>
            <a:r>
              <a:rPr lang="el-GR" sz="2400" dirty="0">
                <a:latin typeface="+mn-lt"/>
              </a:rPr>
              <a:t>α</a:t>
            </a:r>
            <a:r>
              <a:rPr lang="en-US" b="0" dirty="0">
                <a:latin typeface="+mn-lt"/>
              </a:rPr>
              <a:t>)</a:t>
            </a:r>
            <a:r>
              <a:rPr lang="en-US" sz="2000" b="0" dirty="0">
                <a:latin typeface="+mn-lt"/>
              </a:rPr>
              <a:t>  </a:t>
            </a:r>
            <a:endParaRPr lang="ru-RU" sz="20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" t="2095" r="636" b="549"/>
          <a:stretch>
            <a:fillRect/>
          </a:stretch>
        </p:blipFill>
        <p:spPr bwMode="auto">
          <a:xfrm>
            <a:off x="98425" y="577850"/>
            <a:ext cx="8928100" cy="52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762000" y="1398588"/>
            <a:ext cx="2225675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749300" y="981075"/>
            <a:ext cx="5610225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289925" y="4533900"/>
            <a:ext cx="53022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4400" dirty="0">
                <a:latin typeface="+mn-lt"/>
              </a:rPr>
              <a:t>α</a:t>
            </a:r>
            <a:endParaRPr lang="ru-RU" sz="4400" dirty="0">
              <a:latin typeface="+mn-lt"/>
            </a:endParaRPr>
          </a:p>
        </p:txBody>
      </p:sp>
      <p:sp>
        <p:nvSpPr>
          <p:cNvPr id="38918" name="Прямоугольник 2"/>
          <p:cNvSpPr>
            <a:spLocks noChangeArrowheads="1"/>
          </p:cNvSpPr>
          <p:nvPr/>
        </p:nvSpPr>
        <p:spPr bwMode="auto">
          <a:xfrm>
            <a:off x="-1588" y="30163"/>
            <a:ext cx="1079501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/>
              <a:t>M/M</a:t>
            </a:r>
            <a:r>
              <a:rPr lang="en-US" altLang="ru-RU" sz="2800" baseline="-25000"/>
              <a:t>0</a:t>
            </a:r>
            <a:endParaRPr lang="ru-RU" altLang="ru-RU" sz="2800" baseline="-25000"/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-409575" y="1450975"/>
            <a:ext cx="6197600" cy="5876925"/>
            <a:chOff x="-409938" y="1451343"/>
            <a:chExt cx="6198494" cy="5876925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-409938" y="1451343"/>
              <a:ext cx="3385038" cy="58769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24" name="Прямоугольник 3"/>
            <p:cNvSpPr>
              <a:spLocks noChangeArrowheads="1"/>
            </p:cNvSpPr>
            <p:nvPr/>
          </p:nvSpPr>
          <p:spPr bwMode="auto">
            <a:xfrm>
              <a:off x="2700338" y="1946747"/>
              <a:ext cx="30882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l-PL" altLang="ru-RU"/>
                <a:t>M/M0=A(RT α /M02) /W/ ρ </a:t>
              </a:r>
              <a:endParaRPr lang="ru-RU" altLang="ru-RU"/>
            </a:p>
          </p:txBody>
        </p:sp>
      </p:grp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2700338" y="1050925"/>
            <a:ext cx="6326187" cy="6276975"/>
            <a:chOff x="2700338" y="1051293"/>
            <a:chExt cx="6326095" cy="627697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2700338" y="1051293"/>
              <a:ext cx="3633734" cy="62769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22" name="Прямоугольник 11"/>
            <p:cNvSpPr>
              <a:spLocks noChangeArrowheads="1"/>
            </p:cNvSpPr>
            <p:nvPr/>
          </p:nvSpPr>
          <p:spPr bwMode="auto">
            <a:xfrm>
              <a:off x="5181598" y="3413359"/>
              <a:ext cx="38448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l-PL" altLang="ru-RU"/>
                <a:t>M/M0=A(RT α /M02-Hex/M0) /W/ ρ </a:t>
              </a:r>
              <a:endParaRPr lang="ru-RU" alt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68895" y="149163"/>
            <a:ext cx="4462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систему уравнений решаем графически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95374" y="630571"/>
            <a:ext cx="1577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M/M</a:t>
            </a:r>
            <a:r>
              <a:rPr lang="en-US" baseline="-25000" dirty="0"/>
              <a:t>0</a:t>
            </a:r>
            <a:r>
              <a:rPr lang="en-US" dirty="0"/>
              <a:t>=</a:t>
            </a:r>
            <a:r>
              <a:rPr lang="en-US" dirty="0" err="1"/>
              <a:t>Lj</a:t>
            </a:r>
            <a:r>
              <a:rPr lang="en-US" dirty="0"/>
              <a:t>(</a:t>
            </a:r>
            <a:r>
              <a:rPr lang="el-GR" sz="2400" dirty="0"/>
              <a:t>α</a:t>
            </a:r>
            <a:r>
              <a:rPr lang="en-US" dirty="0"/>
              <a:t>)</a:t>
            </a:r>
            <a:r>
              <a:rPr lang="en-US" sz="2000" dirty="0"/>
              <a:t>  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60646" y="5987926"/>
            <a:ext cx="8549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 </a:t>
            </a:r>
            <a:r>
              <a:rPr lang="el-GR" dirty="0" smtClean="0"/>
              <a:t>α</a:t>
            </a:r>
            <a:r>
              <a:rPr lang="ru-RU" dirty="0" smtClean="0"/>
              <a:t>=0 (то есть в отсутствии магнитного поля) намагниченность сохраняется!</a:t>
            </a:r>
          </a:p>
          <a:p>
            <a:r>
              <a:rPr lang="ru-RU" dirty="0" smtClean="0"/>
              <a:t>Это спонтанная намагниченность.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17488"/>
            <a:ext cx="8181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375" y="1149350"/>
            <a:ext cx="8728075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0" dirty="0">
                <a:solidFill>
                  <a:srgbClr val="FF0000"/>
                </a:solidFill>
                <a:latin typeface="+mn-lt"/>
              </a:rPr>
              <a:t>Спонтанная намагниченность  </a:t>
            </a:r>
            <a:r>
              <a:rPr lang="ru-RU" b="0" dirty="0">
                <a:latin typeface="+mn-lt"/>
              </a:rPr>
              <a:t>- собственная намагниченность магнитного вещества, не зависящая от внешних условий. Возникает в определенном объеме без приложения магнитного поля благодаря самопроизвольной магнитной упорядоченности, обусловленной обменными силами. Фундаментальная характеристика материала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600" y="2841625"/>
            <a:ext cx="89376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0" dirty="0">
                <a:latin typeface="+mn-lt"/>
              </a:rPr>
              <a:t>В реальных материалах из-за стремления системы к минимуму энергии образуются области самопроизвольной намагниченности </a:t>
            </a:r>
            <a:r>
              <a:rPr lang="ru-RU" b="0" dirty="0">
                <a:solidFill>
                  <a:srgbClr val="FF0000"/>
                </a:solidFill>
                <a:latin typeface="+mn-lt"/>
              </a:rPr>
              <a:t>– домены.</a:t>
            </a:r>
          </a:p>
        </p:txBody>
      </p:sp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3641725"/>
            <a:ext cx="3984625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" t="2095" r="636" b="549"/>
          <a:stretch>
            <a:fillRect/>
          </a:stretch>
        </p:blipFill>
        <p:spPr bwMode="auto">
          <a:xfrm>
            <a:off x="98425" y="577850"/>
            <a:ext cx="8928100" cy="52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762000" y="1398588"/>
            <a:ext cx="2225675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330200"/>
            <a:ext cx="665163" cy="653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89925" y="4533900"/>
            <a:ext cx="53022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4400" dirty="0">
                <a:latin typeface="+mn-lt"/>
              </a:rPr>
              <a:t>α</a:t>
            </a:r>
            <a:endParaRPr lang="ru-RU" sz="4400" dirty="0">
              <a:latin typeface="+mn-lt"/>
            </a:endParaRPr>
          </a:p>
        </p:txBody>
      </p:sp>
      <p:sp>
        <p:nvSpPr>
          <p:cNvPr id="40966" name="Прямоугольник 2"/>
          <p:cNvSpPr>
            <a:spLocks noChangeArrowheads="1"/>
          </p:cNvSpPr>
          <p:nvPr/>
        </p:nvSpPr>
        <p:spPr bwMode="auto">
          <a:xfrm>
            <a:off x="-1588" y="30163"/>
            <a:ext cx="1079501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/>
              <a:t>M/M</a:t>
            </a:r>
            <a:r>
              <a:rPr lang="en-US" altLang="ru-RU" sz="2800" baseline="-25000"/>
              <a:t>0</a:t>
            </a:r>
            <a:endParaRPr lang="ru-RU" altLang="ru-RU" sz="2800" baseline="-25000"/>
          </a:p>
        </p:txBody>
      </p:sp>
      <p:grpSp>
        <p:nvGrpSpPr>
          <p:cNvPr id="40967" name="Группа 8"/>
          <p:cNvGrpSpPr>
            <a:grpSpLocks/>
          </p:cNvGrpSpPr>
          <p:nvPr/>
        </p:nvGrpSpPr>
        <p:grpSpPr bwMode="auto">
          <a:xfrm>
            <a:off x="-409575" y="1450975"/>
            <a:ext cx="6197600" cy="5876925"/>
            <a:chOff x="-409938" y="1451343"/>
            <a:chExt cx="6198494" cy="5876925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-409938" y="1451343"/>
              <a:ext cx="3385038" cy="58769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69" name="Прямоугольник 3"/>
            <p:cNvSpPr>
              <a:spLocks noChangeArrowheads="1"/>
            </p:cNvSpPr>
            <p:nvPr/>
          </p:nvSpPr>
          <p:spPr bwMode="auto">
            <a:xfrm>
              <a:off x="2700338" y="1946747"/>
              <a:ext cx="30882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l-PL" altLang="ru-RU"/>
                <a:t>M/M0=A(RT α /M02) /W/ ρ </a:t>
              </a:r>
              <a:endParaRPr lang="ru-RU" alt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56657" y="6085114"/>
            <a:ext cx="622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наклон прямой определяется температурой, поэтому при </a:t>
            </a:r>
          </a:p>
          <a:p>
            <a:r>
              <a:rPr lang="ru-RU" dirty="0" smtClean="0"/>
              <a:t>высоких температурах намагниченность падает до 0.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48541 0.00023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333375" y="744538"/>
            <a:ext cx="8985250" cy="56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812800"/>
            <a:r>
              <a:rPr lang="ru-RU" altLang="en-US" sz="2400"/>
              <a:t>Герник В.В., Храмов А.Н. Магнитостратиграфическая корреляция осадочных толщ. —М., 1996, 107 с. (доступно на  </a:t>
            </a:r>
            <a:r>
              <a:rPr lang="ru-RU" altLang="en-US" sz="2400">
                <a:hlinkClick r:id="rId2"/>
              </a:rPr>
              <a:t>http://cretaceous.ru/pub/~/id/2107</a:t>
            </a:r>
            <a:r>
              <a:rPr lang="ru-RU" altLang="en-US" sz="2400"/>
              <a:t>)</a:t>
            </a:r>
          </a:p>
          <a:p>
            <a:pPr indent="812800"/>
            <a:endParaRPr lang="ru-RU" altLang="en-US" sz="2400"/>
          </a:p>
          <a:p>
            <a:pPr indent="812800"/>
            <a:endParaRPr lang="ru-RU" altLang="en-US" sz="2400"/>
          </a:p>
          <a:p>
            <a:pPr indent="812800"/>
            <a:r>
              <a:rPr lang="ru-RU" altLang="en-US" sz="2400"/>
              <a:t>Молостовский Э.А. (1985) Стратиграфические аспекты палеомагнетизма // Бюл. Москв. о-ва испытателей природы. Отд. геол. Т. 60, Вып. 5. С. 118-131 (доступно на  </a:t>
            </a:r>
            <a:r>
              <a:rPr lang="ru-RU" altLang="en-US" sz="2400">
                <a:hlinkClick r:id="rId3"/>
              </a:rPr>
              <a:t>http://cretaceous.ru/pub/~/id/1634</a:t>
            </a:r>
            <a:r>
              <a:rPr lang="ru-RU" altLang="en-US" sz="2400"/>
              <a:t>)</a:t>
            </a:r>
          </a:p>
          <a:p>
            <a:pPr indent="812800"/>
            <a:endParaRPr lang="ru-RU" altLang="en-US" sz="2400"/>
          </a:p>
          <a:p>
            <a:pPr indent="812800"/>
            <a:r>
              <a:rPr lang="ru-RU" altLang="en-US" sz="2400"/>
              <a:t>Гужиков А.Ю., Молостовский Э.А. 1995. Стратиграфическая информативность численных магнитных характеристик осадочных пород (методические аспекты). Бюллетень Московского Общества Испытателей Природы, отдел геологический, Москва, т.70, вып.1, с.32-41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241425"/>
            <a:ext cx="3925887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466725"/>
            <a:ext cx="8181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06875" y="1368425"/>
            <a:ext cx="4937125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0" dirty="0">
                <a:latin typeface="+mn-lt"/>
              </a:rPr>
              <a:t>При </a:t>
            </a:r>
            <a:r>
              <a:rPr lang="en-US" b="0" dirty="0">
                <a:latin typeface="+mn-lt"/>
              </a:rPr>
              <a:t>Hex=0 </a:t>
            </a:r>
            <a:r>
              <a:rPr lang="ru-RU" b="0" dirty="0">
                <a:latin typeface="+mn-lt"/>
              </a:rPr>
              <a:t>величина </a:t>
            </a:r>
            <a:r>
              <a:rPr lang="en-US" b="0" dirty="0">
                <a:latin typeface="+mn-lt"/>
              </a:rPr>
              <a:t>M/M</a:t>
            </a:r>
            <a:r>
              <a:rPr lang="en-US" b="0" baseline="-25000" dirty="0">
                <a:latin typeface="+mn-lt"/>
              </a:rPr>
              <a:t>0 </a:t>
            </a:r>
            <a:r>
              <a:rPr lang="ru-RU" b="0" dirty="0">
                <a:latin typeface="+mn-lt"/>
              </a:rPr>
              <a:t>уменьшается с ростом температуры и </a:t>
            </a:r>
            <a:r>
              <a:rPr lang="ru-RU" b="0" dirty="0" smtClean="0">
                <a:latin typeface="+mn-lt"/>
              </a:rPr>
              <a:t>обращается </a:t>
            </a:r>
            <a:r>
              <a:rPr lang="ru-RU" b="0" dirty="0">
                <a:latin typeface="+mn-lt"/>
              </a:rPr>
              <a:t>в </a:t>
            </a:r>
            <a:r>
              <a:rPr lang="ru-RU" b="0" dirty="0">
                <a:latin typeface="+mn-lt"/>
              </a:rPr>
              <a:t>0</a:t>
            </a:r>
            <a:r>
              <a:rPr lang="ru-RU" b="0" dirty="0" smtClean="0">
                <a:latin typeface="+mn-lt"/>
              </a:rPr>
              <a:t> </a:t>
            </a:r>
            <a:r>
              <a:rPr lang="ru-RU" b="0" dirty="0">
                <a:latin typeface="+mn-lt"/>
              </a:rPr>
              <a:t>- спонтанная намагниченность исчезает . </a:t>
            </a:r>
            <a:r>
              <a:rPr lang="ru-RU" b="0" dirty="0">
                <a:latin typeface="+mn-lt"/>
              </a:rPr>
              <a:t>Эта температура называется </a:t>
            </a:r>
            <a:r>
              <a:rPr lang="ru-RU" b="0" dirty="0">
                <a:solidFill>
                  <a:srgbClr val="FF0000"/>
                </a:solidFill>
                <a:latin typeface="+mn-lt"/>
              </a:rPr>
              <a:t>температурой Кюри</a:t>
            </a:r>
            <a:r>
              <a:rPr lang="ru-RU" b="0" dirty="0">
                <a:latin typeface="+mn-lt"/>
              </a:rPr>
              <a:t> или </a:t>
            </a:r>
            <a:r>
              <a:rPr lang="ru-RU" b="0" dirty="0">
                <a:solidFill>
                  <a:srgbClr val="FF0000"/>
                </a:solidFill>
                <a:latin typeface="+mn-lt"/>
              </a:rPr>
              <a:t>точкой Кюри.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450" y="5153025"/>
            <a:ext cx="8570913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0" dirty="0">
                <a:solidFill>
                  <a:srgbClr val="FF0000"/>
                </a:solidFill>
                <a:latin typeface="+mn-lt"/>
              </a:rPr>
              <a:t>ТОЧКА КЮРИ (Тс) </a:t>
            </a:r>
            <a:r>
              <a:rPr lang="ru-RU" b="0" dirty="0">
                <a:latin typeface="+mn-lt"/>
              </a:rPr>
              <a:t>– температура перехода магнитного материала в парамагнитное состояние. Повышение температуры приводит к разупорядочению ориентации магнитных моментов в магнитном материале вследствие увеличения энергии теплового движения, что ведет к спаду самопроизвольной намагниченности вплоть до нуля в точке Кюри.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0225" y="1368425"/>
            <a:ext cx="113665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0" dirty="0">
                <a:latin typeface="+mn-lt"/>
              </a:rPr>
              <a:t>преобладают </a:t>
            </a:r>
          </a:p>
          <a:p>
            <a:pPr>
              <a:defRPr/>
            </a:pPr>
            <a:r>
              <a:rPr lang="ru-RU" sz="1100" b="0" dirty="0">
                <a:latin typeface="+mn-lt"/>
              </a:rPr>
              <a:t>тепловые флуктуации </a:t>
            </a:r>
          </a:p>
          <a:p>
            <a:pPr>
              <a:defRPr/>
            </a:pPr>
            <a:endParaRPr lang="ru-RU" sz="1100" b="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913" y="2854325"/>
            <a:ext cx="237648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00" b="0" dirty="0">
                <a:latin typeface="+mn-lt"/>
              </a:rPr>
              <a:t>преобладает молекулярное поле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>
            <a:off x="525463" y="209550"/>
            <a:ext cx="8132762" cy="98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Ферромагнетики</a:t>
            </a:r>
          </a:p>
          <a:p>
            <a:pPr algn="ctr"/>
            <a:endParaRPr lang="ru-RU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86051" name="Rectangle 3"/>
          <p:cNvSpPr>
            <a:spLocks noChangeArrowheads="1"/>
          </p:cNvSpPr>
          <p:nvPr/>
        </p:nvSpPr>
        <p:spPr bwMode="auto">
          <a:xfrm>
            <a:off x="1044575" y="3795713"/>
            <a:ext cx="744538" cy="725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43012" name="Object 5"/>
          <p:cNvGraphicFramePr>
            <a:graphicFrameLocks noChangeAspect="1"/>
          </p:cNvGraphicFramePr>
          <p:nvPr/>
        </p:nvGraphicFramePr>
        <p:xfrm>
          <a:off x="769938" y="1906588"/>
          <a:ext cx="33829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6" name="Формула" r:id="rId3" imgW="1688367" imgH="203112" progId="Equation.3">
                  <p:embed/>
                </p:oleObj>
              </mc:Choice>
              <mc:Fallback>
                <p:oleObj name="Формула" r:id="rId3" imgW="1688367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1906588"/>
                        <a:ext cx="338296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4835525" y="1843088"/>
            <a:ext cx="299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 sz="2400" b="0"/>
              <a:t>Е</a:t>
            </a:r>
            <a:r>
              <a:rPr lang="ru-RU" altLang="ru-RU" sz="2400" b="0" baseline="-25000"/>
              <a:t>обм</a:t>
            </a:r>
            <a:r>
              <a:rPr lang="ru-RU" altLang="ru-RU" sz="2400" b="0"/>
              <a:t> </a:t>
            </a:r>
            <a:r>
              <a:rPr lang="ru-RU" altLang="ru-RU" sz="2400" b="0">
                <a:sym typeface="Symbol" pitchFamily="18" charset="2"/>
              </a:rPr>
              <a:t></a:t>
            </a:r>
            <a:r>
              <a:rPr lang="ru-RU" altLang="ru-RU" sz="2400" b="0"/>
              <a:t> </a:t>
            </a:r>
            <a:r>
              <a:rPr lang="en-US" altLang="ru-RU" sz="2400" b="0">
                <a:sym typeface="Symbol" pitchFamily="18" charset="2"/>
              </a:rPr>
              <a:t>kT</a:t>
            </a:r>
            <a:r>
              <a:rPr lang="en-US" altLang="ru-RU" sz="2400" b="0" baseline="-25000">
                <a:sym typeface="Symbol" pitchFamily="18" charset="2"/>
              </a:rPr>
              <a:t>c</a:t>
            </a:r>
            <a:r>
              <a:rPr lang="en-US" altLang="ru-RU" sz="2400" b="0">
                <a:sym typeface="Symbol" pitchFamily="18" charset="2"/>
              </a:rPr>
              <a:t> </a:t>
            </a:r>
            <a:r>
              <a:rPr lang="ru-RU" altLang="ru-RU" sz="2400" b="0">
                <a:sym typeface="Symbol" pitchFamily="18" charset="2"/>
              </a:rPr>
              <a:t></a:t>
            </a:r>
            <a:r>
              <a:rPr lang="ru-RU" altLang="ru-RU" sz="2400" b="0"/>
              <a:t>10 </a:t>
            </a:r>
            <a:r>
              <a:rPr lang="ru-RU" altLang="ru-RU" sz="2400" b="0" baseline="30000">
                <a:sym typeface="Symbol" pitchFamily="18" charset="2"/>
              </a:rPr>
              <a:t>-20</a:t>
            </a:r>
            <a:r>
              <a:rPr lang="ru-RU" altLang="ru-RU" sz="2400" b="0">
                <a:sym typeface="Symbol" pitchFamily="18" charset="2"/>
              </a:rPr>
              <a:t> Дж</a:t>
            </a:r>
            <a:r>
              <a:rPr lang="en-US" altLang="ru-RU" sz="2400" b="0">
                <a:sym typeface="Symbol" pitchFamily="18" charset="2"/>
              </a:rPr>
              <a:t>. </a:t>
            </a:r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3271838" y="1157288"/>
            <a:ext cx="2239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 b="0">
                <a:latin typeface="Arial" charset="0"/>
              </a:rPr>
              <a:t>Обменная энергия </a:t>
            </a:r>
          </a:p>
        </p:txBody>
      </p:sp>
      <p:sp>
        <p:nvSpPr>
          <p:cNvPr id="386056" name="Rectangle 8"/>
          <p:cNvSpPr>
            <a:spLocks noChangeArrowheads="1"/>
          </p:cNvSpPr>
          <p:nvPr/>
        </p:nvSpPr>
        <p:spPr bwMode="auto">
          <a:xfrm>
            <a:off x="881063" y="34290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ru-RU" b="0" i="1">
                <a:latin typeface="Arial" charset="0"/>
              </a:rPr>
              <a:t>d</a:t>
            </a:r>
            <a:r>
              <a:rPr lang="ru-RU" altLang="ru-RU" b="0" i="1">
                <a:latin typeface="Arial" charset="0"/>
              </a:rPr>
              <a:t>/а</a:t>
            </a:r>
            <a:r>
              <a:rPr lang="ru-RU" altLang="ru-RU" b="0">
                <a:latin typeface="Arial" charset="0"/>
              </a:rPr>
              <a:t> &gt; 1.5 </a:t>
            </a:r>
          </a:p>
        </p:txBody>
      </p:sp>
      <p:sp>
        <p:nvSpPr>
          <p:cNvPr id="386057" name="Line 9"/>
          <p:cNvSpPr>
            <a:spLocks noChangeShapeType="1"/>
          </p:cNvSpPr>
          <p:nvPr/>
        </p:nvSpPr>
        <p:spPr bwMode="auto">
          <a:xfrm>
            <a:off x="1154113" y="3851275"/>
            <a:ext cx="0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6058" name="Line 10"/>
          <p:cNvSpPr>
            <a:spLocks noChangeShapeType="1"/>
          </p:cNvSpPr>
          <p:nvPr/>
        </p:nvSpPr>
        <p:spPr bwMode="auto">
          <a:xfrm>
            <a:off x="1333500" y="3851275"/>
            <a:ext cx="0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6059" name="Line 11"/>
          <p:cNvSpPr>
            <a:spLocks noChangeShapeType="1"/>
          </p:cNvSpPr>
          <p:nvPr/>
        </p:nvSpPr>
        <p:spPr bwMode="auto">
          <a:xfrm>
            <a:off x="1514475" y="3851275"/>
            <a:ext cx="0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6060" name="Line 12"/>
          <p:cNvSpPr>
            <a:spLocks noChangeShapeType="1"/>
          </p:cNvSpPr>
          <p:nvPr/>
        </p:nvSpPr>
        <p:spPr bwMode="auto">
          <a:xfrm>
            <a:off x="1693863" y="3851275"/>
            <a:ext cx="0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6061" name="Rectangle 13"/>
          <p:cNvSpPr>
            <a:spLocks noChangeArrowheads="1"/>
          </p:cNvSpPr>
          <p:nvPr/>
        </p:nvSpPr>
        <p:spPr bwMode="auto">
          <a:xfrm>
            <a:off x="2952750" y="3795713"/>
            <a:ext cx="777875" cy="725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86062" name="Rectangle 14"/>
          <p:cNvSpPr>
            <a:spLocks noChangeArrowheads="1"/>
          </p:cNvSpPr>
          <p:nvPr/>
        </p:nvSpPr>
        <p:spPr bwMode="auto">
          <a:xfrm>
            <a:off x="2820988" y="34290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ru-RU" b="0" i="1">
                <a:latin typeface="Arial" charset="0"/>
              </a:rPr>
              <a:t>d</a:t>
            </a:r>
            <a:r>
              <a:rPr lang="ru-RU" altLang="ru-RU" b="0" i="1">
                <a:latin typeface="Arial" charset="0"/>
              </a:rPr>
              <a:t>/а</a:t>
            </a:r>
            <a:r>
              <a:rPr lang="ru-RU" altLang="ru-RU" b="0">
                <a:latin typeface="Arial" charset="0"/>
              </a:rPr>
              <a:t> </a:t>
            </a:r>
            <a:r>
              <a:rPr lang="en-US" altLang="ru-RU" b="0">
                <a:latin typeface="Arial" charset="0"/>
              </a:rPr>
              <a:t>&lt;</a:t>
            </a:r>
            <a:r>
              <a:rPr lang="ru-RU" altLang="ru-RU" b="0">
                <a:latin typeface="Arial" charset="0"/>
              </a:rPr>
              <a:t> 1.5 </a:t>
            </a:r>
          </a:p>
        </p:txBody>
      </p:sp>
      <p:sp>
        <p:nvSpPr>
          <p:cNvPr id="386063" name="Line 15"/>
          <p:cNvSpPr>
            <a:spLocks noChangeShapeType="1"/>
          </p:cNvSpPr>
          <p:nvPr/>
        </p:nvSpPr>
        <p:spPr bwMode="auto">
          <a:xfrm>
            <a:off x="3062288" y="3851275"/>
            <a:ext cx="0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6064" name="Line 16"/>
          <p:cNvSpPr>
            <a:spLocks noChangeShapeType="1"/>
          </p:cNvSpPr>
          <p:nvPr/>
        </p:nvSpPr>
        <p:spPr bwMode="auto">
          <a:xfrm>
            <a:off x="3241675" y="3851275"/>
            <a:ext cx="0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6065" name="Line 17"/>
          <p:cNvSpPr>
            <a:spLocks noChangeShapeType="1"/>
          </p:cNvSpPr>
          <p:nvPr/>
        </p:nvSpPr>
        <p:spPr bwMode="auto">
          <a:xfrm>
            <a:off x="3422650" y="3851275"/>
            <a:ext cx="0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6066" name="Line 18"/>
          <p:cNvSpPr>
            <a:spLocks noChangeShapeType="1"/>
          </p:cNvSpPr>
          <p:nvPr/>
        </p:nvSpPr>
        <p:spPr bwMode="auto">
          <a:xfrm>
            <a:off x="3602038" y="3851275"/>
            <a:ext cx="0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6067" name="Rectangle 19"/>
          <p:cNvSpPr>
            <a:spLocks noChangeArrowheads="1"/>
          </p:cNvSpPr>
          <p:nvPr/>
        </p:nvSpPr>
        <p:spPr bwMode="auto">
          <a:xfrm>
            <a:off x="5030788" y="3795713"/>
            <a:ext cx="777875" cy="725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86068" name="Line 20"/>
          <p:cNvSpPr>
            <a:spLocks noChangeShapeType="1"/>
          </p:cNvSpPr>
          <p:nvPr/>
        </p:nvSpPr>
        <p:spPr bwMode="auto">
          <a:xfrm>
            <a:off x="5140325" y="3851275"/>
            <a:ext cx="0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6069" name="Line 21"/>
          <p:cNvSpPr>
            <a:spLocks noChangeShapeType="1"/>
          </p:cNvSpPr>
          <p:nvPr/>
        </p:nvSpPr>
        <p:spPr bwMode="auto">
          <a:xfrm>
            <a:off x="5319713" y="39401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6070" name="Line 22"/>
          <p:cNvSpPr>
            <a:spLocks noChangeShapeType="1"/>
          </p:cNvSpPr>
          <p:nvPr/>
        </p:nvSpPr>
        <p:spPr bwMode="auto">
          <a:xfrm>
            <a:off x="5500688" y="3851275"/>
            <a:ext cx="0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6071" name="Line 23"/>
          <p:cNvSpPr>
            <a:spLocks noChangeShapeType="1"/>
          </p:cNvSpPr>
          <p:nvPr/>
        </p:nvSpPr>
        <p:spPr bwMode="auto">
          <a:xfrm>
            <a:off x="5680075" y="39401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6072" name="Rectangle 24"/>
          <p:cNvSpPr>
            <a:spLocks noChangeArrowheads="1"/>
          </p:cNvSpPr>
          <p:nvPr/>
        </p:nvSpPr>
        <p:spPr bwMode="auto">
          <a:xfrm>
            <a:off x="6938963" y="3795713"/>
            <a:ext cx="777875" cy="725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86073" name="Line 25"/>
          <p:cNvSpPr>
            <a:spLocks noChangeShapeType="1"/>
          </p:cNvSpPr>
          <p:nvPr/>
        </p:nvSpPr>
        <p:spPr bwMode="auto">
          <a:xfrm rot="600000">
            <a:off x="7048500" y="3851275"/>
            <a:ext cx="0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6074" name="Line 26"/>
          <p:cNvSpPr>
            <a:spLocks noChangeShapeType="1"/>
          </p:cNvSpPr>
          <p:nvPr/>
        </p:nvSpPr>
        <p:spPr bwMode="auto">
          <a:xfrm rot="-600000">
            <a:off x="7227888" y="3851275"/>
            <a:ext cx="0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6075" name="Line 27"/>
          <p:cNvSpPr>
            <a:spLocks noChangeShapeType="1"/>
          </p:cNvSpPr>
          <p:nvPr/>
        </p:nvSpPr>
        <p:spPr bwMode="auto">
          <a:xfrm rot="600000">
            <a:off x="7408863" y="3851275"/>
            <a:ext cx="0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6076" name="Line 28"/>
          <p:cNvSpPr>
            <a:spLocks noChangeShapeType="1"/>
          </p:cNvSpPr>
          <p:nvPr/>
        </p:nvSpPr>
        <p:spPr bwMode="auto">
          <a:xfrm rot="-600000">
            <a:off x="7588250" y="3851275"/>
            <a:ext cx="0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6077" name="AutoShape 29"/>
          <p:cNvSpPr>
            <a:spLocks noChangeArrowheads="1"/>
          </p:cNvSpPr>
          <p:nvPr/>
        </p:nvSpPr>
        <p:spPr bwMode="auto">
          <a:xfrm>
            <a:off x="673100" y="3795713"/>
            <a:ext cx="247650" cy="700087"/>
          </a:xfrm>
          <a:prstGeom prst="downArrow">
            <a:avLst>
              <a:gd name="adj1" fmla="val 50000"/>
              <a:gd name="adj2" fmla="val 706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86078" name="AutoShape 30"/>
          <p:cNvSpPr>
            <a:spLocks noChangeArrowheads="1"/>
          </p:cNvSpPr>
          <p:nvPr/>
        </p:nvSpPr>
        <p:spPr bwMode="auto">
          <a:xfrm>
            <a:off x="4772025" y="3970338"/>
            <a:ext cx="247650" cy="447675"/>
          </a:xfrm>
          <a:prstGeom prst="downArrow">
            <a:avLst>
              <a:gd name="adj1" fmla="val 50000"/>
              <a:gd name="adj2" fmla="val 451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86079" name="AutoShape 31"/>
          <p:cNvSpPr>
            <a:spLocks noChangeArrowheads="1"/>
          </p:cNvSpPr>
          <p:nvPr/>
        </p:nvSpPr>
        <p:spPr bwMode="auto">
          <a:xfrm rot="5400000">
            <a:off x="7154863" y="3392487"/>
            <a:ext cx="247650" cy="447675"/>
          </a:xfrm>
          <a:prstGeom prst="downArrow">
            <a:avLst>
              <a:gd name="adj1" fmla="val 50000"/>
              <a:gd name="adj2" fmla="val 451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4463" y="5226050"/>
            <a:ext cx="88947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0" dirty="0">
                <a:solidFill>
                  <a:srgbClr val="FF0000"/>
                </a:solidFill>
                <a:latin typeface="+mn-lt"/>
              </a:rPr>
              <a:t>ТОЧКА НЕЕЛЯ (Т</a:t>
            </a:r>
            <a:r>
              <a:rPr lang="en-US" b="0" dirty="0">
                <a:solidFill>
                  <a:srgbClr val="FF0000"/>
                </a:solidFill>
                <a:latin typeface="+mn-lt"/>
              </a:rPr>
              <a:t>n</a:t>
            </a:r>
            <a:r>
              <a:rPr lang="ru-RU" b="0" dirty="0">
                <a:solidFill>
                  <a:srgbClr val="FF0000"/>
                </a:solidFill>
                <a:latin typeface="+mn-lt"/>
              </a:rPr>
              <a:t>) </a:t>
            </a:r>
            <a:r>
              <a:rPr lang="ru-RU" b="0" dirty="0">
                <a:latin typeface="+mn-lt"/>
              </a:rPr>
              <a:t>– температура, выше которой антиферромагнетик превращается в парамагнетик – антиферромагнитная точка Кюри</a:t>
            </a: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4392613" y="-128588"/>
            <a:ext cx="4751387" cy="3043238"/>
            <a:chOff x="4391819" y="-129163"/>
            <a:chExt cx="4752181" cy="3043635"/>
          </a:xfrm>
        </p:grpSpPr>
        <p:grpSp>
          <p:nvGrpSpPr>
            <p:cNvPr id="43041" name="Группа 2"/>
            <p:cNvGrpSpPr>
              <a:grpSpLocks/>
            </p:cNvGrpSpPr>
            <p:nvPr/>
          </p:nvGrpSpPr>
          <p:grpSpPr bwMode="auto">
            <a:xfrm>
              <a:off x="4391819" y="-129163"/>
              <a:ext cx="4694020" cy="3043635"/>
              <a:chOff x="4159881" y="696515"/>
              <a:chExt cx="4694020" cy="3043635"/>
            </a:xfrm>
          </p:grpSpPr>
          <p:pic>
            <p:nvPicPr>
              <p:cNvPr id="43043" name="Picture 3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9881" y="698954"/>
                <a:ext cx="4694020" cy="3041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44" name="TextBox 1"/>
              <p:cNvSpPr txBox="1">
                <a:spLocks noChangeArrowheads="1"/>
              </p:cNvSpPr>
              <p:nvPr/>
            </p:nvSpPr>
            <p:spPr bwMode="auto">
              <a:xfrm>
                <a:off x="4258491" y="696515"/>
                <a:ext cx="351378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ru-RU" altLang="ru-RU" sz="1800">
                    <a:latin typeface="Times New Roman" pitchFamily="18" charset="0"/>
                  </a:rPr>
                  <a:t>А</a:t>
                </a:r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6419395" y="1672885"/>
              <a:ext cx="2724605" cy="123206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/>
                <a:t> </a:t>
              </a:r>
              <a:r>
                <a:rPr lang="ru-RU" sz="1400" b="0" dirty="0">
                  <a:latin typeface="+mn-lt"/>
                </a:rPr>
                <a:t>Зависимость обменного интеграла А от отношения межатомного расстояния к радиусу недостроенной внутренней оболочки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6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6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6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1" grpId="0" animBg="1"/>
      <p:bldP spid="386056" grpId="0"/>
      <p:bldP spid="386057" grpId="0" animBg="1"/>
      <p:bldP spid="386058" grpId="0" animBg="1"/>
      <p:bldP spid="386059" grpId="0" animBg="1"/>
      <p:bldP spid="386060" grpId="0" animBg="1"/>
      <p:bldP spid="386061" grpId="0" animBg="1"/>
      <p:bldP spid="386062" grpId="0"/>
      <p:bldP spid="386063" grpId="0" animBg="1"/>
      <p:bldP spid="386064" grpId="0" animBg="1"/>
      <p:bldP spid="386065" grpId="0" animBg="1"/>
      <p:bldP spid="386066" grpId="0" animBg="1"/>
      <p:bldP spid="386067" grpId="0" animBg="1"/>
      <p:bldP spid="386068" grpId="0" animBg="1"/>
      <p:bldP spid="386069" grpId="0" animBg="1"/>
      <p:bldP spid="386070" grpId="0" animBg="1"/>
      <p:bldP spid="386071" grpId="0" animBg="1"/>
      <p:bldP spid="386072" grpId="0" animBg="1"/>
      <p:bldP spid="386073" grpId="0" animBg="1"/>
      <p:bldP spid="386074" grpId="0" animBg="1"/>
      <p:bldP spid="386075" grpId="0" animBg="1"/>
      <p:bldP spid="386076" grpId="0" animBg="1"/>
      <p:bldP spid="386077" grpId="0" animBg="1"/>
      <p:bldP spid="386078" grpId="0" animBg="1"/>
      <p:bldP spid="386079" grpId="0" animBg="1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525463" y="209550"/>
            <a:ext cx="81327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Ферромагнетики</a:t>
            </a:r>
          </a:p>
        </p:txBody>
      </p:sp>
      <p:grpSp>
        <p:nvGrpSpPr>
          <p:cNvPr id="384003" name="Group 3"/>
          <p:cNvGrpSpPr>
            <a:grpSpLocks/>
          </p:cNvGrpSpPr>
          <p:nvPr/>
        </p:nvGrpSpPr>
        <p:grpSpPr bwMode="auto">
          <a:xfrm>
            <a:off x="1066800" y="3886200"/>
            <a:ext cx="3962400" cy="1066800"/>
            <a:chOff x="672" y="2448"/>
            <a:chExt cx="2496" cy="672"/>
          </a:xfrm>
        </p:grpSpPr>
        <p:sp>
          <p:nvSpPr>
            <p:cNvPr id="44281" name="Rectangle 4"/>
            <p:cNvSpPr>
              <a:spLocks noChangeArrowheads="1"/>
            </p:cNvSpPr>
            <p:nvPr/>
          </p:nvSpPr>
          <p:spPr bwMode="auto">
            <a:xfrm>
              <a:off x="672" y="2448"/>
              <a:ext cx="2496" cy="672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grpSp>
          <p:nvGrpSpPr>
            <p:cNvPr id="44282" name="Group 5"/>
            <p:cNvGrpSpPr>
              <a:grpSpLocks/>
            </p:cNvGrpSpPr>
            <p:nvPr/>
          </p:nvGrpSpPr>
          <p:grpSpPr bwMode="auto">
            <a:xfrm>
              <a:off x="792" y="2484"/>
              <a:ext cx="1967" cy="618"/>
              <a:chOff x="792" y="2484"/>
              <a:chExt cx="1967" cy="618"/>
            </a:xfrm>
          </p:grpSpPr>
          <p:sp>
            <p:nvSpPr>
              <p:cNvPr id="44283" name="Rectangle 6"/>
              <p:cNvSpPr>
                <a:spLocks noChangeArrowheads="1"/>
              </p:cNvSpPr>
              <p:nvPr/>
            </p:nvSpPr>
            <p:spPr bwMode="auto">
              <a:xfrm>
                <a:off x="792" y="2508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3</a:t>
                </a:r>
                <a:endParaRPr lang="ru-RU" altLang="ru-RU" sz="2400" b="0"/>
              </a:p>
            </p:txBody>
          </p:sp>
          <p:sp>
            <p:nvSpPr>
              <p:cNvPr id="44284" name="Rectangle 7"/>
              <p:cNvSpPr>
                <a:spLocks noChangeArrowheads="1"/>
              </p:cNvSpPr>
              <p:nvPr/>
            </p:nvSpPr>
            <p:spPr bwMode="auto">
              <a:xfrm>
                <a:off x="949" y="2484"/>
                <a:ext cx="130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-ферримагнетики (Tc,</a:t>
                </a:r>
                <a:r>
                  <a:rPr lang="ru-RU" altLang="ru-RU" sz="1500" b="0" baseline="30000">
                    <a:solidFill>
                      <a:srgbClr val="000000"/>
                    </a:solidFill>
                  </a:rPr>
                  <a:t>o</a:t>
                </a:r>
                <a:r>
                  <a:rPr lang="ru-RU" altLang="ru-RU" sz="1500" b="0">
                    <a:solidFill>
                      <a:srgbClr val="000000"/>
                    </a:solidFill>
                  </a:rPr>
                  <a:t>C):</a:t>
                </a:r>
                <a:endParaRPr lang="ru-RU" altLang="ru-RU" sz="2400" b="0"/>
              </a:p>
            </p:txBody>
          </p:sp>
          <p:sp>
            <p:nvSpPr>
              <p:cNvPr id="44285" name="Rectangle 8"/>
              <p:cNvSpPr>
                <a:spLocks noChangeArrowheads="1"/>
              </p:cNvSpPr>
              <p:nvPr/>
            </p:nvSpPr>
            <p:spPr bwMode="auto">
              <a:xfrm>
                <a:off x="960" y="2658"/>
                <a:ext cx="75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магнетит (578)</a:t>
                </a:r>
                <a:endParaRPr lang="ru-RU" altLang="ru-RU" sz="2400" b="0"/>
              </a:p>
            </p:txBody>
          </p:sp>
          <p:sp>
            <p:nvSpPr>
              <p:cNvPr id="44286" name="Rectangle 9"/>
              <p:cNvSpPr>
                <a:spLocks noChangeArrowheads="1"/>
              </p:cNvSpPr>
              <p:nvPr/>
            </p:nvSpPr>
            <p:spPr bwMode="auto">
              <a:xfrm>
                <a:off x="960" y="2808"/>
                <a:ext cx="112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магнезиоферрит (440)</a:t>
                </a:r>
                <a:endParaRPr lang="ru-RU" altLang="ru-RU" sz="2400" b="0"/>
              </a:p>
            </p:txBody>
          </p:sp>
          <p:sp>
            <p:nvSpPr>
              <p:cNvPr id="44287" name="Rectangle 10"/>
              <p:cNvSpPr>
                <a:spLocks noChangeArrowheads="1"/>
              </p:cNvSpPr>
              <p:nvPr/>
            </p:nvSpPr>
            <p:spPr bwMode="auto">
              <a:xfrm>
                <a:off x="1902" y="2662"/>
                <a:ext cx="85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маггемит ( ~600)</a:t>
                </a:r>
                <a:endParaRPr lang="ru-RU" altLang="ru-RU" sz="2400" b="0"/>
              </a:p>
            </p:txBody>
          </p:sp>
          <p:sp>
            <p:nvSpPr>
              <p:cNvPr id="44288" name="Rectangle 11"/>
              <p:cNvSpPr>
                <a:spLocks noChangeArrowheads="1"/>
              </p:cNvSpPr>
              <p:nvPr/>
            </p:nvSpPr>
            <p:spPr bwMode="auto">
              <a:xfrm>
                <a:off x="966" y="2958"/>
                <a:ext cx="77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пирротин (320)</a:t>
                </a:r>
                <a:endParaRPr lang="ru-RU" altLang="ru-RU" sz="2400" b="0"/>
              </a:p>
            </p:txBody>
          </p:sp>
          <p:sp>
            <p:nvSpPr>
              <p:cNvPr id="44289" name="Rectangle 12"/>
              <p:cNvSpPr>
                <a:spLocks noChangeArrowheads="1"/>
              </p:cNvSpPr>
              <p:nvPr/>
            </p:nvSpPr>
            <p:spPr bwMode="auto">
              <a:xfrm>
                <a:off x="1956" y="2958"/>
                <a:ext cx="68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грейгит (333)</a:t>
                </a:r>
                <a:endParaRPr lang="ru-RU" altLang="ru-RU" sz="2400" b="0"/>
              </a:p>
            </p:txBody>
          </p:sp>
        </p:grpSp>
      </p:grpSp>
      <p:grpSp>
        <p:nvGrpSpPr>
          <p:cNvPr id="384013" name="Group 13"/>
          <p:cNvGrpSpPr>
            <a:grpSpLocks/>
          </p:cNvGrpSpPr>
          <p:nvPr/>
        </p:nvGrpSpPr>
        <p:grpSpPr bwMode="auto">
          <a:xfrm>
            <a:off x="1066800" y="3124200"/>
            <a:ext cx="3962400" cy="762000"/>
            <a:chOff x="672" y="1968"/>
            <a:chExt cx="2496" cy="480"/>
          </a:xfrm>
        </p:grpSpPr>
        <p:sp>
          <p:nvSpPr>
            <p:cNvPr id="44274" name="Rectangle 14"/>
            <p:cNvSpPr>
              <a:spLocks noChangeArrowheads="1"/>
            </p:cNvSpPr>
            <p:nvPr/>
          </p:nvSpPr>
          <p:spPr bwMode="auto">
            <a:xfrm>
              <a:off x="672" y="1968"/>
              <a:ext cx="2496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grpSp>
          <p:nvGrpSpPr>
            <p:cNvPr id="44275" name="Group 15"/>
            <p:cNvGrpSpPr>
              <a:grpSpLocks/>
            </p:cNvGrpSpPr>
            <p:nvPr/>
          </p:nvGrpSpPr>
          <p:grpSpPr bwMode="auto">
            <a:xfrm>
              <a:off x="780" y="1986"/>
              <a:ext cx="1794" cy="450"/>
              <a:chOff x="780" y="1986"/>
              <a:chExt cx="1794" cy="450"/>
            </a:xfrm>
          </p:grpSpPr>
          <p:sp>
            <p:nvSpPr>
              <p:cNvPr id="44276" name="Rectangle 16"/>
              <p:cNvSpPr>
                <a:spLocks noChangeArrowheads="1"/>
              </p:cNvSpPr>
              <p:nvPr/>
            </p:nvSpPr>
            <p:spPr bwMode="auto">
              <a:xfrm>
                <a:off x="780" y="1992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2</a:t>
                </a:r>
                <a:endParaRPr lang="ru-RU" altLang="ru-RU" sz="2400" b="0"/>
              </a:p>
            </p:txBody>
          </p:sp>
          <p:sp>
            <p:nvSpPr>
              <p:cNvPr id="44277" name="Rectangle 17"/>
              <p:cNvSpPr>
                <a:spLocks noChangeArrowheads="1"/>
              </p:cNvSpPr>
              <p:nvPr/>
            </p:nvSpPr>
            <p:spPr bwMode="auto">
              <a:xfrm>
                <a:off x="942" y="2142"/>
                <a:ext cx="81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ильменит (-233)</a:t>
                </a:r>
                <a:endParaRPr lang="ru-RU" altLang="ru-RU" sz="2400" b="0"/>
              </a:p>
            </p:txBody>
          </p:sp>
          <p:sp>
            <p:nvSpPr>
              <p:cNvPr id="44278" name="Rectangle 18"/>
              <p:cNvSpPr>
                <a:spLocks noChangeArrowheads="1"/>
              </p:cNvSpPr>
              <p:nvPr/>
            </p:nvSpPr>
            <p:spPr bwMode="auto">
              <a:xfrm>
                <a:off x="1872" y="2136"/>
                <a:ext cx="70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троилит (305)</a:t>
                </a:r>
                <a:endParaRPr lang="ru-RU" altLang="ru-RU" sz="2400" b="0"/>
              </a:p>
            </p:txBody>
          </p:sp>
          <p:sp>
            <p:nvSpPr>
              <p:cNvPr id="44279" name="Rectangle 19"/>
              <p:cNvSpPr>
                <a:spLocks noChangeArrowheads="1"/>
              </p:cNvSpPr>
              <p:nvPr/>
            </p:nvSpPr>
            <p:spPr bwMode="auto">
              <a:xfrm>
                <a:off x="1260" y="2292"/>
                <a:ext cx="10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лепидокрокит (-196)</a:t>
                </a:r>
                <a:endParaRPr lang="ru-RU" altLang="ru-RU" sz="2400" b="0"/>
              </a:p>
            </p:txBody>
          </p:sp>
          <p:sp>
            <p:nvSpPr>
              <p:cNvPr id="44280" name="Rectangle 20"/>
              <p:cNvSpPr>
                <a:spLocks noChangeArrowheads="1"/>
              </p:cNvSpPr>
              <p:nvPr/>
            </p:nvSpPr>
            <p:spPr bwMode="auto">
              <a:xfrm>
                <a:off x="960" y="1986"/>
                <a:ext cx="154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-антиферромагнетики (Тн,</a:t>
                </a:r>
                <a:r>
                  <a:rPr lang="ru-RU" altLang="ru-RU" sz="1500" b="0" baseline="30000">
                    <a:solidFill>
                      <a:srgbClr val="000000"/>
                    </a:solidFill>
                  </a:rPr>
                  <a:t>o</a:t>
                </a:r>
                <a:r>
                  <a:rPr lang="ru-RU" altLang="ru-RU" sz="1500" b="0">
                    <a:solidFill>
                      <a:srgbClr val="000000"/>
                    </a:solidFill>
                  </a:rPr>
                  <a:t>С):</a:t>
                </a:r>
                <a:endParaRPr lang="ru-RU" altLang="ru-RU" sz="2400" b="0"/>
              </a:p>
            </p:txBody>
          </p:sp>
        </p:grpSp>
      </p:grpSp>
      <p:grpSp>
        <p:nvGrpSpPr>
          <p:cNvPr id="384021" name="Group 21"/>
          <p:cNvGrpSpPr>
            <a:grpSpLocks/>
          </p:cNvGrpSpPr>
          <p:nvPr/>
        </p:nvGrpSpPr>
        <p:grpSpPr bwMode="auto">
          <a:xfrm>
            <a:off x="1066800" y="4943475"/>
            <a:ext cx="3962400" cy="771525"/>
            <a:chOff x="672" y="3114"/>
            <a:chExt cx="2496" cy="486"/>
          </a:xfrm>
        </p:grpSpPr>
        <p:sp>
          <p:nvSpPr>
            <p:cNvPr id="44268" name="Rectangle 22"/>
            <p:cNvSpPr>
              <a:spLocks noChangeArrowheads="1"/>
            </p:cNvSpPr>
            <p:nvPr/>
          </p:nvSpPr>
          <p:spPr bwMode="auto">
            <a:xfrm>
              <a:off x="672" y="3120"/>
              <a:ext cx="2496" cy="48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grpSp>
          <p:nvGrpSpPr>
            <p:cNvPr id="44269" name="Group 23"/>
            <p:cNvGrpSpPr>
              <a:grpSpLocks/>
            </p:cNvGrpSpPr>
            <p:nvPr/>
          </p:nvGrpSpPr>
          <p:grpSpPr bwMode="auto">
            <a:xfrm>
              <a:off x="798" y="3114"/>
              <a:ext cx="1521" cy="408"/>
              <a:chOff x="798" y="3114"/>
              <a:chExt cx="1521" cy="408"/>
            </a:xfrm>
          </p:grpSpPr>
          <p:sp>
            <p:nvSpPr>
              <p:cNvPr id="44270" name="Rectangle 24"/>
              <p:cNvSpPr>
                <a:spLocks noChangeArrowheads="1"/>
              </p:cNvSpPr>
              <p:nvPr/>
            </p:nvSpPr>
            <p:spPr bwMode="auto">
              <a:xfrm>
                <a:off x="798" y="3120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4</a:t>
                </a:r>
                <a:endParaRPr lang="ru-RU" altLang="ru-RU" sz="2400" b="0"/>
              </a:p>
            </p:txBody>
          </p:sp>
          <p:sp>
            <p:nvSpPr>
              <p:cNvPr id="44271" name="Rectangle 25"/>
              <p:cNvSpPr>
                <a:spLocks noChangeArrowheads="1"/>
              </p:cNvSpPr>
              <p:nvPr/>
            </p:nvSpPr>
            <p:spPr bwMode="auto">
              <a:xfrm>
                <a:off x="972" y="3378"/>
                <a:ext cx="68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гематит (675)</a:t>
                </a:r>
                <a:endParaRPr lang="ru-RU" altLang="ru-RU" sz="2400" b="0"/>
              </a:p>
            </p:txBody>
          </p:sp>
          <p:sp>
            <p:nvSpPr>
              <p:cNvPr id="44272" name="Rectangle 26"/>
              <p:cNvSpPr>
                <a:spLocks noChangeArrowheads="1"/>
              </p:cNvSpPr>
              <p:nvPr/>
            </p:nvSpPr>
            <p:spPr bwMode="auto">
              <a:xfrm>
                <a:off x="924" y="3114"/>
                <a:ext cx="111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-антиферромагнетики</a:t>
                </a:r>
                <a:endParaRPr lang="ru-RU" altLang="ru-RU" sz="2400" b="0"/>
              </a:p>
            </p:txBody>
          </p:sp>
          <p:sp>
            <p:nvSpPr>
              <p:cNvPr id="44273" name="Rectangle 27"/>
              <p:cNvSpPr>
                <a:spLocks noChangeArrowheads="1"/>
              </p:cNvSpPr>
              <p:nvPr/>
            </p:nvSpPr>
            <p:spPr bwMode="auto">
              <a:xfrm>
                <a:off x="984" y="3228"/>
                <a:ext cx="1335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со смещенным моментом:</a:t>
                </a:r>
                <a:endParaRPr lang="ru-RU" altLang="ru-RU" sz="2400" b="0"/>
              </a:p>
            </p:txBody>
          </p:sp>
        </p:grpSp>
      </p:grpSp>
      <p:grpSp>
        <p:nvGrpSpPr>
          <p:cNvPr id="384028" name="Group 28"/>
          <p:cNvGrpSpPr>
            <a:grpSpLocks/>
          </p:cNvGrpSpPr>
          <p:nvPr/>
        </p:nvGrpSpPr>
        <p:grpSpPr bwMode="auto">
          <a:xfrm>
            <a:off x="3200400" y="1009650"/>
            <a:ext cx="4438650" cy="1400175"/>
            <a:chOff x="2016" y="636"/>
            <a:chExt cx="2796" cy="882"/>
          </a:xfrm>
        </p:grpSpPr>
        <p:sp>
          <p:nvSpPr>
            <p:cNvPr id="44178" name="Rectangle 29"/>
            <p:cNvSpPr>
              <a:spLocks noChangeArrowheads="1"/>
            </p:cNvSpPr>
            <p:nvPr/>
          </p:nvSpPr>
          <p:spPr bwMode="auto">
            <a:xfrm>
              <a:off x="4047" y="816"/>
              <a:ext cx="757" cy="62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44179" name="Rectangle 30"/>
            <p:cNvSpPr>
              <a:spLocks noChangeArrowheads="1"/>
            </p:cNvSpPr>
            <p:nvPr/>
          </p:nvSpPr>
          <p:spPr bwMode="auto">
            <a:xfrm>
              <a:off x="3044" y="816"/>
              <a:ext cx="753" cy="624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44180" name="Rectangle 31"/>
            <p:cNvSpPr>
              <a:spLocks noChangeArrowheads="1"/>
            </p:cNvSpPr>
            <p:nvPr/>
          </p:nvSpPr>
          <p:spPr bwMode="auto">
            <a:xfrm>
              <a:off x="2016" y="816"/>
              <a:ext cx="768" cy="6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grpSp>
          <p:nvGrpSpPr>
            <p:cNvPr id="44181" name="Group 32"/>
            <p:cNvGrpSpPr>
              <a:grpSpLocks/>
            </p:cNvGrpSpPr>
            <p:nvPr/>
          </p:nvGrpSpPr>
          <p:grpSpPr bwMode="auto">
            <a:xfrm>
              <a:off x="2016" y="636"/>
              <a:ext cx="2796" cy="882"/>
              <a:chOff x="2016" y="636"/>
              <a:chExt cx="2796" cy="882"/>
            </a:xfrm>
          </p:grpSpPr>
          <p:grpSp>
            <p:nvGrpSpPr>
              <p:cNvPr id="44182" name="Group 33"/>
              <p:cNvGrpSpPr>
                <a:grpSpLocks/>
              </p:cNvGrpSpPr>
              <p:nvPr/>
            </p:nvGrpSpPr>
            <p:grpSpPr bwMode="auto">
              <a:xfrm>
                <a:off x="2952" y="636"/>
                <a:ext cx="852" cy="804"/>
                <a:chOff x="2952" y="854"/>
                <a:chExt cx="852" cy="804"/>
              </a:xfrm>
            </p:grpSpPr>
            <p:sp>
              <p:nvSpPr>
                <p:cNvPr id="44240" name="Rectangle 34"/>
                <p:cNvSpPr>
                  <a:spLocks noChangeArrowheads="1"/>
                </p:cNvSpPr>
                <p:nvPr/>
              </p:nvSpPr>
              <p:spPr bwMode="auto">
                <a:xfrm>
                  <a:off x="3384" y="854"/>
                  <a:ext cx="64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600">
                      <a:solidFill>
                        <a:srgbClr val="000000"/>
                      </a:solidFill>
                    </a:rPr>
                    <a:t>3</a:t>
                  </a:r>
                  <a:endParaRPr lang="ru-RU" altLang="ru-RU" sz="2400" b="0"/>
                </a:p>
              </p:txBody>
            </p:sp>
            <p:sp>
              <p:nvSpPr>
                <p:cNvPr id="44241" name="Rectangle 35"/>
                <p:cNvSpPr>
                  <a:spLocks noChangeArrowheads="1"/>
                </p:cNvSpPr>
                <p:nvPr/>
              </p:nvSpPr>
              <p:spPr bwMode="auto">
                <a:xfrm>
                  <a:off x="3054" y="1040"/>
                  <a:ext cx="750" cy="61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 altLang="ru-RU"/>
                </a:p>
              </p:txBody>
            </p:sp>
            <p:sp>
              <p:nvSpPr>
                <p:cNvPr id="44242" name="Freeform 36"/>
                <p:cNvSpPr>
                  <a:spLocks/>
                </p:cNvSpPr>
                <p:nvPr/>
              </p:nvSpPr>
              <p:spPr bwMode="auto">
                <a:xfrm>
                  <a:off x="3132" y="1136"/>
                  <a:ext cx="30" cy="156"/>
                </a:xfrm>
                <a:custGeom>
                  <a:avLst/>
                  <a:gdLst>
                    <a:gd name="T0" fmla="*/ 12 w 30"/>
                    <a:gd name="T1" fmla="*/ 0 h 156"/>
                    <a:gd name="T2" fmla="*/ 0 w 30"/>
                    <a:gd name="T3" fmla="*/ 60 h 156"/>
                    <a:gd name="T4" fmla="*/ 12 w 30"/>
                    <a:gd name="T5" fmla="*/ 48 h 156"/>
                    <a:gd name="T6" fmla="*/ 12 w 30"/>
                    <a:gd name="T7" fmla="*/ 156 h 156"/>
                    <a:gd name="T8" fmla="*/ 18 w 30"/>
                    <a:gd name="T9" fmla="*/ 156 h 156"/>
                    <a:gd name="T10" fmla="*/ 18 w 30"/>
                    <a:gd name="T11" fmla="*/ 48 h 156"/>
                    <a:gd name="T12" fmla="*/ 30 w 30"/>
                    <a:gd name="T13" fmla="*/ 60 h 156"/>
                    <a:gd name="T14" fmla="*/ 12 w 3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156">
                      <a:moveTo>
                        <a:pt x="12" y="0"/>
                      </a:moveTo>
                      <a:lnTo>
                        <a:pt x="0" y="60"/>
                      </a:lnTo>
                      <a:lnTo>
                        <a:pt x="12" y="48"/>
                      </a:lnTo>
                      <a:lnTo>
                        <a:pt x="12" y="156"/>
                      </a:lnTo>
                      <a:lnTo>
                        <a:pt x="18" y="156"/>
                      </a:lnTo>
                      <a:lnTo>
                        <a:pt x="18" y="48"/>
                      </a:lnTo>
                      <a:lnTo>
                        <a:pt x="30" y="6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43" name="Freeform 37"/>
                <p:cNvSpPr>
                  <a:spLocks/>
                </p:cNvSpPr>
                <p:nvPr/>
              </p:nvSpPr>
              <p:spPr bwMode="auto">
                <a:xfrm>
                  <a:off x="3132" y="1136"/>
                  <a:ext cx="30" cy="156"/>
                </a:xfrm>
                <a:custGeom>
                  <a:avLst/>
                  <a:gdLst>
                    <a:gd name="T0" fmla="*/ 12 w 30"/>
                    <a:gd name="T1" fmla="*/ 0 h 156"/>
                    <a:gd name="T2" fmla="*/ 0 w 30"/>
                    <a:gd name="T3" fmla="*/ 60 h 156"/>
                    <a:gd name="T4" fmla="*/ 12 w 30"/>
                    <a:gd name="T5" fmla="*/ 48 h 156"/>
                    <a:gd name="T6" fmla="*/ 12 w 30"/>
                    <a:gd name="T7" fmla="*/ 156 h 156"/>
                    <a:gd name="T8" fmla="*/ 18 w 30"/>
                    <a:gd name="T9" fmla="*/ 156 h 156"/>
                    <a:gd name="T10" fmla="*/ 18 w 30"/>
                    <a:gd name="T11" fmla="*/ 48 h 156"/>
                    <a:gd name="T12" fmla="*/ 30 w 30"/>
                    <a:gd name="T13" fmla="*/ 60 h 156"/>
                    <a:gd name="T14" fmla="*/ 12 w 3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156">
                      <a:moveTo>
                        <a:pt x="12" y="0"/>
                      </a:moveTo>
                      <a:lnTo>
                        <a:pt x="0" y="60"/>
                      </a:lnTo>
                      <a:lnTo>
                        <a:pt x="12" y="48"/>
                      </a:lnTo>
                      <a:lnTo>
                        <a:pt x="12" y="156"/>
                      </a:lnTo>
                      <a:lnTo>
                        <a:pt x="18" y="156"/>
                      </a:lnTo>
                      <a:lnTo>
                        <a:pt x="18" y="48"/>
                      </a:lnTo>
                      <a:lnTo>
                        <a:pt x="30" y="6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44" name="Freeform 38"/>
                <p:cNvSpPr>
                  <a:spLocks/>
                </p:cNvSpPr>
                <p:nvPr/>
              </p:nvSpPr>
              <p:spPr bwMode="auto">
                <a:xfrm>
                  <a:off x="3366" y="1136"/>
                  <a:ext cx="30" cy="162"/>
                </a:xfrm>
                <a:custGeom>
                  <a:avLst/>
                  <a:gdLst>
                    <a:gd name="T0" fmla="*/ 12 w 30"/>
                    <a:gd name="T1" fmla="*/ 0 h 162"/>
                    <a:gd name="T2" fmla="*/ 0 w 30"/>
                    <a:gd name="T3" fmla="*/ 66 h 162"/>
                    <a:gd name="T4" fmla="*/ 6 w 30"/>
                    <a:gd name="T5" fmla="*/ 54 h 162"/>
                    <a:gd name="T6" fmla="*/ 6 w 30"/>
                    <a:gd name="T7" fmla="*/ 162 h 162"/>
                    <a:gd name="T8" fmla="*/ 18 w 30"/>
                    <a:gd name="T9" fmla="*/ 162 h 162"/>
                    <a:gd name="T10" fmla="*/ 18 w 30"/>
                    <a:gd name="T11" fmla="*/ 54 h 162"/>
                    <a:gd name="T12" fmla="*/ 30 w 30"/>
                    <a:gd name="T13" fmla="*/ 66 h 162"/>
                    <a:gd name="T14" fmla="*/ 12 w 30"/>
                    <a:gd name="T15" fmla="*/ 0 h 1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162">
                      <a:moveTo>
                        <a:pt x="12" y="0"/>
                      </a:moveTo>
                      <a:lnTo>
                        <a:pt x="0" y="66"/>
                      </a:lnTo>
                      <a:lnTo>
                        <a:pt x="6" y="54"/>
                      </a:lnTo>
                      <a:lnTo>
                        <a:pt x="6" y="162"/>
                      </a:lnTo>
                      <a:lnTo>
                        <a:pt x="18" y="162"/>
                      </a:lnTo>
                      <a:lnTo>
                        <a:pt x="18" y="54"/>
                      </a:lnTo>
                      <a:lnTo>
                        <a:pt x="30" y="6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45" name="Freeform 39"/>
                <p:cNvSpPr>
                  <a:spLocks/>
                </p:cNvSpPr>
                <p:nvPr/>
              </p:nvSpPr>
              <p:spPr bwMode="auto">
                <a:xfrm>
                  <a:off x="3366" y="1136"/>
                  <a:ext cx="30" cy="162"/>
                </a:xfrm>
                <a:custGeom>
                  <a:avLst/>
                  <a:gdLst>
                    <a:gd name="T0" fmla="*/ 12 w 30"/>
                    <a:gd name="T1" fmla="*/ 0 h 162"/>
                    <a:gd name="T2" fmla="*/ 0 w 30"/>
                    <a:gd name="T3" fmla="*/ 66 h 162"/>
                    <a:gd name="T4" fmla="*/ 6 w 30"/>
                    <a:gd name="T5" fmla="*/ 54 h 162"/>
                    <a:gd name="T6" fmla="*/ 6 w 30"/>
                    <a:gd name="T7" fmla="*/ 162 h 162"/>
                    <a:gd name="T8" fmla="*/ 18 w 30"/>
                    <a:gd name="T9" fmla="*/ 162 h 162"/>
                    <a:gd name="T10" fmla="*/ 18 w 30"/>
                    <a:gd name="T11" fmla="*/ 54 h 162"/>
                    <a:gd name="T12" fmla="*/ 30 w 30"/>
                    <a:gd name="T13" fmla="*/ 66 h 162"/>
                    <a:gd name="T14" fmla="*/ 12 w 30"/>
                    <a:gd name="T15" fmla="*/ 0 h 1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162">
                      <a:moveTo>
                        <a:pt x="12" y="0"/>
                      </a:moveTo>
                      <a:lnTo>
                        <a:pt x="0" y="66"/>
                      </a:lnTo>
                      <a:lnTo>
                        <a:pt x="6" y="54"/>
                      </a:lnTo>
                      <a:lnTo>
                        <a:pt x="6" y="162"/>
                      </a:lnTo>
                      <a:lnTo>
                        <a:pt x="18" y="162"/>
                      </a:lnTo>
                      <a:lnTo>
                        <a:pt x="18" y="54"/>
                      </a:lnTo>
                      <a:lnTo>
                        <a:pt x="30" y="66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46" name="Freeform 40"/>
                <p:cNvSpPr>
                  <a:spLocks/>
                </p:cNvSpPr>
                <p:nvPr/>
              </p:nvSpPr>
              <p:spPr bwMode="auto">
                <a:xfrm>
                  <a:off x="3588" y="1124"/>
                  <a:ext cx="30" cy="156"/>
                </a:xfrm>
                <a:custGeom>
                  <a:avLst/>
                  <a:gdLst>
                    <a:gd name="T0" fmla="*/ 12 w 30"/>
                    <a:gd name="T1" fmla="*/ 0 h 156"/>
                    <a:gd name="T2" fmla="*/ 0 w 30"/>
                    <a:gd name="T3" fmla="*/ 60 h 156"/>
                    <a:gd name="T4" fmla="*/ 6 w 30"/>
                    <a:gd name="T5" fmla="*/ 54 h 156"/>
                    <a:gd name="T6" fmla="*/ 6 w 30"/>
                    <a:gd name="T7" fmla="*/ 156 h 156"/>
                    <a:gd name="T8" fmla="*/ 18 w 30"/>
                    <a:gd name="T9" fmla="*/ 156 h 156"/>
                    <a:gd name="T10" fmla="*/ 18 w 30"/>
                    <a:gd name="T11" fmla="*/ 54 h 156"/>
                    <a:gd name="T12" fmla="*/ 30 w 30"/>
                    <a:gd name="T13" fmla="*/ 60 h 156"/>
                    <a:gd name="T14" fmla="*/ 12 w 3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156">
                      <a:moveTo>
                        <a:pt x="12" y="0"/>
                      </a:moveTo>
                      <a:lnTo>
                        <a:pt x="0" y="60"/>
                      </a:lnTo>
                      <a:lnTo>
                        <a:pt x="6" y="54"/>
                      </a:lnTo>
                      <a:lnTo>
                        <a:pt x="6" y="156"/>
                      </a:lnTo>
                      <a:lnTo>
                        <a:pt x="18" y="156"/>
                      </a:lnTo>
                      <a:lnTo>
                        <a:pt x="18" y="54"/>
                      </a:lnTo>
                      <a:lnTo>
                        <a:pt x="30" y="6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47" name="Freeform 41"/>
                <p:cNvSpPr>
                  <a:spLocks/>
                </p:cNvSpPr>
                <p:nvPr/>
              </p:nvSpPr>
              <p:spPr bwMode="auto">
                <a:xfrm>
                  <a:off x="3588" y="1124"/>
                  <a:ext cx="30" cy="156"/>
                </a:xfrm>
                <a:custGeom>
                  <a:avLst/>
                  <a:gdLst>
                    <a:gd name="T0" fmla="*/ 12 w 30"/>
                    <a:gd name="T1" fmla="*/ 0 h 156"/>
                    <a:gd name="T2" fmla="*/ 0 w 30"/>
                    <a:gd name="T3" fmla="*/ 60 h 156"/>
                    <a:gd name="T4" fmla="*/ 6 w 30"/>
                    <a:gd name="T5" fmla="*/ 54 h 156"/>
                    <a:gd name="T6" fmla="*/ 6 w 30"/>
                    <a:gd name="T7" fmla="*/ 156 h 156"/>
                    <a:gd name="T8" fmla="*/ 18 w 30"/>
                    <a:gd name="T9" fmla="*/ 156 h 156"/>
                    <a:gd name="T10" fmla="*/ 18 w 30"/>
                    <a:gd name="T11" fmla="*/ 54 h 156"/>
                    <a:gd name="T12" fmla="*/ 30 w 30"/>
                    <a:gd name="T13" fmla="*/ 60 h 156"/>
                    <a:gd name="T14" fmla="*/ 12 w 3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156">
                      <a:moveTo>
                        <a:pt x="12" y="0"/>
                      </a:moveTo>
                      <a:lnTo>
                        <a:pt x="0" y="60"/>
                      </a:lnTo>
                      <a:lnTo>
                        <a:pt x="6" y="54"/>
                      </a:lnTo>
                      <a:lnTo>
                        <a:pt x="6" y="156"/>
                      </a:lnTo>
                      <a:lnTo>
                        <a:pt x="18" y="156"/>
                      </a:lnTo>
                      <a:lnTo>
                        <a:pt x="18" y="54"/>
                      </a:lnTo>
                      <a:lnTo>
                        <a:pt x="30" y="6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48" name="Freeform 42"/>
                <p:cNvSpPr>
                  <a:spLocks/>
                </p:cNvSpPr>
                <p:nvPr/>
              </p:nvSpPr>
              <p:spPr bwMode="auto">
                <a:xfrm>
                  <a:off x="3234" y="1160"/>
                  <a:ext cx="30" cy="96"/>
                </a:xfrm>
                <a:custGeom>
                  <a:avLst/>
                  <a:gdLst>
                    <a:gd name="T0" fmla="*/ 12 w 30"/>
                    <a:gd name="T1" fmla="*/ 96 h 96"/>
                    <a:gd name="T2" fmla="*/ 30 w 30"/>
                    <a:gd name="T3" fmla="*/ 60 h 96"/>
                    <a:gd name="T4" fmla="*/ 18 w 30"/>
                    <a:gd name="T5" fmla="*/ 66 h 96"/>
                    <a:gd name="T6" fmla="*/ 18 w 30"/>
                    <a:gd name="T7" fmla="*/ 0 h 96"/>
                    <a:gd name="T8" fmla="*/ 12 w 30"/>
                    <a:gd name="T9" fmla="*/ 0 h 96"/>
                    <a:gd name="T10" fmla="*/ 12 w 30"/>
                    <a:gd name="T11" fmla="*/ 66 h 96"/>
                    <a:gd name="T12" fmla="*/ 0 w 30"/>
                    <a:gd name="T13" fmla="*/ 60 h 96"/>
                    <a:gd name="T14" fmla="*/ 12 w 30"/>
                    <a:gd name="T15" fmla="*/ 96 h 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96">
                      <a:moveTo>
                        <a:pt x="12" y="96"/>
                      </a:moveTo>
                      <a:lnTo>
                        <a:pt x="30" y="60"/>
                      </a:lnTo>
                      <a:lnTo>
                        <a:pt x="18" y="6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66"/>
                      </a:lnTo>
                      <a:lnTo>
                        <a:pt x="0" y="60"/>
                      </a:lnTo>
                      <a:lnTo>
                        <a:pt x="12" y="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49" name="Freeform 43"/>
                <p:cNvSpPr>
                  <a:spLocks/>
                </p:cNvSpPr>
                <p:nvPr/>
              </p:nvSpPr>
              <p:spPr bwMode="auto">
                <a:xfrm>
                  <a:off x="3234" y="1160"/>
                  <a:ext cx="30" cy="96"/>
                </a:xfrm>
                <a:custGeom>
                  <a:avLst/>
                  <a:gdLst>
                    <a:gd name="T0" fmla="*/ 12 w 30"/>
                    <a:gd name="T1" fmla="*/ 96 h 96"/>
                    <a:gd name="T2" fmla="*/ 30 w 30"/>
                    <a:gd name="T3" fmla="*/ 60 h 96"/>
                    <a:gd name="T4" fmla="*/ 18 w 30"/>
                    <a:gd name="T5" fmla="*/ 66 h 96"/>
                    <a:gd name="T6" fmla="*/ 18 w 30"/>
                    <a:gd name="T7" fmla="*/ 0 h 96"/>
                    <a:gd name="T8" fmla="*/ 12 w 30"/>
                    <a:gd name="T9" fmla="*/ 0 h 96"/>
                    <a:gd name="T10" fmla="*/ 12 w 30"/>
                    <a:gd name="T11" fmla="*/ 66 h 96"/>
                    <a:gd name="T12" fmla="*/ 0 w 30"/>
                    <a:gd name="T13" fmla="*/ 60 h 96"/>
                    <a:gd name="T14" fmla="*/ 12 w 30"/>
                    <a:gd name="T15" fmla="*/ 96 h 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96">
                      <a:moveTo>
                        <a:pt x="12" y="96"/>
                      </a:moveTo>
                      <a:lnTo>
                        <a:pt x="30" y="60"/>
                      </a:lnTo>
                      <a:lnTo>
                        <a:pt x="18" y="6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66"/>
                      </a:lnTo>
                      <a:lnTo>
                        <a:pt x="0" y="60"/>
                      </a:lnTo>
                      <a:lnTo>
                        <a:pt x="12" y="9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50" name="Freeform 44"/>
                <p:cNvSpPr>
                  <a:spLocks/>
                </p:cNvSpPr>
                <p:nvPr/>
              </p:nvSpPr>
              <p:spPr bwMode="auto">
                <a:xfrm>
                  <a:off x="3144" y="1424"/>
                  <a:ext cx="24" cy="102"/>
                </a:xfrm>
                <a:custGeom>
                  <a:avLst/>
                  <a:gdLst>
                    <a:gd name="T0" fmla="*/ 12 w 24"/>
                    <a:gd name="T1" fmla="*/ 102 h 102"/>
                    <a:gd name="T2" fmla="*/ 24 w 24"/>
                    <a:gd name="T3" fmla="*/ 60 h 102"/>
                    <a:gd name="T4" fmla="*/ 18 w 24"/>
                    <a:gd name="T5" fmla="*/ 66 h 102"/>
                    <a:gd name="T6" fmla="*/ 18 w 24"/>
                    <a:gd name="T7" fmla="*/ 0 h 102"/>
                    <a:gd name="T8" fmla="*/ 6 w 24"/>
                    <a:gd name="T9" fmla="*/ 0 h 102"/>
                    <a:gd name="T10" fmla="*/ 6 w 24"/>
                    <a:gd name="T11" fmla="*/ 66 h 102"/>
                    <a:gd name="T12" fmla="*/ 0 w 24"/>
                    <a:gd name="T13" fmla="*/ 60 h 102"/>
                    <a:gd name="T14" fmla="*/ 12 w 24"/>
                    <a:gd name="T15" fmla="*/ 102 h 10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" h="102">
                      <a:moveTo>
                        <a:pt x="12" y="102"/>
                      </a:moveTo>
                      <a:lnTo>
                        <a:pt x="24" y="60"/>
                      </a:lnTo>
                      <a:lnTo>
                        <a:pt x="18" y="66"/>
                      </a:lnTo>
                      <a:lnTo>
                        <a:pt x="18" y="0"/>
                      </a:lnTo>
                      <a:lnTo>
                        <a:pt x="6" y="0"/>
                      </a:lnTo>
                      <a:lnTo>
                        <a:pt x="6" y="66"/>
                      </a:lnTo>
                      <a:lnTo>
                        <a:pt x="0" y="60"/>
                      </a:lnTo>
                      <a:lnTo>
                        <a:pt x="12" y="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51" name="Freeform 45"/>
                <p:cNvSpPr>
                  <a:spLocks/>
                </p:cNvSpPr>
                <p:nvPr/>
              </p:nvSpPr>
              <p:spPr bwMode="auto">
                <a:xfrm>
                  <a:off x="3144" y="1424"/>
                  <a:ext cx="24" cy="102"/>
                </a:xfrm>
                <a:custGeom>
                  <a:avLst/>
                  <a:gdLst>
                    <a:gd name="T0" fmla="*/ 12 w 24"/>
                    <a:gd name="T1" fmla="*/ 102 h 102"/>
                    <a:gd name="T2" fmla="*/ 24 w 24"/>
                    <a:gd name="T3" fmla="*/ 60 h 102"/>
                    <a:gd name="T4" fmla="*/ 18 w 24"/>
                    <a:gd name="T5" fmla="*/ 66 h 102"/>
                    <a:gd name="T6" fmla="*/ 18 w 24"/>
                    <a:gd name="T7" fmla="*/ 0 h 102"/>
                    <a:gd name="T8" fmla="*/ 6 w 24"/>
                    <a:gd name="T9" fmla="*/ 0 h 102"/>
                    <a:gd name="T10" fmla="*/ 6 w 24"/>
                    <a:gd name="T11" fmla="*/ 66 h 102"/>
                    <a:gd name="T12" fmla="*/ 0 w 24"/>
                    <a:gd name="T13" fmla="*/ 60 h 102"/>
                    <a:gd name="T14" fmla="*/ 12 w 24"/>
                    <a:gd name="T15" fmla="*/ 102 h 10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" h="102">
                      <a:moveTo>
                        <a:pt x="12" y="102"/>
                      </a:moveTo>
                      <a:lnTo>
                        <a:pt x="24" y="60"/>
                      </a:lnTo>
                      <a:lnTo>
                        <a:pt x="18" y="66"/>
                      </a:lnTo>
                      <a:lnTo>
                        <a:pt x="18" y="0"/>
                      </a:lnTo>
                      <a:lnTo>
                        <a:pt x="6" y="0"/>
                      </a:lnTo>
                      <a:lnTo>
                        <a:pt x="6" y="66"/>
                      </a:lnTo>
                      <a:lnTo>
                        <a:pt x="0" y="60"/>
                      </a:lnTo>
                      <a:lnTo>
                        <a:pt x="12" y="10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52" name="Freeform 46"/>
                <p:cNvSpPr>
                  <a:spLocks/>
                </p:cNvSpPr>
                <p:nvPr/>
              </p:nvSpPr>
              <p:spPr bwMode="auto">
                <a:xfrm>
                  <a:off x="3372" y="1424"/>
                  <a:ext cx="30" cy="102"/>
                </a:xfrm>
                <a:custGeom>
                  <a:avLst/>
                  <a:gdLst>
                    <a:gd name="T0" fmla="*/ 12 w 30"/>
                    <a:gd name="T1" fmla="*/ 102 h 102"/>
                    <a:gd name="T2" fmla="*/ 30 w 30"/>
                    <a:gd name="T3" fmla="*/ 60 h 102"/>
                    <a:gd name="T4" fmla="*/ 18 w 30"/>
                    <a:gd name="T5" fmla="*/ 66 h 102"/>
                    <a:gd name="T6" fmla="*/ 18 w 30"/>
                    <a:gd name="T7" fmla="*/ 0 h 102"/>
                    <a:gd name="T8" fmla="*/ 12 w 30"/>
                    <a:gd name="T9" fmla="*/ 0 h 102"/>
                    <a:gd name="T10" fmla="*/ 12 w 30"/>
                    <a:gd name="T11" fmla="*/ 66 h 102"/>
                    <a:gd name="T12" fmla="*/ 0 w 30"/>
                    <a:gd name="T13" fmla="*/ 60 h 102"/>
                    <a:gd name="T14" fmla="*/ 12 w 30"/>
                    <a:gd name="T15" fmla="*/ 102 h 10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102">
                      <a:moveTo>
                        <a:pt x="12" y="102"/>
                      </a:moveTo>
                      <a:lnTo>
                        <a:pt x="30" y="60"/>
                      </a:lnTo>
                      <a:lnTo>
                        <a:pt x="18" y="6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66"/>
                      </a:lnTo>
                      <a:lnTo>
                        <a:pt x="0" y="60"/>
                      </a:lnTo>
                      <a:lnTo>
                        <a:pt x="12" y="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53" name="Freeform 47"/>
                <p:cNvSpPr>
                  <a:spLocks/>
                </p:cNvSpPr>
                <p:nvPr/>
              </p:nvSpPr>
              <p:spPr bwMode="auto">
                <a:xfrm>
                  <a:off x="3372" y="1424"/>
                  <a:ext cx="30" cy="102"/>
                </a:xfrm>
                <a:custGeom>
                  <a:avLst/>
                  <a:gdLst>
                    <a:gd name="T0" fmla="*/ 12 w 30"/>
                    <a:gd name="T1" fmla="*/ 102 h 102"/>
                    <a:gd name="T2" fmla="*/ 30 w 30"/>
                    <a:gd name="T3" fmla="*/ 60 h 102"/>
                    <a:gd name="T4" fmla="*/ 18 w 30"/>
                    <a:gd name="T5" fmla="*/ 66 h 102"/>
                    <a:gd name="T6" fmla="*/ 18 w 30"/>
                    <a:gd name="T7" fmla="*/ 0 h 102"/>
                    <a:gd name="T8" fmla="*/ 12 w 30"/>
                    <a:gd name="T9" fmla="*/ 0 h 102"/>
                    <a:gd name="T10" fmla="*/ 12 w 30"/>
                    <a:gd name="T11" fmla="*/ 66 h 102"/>
                    <a:gd name="T12" fmla="*/ 0 w 30"/>
                    <a:gd name="T13" fmla="*/ 60 h 102"/>
                    <a:gd name="T14" fmla="*/ 12 w 30"/>
                    <a:gd name="T15" fmla="*/ 102 h 10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102">
                      <a:moveTo>
                        <a:pt x="12" y="102"/>
                      </a:moveTo>
                      <a:lnTo>
                        <a:pt x="30" y="60"/>
                      </a:lnTo>
                      <a:lnTo>
                        <a:pt x="18" y="6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66"/>
                      </a:lnTo>
                      <a:lnTo>
                        <a:pt x="0" y="60"/>
                      </a:lnTo>
                      <a:lnTo>
                        <a:pt x="12" y="10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54" name="Freeform 48"/>
                <p:cNvSpPr>
                  <a:spLocks/>
                </p:cNvSpPr>
                <p:nvPr/>
              </p:nvSpPr>
              <p:spPr bwMode="auto">
                <a:xfrm>
                  <a:off x="3600" y="1424"/>
                  <a:ext cx="30" cy="102"/>
                </a:xfrm>
                <a:custGeom>
                  <a:avLst/>
                  <a:gdLst>
                    <a:gd name="T0" fmla="*/ 12 w 30"/>
                    <a:gd name="T1" fmla="*/ 102 h 102"/>
                    <a:gd name="T2" fmla="*/ 30 w 30"/>
                    <a:gd name="T3" fmla="*/ 60 h 102"/>
                    <a:gd name="T4" fmla="*/ 18 w 30"/>
                    <a:gd name="T5" fmla="*/ 66 h 102"/>
                    <a:gd name="T6" fmla="*/ 18 w 30"/>
                    <a:gd name="T7" fmla="*/ 0 h 102"/>
                    <a:gd name="T8" fmla="*/ 6 w 30"/>
                    <a:gd name="T9" fmla="*/ 0 h 102"/>
                    <a:gd name="T10" fmla="*/ 6 w 30"/>
                    <a:gd name="T11" fmla="*/ 66 h 102"/>
                    <a:gd name="T12" fmla="*/ 0 w 30"/>
                    <a:gd name="T13" fmla="*/ 60 h 102"/>
                    <a:gd name="T14" fmla="*/ 12 w 30"/>
                    <a:gd name="T15" fmla="*/ 102 h 10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102">
                      <a:moveTo>
                        <a:pt x="12" y="102"/>
                      </a:moveTo>
                      <a:lnTo>
                        <a:pt x="30" y="60"/>
                      </a:lnTo>
                      <a:lnTo>
                        <a:pt x="18" y="66"/>
                      </a:lnTo>
                      <a:lnTo>
                        <a:pt x="18" y="0"/>
                      </a:lnTo>
                      <a:lnTo>
                        <a:pt x="6" y="0"/>
                      </a:lnTo>
                      <a:lnTo>
                        <a:pt x="6" y="66"/>
                      </a:lnTo>
                      <a:lnTo>
                        <a:pt x="0" y="60"/>
                      </a:lnTo>
                      <a:lnTo>
                        <a:pt x="12" y="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55" name="Freeform 49"/>
                <p:cNvSpPr>
                  <a:spLocks/>
                </p:cNvSpPr>
                <p:nvPr/>
              </p:nvSpPr>
              <p:spPr bwMode="auto">
                <a:xfrm>
                  <a:off x="3600" y="1424"/>
                  <a:ext cx="30" cy="102"/>
                </a:xfrm>
                <a:custGeom>
                  <a:avLst/>
                  <a:gdLst>
                    <a:gd name="T0" fmla="*/ 12 w 30"/>
                    <a:gd name="T1" fmla="*/ 102 h 102"/>
                    <a:gd name="T2" fmla="*/ 30 w 30"/>
                    <a:gd name="T3" fmla="*/ 60 h 102"/>
                    <a:gd name="T4" fmla="*/ 18 w 30"/>
                    <a:gd name="T5" fmla="*/ 66 h 102"/>
                    <a:gd name="T6" fmla="*/ 18 w 30"/>
                    <a:gd name="T7" fmla="*/ 0 h 102"/>
                    <a:gd name="T8" fmla="*/ 6 w 30"/>
                    <a:gd name="T9" fmla="*/ 0 h 102"/>
                    <a:gd name="T10" fmla="*/ 6 w 30"/>
                    <a:gd name="T11" fmla="*/ 66 h 102"/>
                    <a:gd name="T12" fmla="*/ 0 w 30"/>
                    <a:gd name="T13" fmla="*/ 60 h 102"/>
                    <a:gd name="T14" fmla="*/ 12 w 30"/>
                    <a:gd name="T15" fmla="*/ 102 h 10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102">
                      <a:moveTo>
                        <a:pt x="12" y="102"/>
                      </a:moveTo>
                      <a:lnTo>
                        <a:pt x="30" y="60"/>
                      </a:lnTo>
                      <a:lnTo>
                        <a:pt x="18" y="66"/>
                      </a:lnTo>
                      <a:lnTo>
                        <a:pt x="18" y="0"/>
                      </a:lnTo>
                      <a:lnTo>
                        <a:pt x="6" y="0"/>
                      </a:lnTo>
                      <a:lnTo>
                        <a:pt x="6" y="66"/>
                      </a:lnTo>
                      <a:lnTo>
                        <a:pt x="0" y="60"/>
                      </a:lnTo>
                      <a:lnTo>
                        <a:pt x="12" y="10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56" name="Freeform 50"/>
                <p:cNvSpPr>
                  <a:spLocks/>
                </p:cNvSpPr>
                <p:nvPr/>
              </p:nvSpPr>
              <p:spPr bwMode="auto">
                <a:xfrm>
                  <a:off x="3480" y="1160"/>
                  <a:ext cx="30" cy="96"/>
                </a:xfrm>
                <a:custGeom>
                  <a:avLst/>
                  <a:gdLst>
                    <a:gd name="T0" fmla="*/ 18 w 30"/>
                    <a:gd name="T1" fmla="*/ 96 h 96"/>
                    <a:gd name="T2" fmla="*/ 30 w 30"/>
                    <a:gd name="T3" fmla="*/ 60 h 96"/>
                    <a:gd name="T4" fmla="*/ 18 w 30"/>
                    <a:gd name="T5" fmla="*/ 66 h 96"/>
                    <a:gd name="T6" fmla="*/ 18 w 30"/>
                    <a:gd name="T7" fmla="*/ 0 h 96"/>
                    <a:gd name="T8" fmla="*/ 12 w 30"/>
                    <a:gd name="T9" fmla="*/ 0 h 96"/>
                    <a:gd name="T10" fmla="*/ 12 w 30"/>
                    <a:gd name="T11" fmla="*/ 66 h 96"/>
                    <a:gd name="T12" fmla="*/ 0 w 30"/>
                    <a:gd name="T13" fmla="*/ 60 h 96"/>
                    <a:gd name="T14" fmla="*/ 18 w 30"/>
                    <a:gd name="T15" fmla="*/ 96 h 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96">
                      <a:moveTo>
                        <a:pt x="18" y="96"/>
                      </a:moveTo>
                      <a:lnTo>
                        <a:pt x="30" y="60"/>
                      </a:lnTo>
                      <a:lnTo>
                        <a:pt x="18" y="6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66"/>
                      </a:lnTo>
                      <a:lnTo>
                        <a:pt x="0" y="60"/>
                      </a:lnTo>
                      <a:lnTo>
                        <a:pt x="18" y="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57" name="Freeform 51"/>
                <p:cNvSpPr>
                  <a:spLocks/>
                </p:cNvSpPr>
                <p:nvPr/>
              </p:nvSpPr>
              <p:spPr bwMode="auto">
                <a:xfrm>
                  <a:off x="3480" y="1160"/>
                  <a:ext cx="30" cy="96"/>
                </a:xfrm>
                <a:custGeom>
                  <a:avLst/>
                  <a:gdLst>
                    <a:gd name="T0" fmla="*/ 18 w 30"/>
                    <a:gd name="T1" fmla="*/ 96 h 96"/>
                    <a:gd name="T2" fmla="*/ 30 w 30"/>
                    <a:gd name="T3" fmla="*/ 60 h 96"/>
                    <a:gd name="T4" fmla="*/ 18 w 30"/>
                    <a:gd name="T5" fmla="*/ 66 h 96"/>
                    <a:gd name="T6" fmla="*/ 18 w 30"/>
                    <a:gd name="T7" fmla="*/ 0 h 96"/>
                    <a:gd name="T8" fmla="*/ 12 w 30"/>
                    <a:gd name="T9" fmla="*/ 0 h 96"/>
                    <a:gd name="T10" fmla="*/ 12 w 30"/>
                    <a:gd name="T11" fmla="*/ 66 h 96"/>
                    <a:gd name="T12" fmla="*/ 0 w 30"/>
                    <a:gd name="T13" fmla="*/ 60 h 96"/>
                    <a:gd name="T14" fmla="*/ 18 w 30"/>
                    <a:gd name="T15" fmla="*/ 96 h 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96">
                      <a:moveTo>
                        <a:pt x="18" y="96"/>
                      </a:moveTo>
                      <a:lnTo>
                        <a:pt x="30" y="60"/>
                      </a:lnTo>
                      <a:lnTo>
                        <a:pt x="18" y="6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66"/>
                      </a:lnTo>
                      <a:lnTo>
                        <a:pt x="0" y="60"/>
                      </a:lnTo>
                      <a:lnTo>
                        <a:pt x="18" y="9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58" name="Freeform 52"/>
                <p:cNvSpPr>
                  <a:spLocks/>
                </p:cNvSpPr>
                <p:nvPr/>
              </p:nvSpPr>
              <p:spPr bwMode="auto">
                <a:xfrm>
                  <a:off x="3696" y="1160"/>
                  <a:ext cx="30" cy="96"/>
                </a:xfrm>
                <a:custGeom>
                  <a:avLst/>
                  <a:gdLst>
                    <a:gd name="T0" fmla="*/ 18 w 30"/>
                    <a:gd name="T1" fmla="*/ 96 h 96"/>
                    <a:gd name="T2" fmla="*/ 30 w 30"/>
                    <a:gd name="T3" fmla="*/ 60 h 96"/>
                    <a:gd name="T4" fmla="*/ 18 w 30"/>
                    <a:gd name="T5" fmla="*/ 66 h 96"/>
                    <a:gd name="T6" fmla="*/ 18 w 30"/>
                    <a:gd name="T7" fmla="*/ 0 h 96"/>
                    <a:gd name="T8" fmla="*/ 12 w 30"/>
                    <a:gd name="T9" fmla="*/ 0 h 96"/>
                    <a:gd name="T10" fmla="*/ 12 w 30"/>
                    <a:gd name="T11" fmla="*/ 66 h 96"/>
                    <a:gd name="T12" fmla="*/ 0 w 30"/>
                    <a:gd name="T13" fmla="*/ 60 h 96"/>
                    <a:gd name="T14" fmla="*/ 18 w 30"/>
                    <a:gd name="T15" fmla="*/ 96 h 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96">
                      <a:moveTo>
                        <a:pt x="18" y="96"/>
                      </a:moveTo>
                      <a:lnTo>
                        <a:pt x="30" y="60"/>
                      </a:lnTo>
                      <a:lnTo>
                        <a:pt x="18" y="6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66"/>
                      </a:lnTo>
                      <a:lnTo>
                        <a:pt x="0" y="60"/>
                      </a:lnTo>
                      <a:lnTo>
                        <a:pt x="18" y="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59" name="Freeform 53"/>
                <p:cNvSpPr>
                  <a:spLocks/>
                </p:cNvSpPr>
                <p:nvPr/>
              </p:nvSpPr>
              <p:spPr bwMode="auto">
                <a:xfrm>
                  <a:off x="3696" y="1160"/>
                  <a:ext cx="30" cy="96"/>
                </a:xfrm>
                <a:custGeom>
                  <a:avLst/>
                  <a:gdLst>
                    <a:gd name="T0" fmla="*/ 18 w 30"/>
                    <a:gd name="T1" fmla="*/ 96 h 96"/>
                    <a:gd name="T2" fmla="*/ 30 w 30"/>
                    <a:gd name="T3" fmla="*/ 60 h 96"/>
                    <a:gd name="T4" fmla="*/ 18 w 30"/>
                    <a:gd name="T5" fmla="*/ 66 h 96"/>
                    <a:gd name="T6" fmla="*/ 18 w 30"/>
                    <a:gd name="T7" fmla="*/ 0 h 96"/>
                    <a:gd name="T8" fmla="*/ 12 w 30"/>
                    <a:gd name="T9" fmla="*/ 0 h 96"/>
                    <a:gd name="T10" fmla="*/ 12 w 30"/>
                    <a:gd name="T11" fmla="*/ 66 h 96"/>
                    <a:gd name="T12" fmla="*/ 0 w 30"/>
                    <a:gd name="T13" fmla="*/ 60 h 96"/>
                    <a:gd name="T14" fmla="*/ 18 w 30"/>
                    <a:gd name="T15" fmla="*/ 96 h 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96">
                      <a:moveTo>
                        <a:pt x="18" y="96"/>
                      </a:moveTo>
                      <a:lnTo>
                        <a:pt x="30" y="60"/>
                      </a:lnTo>
                      <a:lnTo>
                        <a:pt x="18" y="6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66"/>
                      </a:lnTo>
                      <a:lnTo>
                        <a:pt x="0" y="60"/>
                      </a:lnTo>
                      <a:lnTo>
                        <a:pt x="18" y="9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60" name="Freeform 54"/>
                <p:cNvSpPr>
                  <a:spLocks/>
                </p:cNvSpPr>
                <p:nvPr/>
              </p:nvSpPr>
              <p:spPr bwMode="auto">
                <a:xfrm>
                  <a:off x="3240" y="1394"/>
                  <a:ext cx="24" cy="162"/>
                </a:xfrm>
                <a:custGeom>
                  <a:avLst/>
                  <a:gdLst>
                    <a:gd name="T0" fmla="*/ 12 w 24"/>
                    <a:gd name="T1" fmla="*/ 0 h 162"/>
                    <a:gd name="T2" fmla="*/ 0 w 24"/>
                    <a:gd name="T3" fmla="*/ 66 h 162"/>
                    <a:gd name="T4" fmla="*/ 6 w 24"/>
                    <a:gd name="T5" fmla="*/ 54 h 162"/>
                    <a:gd name="T6" fmla="*/ 6 w 24"/>
                    <a:gd name="T7" fmla="*/ 162 h 162"/>
                    <a:gd name="T8" fmla="*/ 18 w 24"/>
                    <a:gd name="T9" fmla="*/ 162 h 162"/>
                    <a:gd name="T10" fmla="*/ 18 w 24"/>
                    <a:gd name="T11" fmla="*/ 54 h 162"/>
                    <a:gd name="T12" fmla="*/ 24 w 24"/>
                    <a:gd name="T13" fmla="*/ 66 h 162"/>
                    <a:gd name="T14" fmla="*/ 12 w 24"/>
                    <a:gd name="T15" fmla="*/ 0 h 1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" h="162">
                      <a:moveTo>
                        <a:pt x="12" y="0"/>
                      </a:moveTo>
                      <a:lnTo>
                        <a:pt x="0" y="66"/>
                      </a:lnTo>
                      <a:lnTo>
                        <a:pt x="6" y="54"/>
                      </a:lnTo>
                      <a:lnTo>
                        <a:pt x="6" y="162"/>
                      </a:lnTo>
                      <a:lnTo>
                        <a:pt x="18" y="162"/>
                      </a:lnTo>
                      <a:lnTo>
                        <a:pt x="18" y="54"/>
                      </a:lnTo>
                      <a:lnTo>
                        <a:pt x="24" y="6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61" name="Freeform 55"/>
                <p:cNvSpPr>
                  <a:spLocks/>
                </p:cNvSpPr>
                <p:nvPr/>
              </p:nvSpPr>
              <p:spPr bwMode="auto">
                <a:xfrm>
                  <a:off x="3240" y="1394"/>
                  <a:ext cx="24" cy="162"/>
                </a:xfrm>
                <a:custGeom>
                  <a:avLst/>
                  <a:gdLst>
                    <a:gd name="T0" fmla="*/ 12 w 24"/>
                    <a:gd name="T1" fmla="*/ 0 h 162"/>
                    <a:gd name="T2" fmla="*/ 0 w 24"/>
                    <a:gd name="T3" fmla="*/ 66 h 162"/>
                    <a:gd name="T4" fmla="*/ 6 w 24"/>
                    <a:gd name="T5" fmla="*/ 54 h 162"/>
                    <a:gd name="T6" fmla="*/ 6 w 24"/>
                    <a:gd name="T7" fmla="*/ 162 h 162"/>
                    <a:gd name="T8" fmla="*/ 18 w 24"/>
                    <a:gd name="T9" fmla="*/ 162 h 162"/>
                    <a:gd name="T10" fmla="*/ 18 w 24"/>
                    <a:gd name="T11" fmla="*/ 54 h 162"/>
                    <a:gd name="T12" fmla="*/ 24 w 24"/>
                    <a:gd name="T13" fmla="*/ 66 h 162"/>
                    <a:gd name="T14" fmla="*/ 12 w 24"/>
                    <a:gd name="T15" fmla="*/ 0 h 1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" h="162">
                      <a:moveTo>
                        <a:pt x="12" y="0"/>
                      </a:moveTo>
                      <a:lnTo>
                        <a:pt x="0" y="66"/>
                      </a:lnTo>
                      <a:lnTo>
                        <a:pt x="6" y="54"/>
                      </a:lnTo>
                      <a:lnTo>
                        <a:pt x="6" y="162"/>
                      </a:lnTo>
                      <a:lnTo>
                        <a:pt x="18" y="162"/>
                      </a:lnTo>
                      <a:lnTo>
                        <a:pt x="18" y="54"/>
                      </a:lnTo>
                      <a:lnTo>
                        <a:pt x="24" y="66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62" name="Freeform 56"/>
                <p:cNvSpPr>
                  <a:spLocks/>
                </p:cNvSpPr>
                <p:nvPr/>
              </p:nvSpPr>
              <p:spPr bwMode="auto">
                <a:xfrm>
                  <a:off x="3480" y="1394"/>
                  <a:ext cx="24" cy="162"/>
                </a:xfrm>
                <a:custGeom>
                  <a:avLst/>
                  <a:gdLst>
                    <a:gd name="T0" fmla="*/ 12 w 24"/>
                    <a:gd name="T1" fmla="*/ 0 h 162"/>
                    <a:gd name="T2" fmla="*/ 0 w 24"/>
                    <a:gd name="T3" fmla="*/ 66 h 162"/>
                    <a:gd name="T4" fmla="*/ 6 w 24"/>
                    <a:gd name="T5" fmla="*/ 54 h 162"/>
                    <a:gd name="T6" fmla="*/ 6 w 24"/>
                    <a:gd name="T7" fmla="*/ 162 h 162"/>
                    <a:gd name="T8" fmla="*/ 18 w 24"/>
                    <a:gd name="T9" fmla="*/ 162 h 162"/>
                    <a:gd name="T10" fmla="*/ 18 w 24"/>
                    <a:gd name="T11" fmla="*/ 54 h 162"/>
                    <a:gd name="T12" fmla="*/ 24 w 24"/>
                    <a:gd name="T13" fmla="*/ 66 h 162"/>
                    <a:gd name="T14" fmla="*/ 12 w 24"/>
                    <a:gd name="T15" fmla="*/ 0 h 1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" h="162">
                      <a:moveTo>
                        <a:pt x="12" y="0"/>
                      </a:moveTo>
                      <a:lnTo>
                        <a:pt x="0" y="66"/>
                      </a:lnTo>
                      <a:lnTo>
                        <a:pt x="6" y="54"/>
                      </a:lnTo>
                      <a:lnTo>
                        <a:pt x="6" y="162"/>
                      </a:lnTo>
                      <a:lnTo>
                        <a:pt x="18" y="162"/>
                      </a:lnTo>
                      <a:lnTo>
                        <a:pt x="18" y="54"/>
                      </a:lnTo>
                      <a:lnTo>
                        <a:pt x="24" y="6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63" name="Freeform 57"/>
                <p:cNvSpPr>
                  <a:spLocks/>
                </p:cNvSpPr>
                <p:nvPr/>
              </p:nvSpPr>
              <p:spPr bwMode="auto">
                <a:xfrm>
                  <a:off x="3480" y="1394"/>
                  <a:ext cx="24" cy="162"/>
                </a:xfrm>
                <a:custGeom>
                  <a:avLst/>
                  <a:gdLst>
                    <a:gd name="T0" fmla="*/ 12 w 24"/>
                    <a:gd name="T1" fmla="*/ 0 h 162"/>
                    <a:gd name="T2" fmla="*/ 0 w 24"/>
                    <a:gd name="T3" fmla="*/ 66 h 162"/>
                    <a:gd name="T4" fmla="*/ 6 w 24"/>
                    <a:gd name="T5" fmla="*/ 54 h 162"/>
                    <a:gd name="T6" fmla="*/ 6 w 24"/>
                    <a:gd name="T7" fmla="*/ 162 h 162"/>
                    <a:gd name="T8" fmla="*/ 18 w 24"/>
                    <a:gd name="T9" fmla="*/ 162 h 162"/>
                    <a:gd name="T10" fmla="*/ 18 w 24"/>
                    <a:gd name="T11" fmla="*/ 54 h 162"/>
                    <a:gd name="T12" fmla="*/ 24 w 24"/>
                    <a:gd name="T13" fmla="*/ 66 h 162"/>
                    <a:gd name="T14" fmla="*/ 12 w 24"/>
                    <a:gd name="T15" fmla="*/ 0 h 1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" h="162">
                      <a:moveTo>
                        <a:pt x="12" y="0"/>
                      </a:moveTo>
                      <a:lnTo>
                        <a:pt x="0" y="66"/>
                      </a:lnTo>
                      <a:lnTo>
                        <a:pt x="6" y="54"/>
                      </a:lnTo>
                      <a:lnTo>
                        <a:pt x="6" y="162"/>
                      </a:lnTo>
                      <a:lnTo>
                        <a:pt x="18" y="162"/>
                      </a:lnTo>
                      <a:lnTo>
                        <a:pt x="18" y="54"/>
                      </a:lnTo>
                      <a:lnTo>
                        <a:pt x="24" y="66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64" name="Freeform 58"/>
                <p:cNvSpPr>
                  <a:spLocks/>
                </p:cNvSpPr>
                <p:nvPr/>
              </p:nvSpPr>
              <p:spPr bwMode="auto">
                <a:xfrm>
                  <a:off x="3702" y="1394"/>
                  <a:ext cx="24" cy="162"/>
                </a:xfrm>
                <a:custGeom>
                  <a:avLst/>
                  <a:gdLst>
                    <a:gd name="T0" fmla="*/ 12 w 24"/>
                    <a:gd name="T1" fmla="*/ 0 h 162"/>
                    <a:gd name="T2" fmla="*/ 0 w 24"/>
                    <a:gd name="T3" fmla="*/ 66 h 162"/>
                    <a:gd name="T4" fmla="*/ 6 w 24"/>
                    <a:gd name="T5" fmla="*/ 54 h 162"/>
                    <a:gd name="T6" fmla="*/ 6 w 24"/>
                    <a:gd name="T7" fmla="*/ 162 h 162"/>
                    <a:gd name="T8" fmla="*/ 18 w 24"/>
                    <a:gd name="T9" fmla="*/ 162 h 162"/>
                    <a:gd name="T10" fmla="*/ 18 w 24"/>
                    <a:gd name="T11" fmla="*/ 54 h 162"/>
                    <a:gd name="T12" fmla="*/ 24 w 24"/>
                    <a:gd name="T13" fmla="*/ 66 h 162"/>
                    <a:gd name="T14" fmla="*/ 12 w 24"/>
                    <a:gd name="T15" fmla="*/ 0 h 1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" h="162">
                      <a:moveTo>
                        <a:pt x="12" y="0"/>
                      </a:moveTo>
                      <a:lnTo>
                        <a:pt x="0" y="66"/>
                      </a:lnTo>
                      <a:lnTo>
                        <a:pt x="6" y="54"/>
                      </a:lnTo>
                      <a:lnTo>
                        <a:pt x="6" y="162"/>
                      </a:lnTo>
                      <a:lnTo>
                        <a:pt x="18" y="162"/>
                      </a:lnTo>
                      <a:lnTo>
                        <a:pt x="18" y="54"/>
                      </a:lnTo>
                      <a:lnTo>
                        <a:pt x="24" y="6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65" name="Freeform 59"/>
                <p:cNvSpPr>
                  <a:spLocks/>
                </p:cNvSpPr>
                <p:nvPr/>
              </p:nvSpPr>
              <p:spPr bwMode="auto">
                <a:xfrm>
                  <a:off x="3702" y="1394"/>
                  <a:ext cx="24" cy="162"/>
                </a:xfrm>
                <a:custGeom>
                  <a:avLst/>
                  <a:gdLst>
                    <a:gd name="T0" fmla="*/ 12 w 24"/>
                    <a:gd name="T1" fmla="*/ 0 h 162"/>
                    <a:gd name="T2" fmla="*/ 0 w 24"/>
                    <a:gd name="T3" fmla="*/ 66 h 162"/>
                    <a:gd name="T4" fmla="*/ 6 w 24"/>
                    <a:gd name="T5" fmla="*/ 54 h 162"/>
                    <a:gd name="T6" fmla="*/ 6 w 24"/>
                    <a:gd name="T7" fmla="*/ 162 h 162"/>
                    <a:gd name="T8" fmla="*/ 18 w 24"/>
                    <a:gd name="T9" fmla="*/ 162 h 162"/>
                    <a:gd name="T10" fmla="*/ 18 w 24"/>
                    <a:gd name="T11" fmla="*/ 54 h 162"/>
                    <a:gd name="T12" fmla="*/ 24 w 24"/>
                    <a:gd name="T13" fmla="*/ 66 h 162"/>
                    <a:gd name="T14" fmla="*/ 12 w 24"/>
                    <a:gd name="T15" fmla="*/ 0 h 1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" h="162">
                      <a:moveTo>
                        <a:pt x="12" y="0"/>
                      </a:moveTo>
                      <a:lnTo>
                        <a:pt x="0" y="66"/>
                      </a:lnTo>
                      <a:lnTo>
                        <a:pt x="6" y="54"/>
                      </a:lnTo>
                      <a:lnTo>
                        <a:pt x="6" y="162"/>
                      </a:lnTo>
                      <a:lnTo>
                        <a:pt x="18" y="162"/>
                      </a:lnTo>
                      <a:lnTo>
                        <a:pt x="18" y="54"/>
                      </a:lnTo>
                      <a:lnTo>
                        <a:pt x="24" y="66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66" name="Freeform 60"/>
                <p:cNvSpPr>
                  <a:spLocks/>
                </p:cNvSpPr>
                <p:nvPr/>
              </p:nvSpPr>
              <p:spPr bwMode="auto">
                <a:xfrm>
                  <a:off x="2952" y="1166"/>
                  <a:ext cx="30" cy="330"/>
                </a:xfrm>
                <a:custGeom>
                  <a:avLst/>
                  <a:gdLst>
                    <a:gd name="T0" fmla="*/ 18 w 30"/>
                    <a:gd name="T1" fmla="*/ 0 h 330"/>
                    <a:gd name="T2" fmla="*/ 0 w 30"/>
                    <a:gd name="T3" fmla="*/ 126 h 330"/>
                    <a:gd name="T4" fmla="*/ 12 w 30"/>
                    <a:gd name="T5" fmla="*/ 114 h 330"/>
                    <a:gd name="T6" fmla="*/ 12 w 30"/>
                    <a:gd name="T7" fmla="*/ 330 h 330"/>
                    <a:gd name="T8" fmla="*/ 24 w 30"/>
                    <a:gd name="T9" fmla="*/ 330 h 330"/>
                    <a:gd name="T10" fmla="*/ 24 w 30"/>
                    <a:gd name="T11" fmla="*/ 114 h 330"/>
                    <a:gd name="T12" fmla="*/ 30 w 30"/>
                    <a:gd name="T13" fmla="*/ 126 h 330"/>
                    <a:gd name="T14" fmla="*/ 18 w 30"/>
                    <a:gd name="T15" fmla="*/ 0 h 3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330">
                      <a:moveTo>
                        <a:pt x="18" y="0"/>
                      </a:moveTo>
                      <a:lnTo>
                        <a:pt x="0" y="126"/>
                      </a:lnTo>
                      <a:lnTo>
                        <a:pt x="12" y="114"/>
                      </a:lnTo>
                      <a:lnTo>
                        <a:pt x="12" y="330"/>
                      </a:lnTo>
                      <a:lnTo>
                        <a:pt x="24" y="330"/>
                      </a:lnTo>
                      <a:lnTo>
                        <a:pt x="24" y="114"/>
                      </a:lnTo>
                      <a:lnTo>
                        <a:pt x="30" y="126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67" name="Freeform 61"/>
                <p:cNvSpPr>
                  <a:spLocks/>
                </p:cNvSpPr>
                <p:nvPr/>
              </p:nvSpPr>
              <p:spPr bwMode="auto">
                <a:xfrm>
                  <a:off x="2952" y="1166"/>
                  <a:ext cx="30" cy="330"/>
                </a:xfrm>
                <a:custGeom>
                  <a:avLst/>
                  <a:gdLst>
                    <a:gd name="T0" fmla="*/ 18 w 30"/>
                    <a:gd name="T1" fmla="*/ 0 h 330"/>
                    <a:gd name="T2" fmla="*/ 0 w 30"/>
                    <a:gd name="T3" fmla="*/ 126 h 330"/>
                    <a:gd name="T4" fmla="*/ 12 w 30"/>
                    <a:gd name="T5" fmla="*/ 114 h 330"/>
                    <a:gd name="T6" fmla="*/ 12 w 30"/>
                    <a:gd name="T7" fmla="*/ 330 h 330"/>
                    <a:gd name="T8" fmla="*/ 24 w 30"/>
                    <a:gd name="T9" fmla="*/ 330 h 330"/>
                    <a:gd name="T10" fmla="*/ 24 w 30"/>
                    <a:gd name="T11" fmla="*/ 114 h 330"/>
                    <a:gd name="T12" fmla="*/ 30 w 30"/>
                    <a:gd name="T13" fmla="*/ 126 h 330"/>
                    <a:gd name="T14" fmla="*/ 18 w 30"/>
                    <a:gd name="T15" fmla="*/ 0 h 3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330">
                      <a:moveTo>
                        <a:pt x="18" y="0"/>
                      </a:moveTo>
                      <a:lnTo>
                        <a:pt x="0" y="126"/>
                      </a:lnTo>
                      <a:lnTo>
                        <a:pt x="12" y="114"/>
                      </a:lnTo>
                      <a:lnTo>
                        <a:pt x="12" y="330"/>
                      </a:lnTo>
                      <a:lnTo>
                        <a:pt x="24" y="330"/>
                      </a:lnTo>
                      <a:lnTo>
                        <a:pt x="24" y="114"/>
                      </a:lnTo>
                      <a:lnTo>
                        <a:pt x="30" y="126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4183" name="Group 62"/>
              <p:cNvGrpSpPr>
                <a:grpSpLocks/>
              </p:cNvGrpSpPr>
              <p:nvPr/>
            </p:nvGrpSpPr>
            <p:grpSpPr bwMode="auto">
              <a:xfrm>
                <a:off x="4056" y="636"/>
                <a:ext cx="756" cy="882"/>
                <a:chOff x="4056" y="854"/>
                <a:chExt cx="756" cy="882"/>
              </a:xfrm>
            </p:grpSpPr>
            <p:sp>
              <p:nvSpPr>
                <p:cNvPr id="44212" name="Rectangle 63"/>
                <p:cNvSpPr>
                  <a:spLocks noChangeArrowheads="1"/>
                </p:cNvSpPr>
                <p:nvPr/>
              </p:nvSpPr>
              <p:spPr bwMode="auto">
                <a:xfrm>
                  <a:off x="4398" y="854"/>
                  <a:ext cx="64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600">
                      <a:solidFill>
                        <a:srgbClr val="000000"/>
                      </a:solidFill>
                    </a:rPr>
                    <a:t>4</a:t>
                  </a:r>
                  <a:endParaRPr lang="ru-RU" altLang="ru-RU" sz="2400" b="0"/>
                </a:p>
              </p:txBody>
            </p:sp>
            <p:sp>
              <p:nvSpPr>
                <p:cNvPr id="44213" name="Rectangle 64"/>
                <p:cNvSpPr>
                  <a:spLocks noChangeArrowheads="1"/>
                </p:cNvSpPr>
                <p:nvPr/>
              </p:nvSpPr>
              <p:spPr bwMode="auto">
                <a:xfrm>
                  <a:off x="4056" y="1040"/>
                  <a:ext cx="756" cy="61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 altLang="ru-RU"/>
                </a:p>
              </p:txBody>
            </p:sp>
            <p:sp>
              <p:nvSpPr>
                <p:cNvPr id="44214" name="Freeform 65"/>
                <p:cNvSpPr>
                  <a:spLocks/>
                </p:cNvSpPr>
                <p:nvPr/>
              </p:nvSpPr>
              <p:spPr bwMode="auto">
                <a:xfrm>
                  <a:off x="4098" y="1136"/>
                  <a:ext cx="48" cy="156"/>
                </a:xfrm>
                <a:custGeom>
                  <a:avLst/>
                  <a:gdLst>
                    <a:gd name="T0" fmla="*/ 48 w 48"/>
                    <a:gd name="T1" fmla="*/ 0 h 156"/>
                    <a:gd name="T2" fmla="*/ 18 w 48"/>
                    <a:gd name="T3" fmla="*/ 54 h 156"/>
                    <a:gd name="T4" fmla="*/ 30 w 48"/>
                    <a:gd name="T5" fmla="*/ 48 h 156"/>
                    <a:gd name="T6" fmla="*/ 0 w 48"/>
                    <a:gd name="T7" fmla="*/ 150 h 156"/>
                    <a:gd name="T8" fmla="*/ 12 w 48"/>
                    <a:gd name="T9" fmla="*/ 156 h 156"/>
                    <a:gd name="T10" fmla="*/ 36 w 48"/>
                    <a:gd name="T11" fmla="*/ 54 h 156"/>
                    <a:gd name="T12" fmla="*/ 42 w 48"/>
                    <a:gd name="T13" fmla="*/ 60 h 156"/>
                    <a:gd name="T14" fmla="*/ 48 w 48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156">
                      <a:moveTo>
                        <a:pt x="48" y="0"/>
                      </a:moveTo>
                      <a:lnTo>
                        <a:pt x="18" y="54"/>
                      </a:lnTo>
                      <a:lnTo>
                        <a:pt x="30" y="48"/>
                      </a:lnTo>
                      <a:lnTo>
                        <a:pt x="0" y="150"/>
                      </a:lnTo>
                      <a:lnTo>
                        <a:pt x="12" y="156"/>
                      </a:lnTo>
                      <a:lnTo>
                        <a:pt x="36" y="54"/>
                      </a:lnTo>
                      <a:lnTo>
                        <a:pt x="42" y="6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15" name="Freeform 66"/>
                <p:cNvSpPr>
                  <a:spLocks/>
                </p:cNvSpPr>
                <p:nvPr/>
              </p:nvSpPr>
              <p:spPr bwMode="auto">
                <a:xfrm>
                  <a:off x="4098" y="1136"/>
                  <a:ext cx="48" cy="156"/>
                </a:xfrm>
                <a:custGeom>
                  <a:avLst/>
                  <a:gdLst>
                    <a:gd name="T0" fmla="*/ 48 w 48"/>
                    <a:gd name="T1" fmla="*/ 0 h 156"/>
                    <a:gd name="T2" fmla="*/ 18 w 48"/>
                    <a:gd name="T3" fmla="*/ 54 h 156"/>
                    <a:gd name="T4" fmla="*/ 30 w 48"/>
                    <a:gd name="T5" fmla="*/ 48 h 156"/>
                    <a:gd name="T6" fmla="*/ 0 w 48"/>
                    <a:gd name="T7" fmla="*/ 150 h 156"/>
                    <a:gd name="T8" fmla="*/ 12 w 48"/>
                    <a:gd name="T9" fmla="*/ 156 h 156"/>
                    <a:gd name="T10" fmla="*/ 36 w 48"/>
                    <a:gd name="T11" fmla="*/ 54 h 156"/>
                    <a:gd name="T12" fmla="*/ 42 w 48"/>
                    <a:gd name="T13" fmla="*/ 60 h 156"/>
                    <a:gd name="T14" fmla="*/ 48 w 48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156">
                      <a:moveTo>
                        <a:pt x="48" y="0"/>
                      </a:moveTo>
                      <a:lnTo>
                        <a:pt x="18" y="54"/>
                      </a:lnTo>
                      <a:lnTo>
                        <a:pt x="30" y="48"/>
                      </a:lnTo>
                      <a:lnTo>
                        <a:pt x="0" y="150"/>
                      </a:lnTo>
                      <a:lnTo>
                        <a:pt x="12" y="156"/>
                      </a:lnTo>
                      <a:lnTo>
                        <a:pt x="36" y="54"/>
                      </a:lnTo>
                      <a:lnTo>
                        <a:pt x="42" y="60"/>
                      </a:lnTo>
                      <a:lnTo>
                        <a:pt x="4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16" name="Freeform 67"/>
                <p:cNvSpPr>
                  <a:spLocks/>
                </p:cNvSpPr>
                <p:nvPr/>
              </p:nvSpPr>
              <p:spPr bwMode="auto">
                <a:xfrm>
                  <a:off x="4332" y="1136"/>
                  <a:ext cx="48" cy="156"/>
                </a:xfrm>
                <a:custGeom>
                  <a:avLst/>
                  <a:gdLst>
                    <a:gd name="T0" fmla="*/ 48 w 48"/>
                    <a:gd name="T1" fmla="*/ 0 h 156"/>
                    <a:gd name="T2" fmla="*/ 18 w 48"/>
                    <a:gd name="T3" fmla="*/ 60 h 156"/>
                    <a:gd name="T4" fmla="*/ 30 w 48"/>
                    <a:gd name="T5" fmla="*/ 54 h 156"/>
                    <a:gd name="T6" fmla="*/ 0 w 48"/>
                    <a:gd name="T7" fmla="*/ 156 h 156"/>
                    <a:gd name="T8" fmla="*/ 12 w 48"/>
                    <a:gd name="T9" fmla="*/ 156 h 156"/>
                    <a:gd name="T10" fmla="*/ 36 w 48"/>
                    <a:gd name="T11" fmla="*/ 54 h 156"/>
                    <a:gd name="T12" fmla="*/ 42 w 48"/>
                    <a:gd name="T13" fmla="*/ 66 h 156"/>
                    <a:gd name="T14" fmla="*/ 48 w 48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156">
                      <a:moveTo>
                        <a:pt x="48" y="0"/>
                      </a:moveTo>
                      <a:lnTo>
                        <a:pt x="18" y="60"/>
                      </a:lnTo>
                      <a:lnTo>
                        <a:pt x="30" y="54"/>
                      </a:lnTo>
                      <a:lnTo>
                        <a:pt x="0" y="156"/>
                      </a:lnTo>
                      <a:lnTo>
                        <a:pt x="12" y="156"/>
                      </a:lnTo>
                      <a:lnTo>
                        <a:pt x="36" y="54"/>
                      </a:lnTo>
                      <a:lnTo>
                        <a:pt x="42" y="66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17" name="Freeform 68"/>
                <p:cNvSpPr>
                  <a:spLocks/>
                </p:cNvSpPr>
                <p:nvPr/>
              </p:nvSpPr>
              <p:spPr bwMode="auto">
                <a:xfrm>
                  <a:off x="4332" y="1136"/>
                  <a:ext cx="48" cy="156"/>
                </a:xfrm>
                <a:custGeom>
                  <a:avLst/>
                  <a:gdLst>
                    <a:gd name="T0" fmla="*/ 48 w 48"/>
                    <a:gd name="T1" fmla="*/ 0 h 156"/>
                    <a:gd name="T2" fmla="*/ 18 w 48"/>
                    <a:gd name="T3" fmla="*/ 60 h 156"/>
                    <a:gd name="T4" fmla="*/ 30 w 48"/>
                    <a:gd name="T5" fmla="*/ 54 h 156"/>
                    <a:gd name="T6" fmla="*/ 0 w 48"/>
                    <a:gd name="T7" fmla="*/ 156 h 156"/>
                    <a:gd name="T8" fmla="*/ 12 w 48"/>
                    <a:gd name="T9" fmla="*/ 156 h 156"/>
                    <a:gd name="T10" fmla="*/ 36 w 48"/>
                    <a:gd name="T11" fmla="*/ 54 h 156"/>
                    <a:gd name="T12" fmla="*/ 42 w 48"/>
                    <a:gd name="T13" fmla="*/ 66 h 156"/>
                    <a:gd name="T14" fmla="*/ 48 w 48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156">
                      <a:moveTo>
                        <a:pt x="48" y="0"/>
                      </a:moveTo>
                      <a:lnTo>
                        <a:pt x="18" y="60"/>
                      </a:lnTo>
                      <a:lnTo>
                        <a:pt x="30" y="54"/>
                      </a:lnTo>
                      <a:lnTo>
                        <a:pt x="0" y="156"/>
                      </a:lnTo>
                      <a:lnTo>
                        <a:pt x="12" y="156"/>
                      </a:lnTo>
                      <a:lnTo>
                        <a:pt x="36" y="54"/>
                      </a:lnTo>
                      <a:lnTo>
                        <a:pt x="42" y="66"/>
                      </a:lnTo>
                      <a:lnTo>
                        <a:pt x="4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18" name="Freeform 69"/>
                <p:cNvSpPr>
                  <a:spLocks/>
                </p:cNvSpPr>
                <p:nvPr/>
              </p:nvSpPr>
              <p:spPr bwMode="auto">
                <a:xfrm>
                  <a:off x="4566" y="1142"/>
                  <a:ext cx="48" cy="156"/>
                </a:xfrm>
                <a:custGeom>
                  <a:avLst/>
                  <a:gdLst>
                    <a:gd name="T0" fmla="*/ 48 w 48"/>
                    <a:gd name="T1" fmla="*/ 0 h 156"/>
                    <a:gd name="T2" fmla="*/ 18 w 48"/>
                    <a:gd name="T3" fmla="*/ 60 h 156"/>
                    <a:gd name="T4" fmla="*/ 30 w 48"/>
                    <a:gd name="T5" fmla="*/ 54 h 156"/>
                    <a:gd name="T6" fmla="*/ 0 w 48"/>
                    <a:gd name="T7" fmla="*/ 156 h 156"/>
                    <a:gd name="T8" fmla="*/ 12 w 48"/>
                    <a:gd name="T9" fmla="*/ 156 h 156"/>
                    <a:gd name="T10" fmla="*/ 36 w 48"/>
                    <a:gd name="T11" fmla="*/ 54 h 156"/>
                    <a:gd name="T12" fmla="*/ 48 w 48"/>
                    <a:gd name="T13" fmla="*/ 66 h 156"/>
                    <a:gd name="T14" fmla="*/ 48 w 48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156">
                      <a:moveTo>
                        <a:pt x="48" y="0"/>
                      </a:moveTo>
                      <a:lnTo>
                        <a:pt x="18" y="60"/>
                      </a:lnTo>
                      <a:lnTo>
                        <a:pt x="30" y="54"/>
                      </a:lnTo>
                      <a:lnTo>
                        <a:pt x="0" y="156"/>
                      </a:lnTo>
                      <a:lnTo>
                        <a:pt x="12" y="156"/>
                      </a:lnTo>
                      <a:lnTo>
                        <a:pt x="36" y="54"/>
                      </a:lnTo>
                      <a:lnTo>
                        <a:pt x="48" y="66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19" name="Freeform 70"/>
                <p:cNvSpPr>
                  <a:spLocks/>
                </p:cNvSpPr>
                <p:nvPr/>
              </p:nvSpPr>
              <p:spPr bwMode="auto">
                <a:xfrm>
                  <a:off x="4566" y="1142"/>
                  <a:ext cx="48" cy="156"/>
                </a:xfrm>
                <a:custGeom>
                  <a:avLst/>
                  <a:gdLst>
                    <a:gd name="T0" fmla="*/ 48 w 48"/>
                    <a:gd name="T1" fmla="*/ 0 h 156"/>
                    <a:gd name="T2" fmla="*/ 18 w 48"/>
                    <a:gd name="T3" fmla="*/ 60 h 156"/>
                    <a:gd name="T4" fmla="*/ 30 w 48"/>
                    <a:gd name="T5" fmla="*/ 54 h 156"/>
                    <a:gd name="T6" fmla="*/ 0 w 48"/>
                    <a:gd name="T7" fmla="*/ 156 h 156"/>
                    <a:gd name="T8" fmla="*/ 12 w 48"/>
                    <a:gd name="T9" fmla="*/ 156 h 156"/>
                    <a:gd name="T10" fmla="*/ 36 w 48"/>
                    <a:gd name="T11" fmla="*/ 54 h 156"/>
                    <a:gd name="T12" fmla="*/ 48 w 48"/>
                    <a:gd name="T13" fmla="*/ 66 h 156"/>
                    <a:gd name="T14" fmla="*/ 48 w 48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156">
                      <a:moveTo>
                        <a:pt x="48" y="0"/>
                      </a:moveTo>
                      <a:lnTo>
                        <a:pt x="18" y="60"/>
                      </a:lnTo>
                      <a:lnTo>
                        <a:pt x="30" y="54"/>
                      </a:lnTo>
                      <a:lnTo>
                        <a:pt x="0" y="156"/>
                      </a:lnTo>
                      <a:lnTo>
                        <a:pt x="12" y="156"/>
                      </a:lnTo>
                      <a:lnTo>
                        <a:pt x="36" y="54"/>
                      </a:lnTo>
                      <a:lnTo>
                        <a:pt x="48" y="66"/>
                      </a:lnTo>
                      <a:lnTo>
                        <a:pt x="4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20" name="Freeform 71"/>
                <p:cNvSpPr>
                  <a:spLocks/>
                </p:cNvSpPr>
                <p:nvPr/>
              </p:nvSpPr>
              <p:spPr bwMode="auto">
                <a:xfrm>
                  <a:off x="4212" y="1376"/>
                  <a:ext cx="48" cy="156"/>
                </a:xfrm>
                <a:custGeom>
                  <a:avLst/>
                  <a:gdLst>
                    <a:gd name="T0" fmla="*/ 48 w 48"/>
                    <a:gd name="T1" fmla="*/ 0 h 156"/>
                    <a:gd name="T2" fmla="*/ 18 w 48"/>
                    <a:gd name="T3" fmla="*/ 60 h 156"/>
                    <a:gd name="T4" fmla="*/ 30 w 48"/>
                    <a:gd name="T5" fmla="*/ 54 h 156"/>
                    <a:gd name="T6" fmla="*/ 0 w 48"/>
                    <a:gd name="T7" fmla="*/ 156 h 156"/>
                    <a:gd name="T8" fmla="*/ 6 w 48"/>
                    <a:gd name="T9" fmla="*/ 156 h 156"/>
                    <a:gd name="T10" fmla="*/ 36 w 48"/>
                    <a:gd name="T11" fmla="*/ 54 h 156"/>
                    <a:gd name="T12" fmla="*/ 42 w 48"/>
                    <a:gd name="T13" fmla="*/ 66 h 156"/>
                    <a:gd name="T14" fmla="*/ 48 w 48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156">
                      <a:moveTo>
                        <a:pt x="48" y="0"/>
                      </a:moveTo>
                      <a:lnTo>
                        <a:pt x="18" y="60"/>
                      </a:lnTo>
                      <a:lnTo>
                        <a:pt x="30" y="54"/>
                      </a:lnTo>
                      <a:lnTo>
                        <a:pt x="0" y="156"/>
                      </a:lnTo>
                      <a:lnTo>
                        <a:pt x="6" y="156"/>
                      </a:lnTo>
                      <a:lnTo>
                        <a:pt x="36" y="54"/>
                      </a:lnTo>
                      <a:lnTo>
                        <a:pt x="42" y="66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21" name="Freeform 72"/>
                <p:cNvSpPr>
                  <a:spLocks/>
                </p:cNvSpPr>
                <p:nvPr/>
              </p:nvSpPr>
              <p:spPr bwMode="auto">
                <a:xfrm>
                  <a:off x="4212" y="1376"/>
                  <a:ext cx="48" cy="156"/>
                </a:xfrm>
                <a:custGeom>
                  <a:avLst/>
                  <a:gdLst>
                    <a:gd name="T0" fmla="*/ 48 w 48"/>
                    <a:gd name="T1" fmla="*/ 0 h 156"/>
                    <a:gd name="T2" fmla="*/ 18 w 48"/>
                    <a:gd name="T3" fmla="*/ 60 h 156"/>
                    <a:gd name="T4" fmla="*/ 30 w 48"/>
                    <a:gd name="T5" fmla="*/ 54 h 156"/>
                    <a:gd name="T6" fmla="*/ 0 w 48"/>
                    <a:gd name="T7" fmla="*/ 156 h 156"/>
                    <a:gd name="T8" fmla="*/ 6 w 48"/>
                    <a:gd name="T9" fmla="*/ 156 h 156"/>
                    <a:gd name="T10" fmla="*/ 36 w 48"/>
                    <a:gd name="T11" fmla="*/ 54 h 156"/>
                    <a:gd name="T12" fmla="*/ 42 w 48"/>
                    <a:gd name="T13" fmla="*/ 66 h 156"/>
                    <a:gd name="T14" fmla="*/ 48 w 48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156">
                      <a:moveTo>
                        <a:pt x="48" y="0"/>
                      </a:moveTo>
                      <a:lnTo>
                        <a:pt x="18" y="60"/>
                      </a:lnTo>
                      <a:lnTo>
                        <a:pt x="30" y="54"/>
                      </a:lnTo>
                      <a:lnTo>
                        <a:pt x="0" y="156"/>
                      </a:lnTo>
                      <a:lnTo>
                        <a:pt x="6" y="156"/>
                      </a:lnTo>
                      <a:lnTo>
                        <a:pt x="36" y="54"/>
                      </a:lnTo>
                      <a:lnTo>
                        <a:pt x="42" y="66"/>
                      </a:lnTo>
                      <a:lnTo>
                        <a:pt x="4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22" name="Freeform 73"/>
                <p:cNvSpPr>
                  <a:spLocks/>
                </p:cNvSpPr>
                <p:nvPr/>
              </p:nvSpPr>
              <p:spPr bwMode="auto">
                <a:xfrm>
                  <a:off x="4446" y="1382"/>
                  <a:ext cx="48" cy="150"/>
                </a:xfrm>
                <a:custGeom>
                  <a:avLst/>
                  <a:gdLst>
                    <a:gd name="T0" fmla="*/ 48 w 48"/>
                    <a:gd name="T1" fmla="*/ 0 h 150"/>
                    <a:gd name="T2" fmla="*/ 18 w 48"/>
                    <a:gd name="T3" fmla="*/ 54 h 150"/>
                    <a:gd name="T4" fmla="*/ 30 w 48"/>
                    <a:gd name="T5" fmla="*/ 48 h 150"/>
                    <a:gd name="T6" fmla="*/ 0 w 48"/>
                    <a:gd name="T7" fmla="*/ 150 h 150"/>
                    <a:gd name="T8" fmla="*/ 12 w 48"/>
                    <a:gd name="T9" fmla="*/ 150 h 150"/>
                    <a:gd name="T10" fmla="*/ 36 w 48"/>
                    <a:gd name="T11" fmla="*/ 48 h 150"/>
                    <a:gd name="T12" fmla="*/ 42 w 48"/>
                    <a:gd name="T13" fmla="*/ 60 h 150"/>
                    <a:gd name="T14" fmla="*/ 48 w 48"/>
                    <a:gd name="T15" fmla="*/ 0 h 1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150">
                      <a:moveTo>
                        <a:pt x="48" y="0"/>
                      </a:moveTo>
                      <a:lnTo>
                        <a:pt x="18" y="54"/>
                      </a:lnTo>
                      <a:lnTo>
                        <a:pt x="30" y="48"/>
                      </a:lnTo>
                      <a:lnTo>
                        <a:pt x="0" y="150"/>
                      </a:lnTo>
                      <a:lnTo>
                        <a:pt x="12" y="150"/>
                      </a:lnTo>
                      <a:lnTo>
                        <a:pt x="36" y="48"/>
                      </a:lnTo>
                      <a:lnTo>
                        <a:pt x="42" y="6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23" name="Freeform 74"/>
                <p:cNvSpPr>
                  <a:spLocks/>
                </p:cNvSpPr>
                <p:nvPr/>
              </p:nvSpPr>
              <p:spPr bwMode="auto">
                <a:xfrm>
                  <a:off x="4446" y="1382"/>
                  <a:ext cx="48" cy="150"/>
                </a:xfrm>
                <a:custGeom>
                  <a:avLst/>
                  <a:gdLst>
                    <a:gd name="T0" fmla="*/ 48 w 48"/>
                    <a:gd name="T1" fmla="*/ 0 h 150"/>
                    <a:gd name="T2" fmla="*/ 18 w 48"/>
                    <a:gd name="T3" fmla="*/ 54 h 150"/>
                    <a:gd name="T4" fmla="*/ 30 w 48"/>
                    <a:gd name="T5" fmla="*/ 48 h 150"/>
                    <a:gd name="T6" fmla="*/ 0 w 48"/>
                    <a:gd name="T7" fmla="*/ 150 h 150"/>
                    <a:gd name="T8" fmla="*/ 12 w 48"/>
                    <a:gd name="T9" fmla="*/ 150 h 150"/>
                    <a:gd name="T10" fmla="*/ 36 w 48"/>
                    <a:gd name="T11" fmla="*/ 48 h 150"/>
                    <a:gd name="T12" fmla="*/ 42 w 48"/>
                    <a:gd name="T13" fmla="*/ 60 h 150"/>
                    <a:gd name="T14" fmla="*/ 48 w 48"/>
                    <a:gd name="T15" fmla="*/ 0 h 1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150">
                      <a:moveTo>
                        <a:pt x="48" y="0"/>
                      </a:moveTo>
                      <a:lnTo>
                        <a:pt x="18" y="54"/>
                      </a:lnTo>
                      <a:lnTo>
                        <a:pt x="30" y="48"/>
                      </a:lnTo>
                      <a:lnTo>
                        <a:pt x="0" y="150"/>
                      </a:lnTo>
                      <a:lnTo>
                        <a:pt x="12" y="150"/>
                      </a:lnTo>
                      <a:lnTo>
                        <a:pt x="36" y="48"/>
                      </a:lnTo>
                      <a:lnTo>
                        <a:pt x="42" y="60"/>
                      </a:lnTo>
                      <a:lnTo>
                        <a:pt x="4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24" name="Freeform 75"/>
                <p:cNvSpPr>
                  <a:spLocks/>
                </p:cNvSpPr>
                <p:nvPr/>
              </p:nvSpPr>
              <p:spPr bwMode="auto">
                <a:xfrm>
                  <a:off x="4680" y="1388"/>
                  <a:ext cx="48" cy="156"/>
                </a:xfrm>
                <a:custGeom>
                  <a:avLst/>
                  <a:gdLst>
                    <a:gd name="T0" fmla="*/ 48 w 48"/>
                    <a:gd name="T1" fmla="*/ 0 h 156"/>
                    <a:gd name="T2" fmla="*/ 18 w 48"/>
                    <a:gd name="T3" fmla="*/ 54 h 156"/>
                    <a:gd name="T4" fmla="*/ 30 w 48"/>
                    <a:gd name="T5" fmla="*/ 48 h 156"/>
                    <a:gd name="T6" fmla="*/ 0 w 48"/>
                    <a:gd name="T7" fmla="*/ 150 h 156"/>
                    <a:gd name="T8" fmla="*/ 12 w 48"/>
                    <a:gd name="T9" fmla="*/ 156 h 156"/>
                    <a:gd name="T10" fmla="*/ 36 w 48"/>
                    <a:gd name="T11" fmla="*/ 48 h 156"/>
                    <a:gd name="T12" fmla="*/ 42 w 48"/>
                    <a:gd name="T13" fmla="*/ 60 h 156"/>
                    <a:gd name="T14" fmla="*/ 48 w 48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156">
                      <a:moveTo>
                        <a:pt x="48" y="0"/>
                      </a:moveTo>
                      <a:lnTo>
                        <a:pt x="18" y="54"/>
                      </a:lnTo>
                      <a:lnTo>
                        <a:pt x="30" y="48"/>
                      </a:lnTo>
                      <a:lnTo>
                        <a:pt x="0" y="150"/>
                      </a:lnTo>
                      <a:lnTo>
                        <a:pt x="12" y="156"/>
                      </a:lnTo>
                      <a:lnTo>
                        <a:pt x="36" y="48"/>
                      </a:lnTo>
                      <a:lnTo>
                        <a:pt x="42" y="6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25" name="Freeform 76"/>
                <p:cNvSpPr>
                  <a:spLocks/>
                </p:cNvSpPr>
                <p:nvPr/>
              </p:nvSpPr>
              <p:spPr bwMode="auto">
                <a:xfrm>
                  <a:off x="4680" y="1388"/>
                  <a:ext cx="48" cy="156"/>
                </a:xfrm>
                <a:custGeom>
                  <a:avLst/>
                  <a:gdLst>
                    <a:gd name="T0" fmla="*/ 48 w 48"/>
                    <a:gd name="T1" fmla="*/ 0 h 156"/>
                    <a:gd name="T2" fmla="*/ 18 w 48"/>
                    <a:gd name="T3" fmla="*/ 54 h 156"/>
                    <a:gd name="T4" fmla="*/ 30 w 48"/>
                    <a:gd name="T5" fmla="*/ 48 h 156"/>
                    <a:gd name="T6" fmla="*/ 0 w 48"/>
                    <a:gd name="T7" fmla="*/ 150 h 156"/>
                    <a:gd name="T8" fmla="*/ 12 w 48"/>
                    <a:gd name="T9" fmla="*/ 156 h 156"/>
                    <a:gd name="T10" fmla="*/ 36 w 48"/>
                    <a:gd name="T11" fmla="*/ 48 h 156"/>
                    <a:gd name="T12" fmla="*/ 42 w 48"/>
                    <a:gd name="T13" fmla="*/ 60 h 156"/>
                    <a:gd name="T14" fmla="*/ 48 w 48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156">
                      <a:moveTo>
                        <a:pt x="48" y="0"/>
                      </a:moveTo>
                      <a:lnTo>
                        <a:pt x="18" y="54"/>
                      </a:lnTo>
                      <a:lnTo>
                        <a:pt x="30" y="48"/>
                      </a:lnTo>
                      <a:lnTo>
                        <a:pt x="0" y="150"/>
                      </a:lnTo>
                      <a:lnTo>
                        <a:pt x="12" y="156"/>
                      </a:lnTo>
                      <a:lnTo>
                        <a:pt x="36" y="48"/>
                      </a:lnTo>
                      <a:lnTo>
                        <a:pt x="42" y="60"/>
                      </a:lnTo>
                      <a:lnTo>
                        <a:pt x="4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26" name="Freeform 77"/>
                <p:cNvSpPr>
                  <a:spLocks/>
                </p:cNvSpPr>
                <p:nvPr/>
              </p:nvSpPr>
              <p:spPr bwMode="auto">
                <a:xfrm>
                  <a:off x="4314" y="1700"/>
                  <a:ext cx="258" cy="36"/>
                </a:xfrm>
                <a:custGeom>
                  <a:avLst/>
                  <a:gdLst>
                    <a:gd name="T0" fmla="*/ 0 w 258"/>
                    <a:gd name="T1" fmla="*/ 18 h 36"/>
                    <a:gd name="T2" fmla="*/ 102 w 258"/>
                    <a:gd name="T3" fmla="*/ 36 h 36"/>
                    <a:gd name="T4" fmla="*/ 90 w 258"/>
                    <a:gd name="T5" fmla="*/ 24 h 36"/>
                    <a:gd name="T6" fmla="*/ 258 w 258"/>
                    <a:gd name="T7" fmla="*/ 24 h 36"/>
                    <a:gd name="T8" fmla="*/ 258 w 258"/>
                    <a:gd name="T9" fmla="*/ 12 h 36"/>
                    <a:gd name="T10" fmla="*/ 90 w 258"/>
                    <a:gd name="T11" fmla="*/ 12 h 36"/>
                    <a:gd name="T12" fmla="*/ 102 w 258"/>
                    <a:gd name="T13" fmla="*/ 0 h 36"/>
                    <a:gd name="T14" fmla="*/ 0 w 258"/>
                    <a:gd name="T15" fmla="*/ 18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58" h="36">
                      <a:moveTo>
                        <a:pt x="0" y="18"/>
                      </a:moveTo>
                      <a:lnTo>
                        <a:pt x="102" y="36"/>
                      </a:lnTo>
                      <a:lnTo>
                        <a:pt x="90" y="24"/>
                      </a:lnTo>
                      <a:lnTo>
                        <a:pt x="258" y="24"/>
                      </a:lnTo>
                      <a:lnTo>
                        <a:pt x="258" y="12"/>
                      </a:lnTo>
                      <a:lnTo>
                        <a:pt x="90" y="12"/>
                      </a:lnTo>
                      <a:lnTo>
                        <a:pt x="102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27" name="Freeform 78"/>
                <p:cNvSpPr>
                  <a:spLocks/>
                </p:cNvSpPr>
                <p:nvPr/>
              </p:nvSpPr>
              <p:spPr bwMode="auto">
                <a:xfrm>
                  <a:off x="4314" y="1700"/>
                  <a:ext cx="258" cy="36"/>
                </a:xfrm>
                <a:custGeom>
                  <a:avLst/>
                  <a:gdLst>
                    <a:gd name="T0" fmla="*/ 0 w 258"/>
                    <a:gd name="T1" fmla="*/ 18 h 36"/>
                    <a:gd name="T2" fmla="*/ 102 w 258"/>
                    <a:gd name="T3" fmla="*/ 36 h 36"/>
                    <a:gd name="T4" fmla="*/ 90 w 258"/>
                    <a:gd name="T5" fmla="*/ 24 h 36"/>
                    <a:gd name="T6" fmla="*/ 258 w 258"/>
                    <a:gd name="T7" fmla="*/ 24 h 36"/>
                    <a:gd name="T8" fmla="*/ 258 w 258"/>
                    <a:gd name="T9" fmla="*/ 12 h 36"/>
                    <a:gd name="T10" fmla="*/ 90 w 258"/>
                    <a:gd name="T11" fmla="*/ 12 h 36"/>
                    <a:gd name="T12" fmla="*/ 102 w 258"/>
                    <a:gd name="T13" fmla="*/ 0 h 36"/>
                    <a:gd name="T14" fmla="*/ 0 w 258"/>
                    <a:gd name="T15" fmla="*/ 18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58" h="36">
                      <a:moveTo>
                        <a:pt x="0" y="18"/>
                      </a:moveTo>
                      <a:lnTo>
                        <a:pt x="102" y="36"/>
                      </a:lnTo>
                      <a:lnTo>
                        <a:pt x="90" y="24"/>
                      </a:lnTo>
                      <a:lnTo>
                        <a:pt x="258" y="24"/>
                      </a:lnTo>
                      <a:lnTo>
                        <a:pt x="258" y="12"/>
                      </a:lnTo>
                      <a:lnTo>
                        <a:pt x="90" y="12"/>
                      </a:lnTo>
                      <a:lnTo>
                        <a:pt x="102" y="0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28" name="Freeform 79"/>
                <p:cNvSpPr>
                  <a:spLocks/>
                </p:cNvSpPr>
                <p:nvPr/>
              </p:nvSpPr>
              <p:spPr bwMode="auto">
                <a:xfrm>
                  <a:off x="4104" y="1382"/>
                  <a:ext cx="42" cy="156"/>
                </a:xfrm>
                <a:custGeom>
                  <a:avLst/>
                  <a:gdLst>
                    <a:gd name="T0" fmla="*/ 42 w 42"/>
                    <a:gd name="T1" fmla="*/ 156 h 156"/>
                    <a:gd name="T2" fmla="*/ 42 w 42"/>
                    <a:gd name="T3" fmla="*/ 90 h 156"/>
                    <a:gd name="T4" fmla="*/ 36 w 42"/>
                    <a:gd name="T5" fmla="*/ 102 h 156"/>
                    <a:gd name="T6" fmla="*/ 6 w 42"/>
                    <a:gd name="T7" fmla="*/ 0 h 156"/>
                    <a:gd name="T8" fmla="*/ 0 w 42"/>
                    <a:gd name="T9" fmla="*/ 0 h 156"/>
                    <a:gd name="T10" fmla="*/ 24 w 42"/>
                    <a:gd name="T11" fmla="*/ 102 h 156"/>
                    <a:gd name="T12" fmla="*/ 12 w 42"/>
                    <a:gd name="T13" fmla="*/ 96 h 156"/>
                    <a:gd name="T14" fmla="*/ 42 w 42"/>
                    <a:gd name="T15" fmla="*/ 156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2" h="156">
                      <a:moveTo>
                        <a:pt x="42" y="156"/>
                      </a:moveTo>
                      <a:lnTo>
                        <a:pt x="42" y="90"/>
                      </a:lnTo>
                      <a:lnTo>
                        <a:pt x="36" y="10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24" y="102"/>
                      </a:lnTo>
                      <a:lnTo>
                        <a:pt x="12" y="96"/>
                      </a:lnTo>
                      <a:lnTo>
                        <a:pt x="42" y="1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29" name="Freeform 80"/>
                <p:cNvSpPr>
                  <a:spLocks/>
                </p:cNvSpPr>
                <p:nvPr/>
              </p:nvSpPr>
              <p:spPr bwMode="auto">
                <a:xfrm>
                  <a:off x="4104" y="1382"/>
                  <a:ext cx="42" cy="156"/>
                </a:xfrm>
                <a:custGeom>
                  <a:avLst/>
                  <a:gdLst>
                    <a:gd name="T0" fmla="*/ 42 w 42"/>
                    <a:gd name="T1" fmla="*/ 156 h 156"/>
                    <a:gd name="T2" fmla="*/ 42 w 42"/>
                    <a:gd name="T3" fmla="*/ 90 h 156"/>
                    <a:gd name="T4" fmla="*/ 36 w 42"/>
                    <a:gd name="T5" fmla="*/ 102 h 156"/>
                    <a:gd name="T6" fmla="*/ 6 w 42"/>
                    <a:gd name="T7" fmla="*/ 0 h 156"/>
                    <a:gd name="T8" fmla="*/ 0 w 42"/>
                    <a:gd name="T9" fmla="*/ 0 h 156"/>
                    <a:gd name="T10" fmla="*/ 24 w 42"/>
                    <a:gd name="T11" fmla="*/ 102 h 156"/>
                    <a:gd name="T12" fmla="*/ 12 w 42"/>
                    <a:gd name="T13" fmla="*/ 96 h 156"/>
                    <a:gd name="T14" fmla="*/ 42 w 42"/>
                    <a:gd name="T15" fmla="*/ 156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2" h="156">
                      <a:moveTo>
                        <a:pt x="42" y="156"/>
                      </a:moveTo>
                      <a:lnTo>
                        <a:pt x="42" y="90"/>
                      </a:lnTo>
                      <a:lnTo>
                        <a:pt x="36" y="10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24" y="102"/>
                      </a:lnTo>
                      <a:lnTo>
                        <a:pt x="12" y="96"/>
                      </a:lnTo>
                      <a:lnTo>
                        <a:pt x="42" y="15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30" name="Freeform 81"/>
                <p:cNvSpPr>
                  <a:spLocks/>
                </p:cNvSpPr>
                <p:nvPr/>
              </p:nvSpPr>
              <p:spPr bwMode="auto">
                <a:xfrm>
                  <a:off x="4338" y="1382"/>
                  <a:ext cx="42" cy="156"/>
                </a:xfrm>
                <a:custGeom>
                  <a:avLst/>
                  <a:gdLst>
                    <a:gd name="T0" fmla="*/ 42 w 42"/>
                    <a:gd name="T1" fmla="*/ 156 h 156"/>
                    <a:gd name="T2" fmla="*/ 42 w 42"/>
                    <a:gd name="T3" fmla="*/ 96 h 156"/>
                    <a:gd name="T4" fmla="*/ 36 w 42"/>
                    <a:gd name="T5" fmla="*/ 102 h 156"/>
                    <a:gd name="T6" fmla="*/ 6 w 42"/>
                    <a:gd name="T7" fmla="*/ 0 h 156"/>
                    <a:gd name="T8" fmla="*/ 0 w 42"/>
                    <a:gd name="T9" fmla="*/ 6 h 156"/>
                    <a:gd name="T10" fmla="*/ 24 w 42"/>
                    <a:gd name="T11" fmla="*/ 108 h 156"/>
                    <a:gd name="T12" fmla="*/ 12 w 42"/>
                    <a:gd name="T13" fmla="*/ 102 h 156"/>
                    <a:gd name="T14" fmla="*/ 42 w 42"/>
                    <a:gd name="T15" fmla="*/ 156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2" h="156">
                      <a:moveTo>
                        <a:pt x="42" y="156"/>
                      </a:moveTo>
                      <a:lnTo>
                        <a:pt x="42" y="96"/>
                      </a:lnTo>
                      <a:lnTo>
                        <a:pt x="36" y="10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24" y="108"/>
                      </a:lnTo>
                      <a:lnTo>
                        <a:pt x="12" y="102"/>
                      </a:lnTo>
                      <a:lnTo>
                        <a:pt x="42" y="1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31" name="Freeform 82"/>
                <p:cNvSpPr>
                  <a:spLocks/>
                </p:cNvSpPr>
                <p:nvPr/>
              </p:nvSpPr>
              <p:spPr bwMode="auto">
                <a:xfrm>
                  <a:off x="4338" y="1382"/>
                  <a:ext cx="42" cy="156"/>
                </a:xfrm>
                <a:custGeom>
                  <a:avLst/>
                  <a:gdLst>
                    <a:gd name="T0" fmla="*/ 42 w 42"/>
                    <a:gd name="T1" fmla="*/ 156 h 156"/>
                    <a:gd name="T2" fmla="*/ 42 w 42"/>
                    <a:gd name="T3" fmla="*/ 96 h 156"/>
                    <a:gd name="T4" fmla="*/ 36 w 42"/>
                    <a:gd name="T5" fmla="*/ 102 h 156"/>
                    <a:gd name="T6" fmla="*/ 6 w 42"/>
                    <a:gd name="T7" fmla="*/ 0 h 156"/>
                    <a:gd name="T8" fmla="*/ 0 w 42"/>
                    <a:gd name="T9" fmla="*/ 6 h 156"/>
                    <a:gd name="T10" fmla="*/ 24 w 42"/>
                    <a:gd name="T11" fmla="*/ 108 h 156"/>
                    <a:gd name="T12" fmla="*/ 12 w 42"/>
                    <a:gd name="T13" fmla="*/ 102 h 156"/>
                    <a:gd name="T14" fmla="*/ 42 w 42"/>
                    <a:gd name="T15" fmla="*/ 156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2" h="156">
                      <a:moveTo>
                        <a:pt x="42" y="156"/>
                      </a:moveTo>
                      <a:lnTo>
                        <a:pt x="42" y="96"/>
                      </a:lnTo>
                      <a:lnTo>
                        <a:pt x="36" y="10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24" y="108"/>
                      </a:lnTo>
                      <a:lnTo>
                        <a:pt x="12" y="102"/>
                      </a:lnTo>
                      <a:lnTo>
                        <a:pt x="42" y="15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32" name="Freeform 83"/>
                <p:cNvSpPr>
                  <a:spLocks/>
                </p:cNvSpPr>
                <p:nvPr/>
              </p:nvSpPr>
              <p:spPr bwMode="auto">
                <a:xfrm>
                  <a:off x="4572" y="1388"/>
                  <a:ext cx="42" cy="156"/>
                </a:xfrm>
                <a:custGeom>
                  <a:avLst/>
                  <a:gdLst>
                    <a:gd name="T0" fmla="*/ 42 w 42"/>
                    <a:gd name="T1" fmla="*/ 156 h 156"/>
                    <a:gd name="T2" fmla="*/ 42 w 42"/>
                    <a:gd name="T3" fmla="*/ 96 h 156"/>
                    <a:gd name="T4" fmla="*/ 36 w 42"/>
                    <a:gd name="T5" fmla="*/ 108 h 156"/>
                    <a:gd name="T6" fmla="*/ 6 w 42"/>
                    <a:gd name="T7" fmla="*/ 0 h 156"/>
                    <a:gd name="T8" fmla="*/ 0 w 42"/>
                    <a:gd name="T9" fmla="*/ 6 h 156"/>
                    <a:gd name="T10" fmla="*/ 24 w 42"/>
                    <a:gd name="T11" fmla="*/ 108 h 156"/>
                    <a:gd name="T12" fmla="*/ 12 w 42"/>
                    <a:gd name="T13" fmla="*/ 102 h 156"/>
                    <a:gd name="T14" fmla="*/ 42 w 42"/>
                    <a:gd name="T15" fmla="*/ 156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2" h="156">
                      <a:moveTo>
                        <a:pt x="42" y="156"/>
                      </a:moveTo>
                      <a:lnTo>
                        <a:pt x="42" y="96"/>
                      </a:lnTo>
                      <a:lnTo>
                        <a:pt x="36" y="108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24" y="108"/>
                      </a:lnTo>
                      <a:lnTo>
                        <a:pt x="12" y="102"/>
                      </a:lnTo>
                      <a:lnTo>
                        <a:pt x="42" y="1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33" name="Freeform 84"/>
                <p:cNvSpPr>
                  <a:spLocks/>
                </p:cNvSpPr>
                <p:nvPr/>
              </p:nvSpPr>
              <p:spPr bwMode="auto">
                <a:xfrm>
                  <a:off x="4572" y="1388"/>
                  <a:ext cx="42" cy="156"/>
                </a:xfrm>
                <a:custGeom>
                  <a:avLst/>
                  <a:gdLst>
                    <a:gd name="T0" fmla="*/ 42 w 42"/>
                    <a:gd name="T1" fmla="*/ 156 h 156"/>
                    <a:gd name="T2" fmla="*/ 42 w 42"/>
                    <a:gd name="T3" fmla="*/ 96 h 156"/>
                    <a:gd name="T4" fmla="*/ 36 w 42"/>
                    <a:gd name="T5" fmla="*/ 108 h 156"/>
                    <a:gd name="T6" fmla="*/ 6 w 42"/>
                    <a:gd name="T7" fmla="*/ 0 h 156"/>
                    <a:gd name="T8" fmla="*/ 0 w 42"/>
                    <a:gd name="T9" fmla="*/ 6 h 156"/>
                    <a:gd name="T10" fmla="*/ 24 w 42"/>
                    <a:gd name="T11" fmla="*/ 108 h 156"/>
                    <a:gd name="T12" fmla="*/ 12 w 42"/>
                    <a:gd name="T13" fmla="*/ 102 h 156"/>
                    <a:gd name="T14" fmla="*/ 42 w 42"/>
                    <a:gd name="T15" fmla="*/ 156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2" h="156">
                      <a:moveTo>
                        <a:pt x="42" y="156"/>
                      </a:moveTo>
                      <a:lnTo>
                        <a:pt x="42" y="96"/>
                      </a:lnTo>
                      <a:lnTo>
                        <a:pt x="36" y="108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24" y="108"/>
                      </a:lnTo>
                      <a:lnTo>
                        <a:pt x="12" y="102"/>
                      </a:lnTo>
                      <a:lnTo>
                        <a:pt x="42" y="15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34" name="Freeform 85"/>
                <p:cNvSpPr>
                  <a:spLocks/>
                </p:cNvSpPr>
                <p:nvPr/>
              </p:nvSpPr>
              <p:spPr bwMode="auto">
                <a:xfrm>
                  <a:off x="4206" y="1142"/>
                  <a:ext cx="48" cy="150"/>
                </a:xfrm>
                <a:custGeom>
                  <a:avLst/>
                  <a:gdLst>
                    <a:gd name="T0" fmla="*/ 48 w 48"/>
                    <a:gd name="T1" fmla="*/ 150 h 150"/>
                    <a:gd name="T2" fmla="*/ 48 w 48"/>
                    <a:gd name="T3" fmla="*/ 90 h 150"/>
                    <a:gd name="T4" fmla="*/ 36 w 48"/>
                    <a:gd name="T5" fmla="*/ 102 h 150"/>
                    <a:gd name="T6" fmla="*/ 12 w 48"/>
                    <a:gd name="T7" fmla="*/ 0 h 150"/>
                    <a:gd name="T8" fmla="*/ 0 w 48"/>
                    <a:gd name="T9" fmla="*/ 0 h 150"/>
                    <a:gd name="T10" fmla="*/ 30 w 48"/>
                    <a:gd name="T11" fmla="*/ 102 h 150"/>
                    <a:gd name="T12" fmla="*/ 18 w 48"/>
                    <a:gd name="T13" fmla="*/ 96 h 150"/>
                    <a:gd name="T14" fmla="*/ 48 w 48"/>
                    <a:gd name="T15" fmla="*/ 150 h 1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150">
                      <a:moveTo>
                        <a:pt x="48" y="150"/>
                      </a:moveTo>
                      <a:lnTo>
                        <a:pt x="48" y="90"/>
                      </a:lnTo>
                      <a:lnTo>
                        <a:pt x="36" y="10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0" y="102"/>
                      </a:lnTo>
                      <a:lnTo>
                        <a:pt x="18" y="96"/>
                      </a:lnTo>
                      <a:lnTo>
                        <a:pt x="48" y="1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35" name="Freeform 86"/>
                <p:cNvSpPr>
                  <a:spLocks/>
                </p:cNvSpPr>
                <p:nvPr/>
              </p:nvSpPr>
              <p:spPr bwMode="auto">
                <a:xfrm>
                  <a:off x="4206" y="1142"/>
                  <a:ext cx="48" cy="150"/>
                </a:xfrm>
                <a:custGeom>
                  <a:avLst/>
                  <a:gdLst>
                    <a:gd name="T0" fmla="*/ 48 w 48"/>
                    <a:gd name="T1" fmla="*/ 150 h 150"/>
                    <a:gd name="T2" fmla="*/ 48 w 48"/>
                    <a:gd name="T3" fmla="*/ 90 h 150"/>
                    <a:gd name="T4" fmla="*/ 36 w 48"/>
                    <a:gd name="T5" fmla="*/ 102 h 150"/>
                    <a:gd name="T6" fmla="*/ 12 w 48"/>
                    <a:gd name="T7" fmla="*/ 0 h 150"/>
                    <a:gd name="T8" fmla="*/ 0 w 48"/>
                    <a:gd name="T9" fmla="*/ 0 h 150"/>
                    <a:gd name="T10" fmla="*/ 30 w 48"/>
                    <a:gd name="T11" fmla="*/ 102 h 150"/>
                    <a:gd name="T12" fmla="*/ 18 w 48"/>
                    <a:gd name="T13" fmla="*/ 96 h 150"/>
                    <a:gd name="T14" fmla="*/ 48 w 48"/>
                    <a:gd name="T15" fmla="*/ 150 h 1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150">
                      <a:moveTo>
                        <a:pt x="48" y="150"/>
                      </a:moveTo>
                      <a:lnTo>
                        <a:pt x="48" y="90"/>
                      </a:lnTo>
                      <a:lnTo>
                        <a:pt x="36" y="10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0" y="102"/>
                      </a:lnTo>
                      <a:lnTo>
                        <a:pt x="18" y="96"/>
                      </a:lnTo>
                      <a:lnTo>
                        <a:pt x="48" y="15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36" name="Freeform 87"/>
                <p:cNvSpPr>
                  <a:spLocks/>
                </p:cNvSpPr>
                <p:nvPr/>
              </p:nvSpPr>
              <p:spPr bwMode="auto">
                <a:xfrm>
                  <a:off x="4440" y="1142"/>
                  <a:ext cx="48" cy="156"/>
                </a:xfrm>
                <a:custGeom>
                  <a:avLst/>
                  <a:gdLst>
                    <a:gd name="T0" fmla="*/ 48 w 48"/>
                    <a:gd name="T1" fmla="*/ 156 h 156"/>
                    <a:gd name="T2" fmla="*/ 48 w 48"/>
                    <a:gd name="T3" fmla="*/ 90 h 156"/>
                    <a:gd name="T4" fmla="*/ 42 w 48"/>
                    <a:gd name="T5" fmla="*/ 102 h 156"/>
                    <a:gd name="T6" fmla="*/ 12 w 48"/>
                    <a:gd name="T7" fmla="*/ 0 h 156"/>
                    <a:gd name="T8" fmla="*/ 0 w 48"/>
                    <a:gd name="T9" fmla="*/ 0 h 156"/>
                    <a:gd name="T10" fmla="*/ 30 w 48"/>
                    <a:gd name="T11" fmla="*/ 102 h 156"/>
                    <a:gd name="T12" fmla="*/ 18 w 48"/>
                    <a:gd name="T13" fmla="*/ 96 h 156"/>
                    <a:gd name="T14" fmla="*/ 48 w 48"/>
                    <a:gd name="T15" fmla="*/ 156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156">
                      <a:moveTo>
                        <a:pt x="48" y="156"/>
                      </a:moveTo>
                      <a:lnTo>
                        <a:pt x="48" y="90"/>
                      </a:lnTo>
                      <a:lnTo>
                        <a:pt x="42" y="10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0" y="102"/>
                      </a:lnTo>
                      <a:lnTo>
                        <a:pt x="18" y="96"/>
                      </a:lnTo>
                      <a:lnTo>
                        <a:pt x="48" y="1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37" name="Freeform 88"/>
                <p:cNvSpPr>
                  <a:spLocks/>
                </p:cNvSpPr>
                <p:nvPr/>
              </p:nvSpPr>
              <p:spPr bwMode="auto">
                <a:xfrm>
                  <a:off x="4440" y="1142"/>
                  <a:ext cx="48" cy="156"/>
                </a:xfrm>
                <a:custGeom>
                  <a:avLst/>
                  <a:gdLst>
                    <a:gd name="T0" fmla="*/ 48 w 48"/>
                    <a:gd name="T1" fmla="*/ 156 h 156"/>
                    <a:gd name="T2" fmla="*/ 48 w 48"/>
                    <a:gd name="T3" fmla="*/ 90 h 156"/>
                    <a:gd name="T4" fmla="*/ 42 w 48"/>
                    <a:gd name="T5" fmla="*/ 102 h 156"/>
                    <a:gd name="T6" fmla="*/ 12 w 48"/>
                    <a:gd name="T7" fmla="*/ 0 h 156"/>
                    <a:gd name="T8" fmla="*/ 0 w 48"/>
                    <a:gd name="T9" fmla="*/ 0 h 156"/>
                    <a:gd name="T10" fmla="*/ 30 w 48"/>
                    <a:gd name="T11" fmla="*/ 102 h 156"/>
                    <a:gd name="T12" fmla="*/ 18 w 48"/>
                    <a:gd name="T13" fmla="*/ 96 h 156"/>
                    <a:gd name="T14" fmla="*/ 48 w 48"/>
                    <a:gd name="T15" fmla="*/ 156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156">
                      <a:moveTo>
                        <a:pt x="48" y="156"/>
                      </a:moveTo>
                      <a:lnTo>
                        <a:pt x="48" y="90"/>
                      </a:lnTo>
                      <a:lnTo>
                        <a:pt x="42" y="10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0" y="102"/>
                      </a:lnTo>
                      <a:lnTo>
                        <a:pt x="18" y="96"/>
                      </a:lnTo>
                      <a:lnTo>
                        <a:pt x="48" y="15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38" name="Freeform 89"/>
                <p:cNvSpPr>
                  <a:spLocks/>
                </p:cNvSpPr>
                <p:nvPr/>
              </p:nvSpPr>
              <p:spPr bwMode="auto">
                <a:xfrm>
                  <a:off x="4680" y="1148"/>
                  <a:ext cx="42" cy="156"/>
                </a:xfrm>
                <a:custGeom>
                  <a:avLst/>
                  <a:gdLst>
                    <a:gd name="T0" fmla="*/ 42 w 42"/>
                    <a:gd name="T1" fmla="*/ 156 h 156"/>
                    <a:gd name="T2" fmla="*/ 42 w 42"/>
                    <a:gd name="T3" fmla="*/ 90 h 156"/>
                    <a:gd name="T4" fmla="*/ 36 w 42"/>
                    <a:gd name="T5" fmla="*/ 102 h 156"/>
                    <a:gd name="T6" fmla="*/ 6 w 42"/>
                    <a:gd name="T7" fmla="*/ 0 h 156"/>
                    <a:gd name="T8" fmla="*/ 0 w 42"/>
                    <a:gd name="T9" fmla="*/ 6 h 156"/>
                    <a:gd name="T10" fmla="*/ 24 w 42"/>
                    <a:gd name="T11" fmla="*/ 108 h 156"/>
                    <a:gd name="T12" fmla="*/ 12 w 42"/>
                    <a:gd name="T13" fmla="*/ 102 h 156"/>
                    <a:gd name="T14" fmla="*/ 42 w 42"/>
                    <a:gd name="T15" fmla="*/ 156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2" h="156">
                      <a:moveTo>
                        <a:pt x="42" y="156"/>
                      </a:moveTo>
                      <a:lnTo>
                        <a:pt x="42" y="90"/>
                      </a:lnTo>
                      <a:lnTo>
                        <a:pt x="36" y="10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24" y="108"/>
                      </a:lnTo>
                      <a:lnTo>
                        <a:pt x="12" y="102"/>
                      </a:lnTo>
                      <a:lnTo>
                        <a:pt x="42" y="1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39" name="Freeform 90"/>
                <p:cNvSpPr>
                  <a:spLocks/>
                </p:cNvSpPr>
                <p:nvPr/>
              </p:nvSpPr>
              <p:spPr bwMode="auto">
                <a:xfrm>
                  <a:off x="4680" y="1148"/>
                  <a:ext cx="42" cy="156"/>
                </a:xfrm>
                <a:custGeom>
                  <a:avLst/>
                  <a:gdLst>
                    <a:gd name="T0" fmla="*/ 42 w 42"/>
                    <a:gd name="T1" fmla="*/ 156 h 156"/>
                    <a:gd name="T2" fmla="*/ 42 w 42"/>
                    <a:gd name="T3" fmla="*/ 90 h 156"/>
                    <a:gd name="T4" fmla="*/ 36 w 42"/>
                    <a:gd name="T5" fmla="*/ 102 h 156"/>
                    <a:gd name="T6" fmla="*/ 6 w 42"/>
                    <a:gd name="T7" fmla="*/ 0 h 156"/>
                    <a:gd name="T8" fmla="*/ 0 w 42"/>
                    <a:gd name="T9" fmla="*/ 6 h 156"/>
                    <a:gd name="T10" fmla="*/ 24 w 42"/>
                    <a:gd name="T11" fmla="*/ 108 h 156"/>
                    <a:gd name="T12" fmla="*/ 12 w 42"/>
                    <a:gd name="T13" fmla="*/ 102 h 156"/>
                    <a:gd name="T14" fmla="*/ 42 w 42"/>
                    <a:gd name="T15" fmla="*/ 156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2" h="156">
                      <a:moveTo>
                        <a:pt x="42" y="156"/>
                      </a:moveTo>
                      <a:lnTo>
                        <a:pt x="42" y="90"/>
                      </a:lnTo>
                      <a:lnTo>
                        <a:pt x="36" y="10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24" y="108"/>
                      </a:lnTo>
                      <a:lnTo>
                        <a:pt x="12" y="102"/>
                      </a:lnTo>
                      <a:lnTo>
                        <a:pt x="42" y="15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4184" name="Group 91"/>
              <p:cNvGrpSpPr>
                <a:grpSpLocks/>
              </p:cNvGrpSpPr>
              <p:nvPr/>
            </p:nvGrpSpPr>
            <p:grpSpPr bwMode="auto">
              <a:xfrm>
                <a:off x="2016" y="636"/>
                <a:ext cx="756" cy="804"/>
                <a:chOff x="2016" y="636"/>
                <a:chExt cx="756" cy="804"/>
              </a:xfrm>
            </p:grpSpPr>
            <p:sp>
              <p:nvSpPr>
                <p:cNvPr id="44185" name="Rectangle 92"/>
                <p:cNvSpPr>
                  <a:spLocks noChangeArrowheads="1"/>
                </p:cNvSpPr>
                <p:nvPr/>
              </p:nvSpPr>
              <p:spPr bwMode="auto">
                <a:xfrm>
                  <a:off x="2388" y="636"/>
                  <a:ext cx="64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600">
                      <a:solidFill>
                        <a:srgbClr val="000000"/>
                      </a:solidFill>
                    </a:rPr>
                    <a:t>2</a:t>
                  </a:r>
                  <a:endParaRPr lang="ru-RU" altLang="ru-RU" sz="2400" b="0"/>
                </a:p>
              </p:txBody>
            </p:sp>
            <p:grpSp>
              <p:nvGrpSpPr>
                <p:cNvPr id="44186" name="Group 93"/>
                <p:cNvGrpSpPr>
                  <a:grpSpLocks/>
                </p:cNvGrpSpPr>
                <p:nvPr/>
              </p:nvGrpSpPr>
              <p:grpSpPr bwMode="auto">
                <a:xfrm>
                  <a:off x="2016" y="822"/>
                  <a:ext cx="756" cy="618"/>
                  <a:chOff x="2016" y="1040"/>
                  <a:chExt cx="756" cy="618"/>
                </a:xfrm>
              </p:grpSpPr>
              <p:sp>
                <p:nvSpPr>
                  <p:cNvPr id="44187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040"/>
                    <a:ext cx="756" cy="618"/>
                  </a:xfrm>
                  <a:prstGeom prst="rect">
                    <a:avLst/>
                  </a:prstGeom>
                  <a:noFill/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sp>
                <p:nvSpPr>
                  <p:cNvPr id="44188" name="Freeform 95"/>
                  <p:cNvSpPr>
                    <a:spLocks/>
                  </p:cNvSpPr>
                  <p:nvPr/>
                </p:nvSpPr>
                <p:spPr bwMode="auto">
                  <a:xfrm>
                    <a:off x="2106" y="1130"/>
                    <a:ext cx="24" cy="156"/>
                  </a:xfrm>
                  <a:custGeom>
                    <a:avLst/>
                    <a:gdLst>
                      <a:gd name="T0" fmla="*/ 12 w 24"/>
                      <a:gd name="T1" fmla="*/ 0 h 156"/>
                      <a:gd name="T2" fmla="*/ 0 w 24"/>
                      <a:gd name="T3" fmla="*/ 60 h 156"/>
                      <a:gd name="T4" fmla="*/ 6 w 24"/>
                      <a:gd name="T5" fmla="*/ 48 h 156"/>
                      <a:gd name="T6" fmla="*/ 6 w 24"/>
                      <a:gd name="T7" fmla="*/ 156 h 156"/>
                      <a:gd name="T8" fmla="*/ 18 w 24"/>
                      <a:gd name="T9" fmla="*/ 156 h 156"/>
                      <a:gd name="T10" fmla="*/ 18 w 24"/>
                      <a:gd name="T11" fmla="*/ 48 h 156"/>
                      <a:gd name="T12" fmla="*/ 24 w 24"/>
                      <a:gd name="T13" fmla="*/ 60 h 156"/>
                      <a:gd name="T14" fmla="*/ 12 w 24"/>
                      <a:gd name="T15" fmla="*/ 0 h 1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4" h="156">
                        <a:moveTo>
                          <a:pt x="12" y="0"/>
                        </a:moveTo>
                        <a:lnTo>
                          <a:pt x="0" y="60"/>
                        </a:lnTo>
                        <a:lnTo>
                          <a:pt x="6" y="48"/>
                        </a:lnTo>
                        <a:lnTo>
                          <a:pt x="6" y="156"/>
                        </a:lnTo>
                        <a:lnTo>
                          <a:pt x="18" y="156"/>
                        </a:lnTo>
                        <a:lnTo>
                          <a:pt x="18" y="48"/>
                        </a:lnTo>
                        <a:lnTo>
                          <a:pt x="24" y="6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189" name="Freeform 96"/>
                  <p:cNvSpPr>
                    <a:spLocks/>
                  </p:cNvSpPr>
                  <p:nvPr/>
                </p:nvSpPr>
                <p:spPr bwMode="auto">
                  <a:xfrm>
                    <a:off x="2106" y="1130"/>
                    <a:ext cx="24" cy="156"/>
                  </a:xfrm>
                  <a:custGeom>
                    <a:avLst/>
                    <a:gdLst>
                      <a:gd name="T0" fmla="*/ 12 w 24"/>
                      <a:gd name="T1" fmla="*/ 0 h 156"/>
                      <a:gd name="T2" fmla="*/ 0 w 24"/>
                      <a:gd name="T3" fmla="*/ 60 h 156"/>
                      <a:gd name="T4" fmla="*/ 6 w 24"/>
                      <a:gd name="T5" fmla="*/ 48 h 156"/>
                      <a:gd name="T6" fmla="*/ 6 w 24"/>
                      <a:gd name="T7" fmla="*/ 156 h 156"/>
                      <a:gd name="T8" fmla="*/ 18 w 24"/>
                      <a:gd name="T9" fmla="*/ 156 h 156"/>
                      <a:gd name="T10" fmla="*/ 18 w 24"/>
                      <a:gd name="T11" fmla="*/ 48 h 156"/>
                      <a:gd name="T12" fmla="*/ 24 w 24"/>
                      <a:gd name="T13" fmla="*/ 60 h 156"/>
                      <a:gd name="T14" fmla="*/ 12 w 24"/>
                      <a:gd name="T15" fmla="*/ 0 h 1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4" h="156">
                        <a:moveTo>
                          <a:pt x="12" y="0"/>
                        </a:moveTo>
                        <a:lnTo>
                          <a:pt x="0" y="60"/>
                        </a:lnTo>
                        <a:lnTo>
                          <a:pt x="6" y="48"/>
                        </a:lnTo>
                        <a:lnTo>
                          <a:pt x="6" y="156"/>
                        </a:lnTo>
                        <a:lnTo>
                          <a:pt x="18" y="156"/>
                        </a:lnTo>
                        <a:lnTo>
                          <a:pt x="18" y="48"/>
                        </a:lnTo>
                        <a:lnTo>
                          <a:pt x="24" y="60"/>
                        </a:lnTo>
                        <a:lnTo>
                          <a:pt x="12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190" name="Freeform 97"/>
                  <p:cNvSpPr>
                    <a:spLocks/>
                  </p:cNvSpPr>
                  <p:nvPr/>
                </p:nvSpPr>
                <p:spPr bwMode="auto">
                  <a:xfrm>
                    <a:off x="2334" y="1130"/>
                    <a:ext cx="30" cy="156"/>
                  </a:xfrm>
                  <a:custGeom>
                    <a:avLst/>
                    <a:gdLst>
                      <a:gd name="T0" fmla="*/ 18 w 30"/>
                      <a:gd name="T1" fmla="*/ 0 h 156"/>
                      <a:gd name="T2" fmla="*/ 0 w 30"/>
                      <a:gd name="T3" fmla="*/ 60 h 156"/>
                      <a:gd name="T4" fmla="*/ 12 w 30"/>
                      <a:gd name="T5" fmla="*/ 48 h 156"/>
                      <a:gd name="T6" fmla="*/ 12 w 30"/>
                      <a:gd name="T7" fmla="*/ 156 h 156"/>
                      <a:gd name="T8" fmla="*/ 24 w 30"/>
                      <a:gd name="T9" fmla="*/ 156 h 156"/>
                      <a:gd name="T10" fmla="*/ 24 w 30"/>
                      <a:gd name="T11" fmla="*/ 48 h 156"/>
                      <a:gd name="T12" fmla="*/ 30 w 30"/>
                      <a:gd name="T13" fmla="*/ 60 h 156"/>
                      <a:gd name="T14" fmla="*/ 18 w 30"/>
                      <a:gd name="T15" fmla="*/ 0 h 1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0" h="156">
                        <a:moveTo>
                          <a:pt x="18" y="0"/>
                        </a:moveTo>
                        <a:lnTo>
                          <a:pt x="0" y="60"/>
                        </a:lnTo>
                        <a:lnTo>
                          <a:pt x="12" y="48"/>
                        </a:lnTo>
                        <a:lnTo>
                          <a:pt x="12" y="156"/>
                        </a:lnTo>
                        <a:lnTo>
                          <a:pt x="24" y="156"/>
                        </a:lnTo>
                        <a:lnTo>
                          <a:pt x="24" y="48"/>
                        </a:lnTo>
                        <a:lnTo>
                          <a:pt x="30" y="6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191" name="Freeform 98"/>
                  <p:cNvSpPr>
                    <a:spLocks/>
                  </p:cNvSpPr>
                  <p:nvPr/>
                </p:nvSpPr>
                <p:spPr bwMode="auto">
                  <a:xfrm>
                    <a:off x="2334" y="1130"/>
                    <a:ext cx="30" cy="156"/>
                  </a:xfrm>
                  <a:custGeom>
                    <a:avLst/>
                    <a:gdLst>
                      <a:gd name="T0" fmla="*/ 18 w 30"/>
                      <a:gd name="T1" fmla="*/ 0 h 156"/>
                      <a:gd name="T2" fmla="*/ 0 w 30"/>
                      <a:gd name="T3" fmla="*/ 60 h 156"/>
                      <a:gd name="T4" fmla="*/ 12 w 30"/>
                      <a:gd name="T5" fmla="*/ 48 h 156"/>
                      <a:gd name="T6" fmla="*/ 12 w 30"/>
                      <a:gd name="T7" fmla="*/ 156 h 156"/>
                      <a:gd name="T8" fmla="*/ 24 w 30"/>
                      <a:gd name="T9" fmla="*/ 156 h 156"/>
                      <a:gd name="T10" fmla="*/ 24 w 30"/>
                      <a:gd name="T11" fmla="*/ 48 h 156"/>
                      <a:gd name="T12" fmla="*/ 30 w 30"/>
                      <a:gd name="T13" fmla="*/ 60 h 156"/>
                      <a:gd name="T14" fmla="*/ 18 w 30"/>
                      <a:gd name="T15" fmla="*/ 0 h 1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0" h="156">
                        <a:moveTo>
                          <a:pt x="18" y="0"/>
                        </a:moveTo>
                        <a:lnTo>
                          <a:pt x="0" y="60"/>
                        </a:lnTo>
                        <a:lnTo>
                          <a:pt x="12" y="48"/>
                        </a:lnTo>
                        <a:lnTo>
                          <a:pt x="12" y="156"/>
                        </a:lnTo>
                        <a:lnTo>
                          <a:pt x="24" y="156"/>
                        </a:lnTo>
                        <a:lnTo>
                          <a:pt x="24" y="48"/>
                        </a:lnTo>
                        <a:lnTo>
                          <a:pt x="30" y="60"/>
                        </a:lnTo>
                        <a:lnTo>
                          <a:pt x="18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192" name="Freeform 99"/>
                  <p:cNvSpPr>
                    <a:spLocks/>
                  </p:cNvSpPr>
                  <p:nvPr/>
                </p:nvSpPr>
                <p:spPr bwMode="auto">
                  <a:xfrm>
                    <a:off x="2556" y="1130"/>
                    <a:ext cx="30" cy="156"/>
                  </a:xfrm>
                  <a:custGeom>
                    <a:avLst/>
                    <a:gdLst>
                      <a:gd name="T0" fmla="*/ 18 w 30"/>
                      <a:gd name="T1" fmla="*/ 0 h 156"/>
                      <a:gd name="T2" fmla="*/ 0 w 30"/>
                      <a:gd name="T3" fmla="*/ 60 h 156"/>
                      <a:gd name="T4" fmla="*/ 12 w 30"/>
                      <a:gd name="T5" fmla="*/ 48 h 156"/>
                      <a:gd name="T6" fmla="*/ 12 w 30"/>
                      <a:gd name="T7" fmla="*/ 156 h 156"/>
                      <a:gd name="T8" fmla="*/ 24 w 30"/>
                      <a:gd name="T9" fmla="*/ 156 h 156"/>
                      <a:gd name="T10" fmla="*/ 24 w 30"/>
                      <a:gd name="T11" fmla="*/ 48 h 156"/>
                      <a:gd name="T12" fmla="*/ 30 w 30"/>
                      <a:gd name="T13" fmla="*/ 60 h 156"/>
                      <a:gd name="T14" fmla="*/ 18 w 30"/>
                      <a:gd name="T15" fmla="*/ 0 h 1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0" h="156">
                        <a:moveTo>
                          <a:pt x="18" y="0"/>
                        </a:moveTo>
                        <a:lnTo>
                          <a:pt x="0" y="60"/>
                        </a:lnTo>
                        <a:lnTo>
                          <a:pt x="12" y="48"/>
                        </a:lnTo>
                        <a:lnTo>
                          <a:pt x="12" y="156"/>
                        </a:lnTo>
                        <a:lnTo>
                          <a:pt x="24" y="156"/>
                        </a:lnTo>
                        <a:lnTo>
                          <a:pt x="24" y="48"/>
                        </a:lnTo>
                        <a:lnTo>
                          <a:pt x="30" y="6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193" name="Freeform 100"/>
                  <p:cNvSpPr>
                    <a:spLocks/>
                  </p:cNvSpPr>
                  <p:nvPr/>
                </p:nvSpPr>
                <p:spPr bwMode="auto">
                  <a:xfrm>
                    <a:off x="2556" y="1130"/>
                    <a:ext cx="30" cy="156"/>
                  </a:xfrm>
                  <a:custGeom>
                    <a:avLst/>
                    <a:gdLst>
                      <a:gd name="T0" fmla="*/ 18 w 30"/>
                      <a:gd name="T1" fmla="*/ 0 h 156"/>
                      <a:gd name="T2" fmla="*/ 0 w 30"/>
                      <a:gd name="T3" fmla="*/ 60 h 156"/>
                      <a:gd name="T4" fmla="*/ 12 w 30"/>
                      <a:gd name="T5" fmla="*/ 48 h 156"/>
                      <a:gd name="T6" fmla="*/ 12 w 30"/>
                      <a:gd name="T7" fmla="*/ 156 h 156"/>
                      <a:gd name="T8" fmla="*/ 24 w 30"/>
                      <a:gd name="T9" fmla="*/ 156 h 156"/>
                      <a:gd name="T10" fmla="*/ 24 w 30"/>
                      <a:gd name="T11" fmla="*/ 48 h 156"/>
                      <a:gd name="T12" fmla="*/ 30 w 30"/>
                      <a:gd name="T13" fmla="*/ 60 h 156"/>
                      <a:gd name="T14" fmla="*/ 18 w 30"/>
                      <a:gd name="T15" fmla="*/ 0 h 1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0" h="156">
                        <a:moveTo>
                          <a:pt x="18" y="0"/>
                        </a:moveTo>
                        <a:lnTo>
                          <a:pt x="0" y="60"/>
                        </a:lnTo>
                        <a:lnTo>
                          <a:pt x="12" y="48"/>
                        </a:lnTo>
                        <a:lnTo>
                          <a:pt x="12" y="156"/>
                        </a:lnTo>
                        <a:lnTo>
                          <a:pt x="24" y="156"/>
                        </a:lnTo>
                        <a:lnTo>
                          <a:pt x="24" y="48"/>
                        </a:lnTo>
                        <a:lnTo>
                          <a:pt x="30" y="60"/>
                        </a:lnTo>
                        <a:lnTo>
                          <a:pt x="18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194" name="Freeform 101"/>
                  <p:cNvSpPr>
                    <a:spLocks/>
                  </p:cNvSpPr>
                  <p:nvPr/>
                </p:nvSpPr>
                <p:spPr bwMode="auto">
                  <a:xfrm>
                    <a:off x="2202" y="1130"/>
                    <a:ext cx="30" cy="156"/>
                  </a:xfrm>
                  <a:custGeom>
                    <a:avLst/>
                    <a:gdLst>
                      <a:gd name="T0" fmla="*/ 18 w 30"/>
                      <a:gd name="T1" fmla="*/ 156 h 156"/>
                      <a:gd name="T2" fmla="*/ 30 w 30"/>
                      <a:gd name="T3" fmla="*/ 96 h 156"/>
                      <a:gd name="T4" fmla="*/ 24 w 30"/>
                      <a:gd name="T5" fmla="*/ 102 h 156"/>
                      <a:gd name="T6" fmla="*/ 24 w 30"/>
                      <a:gd name="T7" fmla="*/ 0 h 156"/>
                      <a:gd name="T8" fmla="*/ 12 w 30"/>
                      <a:gd name="T9" fmla="*/ 0 h 156"/>
                      <a:gd name="T10" fmla="*/ 12 w 30"/>
                      <a:gd name="T11" fmla="*/ 102 h 156"/>
                      <a:gd name="T12" fmla="*/ 0 w 30"/>
                      <a:gd name="T13" fmla="*/ 96 h 156"/>
                      <a:gd name="T14" fmla="*/ 18 w 30"/>
                      <a:gd name="T15" fmla="*/ 156 h 1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0" h="156">
                        <a:moveTo>
                          <a:pt x="18" y="156"/>
                        </a:moveTo>
                        <a:lnTo>
                          <a:pt x="30" y="96"/>
                        </a:lnTo>
                        <a:lnTo>
                          <a:pt x="24" y="102"/>
                        </a:lnTo>
                        <a:lnTo>
                          <a:pt x="24" y="0"/>
                        </a:lnTo>
                        <a:lnTo>
                          <a:pt x="12" y="0"/>
                        </a:lnTo>
                        <a:lnTo>
                          <a:pt x="12" y="102"/>
                        </a:lnTo>
                        <a:lnTo>
                          <a:pt x="0" y="96"/>
                        </a:lnTo>
                        <a:lnTo>
                          <a:pt x="18" y="1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195" name="Freeform 102"/>
                  <p:cNvSpPr>
                    <a:spLocks/>
                  </p:cNvSpPr>
                  <p:nvPr/>
                </p:nvSpPr>
                <p:spPr bwMode="auto">
                  <a:xfrm>
                    <a:off x="2202" y="1130"/>
                    <a:ext cx="30" cy="156"/>
                  </a:xfrm>
                  <a:custGeom>
                    <a:avLst/>
                    <a:gdLst>
                      <a:gd name="T0" fmla="*/ 18 w 30"/>
                      <a:gd name="T1" fmla="*/ 156 h 156"/>
                      <a:gd name="T2" fmla="*/ 30 w 30"/>
                      <a:gd name="T3" fmla="*/ 96 h 156"/>
                      <a:gd name="T4" fmla="*/ 24 w 30"/>
                      <a:gd name="T5" fmla="*/ 102 h 156"/>
                      <a:gd name="T6" fmla="*/ 24 w 30"/>
                      <a:gd name="T7" fmla="*/ 0 h 156"/>
                      <a:gd name="T8" fmla="*/ 12 w 30"/>
                      <a:gd name="T9" fmla="*/ 0 h 156"/>
                      <a:gd name="T10" fmla="*/ 12 w 30"/>
                      <a:gd name="T11" fmla="*/ 102 h 156"/>
                      <a:gd name="T12" fmla="*/ 0 w 30"/>
                      <a:gd name="T13" fmla="*/ 96 h 156"/>
                      <a:gd name="T14" fmla="*/ 18 w 30"/>
                      <a:gd name="T15" fmla="*/ 156 h 1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0" h="156">
                        <a:moveTo>
                          <a:pt x="18" y="156"/>
                        </a:moveTo>
                        <a:lnTo>
                          <a:pt x="30" y="96"/>
                        </a:lnTo>
                        <a:lnTo>
                          <a:pt x="24" y="102"/>
                        </a:lnTo>
                        <a:lnTo>
                          <a:pt x="24" y="0"/>
                        </a:lnTo>
                        <a:lnTo>
                          <a:pt x="12" y="0"/>
                        </a:lnTo>
                        <a:lnTo>
                          <a:pt x="12" y="102"/>
                        </a:lnTo>
                        <a:lnTo>
                          <a:pt x="0" y="96"/>
                        </a:lnTo>
                        <a:lnTo>
                          <a:pt x="18" y="156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196" name="Freeform 103"/>
                  <p:cNvSpPr>
                    <a:spLocks/>
                  </p:cNvSpPr>
                  <p:nvPr/>
                </p:nvSpPr>
                <p:spPr bwMode="auto">
                  <a:xfrm>
                    <a:off x="2436" y="1130"/>
                    <a:ext cx="30" cy="156"/>
                  </a:xfrm>
                  <a:custGeom>
                    <a:avLst/>
                    <a:gdLst>
                      <a:gd name="T0" fmla="*/ 18 w 30"/>
                      <a:gd name="T1" fmla="*/ 156 h 156"/>
                      <a:gd name="T2" fmla="*/ 30 w 30"/>
                      <a:gd name="T3" fmla="*/ 96 h 156"/>
                      <a:gd name="T4" fmla="*/ 18 w 30"/>
                      <a:gd name="T5" fmla="*/ 102 h 156"/>
                      <a:gd name="T6" fmla="*/ 18 w 30"/>
                      <a:gd name="T7" fmla="*/ 0 h 156"/>
                      <a:gd name="T8" fmla="*/ 12 w 30"/>
                      <a:gd name="T9" fmla="*/ 0 h 156"/>
                      <a:gd name="T10" fmla="*/ 12 w 30"/>
                      <a:gd name="T11" fmla="*/ 102 h 156"/>
                      <a:gd name="T12" fmla="*/ 0 w 30"/>
                      <a:gd name="T13" fmla="*/ 96 h 156"/>
                      <a:gd name="T14" fmla="*/ 18 w 30"/>
                      <a:gd name="T15" fmla="*/ 156 h 1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0" h="156">
                        <a:moveTo>
                          <a:pt x="18" y="156"/>
                        </a:moveTo>
                        <a:lnTo>
                          <a:pt x="30" y="96"/>
                        </a:lnTo>
                        <a:lnTo>
                          <a:pt x="18" y="102"/>
                        </a:lnTo>
                        <a:lnTo>
                          <a:pt x="18" y="0"/>
                        </a:lnTo>
                        <a:lnTo>
                          <a:pt x="12" y="0"/>
                        </a:lnTo>
                        <a:lnTo>
                          <a:pt x="12" y="102"/>
                        </a:lnTo>
                        <a:lnTo>
                          <a:pt x="0" y="96"/>
                        </a:lnTo>
                        <a:lnTo>
                          <a:pt x="18" y="1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197" name="Freeform 104"/>
                  <p:cNvSpPr>
                    <a:spLocks/>
                  </p:cNvSpPr>
                  <p:nvPr/>
                </p:nvSpPr>
                <p:spPr bwMode="auto">
                  <a:xfrm>
                    <a:off x="2436" y="1130"/>
                    <a:ext cx="30" cy="156"/>
                  </a:xfrm>
                  <a:custGeom>
                    <a:avLst/>
                    <a:gdLst>
                      <a:gd name="T0" fmla="*/ 18 w 30"/>
                      <a:gd name="T1" fmla="*/ 156 h 156"/>
                      <a:gd name="T2" fmla="*/ 30 w 30"/>
                      <a:gd name="T3" fmla="*/ 96 h 156"/>
                      <a:gd name="T4" fmla="*/ 18 w 30"/>
                      <a:gd name="T5" fmla="*/ 102 h 156"/>
                      <a:gd name="T6" fmla="*/ 18 w 30"/>
                      <a:gd name="T7" fmla="*/ 0 h 156"/>
                      <a:gd name="T8" fmla="*/ 12 w 30"/>
                      <a:gd name="T9" fmla="*/ 0 h 156"/>
                      <a:gd name="T10" fmla="*/ 12 w 30"/>
                      <a:gd name="T11" fmla="*/ 102 h 156"/>
                      <a:gd name="T12" fmla="*/ 0 w 30"/>
                      <a:gd name="T13" fmla="*/ 96 h 156"/>
                      <a:gd name="T14" fmla="*/ 18 w 30"/>
                      <a:gd name="T15" fmla="*/ 156 h 1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0" h="156">
                        <a:moveTo>
                          <a:pt x="18" y="156"/>
                        </a:moveTo>
                        <a:lnTo>
                          <a:pt x="30" y="96"/>
                        </a:lnTo>
                        <a:lnTo>
                          <a:pt x="18" y="102"/>
                        </a:lnTo>
                        <a:lnTo>
                          <a:pt x="18" y="0"/>
                        </a:lnTo>
                        <a:lnTo>
                          <a:pt x="12" y="0"/>
                        </a:lnTo>
                        <a:lnTo>
                          <a:pt x="12" y="102"/>
                        </a:lnTo>
                        <a:lnTo>
                          <a:pt x="0" y="96"/>
                        </a:lnTo>
                        <a:lnTo>
                          <a:pt x="18" y="156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198" name="Freeform 105"/>
                  <p:cNvSpPr>
                    <a:spLocks/>
                  </p:cNvSpPr>
                  <p:nvPr/>
                </p:nvSpPr>
                <p:spPr bwMode="auto">
                  <a:xfrm>
                    <a:off x="2658" y="1130"/>
                    <a:ext cx="30" cy="156"/>
                  </a:xfrm>
                  <a:custGeom>
                    <a:avLst/>
                    <a:gdLst>
                      <a:gd name="T0" fmla="*/ 18 w 30"/>
                      <a:gd name="T1" fmla="*/ 156 h 156"/>
                      <a:gd name="T2" fmla="*/ 30 w 30"/>
                      <a:gd name="T3" fmla="*/ 96 h 156"/>
                      <a:gd name="T4" fmla="*/ 18 w 30"/>
                      <a:gd name="T5" fmla="*/ 102 h 156"/>
                      <a:gd name="T6" fmla="*/ 18 w 30"/>
                      <a:gd name="T7" fmla="*/ 0 h 156"/>
                      <a:gd name="T8" fmla="*/ 12 w 30"/>
                      <a:gd name="T9" fmla="*/ 0 h 156"/>
                      <a:gd name="T10" fmla="*/ 12 w 30"/>
                      <a:gd name="T11" fmla="*/ 102 h 156"/>
                      <a:gd name="T12" fmla="*/ 0 w 30"/>
                      <a:gd name="T13" fmla="*/ 96 h 156"/>
                      <a:gd name="T14" fmla="*/ 18 w 30"/>
                      <a:gd name="T15" fmla="*/ 156 h 1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0" h="156">
                        <a:moveTo>
                          <a:pt x="18" y="156"/>
                        </a:moveTo>
                        <a:lnTo>
                          <a:pt x="30" y="96"/>
                        </a:lnTo>
                        <a:lnTo>
                          <a:pt x="18" y="102"/>
                        </a:lnTo>
                        <a:lnTo>
                          <a:pt x="18" y="0"/>
                        </a:lnTo>
                        <a:lnTo>
                          <a:pt x="12" y="0"/>
                        </a:lnTo>
                        <a:lnTo>
                          <a:pt x="12" y="102"/>
                        </a:lnTo>
                        <a:lnTo>
                          <a:pt x="0" y="96"/>
                        </a:lnTo>
                        <a:lnTo>
                          <a:pt x="18" y="1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199" name="Freeform 106"/>
                  <p:cNvSpPr>
                    <a:spLocks/>
                  </p:cNvSpPr>
                  <p:nvPr/>
                </p:nvSpPr>
                <p:spPr bwMode="auto">
                  <a:xfrm>
                    <a:off x="2658" y="1130"/>
                    <a:ext cx="30" cy="156"/>
                  </a:xfrm>
                  <a:custGeom>
                    <a:avLst/>
                    <a:gdLst>
                      <a:gd name="T0" fmla="*/ 18 w 30"/>
                      <a:gd name="T1" fmla="*/ 156 h 156"/>
                      <a:gd name="T2" fmla="*/ 30 w 30"/>
                      <a:gd name="T3" fmla="*/ 96 h 156"/>
                      <a:gd name="T4" fmla="*/ 18 w 30"/>
                      <a:gd name="T5" fmla="*/ 102 h 156"/>
                      <a:gd name="T6" fmla="*/ 18 w 30"/>
                      <a:gd name="T7" fmla="*/ 0 h 156"/>
                      <a:gd name="T8" fmla="*/ 12 w 30"/>
                      <a:gd name="T9" fmla="*/ 0 h 156"/>
                      <a:gd name="T10" fmla="*/ 12 w 30"/>
                      <a:gd name="T11" fmla="*/ 102 h 156"/>
                      <a:gd name="T12" fmla="*/ 0 w 30"/>
                      <a:gd name="T13" fmla="*/ 96 h 156"/>
                      <a:gd name="T14" fmla="*/ 18 w 30"/>
                      <a:gd name="T15" fmla="*/ 156 h 1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0" h="156">
                        <a:moveTo>
                          <a:pt x="18" y="156"/>
                        </a:moveTo>
                        <a:lnTo>
                          <a:pt x="30" y="96"/>
                        </a:lnTo>
                        <a:lnTo>
                          <a:pt x="18" y="102"/>
                        </a:lnTo>
                        <a:lnTo>
                          <a:pt x="18" y="0"/>
                        </a:lnTo>
                        <a:lnTo>
                          <a:pt x="12" y="0"/>
                        </a:lnTo>
                        <a:lnTo>
                          <a:pt x="12" y="102"/>
                        </a:lnTo>
                        <a:lnTo>
                          <a:pt x="0" y="96"/>
                        </a:lnTo>
                        <a:lnTo>
                          <a:pt x="18" y="156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200" name="Freeform 107"/>
                  <p:cNvSpPr>
                    <a:spLocks/>
                  </p:cNvSpPr>
                  <p:nvPr/>
                </p:nvSpPr>
                <p:spPr bwMode="auto">
                  <a:xfrm>
                    <a:off x="2202" y="1376"/>
                    <a:ext cx="30" cy="156"/>
                  </a:xfrm>
                  <a:custGeom>
                    <a:avLst/>
                    <a:gdLst>
                      <a:gd name="T0" fmla="*/ 18 w 30"/>
                      <a:gd name="T1" fmla="*/ 0 h 156"/>
                      <a:gd name="T2" fmla="*/ 0 w 30"/>
                      <a:gd name="T3" fmla="*/ 60 h 156"/>
                      <a:gd name="T4" fmla="*/ 12 w 30"/>
                      <a:gd name="T5" fmla="*/ 54 h 156"/>
                      <a:gd name="T6" fmla="*/ 12 w 30"/>
                      <a:gd name="T7" fmla="*/ 156 h 156"/>
                      <a:gd name="T8" fmla="*/ 18 w 30"/>
                      <a:gd name="T9" fmla="*/ 156 h 156"/>
                      <a:gd name="T10" fmla="*/ 18 w 30"/>
                      <a:gd name="T11" fmla="*/ 54 h 156"/>
                      <a:gd name="T12" fmla="*/ 30 w 30"/>
                      <a:gd name="T13" fmla="*/ 60 h 156"/>
                      <a:gd name="T14" fmla="*/ 18 w 30"/>
                      <a:gd name="T15" fmla="*/ 0 h 1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0" h="156">
                        <a:moveTo>
                          <a:pt x="18" y="0"/>
                        </a:moveTo>
                        <a:lnTo>
                          <a:pt x="0" y="60"/>
                        </a:lnTo>
                        <a:lnTo>
                          <a:pt x="12" y="54"/>
                        </a:lnTo>
                        <a:lnTo>
                          <a:pt x="12" y="156"/>
                        </a:lnTo>
                        <a:lnTo>
                          <a:pt x="18" y="156"/>
                        </a:lnTo>
                        <a:lnTo>
                          <a:pt x="18" y="54"/>
                        </a:lnTo>
                        <a:lnTo>
                          <a:pt x="30" y="6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201" name="Freeform 108"/>
                  <p:cNvSpPr>
                    <a:spLocks/>
                  </p:cNvSpPr>
                  <p:nvPr/>
                </p:nvSpPr>
                <p:spPr bwMode="auto">
                  <a:xfrm>
                    <a:off x="2202" y="1376"/>
                    <a:ext cx="30" cy="156"/>
                  </a:xfrm>
                  <a:custGeom>
                    <a:avLst/>
                    <a:gdLst>
                      <a:gd name="T0" fmla="*/ 18 w 30"/>
                      <a:gd name="T1" fmla="*/ 0 h 156"/>
                      <a:gd name="T2" fmla="*/ 0 w 30"/>
                      <a:gd name="T3" fmla="*/ 60 h 156"/>
                      <a:gd name="T4" fmla="*/ 12 w 30"/>
                      <a:gd name="T5" fmla="*/ 54 h 156"/>
                      <a:gd name="T6" fmla="*/ 12 w 30"/>
                      <a:gd name="T7" fmla="*/ 156 h 156"/>
                      <a:gd name="T8" fmla="*/ 18 w 30"/>
                      <a:gd name="T9" fmla="*/ 156 h 156"/>
                      <a:gd name="T10" fmla="*/ 18 w 30"/>
                      <a:gd name="T11" fmla="*/ 54 h 156"/>
                      <a:gd name="T12" fmla="*/ 30 w 30"/>
                      <a:gd name="T13" fmla="*/ 60 h 156"/>
                      <a:gd name="T14" fmla="*/ 18 w 30"/>
                      <a:gd name="T15" fmla="*/ 0 h 1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0" h="156">
                        <a:moveTo>
                          <a:pt x="18" y="0"/>
                        </a:moveTo>
                        <a:lnTo>
                          <a:pt x="0" y="60"/>
                        </a:lnTo>
                        <a:lnTo>
                          <a:pt x="12" y="54"/>
                        </a:lnTo>
                        <a:lnTo>
                          <a:pt x="12" y="156"/>
                        </a:lnTo>
                        <a:lnTo>
                          <a:pt x="18" y="156"/>
                        </a:lnTo>
                        <a:lnTo>
                          <a:pt x="18" y="54"/>
                        </a:lnTo>
                        <a:lnTo>
                          <a:pt x="30" y="60"/>
                        </a:lnTo>
                        <a:lnTo>
                          <a:pt x="18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202" name="Freeform 109"/>
                  <p:cNvSpPr>
                    <a:spLocks/>
                  </p:cNvSpPr>
                  <p:nvPr/>
                </p:nvSpPr>
                <p:spPr bwMode="auto">
                  <a:xfrm>
                    <a:off x="2442" y="1376"/>
                    <a:ext cx="24" cy="156"/>
                  </a:xfrm>
                  <a:custGeom>
                    <a:avLst/>
                    <a:gdLst>
                      <a:gd name="T0" fmla="*/ 12 w 24"/>
                      <a:gd name="T1" fmla="*/ 0 h 156"/>
                      <a:gd name="T2" fmla="*/ 0 w 24"/>
                      <a:gd name="T3" fmla="*/ 60 h 156"/>
                      <a:gd name="T4" fmla="*/ 6 w 24"/>
                      <a:gd name="T5" fmla="*/ 54 h 156"/>
                      <a:gd name="T6" fmla="*/ 6 w 24"/>
                      <a:gd name="T7" fmla="*/ 156 h 156"/>
                      <a:gd name="T8" fmla="*/ 18 w 24"/>
                      <a:gd name="T9" fmla="*/ 156 h 156"/>
                      <a:gd name="T10" fmla="*/ 18 w 24"/>
                      <a:gd name="T11" fmla="*/ 54 h 156"/>
                      <a:gd name="T12" fmla="*/ 24 w 24"/>
                      <a:gd name="T13" fmla="*/ 60 h 156"/>
                      <a:gd name="T14" fmla="*/ 12 w 24"/>
                      <a:gd name="T15" fmla="*/ 0 h 1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4" h="156">
                        <a:moveTo>
                          <a:pt x="12" y="0"/>
                        </a:moveTo>
                        <a:lnTo>
                          <a:pt x="0" y="60"/>
                        </a:lnTo>
                        <a:lnTo>
                          <a:pt x="6" y="54"/>
                        </a:lnTo>
                        <a:lnTo>
                          <a:pt x="6" y="156"/>
                        </a:lnTo>
                        <a:lnTo>
                          <a:pt x="18" y="156"/>
                        </a:lnTo>
                        <a:lnTo>
                          <a:pt x="18" y="54"/>
                        </a:lnTo>
                        <a:lnTo>
                          <a:pt x="24" y="6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203" name="Freeform 110"/>
                  <p:cNvSpPr>
                    <a:spLocks/>
                  </p:cNvSpPr>
                  <p:nvPr/>
                </p:nvSpPr>
                <p:spPr bwMode="auto">
                  <a:xfrm>
                    <a:off x="2442" y="1376"/>
                    <a:ext cx="24" cy="156"/>
                  </a:xfrm>
                  <a:custGeom>
                    <a:avLst/>
                    <a:gdLst>
                      <a:gd name="T0" fmla="*/ 12 w 24"/>
                      <a:gd name="T1" fmla="*/ 0 h 156"/>
                      <a:gd name="T2" fmla="*/ 0 w 24"/>
                      <a:gd name="T3" fmla="*/ 60 h 156"/>
                      <a:gd name="T4" fmla="*/ 6 w 24"/>
                      <a:gd name="T5" fmla="*/ 54 h 156"/>
                      <a:gd name="T6" fmla="*/ 6 w 24"/>
                      <a:gd name="T7" fmla="*/ 156 h 156"/>
                      <a:gd name="T8" fmla="*/ 18 w 24"/>
                      <a:gd name="T9" fmla="*/ 156 h 156"/>
                      <a:gd name="T10" fmla="*/ 18 w 24"/>
                      <a:gd name="T11" fmla="*/ 54 h 156"/>
                      <a:gd name="T12" fmla="*/ 24 w 24"/>
                      <a:gd name="T13" fmla="*/ 60 h 156"/>
                      <a:gd name="T14" fmla="*/ 12 w 24"/>
                      <a:gd name="T15" fmla="*/ 0 h 1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4" h="156">
                        <a:moveTo>
                          <a:pt x="12" y="0"/>
                        </a:moveTo>
                        <a:lnTo>
                          <a:pt x="0" y="60"/>
                        </a:lnTo>
                        <a:lnTo>
                          <a:pt x="6" y="54"/>
                        </a:lnTo>
                        <a:lnTo>
                          <a:pt x="6" y="156"/>
                        </a:lnTo>
                        <a:lnTo>
                          <a:pt x="18" y="156"/>
                        </a:lnTo>
                        <a:lnTo>
                          <a:pt x="18" y="54"/>
                        </a:lnTo>
                        <a:lnTo>
                          <a:pt x="24" y="60"/>
                        </a:lnTo>
                        <a:lnTo>
                          <a:pt x="12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204" name="Freeform 111"/>
                  <p:cNvSpPr>
                    <a:spLocks/>
                  </p:cNvSpPr>
                  <p:nvPr/>
                </p:nvSpPr>
                <p:spPr bwMode="auto">
                  <a:xfrm>
                    <a:off x="2664" y="1376"/>
                    <a:ext cx="30" cy="156"/>
                  </a:xfrm>
                  <a:custGeom>
                    <a:avLst/>
                    <a:gdLst>
                      <a:gd name="T0" fmla="*/ 18 w 30"/>
                      <a:gd name="T1" fmla="*/ 0 h 156"/>
                      <a:gd name="T2" fmla="*/ 0 w 30"/>
                      <a:gd name="T3" fmla="*/ 60 h 156"/>
                      <a:gd name="T4" fmla="*/ 12 w 30"/>
                      <a:gd name="T5" fmla="*/ 54 h 156"/>
                      <a:gd name="T6" fmla="*/ 12 w 30"/>
                      <a:gd name="T7" fmla="*/ 156 h 156"/>
                      <a:gd name="T8" fmla="*/ 18 w 30"/>
                      <a:gd name="T9" fmla="*/ 156 h 156"/>
                      <a:gd name="T10" fmla="*/ 18 w 30"/>
                      <a:gd name="T11" fmla="*/ 54 h 156"/>
                      <a:gd name="T12" fmla="*/ 30 w 30"/>
                      <a:gd name="T13" fmla="*/ 60 h 156"/>
                      <a:gd name="T14" fmla="*/ 18 w 30"/>
                      <a:gd name="T15" fmla="*/ 0 h 1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0" h="156">
                        <a:moveTo>
                          <a:pt x="18" y="0"/>
                        </a:moveTo>
                        <a:lnTo>
                          <a:pt x="0" y="60"/>
                        </a:lnTo>
                        <a:lnTo>
                          <a:pt x="12" y="54"/>
                        </a:lnTo>
                        <a:lnTo>
                          <a:pt x="12" y="156"/>
                        </a:lnTo>
                        <a:lnTo>
                          <a:pt x="18" y="156"/>
                        </a:lnTo>
                        <a:lnTo>
                          <a:pt x="18" y="54"/>
                        </a:lnTo>
                        <a:lnTo>
                          <a:pt x="30" y="6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205" name="Freeform 112"/>
                  <p:cNvSpPr>
                    <a:spLocks/>
                  </p:cNvSpPr>
                  <p:nvPr/>
                </p:nvSpPr>
                <p:spPr bwMode="auto">
                  <a:xfrm>
                    <a:off x="2664" y="1376"/>
                    <a:ext cx="30" cy="156"/>
                  </a:xfrm>
                  <a:custGeom>
                    <a:avLst/>
                    <a:gdLst>
                      <a:gd name="T0" fmla="*/ 18 w 30"/>
                      <a:gd name="T1" fmla="*/ 0 h 156"/>
                      <a:gd name="T2" fmla="*/ 0 w 30"/>
                      <a:gd name="T3" fmla="*/ 60 h 156"/>
                      <a:gd name="T4" fmla="*/ 12 w 30"/>
                      <a:gd name="T5" fmla="*/ 54 h 156"/>
                      <a:gd name="T6" fmla="*/ 12 w 30"/>
                      <a:gd name="T7" fmla="*/ 156 h 156"/>
                      <a:gd name="T8" fmla="*/ 18 w 30"/>
                      <a:gd name="T9" fmla="*/ 156 h 156"/>
                      <a:gd name="T10" fmla="*/ 18 w 30"/>
                      <a:gd name="T11" fmla="*/ 54 h 156"/>
                      <a:gd name="T12" fmla="*/ 30 w 30"/>
                      <a:gd name="T13" fmla="*/ 60 h 156"/>
                      <a:gd name="T14" fmla="*/ 18 w 30"/>
                      <a:gd name="T15" fmla="*/ 0 h 1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0" h="156">
                        <a:moveTo>
                          <a:pt x="18" y="0"/>
                        </a:moveTo>
                        <a:lnTo>
                          <a:pt x="0" y="60"/>
                        </a:lnTo>
                        <a:lnTo>
                          <a:pt x="12" y="54"/>
                        </a:lnTo>
                        <a:lnTo>
                          <a:pt x="12" y="156"/>
                        </a:lnTo>
                        <a:lnTo>
                          <a:pt x="18" y="156"/>
                        </a:lnTo>
                        <a:lnTo>
                          <a:pt x="18" y="54"/>
                        </a:lnTo>
                        <a:lnTo>
                          <a:pt x="30" y="60"/>
                        </a:lnTo>
                        <a:lnTo>
                          <a:pt x="18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206" name="Freeform 113"/>
                  <p:cNvSpPr>
                    <a:spLocks/>
                  </p:cNvSpPr>
                  <p:nvPr/>
                </p:nvSpPr>
                <p:spPr bwMode="auto">
                  <a:xfrm>
                    <a:off x="2106" y="1376"/>
                    <a:ext cx="30" cy="156"/>
                  </a:xfrm>
                  <a:custGeom>
                    <a:avLst/>
                    <a:gdLst>
                      <a:gd name="T0" fmla="*/ 12 w 30"/>
                      <a:gd name="T1" fmla="*/ 156 h 156"/>
                      <a:gd name="T2" fmla="*/ 30 w 30"/>
                      <a:gd name="T3" fmla="*/ 96 h 156"/>
                      <a:gd name="T4" fmla="*/ 18 w 30"/>
                      <a:gd name="T5" fmla="*/ 102 h 156"/>
                      <a:gd name="T6" fmla="*/ 18 w 30"/>
                      <a:gd name="T7" fmla="*/ 0 h 156"/>
                      <a:gd name="T8" fmla="*/ 12 w 30"/>
                      <a:gd name="T9" fmla="*/ 0 h 156"/>
                      <a:gd name="T10" fmla="*/ 12 w 30"/>
                      <a:gd name="T11" fmla="*/ 102 h 156"/>
                      <a:gd name="T12" fmla="*/ 0 w 30"/>
                      <a:gd name="T13" fmla="*/ 96 h 156"/>
                      <a:gd name="T14" fmla="*/ 12 w 30"/>
                      <a:gd name="T15" fmla="*/ 156 h 1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0" h="156">
                        <a:moveTo>
                          <a:pt x="12" y="156"/>
                        </a:moveTo>
                        <a:lnTo>
                          <a:pt x="30" y="96"/>
                        </a:lnTo>
                        <a:lnTo>
                          <a:pt x="18" y="102"/>
                        </a:lnTo>
                        <a:lnTo>
                          <a:pt x="18" y="0"/>
                        </a:lnTo>
                        <a:lnTo>
                          <a:pt x="12" y="0"/>
                        </a:lnTo>
                        <a:lnTo>
                          <a:pt x="12" y="102"/>
                        </a:lnTo>
                        <a:lnTo>
                          <a:pt x="0" y="96"/>
                        </a:lnTo>
                        <a:lnTo>
                          <a:pt x="12" y="1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207" name="Freeform 114"/>
                  <p:cNvSpPr>
                    <a:spLocks/>
                  </p:cNvSpPr>
                  <p:nvPr/>
                </p:nvSpPr>
                <p:spPr bwMode="auto">
                  <a:xfrm>
                    <a:off x="2106" y="1376"/>
                    <a:ext cx="30" cy="156"/>
                  </a:xfrm>
                  <a:custGeom>
                    <a:avLst/>
                    <a:gdLst>
                      <a:gd name="T0" fmla="*/ 12 w 30"/>
                      <a:gd name="T1" fmla="*/ 156 h 156"/>
                      <a:gd name="T2" fmla="*/ 30 w 30"/>
                      <a:gd name="T3" fmla="*/ 96 h 156"/>
                      <a:gd name="T4" fmla="*/ 18 w 30"/>
                      <a:gd name="T5" fmla="*/ 102 h 156"/>
                      <a:gd name="T6" fmla="*/ 18 w 30"/>
                      <a:gd name="T7" fmla="*/ 0 h 156"/>
                      <a:gd name="T8" fmla="*/ 12 w 30"/>
                      <a:gd name="T9" fmla="*/ 0 h 156"/>
                      <a:gd name="T10" fmla="*/ 12 w 30"/>
                      <a:gd name="T11" fmla="*/ 102 h 156"/>
                      <a:gd name="T12" fmla="*/ 0 w 30"/>
                      <a:gd name="T13" fmla="*/ 96 h 156"/>
                      <a:gd name="T14" fmla="*/ 12 w 30"/>
                      <a:gd name="T15" fmla="*/ 156 h 1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0" h="156">
                        <a:moveTo>
                          <a:pt x="12" y="156"/>
                        </a:moveTo>
                        <a:lnTo>
                          <a:pt x="30" y="96"/>
                        </a:lnTo>
                        <a:lnTo>
                          <a:pt x="18" y="102"/>
                        </a:lnTo>
                        <a:lnTo>
                          <a:pt x="18" y="0"/>
                        </a:lnTo>
                        <a:lnTo>
                          <a:pt x="12" y="0"/>
                        </a:lnTo>
                        <a:lnTo>
                          <a:pt x="12" y="102"/>
                        </a:lnTo>
                        <a:lnTo>
                          <a:pt x="0" y="96"/>
                        </a:lnTo>
                        <a:lnTo>
                          <a:pt x="12" y="156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208" name="Freeform 115"/>
                  <p:cNvSpPr>
                    <a:spLocks/>
                  </p:cNvSpPr>
                  <p:nvPr/>
                </p:nvSpPr>
                <p:spPr bwMode="auto">
                  <a:xfrm>
                    <a:off x="2340" y="1376"/>
                    <a:ext cx="30" cy="156"/>
                  </a:xfrm>
                  <a:custGeom>
                    <a:avLst/>
                    <a:gdLst>
                      <a:gd name="T0" fmla="*/ 18 w 30"/>
                      <a:gd name="T1" fmla="*/ 156 h 156"/>
                      <a:gd name="T2" fmla="*/ 30 w 30"/>
                      <a:gd name="T3" fmla="*/ 96 h 156"/>
                      <a:gd name="T4" fmla="*/ 18 w 30"/>
                      <a:gd name="T5" fmla="*/ 102 h 156"/>
                      <a:gd name="T6" fmla="*/ 18 w 30"/>
                      <a:gd name="T7" fmla="*/ 0 h 156"/>
                      <a:gd name="T8" fmla="*/ 12 w 30"/>
                      <a:gd name="T9" fmla="*/ 0 h 156"/>
                      <a:gd name="T10" fmla="*/ 12 w 30"/>
                      <a:gd name="T11" fmla="*/ 102 h 156"/>
                      <a:gd name="T12" fmla="*/ 0 w 30"/>
                      <a:gd name="T13" fmla="*/ 96 h 156"/>
                      <a:gd name="T14" fmla="*/ 18 w 30"/>
                      <a:gd name="T15" fmla="*/ 156 h 1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0" h="156">
                        <a:moveTo>
                          <a:pt x="18" y="156"/>
                        </a:moveTo>
                        <a:lnTo>
                          <a:pt x="30" y="96"/>
                        </a:lnTo>
                        <a:lnTo>
                          <a:pt x="18" y="102"/>
                        </a:lnTo>
                        <a:lnTo>
                          <a:pt x="18" y="0"/>
                        </a:lnTo>
                        <a:lnTo>
                          <a:pt x="12" y="0"/>
                        </a:lnTo>
                        <a:lnTo>
                          <a:pt x="12" y="102"/>
                        </a:lnTo>
                        <a:lnTo>
                          <a:pt x="0" y="96"/>
                        </a:lnTo>
                        <a:lnTo>
                          <a:pt x="18" y="1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209" name="Freeform 116"/>
                  <p:cNvSpPr>
                    <a:spLocks/>
                  </p:cNvSpPr>
                  <p:nvPr/>
                </p:nvSpPr>
                <p:spPr bwMode="auto">
                  <a:xfrm>
                    <a:off x="2340" y="1376"/>
                    <a:ext cx="30" cy="156"/>
                  </a:xfrm>
                  <a:custGeom>
                    <a:avLst/>
                    <a:gdLst>
                      <a:gd name="T0" fmla="*/ 18 w 30"/>
                      <a:gd name="T1" fmla="*/ 156 h 156"/>
                      <a:gd name="T2" fmla="*/ 30 w 30"/>
                      <a:gd name="T3" fmla="*/ 96 h 156"/>
                      <a:gd name="T4" fmla="*/ 18 w 30"/>
                      <a:gd name="T5" fmla="*/ 102 h 156"/>
                      <a:gd name="T6" fmla="*/ 18 w 30"/>
                      <a:gd name="T7" fmla="*/ 0 h 156"/>
                      <a:gd name="T8" fmla="*/ 12 w 30"/>
                      <a:gd name="T9" fmla="*/ 0 h 156"/>
                      <a:gd name="T10" fmla="*/ 12 w 30"/>
                      <a:gd name="T11" fmla="*/ 102 h 156"/>
                      <a:gd name="T12" fmla="*/ 0 w 30"/>
                      <a:gd name="T13" fmla="*/ 96 h 156"/>
                      <a:gd name="T14" fmla="*/ 18 w 30"/>
                      <a:gd name="T15" fmla="*/ 156 h 1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0" h="156">
                        <a:moveTo>
                          <a:pt x="18" y="156"/>
                        </a:moveTo>
                        <a:lnTo>
                          <a:pt x="30" y="96"/>
                        </a:lnTo>
                        <a:lnTo>
                          <a:pt x="18" y="102"/>
                        </a:lnTo>
                        <a:lnTo>
                          <a:pt x="18" y="0"/>
                        </a:lnTo>
                        <a:lnTo>
                          <a:pt x="12" y="0"/>
                        </a:lnTo>
                        <a:lnTo>
                          <a:pt x="12" y="102"/>
                        </a:lnTo>
                        <a:lnTo>
                          <a:pt x="0" y="96"/>
                        </a:lnTo>
                        <a:lnTo>
                          <a:pt x="18" y="156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210" name="Freeform 117"/>
                  <p:cNvSpPr>
                    <a:spLocks/>
                  </p:cNvSpPr>
                  <p:nvPr/>
                </p:nvSpPr>
                <p:spPr bwMode="auto">
                  <a:xfrm>
                    <a:off x="2562" y="1376"/>
                    <a:ext cx="30" cy="156"/>
                  </a:xfrm>
                  <a:custGeom>
                    <a:avLst/>
                    <a:gdLst>
                      <a:gd name="T0" fmla="*/ 12 w 30"/>
                      <a:gd name="T1" fmla="*/ 156 h 156"/>
                      <a:gd name="T2" fmla="*/ 30 w 30"/>
                      <a:gd name="T3" fmla="*/ 96 h 156"/>
                      <a:gd name="T4" fmla="*/ 18 w 30"/>
                      <a:gd name="T5" fmla="*/ 102 h 156"/>
                      <a:gd name="T6" fmla="*/ 18 w 30"/>
                      <a:gd name="T7" fmla="*/ 0 h 156"/>
                      <a:gd name="T8" fmla="*/ 6 w 30"/>
                      <a:gd name="T9" fmla="*/ 0 h 156"/>
                      <a:gd name="T10" fmla="*/ 6 w 30"/>
                      <a:gd name="T11" fmla="*/ 102 h 156"/>
                      <a:gd name="T12" fmla="*/ 0 w 30"/>
                      <a:gd name="T13" fmla="*/ 96 h 156"/>
                      <a:gd name="T14" fmla="*/ 12 w 30"/>
                      <a:gd name="T15" fmla="*/ 156 h 1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0" h="156">
                        <a:moveTo>
                          <a:pt x="12" y="156"/>
                        </a:moveTo>
                        <a:lnTo>
                          <a:pt x="30" y="96"/>
                        </a:lnTo>
                        <a:lnTo>
                          <a:pt x="18" y="102"/>
                        </a:lnTo>
                        <a:lnTo>
                          <a:pt x="18" y="0"/>
                        </a:lnTo>
                        <a:lnTo>
                          <a:pt x="6" y="0"/>
                        </a:lnTo>
                        <a:lnTo>
                          <a:pt x="6" y="102"/>
                        </a:lnTo>
                        <a:lnTo>
                          <a:pt x="0" y="96"/>
                        </a:lnTo>
                        <a:lnTo>
                          <a:pt x="12" y="1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211" name="Freeform 118"/>
                  <p:cNvSpPr>
                    <a:spLocks/>
                  </p:cNvSpPr>
                  <p:nvPr/>
                </p:nvSpPr>
                <p:spPr bwMode="auto">
                  <a:xfrm>
                    <a:off x="2562" y="1376"/>
                    <a:ext cx="30" cy="156"/>
                  </a:xfrm>
                  <a:custGeom>
                    <a:avLst/>
                    <a:gdLst>
                      <a:gd name="T0" fmla="*/ 12 w 30"/>
                      <a:gd name="T1" fmla="*/ 156 h 156"/>
                      <a:gd name="T2" fmla="*/ 30 w 30"/>
                      <a:gd name="T3" fmla="*/ 96 h 156"/>
                      <a:gd name="T4" fmla="*/ 18 w 30"/>
                      <a:gd name="T5" fmla="*/ 102 h 156"/>
                      <a:gd name="T6" fmla="*/ 18 w 30"/>
                      <a:gd name="T7" fmla="*/ 0 h 156"/>
                      <a:gd name="T8" fmla="*/ 6 w 30"/>
                      <a:gd name="T9" fmla="*/ 0 h 156"/>
                      <a:gd name="T10" fmla="*/ 6 w 30"/>
                      <a:gd name="T11" fmla="*/ 102 h 156"/>
                      <a:gd name="T12" fmla="*/ 0 w 30"/>
                      <a:gd name="T13" fmla="*/ 96 h 156"/>
                      <a:gd name="T14" fmla="*/ 12 w 30"/>
                      <a:gd name="T15" fmla="*/ 156 h 1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0" h="156">
                        <a:moveTo>
                          <a:pt x="12" y="156"/>
                        </a:moveTo>
                        <a:lnTo>
                          <a:pt x="30" y="96"/>
                        </a:lnTo>
                        <a:lnTo>
                          <a:pt x="18" y="102"/>
                        </a:lnTo>
                        <a:lnTo>
                          <a:pt x="18" y="0"/>
                        </a:lnTo>
                        <a:lnTo>
                          <a:pt x="6" y="0"/>
                        </a:lnTo>
                        <a:lnTo>
                          <a:pt x="6" y="102"/>
                        </a:lnTo>
                        <a:lnTo>
                          <a:pt x="0" y="96"/>
                        </a:lnTo>
                        <a:lnTo>
                          <a:pt x="12" y="156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84119" name="Group 119"/>
          <p:cNvGrpSpPr>
            <a:grpSpLocks/>
          </p:cNvGrpSpPr>
          <p:nvPr/>
        </p:nvGrpSpPr>
        <p:grpSpPr bwMode="auto">
          <a:xfrm>
            <a:off x="1066800" y="1057275"/>
            <a:ext cx="3979863" cy="2066925"/>
            <a:chOff x="672" y="666"/>
            <a:chExt cx="2507" cy="1302"/>
          </a:xfrm>
        </p:grpSpPr>
        <p:sp>
          <p:nvSpPr>
            <p:cNvPr id="44136" name="Rectangle 120"/>
            <p:cNvSpPr>
              <a:spLocks noChangeArrowheads="1"/>
            </p:cNvSpPr>
            <p:nvPr/>
          </p:nvSpPr>
          <p:spPr bwMode="auto">
            <a:xfrm>
              <a:off x="672" y="1536"/>
              <a:ext cx="2496" cy="4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44137" name="Rectangle 121"/>
            <p:cNvSpPr>
              <a:spLocks noChangeArrowheads="1"/>
            </p:cNvSpPr>
            <p:nvPr/>
          </p:nvSpPr>
          <p:spPr bwMode="auto">
            <a:xfrm>
              <a:off x="912" y="816"/>
              <a:ext cx="768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grpSp>
          <p:nvGrpSpPr>
            <p:cNvPr id="44138" name="Group 122"/>
            <p:cNvGrpSpPr>
              <a:grpSpLocks/>
            </p:cNvGrpSpPr>
            <p:nvPr/>
          </p:nvGrpSpPr>
          <p:grpSpPr bwMode="auto">
            <a:xfrm>
              <a:off x="774" y="666"/>
              <a:ext cx="2405" cy="1254"/>
              <a:chOff x="774" y="666"/>
              <a:chExt cx="2405" cy="1254"/>
            </a:xfrm>
          </p:grpSpPr>
          <p:grpSp>
            <p:nvGrpSpPr>
              <p:cNvPr id="44139" name="Group 123"/>
              <p:cNvGrpSpPr>
                <a:grpSpLocks/>
              </p:cNvGrpSpPr>
              <p:nvPr/>
            </p:nvGrpSpPr>
            <p:grpSpPr bwMode="auto">
              <a:xfrm>
                <a:off x="774" y="1596"/>
                <a:ext cx="2405" cy="324"/>
                <a:chOff x="774" y="1596"/>
                <a:chExt cx="2405" cy="324"/>
              </a:xfrm>
            </p:grpSpPr>
            <p:sp>
              <p:nvSpPr>
                <p:cNvPr id="44173" name="Rectangle 124"/>
                <p:cNvSpPr>
                  <a:spLocks noChangeArrowheads="1"/>
                </p:cNvSpPr>
                <p:nvPr/>
              </p:nvSpPr>
              <p:spPr bwMode="auto">
                <a:xfrm>
                  <a:off x="774" y="1602"/>
                  <a:ext cx="60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500" b="0">
                      <a:solidFill>
                        <a:srgbClr val="000000"/>
                      </a:solidFill>
                    </a:rPr>
                    <a:t>1</a:t>
                  </a:r>
                  <a:endParaRPr lang="ru-RU" altLang="ru-RU" sz="2400" b="0"/>
                </a:p>
              </p:txBody>
            </p:sp>
            <p:sp>
              <p:nvSpPr>
                <p:cNvPr id="44174" name="Rectangle 125"/>
                <p:cNvSpPr>
                  <a:spLocks noChangeArrowheads="1"/>
                </p:cNvSpPr>
                <p:nvPr/>
              </p:nvSpPr>
              <p:spPr bwMode="auto">
                <a:xfrm>
                  <a:off x="953" y="1596"/>
                  <a:ext cx="1303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500" b="0">
                      <a:solidFill>
                        <a:srgbClr val="000000"/>
                      </a:solidFill>
                    </a:rPr>
                    <a:t>-ферромагнетики (Tc,</a:t>
                  </a:r>
                  <a:r>
                    <a:rPr lang="ru-RU" altLang="ru-RU" sz="1500" b="0" baseline="30000">
                      <a:solidFill>
                        <a:srgbClr val="000000"/>
                      </a:solidFill>
                    </a:rPr>
                    <a:t>o</a:t>
                  </a:r>
                  <a:r>
                    <a:rPr lang="ru-RU" altLang="ru-RU" sz="1500" b="0">
                      <a:solidFill>
                        <a:srgbClr val="000000"/>
                      </a:solidFill>
                    </a:rPr>
                    <a:t>C):</a:t>
                  </a:r>
                  <a:endParaRPr lang="ru-RU" altLang="ru-RU" sz="2400" b="0"/>
                </a:p>
              </p:txBody>
            </p:sp>
            <p:sp>
              <p:nvSpPr>
                <p:cNvPr id="44175" name="Rectangle 126"/>
                <p:cNvSpPr>
                  <a:spLocks noChangeArrowheads="1"/>
                </p:cNvSpPr>
                <p:nvPr/>
              </p:nvSpPr>
              <p:spPr bwMode="auto">
                <a:xfrm>
                  <a:off x="966" y="1776"/>
                  <a:ext cx="64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500" b="0">
                      <a:solidFill>
                        <a:srgbClr val="000000"/>
                      </a:solidFill>
                    </a:rPr>
                    <a:t>железо (770)</a:t>
                  </a:r>
                  <a:endParaRPr lang="ru-RU" altLang="ru-RU" sz="2400" b="0"/>
                </a:p>
              </p:txBody>
            </p:sp>
            <p:sp>
              <p:nvSpPr>
                <p:cNvPr id="44176" name="Rectangle 127"/>
                <p:cNvSpPr>
                  <a:spLocks noChangeArrowheads="1"/>
                </p:cNvSpPr>
                <p:nvPr/>
              </p:nvSpPr>
              <p:spPr bwMode="auto">
                <a:xfrm>
                  <a:off x="1698" y="1770"/>
                  <a:ext cx="64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500" b="0">
                      <a:solidFill>
                        <a:srgbClr val="000000"/>
                      </a:solidFill>
                    </a:rPr>
                    <a:t>никель (358)</a:t>
                  </a:r>
                  <a:endParaRPr lang="ru-RU" altLang="ru-RU" sz="2400" b="0"/>
                </a:p>
              </p:txBody>
            </p:sp>
            <p:sp>
              <p:nvSpPr>
                <p:cNvPr id="44177" name="Rectangle 128"/>
                <p:cNvSpPr>
                  <a:spLocks noChangeArrowheads="1"/>
                </p:cNvSpPr>
                <p:nvPr/>
              </p:nvSpPr>
              <p:spPr bwMode="auto">
                <a:xfrm>
                  <a:off x="2430" y="1776"/>
                  <a:ext cx="749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500" b="0">
                      <a:solidFill>
                        <a:srgbClr val="000000"/>
                      </a:solidFill>
                    </a:rPr>
                    <a:t>кобальт (1131)</a:t>
                  </a:r>
                  <a:endParaRPr lang="ru-RU" altLang="ru-RU" sz="2400" b="0"/>
                </a:p>
              </p:txBody>
            </p:sp>
          </p:grpSp>
          <p:grpSp>
            <p:nvGrpSpPr>
              <p:cNvPr id="44140" name="Group 129"/>
              <p:cNvGrpSpPr>
                <a:grpSpLocks/>
              </p:cNvGrpSpPr>
              <p:nvPr/>
            </p:nvGrpSpPr>
            <p:grpSpPr bwMode="auto">
              <a:xfrm>
                <a:off x="792" y="666"/>
                <a:ext cx="888" cy="774"/>
                <a:chOff x="792" y="884"/>
                <a:chExt cx="888" cy="774"/>
              </a:xfrm>
            </p:grpSpPr>
            <p:sp>
              <p:nvSpPr>
                <p:cNvPr id="44141" name="Freeform 130"/>
                <p:cNvSpPr>
                  <a:spLocks/>
                </p:cNvSpPr>
                <p:nvPr/>
              </p:nvSpPr>
              <p:spPr bwMode="auto">
                <a:xfrm>
                  <a:off x="1296" y="884"/>
                  <a:ext cx="42" cy="84"/>
                </a:xfrm>
                <a:custGeom>
                  <a:avLst/>
                  <a:gdLst>
                    <a:gd name="T0" fmla="*/ 30 w 42"/>
                    <a:gd name="T1" fmla="*/ 0 h 84"/>
                    <a:gd name="T2" fmla="*/ 30 w 42"/>
                    <a:gd name="T3" fmla="*/ 66 h 84"/>
                    <a:gd name="T4" fmla="*/ 30 w 42"/>
                    <a:gd name="T5" fmla="*/ 72 h 84"/>
                    <a:gd name="T6" fmla="*/ 30 w 42"/>
                    <a:gd name="T7" fmla="*/ 78 h 84"/>
                    <a:gd name="T8" fmla="*/ 36 w 42"/>
                    <a:gd name="T9" fmla="*/ 78 h 84"/>
                    <a:gd name="T10" fmla="*/ 42 w 42"/>
                    <a:gd name="T11" fmla="*/ 78 h 84"/>
                    <a:gd name="T12" fmla="*/ 42 w 42"/>
                    <a:gd name="T13" fmla="*/ 84 h 84"/>
                    <a:gd name="T14" fmla="*/ 0 w 42"/>
                    <a:gd name="T15" fmla="*/ 84 h 84"/>
                    <a:gd name="T16" fmla="*/ 0 w 42"/>
                    <a:gd name="T17" fmla="*/ 78 h 84"/>
                    <a:gd name="T18" fmla="*/ 6 w 42"/>
                    <a:gd name="T19" fmla="*/ 78 h 84"/>
                    <a:gd name="T20" fmla="*/ 12 w 42"/>
                    <a:gd name="T21" fmla="*/ 78 h 84"/>
                    <a:gd name="T22" fmla="*/ 12 w 42"/>
                    <a:gd name="T23" fmla="*/ 72 h 84"/>
                    <a:gd name="T24" fmla="*/ 12 w 42"/>
                    <a:gd name="T25" fmla="*/ 66 h 84"/>
                    <a:gd name="T26" fmla="*/ 12 w 42"/>
                    <a:gd name="T27" fmla="*/ 24 h 84"/>
                    <a:gd name="T28" fmla="*/ 6 w 42"/>
                    <a:gd name="T29" fmla="*/ 18 h 84"/>
                    <a:gd name="T30" fmla="*/ 0 w 42"/>
                    <a:gd name="T31" fmla="*/ 18 h 84"/>
                    <a:gd name="T32" fmla="*/ 0 w 42"/>
                    <a:gd name="T33" fmla="*/ 12 h 84"/>
                    <a:gd name="T34" fmla="*/ 24 w 42"/>
                    <a:gd name="T35" fmla="*/ 0 h 84"/>
                    <a:gd name="T36" fmla="*/ 30 w 42"/>
                    <a:gd name="T37" fmla="*/ 0 h 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2" h="84">
                      <a:moveTo>
                        <a:pt x="30" y="0"/>
                      </a:moveTo>
                      <a:lnTo>
                        <a:pt x="30" y="66"/>
                      </a:lnTo>
                      <a:lnTo>
                        <a:pt x="30" y="72"/>
                      </a:lnTo>
                      <a:lnTo>
                        <a:pt x="30" y="78"/>
                      </a:lnTo>
                      <a:lnTo>
                        <a:pt x="36" y="78"/>
                      </a:lnTo>
                      <a:lnTo>
                        <a:pt x="42" y="78"/>
                      </a:lnTo>
                      <a:lnTo>
                        <a:pt x="42" y="84"/>
                      </a:lnTo>
                      <a:lnTo>
                        <a:pt x="0" y="84"/>
                      </a:lnTo>
                      <a:lnTo>
                        <a:pt x="0" y="78"/>
                      </a:lnTo>
                      <a:lnTo>
                        <a:pt x="6" y="78"/>
                      </a:lnTo>
                      <a:lnTo>
                        <a:pt x="12" y="78"/>
                      </a:lnTo>
                      <a:lnTo>
                        <a:pt x="12" y="72"/>
                      </a:lnTo>
                      <a:lnTo>
                        <a:pt x="12" y="66"/>
                      </a:lnTo>
                      <a:lnTo>
                        <a:pt x="12" y="24"/>
                      </a:lnTo>
                      <a:lnTo>
                        <a:pt x="6" y="18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24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42" name="Rectangle 131"/>
                <p:cNvSpPr>
                  <a:spLocks noChangeArrowheads="1"/>
                </p:cNvSpPr>
                <p:nvPr/>
              </p:nvSpPr>
              <p:spPr bwMode="auto">
                <a:xfrm>
                  <a:off x="924" y="1040"/>
                  <a:ext cx="756" cy="61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 altLang="ru-RU"/>
                </a:p>
              </p:txBody>
            </p:sp>
            <p:sp>
              <p:nvSpPr>
                <p:cNvPr id="44143" name="Freeform 132"/>
                <p:cNvSpPr>
                  <a:spLocks/>
                </p:cNvSpPr>
                <p:nvPr/>
              </p:nvSpPr>
              <p:spPr bwMode="auto">
                <a:xfrm>
                  <a:off x="1020" y="1130"/>
                  <a:ext cx="24" cy="156"/>
                </a:xfrm>
                <a:custGeom>
                  <a:avLst/>
                  <a:gdLst>
                    <a:gd name="T0" fmla="*/ 12 w 24"/>
                    <a:gd name="T1" fmla="*/ 0 h 156"/>
                    <a:gd name="T2" fmla="*/ 0 w 24"/>
                    <a:gd name="T3" fmla="*/ 60 h 156"/>
                    <a:gd name="T4" fmla="*/ 6 w 24"/>
                    <a:gd name="T5" fmla="*/ 48 h 156"/>
                    <a:gd name="T6" fmla="*/ 6 w 24"/>
                    <a:gd name="T7" fmla="*/ 156 h 156"/>
                    <a:gd name="T8" fmla="*/ 18 w 24"/>
                    <a:gd name="T9" fmla="*/ 156 h 156"/>
                    <a:gd name="T10" fmla="*/ 18 w 24"/>
                    <a:gd name="T11" fmla="*/ 48 h 156"/>
                    <a:gd name="T12" fmla="*/ 24 w 24"/>
                    <a:gd name="T13" fmla="*/ 60 h 156"/>
                    <a:gd name="T14" fmla="*/ 12 w 24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" h="156">
                      <a:moveTo>
                        <a:pt x="12" y="0"/>
                      </a:moveTo>
                      <a:lnTo>
                        <a:pt x="0" y="60"/>
                      </a:lnTo>
                      <a:lnTo>
                        <a:pt x="6" y="48"/>
                      </a:lnTo>
                      <a:lnTo>
                        <a:pt x="6" y="156"/>
                      </a:lnTo>
                      <a:lnTo>
                        <a:pt x="18" y="156"/>
                      </a:lnTo>
                      <a:lnTo>
                        <a:pt x="18" y="48"/>
                      </a:lnTo>
                      <a:lnTo>
                        <a:pt x="24" y="6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44" name="Freeform 133"/>
                <p:cNvSpPr>
                  <a:spLocks/>
                </p:cNvSpPr>
                <p:nvPr/>
              </p:nvSpPr>
              <p:spPr bwMode="auto">
                <a:xfrm>
                  <a:off x="1020" y="1130"/>
                  <a:ext cx="24" cy="156"/>
                </a:xfrm>
                <a:custGeom>
                  <a:avLst/>
                  <a:gdLst>
                    <a:gd name="T0" fmla="*/ 12 w 24"/>
                    <a:gd name="T1" fmla="*/ 0 h 156"/>
                    <a:gd name="T2" fmla="*/ 0 w 24"/>
                    <a:gd name="T3" fmla="*/ 60 h 156"/>
                    <a:gd name="T4" fmla="*/ 6 w 24"/>
                    <a:gd name="T5" fmla="*/ 48 h 156"/>
                    <a:gd name="T6" fmla="*/ 6 w 24"/>
                    <a:gd name="T7" fmla="*/ 156 h 156"/>
                    <a:gd name="T8" fmla="*/ 18 w 24"/>
                    <a:gd name="T9" fmla="*/ 156 h 156"/>
                    <a:gd name="T10" fmla="*/ 18 w 24"/>
                    <a:gd name="T11" fmla="*/ 48 h 156"/>
                    <a:gd name="T12" fmla="*/ 24 w 24"/>
                    <a:gd name="T13" fmla="*/ 60 h 156"/>
                    <a:gd name="T14" fmla="*/ 12 w 24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" h="156">
                      <a:moveTo>
                        <a:pt x="12" y="0"/>
                      </a:moveTo>
                      <a:lnTo>
                        <a:pt x="0" y="60"/>
                      </a:lnTo>
                      <a:lnTo>
                        <a:pt x="6" y="48"/>
                      </a:lnTo>
                      <a:lnTo>
                        <a:pt x="6" y="156"/>
                      </a:lnTo>
                      <a:lnTo>
                        <a:pt x="18" y="156"/>
                      </a:lnTo>
                      <a:lnTo>
                        <a:pt x="18" y="48"/>
                      </a:lnTo>
                      <a:lnTo>
                        <a:pt x="24" y="6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45" name="Freeform 134"/>
                <p:cNvSpPr>
                  <a:spLocks/>
                </p:cNvSpPr>
                <p:nvPr/>
              </p:nvSpPr>
              <p:spPr bwMode="auto">
                <a:xfrm>
                  <a:off x="1122" y="1124"/>
                  <a:ext cx="24" cy="156"/>
                </a:xfrm>
                <a:custGeom>
                  <a:avLst/>
                  <a:gdLst>
                    <a:gd name="T0" fmla="*/ 12 w 24"/>
                    <a:gd name="T1" fmla="*/ 0 h 156"/>
                    <a:gd name="T2" fmla="*/ 0 w 24"/>
                    <a:gd name="T3" fmla="*/ 60 h 156"/>
                    <a:gd name="T4" fmla="*/ 6 w 24"/>
                    <a:gd name="T5" fmla="*/ 54 h 156"/>
                    <a:gd name="T6" fmla="*/ 6 w 24"/>
                    <a:gd name="T7" fmla="*/ 156 h 156"/>
                    <a:gd name="T8" fmla="*/ 18 w 24"/>
                    <a:gd name="T9" fmla="*/ 156 h 156"/>
                    <a:gd name="T10" fmla="*/ 18 w 24"/>
                    <a:gd name="T11" fmla="*/ 54 h 156"/>
                    <a:gd name="T12" fmla="*/ 24 w 24"/>
                    <a:gd name="T13" fmla="*/ 60 h 156"/>
                    <a:gd name="T14" fmla="*/ 12 w 24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" h="156">
                      <a:moveTo>
                        <a:pt x="12" y="0"/>
                      </a:moveTo>
                      <a:lnTo>
                        <a:pt x="0" y="60"/>
                      </a:lnTo>
                      <a:lnTo>
                        <a:pt x="6" y="54"/>
                      </a:lnTo>
                      <a:lnTo>
                        <a:pt x="6" y="156"/>
                      </a:lnTo>
                      <a:lnTo>
                        <a:pt x="18" y="156"/>
                      </a:lnTo>
                      <a:lnTo>
                        <a:pt x="18" y="54"/>
                      </a:lnTo>
                      <a:lnTo>
                        <a:pt x="24" y="6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46" name="Freeform 135"/>
                <p:cNvSpPr>
                  <a:spLocks/>
                </p:cNvSpPr>
                <p:nvPr/>
              </p:nvSpPr>
              <p:spPr bwMode="auto">
                <a:xfrm>
                  <a:off x="1122" y="1124"/>
                  <a:ext cx="24" cy="156"/>
                </a:xfrm>
                <a:custGeom>
                  <a:avLst/>
                  <a:gdLst>
                    <a:gd name="T0" fmla="*/ 12 w 24"/>
                    <a:gd name="T1" fmla="*/ 0 h 156"/>
                    <a:gd name="T2" fmla="*/ 0 w 24"/>
                    <a:gd name="T3" fmla="*/ 60 h 156"/>
                    <a:gd name="T4" fmla="*/ 6 w 24"/>
                    <a:gd name="T5" fmla="*/ 54 h 156"/>
                    <a:gd name="T6" fmla="*/ 6 w 24"/>
                    <a:gd name="T7" fmla="*/ 156 h 156"/>
                    <a:gd name="T8" fmla="*/ 18 w 24"/>
                    <a:gd name="T9" fmla="*/ 156 h 156"/>
                    <a:gd name="T10" fmla="*/ 18 w 24"/>
                    <a:gd name="T11" fmla="*/ 54 h 156"/>
                    <a:gd name="T12" fmla="*/ 24 w 24"/>
                    <a:gd name="T13" fmla="*/ 60 h 156"/>
                    <a:gd name="T14" fmla="*/ 12 w 24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" h="156">
                      <a:moveTo>
                        <a:pt x="12" y="0"/>
                      </a:moveTo>
                      <a:lnTo>
                        <a:pt x="0" y="60"/>
                      </a:lnTo>
                      <a:lnTo>
                        <a:pt x="6" y="54"/>
                      </a:lnTo>
                      <a:lnTo>
                        <a:pt x="6" y="156"/>
                      </a:lnTo>
                      <a:lnTo>
                        <a:pt x="18" y="156"/>
                      </a:lnTo>
                      <a:lnTo>
                        <a:pt x="18" y="54"/>
                      </a:lnTo>
                      <a:lnTo>
                        <a:pt x="24" y="6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47" name="Freeform 136"/>
                <p:cNvSpPr>
                  <a:spLocks/>
                </p:cNvSpPr>
                <p:nvPr/>
              </p:nvSpPr>
              <p:spPr bwMode="auto">
                <a:xfrm>
                  <a:off x="1212" y="1124"/>
                  <a:ext cx="30" cy="162"/>
                </a:xfrm>
                <a:custGeom>
                  <a:avLst/>
                  <a:gdLst>
                    <a:gd name="T0" fmla="*/ 18 w 30"/>
                    <a:gd name="T1" fmla="*/ 0 h 162"/>
                    <a:gd name="T2" fmla="*/ 0 w 30"/>
                    <a:gd name="T3" fmla="*/ 66 h 162"/>
                    <a:gd name="T4" fmla="*/ 12 w 30"/>
                    <a:gd name="T5" fmla="*/ 54 h 162"/>
                    <a:gd name="T6" fmla="*/ 12 w 30"/>
                    <a:gd name="T7" fmla="*/ 162 h 162"/>
                    <a:gd name="T8" fmla="*/ 24 w 30"/>
                    <a:gd name="T9" fmla="*/ 162 h 162"/>
                    <a:gd name="T10" fmla="*/ 24 w 30"/>
                    <a:gd name="T11" fmla="*/ 54 h 162"/>
                    <a:gd name="T12" fmla="*/ 30 w 30"/>
                    <a:gd name="T13" fmla="*/ 66 h 162"/>
                    <a:gd name="T14" fmla="*/ 18 w 30"/>
                    <a:gd name="T15" fmla="*/ 0 h 1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162">
                      <a:moveTo>
                        <a:pt x="18" y="0"/>
                      </a:moveTo>
                      <a:lnTo>
                        <a:pt x="0" y="66"/>
                      </a:lnTo>
                      <a:lnTo>
                        <a:pt x="12" y="54"/>
                      </a:lnTo>
                      <a:lnTo>
                        <a:pt x="12" y="162"/>
                      </a:lnTo>
                      <a:lnTo>
                        <a:pt x="24" y="162"/>
                      </a:lnTo>
                      <a:lnTo>
                        <a:pt x="24" y="54"/>
                      </a:lnTo>
                      <a:lnTo>
                        <a:pt x="30" y="66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48" name="Freeform 137"/>
                <p:cNvSpPr>
                  <a:spLocks/>
                </p:cNvSpPr>
                <p:nvPr/>
              </p:nvSpPr>
              <p:spPr bwMode="auto">
                <a:xfrm>
                  <a:off x="1212" y="1124"/>
                  <a:ext cx="30" cy="162"/>
                </a:xfrm>
                <a:custGeom>
                  <a:avLst/>
                  <a:gdLst>
                    <a:gd name="T0" fmla="*/ 18 w 30"/>
                    <a:gd name="T1" fmla="*/ 0 h 162"/>
                    <a:gd name="T2" fmla="*/ 0 w 30"/>
                    <a:gd name="T3" fmla="*/ 66 h 162"/>
                    <a:gd name="T4" fmla="*/ 12 w 30"/>
                    <a:gd name="T5" fmla="*/ 54 h 162"/>
                    <a:gd name="T6" fmla="*/ 12 w 30"/>
                    <a:gd name="T7" fmla="*/ 162 h 162"/>
                    <a:gd name="T8" fmla="*/ 24 w 30"/>
                    <a:gd name="T9" fmla="*/ 162 h 162"/>
                    <a:gd name="T10" fmla="*/ 24 w 30"/>
                    <a:gd name="T11" fmla="*/ 54 h 162"/>
                    <a:gd name="T12" fmla="*/ 30 w 30"/>
                    <a:gd name="T13" fmla="*/ 66 h 162"/>
                    <a:gd name="T14" fmla="*/ 18 w 30"/>
                    <a:gd name="T15" fmla="*/ 0 h 1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162">
                      <a:moveTo>
                        <a:pt x="18" y="0"/>
                      </a:moveTo>
                      <a:lnTo>
                        <a:pt x="0" y="66"/>
                      </a:lnTo>
                      <a:lnTo>
                        <a:pt x="12" y="54"/>
                      </a:lnTo>
                      <a:lnTo>
                        <a:pt x="12" y="162"/>
                      </a:lnTo>
                      <a:lnTo>
                        <a:pt x="24" y="162"/>
                      </a:lnTo>
                      <a:lnTo>
                        <a:pt x="24" y="54"/>
                      </a:lnTo>
                      <a:lnTo>
                        <a:pt x="30" y="66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49" name="Freeform 138"/>
                <p:cNvSpPr>
                  <a:spLocks/>
                </p:cNvSpPr>
                <p:nvPr/>
              </p:nvSpPr>
              <p:spPr bwMode="auto">
                <a:xfrm>
                  <a:off x="1308" y="1130"/>
                  <a:ext cx="24" cy="156"/>
                </a:xfrm>
                <a:custGeom>
                  <a:avLst/>
                  <a:gdLst>
                    <a:gd name="T0" fmla="*/ 12 w 24"/>
                    <a:gd name="T1" fmla="*/ 0 h 156"/>
                    <a:gd name="T2" fmla="*/ 0 w 24"/>
                    <a:gd name="T3" fmla="*/ 60 h 156"/>
                    <a:gd name="T4" fmla="*/ 6 w 24"/>
                    <a:gd name="T5" fmla="*/ 48 h 156"/>
                    <a:gd name="T6" fmla="*/ 6 w 24"/>
                    <a:gd name="T7" fmla="*/ 156 h 156"/>
                    <a:gd name="T8" fmla="*/ 18 w 24"/>
                    <a:gd name="T9" fmla="*/ 156 h 156"/>
                    <a:gd name="T10" fmla="*/ 18 w 24"/>
                    <a:gd name="T11" fmla="*/ 48 h 156"/>
                    <a:gd name="T12" fmla="*/ 24 w 24"/>
                    <a:gd name="T13" fmla="*/ 60 h 156"/>
                    <a:gd name="T14" fmla="*/ 12 w 24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" h="156">
                      <a:moveTo>
                        <a:pt x="12" y="0"/>
                      </a:moveTo>
                      <a:lnTo>
                        <a:pt x="0" y="60"/>
                      </a:lnTo>
                      <a:lnTo>
                        <a:pt x="6" y="48"/>
                      </a:lnTo>
                      <a:lnTo>
                        <a:pt x="6" y="156"/>
                      </a:lnTo>
                      <a:lnTo>
                        <a:pt x="18" y="156"/>
                      </a:lnTo>
                      <a:lnTo>
                        <a:pt x="18" y="48"/>
                      </a:lnTo>
                      <a:lnTo>
                        <a:pt x="24" y="6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50" name="Freeform 139"/>
                <p:cNvSpPr>
                  <a:spLocks/>
                </p:cNvSpPr>
                <p:nvPr/>
              </p:nvSpPr>
              <p:spPr bwMode="auto">
                <a:xfrm>
                  <a:off x="1308" y="1130"/>
                  <a:ext cx="24" cy="156"/>
                </a:xfrm>
                <a:custGeom>
                  <a:avLst/>
                  <a:gdLst>
                    <a:gd name="T0" fmla="*/ 12 w 24"/>
                    <a:gd name="T1" fmla="*/ 0 h 156"/>
                    <a:gd name="T2" fmla="*/ 0 w 24"/>
                    <a:gd name="T3" fmla="*/ 60 h 156"/>
                    <a:gd name="T4" fmla="*/ 6 w 24"/>
                    <a:gd name="T5" fmla="*/ 48 h 156"/>
                    <a:gd name="T6" fmla="*/ 6 w 24"/>
                    <a:gd name="T7" fmla="*/ 156 h 156"/>
                    <a:gd name="T8" fmla="*/ 18 w 24"/>
                    <a:gd name="T9" fmla="*/ 156 h 156"/>
                    <a:gd name="T10" fmla="*/ 18 w 24"/>
                    <a:gd name="T11" fmla="*/ 48 h 156"/>
                    <a:gd name="T12" fmla="*/ 24 w 24"/>
                    <a:gd name="T13" fmla="*/ 60 h 156"/>
                    <a:gd name="T14" fmla="*/ 12 w 24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" h="156">
                      <a:moveTo>
                        <a:pt x="12" y="0"/>
                      </a:moveTo>
                      <a:lnTo>
                        <a:pt x="0" y="60"/>
                      </a:lnTo>
                      <a:lnTo>
                        <a:pt x="6" y="48"/>
                      </a:lnTo>
                      <a:lnTo>
                        <a:pt x="6" y="156"/>
                      </a:lnTo>
                      <a:lnTo>
                        <a:pt x="18" y="156"/>
                      </a:lnTo>
                      <a:lnTo>
                        <a:pt x="18" y="48"/>
                      </a:lnTo>
                      <a:lnTo>
                        <a:pt x="24" y="6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51" name="Freeform 140"/>
                <p:cNvSpPr>
                  <a:spLocks/>
                </p:cNvSpPr>
                <p:nvPr/>
              </p:nvSpPr>
              <p:spPr bwMode="auto">
                <a:xfrm>
                  <a:off x="1398" y="1124"/>
                  <a:ext cx="24" cy="162"/>
                </a:xfrm>
                <a:custGeom>
                  <a:avLst/>
                  <a:gdLst>
                    <a:gd name="T0" fmla="*/ 12 w 24"/>
                    <a:gd name="T1" fmla="*/ 0 h 162"/>
                    <a:gd name="T2" fmla="*/ 0 w 24"/>
                    <a:gd name="T3" fmla="*/ 66 h 162"/>
                    <a:gd name="T4" fmla="*/ 6 w 24"/>
                    <a:gd name="T5" fmla="*/ 54 h 162"/>
                    <a:gd name="T6" fmla="*/ 6 w 24"/>
                    <a:gd name="T7" fmla="*/ 162 h 162"/>
                    <a:gd name="T8" fmla="*/ 18 w 24"/>
                    <a:gd name="T9" fmla="*/ 162 h 162"/>
                    <a:gd name="T10" fmla="*/ 18 w 24"/>
                    <a:gd name="T11" fmla="*/ 54 h 162"/>
                    <a:gd name="T12" fmla="*/ 24 w 24"/>
                    <a:gd name="T13" fmla="*/ 66 h 162"/>
                    <a:gd name="T14" fmla="*/ 12 w 24"/>
                    <a:gd name="T15" fmla="*/ 0 h 1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" h="162">
                      <a:moveTo>
                        <a:pt x="12" y="0"/>
                      </a:moveTo>
                      <a:lnTo>
                        <a:pt x="0" y="66"/>
                      </a:lnTo>
                      <a:lnTo>
                        <a:pt x="6" y="54"/>
                      </a:lnTo>
                      <a:lnTo>
                        <a:pt x="6" y="162"/>
                      </a:lnTo>
                      <a:lnTo>
                        <a:pt x="18" y="162"/>
                      </a:lnTo>
                      <a:lnTo>
                        <a:pt x="18" y="54"/>
                      </a:lnTo>
                      <a:lnTo>
                        <a:pt x="24" y="6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52" name="Freeform 141"/>
                <p:cNvSpPr>
                  <a:spLocks/>
                </p:cNvSpPr>
                <p:nvPr/>
              </p:nvSpPr>
              <p:spPr bwMode="auto">
                <a:xfrm>
                  <a:off x="1398" y="1124"/>
                  <a:ext cx="24" cy="162"/>
                </a:xfrm>
                <a:custGeom>
                  <a:avLst/>
                  <a:gdLst>
                    <a:gd name="T0" fmla="*/ 12 w 24"/>
                    <a:gd name="T1" fmla="*/ 0 h 162"/>
                    <a:gd name="T2" fmla="*/ 0 w 24"/>
                    <a:gd name="T3" fmla="*/ 66 h 162"/>
                    <a:gd name="T4" fmla="*/ 6 w 24"/>
                    <a:gd name="T5" fmla="*/ 54 h 162"/>
                    <a:gd name="T6" fmla="*/ 6 w 24"/>
                    <a:gd name="T7" fmla="*/ 162 h 162"/>
                    <a:gd name="T8" fmla="*/ 18 w 24"/>
                    <a:gd name="T9" fmla="*/ 162 h 162"/>
                    <a:gd name="T10" fmla="*/ 18 w 24"/>
                    <a:gd name="T11" fmla="*/ 54 h 162"/>
                    <a:gd name="T12" fmla="*/ 24 w 24"/>
                    <a:gd name="T13" fmla="*/ 66 h 162"/>
                    <a:gd name="T14" fmla="*/ 12 w 24"/>
                    <a:gd name="T15" fmla="*/ 0 h 1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" h="162">
                      <a:moveTo>
                        <a:pt x="12" y="0"/>
                      </a:moveTo>
                      <a:lnTo>
                        <a:pt x="0" y="66"/>
                      </a:lnTo>
                      <a:lnTo>
                        <a:pt x="6" y="54"/>
                      </a:lnTo>
                      <a:lnTo>
                        <a:pt x="6" y="162"/>
                      </a:lnTo>
                      <a:lnTo>
                        <a:pt x="18" y="162"/>
                      </a:lnTo>
                      <a:lnTo>
                        <a:pt x="18" y="54"/>
                      </a:lnTo>
                      <a:lnTo>
                        <a:pt x="24" y="66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53" name="Freeform 142"/>
                <p:cNvSpPr>
                  <a:spLocks/>
                </p:cNvSpPr>
                <p:nvPr/>
              </p:nvSpPr>
              <p:spPr bwMode="auto">
                <a:xfrm>
                  <a:off x="1488" y="1124"/>
                  <a:ext cx="30" cy="162"/>
                </a:xfrm>
                <a:custGeom>
                  <a:avLst/>
                  <a:gdLst>
                    <a:gd name="T0" fmla="*/ 12 w 30"/>
                    <a:gd name="T1" fmla="*/ 0 h 162"/>
                    <a:gd name="T2" fmla="*/ 0 w 30"/>
                    <a:gd name="T3" fmla="*/ 66 h 162"/>
                    <a:gd name="T4" fmla="*/ 6 w 30"/>
                    <a:gd name="T5" fmla="*/ 54 h 162"/>
                    <a:gd name="T6" fmla="*/ 6 w 30"/>
                    <a:gd name="T7" fmla="*/ 162 h 162"/>
                    <a:gd name="T8" fmla="*/ 18 w 30"/>
                    <a:gd name="T9" fmla="*/ 162 h 162"/>
                    <a:gd name="T10" fmla="*/ 18 w 30"/>
                    <a:gd name="T11" fmla="*/ 54 h 162"/>
                    <a:gd name="T12" fmla="*/ 30 w 30"/>
                    <a:gd name="T13" fmla="*/ 66 h 162"/>
                    <a:gd name="T14" fmla="*/ 12 w 30"/>
                    <a:gd name="T15" fmla="*/ 0 h 1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162">
                      <a:moveTo>
                        <a:pt x="12" y="0"/>
                      </a:moveTo>
                      <a:lnTo>
                        <a:pt x="0" y="66"/>
                      </a:lnTo>
                      <a:lnTo>
                        <a:pt x="6" y="54"/>
                      </a:lnTo>
                      <a:lnTo>
                        <a:pt x="6" y="162"/>
                      </a:lnTo>
                      <a:lnTo>
                        <a:pt x="18" y="162"/>
                      </a:lnTo>
                      <a:lnTo>
                        <a:pt x="18" y="54"/>
                      </a:lnTo>
                      <a:lnTo>
                        <a:pt x="30" y="6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54" name="Freeform 143"/>
                <p:cNvSpPr>
                  <a:spLocks/>
                </p:cNvSpPr>
                <p:nvPr/>
              </p:nvSpPr>
              <p:spPr bwMode="auto">
                <a:xfrm>
                  <a:off x="1488" y="1124"/>
                  <a:ext cx="30" cy="162"/>
                </a:xfrm>
                <a:custGeom>
                  <a:avLst/>
                  <a:gdLst>
                    <a:gd name="T0" fmla="*/ 12 w 30"/>
                    <a:gd name="T1" fmla="*/ 0 h 162"/>
                    <a:gd name="T2" fmla="*/ 0 w 30"/>
                    <a:gd name="T3" fmla="*/ 66 h 162"/>
                    <a:gd name="T4" fmla="*/ 6 w 30"/>
                    <a:gd name="T5" fmla="*/ 54 h 162"/>
                    <a:gd name="T6" fmla="*/ 6 w 30"/>
                    <a:gd name="T7" fmla="*/ 162 h 162"/>
                    <a:gd name="T8" fmla="*/ 18 w 30"/>
                    <a:gd name="T9" fmla="*/ 162 h 162"/>
                    <a:gd name="T10" fmla="*/ 18 w 30"/>
                    <a:gd name="T11" fmla="*/ 54 h 162"/>
                    <a:gd name="T12" fmla="*/ 30 w 30"/>
                    <a:gd name="T13" fmla="*/ 66 h 162"/>
                    <a:gd name="T14" fmla="*/ 12 w 30"/>
                    <a:gd name="T15" fmla="*/ 0 h 1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162">
                      <a:moveTo>
                        <a:pt x="12" y="0"/>
                      </a:moveTo>
                      <a:lnTo>
                        <a:pt x="0" y="66"/>
                      </a:lnTo>
                      <a:lnTo>
                        <a:pt x="6" y="54"/>
                      </a:lnTo>
                      <a:lnTo>
                        <a:pt x="6" y="162"/>
                      </a:lnTo>
                      <a:lnTo>
                        <a:pt x="18" y="162"/>
                      </a:lnTo>
                      <a:lnTo>
                        <a:pt x="18" y="54"/>
                      </a:lnTo>
                      <a:lnTo>
                        <a:pt x="30" y="66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55" name="Freeform 144"/>
                <p:cNvSpPr>
                  <a:spLocks/>
                </p:cNvSpPr>
                <p:nvPr/>
              </p:nvSpPr>
              <p:spPr bwMode="auto">
                <a:xfrm>
                  <a:off x="1578" y="1130"/>
                  <a:ext cx="30" cy="156"/>
                </a:xfrm>
                <a:custGeom>
                  <a:avLst/>
                  <a:gdLst>
                    <a:gd name="T0" fmla="*/ 12 w 30"/>
                    <a:gd name="T1" fmla="*/ 0 h 156"/>
                    <a:gd name="T2" fmla="*/ 0 w 30"/>
                    <a:gd name="T3" fmla="*/ 60 h 156"/>
                    <a:gd name="T4" fmla="*/ 6 w 30"/>
                    <a:gd name="T5" fmla="*/ 48 h 156"/>
                    <a:gd name="T6" fmla="*/ 6 w 30"/>
                    <a:gd name="T7" fmla="*/ 156 h 156"/>
                    <a:gd name="T8" fmla="*/ 18 w 30"/>
                    <a:gd name="T9" fmla="*/ 156 h 156"/>
                    <a:gd name="T10" fmla="*/ 18 w 30"/>
                    <a:gd name="T11" fmla="*/ 48 h 156"/>
                    <a:gd name="T12" fmla="*/ 30 w 30"/>
                    <a:gd name="T13" fmla="*/ 60 h 156"/>
                    <a:gd name="T14" fmla="*/ 12 w 3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156">
                      <a:moveTo>
                        <a:pt x="12" y="0"/>
                      </a:moveTo>
                      <a:lnTo>
                        <a:pt x="0" y="60"/>
                      </a:lnTo>
                      <a:lnTo>
                        <a:pt x="6" y="48"/>
                      </a:lnTo>
                      <a:lnTo>
                        <a:pt x="6" y="156"/>
                      </a:lnTo>
                      <a:lnTo>
                        <a:pt x="18" y="156"/>
                      </a:lnTo>
                      <a:lnTo>
                        <a:pt x="18" y="48"/>
                      </a:lnTo>
                      <a:lnTo>
                        <a:pt x="30" y="6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56" name="Freeform 145"/>
                <p:cNvSpPr>
                  <a:spLocks/>
                </p:cNvSpPr>
                <p:nvPr/>
              </p:nvSpPr>
              <p:spPr bwMode="auto">
                <a:xfrm>
                  <a:off x="1578" y="1130"/>
                  <a:ext cx="30" cy="156"/>
                </a:xfrm>
                <a:custGeom>
                  <a:avLst/>
                  <a:gdLst>
                    <a:gd name="T0" fmla="*/ 12 w 30"/>
                    <a:gd name="T1" fmla="*/ 0 h 156"/>
                    <a:gd name="T2" fmla="*/ 0 w 30"/>
                    <a:gd name="T3" fmla="*/ 60 h 156"/>
                    <a:gd name="T4" fmla="*/ 6 w 30"/>
                    <a:gd name="T5" fmla="*/ 48 h 156"/>
                    <a:gd name="T6" fmla="*/ 6 w 30"/>
                    <a:gd name="T7" fmla="*/ 156 h 156"/>
                    <a:gd name="T8" fmla="*/ 18 w 30"/>
                    <a:gd name="T9" fmla="*/ 156 h 156"/>
                    <a:gd name="T10" fmla="*/ 18 w 30"/>
                    <a:gd name="T11" fmla="*/ 48 h 156"/>
                    <a:gd name="T12" fmla="*/ 30 w 30"/>
                    <a:gd name="T13" fmla="*/ 60 h 156"/>
                    <a:gd name="T14" fmla="*/ 12 w 3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156">
                      <a:moveTo>
                        <a:pt x="12" y="0"/>
                      </a:moveTo>
                      <a:lnTo>
                        <a:pt x="0" y="60"/>
                      </a:lnTo>
                      <a:lnTo>
                        <a:pt x="6" y="48"/>
                      </a:lnTo>
                      <a:lnTo>
                        <a:pt x="6" y="156"/>
                      </a:lnTo>
                      <a:lnTo>
                        <a:pt x="18" y="156"/>
                      </a:lnTo>
                      <a:lnTo>
                        <a:pt x="18" y="48"/>
                      </a:lnTo>
                      <a:lnTo>
                        <a:pt x="30" y="6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57" name="Freeform 146"/>
                <p:cNvSpPr>
                  <a:spLocks/>
                </p:cNvSpPr>
                <p:nvPr/>
              </p:nvSpPr>
              <p:spPr bwMode="auto">
                <a:xfrm>
                  <a:off x="1026" y="1394"/>
                  <a:ext cx="24" cy="162"/>
                </a:xfrm>
                <a:custGeom>
                  <a:avLst/>
                  <a:gdLst>
                    <a:gd name="T0" fmla="*/ 12 w 24"/>
                    <a:gd name="T1" fmla="*/ 0 h 162"/>
                    <a:gd name="T2" fmla="*/ 0 w 24"/>
                    <a:gd name="T3" fmla="*/ 66 h 162"/>
                    <a:gd name="T4" fmla="*/ 6 w 24"/>
                    <a:gd name="T5" fmla="*/ 54 h 162"/>
                    <a:gd name="T6" fmla="*/ 6 w 24"/>
                    <a:gd name="T7" fmla="*/ 162 h 162"/>
                    <a:gd name="T8" fmla="*/ 18 w 24"/>
                    <a:gd name="T9" fmla="*/ 162 h 162"/>
                    <a:gd name="T10" fmla="*/ 18 w 24"/>
                    <a:gd name="T11" fmla="*/ 54 h 162"/>
                    <a:gd name="T12" fmla="*/ 24 w 24"/>
                    <a:gd name="T13" fmla="*/ 66 h 162"/>
                    <a:gd name="T14" fmla="*/ 12 w 24"/>
                    <a:gd name="T15" fmla="*/ 0 h 1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" h="162">
                      <a:moveTo>
                        <a:pt x="12" y="0"/>
                      </a:moveTo>
                      <a:lnTo>
                        <a:pt x="0" y="66"/>
                      </a:lnTo>
                      <a:lnTo>
                        <a:pt x="6" y="54"/>
                      </a:lnTo>
                      <a:lnTo>
                        <a:pt x="6" y="162"/>
                      </a:lnTo>
                      <a:lnTo>
                        <a:pt x="18" y="162"/>
                      </a:lnTo>
                      <a:lnTo>
                        <a:pt x="18" y="54"/>
                      </a:lnTo>
                      <a:lnTo>
                        <a:pt x="24" y="6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58" name="Freeform 147"/>
                <p:cNvSpPr>
                  <a:spLocks/>
                </p:cNvSpPr>
                <p:nvPr/>
              </p:nvSpPr>
              <p:spPr bwMode="auto">
                <a:xfrm>
                  <a:off x="1026" y="1394"/>
                  <a:ext cx="24" cy="162"/>
                </a:xfrm>
                <a:custGeom>
                  <a:avLst/>
                  <a:gdLst>
                    <a:gd name="T0" fmla="*/ 12 w 24"/>
                    <a:gd name="T1" fmla="*/ 0 h 162"/>
                    <a:gd name="T2" fmla="*/ 0 w 24"/>
                    <a:gd name="T3" fmla="*/ 66 h 162"/>
                    <a:gd name="T4" fmla="*/ 6 w 24"/>
                    <a:gd name="T5" fmla="*/ 54 h 162"/>
                    <a:gd name="T6" fmla="*/ 6 w 24"/>
                    <a:gd name="T7" fmla="*/ 162 h 162"/>
                    <a:gd name="T8" fmla="*/ 18 w 24"/>
                    <a:gd name="T9" fmla="*/ 162 h 162"/>
                    <a:gd name="T10" fmla="*/ 18 w 24"/>
                    <a:gd name="T11" fmla="*/ 54 h 162"/>
                    <a:gd name="T12" fmla="*/ 24 w 24"/>
                    <a:gd name="T13" fmla="*/ 66 h 162"/>
                    <a:gd name="T14" fmla="*/ 12 w 24"/>
                    <a:gd name="T15" fmla="*/ 0 h 1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" h="162">
                      <a:moveTo>
                        <a:pt x="12" y="0"/>
                      </a:moveTo>
                      <a:lnTo>
                        <a:pt x="0" y="66"/>
                      </a:lnTo>
                      <a:lnTo>
                        <a:pt x="6" y="54"/>
                      </a:lnTo>
                      <a:lnTo>
                        <a:pt x="6" y="162"/>
                      </a:lnTo>
                      <a:lnTo>
                        <a:pt x="18" y="162"/>
                      </a:lnTo>
                      <a:lnTo>
                        <a:pt x="18" y="54"/>
                      </a:lnTo>
                      <a:lnTo>
                        <a:pt x="24" y="66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59" name="Freeform 148"/>
                <p:cNvSpPr>
                  <a:spLocks/>
                </p:cNvSpPr>
                <p:nvPr/>
              </p:nvSpPr>
              <p:spPr bwMode="auto">
                <a:xfrm>
                  <a:off x="1122" y="1394"/>
                  <a:ext cx="30" cy="156"/>
                </a:xfrm>
                <a:custGeom>
                  <a:avLst/>
                  <a:gdLst>
                    <a:gd name="T0" fmla="*/ 18 w 30"/>
                    <a:gd name="T1" fmla="*/ 0 h 156"/>
                    <a:gd name="T2" fmla="*/ 0 w 30"/>
                    <a:gd name="T3" fmla="*/ 60 h 156"/>
                    <a:gd name="T4" fmla="*/ 12 w 30"/>
                    <a:gd name="T5" fmla="*/ 54 h 156"/>
                    <a:gd name="T6" fmla="*/ 12 w 30"/>
                    <a:gd name="T7" fmla="*/ 156 h 156"/>
                    <a:gd name="T8" fmla="*/ 24 w 30"/>
                    <a:gd name="T9" fmla="*/ 156 h 156"/>
                    <a:gd name="T10" fmla="*/ 24 w 30"/>
                    <a:gd name="T11" fmla="*/ 54 h 156"/>
                    <a:gd name="T12" fmla="*/ 30 w 30"/>
                    <a:gd name="T13" fmla="*/ 60 h 156"/>
                    <a:gd name="T14" fmla="*/ 18 w 3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156">
                      <a:moveTo>
                        <a:pt x="18" y="0"/>
                      </a:moveTo>
                      <a:lnTo>
                        <a:pt x="0" y="60"/>
                      </a:lnTo>
                      <a:lnTo>
                        <a:pt x="12" y="54"/>
                      </a:lnTo>
                      <a:lnTo>
                        <a:pt x="12" y="156"/>
                      </a:lnTo>
                      <a:lnTo>
                        <a:pt x="24" y="156"/>
                      </a:lnTo>
                      <a:lnTo>
                        <a:pt x="24" y="54"/>
                      </a:lnTo>
                      <a:lnTo>
                        <a:pt x="30" y="6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60" name="Freeform 149"/>
                <p:cNvSpPr>
                  <a:spLocks/>
                </p:cNvSpPr>
                <p:nvPr/>
              </p:nvSpPr>
              <p:spPr bwMode="auto">
                <a:xfrm>
                  <a:off x="1122" y="1394"/>
                  <a:ext cx="30" cy="156"/>
                </a:xfrm>
                <a:custGeom>
                  <a:avLst/>
                  <a:gdLst>
                    <a:gd name="T0" fmla="*/ 18 w 30"/>
                    <a:gd name="T1" fmla="*/ 0 h 156"/>
                    <a:gd name="T2" fmla="*/ 0 w 30"/>
                    <a:gd name="T3" fmla="*/ 60 h 156"/>
                    <a:gd name="T4" fmla="*/ 12 w 30"/>
                    <a:gd name="T5" fmla="*/ 54 h 156"/>
                    <a:gd name="T6" fmla="*/ 12 w 30"/>
                    <a:gd name="T7" fmla="*/ 156 h 156"/>
                    <a:gd name="T8" fmla="*/ 24 w 30"/>
                    <a:gd name="T9" fmla="*/ 156 h 156"/>
                    <a:gd name="T10" fmla="*/ 24 w 30"/>
                    <a:gd name="T11" fmla="*/ 54 h 156"/>
                    <a:gd name="T12" fmla="*/ 30 w 30"/>
                    <a:gd name="T13" fmla="*/ 60 h 156"/>
                    <a:gd name="T14" fmla="*/ 18 w 3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156">
                      <a:moveTo>
                        <a:pt x="18" y="0"/>
                      </a:moveTo>
                      <a:lnTo>
                        <a:pt x="0" y="60"/>
                      </a:lnTo>
                      <a:lnTo>
                        <a:pt x="12" y="54"/>
                      </a:lnTo>
                      <a:lnTo>
                        <a:pt x="12" y="156"/>
                      </a:lnTo>
                      <a:lnTo>
                        <a:pt x="24" y="156"/>
                      </a:lnTo>
                      <a:lnTo>
                        <a:pt x="24" y="54"/>
                      </a:lnTo>
                      <a:lnTo>
                        <a:pt x="30" y="60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61" name="Freeform 150"/>
                <p:cNvSpPr>
                  <a:spLocks/>
                </p:cNvSpPr>
                <p:nvPr/>
              </p:nvSpPr>
              <p:spPr bwMode="auto">
                <a:xfrm>
                  <a:off x="792" y="1154"/>
                  <a:ext cx="48" cy="366"/>
                </a:xfrm>
                <a:custGeom>
                  <a:avLst/>
                  <a:gdLst>
                    <a:gd name="T0" fmla="*/ 24 w 48"/>
                    <a:gd name="T1" fmla="*/ 0 h 366"/>
                    <a:gd name="T2" fmla="*/ 0 w 48"/>
                    <a:gd name="T3" fmla="*/ 144 h 366"/>
                    <a:gd name="T4" fmla="*/ 12 w 48"/>
                    <a:gd name="T5" fmla="*/ 120 h 366"/>
                    <a:gd name="T6" fmla="*/ 12 w 48"/>
                    <a:gd name="T7" fmla="*/ 366 h 366"/>
                    <a:gd name="T8" fmla="*/ 30 w 48"/>
                    <a:gd name="T9" fmla="*/ 366 h 366"/>
                    <a:gd name="T10" fmla="*/ 30 w 48"/>
                    <a:gd name="T11" fmla="*/ 120 h 366"/>
                    <a:gd name="T12" fmla="*/ 48 w 48"/>
                    <a:gd name="T13" fmla="*/ 144 h 366"/>
                    <a:gd name="T14" fmla="*/ 24 w 48"/>
                    <a:gd name="T15" fmla="*/ 0 h 3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366">
                      <a:moveTo>
                        <a:pt x="24" y="0"/>
                      </a:moveTo>
                      <a:lnTo>
                        <a:pt x="0" y="144"/>
                      </a:lnTo>
                      <a:lnTo>
                        <a:pt x="12" y="120"/>
                      </a:lnTo>
                      <a:lnTo>
                        <a:pt x="12" y="366"/>
                      </a:lnTo>
                      <a:lnTo>
                        <a:pt x="30" y="366"/>
                      </a:lnTo>
                      <a:lnTo>
                        <a:pt x="30" y="120"/>
                      </a:lnTo>
                      <a:lnTo>
                        <a:pt x="48" y="144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62" name="Freeform 151"/>
                <p:cNvSpPr>
                  <a:spLocks/>
                </p:cNvSpPr>
                <p:nvPr/>
              </p:nvSpPr>
              <p:spPr bwMode="auto">
                <a:xfrm>
                  <a:off x="792" y="1154"/>
                  <a:ext cx="48" cy="366"/>
                </a:xfrm>
                <a:custGeom>
                  <a:avLst/>
                  <a:gdLst>
                    <a:gd name="T0" fmla="*/ 24 w 48"/>
                    <a:gd name="T1" fmla="*/ 0 h 366"/>
                    <a:gd name="T2" fmla="*/ 0 w 48"/>
                    <a:gd name="T3" fmla="*/ 144 h 366"/>
                    <a:gd name="T4" fmla="*/ 12 w 48"/>
                    <a:gd name="T5" fmla="*/ 120 h 366"/>
                    <a:gd name="T6" fmla="*/ 12 w 48"/>
                    <a:gd name="T7" fmla="*/ 366 h 366"/>
                    <a:gd name="T8" fmla="*/ 30 w 48"/>
                    <a:gd name="T9" fmla="*/ 366 h 366"/>
                    <a:gd name="T10" fmla="*/ 30 w 48"/>
                    <a:gd name="T11" fmla="*/ 120 h 366"/>
                    <a:gd name="T12" fmla="*/ 48 w 48"/>
                    <a:gd name="T13" fmla="*/ 144 h 366"/>
                    <a:gd name="T14" fmla="*/ 24 w 48"/>
                    <a:gd name="T15" fmla="*/ 0 h 3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366">
                      <a:moveTo>
                        <a:pt x="24" y="0"/>
                      </a:moveTo>
                      <a:lnTo>
                        <a:pt x="0" y="144"/>
                      </a:lnTo>
                      <a:lnTo>
                        <a:pt x="12" y="120"/>
                      </a:lnTo>
                      <a:lnTo>
                        <a:pt x="12" y="366"/>
                      </a:lnTo>
                      <a:lnTo>
                        <a:pt x="30" y="366"/>
                      </a:lnTo>
                      <a:lnTo>
                        <a:pt x="30" y="120"/>
                      </a:lnTo>
                      <a:lnTo>
                        <a:pt x="48" y="144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63" name="Freeform 152"/>
                <p:cNvSpPr>
                  <a:spLocks/>
                </p:cNvSpPr>
                <p:nvPr/>
              </p:nvSpPr>
              <p:spPr bwMode="auto">
                <a:xfrm>
                  <a:off x="1218" y="1394"/>
                  <a:ext cx="30" cy="162"/>
                </a:xfrm>
                <a:custGeom>
                  <a:avLst/>
                  <a:gdLst>
                    <a:gd name="T0" fmla="*/ 18 w 30"/>
                    <a:gd name="T1" fmla="*/ 0 h 162"/>
                    <a:gd name="T2" fmla="*/ 0 w 30"/>
                    <a:gd name="T3" fmla="*/ 60 h 162"/>
                    <a:gd name="T4" fmla="*/ 12 w 30"/>
                    <a:gd name="T5" fmla="*/ 54 h 162"/>
                    <a:gd name="T6" fmla="*/ 12 w 30"/>
                    <a:gd name="T7" fmla="*/ 162 h 162"/>
                    <a:gd name="T8" fmla="*/ 24 w 30"/>
                    <a:gd name="T9" fmla="*/ 162 h 162"/>
                    <a:gd name="T10" fmla="*/ 24 w 30"/>
                    <a:gd name="T11" fmla="*/ 54 h 162"/>
                    <a:gd name="T12" fmla="*/ 30 w 30"/>
                    <a:gd name="T13" fmla="*/ 60 h 162"/>
                    <a:gd name="T14" fmla="*/ 18 w 30"/>
                    <a:gd name="T15" fmla="*/ 0 h 1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162">
                      <a:moveTo>
                        <a:pt x="18" y="0"/>
                      </a:moveTo>
                      <a:lnTo>
                        <a:pt x="0" y="60"/>
                      </a:lnTo>
                      <a:lnTo>
                        <a:pt x="12" y="54"/>
                      </a:lnTo>
                      <a:lnTo>
                        <a:pt x="12" y="162"/>
                      </a:lnTo>
                      <a:lnTo>
                        <a:pt x="24" y="162"/>
                      </a:lnTo>
                      <a:lnTo>
                        <a:pt x="24" y="54"/>
                      </a:lnTo>
                      <a:lnTo>
                        <a:pt x="30" y="6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64" name="Freeform 153"/>
                <p:cNvSpPr>
                  <a:spLocks/>
                </p:cNvSpPr>
                <p:nvPr/>
              </p:nvSpPr>
              <p:spPr bwMode="auto">
                <a:xfrm>
                  <a:off x="1218" y="1394"/>
                  <a:ext cx="30" cy="162"/>
                </a:xfrm>
                <a:custGeom>
                  <a:avLst/>
                  <a:gdLst>
                    <a:gd name="T0" fmla="*/ 18 w 30"/>
                    <a:gd name="T1" fmla="*/ 0 h 162"/>
                    <a:gd name="T2" fmla="*/ 0 w 30"/>
                    <a:gd name="T3" fmla="*/ 60 h 162"/>
                    <a:gd name="T4" fmla="*/ 12 w 30"/>
                    <a:gd name="T5" fmla="*/ 54 h 162"/>
                    <a:gd name="T6" fmla="*/ 12 w 30"/>
                    <a:gd name="T7" fmla="*/ 162 h 162"/>
                    <a:gd name="T8" fmla="*/ 24 w 30"/>
                    <a:gd name="T9" fmla="*/ 162 h 162"/>
                    <a:gd name="T10" fmla="*/ 24 w 30"/>
                    <a:gd name="T11" fmla="*/ 54 h 162"/>
                    <a:gd name="T12" fmla="*/ 30 w 30"/>
                    <a:gd name="T13" fmla="*/ 60 h 162"/>
                    <a:gd name="T14" fmla="*/ 18 w 30"/>
                    <a:gd name="T15" fmla="*/ 0 h 1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162">
                      <a:moveTo>
                        <a:pt x="18" y="0"/>
                      </a:moveTo>
                      <a:lnTo>
                        <a:pt x="0" y="60"/>
                      </a:lnTo>
                      <a:lnTo>
                        <a:pt x="12" y="54"/>
                      </a:lnTo>
                      <a:lnTo>
                        <a:pt x="12" y="162"/>
                      </a:lnTo>
                      <a:lnTo>
                        <a:pt x="24" y="162"/>
                      </a:lnTo>
                      <a:lnTo>
                        <a:pt x="24" y="54"/>
                      </a:lnTo>
                      <a:lnTo>
                        <a:pt x="30" y="60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65" name="Freeform 154"/>
                <p:cNvSpPr>
                  <a:spLocks/>
                </p:cNvSpPr>
                <p:nvPr/>
              </p:nvSpPr>
              <p:spPr bwMode="auto">
                <a:xfrm>
                  <a:off x="1314" y="1394"/>
                  <a:ext cx="24" cy="162"/>
                </a:xfrm>
                <a:custGeom>
                  <a:avLst/>
                  <a:gdLst>
                    <a:gd name="T0" fmla="*/ 12 w 24"/>
                    <a:gd name="T1" fmla="*/ 0 h 162"/>
                    <a:gd name="T2" fmla="*/ 0 w 24"/>
                    <a:gd name="T3" fmla="*/ 66 h 162"/>
                    <a:gd name="T4" fmla="*/ 6 w 24"/>
                    <a:gd name="T5" fmla="*/ 54 h 162"/>
                    <a:gd name="T6" fmla="*/ 6 w 24"/>
                    <a:gd name="T7" fmla="*/ 162 h 162"/>
                    <a:gd name="T8" fmla="*/ 18 w 24"/>
                    <a:gd name="T9" fmla="*/ 162 h 162"/>
                    <a:gd name="T10" fmla="*/ 18 w 24"/>
                    <a:gd name="T11" fmla="*/ 54 h 162"/>
                    <a:gd name="T12" fmla="*/ 24 w 24"/>
                    <a:gd name="T13" fmla="*/ 66 h 162"/>
                    <a:gd name="T14" fmla="*/ 12 w 24"/>
                    <a:gd name="T15" fmla="*/ 0 h 1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" h="162">
                      <a:moveTo>
                        <a:pt x="12" y="0"/>
                      </a:moveTo>
                      <a:lnTo>
                        <a:pt x="0" y="66"/>
                      </a:lnTo>
                      <a:lnTo>
                        <a:pt x="6" y="54"/>
                      </a:lnTo>
                      <a:lnTo>
                        <a:pt x="6" y="162"/>
                      </a:lnTo>
                      <a:lnTo>
                        <a:pt x="18" y="162"/>
                      </a:lnTo>
                      <a:lnTo>
                        <a:pt x="18" y="54"/>
                      </a:lnTo>
                      <a:lnTo>
                        <a:pt x="24" y="6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66" name="Freeform 155"/>
                <p:cNvSpPr>
                  <a:spLocks/>
                </p:cNvSpPr>
                <p:nvPr/>
              </p:nvSpPr>
              <p:spPr bwMode="auto">
                <a:xfrm>
                  <a:off x="1314" y="1394"/>
                  <a:ext cx="24" cy="162"/>
                </a:xfrm>
                <a:custGeom>
                  <a:avLst/>
                  <a:gdLst>
                    <a:gd name="T0" fmla="*/ 12 w 24"/>
                    <a:gd name="T1" fmla="*/ 0 h 162"/>
                    <a:gd name="T2" fmla="*/ 0 w 24"/>
                    <a:gd name="T3" fmla="*/ 66 h 162"/>
                    <a:gd name="T4" fmla="*/ 6 w 24"/>
                    <a:gd name="T5" fmla="*/ 54 h 162"/>
                    <a:gd name="T6" fmla="*/ 6 w 24"/>
                    <a:gd name="T7" fmla="*/ 162 h 162"/>
                    <a:gd name="T8" fmla="*/ 18 w 24"/>
                    <a:gd name="T9" fmla="*/ 162 h 162"/>
                    <a:gd name="T10" fmla="*/ 18 w 24"/>
                    <a:gd name="T11" fmla="*/ 54 h 162"/>
                    <a:gd name="T12" fmla="*/ 24 w 24"/>
                    <a:gd name="T13" fmla="*/ 66 h 162"/>
                    <a:gd name="T14" fmla="*/ 12 w 24"/>
                    <a:gd name="T15" fmla="*/ 0 h 1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" h="162">
                      <a:moveTo>
                        <a:pt x="12" y="0"/>
                      </a:moveTo>
                      <a:lnTo>
                        <a:pt x="0" y="66"/>
                      </a:lnTo>
                      <a:lnTo>
                        <a:pt x="6" y="54"/>
                      </a:lnTo>
                      <a:lnTo>
                        <a:pt x="6" y="162"/>
                      </a:lnTo>
                      <a:lnTo>
                        <a:pt x="18" y="162"/>
                      </a:lnTo>
                      <a:lnTo>
                        <a:pt x="18" y="54"/>
                      </a:lnTo>
                      <a:lnTo>
                        <a:pt x="24" y="66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67" name="Freeform 156"/>
                <p:cNvSpPr>
                  <a:spLocks/>
                </p:cNvSpPr>
                <p:nvPr/>
              </p:nvSpPr>
              <p:spPr bwMode="auto">
                <a:xfrm>
                  <a:off x="1404" y="1394"/>
                  <a:ext cx="24" cy="162"/>
                </a:xfrm>
                <a:custGeom>
                  <a:avLst/>
                  <a:gdLst>
                    <a:gd name="T0" fmla="*/ 12 w 24"/>
                    <a:gd name="T1" fmla="*/ 0 h 162"/>
                    <a:gd name="T2" fmla="*/ 0 w 24"/>
                    <a:gd name="T3" fmla="*/ 60 h 162"/>
                    <a:gd name="T4" fmla="*/ 6 w 24"/>
                    <a:gd name="T5" fmla="*/ 54 h 162"/>
                    <a:gd name="T6" fmla="*/ 6 w 24"/>
                    <a:gd name="T7" fmla="*/ 162 h 162"/>
                    <a:gd name="T8" fmla="*/ 18 w 24"/>
                    <a:gd name="T9" fmla="*/ 162 h 162"/>
                    <a:gd name="T10" fmla="*/ 18 w 24"/>
                    <a:gd name="T11" fmla="*/ 54 h 162"/>
                    <a:gd name="T12" fmla="*/ 24 w 24"/>
                    <a:gd name="T13" fmla="*/ 60 h 162"/>
                    <a:gd name="T14" fmla="*/ 12 w 24"/>
                    <a:gd name="T15" fmla="*/ 0 h 1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" h="162">
                      <a:moveTo>
                        <a:pt x="12" y="0"/>
                      </a:moveTo>
                      <a:lnTo>
                        <a:pt x="0" y="60"/>
                      </a:lnTo>
                      <a:lnTo>
                        <a:pt x="6" y="54"/>
                      </a:lnTo>
                      <a:lnTo>
                        <a:pt x="6" y="162"/>
                      </a:lnTo>
                      <a:lnTo>
                        <a:pt x="18" y="162"/>
                      </a:lnTo>
                      <a:lnTo>
                        <a:pt x="18" y="54"/>
                      </a:lnTo>
                      <a:lnTo>
                        <a:pt x="24" y="6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68" name="Freeform 157"/>
                <p:cNvSpPr>
                  <a:spLocks/>
                </p:cNvSpPr>
                <p:nvPr/>
              </p:nvSpPr>
              <p:spPr bwMode="auto">
                <a:xfrm>
                  <a:off x="1404" y="1394"/>
                  <a:ext cx="24" cy="162"/>
                </a:xfrm>
                <a:custGeom>
                  <a:avLst/>
                  <a:gdLst>
                    <a:gd name="T0" fmla="*/ 12 w 24"/>
                    <a:gd name="T1" fmla="*/ 0 h 162"/>
                    <a:gd name="T2" fmla="*/ 0 w 24"/>
                    <a:gd name="T3" fmla="*/ 60 h 162"/>
                    <a:gd name="T4" fmla="*/ 6 w 24"/>
                    <a:gd name="T5" fmla="*/ 54 h 162"/>
                    <a:gd name="T6" fmla="*/ 6 w 24"/>
                    <a:gd name="T7" fmla="*/ 162 h 162"/>
                    <a:gd name="T8" fmla="*/ 18 w 24"/>
                    <a:gd name="T9" fmla="*/ 162 h 162"/>
                    <a:gd name="T10" fmla="*/ 18 w 24"/>
                    <a:gd name="T11" fmla="*/ 54 h 162"/>
                    <a:gd name="T12" fmla="*/ 24 w 24"/>
                    <a:gd name="T13" fmla="*/ 60 h 162"/>
                    <a:gd name="T14" fmla="*/ 12 w 24"/>
                    <a:gd name="T15" fmla="*/ 0 h 1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" h="162">
                      <a:moveTo>
                        <a:pt x="12" y="0"/>
                      </a:moveTo>
                      <a:lnTo>
                        <a:pt x="0" y="60"/>
                      </a:lnTo>
                      <a:lnTo>
                        <a:pt x="6" y="54"/>
                      </a:lnTo>
                      <a:lnTo>
                        <a:pt x="6" y="162"/>
                      </a:lnTo>
                      <a:lnTo>
                        <a:pt x="18" y="162"/>
                      </a:lnTo>
                      <a:lnTo>
                        <a:pt x="18" y="54"/>
                      </a:lnTo>
                      <a:lnTo>
                        <a:pt x="24" y="6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69" name="Freeform 158"/>
                <p:cNvSpPr>
                  <a:spLocks/>
                </p:cNvSpPr>
                <p:nvPr/>
              </p:nvSpPr>
              <p:spPr bwMode="auto">
                <a:xfrm>
                  <a:off x="1494" y="1394"/>
                  <a:ext cx="30" cy="162"/>
                </a:xfrm>
                <a:custGeom>
                  <a:avLst/>
                  <a:gdLst>
                    <a:gd name="T0" fmla="*/ 12 w 30"/>
                    <a:gd name="T1" fmla="*/ 0 h 162"/>
                    <a:gd name="T2" fmla="*/ 0 w 30"/>
                    <a:gd name="T3" fmla="*/ 60 h 162"/>
                    <a:gd name="T4" fmla="*/ 6 w 30"/>
                    <a:gd name="T5" fmla="*/ 54 h 162"/>
                    <a:gd name="T6" fmla="*/ 6 w 30"/>
                    <a:gd name="T7" fmla="*/ 162 h 162"/>
                    <a:gd name="T8" fmla="*/ 18 w 30"/>
                    <a:gd name="T9" fmla="*/ 162 h 162"/>
                    <a:gd name="T10" fmla="*/ 18 w 30"/>
                    <a:gd name="T11" fmla="*/ 54 h 162"/>
                    <a:gd name="T12" fmla="*/ 30 w 30"/>
                    <a:gd name="T13" fmla="*/ 60 h 162"/>
                    <a:gd name="T14" fmla="*/ 12 w 30"/>
                    <a:gd name="T15" fmla="*/ 0 h 1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162">
                      <a:moveTo>
                        <a:pt x="12" y="0"/>
                      </a:moveTo>
                      <a:lnTo>
                        <a:pt x="0" y="60"/>
                      </a:lnTo>
                      <a:lnTo>
                        <a:pt x="6" y="54"/>
                      </a:lnTo>
                      <a:lnTo>
                        <a:pt x="6" y="162"/>
                      </a:lnTo>
                      <a:lnTo>
                        <a:pt x="18" y="162"/>
                      </a:lnTo>
                      <a:lnTo>
                        <a:pt x="18" y="54"/>
                      </a:lnTo>
                      <a:lnTo>
                        <a:pt x="30" y="6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70" name="Freeform 159"/>
                <p:cNvSpPr>
                  <a:spLocks/>
                </p:cNvSpPr>
                <p:nvPr/>
              </p:nvSpPr>
              <p:spPr bwMode="auto">
                <a:xfrm>
                  <a:off x="1494" y="1394"/>
                  <a:ext cx="30" cy="162"/>
                </a:xfrm>
                <a:custGeom>
                  <a:avLst/>
                  <a:gdLst>
                    <a:gd name="T0" fmla="*/ 12 w 30"/>
                    <a:gd name="T1" fmla="*/ 0 h 162"/>
                    <a:gd name="T2" fmla="*/ 0 w 30"/>
                    <a:gd name="T3" fmla="*/ 60 h 162"/>
                    <a:gd name="T4" fmla="*/ 6 w 30"/>
                    <a:gd name="T5" fmla="*/ 54 h 162"/>
                    <a:gd name="T6" fmla="*/ 6 w 30"/>
                    <a:gd name="T7" fmla="*/ 162 h 162"/>
                    <a:gd name="T8" fmla="*/ 18 w 30"/>
                    <a:gd name="T9" fmla="*/ 162 h 162"/>
                    <a:gd name="T10" fmla="*/ 18 w 30"/>
                    <a:gd name="T11" fmla="*/ 54 h 162"/>
                    <a:gd name="T12" fmla="*/ 30 w 30"/>
                    <a:gd name="T13" fmla="*/ 60 h 162"/>
                    <a:gd name="T14" fmla="*/ 12 w 30"/>
                    <a:gd name="T15" fmla="*/ 0 h 1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162">
                      <a:moveTo>
                        <a:pt x="12" y="0"/>
                      </a:moveTo>
                      <a:lnTo>
                        <a:pt x="0" y="60"/>
                      </a:lnTo>
                      <a:lnTo>
                        <a:pt x="6" y="54"/>
                      </a:lnTo>
                      <a:lnTo>
                        <a:pt x="6" y="162"/>
                      </a:lnTo>
                      <a:lnTo>
                        <a:pt x="18" y="162"/>
                      </a:lnTo>
                      <a:lnTo>
                        <a:pt x="18" y="54"/>
                      </a:lnTo>
                      <a:lnTo>
                        <a:pt x="30" y="6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71" name="Freeform 160"/>
                <p:cNvSpPr>
                  <a:spLocks/>
                </p:cNvSpPr>
                <p:nvPr/>
              </p:nvSpPr>
              <p:spPr bwMode="auto">
                <a:xfrm>
                  <a:off x="1584" y="1394"/>
                  <a:ext cx="24" cy="162"/>
                </a:xfrm>
                <a:custGeom>
                  <a:avLst/>
                  <a:gdLst>
                    <a:gd name="T0" fmla="*/ 12 w 24"/>
                    <a:gd name="T1" fmla="*/ 0 h 162"/>
                    <a:gd name="T2" fmla="*/ 0 w 24"/>
                    <a:gd name="T3" fmla="*/ 66 h 162"/>
                    <a:gd name="T4" fmla="*/ 6 w 24"/>
                    <a:gd name="T5" fmla="*/ 54 h 162"/>
                    <a:gd name="T6" fmla="*/ 6 w 24"/>
                    <a:gd name="T7" fmla="*/ 162 h 162"/>
                    <a:gd name="T8" fmla="*/ 18 w 24"/>
                    <a:gd name="T9" fmla="*/ 162 h 162"/>
                    <a:gd name="T10" fmla="*/ 18 w 24"/>
                    <a:gd name="T11" fmla="*/ 54 h 162"/>
                    <a:gd name="T12" fmla="*/ 24 w 24"/>
                    <a:gd name="T13" fmla="*/ 66 h 162"/>
                    <a:gd name="T14" fmla="*/ 12 w 24"/>
                    <a:gd name="T15" fmla="*/ 0 h 1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" h="162">
                      <a:moveTo>
                        <a:pt x="12" y="0"/>
                      </a:moveTo>
                      <a:lnTo>
                        <a:pt x="0" y="66"/>
                      </a:lnTo>
                      <a:lnTo>
                        <a:pt x="6" y="54"/>
                      </a:lnTo>
                      <a:lnTo>
                        <a:pt x="6" y="162"/>
                      </a:lnTo>
                      <a:lnTo>
                        <a:pt x="18" y="162"/>
                      </a:lnTo>
                      <a:lnTo>
                        <a:pt x="18" y="54"/>
                      </a:lnTo>
                      <a:lnTo>
                        <a:pt x="24" y="6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72" name="Freeform 161"/>
                <p:cNvSpPr>
                  <a:spLocks/>
                </p:cNvSpPr>
                <p:nvPr/>
              </p:nvSpPr>
              <p:spPr bwMode="auto">
                <a:xfrm>
                  <a:off x="1584" y="1394"/>
                  <a:ext cx="24" cy="162"/>
                </a:xfrm>
                <a:custGeom>
                  <a:avLst/>
                  <a:gdLst>
                    <a:gd name="T0" fmla="*/ 12 w 24"/>
                    <a:gd name="T1" fmla="*/ 0 h 162"/>
                    <a:gd name="T2" fmla="*/ 0 w 24"/>
                    <a:gd name="T3" fmla="*/ 66 h 162"/>
                    <a:gd name="T4" fmla="*/ 6 w 24"/>
                    <a:gd name="T5" fmla="*/ 54 h 162"/>
                    <a:gd name="T6" fmla="*/ 6 w 24"/>
                    <a:gd name="T7" fmla="*/ 162 h 162"/>
                    <a:gd name="T8" fmla="*/ 18 w 24"/>
                    <a:gd name="T9" fmla="*/ 162 h 162"/>
                    <a:gd name="T10" fmla="*/ 18 w 24"/>
                    <a:gd name="T11" fmla="*/ 54 h 162"/>
                    <a:gd name="T12" fmla="*/ 24 w 24"/>
                    <a:gd name="T13" fmla="*/ 66 h 162"/>
                    <a:gd name="T14" fmla="*/ 12 w 24"/>
                    <a:gd name="T15" fmla="*/ 0 h 1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" h="162">
                      <a:moveTo>
                        <a:pt x="12" y="0"/>
                      </a:moveTo>
                      <a:lnTo>
                        <a:pt x="0" y="66"/>
                      </a:lnTo>
                      <a:lnTo>
                        <a:pt x="6" y="54"/>
                      </a:lnTo>
                      <a:lnTo>
                        <a:pt x="6" y="162"/>
                      </a:lnTo>
                      <a:lnTo>
                        <a:pt x="18" y="162"/>
                      </a:lnTo>
                      <a:lnTo>
                        <a:pt x="18" y="54"/>
                      </a:lnTo>
                      <a:lnTo>
                        <a:pt x="24" y="66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84162" name="Group 162"/>
          <p:cNvGrpSpPr>
            <a:grpSpLocks/>
          </p:cNvGrpSpPr>
          <p:nvPr/>
        </p:nvGrpSpPr>
        <p:grpSpPr bwMode="auto">
          <a:xfrm>
            <a:off x="5803900" y="2962275"/>
            <a:ext cx="2643188" cy="2276475"/>
            <a:chOff x="3168" y="2058"/>
            <a:chExt cx="1665" cy="1434"/>
          </a:xfrm>
        </p:grpSpPr>
        <p:grpSp>
          <p:nvGrpSpPr>
            <p:cNvPr id="44041" name="Group 163"/>
            <p:cNvGrpSpPr>
              <a:grpSpLocks/>
            </p:cNvGrpSpPr>
            <p:nvPr/>
          </p:nvGrpSpPr>
          <p:grpSpPr bwMode="auto">
            <a:xfrm>
              <a:off x="3168" y="2058"/>
              <a:ext cx="1254" cy="1146"/>
              <a:chOff x="3198" y="2276"/>
              <a:chExt cx="1254" cy="1146"/>
            </a:xfrm>
          </p:grpSpPr>
          <p:sp>
            <p:nvSpPr>
              <p:cNvPr id="44044" name="Freeform 164"/>
              <p:cNvSpPr>
                <a:spLocks/>
              </p:cNvSpPr>
              <p:nvPr/>
            </p:nvSpPr>
            <p:spPr bwMode="auto">
              <a:xfrm>
                <a:off x="3540" y="2564"/>
                <a:ext cx="636" cy="642"/>
              </a:xfrm>
              <a:custGeom>
                <a:avLst/>
                <a:gdLst>
                  <a:gd name="T0" fmla="*/ 0 w 636"/>
                  <a:gd name="T1" fmla="*/ 204 h 642"/>
                  <a:gd name="T2" fmla="*/ 378 w 636"/>
                  <a:gd name="T3" fmla="*/ 0 h 642"/>
                  <a:gd name="T4" fmla="*/ 636 w 636"/>
                  <a:gd name="T5" fmla="*/ 150 h 642"/>
                  <a:gd name="T6" fmla="*/ 636 w 636"/>
                  <a:gd name="T7" fmla="*/ 450 h 642"/>
                  <a:gd name="T8" fmla="*/ 198 w 636"/>
                  <a:gd name="T9" fmla="*/ 642 h 642"/>
                  <a:gd name="T10" fmla="*/ 0 w 636"/>
                  <a:gd name="T11" fmla="*/ 204 h 6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6" h="642">
                    <a:moveTo>
                      <a:pt x="0" y="204"/>
                    </a:moveTo>
                    <a:lnTo>
                      <a:pt x="378" y="0"/>
                    </a:lnTo>
                    <a:lnTo>
                      <a:pt x="636" y="150"/>
                    </a:lnTo>
                    <a:lnTo>
                      <a:pt x="636" y="450"/>
                    </a:lnTo>
                    <a:lnTo>
                      <a:pt x="198" y="642"/>
                    </a:lnTo>
                    <a:lnTo>
                      <a:pt x="0" y="20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45" name="Line 165"/>
              <p:cNvSpPr>
                <a:spLocks noChangeShapeType="1"/>
              </p:cNvSpPr>
              <p:nvPr/>
            </p:nvSpPr>
            <p:spPr bwMode="auto">
              <a:xfrm flipV="1">
                <a:off x="3582" y="2630"/>
                <a:ext cx="450" cy="2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46" name="Line 166"/>
              <p:cNvSpPr>
                <a:spLocks noChangeShapeType="1"/>
              </p:cNvSpPr>
              <p:nvPr/>
            </p:nvSpPr>
            <p:spPr bwMode="auto">
              <a:xfrm flipV="1">
                <a:off x="3624" y="2696"/>
                <a:ext cx="510" cy="2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47" name="Line 167"/>
              <p:cNvSpPr>
                <a:spLocks noChangeShapeType="1"/>
              </p:cNvSpPr>
              <p:nvPr/>
            </p:nvSpPr>
            <p:spPr bwMode="auto">
              <a:xfrm flipV="1">
                <a:off x="3666" y="2774"/>
                <a:ext cx="510" cy="2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48" name="Line 168"/>
              <p:cNvSpPr>
                <a:spLocks noChangeShapeType="1"/>
              </p:cNvSpPr>
              <p:nvPr/>
            </p:nvSpPr>
            <p:spPr bwMode="auto">
              <a:xfrm flipV="1">
                <a:off x="3702" y="2894"/>
                <a:ext cx="474" cy="2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49" name="Line 169"/>
              <p:cNvSpPr>
                <a:spLocks noChangeShapeType="1"/>
              </p:cNvSpPr>
              <p:nvPr/>
            </p:nvSpPr>
            <p:spPr bwMode="auto">
              <a:xfrm flipV="1">
                <a:off x="3918" y="2276"/>
                <a:ext cx="1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0" name="Line 170"/>
              <p:cNvSpPr>
                <a:spLocks noChangeShapeType="1"/>
              </p:cNvSpPr>
              <p:nvPr/>
            </p:nvSpPr>
            <p:spPr bwMode="auto">
              <a:xfrm flipV="1">
                <a:off x="4182" y="2576"/>
                <a:ext cx="234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1" name="Line 171"/>
              <p:cNvSpPr>
                <a:spLocks noChangeShapeType="1"/>
              </p:cNvSpPr>
              <p:nvPr/>
            </p:nvSpPr>
            <p:spPr bwMode="auto">
              <a:xfrm>
                <a:off x="4176" y="3014"/>
                <a:ext cx="276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2" name="Line 172"/>
              <p:cNvSpPr>
                <a:spLocks noChangeShapeType="1"/>
              </p:cNvSpPr>
              <p:nvPr/>
            </p:nvSpPr>
            <p:spPr bwMode="auto">
              <a:xfrm flipH="1">
                <a:off x="3666" y="3200"/>
                <a:ext cx="72" cy="2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3" name="Line 173"/>
              <p:cNvSpPr>
                <a:spLocks noChangeShapeType="1"/>
              </p:cNvSpPr>
              <p:nvPr/>
            </p:nvSpPr>
            <p:spPr bwMode="auto">
              <a:xfrm flipH="1" flipV="1">
                <a:off x="3198" y="2714"/>
                <a:ext cx="342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4" name="Line 174"/>
              <p:cNvSpPr>
                <a:spLocks noChangeShapeType="1"/>
              </p:cNvSpPr>
              <p:nvPr/>
            </p:nvSpPr>
            <p:spPr bwMode="auto">
              <a:xfrm flipV="1">
                <a:off x="4032" y="2342"/>
                <a:ext cx="1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5" name="Line 175"/>
              <p:cNvSpPr>
                <a:spLocks noChangeShapeType="1"/>
              </p:cNvSpPr>
              <p:nvPr/>
            </p:nvSpPr>
            <p:spPr bwMode="auto">
              <a:xfrm flipV="1">
                <a:off x="4140" y="2390"/>
                <a:ext cx="1" cy="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6" name="Line 176"/>
              <p:cNvSpPr>
                <a:spLocks noChangeShapeType="1"/>
              </p:cNvSpPr>
              <p:nvPr/>
            </p:nvSpPr>
            <p:spPr bwMode="auto">
              <a:xfrm flipV="1">
                <a:off x="4242" y="2384"/>
                <a:ext cx="1" cy="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7" name="Line 177"/>
              <p:cNvSpPr>
                <a:spLocks noChangeShapeType="1"/>
              </p:cNvSpPr>
              <p:nvPr/>
            </p:nvSpPr>
            <p:spPr bwMode="auto">
              <a:xfrm>
                <a:off x="4176" y="2894"/>
                <a:ext cx="270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8" name="Line 178"/>
              <p:cNvSpPr>
                <a:spLocks noChangeShapeType="1"/>
              </p:cNvSpPr>
              <p:nvPr/>
            </p:nvSpPr>
            <p:spPr bwMode="auto">
              <a:xfrm>
                <a:off x="4176" y="2780"/>
                <a:ext cx="264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9" name="Line 179"/>
              <p:cNvSpPr>
                <a:spLocks noChangeShapeType="1"/>
              </p:cNvSpPr>
              <p:nvPr/>
            </p:nvSpPr>
            <p:spPr bwMode="auto">
              <a:xfrm>
                <a:off x="4242" y="2684"/>
                <a:ext cx="21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0" name="Line 180"/>
              <p:cNvSpPr>
                <a:spLocks noChangeShapeType="1"/>
              </p:cNvSpPr>
              <p:nvPr/>
            </p:nvSpPr>
            <p:spPr bwMode="auto">
              <a:xfrm flipH="1" flipV="1">
                <a:off x="3234" y="2816"/>
                <a:ext cx="342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1" name="Line 181"/>
              <p:cNvSpPr>
                <a:spLocks noChangeShapeType="1"/>
              </p:cNvSpPr>
              <p:nvPr/>
            </p:nvSpPr>
            <p:spPr bwMode="auto">
              <a:xfrm flipH="1" flipV="1">
                <a:off x="3258" y="2912"/>
                <a:ext cx="366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2" name="Line 182"/>
              <p:cNvSpPr>
                <a:spLocks noChangeShapeType="1"/>
              </p:cNvSpPr>
              <p:nvPr/>
            </p:nvSpPr>
            <p:spPr bwMode="auto">
              <a:xfrm flipH="1" flipV="1">
                <a:off x="3276" y="3008"/>
                <a:ext cx="384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3" name="Line 183"/>
              <p:cNvSpPr>
                <a:spLocks noChangeShapeType="1"/>
              </p:cNvSpPr>
              <p:nvPr/>
            </p:nvSpPr>
            <p:spPr bwMode="auto">
              <a:xfrm flipH="1" flipV="1">
                <a:off x="3288" y="3074"/>
                <a:ext cx="414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4" name="Line 184"/>
              <p:cNvSpPr>
                <a:spLocks noChangeShapeType="1"/>
              </p:cNvSpPr>
              <p:nvPr/>
            </p:nvSpPr>
            <p:spPr bwMode="auto">
              <a:xfrm flipH="1" flipV="1">
                <a:off x="3306" y="3158"/>
                <a:ext cx="432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5" name="Line 185"/>
              <p:cNvSpPr>
                <a:spLocks noChangeShapeType="1"/>
              </p:cNvSpPr>
              <p:nvPr/>
            </p:nvSpPr>
            <p:spPr bwMode="auto">
              <a:xfrm flipH="1" flipV="1">
                <a:off x="3324" y="3242"/>
                <a:ext cx="384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6" name="Line 186"/>
              <p:cNvSpPr>
                <a:spLocks noChangeShapeType="1"/>
              </p:cNvSpPr>
              <p:nvPr/>
            </p:nvSpPr>
            <p:spPr bwMode="auto">
              <a:xfrm flipH="1">
                <a:off x="3750" y="3164"/>
                <a:ext cx="78" cy="2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7" name="Line 187"/>
              <p:cNvSpPr>
                <a:spLocks noChangeShapeType="1"/>
              </p:cNvSpPr>
              <p:nvPr/>
            </p:nvSpPr>
            <p:spPr bwMode="auto">
              <a:xfrm flipH="1">
                <a:off x="3840" y="3122"/>
                <a:ext cx="8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8" name="Line 188"/>
              <p:cNvSpPr>
                <a:spLocks noChangeShapeType="1"/>
              </p:cNvSpPr>
              <p:nvPr/>
            </p:nvSpPr>
            <p:spPr bwMode="auto">
              <a:xfrm flipH="1">
                <a:off x="3924" y="3086"/>
                <a:ext cx="78" cy="2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9" name="Line 189"/>
              <p:cNvSpPr>
                <a:spLocks noChangeShapeType="1"/>
              </p:cNvSpPr>
              <p:nvPr/>
            </p:nvSpPr>
            <p:spPr bwMode="auto">
              <a:xfrm flipH="1">
                <a:off x="4014" y="3056"/>
                <a:ext cx="72" cy="2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0" name="Line 190"/>
              <p:cNvSpPr>
                <a:spLocks noChangeShapeType="1"/>
              </p:cNvSpPr>
              <p:nvPr/>
            </p:nvSpPr>
            <p:spPr bwMode="auto">
              <a:xfrm flipH="1">
                <a:off x="4110" y="3020"/>
                <a:ext cx="66" cy="2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1" name="Line 191"/>
              <p:cNvSpPr>
                <a:spLocks noChangeShapeType="1"/>
              </p:cNvSpPr>
              <p:nvPr/>
            </p:nvSpPr>
            <p:spPr bwMode="auto">
              <a:xfrm flipH="1">
                <a:off x="4224" y="3032"/>
                <a:ext cx="60" cy="2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2" name="Line 192"/>
              <p:cNvSpPr>
                <a:spLocks noChangeShapeType="1"/>
              </p:cNvSpPr>
              <p:nvPr/>
            </p:nvSpPr>
            <p:spPr bwMode="auto">
              <a:xfrm flipV="1">
                <a:off x="3432" y="2696"/>
                <a:ext cx="234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3" name="Line 193"/>
              <p:cNvSpPr>
                <a:spLocks noChangeShapeType="1"/>
              </p:cNvSpPr>
              <p:nvPr/>
            </p:nvSpPr>
            <p:spPr bwMode="auto">
              <a:xfrm flipV="1">
                <a:off x="3258" y="2588"/>
                <a:ext cx="606" cy="1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4" name="Line 194"/>
              <p:cNvSpPr>
                <a:spLocks noChangeShapeType="1"/>
              </p:cNvSpPr>
              <p:nvPr/>
            </p:nvSpPr>
            <p:spPr bwMode="auto">
              <a:xfrm flipH="1">
                <a:off x="3360" y="2438"/>
                <a:ext cx="558" cy="1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5" name="Line 195"/>
              <p:cNvSpPr>
                <a:spLocks noChangeShapeType="1"/>
              </p:cNvSpPr>
              <p:nvPr/>
            </p:nvSpPr>
            <p:spPr bwMode="auto">
              <a:xfrm flipH="1">
                <a:off x="3402" y="2384"/>
                <a:ext cx="516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6" name="Line 196"/>
              <p:cNvSpPr>
                <a:spLocks noChangeShapeType="1"/>
              </p:cNvSpPr>
              <p:nvPr/>
            </p:nvSpPr>
            <p:spPr bwMode="auto">
              <a:xfrm>
                <a:off x="3972" y="2438"/>
                <a:ext cx="1" cy="1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7" name="Freeform 197"/>
              <p:cNvSpPr>
                <a:spLocks/>
              </p:cNvSpPr>
              <p:nvPr/>
            </p:nvSpPr>
            <p:spPr bwMode="auto">
              <a:xfrm>
                <a:off x="3966" y="2504"/>
                <a:ext cx="18" cy="36"/>
              </a:xfrm>
              <a:custGeom>
                <a:avLst/>
                <a:gdLst>
                  <a:gd name="T0" fmla="*/ 18 w 18"/>
                  <a:gd name="T1" fmla="*/ 0 h 36"/>
                  <a:gd name="T2" fmla="*/ 12 w 18"/>
                  <a:gd name="T3" fmla="*/ 36 h 36"/>
                  <a:gd name="T4" fmla="*/ 0 w 18"/>
                  <a:gd name="T5" fmla="*/ 0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36">
                    <a:moveTo>
                      <a:pt x="18" y="0"/>
                    </a:moveTo>
                    <a:lnTo>
                      <a:pt x="12" y="3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8" name="Line 198"/>
              <p:cNvSpPr>
                <a:spLocks noChangeShapeType="1"/>
              </p:cNvSpPr>
              <p:nvPr/>
            </p:nvSpPr>
            <p:spPr bwMode="auto">
              <a:xfrm>
                <a:off x="4194" y="2498"/>
                <a:ext cx="1" cy="1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9" name="Freeform 199"/>
              <p:cNvSpPr>
                <a:spLocks/>
              </p:cNvSpPr>
              <p:nvPr/>
            </p:nvSpPr>
            <p:spPr bwMode="auto">
              <a:xfrm>
                <a:off x="4182" y="2564"/>
                <a:ext cx="18" cy="36"/>
              </a:xfrm>
              <a:custGeom>
                <a:avLst/>
                <a:gdLst>
                  <a:gd name="T0" fmla="*/ 18 w 18"/>
                  <a:gd name="T1" fmla="*/ 0 h 36"/>
                  <a:gd name="T2" fmla="*/ 12 w 18"/>
                  <a:gd name="T3" fmla="*/ 36 h 36"/>
                  <a:gd name="T4" fmla="*/ 0 w 18"/>
                  <a:gd name="T5" fmla="*/ 0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36">
                    <a:moveTo>
                      <a:pt x="18" y="0"/>
                    </a:moveTo>
                    <a:lnTo>
                      <a:pt x="12" y="3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80" name="Line 200"/>
              <p:cNvSpPr>
                <a:spLocks noChangeShapeType="1"/>
              </p:cNvSpPr>
              <p:nvPr/>
            </p:nvSpPr>
            <p:spPr bwMode="auto">
              <a:xfrm flipV="1">
                <a:off x="4086" y="2468"/>
                <a:ext cx="1" cy="1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81" name="Freeform 201"/>
              <p:cNvSpPr>
                <a:spLocks/>
              </p:cNvSpPr>
              <p:nvPr/>
            </p:nvSpPr>
            <p:spPr bwMode="auto">
              <a:xfrm>
                <a:off x="4074" y="2468"/>
                <a:ext cx="18" cy="36"/>
              </a:xfrm>
              <a:custGeom>
                <a:avLst/>
                <a:gdLst>
                  <a:gd name="T0" fmla="*/ 0 w 18"/>
                  <a:gd name="T1" fmla="*/ 36 h 36"/>
                  <a:gd name="T2" fmla="*/ 6 w 18"/>
                  <a:gd name="T3" fmla="*/ 0 h 36"/>
                  <a:gd name="T4" fmla="*/ 18 w 18"/>
                  <a:gd name="T5" fmla="*/ 36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36">
                    <a:moveTo>
                      <a:pt x="0" y="36"/>
                    </a:moveTo>
                    <a:lnTo>
                      <a:pt x="6" y="0"/>
                    </a:lnTo>
                    <a:lnTo>
                      <a:pt x="18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82" name="Line 202"/>
              <p:cNvSpPr>
                <a:spLocks noChangeShapeType="1"/>
              </p:cNvSpPr>
              <p:nvPr/>
            </p:nvSpPr>
            <p:spPr bwMode="auto">
              <a:xfrm flipV="1">
                <a:off x="4296" y="2480"/>
                <a:ext cx="1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83" name="Freeform 203"/>
              <p:cNvSpPr>
                <a:spLocks/>
              </p:cNvSpPr>
              <p:nvPr/>
            </p:nvSpPr>
            <p:spPr bwMode="auto">
              <a:xfrm>
                <a:off x="4290" y="2480"/>
                <a:ext cx="18" cy="36"/>
              </a:xfrm>
              <a:custGeom>
                <a:avLst/>
                <a:gdLst>
                  <a:gd name="T0" fmla="*/ 0 w 18"/>
                  <a:gd name="T1" fmla="*/ 36 h 36"/>
                  <a:gd name="T2" fmla="*/ 6 w 18"/>
                  <a:gd name="T3" fmla="*/ 0 h 36"/>
                  <a:gd name="T4" fmla="*/ 18 w 18"/>
                  <a:gd name="T5" fmla="*/ 36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36">
                    <a:moveTo>
                      <a:pt x="0" y="36"/>
                    </a:moveTo>
                    <a:lnTo>
                      <a:pt x="6" y="0"/>
                    </a:lnTo>
                    <a:lnTo>
                      <a:pt x="18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84" name="Line 204"/>
              <p:cNvSpPr>
                <a:spLocks noChangeShapeType="1"/>
              </p:cNvSpPr>
              <p:nvPr/>
            </p:nvSpPr>
            <p:spPr bwMode="auto">
              <a:xfrm flipH="1" flipV="1">
                <a:off x="4278" y="2750"/>
                <a:ext cx="96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85" name="Freeform 205"/>
              <p:cNvSpPr>
                <a:spLocks/>
              </p:cNvSpPr>
              <p:nvPr/>
            </p:nvSpPr>
            <p:spPr bwMode="auto">
              <a:xfrm>
                <a:off x="4272" y="2750"/>
                <a:ext cx="42" cy="18"/>
              </a:xfrm>
              <a:custGeom>
                <a:avLst/>
                <a:gdLst>
                  <a:gd name="T0" fmla="*/ 36 w 42"/>
                  <a:gd name="T1" fmla="*/ 18 h 18"/>
                  <a:gd name="T2" fmla="*/ 0 w 42"/>
                  <a:gd name="T3" fmla="*/ 6 h 18"/>
                  <a:gd name="T4" fmla="*/ 42 w 42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18">
                    <a:moveTo>
                      <a:pt x="36" y="18"/>
                    </a:moveTo>
                    <a:lnTo>
                      <a:pt x="0" y="6"/>
                    </a:lnTo>
                    <a:lnTo>
                      <a:pt x="4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86" name="Line 206"/>
              <p:cNvSpPr>
                <a:spLocks noChangeShapeType="1"/>
              </p:cNvSpPr>
              <p:nvPr/>
            </p:nvSpPr>
            <p:spPr bwMode="auto">
              <a:xfrm flipH="1" flipV="1">
                <a:off x="4260" y="2966"/>
                <a:ext cx="96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87" name="Freeform 207"/>
              <p:cNvSpPr>
                <a:spLocks/>
              </p:cNvSpPr>
              <p:nvPr/>
            </p:nvSpPr>
            <p:spPr bwMode="auto">
              <a:xfrm>
                <a:off x="4254" y="2966"/>
                <a:ext cx="42" cy="18"/>
              </a:xfrm>
              <a:custGeom>
                <a:avLst/>
                <a:gdLst>
                  <a:gd name="T0" fmla="*/ 36 w 42"/>
                  <a:gd name="T1" fmla="*/ 18 h 18"/>
                  <a:gd name="T2" fmla="*/ 0 w 42"/>
                  <a:gd name="T3" fmla="*/ 6 h 18"/>
                  <a:gd name="T4" fmla="*/ 42 w 42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18">
                    <a:moveTo>
                      <a:pt x="36" y="18"/>
                    </a:moveTo>
                    <a:lnTo>
                      <a:pt x="0" y="6"/>
                    </a:lnTo>
                    <a:lnTo>
                      <a:pt x="4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88" name="Line 208"/>
              <p:cNvSpPr>
                <a:spLocks noChangeShapeType="1"/>
              </p:cNvSpPr>
              <p:nvPr/>
            </p:nvSpPr>
            <p:spPr bwMode="auto">
              <a:xfrm flipH="1">
                <a:off x="4302" y="3122"/>
                <a:ext cx="24" cy="1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89" name="Freeform 209"/>
              <p:cNvSpPr>
                <a:spLocks/>
              </p:cNvSpPr>
              <p:nvPr/>
            </p:nvSpPr>
            <p:spPr bwMode="auto">
              <a:xfrm>
                <a:off x="4302" y="3188"/>
                <a:ext cx="18" cy="42"/>
              </a:xfrm>
              <a:custGeom>
                <a:avLst/>
                <a:gdLst>
                  <a:gd name="T0" fmla="*/ 18 w 18"/>
                  <a:gd name="T1" fmla="*/ 6 h 42"/>
                  <a:gd name="T2" fmla="*/ 0 w 18"/>
                  <a:gd name="T3" fmla="*/ 42 h 42"/>
                  <a:gd name="T4" fmla="*/ 0 w 18"/>
                  <a:gd name="T5" fmla="*/ 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42">
                    <a:moveTo>
                      <a:pt x="18" y="6"/>
                    </a:moveTo>
                    <a:lnTo>
                      <a:pt x="0" y="4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90" name="Line 210"/>
              <p:cNvSpPr>
                <a:spLocks noChangeShapeType="1"/>
              </p:cNvSpPr>
              <p:nvPr/>
            </p:nvSpPr>
            <p:spPr bwMode="auto">
              <a:xfrm flipH="1">
                <a:off x="4086" y="3116"/>
                <a:ext cx="30" cy="1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91" name="Freeform 211"/>
              <p:cNvSpPr>
                <a:spLocks/>
              </p:cNvSpPr>
              <p:nvPr/>
            </p:nvSpPr>
            <p:spPr bwMode="auto">
              <a:xfrm>
                <a:off x="4086" y="3176"/>
                <a:ext cx="18" cy="42"/>
              </a:xfrm>
              <a:custGeom>
                <a:avLst/>
                <a:gdLst>
                  <a:gd name="T0" fmla="*/ 18 w 18"/>
                  <a:gd name="T1" fmla="*/ 6 h 42"/>
                  <a:gd name="T2" fmla="*/ 6 w 18"/>
                  <a:gd name="T3" fmla="*/ 42 h 42"/>
                  <a:gd name="T4" fmla="*/ 0 w 18"/>
                  <a:gd name="T5" fmla="*/ 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42">
                    <a:moveTo>
                      <a:pt x="18" y="6"/>
                    </a:moveTo>
                    <a:lnTo>
                      <a:pt x="6" y="4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92" name="Line 212"/>
              <p:cNvSpPr>
                <a:spLocks noChangeShapeType="1"/>
              </p:cNvSpPr>
              <p:nvPr/>
            </p:nvSpPr>
            <p:spPr bwMode="auto">
              <a:xfrm flipH="1">
                <a:off x="3912" y="3188"/>
                <a:ext cx="24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93" name="Freeform 213"/>
              <p:cNvSpPr>
                <a:spLocks/>
              </p:cNvSpPr>
              <p:nvPr/>
            </p:nvSpPr>
            <p:spPr bwMode="auto">
              <a:xfrm>
                <a:off x="3912" y="3248"/>
                <a:ext cx="18" cy="42"/>
              </a:xfrm>
              <a:custGeom>
                <a:avLst/>
                <a:gdLst>
                  <a:gd name="T0" fmla="*/ 18 w 18"/>
                  <a:gd name="T1" fmla="*/ 6 h 42"/>
                  <a:gd name="T2" fmla="*/ 0 w 18"/>
                  <a:gd name="T3" fmla="*/ 42 h 42"/>
                  <a:gd name="T4" fmla="*/ 0 w 18"/>
                  <a:gd name="T5" fmla="*/ 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42">
                    <a:moveTo>
                      <a:pt x="18" y="6"/>
                    </a:moveTo>
                    <a:lnTo>
                      <a:pt x="0" y="4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94" name="Line 214"/>
              <p:cNvSpPr>
                <a:spLocks noChangeShapeType="1"/>
              </p:cNvSpPr>
              <p:nvPr/>
            </p:nvSpPr>
            <p:spPr bwMode="auto">
              <a:xfrm flipH="1">
                <a:off x="3732" y="3248"/>
                <a:ext cx="24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95" name="Freeform 215"/>
              <p:cNvSpPr>
                <a:spLocks/>
              </p:cNvSpPr>
              <p:nvPr/>
            </p:nvSpPr>
            <p:spPr bwMode="auto">
              <a:xfrm>
                <a:off x="3732" y="3308"/>
                <a:ext cx="18" cy="42"/>
              </a:xfrm>
              <a:custGeom>
                <a:avLst/>
                <a:gdLst>
                  <a:gd name="T0" fmla="*/ 18 w 18"/>
                  <a:gd name="T1" fmla="*/ 6 h 42"/>
                  <a:gd name="T2" fmla="*/ 0 w 18"/>
                  <a:gd name="T3" fmla="*/ 42 h 42"/>
                  <a:gd name="T4" fmla="*/ 0 w 18"/>
                  <a:gd name="T5" fmla="*/ 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42">
                    <a:moveTo>
                      <a:pt x="18" y="6"/>
                    </a:moveTo>
                    <a:lnTo>
                      <a:pt x="0" y="4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96" name="Line 216"/>
              <p:cNvSpPr>
                <a:spLocks noChangeShapeType="1"/>
              </p:cNvSpPr>
              <p:nvPr/>
            </p:nvSpPr>
            <p:spPr bwMode="auto">
              <a:xfrm flipV="1">
                <a:off x="4194" y="3110"/>
                <a:ext cx="24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97" name="Freeform 217"/>
              <p:cNvSpPr>
                <a:spLocks/>
              </p:cNvSpPr>
              <p:nvPr/>
            </p:nvSpPr>
            <p:spPr bwMode="auto">
              <a:xfrm>
                <a:off x="4200" y="3104"/>
                <a:ext cx="18" cy="42"/>
              </a:xfrm>
              <a:custGeom>
                <a:avLst/>
                <a:gdLst>
                  <a:gd name="T0" fmla="*/ 0 w 18"/>
                  <a:gd name="T1" fmla="*/ 36 h 42"/>
                  <a:gd name="T2" fmla="*/ 18 w 18"/>
                  <a:gd name="T3" fmla="*/ 0 h 42"/>
                  <a:gd name="T4" fmla="*/ 18 w 18"/>
                  <a:gd name="T5" fmla="*/ 42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42">
                    <a:moveTo>
                      <a:pt x="0" y="36"/>
                    </a:moveTo>
                    <a:lnTo>
                      <a:pt x="18" y="0"/>
                    </a:lnTo>
                    <a:lnTo>
                      <a:pt x="18" y="4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98" name="Line 218"/>
              <p:cNvSpPr>
                <a:spLocks noChangeShapeType="1"/>
              </p:cNvSpPr>
              <p:nvPr/>
            </p:nvSpPr>
            <p:spPr bwMode="auto">
              <a:xfrm flipV="1">
                <a:off x="3996" y="3158"/>
                <a:ext cx="24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99" name="Freeform 219"/>
              <p:cNvSpPr>
                <a:spLocks/>
              </p:cNvSpPr>
              <p:nvPr/>
            </p:nvSpPr>
            <p:spPr bwMode="auto">
              <a:xfrm>
                <a:off x="4002" y="3152"/>
                <a:ext cx="18" cy="42"/>
              </a:xfrm>
              <a:custGeom>
                <a:avLst/>
                <a:gdLst>
                  <a:gd name="T0" fmla="*/ 0 w 18"/>
                  <a:gd name="T1" fmla="*/ 36 h 42"/>
                  <a:gd name="T2" fmla="*/ 18 w 18"/>
                  <a:gd name="T3" fmla="*/ 0 h 42"/>
                  <a:gd name="T4" fmla="*/ 18 w 18"/>
                  <a:gd name="T5" fmla="*/ 42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42">
                    <a:moveTo>
                      <a:pt x="0" y="36"/>
                    </a:moveTo>
                    <a:lnTo>
                      <a:pt x="18" y="0"/>
                    </a:lnTo>
                    <a:lnTo>
                      <a:pt x="18" y="4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00" name="Line 220"/>
              <p:cNvSpPr>
                <a:spLocks noChangeShapeType="1"/>
              </p:cNvSpPr>
              <p:nvPr/>
            </p:nvSpPr>
            <p:spPr bwMode="auto">
              <a:xfrm flipV="1">
                <a:off x="3822" y="3218"/>
                <a:ext cx="24" cy="1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01" name="Freeform 221"/>
              <p:cNvSpPr>
                <a:spLocks/>
              </p:cNvSpPr>
              <p:nvPr/>
            </p:nvSpPr>
            <p:spPr bwMode="auto">
              <a:xfrm>
                <a:off x="3828" y="3218"/>
                <a:ext cx="18" cy="42"/>
              </a:xfrm>
              <a:custGeom>
                <a:avLst/>
                <a:gdLst>
                  <a:gd name="T0" fmla="*/ 0 w 18"/>
                  <a:gd name="T1" fmla="*/ 36 h 42"/>
                  <a:gd name="T2" fmla="*/ 18 w 18"/>
                  <a:gd name="T3" fmla="*/ 0 h 42"/>
                  <a:gd name="T4" fmla="*/ 18 w 18"/>
                  <a:gd name="T5" fmla="*/ 42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42">
                    <a:moveTo>
                      <a:pt x="0" y="36"/>
                    </a:moveTo>
                    <a:lnTo>
                      <a:pt x="18" y="0"/>
                    </a:lnTo>
                    <a:lnTo>
                      <a:pt x="18" y="4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02" name="Line 222"/>
              <p:cNvSpPr>
                <a:spLocks noChangeShapeType="1"/>
              </p:cNvSpPr>
              <p:nvPr/>
            </p:nvSpPr>
            <p:spPr bwMode="auto">
              <a:xfrm>
                <a:off x="4260" y="2858"/>
                <a:ext cx="102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03" name="Freeform 223"/>
              <p:cNvSpPr>
                <a:spLocks/>
              </p:cNvSpPr>
              <p:nvPr/>
            </p:nvSpPr>
            <p:spPr bwMode="auto">
              <a:xfrm>
                <a:off x="4326" y="2864"/>
                <a:ext cx="36" cy="18"/>
              </a:xfrm>
              <a:custGeom>
                <a:avLst/>
                <a:gdLst>
                  <a:gd name="T0" fmla="*/ 0 w 36"/>
                  <a:gd name="T1" fmla="*/ 0 h 18"/>
                  <a:gd name="T2" fmla="*/ 36 w 36"/>
                  <a:gd name="T3" fmla="*/ 12 h 18"/>
                  <a:gd name="T4" fmla="*/ 0 w 36"/>
                  <a:gd name="T5" fmla="*/ 18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18">
                    <a:moveTo>
                      <a:pt x="0" y="0"/>
                    </a:moveTo>
                    <a:lnTo>
                      <a:pt x="36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04" name="Line 224"/>
              <p:cNvSpPr>
                <a:spLocks noChangeShapeType="1"/>
              </p:cNvSpPr>
              <p:nvPr/>
            </p:nvSpPr>
            <p:spPr bwMode="auto">
              <a:xfrm>
                <a:off x="4326" y="2660"/>
                <a:ext cx="102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05" name="Freeform 225"/>
              <p:cNvSpPr>
                <a:spLocks/>
              </p:cNvSpPr>
              <p:nvPr/>
            </p:nvSpPr>
            <p:spPr bwMode="auto">
              <a:xfrm>
                <a:off x="4386" y="2666"/>
                <a:ext cx="42" cy="18"/>
              </a:xfrm>
              <a:custGeom>
                <a:avLst/>
                <a:gdLst>
                  <a:gd name="T0" fmla="*/ 6 w 42"/>
                  <a:gd name="T1" fmla="*/ 0 h 18"/>
                  <a:gd name="T2" fmla="*/ 42 w 42"/>
                  <a:gd name="T3" fmla="*/ 12 h 18"/>
                  <a:gd name="T4" fmla="*/ 0 w 42"/>
                  <a:gd name="T5" fmla="*/ 18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18">
                    <a:moveTo>
                      <a:pt x="6" y="0"/>
                    </a:moveTo>
                    <a:lnTo>
                      <a:pt x="42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06" name="Line 226"/>
              <p:cNvSpPr>
                <a:spLocks noChangeShapeType="1"/>
              </p:cNvSpPr>
              <p:nvPr/>
            </p:nvSpPr>
            <p:spPr bwMode="auto">
              <a:xfrm flipH="1">
                <a:off x="3672" y="2462"/>
                <a:ext cx="96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07" name="Freeform 227"/>
              <p:cNvSpPr>
                <a:spLocks/>
              </p:cNvSpPr>
              <p:nvPr/>
            </p:nvSpPr>
            <p:spPr bwMode="auto">
              <a:xfrm>
                <a:off x="3666" y="2462"/>
                <a:ext cx="42" cy="18"/>
              </a:xfrm>
              <a:custGeom>
                <a:avLst/>
                <a:gdLst>
                  <a:gd name="T0" fmla="*/ 42 w 42"/>
                  <a:gd name="T1" fmla="*/ 18 h 18"/>
                  <a:gd name="T2" fmla="*/ 0 w 42"/>
                  <a:gd name="T3" fmla="*/ 18 h 18"/>
                  <a:gd name="T4" fmla="*/ 36 w 42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18">
                    <a:moveTo>
                      <a:pt x="42" y="18"/>
                    </a:moveTo>
                    <a:lnTo>
                      <a:pt x="0" y="18"/>
                    </a:lnTo>
                    <a:lnTo>
                      <a:pt x="3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08" name="Line 228"/>
              <p:cNvSpPr>
                <a:spLocks noChangeShapeType="1"/>
              </p:cNvSpPr>
              <p:nvPr/>
            </p:nvSpPr>
            <p:spPr bwMode="auto">
              <a:xfrm flipH="1">
                <a:off x="3570" y="2660"/>
                <a:ext cx="102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09" name="Freeform 229"/>
              <p:cNvSpPr>
                <a:spLocks/>
              </p:cNvSpPr>
              <p:nvPr/>
            </p:nvSpPr>
            <p:spPr bwMode="auto">
              <a:xfrm>
                <a:off x="3570" y="2660"/>
                <a:ext cx="42" cy="18"/>
              </a:xfrm>
              <a:custGeom>
                <a:avLst/>
                <a:gdLst>
                  <a:gd name="T0" fmla="*/ 42 w 42"/>
                  <a:gd name="T1" fmla="*/ 18 h 18"/>
                  <a:gd name="T2" fmla="*/ 0 w 42"/>
                  <a:gd name="T3" fmla="*/ 18 h 18"/>
                  <a:gd name="T4" fmla="*/ 36 w 42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18">
                    <a:moveTo>
                      <a:pt x="42" y="18"/>
                    </a:moveTo>
                    <a:lnTo>
                      <a:pt x="0" y="18"/>
                    </a:lnTo>
                    <a:lnTo>
                      <a:pt x="3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10" name="Line 230"/>
              <p:cNvSpPr>
                <a:spLocks noChangeShapeType="1"/>
              </p:cNvSpPr>
              <p:nvPr/>
            </p:nvSpPr>
            <p:spPr bwMode="auto">
              <a:xfrm flipV="1">
                <a:off x="3624" y="2570"/>
                <a:ext cx="102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11" name="Freeform 231"/>
              <p:cNvSpPr>
                <a:spLocks/>
              </p:cNvSpPr>
              <p:nvPr/>
            </p:nvSpPr>
            <p:spPr bwMode="auto">
              <a:xfrm>
                <a:off x="3690" y="2564"/>
                <a:ext cx="36" cy="18"/>
              </a:xfrm>
              <a:custGeom>
                <a:avLst/>
                <a:gdLst>
                  <a:gd name="T0" fmla="*/ 0 w 36"/>
                  <a:gd name="T1" fmla="*/ 0 h 18"/>
                  <a:gd name="T2" fmla="*/ 36 w 36"/>
                  <a:gd name="T3" fmla="*/ 0 h 18"/>
                  <a:gd name="T4" fmla="*/ 6 w 36"/>
                  <a:gd name="T5" fmla="*/ 18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18">
                    <a:moveTo>
                      <a:pt x="0" y="0"/>
                    </a:moveTo>
                    <a:lnTo>
                      <a:pt x="36" y="0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12" name="Line 232"/>
              <p:cNvSpPr>
                <a:spLocks noChangeShapeType="1"/>
              </p:cNvSpPr>
              <p:nvPr/>
            </p:nvSpPr>
            <p:spPr bwMode="auto">
              <a:xfrm flipV="1">
                <a:off x="3486" y="2732"/>
                <a:ext cx="102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13" name="Freeform 233"/>
              <p:cNvSpPr>
                <a:spLocks/>
              </p:cNvSpPr>
              <p:nvPr/>
            </p:nvSpPr>
            <p:spPr bwMode="auto">
              <a:xfrm>
                <a:off x="3552" y="2732"/>
                <a:ext cx="42" cy="18"/>
              </a:xfrm>
              <a:custGeom>
                <a:avLst/>
                <a:gdLst>
                  <a:gd name="T0" fmla="*/ 0 w 42"/>
                  <a:gd name="T1" fmla="*/ 0 h 18"/>
                  <a:gd name="T2" fmla="*/ 42 w 42"/>
                  <a:gd name="T3" fmla="*/ 0 h 18"/>
                  <a:gd name="T4" fmla="*/ 6 w 42"/>
                  <a:gd name="T5" fmla="*/ 18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18">
                    <a:moveTo>
                      <a:pt x="0" y="0"/>
                    </a:moveTo>
                    <a:lnTo>
                      <a:pt x="42" y="0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14" name="Line 234"/>
              <p:cNvSpPr>
                <a:spLocks noChangeShapeType="1"/>
              </p:cNvSpPr>
              <p:nvPr/>
            </p:nvSpPr>
            <p:spPr bwMode="auto">
              <a:xfrm flipH="1" flipV="1">
                <a:off x="3330" y="2780"/>
                <a:ext cx="102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15" name="Freeform 235"/>
              <p:cNvSpPr>
                <a:spLocks/>
              </p:cNvSpPr>
              <p:nvPr/>
            </p:nvSpPr>
            <p:spPr bwMode="auto">
              <a:xfrm>
                <a:off x="3330" y="2780"/>
                <a:ext cx="36" cy="18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6 h 18"/>
                  <a:gd name="T4" fmla="*/ 36 w 36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lnTo>
                      <a:pt x="0" y="6"/>
                    </a:lnTo>
                    <a:lnTo>
                      <a:pt x="3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16" name="Line 236"/>
              <p:cNvSpPr>
                <a:spLocks noChangeShapeType="1"/>
              </p:cNvSpPr>
              <p:nvPr/>
            </p:nvSpPr>
            <p:spPr bwMode="auto">
              <a:xfrm flipV="1">
                <a:off x="3714" y="2684"/>
                <a:ext cx="90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17" name="Freeform 237"/>
              <p:cNvSpPr>
                <a:spLocks/>
              </p:cNvSpPr>
              <p:nvPr/>
            </p:nvSpPr>
            <p:spPr bwMode="auto">
              <a:xfrm>
                <a:off x="3762" y="2678"/>
                <a:ext cx="42" cy="30"/>
              </a:xfrm>
              <a:custGeom>
                <a:avLst/>
                <a:gdLst>
                  <a:gd name="T0" fmla="*/ 0 w 42"/>
                  <a:gd name="T1" fmla="*/ 18 h 30"/>
                  <a:gd name="T2" fmla="*/ 42 w 42"/>
                  <a:gd name="T3" fmla="*/ 0 h 30"/>
                  <a:gd name="T4" fmla="*/ 12 w 42"/>
                  <a:gd name="T5" fmla="*/ 30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30">
                    <a:moveTo>
                      <a:pt x="0" y="18"/>
                    </a:moveTo>
                    <a:lnTo>
                      <a:pt x="42" y="0"/>
                    </a:lnTo>
                    <a:lnTo>
                      <a:pt x="12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18" name="Line 238"/>
              <p:cNvSpPr>
                <a:spLocks noChangeShapeType="1"/>
              </p:cNvSpPr>
              <p:nvPr/>
            </p:nvSpPr>
            <p:spPr bwMode="auto">
              <a:xfrm flipV="1">
                <a:off x="3810" y="2870"/>
                <a:ext cx="90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19" name="Freeform 239"/>
              <p:cNvSpPr>
                <a:spLocks/>
              </p:cNvSpPr>
              <p:nvPr/>
            </p:nvSpPr>
            <p:spPr bwMode="auto">
              <a:xfrm>
                <a:off x="3864" y="2864"/>
                <a:ext cx="36" cy="30"/>
              </a:xfrm>
              <a:custGeom>
                <a:avLst/>
                <a:gdLst>
                  <a:gd name="T0" fmla="*/ 0 w 36"/>
                  <a:gd name="T1" fmla="*/ 12 h 30"/>
                  <a:gd name="T2" fmla="*/ 36 w 36"/>
                  <a:gd name="T3" fmla="*/ 0 h 30"/>
                  <a:gd name="T4" fmla="*/ 12 w 36"/>
                  <a:gd name="T5" fmla="*/ 30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30">
                    <a:moveTo>
                      <a:pt x="0" y="12"/>
                    </a:moveTo>
                    <a:lnTo>
                      <a:pt x="36" y="0"/>
                    </a:lnTo>
                    <a:lnTo>
                      <a:pt x="12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20" name="Line 240"/>
              <p:cNvSpPr>
                <a:spLocks noChangeShapeType="1"/>
              </p:cNvSpPr>
              <p:nvPr/>
            </p:nvSpPr>
            <p:spPr bwMode="auto">
              <a:xfrm flipV="1">
                <a:off x="3888" y="3044"/>
                <a:ext cx="96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21" name="Freeform 241"/>
              <p:cNvSpPr>
                <a:spLocks/>
              </p:cNvSpPr>
              <p:nvPr/>
            </p:nvSpPr>
            <p:spPr bwMode="auto">
              <a:xfrm>
                <a:off x="3948" y="3038"/>
                <a:ext cx="36" cy="30"/>
              </a:xfrm>
              <a:custGeom>
                <a:avLst/>
                <a:gdLst>
                  <a:gd name="T0" fmla="*/ 0 w 36"/>
                  <a:gd name="T1" fmla="*/ 12 h 30"/>
                  <a:gd name="T2" fmla="*/ 36 w 36"/>
                  <a:gd name="T3" fmla="*/ 0 h 30"/>
                  <a:gd name="T4" fmla="*/ 6 w 36"/>
                  <a:gd name="T5" fmla="*/ 30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30">
                    <a:moveTo>
                      <a:pt x="0" y="12"/>
                    </a:moveTo>
                    <a:lnTo>
                      <a:pt x="36" y="0"/>
                    </a:lnTo>
                    <a:lnTo>
                      <a:pt x="6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22" name="Line 242"/>
              <p:cNvSpPr>
                <a:spLocks noChangeShapeType="1"/>
              </p:cNvSpPr>
              <p:nvPr/>
            </p:nvSpPr>
            <p:spPr bwMode="auto">
              <a:xfrm flipH="1">
                <a:off x="3858" y="294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23" name="Freeform 243"/>
              <p:cNvSpPr>
                <a:spLocks/>
              </p:cNvSpPr>
              <p:nvPr/>
            </p:nvSpPr>
            <p:spPr bwMode="auto">
              <a:xfrm>
                <a:off x="3858" y="2972"/>
                <a:ext cx="42" cy="24"/>
              </a:xfrm>
              <a:custGeom>
                <a:avLst/>
                <a:gdLst>
                  <a:gd name="T0" fmla="*/ 42 w 42"/>
                  <a:gd name="T1" fmla="*/ 12 h 24"/>
                  <a:gd name="T2" fmla="*/ 0 w 42"/>
                  <a:gd name="T3" fmla="*/ 24 h 24"/>
                  <a:gd name="T4" fmla="*/ 30 w 42"/>
                  <a:gd name="T5" fmla="*/ 0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0" y="24"/>
                    </a:lnTo>
                    <a:lnTo>
                      <a:pt x="3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24" name="Line 244"/>
              <p:cNvSpPr>
                <a:spLocks noChangeShapeType="1"/>
              </p:cNvSpPr>
              <p:nvPr/>
            </p:nvSpPr>
            <p:spPr bwMode="auto">
              <a:xfrm flipH="1">
                <a:off x="3762" y="2780"/>
                <a:ext cx="90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25" name="Freeform 245"/>
              <p:cNvSpPr>
                <a:spLocks/>
              </p:cNvSpPr>
              <p:nvPr/>
            </p:nvSpPr>
            <p:spPr bwMode="auto">
              <a:xfrm>
                <a:off x="3762" y="2804"/>
                <a:ext cx="36" cy="24"/>
              </a:xfrm>
              <a:custGeom>
                <a:avLst/>
                <a:gdLst>
                  <a:gd name="T0" fmla="*/ 36 w 36"/>
                  <a:gd name="T1" fmla="*/ 12 h 24"/>
                  <a:gd name="T2" fmla="*/ 0 w 36"/>
                  <a:gd name="T3" fmla="*/ 24 h 24"/>
                  <a:gd name="T4" fmla="*/ 30 w 36"/>
                  <a:gd name="T5" fmla="*/ 0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24">
                    <a:moveTo>
                      <a:pt x="36" y="12"/>
                    </a:moveTo>
                    <a:lnTo>
                      <a:pt x="0" y="24"/>
                    </a:lnTo>
                    <a:lnTo>
                      <a:pt x="3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26" name="Line 246"/>
              <p:cNvSpPr>
                <a:spLocks noChangeShapeType="1"/>
              </p:cNvSpPr>
              <p:nvPr/>
            </p:nvSpPr>
            <p:spPr bwMode="auto">
              <a:xfrm flipH="1" flipV="1">
                <a:off x="3372" y="2966"/>
                <a:ext cx="102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27" name="Freeform 247"/>
              <p:cNvSpPr>
                <a:spLocks/>
              </p:cNvSpPr>
              <p:nvPr/>
            </p:nvSpPr>
            <p:spPr bwMode="auto">
              <a:xfrm>
                <a:off x="3372" y="2966"/>
                <a:ext cx="36" cy="18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6 h 18"/>
                  <a:gd name="T4" fmla="*/ 36 w 36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lnTo>
                      <a:pt x="0" y="6"/>
                    </a:lnTo>
                    <a:lnTo>
                      <a:pt x="3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28" name="Line 248"/>
              <p:cNvSpPr>
                <a:spLocks noChangeShapeType="1"/>
              </p:cNvSpPr>
              <p:nvPr/>
            </p:nvSpPr>
            <p:spPr bwMode="auto">
              <a:xfrm>
                <a:off x="3420" y="3056"/>
                <a:ext cx="102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29" name="Freeform 249"/>
              <p:cNvSpPr>
                <a:spLocks/>
              </p:cNvSpPr>
              <p:nvPr/>
            </p:nvSpPr>
            <p:spPr bwMode="auto">
              <a:xfrm>
                <a:off x="3486" y="3050"/>
                <a:ext cx="36" cy="24"/>
              </a:xfrm>
              <a:custGeom>
                <a:avLst/>
                <a:gdLst>
                  <a:gd name="T0" fmla="*/ 0 w 36"/>
                  <a:gd name="T1" fmla="*/ 0 h 24"/>
                  <a:gd name="T2" fmla="*/ 36 w 36"/>
                  <a:gd name="T3" fmla="*/ 18 h 24"/>
                  <a:gd name="T4" fmla="*/ 0 w 36"/>
                  <a:gd name="T5" fmla="*/ 24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24">
                    <a:moveTo>
                      <a:pt x="0" y="0"/>
                    </a:moveTo>
                    <a:lnTo>
                      <a:pt x="36" y="18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30" name="Line 250"/>
              <p:cNvSpPr>
                <a:spLocks noChangeShapeType="1"/>
              </p:cNvSpPr>
              <p:nvPr/>
            </p:nvSpPr>
            <p:spPr bwMode="auto">
              <a:xfrm>
                <a:off x="3456" y="3218"/>
                <a:ext cx="102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31" name="Freeform 251"/>
              <p:cNvSpPr>
                <a:spLocks/>
              </p:cNvSpPr>
              <p:nvPr/>
            </p:nvSpPr>
            <p:spPr bwMode="auto">
              <a:xfrm>
                <a:off x="3522" y="3212"/>
                <a:ext cx="36" cy="24"/>
              </a:xfrm>
              <a:custGeom>
                <a:avLst/>
                <a:gdLst>
                  <a:gd name="T0" fmla="*/ 0 w 36"/>
                  <a:gd name="T1" fmla="*/ 0 h 24"/>
                  <a:gd name="T2" fmla="*/ 36 w 36"/>
                  <a:gd name="T3" fmla="*/ 18 h 24"/>
                  <a:gd name="T4" fmla="*/ 0 w 36"/>
                  <a:gd name="T5" fmla="*/ 24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24">
                    <a:moveTo>
                      <a:pt x="0" y="0"/>
                    </a:moveTo>
                    <a:lnTo>
                      <a:pt x="36" y="18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32" name="Line 252"/>
              <p:cNvSpPr>
                <a:spLocks noChangeShapeType="1"/>
              </p:cNvSpPr>
              <p:nvPr/>
            </p:nvSpPr>
            <p:spPr bwMode="auto">
              <a:xfrm>
                <a:off x="3372" y="2882"/>
                <a:ext cx="102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33" name="Freeform 253"/>
              <p:cNvSpPr>
                <a:spLocks/>
              </p:cNvSpPr>
              <p:nvPr/>
            </p:nvSpPr>
            <p:spPr bwMode="auto">
              <a:xfrm>
                <a:off x="3438" y="2882"/>
                <a:ext cx="36" cy="18"/>
              </a:xfrm>
              <a:custGeom>
                <a:avLst/>
                <a:gdLst>
                  <a:gd name="T0" fmla="*/ 0 w 36"/>
                  <a:gd name="T1" fmla="*/ 0 h 18"/>
                  <a:gd name="T2" fmla="*/ 36 w 36"/>
                  <a:gd name="T3" fmla="*/ 12 h 18"/>
                  <a:gd name="T4" fmla="*/ 0 w 36"/>
                  <a:gd name="T5" fmla="*/ 18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18">
                    <a:moveTo>
                      <a:pt x="0" y="0"/>
                    </a:moveTo>
                    <a:lnTo>
                      <a:pt x="36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34" name="Line 254"/>
              <p:cNvSpPr>
                <a:spLocks noChangeShapeType="1"/>
              </p:cNvSpPr>
              <p:nvPr/>
            </p:nvSpPr>
            <p:spPr bwMode="auto">
              <a:xfrm flipH="1" flipV="1">
                <a:off x="3456" y="3134"/>
                <a:ext cx="102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35" name="Freeform 255"/>
              <p:cNvSpPr>
                <a:spLocks/>
              </p:cNvSpPr>
              <p:nvPr/>
            </p:nvSpPr>
            <p:spPr bwMode="auto">
              <a:xfrm>
                <a:off x="3456" y="3128"/>
                <a:ext cx="36" cy="18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6 h 18"/>
                  <a:gd name="T4" fmla="*/ 36 w 36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lnTo>
                      <a:pt x="0" y="6"/>
                    </a:lnTo>
                    <a:lnTo>
                      <a:pt x="3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4042" name="Rectangle 256"/>
            <p:cNvSpPr>
              <a:spLocks noChangeArrowheads="1"/>
            </p:cNvSpPr>
            <p:nvPr/>
          </p:nvSpPr>
          <p:spPr bwMode="auto">
            <a:xfrm>
              <a:off x="3276" y="3228"/>
              <a:ext cx="14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Cхема доменной структуры</a:t>
              </a:r>
              <a:endParaRPr lang="ru-RU" altLang="ru-RU" sz="2400" b="0"/>
            </a:p>
          </p:txBody>
        </p:sp>
        <p:sp>
          <p:nvSpPr>
            <p:cNvPr id="44043" name="Rectangle 257"/>
            <p:cNvSpPr>
              <a:spLocks noChangeArrowheads="1"/>
            </p:cNvSpPr>
            <p:nvPr/>
          </p:nvSpPr>
          <p:spPr bwMode="auto">
            <a:xfrm>
              <a:off x="3186" y="3348"/>
              <a:ext cx="164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в поликристаллическом образце</a:t>
              </a:r>
              <a:endParaRPr lang="ru-RU" altLang="ru-RU" sz="2400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4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4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4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8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525463" y="209550"/>
            <a:ext cx="81327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Ферромагнетики</a:t>
            </a:r>
          </a:p>
        </p:txBody>
      </p:sp>
      <p:pic>
        <p:nvPicPr>
          <p:cNvPr id="45059" name="Picture 3" descr="lecture39x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475" y="719138"/>
            <a:ext cx="4919663" cy="5935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157913" y="1339850"/>
            <a:ext cx="26447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/>
            <a:r>
              <a:rPr lang="ru-RU" altLang="ru-RU" b="0">
                <a:latin typeface="Arial" charset="0"/>
              </a:rPr>
              <a:t>Пространственное распределение электронной плотности вероятностей (заменяющее орбиты в модели Бора)</a:t>
            </a:r>
          </a:p>
          <a:p>
            <a:pPr algn="just" eaLnBrk="1" hangingPunct="1"/>
            <a:r>
              <a:rPr lang="ru-RU" altLang="ru-RU" b="0">
                <a:latin typeface="Arial" charset="0"/>
              </a:rPr>
              <a:t>в соответствии с орбитальными квантовыми числами </a:t>
            </a:r>
            <a:r>
              <a:rPr lang="ru-RU" altLang="ru-RU" b="0"/>
              <a:t> 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476250"/>
            <a:ext cx="722947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73188"/>
            <a:ext cx="4324350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525463" y="209550"/>
            <a:ext cx="81327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Ферромагнетики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117600" y="-2276475"/>
            <a:ext cx="304165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 sz="1600" b="0">
                <a:latin typeface="Arial" charset="0"/>
              </a:rPr>
              <a:t>Magnetic Properties of Minerals</a:t>
            </a:r>
            <a:endParaRPr lang="ru-RU" altLang="ru-RU" sz="900" b="0">
              <a:latin typeface="Arial" charset="0"/>
            </a:endParaRPr>
          </a:p>
          <a:p>
            <a:endParaRPr lang="ru-RU" altLang="ru-RU" b="0">
              <a:latin typeface="Arial" charset="0"/>
            </a:endParaRPr>
          </a:p>
        </p:txBody>
      </p:sp>
      <p:sp>
        <p:nvSpPr>
          <p:cNvPr id="46084" name="Rectangle 793"/>
          <p:cNvSpPr>
            <a:spLocks noChangeArrowheads="1"/>
          </p:cNvSpPr>
          <p:nvPr/>
        </p:nvSpPr>
        <p:spPr bwMode="auto">
          <a:xfrm>
            <a:off x="1117600" y="84931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 b="0">
                <a:latin typeface="Arial" charset="0"/>
              </a:rPr>
              <a:t/>
            </a:r>
            <a:br>
              <a:rPr lang="ru-RU" altLang="ru-RU" b="0">
                <a:latin typeface="Arial" charset="0"/>
              </a:rPr>
            </a:br>
            <a:endParaRPr lang="ru-RU" altLang="ru-RU" b="0">
              <a:latin typeface="Arial" charset="0"/>
            </a:endParaRPr>
          </a:p>
        </p:txBody>
      </p:sp>
      <p:sp>
        <p:nvSpPr>
          <p:cNvPr id="46085" name="Rectangle 801"/>
          <p:cNvSpPr>
            <a:spLocks noChangeArrowheads="1"/>
          </p:cNvSpPr>
          <p:nvPr/>
        </p:nvSpPr>
        <p:spPr bwMode="auto">
          <a:xfrm>
            <a:off x="2319338" y="2697163"/>
            <a:ext cx="55562" cy="222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6086" name="Rectangle 802"/>
          <p:cNvSpPr>
            <a:spLocks noChangeArrowheads="1"/>
          </p:cNvSpPr>
          <p:nvPr/>
        </p:nvSpPr>
        <p:spPr bwMode="auto">
          <a:xfrm>
            <a:off x="2501900" y="2830513"/>
            <a:ext cx="4432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b="0">
                <a:solidFill>
                  <a:srgbClr val="000000"/>
                </a:solidFill>
              </a:rPr>
              <a:t>-энергия кристаллографической анизотропии</a:t>
            </a:r>
            <a:endParaRPr lang="ru-RU" altLang="ru-RU" sz="2400" b="0"/>
          </a:p>
        </p:txBody>
      </p:sp>
      <p:sp>
        <p:nvSpPr>
          <p:cNvPr id="46087" name="Rectangle 803"/>
          <p:cNvSpPr>
            <a:spLocks noChangeArrowheads="1"/>
          </p:cNvSpPr>
          <p:nvPr/>
        </p:nvSpPr>
        <p:spPr bwMode="auto">
          <a:xfrm>
            <a:off x="2501900" y="3119438"/>
            <a:ext cx="26050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b="0">
                <a:solidFill>
                  <a:srgbClr val="000000"/>
                </a:solidFill>
              </a:rPr>
              <a:t>-энергия магнитострикции</a:t>
            </a:r>
            <a:endParaRPr lang="ru-RU" altLang="ru-RU" sz="2400" b="0"/>
          </a:p>
        </p:txBody>
      </p:sp>
      <p:sp>
        <p:nvSpPr>
          <p:cNvPr id="46088" name="Rectangle 804"/>
          <p:cNvSpPr>
            <a:spLocks noChangeArrowheads="1"/>
          </p:cNvSpPr>
          <p:nvPr/>
        </p:nvSpPr>
        <p:spPr bwMode="auto">
          <a:xfrm>
            <a:off x="2501900" y="3363913"/>
            <a:ext cx="2454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b="0">
                <a:solidFill>
                  <a:srgbClr val="000000"/>
                </a:solidFill>
              </a:rPr>
              <a:t>-магнитоупругая энергия</a:t>
            </a:r>
            <a:endParaRPr lang="ru-RU" altLang="ru-RU" sz="2400" b="0"/>
          </a:p>
        </p:txBody>
      </p:sp>
      <p:sp>
        <p:nvSpPr>
          <p:cNvPr id="46089" name="Rectangle 805"/>
          <p:cNvSpPr>
            <a:spLocks noChangeArrowheads="1"/>
          </p:cNvSpPr>
          <p:nvPr/>
        </p:nvSpPr>
        <p:spPr bwMode="auto">
          <a:xfrm>
            <a:off x="2501900" y="3652838"/>
            <a:ext cx="28495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b="0">
                <a:solidFill>
                  <a:srgbClr val="000000"/>
                </a:solidFill>
              </a:rPr>
              <a:t>-магнитостатическая энергия</a:t>
            </a:r>
            <a:endParaRPr lang="ru-RU" altLang="ru-RU" sz="2400" b="0"/>
          </a:p>
        </p:txBody>
      </p:sp>
      <p:sp>
        <p:nvSpPr>
          <p:cNvPr id="46090" name="Rectangle 806"/>
          <p:cNvSpPr>
            <a:spLocks noChangeArrowheads="1"/>
          </p:cNvSpPr>
          <p:nvPr/>
        </p:nvSpPr>
        <p:spPr bwMode="auto">
          <a:xfrm>
            <a:off x="2501900" y="4298950"/>
            <a:ext cx="36655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b="0">
                <a:solidFill>
                  <a:srgbClr val="000000"/>
                </a:solidFill>
              </a:rPr>
              <a:t>-энергия поверхностной анизотропии</a:t>
            </a:r>
            <a:endParaRPr lang="ru-RU" altLang="ru-RU" sz="2400" b="0"/>
          </a:p>
        </p:txBody>
      </p:sp>
      <p:sp>
        <p:nvSpPr>
          <p:cNvPr id="46091" name="Rectangle 807"/>
          <p:cNvSpPr>
            <a:spLocks noChangeArrowheads="1"/>
          </p:cNvSpPr>
          <p:nvPr/>
        </p:nvSpPr>
        <p:spPr bwMode="auto">
          <a:xfrm>
            <a:off x="2057400" y="1676400"/>
            <a:ext cx="47736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2100" i="1">
                <a:solidFill>
                  <a:srgbClr val="FF3300"/>
                </a:solidFill>
              </a:rPr>
              <a:t>Доменная  структура  ферромагнетика</a:t>
            </a:r>
            <a:endParaRPr lang="ru-RU" altLang="ru-RU" sz="2400" b="0">
              <a:solidFill>
                <a:srgbClr val="FF3300"/>
              </a:solidFill>
            </a:endParaRPr>
          </a:p>
        </p:txBody>
      </p:sp>
      <p:sp>
        <p:nvSpPr>
          <p:cNvPr id="46092" name="Rectangle 808"/>
          <p:cNvSpPr>
            <a:spLocks noChangeArrowheads="1"/>
          </p:cNvSpPr>
          <p:nvPr/>
        </p:nvSpPr>
        <p:spPr bwMode="auto">
          <a:xfrm>
            <a:off x="1808163" y="2163763"/>
            <a:ext cx="50530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2100" i="1">
                <a:solidFill>
                  <a:srgbClr val="000000"/>
                </a:solidFill>
              </a:rPr>
              <a:t>Еполн = Еоб + Еа + Е</a:t>
            </a:r>
            <a:r>
              <a:rPr lang="ru-RU" altLang="ru-RU" sz="2800" baseline="-25000">
                <a:solidFill>
                  <a:srgbClr val="000000"/>
                </a:solidFill>
              </a:rPr>
              <a:t>λ</a:t>
            </a:r>
            <a:r>
              <a:rPr lang="ru-RU" altLang="ru-RU" sz="2100" i="1">
                <a:solidFill>
                  <a:srgbClr val="000000"/>
                </a:solidFill>
              </a:rPr>
              <a:t> + Е</a:t>
            </a:r>
            <a:r>
              <a:rPr lang="ru-RU" altLang="ru-RU" sz="2800" baseline="-25000">
                <a:solidFill>
                  <a:srgbClr val="000000"/>
                </a:solidFill>
              </a:rPr>
              <a:t>σ</a:t>
            </a:r>
            <a:r>
              <a:rPr lang="ru-RU" altLang="ru-RU" sz="2100" i="1">
                <a:solidFill>
                  <a:srgbClr val="000000"/>
                </a:solidFill>
              </a:rPr>
              <a:t> + Ер + Ew + Еs</a:t>
            </a:r>
            <a:endParaRPr lang="ru-RU" altLang="ru-RU" sz="2400" b="0"/>
          </a:p>
        </p:txBody>
      </p:sp>
      <p:sp>
        <p:nvSpPr>
          <p:cNvPr id="46093" name="Rectangle 809"/>
          <p:cNvSpPr>
            <a:spLocks noChangeArrowheads="1"/>
          </p:cNvSpPr>
          <p:nvPr/>
        </p:nvSpPr>
        <p:spPr bwMode="auto">
          <a:xfrm>
            <a:off x="1774825" y="4267200"/>
            <a:ext cx="280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2100" i="1">
                <a:solidFill>
                  <a:srgbClr val="000000"/>
                </a:solidFill>
              </a:rPr>
              <a:t>Еs</a:t>
            </a:r>
            <a:endParaRPr lang="ru-RU" altLang="ru-RU" sz="2400" b="0"/>
          </a:p>
        </p:txBody>
      </p:sp>
      <p:sp>
        <p:nvSpPr>
          <p:cNvPr id="46094" name="Rectangle 810"/>
          <p:cNvSpPr>
            <a:spLocks noChangeArrowheads="1"/>
          </p:cNvSpPr>
          <p:nvPr/>
        </p:nvSpPr>
        <p:spPr bwMode="auto">
          <a:xfrm>
            <a:off x="1797050" y="3663950"/>
            <a:ext cx="4222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2100" i="1">
                <a:solidFill>
                  <a:srgbClr val="000000"/>
                </a:solidFill>
              </a:rPr>
              <a:t>Ер</a:t>
            </a:r>
            <a:endParaRPr lang="ru-RU" altLang="ru-RU" sz="2400" b="0"/>
          </a:p>
        </p:txBody>
      </p:sp>
      <p:sp>
        <p:nvSpPr>
          <p:cNvPr id="46095" name="Rectangle 811"/>
          <p:cNvSpPr>
            <a:spLocks noChangeArrowheads="1"/>
          </p:cNvSpPr>
          <p:nvPr/>
        </p:nvSpPr>
        <p:spPr bwMode="auto">
          <a:xfrm>
            <a:off x="1797050" y="3108325"/>
            <a:ext cx="2968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2100" i="1">
                <a:solidFill>
                  <a:srgbClr val="000000"/>
                </a:solidFill>
              </a:rPr>
              <a:t>Е</a:t>
            </a:r>
            <a:r>
              <a:rPr lang="ru-RU" altLang="ru-RU" sz="2800" baseline="-25000">
                <a:solidFill>
                  <a:srgbClr val="000000"/>
                </a:solidFill>
              </a:rPr>
              <a:t>λ</a:t>
            </a:r>
          </a:p>
        </p:txBody>
      </p:sp>
      <p:sp>
        <p:nvSpPr>
          <p:cNvPr id="46096" name="Rectangle 812"/>
          <p:cNvSpPr>
            <a:spLocks noChangeArrowheads="1"/>
          </p:cNvSpPr>
          <p:nvPr/>
        </p:nvSpPr>
        <p:spPr bwMode="auto">
          <a:xfrm>
            <a:off x="1808163" y="3386138"/>
            <a:ext cx="309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2100" i="1">
                <a:solidFill>
                  <a:srgbClr val="000000"/>
                </a:solidFill>
              </a:rPr>
              <a:t>Е</a:t>
            </a:r>
            <a:r>
              <a:rPr lang="ru-RU" altLang="ru-RU" sz="2800" baseline="-25000">
                <a:solidFill>
                  <a:srgbClr val="000000"/>
                </a:solidFill>
              </a:rPr>
              <a:t>σ</a:t>
            </a:r>
          </a:p>
        </p:txBody>
      </p:sp>
      <p:sp>
        <p:nvSpPr>
          <p:cNvPr id="46097" name="Rectangle 813"/>
          <p:cNvSpPr>
            <a:spLocks noChangeArrowheads="1"/>
          </p:cNvSpPr>
          <p:nvPr/>
        </p:nvSpPr>
        <p:spPr bwMode="auto">
          <a:xfrm>
            <a:off x="1819275" y="2819400"/>
            <a:ext cx="3111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2100" i="1">
                <a:solidFill>
                  <a:srgbClr val="000000"/>
                </a:solidFill>
              </a:rPr>
              <a:t>Еа</a:t>
            </a:r>
            <a:endParaRPr lang="ru-RU" altLang="ru-RU" sz="2400" b="0"/>
          </a:p>
        </p:txBody>
      </p:sp>
      <p:sp>
        <p:nvSpPr>
          <p:cNvPr id="46098" name="Rectangle 814"/>
          <p:cNvSpPr>
            <a:spLocks noChangeArrowheads="1"/>
          </p:cNvSpPr>
          <p:nvPr/>
        </p:nvSpPr>
        <p:spPr bwMode="auto">
          <a:xfrm>
            <a:off x="1841500" y="2530475"/>
            <a:ext cx="444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2100" i="1">
                <a:solidFill>
                  <a:srgbClr val="000000"/>
                </a:solidFill>
              </a:rPr>
              <a:t>Еоб</a:t>
            </a:r>
            <a:endParaRPr lang="ru-RU" altLang="ru-RU" sz="2400" b="0"/>
          </a:p>
        </p:txBody>
      </p:sp>
      <p:sp>
        <p:nvSpPr>
          <p:cNvPr id="46099" name="Rectangle 815"/>
          <p:cNvSpPr>
            <a:spLocks noChangeArrowheads="1"/>
          </p:cNvSpPr>
          <p:nvPr/>
        </p:nvSpPr>
        <p:spPr bwMode="auto">
          <a:xfrm>
            <a:off x="2501900" y="2544763"/>
            <a:ext cx="17414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b="0">
                <a:solidFill>
                  <a:srgbClr val="000000"/>
                </a:solidFill>
              </a:rPr>
              <a:t>обменная энергия</a:t>
            </a:r>
            <a:endParaRPr lang="ru-RU" altLang="ru-RU" sz="2400" b="0"/>
          </a:p>
        </p:txBody>
      </p:sp>
      <p:sp>
        <p:nvSpPr>
          <p:cNvPr id="46100" name="Rectangle 816"/>
          <p:cNvSpPr>
            <a:spLocks noChangeArrowheads="1"/>
          </p:cNvSpPr>
          <p:nvPr/>
        </p:nvSpPr>
        <p:spPr bwMode="auto">
          <a:xfrm>
            <a:off x="2501900" y="3994150"/>
            <a:ext cx="3016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b="0">
                <a:solidFill>
                  <a:srgbClr val="000000"/>
                </a:solidFill>
              </a:rPr>
              <a:t>-энергия междоменных границ</a:t>
            </a:r>
            <a:endParaRPr lang="ru-RU" altLang="ru-RU" sz="2400" b="0"/>
          </a:p>
        </p:txBody>
      </p:sp>
      <p:sp>
        <p:nvSpPr>
          <p:cNvPr id="46101" name="Rectangle 817"/>
          <p:cNvSpPr>
            <a:spLocks noChangeArrowheads="1"/>
          </p:cNvSpPr>
          <p:nvPr/>
        </p:nvSpPr>
        <p:spPr bwMode="auto">
          <a:xfrm>
            <a:off x="1806575" y="3962400"/>
            <a:ext cx="35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2100" i="1">
                <a:solidFill>
                  <a:srgbClr val="000000"/>
                </a:solidFill>
              </a:rPr>
              <a:t>Еw</a:t>
            </a:r>
            <a:endParaRPr lang="ru-RU" altLang="ru-RU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525463" y="209550"/>
            <a:ext cx="81327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Ферромагнетики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584325" y="822325"/>
            <a:ext cx="43211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i="1">
                <a:solidFill>
                  <a:srgbClr val="000000"/>
                </a:solidFill>
              </a:rPr>
              <a:t>Еа</a:t>
            </a:r>
            <a:r>
              <a:rPr lang="ru-RU" altLang="ru-RU" sz="1600" i="1">
                <a:solidFill>
                  <a:srgbClr val="000000"/>
                </a:solidFill>
              </a:rPr>
              <a:t> </a:t>
            </a:r>
            <a:r>
              <a:rPr lang="ru-RU" altLang="ru-RU" sz="1600" b="0">
                <a:solidFill>
                  <a:srgbClr val="000000"/>
                </a:solidFill>
              </a:rPr>
              <a:t>- энергия кристаллографической анизотропии</a:t>
            </a:r>
            <a:endParaRPr lang="ru-RU" altLang="ru-RU" sz="2800" b="0"/>
          </a:p>
        </p:txBody>
      </p:sp>
      <p:grpSp>
        <p:nvGrpSpPr>
          <p:cNvPr id="391172" name="Group 4"/>
          <p:cNvGrpSpPr>
            <a:grpSpLocks/>
          </p:cNvGrpSpPr>
          <p:nvPr/>
        </p:nvGrpSpPr>
        <p:grpSpPr bwMode="auto">
          <a:xfrm>
            <a:off x="1174750" y="4384675"/>
            <a:ext cx="6148388" cy="2151063"/>
            <a:chOff x="780" y="2418"/>
            <a:chExt cx="3873" cy="1355"/>
          </a:xfrm>
        </p:grpSpPr>
        <p:sp>
          <p:nvSpPr>
            <p:cNvPr id="47244" name="Rectangle 5"/>
            <p:cNvSpPr>
              <a:spLocks noChangeArrowheads="1"/>
            </p:cNvSpPr>
            <p:nvPr/>
          </p:nvSpPr>
          <p:spPr bwMode="auto">
            <a:xfrm>
              <a:off x="3594" y="2712"/>
              <a:ext cx="20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разм</a:t>
              </a:r>
              <a:endParaRPr lang="ru-RU" altLang="ru-RU" sz="2800" b="0"/>
            </a:p>
          </p:txBody>
        </p:sp>
        <p:sp>
          <p:nvSpPr>
            <p:cNvPr id="47245" name="Rectangle 6"/>
            <p:cNvSpPr>
              <a:spLocks noChangeArrowheads="1"/>
            </p:cNvSpPr>
            <p:nvPr/>
          </p:nvSpPr>
          <p:spPr bwMode="auto">
            <a:xfrm>
              <a:off x="2742" y="2874"/>
              <a:ext cx="20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разм</a:t>
              </a:r>
              <a:endParaRPr lang="ru-RU" altLang="ru-RU" sz="2800" b="0"/>
            </a:p>
          </p:txBody>
        </p:sp>
        <p:sp>
          <p:nvSpPr>
            <p:cNvPr id="47246" name="Rectangle 7"/>
            <p:cNvSpPr>
              <a:spLocks noChangeArrowheads="1"/>
            </p:cNvSpPr>
            <p:nvPr/>
          </p:nvSpPr>
          <p:spPr bwMode="auto">
            <a:xfrm>
              <a:off x="2736" y="3012"/>
              <a:ext cx="20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разм</a:t>
              </a:r>
              <a:endParaRPr lang="ru-RU" altLang="ru-RU" sz="2800" b="0"/>
            </a:p>
          </p:txBody>
        </p:sp>
        <p:sp>
          <p:nvSpPr>
            <p:cNvPr id="47247" name="Rectangle 8"/>
            <p:cNvSpPr>
              <a:spLocks noChangeArrowheads="1"/>
            </p:cNvSpPr>
            <p:nvPr/>
          </p:nvSpPr>
          <p:spPr bwMode="auto">
            <a:xfrm>
              <a:off x="1764" y="3060"/>
              <a:ext cx="20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разм</a:t>
              </a:r>
              <a:endParaRPr lang="ru-RU" altLang="ru-RU" sz="2800" b="0"/>
            </a:p>
          </p:txBody>
        </p:sp>
        <p:sp>
          <p:nvSpPr>
            <p:cNvPr id="47248" name="Rectangle 9"/>
            <p:cNvSpPr>
              <a:spLocks noChangeArrowheads="1"/>
            </p:cNvSpPr>
            <p:nvPr/>
          </p:nvSpPr>
          <p:spPr bwMode="auto">
            <a:xfrm>
              <a:off x="1704" y="2658"/>
              <a:ext cx="23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внеш</a:t>
              </a:r>
              <a:endParaRPr lang="ru-RU" altLang="ru-RU" sz="2800" b="0"/>
            </a:p>
          </p:txBody>
        </p:sp>
        <p:sp>
          <p:nvSpPr>
            <p:cNvPr id="47249" name="Rectangle 10"/>
            <p:cNvSpPr>
              <a:spLocks noChangeArrowheads="1"/>
            </p:cNvSpPr>
            <p:nvPr/>
          </p:nvSpPr>
          <p:spPr bwMode="auto">
            <a:xfrm>
              <a:off x="3168" y="2724"/>
              <a:ext cx="23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внеш</a:t>
              </a:r>
              <a:endParaRPr lang="ru-RU" altLang="ru-RU" sz="2800" b="0"/>
            </a:p>
          </p:txBody>
        </p:sp>
        <p:sp>
          <p:nvSpPr>
            <p:cNvPr id="47250" name="Rectangle 11"/>
            <p:cNvSpPr>
              <a:spLocks noChangeArrowheads="1"/>
            </p:cNvSpPr>
            <p:nvPr/>
          </p:nvSpPr>
          <p:spPr bwMode="auto">
            <a:xfrm>
              <a:off x="1758" y="3330"/>
              <a:ext cx="17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эфф</a:t>
              </a:r>
              <a:endParaRPr lang="ru-RU" altLang="ru-RU" sz="2800" b="0"/>
            </a:p>
          </p:txBody>
        </p:sp>
        <p:sp>
          <p:nvSpPr>
            <p:cNvPr id="47251" name="Rectangle 12"/>
            <p:cNvSpPr>
              <a:spLocks noChangeArrowheads="1"/>
            </p:cNvSpPr>
            <p:nvPr/>
          </p:nvSpPr>
          <p:spPr bwMode="auto">
            <a:xfrm>
              <a:off x="2742" y="2718"/>
              <a:ext cx="17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эфф</a:t>
              </a:r>
              <a:endParaRPr lang="ru-RU" altLang="ru-RU" sz="2800" b="0"/>
            </a:p>
          </p:txBody>
        </p:sp>
        <p:sp>
          <p:nvSpPr>
            <p:cNvPr id="47252" name="Rectangle 13"/>
            <p:cNvSpPr>
              <a:spLocks noChangeArrowheads="1"/>
            </p:cNvSpPr>
            <p:nvPr/>
          </p:nvSpPr>
          <p:spPr bwMode="auto">
            <a:xfrm>
              <a:off x="2970" y="2982"/>
              <a:ext cx="129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-размагничивающее поле</a:t>
              </a:r>
              <a:endParaRPr lang="ru-RU" altLang="ru-RU" sz="2800" b="0"/>
            </a:p>
          </p:txBody>
        </p:sp>
        <p:sp>
          <p:nvSpPr>
            <p:cNvPr id="47253" name="Rectangle 14"/>
            <p:cNvSpPr>
              <a:spLocks noChangeArrowheads="1"/>
            </p:cNvSpPr>
            <p:nvPr/>
          </p:nvSpPr>
          <p:spPr bwMode="auto">
            <a:xfrm>
              <a:off x="3060" y="3114"/>
              <a:ext cx="103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магнитных полюсов</a:t>
              </a:r>
              <a:endParaRPr lang="ru-RU" altLang="ru-RU" sz="2800" b="0"/>
            </a:p>
          </p:txBody>
        </p:sp>
        <p:sp>
          <p:nvSpPr>
            <p:cNvPr id="47254" name="Rectangle 15"/>
            <p:cNvSpPr>
              <a:spLocks noChangeArrowheads="1"/>
            </p:cNvSpPr>
            <p:nvPr/>
          </p:nvSpPr>
          <p:spPr bwMode="auto">
            <a:xfrm>
              <a:off x="2754" y="3258"/>
              <a:ext cx="189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-размагничивающий фактор образца,</a:t>
              </a:r>
              <a:endParaRPr lang="ru-RU" altLang="ru-RU" sz="2800" b="0"/>
            </a:p>
          </p:txBody>
        </p:sp>
        <p:sp>
          <p:nvSpPr>
            <p:cNvPr id="47255" name="Rectangle 16"/>
            <p:cNvSpPr>
              <a:spLocks noChangeArrowheads="1"/>
            </p:cNvSpPr>
            <p:nvPr/>
          </p:nvSpPr>
          <p:spPr bwMode="auto">
            <a:xfrm>
              <a:off x="2844" y="3390"/>
              <a:ext cx="12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зависящий от его формы</a:t>
              </a:r>
              <a:endParaRPr lang="ru-RU" altLang="ru-RU" sz="2800" b="0"/>
            </a:p>
          </p:txBody>
        </p:sp>
        <p:sp>
          <p:nvSpPr>
            <p:cNvPr id="47256" name="Rectangle 17"/>
            <p:cNvSpPr>
              <a:spLocks noChangeArrowheads="1"/>
            </p:cNvSpPr>
            <p:nvPr/>
          </p:nvSpPr>
          <p:spPr bwMode="auto">
            <a:xfrm>
              <a:off x="1062" y="2418"/>
              <a:ext cx="160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b="0">
                  <a:solidFill>
                    <a:srgbClr val="000000"/>
                  </a:solidFill>
                </a:rPr>
                <a:t>-магнитостатическая энергия</a:t>
              </a:r>
              <a:endParaRPr lang="ru-RU" altLang="ru-RU" sz="2800" b="0"/>
            </a:p>
          </p:txBody>
        </p:sp>
        <p:sp>
          <p:nvSpPr>
            <p:cNvPr id="47257" name="Rectangle 18"/>
            <p:cNvSpPr>
              <a:spLocks noChangeArrowheads="1"/>
            </p:cNvSpPr>
            <p:nvPr/>
          </p:nvSpPr>
          <p:spPr bwMode="auto">
            <a:xfrm>
              <a:off x="1482" y="3576"/>
              <a:ext cx="11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b="0">
                  <a:solidFill>
                    <a:srgbClr val="000000"/>
                  </a:solidFill>
                </a:rPr>
                <a:t>=-</a:t>
              </a:r>
              <a:endParaRPr lang="ru-RU" altLang="ru-RU" sz="2800" b="0"/>
            </a:p>
          </p:txBody>
        </p:sp>
        <p:sp>
          <p:nvSpPr>
            <p:cNvPr id="47258" name="Rectangle 19"/>
            <p:cNvSpPr>
              <a:spLocks noChangeArrowheads="1"/>
            </p:cNvSpPr>
            <p:nvPr/>
          </p:nvSpPr>
          <p:spPr bwMode="auto">
            <a:xfrm>
              <a:off x="1662" y="3576"/>
              <a:ext cx="2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</a:rPr>
                <a:t>1/2*</a:t>
              </a:r>
              <a:endParaRPr lang="ru-RU" altLang="ru-RU" sz="2800" b="0"/>
            </a:p>
          </p:txBody>
        </p:sp>
        <p:sp>
          <p:nvSpPr>
            <p:cNvPr id="47259" name="Rectangle 20"/>
            <p:cNvSpPr>
              <a:spLocks noChangeArrowheads="1"/>
            </p:cNvSpPr>
            <p:nvPr/>
          </p:nvSpPr>
          <p:spPr bwMode="auto">
            <a:xfrm>
              <a:off x="1920" y="3576"/>
              <a:ext cx="1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JH</a:t>
              </a:r>
              <a:endParaRPr lang="ru-RU" altLang="ru-RU" sz="2800" b="0"/>
            </a:p>
          </p:txBody>
        </p:sp>
        <p:sp>
          <p:nvSpPr>
            <p:cNvPr id="47260" name="Rectangle 21"/>
            <p:cNvSpPr>
              <a:spLocks noChangeArrowheads="1"/>
            </p:cNvSpPr>
            <p:nvPr/>
          </p:nvSpPr>
          <p:spPr bwMode="auto">
            <a:xfrm>
              <a:off x="2988" y="2838"/>
              <a:ext cx="7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b="0">
                  <a:solidFill>
                    <a:srgbClr val="000000"/>
                  </a:solidFill>
                </a:rPr>
                <a:t>=</a:t>
              </a:r>
              <a:endParaRPr lang="ru-RU" altLang="ru-RU" sz="2800" b="0"/>
            </a:p>
          </p:txBody>
        </p:sp>
        <p:sp>
          <p:nvSpPr>
            <p:cNvPr id="47261" name="Rectangle 22"/>
            <p:cNvSpPr>
              <a:spLocks noChangeArrowheads="1"/>
            </p:cNvSpPr>
            <p:nvPr/>
          </p:nvSpPr>
          <p:spPr bwMode="auto">
            <a:xfrm>
              <a:off x="3096" y="2838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NJ</a:t>
              </a:r>
              <a:endParaRPr lang="ru-RU" altLang="ru-RU" sz="2800" b="0"/>
            </a:p>
          </p:txBody>
        </p:sp>
        <p:sp>
          <p:nvSpPr>
            <p:cNvPr id="47262" name="Rectangle 23"/>
            <p:cNvSpPr>
              <a:spLocks noChangeArrowheads="1"/>
            </p:cNvSpPr>
            <p:nvPr/>
          </p:nvSpPr>
          <p:spPr bwMode="auto">
            <a:xfrm>
              <a:off x="2634" y="3264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N</a:t>
              </a:r>
              <a:endParaRPr lang="ru-RU" altLang="ru-RU" sz="2800" b="0"/>
            </a:p>
          </p:txBody>
        </p:sp>
        <p:sp>
          <p:nvSpPr>
            <p:cNvPr id="47263" name="Rectangle 24"/>
            <p:cNvSpPr>
              <a:spLocks noChangeArrowheads="1"/>
            </p:cNvSpPr>
            <p:nvPr/>
          </p:nvSpPr>
          <p:spPr bwMode="auto">
            <a:xfrm>
              <a:off x="1596" y="2634"/>
              <a:ext cx="1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H</a:t>
              </a:r>
              <a:endParaRPr lang="ru-RU" altLang="ru-RU" sz="2800" b="0"/>
            </a:p>
          </p:txBody>
        </p:sp>
        <p:sp>
          <p:nvSpPr>
            <p:cNvPr id="47264" name="Rectangle 25"/>
            <p:cNvSpPr>
              <a:spLocks noChangeArrowheads="1"/>
            </p:cNvSpPr>
            <p:nvPr/>
          </p:nvSpPr>
          <p:spPr bwMode="auto">
            <a:xfrm>
              <a:off x="3072" y="2682"/>
              <a:ext cx="1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H</a:t>
              </a:r>
              <a:endParaRPr lang="ru-RU" altLang="ru-RU" sz="2800" b="0"/>
            </a:p>
          </p:txBody>
        </p:sp>
        <p:sp>
          <p:nvSpPr>
            <p:cNvPr id="47265" name="Rectangle 26"/>
            <p:cNvSpPr>
              <a:spLocks noChangeArrowheads="1"/>
            </p:cNvSpPr>
            <p:nvPr/>
          </p:nvSpPr>
          <p:spPr bwMode="auto">
            <a:xfrm>
              <a:off x="2226" y="295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S</a:t>
              </a:r>
              <a:endParaRPr lang="ru-RU" altLang="ru-RU" sz="2800" b="0"/>
            </a:p>
          </p:txBody>
        </p:sp>
        <p:sp>
          <p:nvSpPr>
            <p:cNvPr id="47266" name="Rectangle 27"/>
            <p:cNvSpPr>
              <a:spLocks noChangeArrowheads="1"/>
            </p:cNvSpPr>
            <p:nvPr/>
          </p:nvSpPr>
          <p:spPr bwMode="auto">
            <a:xfrm>
              <a:off x="1278" y="2964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N</a:t>
              </a:r>
              <a:endParaRPr lang="ru-RU" altLang="ru-RU" sz="2800" b="0"/>
            </a:p>
          </p:txBody>
        </p:sp>
        <p:sp>
          <p:nvSpPr>
            <p:cNvPr id="47267" name="Rectangle 28"/>
            <p:cNvSpPr>
              <a:spLocks noChangeArrowheads="1"/>
            </p:cNvSpPr>
            <p:nvPr/>
          </p:nvSpPr>
          <p:spPr bwMode="auto">
            <a:xfrm>
              <a:off x="1674" y="3018"/>
              <a:ext cx="1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H</a:t>
              </a:r>
              <a:endParaRPr lang="ru-RU" altLang="ru-RU" sz="2800" b="0"/>
            </a:p>
          </p:txBody>
        </p:sp>
        <p:sp>
          <p:nvSpPr>
            <p:cNvPr id="47268" name="Rectangle 29"/>
            <p:cNvSpPr>
              <a:spLocks noChangeArrowheads="1"/>
            </p:cNvSpPr>
            <p:nvPr/>
          </p:nvSpPr>
          <p:spPr bwMode="auto">
            <a:xfrm>
              <a:off x="3498" y="2676"/>
              <a:ext cx="1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H</a:t>
              </a:r>
              <a:endParaRPr lang="ru-RU" altLang="ru-RU" sz="2800" b="0"/>
            </a:p>
          </p:txBody>
        </p:sp>
        <p:sp>
          <p:nvSpPr>
            <p:cNvPr id="47269" name="Rectangle 30"/>
            <p:cNvSpPr>
              <a:spLocks noChangeArrowheads="1"/>
            </p:cNvSpPr>
            <p:nvPr/>
          </p:nvSpPr>
          <p:spPr bwMode="auto">
            <a:xfrm>
              <a:off x="1650" y="3306"/>
              <a:ext cx="1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H</a:t>
              </a:r>
              <a:endParaRPr lang="ru-RU" altLang="ru-RU" sz="2800" b="0"/>
            </a:p>
          </p:txBody>
        </p:sp>
        <p:sp>
          <p:nvSpPr>
            <p:cNvPr id="47270" name="Rectangle 31"/>
            <p:cNvSpPr>
              <a:spLocks noChangeArrowheads="1"/>
            </p:cNvSpPr>
            <p:nvPr/>
          </p:nvSpPr>
          <p:spPr bwMode="auto">
            <a:xfrm>
              <a:off x="2646" y="2676"/>
              <a:ext cx="1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H</a:t>
              </a:r>
              <a:endParaRPr lang="ru-RU" altLang="ru-RU" sz="2800" b="0"/>
            </a:p>
          </p:txBody>
        </p:sp>
        <p:sp>
          <p:nvSpPr>
            <p:cNvPr id="47271" name="Rectangle 32"/>
            <p:cNvSpPr>
              <a:spLocks noChangeArrowheads="1"/>
            </p:cNvSpPr>
            <p:nvPr/>
          </p:nvSpPr>
          <p:spPr bwMode="auto">
            <a:xfrm>
              <a:off x="1140" y="3000"/>
              <a:ext cx="7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</a:rPr>
                <a:t>+</a:t>
              </a:r>
              <a:endParaRPr lang="ru-RU" altLang="ru-RU" sz="2800" b="0"/>
            </a:p>
          </p:txBody>
        </p:sp>
        <p:sp>
          <p:nvSpPr>
            <p:cNvPr id="47272" name="Rectangle 33"/>
            <p:cNvSpPr>
              <a:spLocks noChangeArrowheads="1"/>
            </p:cNvSpPr>
            <p:nvPr/>
          </p:nvSpPr>
          <p:spPr bwMode="auto">
            <a:xfrm>
              <a:off x="1062" y="2952"/>
              <a:ext cx="7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</a:rPr>
                <a:t>+</a:t>
              </a:r>
              <a:endParaRPr lang="ru-RU" altLang="ru-RU" sz="2800" b="0"/>
            </a:p>
          </p:txBody>
        </p:sp>
        <p:sp>
          <p:nvSpPr>
            <p:cNvPr id="47273" name="Rectangle 34"/>
            <p:cNvSpPr>
              <a:spLocks noChangeArrowheads="1"/>
            </p:cNvSpPr>
            <p:nvPr/>
          </p:nvSpPr>
          <p:spPr bwMode="auto">
            <a:xfrm>
              <a:off x="1146" y="2886"/>
              <a:ext cx="7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</a:rPr>
                <a:t>+</a:t>
              </a:r>
              <a:endParaRPr lang="ru-RU" altLang="ru-RU" sz="2800" b="0"/>
            </a:p>
          </p:txBody>
        </p:sp>
        <p:sp>
          <p:nvSpPr>
            <p:cNvPr id="47274" name="Rectangle 35"/>
            <p:cNvSpPr>
              <a:spLocks noChangeArrowheads="1"/>
            </p:cNvSpPr>
            <p:nvPr/>
          </p:nvSpPr>
          <p:spPr bwMode="auto">
            <a:xfrm>
              <a:off x="2646" y="2838"/>
              <a:ext cx="1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H</a:t>
              </a:r>
              <a:endParaRPr lang="ru-RU" altLang="ru-RU" sz="2800" b="0"/>
            </a:p>
          </p:txBody>
        </p:sp>
        <p:sp>
          <p:nvSpPr>
            <p:cNvPr id="47275" name="Rectangle 36"/>
            <p:cNvSpPr>
              <a:spLocks noChangeArrowheads="1"/>
            </p:cNvSpPr>
            <p:nvPr/>
          </p:nvSpPr>
          <p:spPr bwMode="auto">
            <a:xfrm>
              <a:off x="2640" y="2982"/>
              <a:ext cx="1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H</a:t>
              </a:r>
              <a:endParaRPr lang="ru-RU" altLang="ru-RU" sz="2800" b="0"/>
            </a:p>
          </p:txBody>
        </p:sp>
        <p:sp>
          <p:nvSpPr>
            <p:cNvPr id="47276" name="Rectangle 37"/>
            <p:cNvSpPr>
              <a:spLocks noChangeArrowheads="1"/>
            </p:cNvSpPr>
            <p:nvPr/>
          </p:nvSpPr>
          <p:spPr bwMode="auto">
            <a:xfrm>
              <a:off x="780" y="2418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i="1">
                  <a:solidFill>
                    <a:srgbClr val="000000"/>
                  </a:solidFill>
                </a:rPr>
                <a:t>Ер</a:t>
              </a:r>
              <a:endParaRPr lang="ru-RU" altLang="ru-RU" sz="2800" b="0"/>
            </a:p>
          </p:txBody>
        </p:sp>
        <p:sp>
          <p:nvSpPr>
            <p:cNvPr id="47277" name="Rectangle 38"/>
            <p:cNvSpPr>
              <a:spLocks noChangeArrowheads="1"/>
            </p:cNvSpPr>
            <p:nvPr/>
          </p:nvSpPr>
          <p:spPr bwMode="auto">
            <a:xfrm>
              <a:off x="1290" y="3588"/>
              <a:ext cx="14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Ер</a:t>
              </a:r>
              <a:endParaRPr lang="ru-RU" altLang="ru-RU" sz="2800" b="0"/>
            </a:p>
          </p:txBody>
        </p:sp>
        <p:sp>
          <p:nvSpPr>
            <p:cNvPr id="47278" name="Freeform 39"/>
            <p:cNvSpPr>
              <a:spLocks/>
            </p:cNvSpPr>
            <p:nvPr/>
          </p:nvSpPr>
          <p:spPr bwMode="auto">
            <a:xfrm>
              <a:off x="1038" y="2844"/>
              <a:ext cx="1446" cy="378"/>
            </a:xfrm>
            <a:custGeom>
              <a:avLst/>
              <a:gdLst>
                <a:gd name="T0" fmla="*/ 720 w 1446"/>
                <a:gd name="T1" fmla="*/ 0 h 378"/>
                <a:gd name="T2" fmla="*/ 870 w 1446"/>
                <a:gd name="T3" fmla="*/ 6 h 378"/>
                <a:gd name="T4" fmla="*/ 1002 w 1446"/>
                <a:gd name="T5" fmla="*/ 18 h 378"/>
                <a:gd name="T6" fmla="*/ 1128 w 1446"/>
                <a:gd name="T7" fmla="*/ 36 h 378"/>
                <a:gd name="T8" fmla="*/ 1236 w 1446"/>
                <a:gd name="T9" fmla="*/ 54 h 378"/>
                <a:gd name="T10" fmla="*/ 1326 w 1446"/>
                <a:gd name="T11" fmla="*/ 84 h 378"/>
                <a:gd name="T12" fmla="*/ 1392 w 1446"/>
                <a:gd name="T13" fmla="*/ 114 h 378"/>
                <a:gd name="T14" fmla="*/ 1434 w 1446"/>
                <a:gd name="T15" fmla="*/ 150 h 378"/>
                <a:gd name="T16" fmla="*/ 1446 w 1446"/>
                <a:gd name="T17" fmla="*/ 192 h 378"/>
                <a:gd name="T18" fmla="*/ 1434 w 1446"/>
                <a:gd name="T19" fmla="*/ 228 h 378"/>
                <a:gd name="T20" fmla="*/ 1392 w 1446"/>
                <a:gd name="T21" fmla="*/ 264 h 378"/>
                <a:gd name="T22" fmla="*/ 1326 w 1446"/>
                <a:gd name="T23" fmla="*/ 294 h 378"/>
                <a:gd name="T24" fmla="*/ 1236 w 1446"/>
                <a:gd name="T25" fmla="*/ 324 h 378"/>
                <a:gd name="T26" fmla="*/ 1128 w 1446"/>
                <a:gd name="T27" fmla="*/ 342 h 378"/>
                <a:gd name="T28" fmla="*/ 1002 w 1446"/>
                <a:gd name="T29" fmla="*/ 360 h 378"/>
                <a:gd name="T30" fmla="*/ 870 w 1446"/>
                <a:gd name="T31" fmla="*/ 372 h 378"/>
                <a:gd name="T32" fmla="*/ 720 w 1446"/>
                <a:gd name="T33" fmla="*/ 378 h 378"/>
                <a:gd name="T34" fmla="*/ 576 w 1446"/>
                <a:gd name="T35" fmla="*/ 372 h 378"/>
                <a:gd name="T36" fmla="*/ 438 w 1446"/>
                <a:gd name="T37" fmla="*/ 360 h 378"/>
                <a:gd name="T38" fmla="*/ 318 w 1446"/>
                <a:gd name="T39" fmla="*/ 342 h 378"/>
                <a:gd name="T40" fmla="*/ 210 w 1446"/>
                <a:gd name="T41" fmla="*/ 324 h 378"/>
                <a:gd name="T42" fmla="*/ 120 w 1446"/>
                <a:gd name="T43" fmla="*/ 294 h 378"/>
                <a:gd name="T44" fmla="*/ 54 w 1446"/>
                <a:gd name="T45" fmla="*/ 264 h 378"/>
                <a:gd name="T46" fmla="*/ 12 w 1446"/>
                <a:gd name="T47" fmla="*/ 228 h 378"/>
                <a:gd name="T48" fmla="*/ 0 w 1446"/>
                <a:gd name="T49" fmla="*/ 192 h 378"/>
                <a:gd name="T50" fmla="*/ 12 w 1446"/>
                <a:gd name="T51" fmla="*/ 150 h 378"/>
                <a:gd name="T52" fmla="*/ 54 w 1446"/>
                <a:gd name="T53" fmla="*/ 114 h 378"/>
                <a:gd name="T54" fmla="*/ 120 w 1446"/>
                <a:gd name="T55" fmla="*/ 84 h 378"/>
                <a:gd name="T56" fmla="*/ 210 w 1446"/>
                <a:gd name="T57" fmla="*/ 54 h 378"/>
                <a:gd name="T58" fmla="*/ 318 w 1446"/>
                <a:gd name="T59" fmla="*/ 36 h 378"/>
                <a:gd name="T60" fmla="*/ 438 w 1446"/>
                <a:gd name="T61" fmla="*/ 18 h 378"/>
                <a:gd name="T62" fmla="*/ 576 w 1446"/>
                <a:gd name="T63" fmla="*/ 6 h 378"/>
                <a:gd name="T64" fmla="*/ 720 w 1446"/>
                <a:gd name="T65" fmla="*/ 0 h 3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46" h="378">
                  <a:moveTo>
                    <a:pt x="720" y="0"/>
                  </a:moveTo>
                  <a:lnTo>
                    <a:pt x="870" y="6"/>
                  </a:lnTo>
                  <a:lnTo>
                    <a:pt x="1002" y="18"/>
                  </a:lnTo>
                  <a:lnTo>
                    <a:pt x="1128" y="36"/>
                  </a:lnTo>
                  <a:lnTo>
                    <a:pt x="1236" y="54"/>
                  </a:lnTo>
                  <a:lnTo>
                    <a:pt x="1326" y="84"/>
                  </a:lnTo>
                  <a:lnTo>
                    <a:pt x="1392" y="114"/>
                  </a:lnTo>
                  <a:lnTo>
                    <a:pt x="1434" y="150"/>
                  </a:lnTo>
                  <a:lnTo>
                    <a:pt x="1446" y="192"/>
                  </a:lnTo>
                  <a:lnTo>
                    <a:pt x="1434" y="228"/>
                  </a:lnTo>
                  <a:lnTo>
                    <a:pt x="1392" y="264"/>
                  </a:lnTo>
                  <a:lnTo>
                    <a:pt x="1326" y="294"/>
                  </a:lnTo>
                  <a:lnTo>
                    <a:pt x="1236" y="324"/>
                  </a:lnTo>
                  <a:lnTo>
                    <a:pt x="1128" y="342"/>
                  </a:lnTo>
                  <a:lnTo>
                    <a:pt x="1002" y="360"/>
                  </a:lnTo>
                  <a:lnTo>
                    <a:pt x="870" y="372"/>
                  </a:lnTo>
                  <a:lnTo>
                    <a:pt x="720" y="378"/>
                  </a:lnTo>
                  <a:lnTo>
                    <a:pt x="576" y="372"/>
                  </a:lnTo>
                  <a:lnTo>
                    <a:pt x="438" y="360"/>
                  </a:lnTo>
                  <a:lnTo>
                    <a:pt x="318" y="342"/>
                  </a:lnTo>
                  <a:lnTo>
                    <a:pt x="210" y="324"/>
                  </a:lnTo>
                  <a:lnTo>
                    <a:pt x="120" y="294"/>
                  </a:lnTo>
                  <a:lnTo>
                    <a:pt x="54" y="264"/>
                  </a:lnTo>
                  <a:lnTo>
                    <a:pt x="12" y="228"/>
                  </a:lnTo>
                  <a:lnTo>
                    <a:pt x="0" y="192"/>
                  </a:lnTo>
                  <a:lnTo>
                    <a:pt x="12" y="150"/>
                  </a:lnTo>
                  <a:lnTo>
                    <a:pt x="54" y="114"/>
                  </a:lnTo>
                  <a:lnTo>
                    <a:pt x="120" y="84"/>
                  </a:lnTo>
                  <a:lnTo>
                    <a:pt x="210" y="54"/>
                  </a:lnTo>
                  <a:lnTo>
                    <a:pt x="318" y="36"/>
                  </a:lnTo>
                  <a:lnTo>
                    <a:pt x="438" y="18"/>
                  </a:lnTo>
                  <a:lnTo>
                    <a:pt x="576" y="6"/>
                  </a:lnTo>
                  <a:lnTo>
                    <a:pt x="72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79" name="Line 40"/>
            <p:cNvSpPr>
              <a:spLocks noChangeShapeType="1"/>
            </p:cNvSpPr>
            <p:nvPr/>
          </p:nvSpPr>
          <p:spPr bwMode="auto">
            <a:xfrm>
              <a:off x="1260" y="2778"/>
              <a:ext cx="103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80" name="Line 41"/>
            <p:cNvSpPr>
              <a:spLocks noChangeShapeType="1"/>
            </p:cNvSpPr>
            <p:nvPr/>
          </p:nvSpPr>
          <p:spPr bwMode="auto">
            <a:xfrm>
              <a:off x="1440" y="3306"/>
              <a:ext cx="75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81" name="Line 42"/>
            <p:cNvSpPr>
              <a:spLocks noChangeShapeType="1"/>
            </p:cNvSpPr>
            <p:nvPr/>
          </p:nvSpPr>
          <p:spPr bwMode="auto">
            <a:xfrm>
              <a:off x="1572" y="3030"/>
              <a:ext cx="3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82" name="Line 43"/>
            <p:cNvSpPr>
              <a:spLocks noChangeShapeType="1"/>
            </p:cNvSpPr>
            <p:nvPr/>
          </p:nvSpPr>
          <p:spPr bwMode="auto">
            <a:xfrm>
              <a:off x="2334" y="2976"/>
              <a:ext cx="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83" name="Line 44"/>
            <p:cNvSpPr>
              <a:spLocks noChangeShapeType="1"/>
            </p:cNvSpPr>
            <p:nvPr/>
          </p:nvSpPr>
          <p:spPr bwMode="auto">
            <a:xfrm>
              <a:off x="2976" y="2754"/>
              <a:ext cx="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84" name="Line 45"/>
            <p:cNvSpPr>
              <a:spLocks noChangeShapeType="1"/>
            </p:cNvSpPr>
            <p:nvPr/>
          </p:nvSpPr>
          <p:spPr bwMode="auto">
            <a:xfrm>
              <a:off x="2976" y="2778"/>
              <a:ext cx="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85" name="Line 46"/>
            <p:cNvSpPr>
              <a:spLocks noChangeShapeType="1"/>
            </p:cNvSpPr>
            <p:nvPr/>
          </p:nvSpPr>
          <p:spPr bwMode="auto">
            <a:xfrm>
              <a:off x="3420" y="2760"/>
              <a:ext cx="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86" name="Line 47"/>
            <p:cNvSpPr>
              <a:spLocks noChangeShapeType="1"/>
            </p:cNvSpPr>
            <p:nvPr/>
          </p:nvSpPr>
          <p:spPr bwMode="auto">
            <a:xfrm>
              <a:off x="2376" y="3036"/>
              <a:ext cx="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87" name="Line 48"/>
            <p:cNvSpPr>
              <a:spLocks noChangeShapeType="1"/>
            </p:cNvSpPr>
            <p:nvPr/>
          </p:nvSpPr>
          <p:spPr bwMode="auto">
            <a:xfrm>
              <a:off x="2316" y="3096"/>
              <a:ext cx="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88" name="Freeform 49"/>
            <p:cNvSpPr>
              <a:spLocks/>
            </p:cNvSpPr>
            <p:nvPr/>
          </p:nvSpPr>
          <p:spPr bwMode="auto">
            <a:xfrm>
              <a:off x="1236" y="2748"/>
              <a:ext cx="156" cy="48"/>
            </a:xfrm>
            <a:custGeom>
              <a:avLst/>
              <a:gdLst>
                <a:gd name="T0" fmla="*/ 0 w 156"/>
                <a:gd name="T1" fmla="*/ 30 h 48"/>
                <a:gd name="T2" fmla="*/ 156 w 156"/>
                <a:gd name="T3" fmla="*/ 0 h 48"/>
                <a:gd name="T4" fmla="*/ 114 w 156"/>
                <a:gd name="T5" fmla="*/ 30 h 48"/>
                <a:gd name="T6" fmla="*/ 156 w 156"/>
                <a:gd name="T7" fmla="*/ 48 h 48"/>
                <a:gd name="T8" fmla="*/ 0 w 156"/>
                <a:gd name="T9" fmla="*/ 3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" h="48">
                  <a:moveTo>
                    <a:pt x="0" y="30"/>
                  </a:moveTo>
                  <a:lnTo>
                    <a:pt x="156" y="0"/>
                  </a:lnTo>
                  <a:lnTo>
                    <a:pt x="114" y="30"/>
                  </a:lnTo>
                  <a:lnTo>
                    <a:pt x="156" y="4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89" name="Freeform 50"/>
            <p:cNvSpPr>
              <a:spLocks/>
            </p:cNvSpPr>
            <p:nvPr/>
          </p:nvSpPr>
          <p:spPr bwMode="auto">
            <a:xfrm>
              <a:off x="1236" y="2748"/>
              <a:ext cx="156" cy="48"/>
            </a:xfrm>
            <a:custGeom>
              <a:avLst/>
              <a:gdLst>
                <a:gd name="T0" fmla="*/ 0 w 156"/>
                <a:gd name="T1" fmla="*/ 30 h 48"/>
                <a:gd name="T2" fmla="*/ 156 w 156"/>
                <a:gd name="T3" fmla="*/ 0 h 48"/>
                <a:gd name="T4" fmla="*/ 114 w 156"/>
                <a:gd name="T5" fmla="*/ 30 h 48"/>
                <a:gd name="T6" fmla="*/ 156 w 156"/>
                <a:gd name="T7" fmla="*/ 48 h 48"/>
                <a:gd name="T8" fmla="*/ 0 w 156"/>
                <a:gd name="T9" fmla="*/ 3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" h="48">
                  <a:moveTo>
                    <a:pt x="0" y="30"/>
                  </a:moveTo>
                  <a:lnTo>
                    <a:pt x="156" y="0"/>
                  </a:lnTo>
                  <a:lnTo>
                    <a:pt x="114" y="30"/>
                  </a:lnTo>
                  <a:lnTo>
                    <a:pt x="156" y="48"/>
                  </a:lnTo>
                  <a:lnTo>
                    <a:pt x="0" y="3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90" name="Freeform 51"/>
            <p:cNvSpPr>
              <a:spLocks/>
            </p:cNvSpPr>
            <p:nvPr/>
          </p:nvSpPr>
          <p:spPr bwMode="auto">
            <a:xfrm>
              <a:off x="1374" y="3288"/>
              <a:ext cx="126" cy="36"/>
            </a:xfrm>
            <a:custGeom>
              <a:avLst/>
              <a:gdLst>
                <a:gd name="T0" fmla="*/ 0 w 126"/>
                <a:gd name="T1" fmla="*/ 18 h 36"/>
                <a:gd name="T2" fmla="*/ 126 w 126"/>
                <a:gd name="T3" fmla="*/ 0 h 36"/>
                <a:gd name="T4" fmla="*/ 90 w 126"/>
                <a:gd name="T5" fmla="*/ 18 h 36"/>
                <a:gd name="T6" fmla="*/ 126 w 126"/>
                <a:gd name="T7" fmla="*/ 36 h 36"/>
                <a:gd name="T8" fmla="*/ 0 w 126"/>
                <a:gd name="T9" fmla="*/ 1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" h="36">
                  <a:moveTo>
                    <a:pt x="0" y="18"/>
                  </a:moveTo>
                  <a:lnTo>
                    <a:pt x="126" y="0"/>
                  </a:lnTo>
                  <a:lnTo>
                    <a:pt x="90" y="18"/>
                  </a:lnTo>
                  <a:lnTo>
                    <a:pt x="12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91" name="Freeform 52"/>
            <p:cNvSpPr>
              <a:spLocks/>
            </p:cNvSpPr>
            <p:nvPr/>
          </p:nvSpPr>
          <p:spPr bwMode="auto">
            <a:xfrm>
              <a:off x="1374" y="3288"/>
              <a:ext cx="126" cy="36"/>
            </a:xfrm>
            <a:custGeom>
              <a:avLst/>
              <a:gdLst>
                <a:gd name="T0" fmla="*/ 0 w 126"/>
                <a:gd name="T1" fmla="*/ 18 h 36"/>
                <a:gd name="T2" fmla="*/ 126 w 126"/>
                <a:gd name="T3" fmla="*/ 0 h 36"/>
                <a:gd name="T4" fmla="*/ 90 w 126"/>
                <a:gd name="T5" fmla="*/ 18 h 36"/>
                <a:gd name="T6" fmla="*/ 126 w 126"/>
                <a:gd name="T7" fmla="*/ 36 h 36"/>
                <a:gd name="T8" fmla="*/ 0 w 126"/>
                <a:gd name="T9" fmla="*/ 1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" h="36">
                  <a:moveTo>
                    <a:pt x="0" y="18"/>
                  </a:moveTo>
                  <a:lnTo>
                    <a:pt x="126" y="0"/>
                  </a:lnTo>
                  <a:lnTo>
                    <a:pt x="90" y="18"/>
                  </a:lnTo>
                  <a:lnTo>
                    <a:pt x="126" y="36"/>
                  </a:lnTo>
                  <a:lnTo>
                    <a:pt x="0" y="1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92" name="Freeform 53"/>
            <p:cNvSpPr>
              <a:spLocks/>
            </p:cNvSpPr>
            <p:nvPr/>
          </p:nvSpPr>
          <p:spPr bwMode="auto">
            <a:xfrm>
              <a:off x="1842" y="3012"/>
              <a:ext cx="96" cy="30"/>
            </a:xfrm>
            <a:custGeom>
              <a:avLst/>
              <a:gdLst>
                <a:gd name="T0" fmla="*/ 0 w 96"/>
                <a:gd name="T1" fmla="*/ 0 h 30"/>
                <a:gd name="T2" fmla="*/ 96 w 96"/>
                <a:gd name="T3" fmla="*/ 18 h 30"/>
                <a:gd name="T4" fmla="*/ 0 w 96"/>
                <a:gd name="T5" fmla="*/ 30 h 30"/>
                <a:gd name="T6" fmla="*/ 24 w 96"/>
                <a:gd name="T7" fmla="*/ 18 h 30"/>
                <a:gd name="T8" fmla="*/ 0 w 96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30">
                  <a:moveTo>
                    <a:pt x="0" y="0"/>
                  </a:moveTo>
                  <a:lnTo>
                    <a:pt x="96" y="18"/>
                  </a:lnTo>
                  <a:lnTo>
                    <a:pt x="0" y="30"/>
                  </a:lnTo>
                  <a:lnTo>
                    <a:pt x="24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93" name="Freeform 54"/>
            <p:cNvSpPr>
              <a:spLocks/>
            </p:cNvSpPr>
            <p:nvPr/>
          </p:nvSpPr>
          <p:spPr bwMode="auto">
            <a:xfrm>
              <a:off x="1842" y="3012"/>
              <a:ext cx="96" cy="30"/>
            </a:xfrm>
            <a:custGeom>
              <a:avLst/>
              <a:gdLst>
                <a:gd name="T0" fmla="*/ 0 w 96"/>
                <a:gd name="T1" fmla="*/ 0 h 30"/>
                <a:gd name="T2" fmla="*/ 96 w 96"/>
                <a:gd name="T3" fmla="*/ 18 h 30"/>
                <a:gd name="T4" fmla="*/ 0 w 96"/>
                <a:gd name="T5" fmla="*/ 30 h 30"/>
                <a:gd name="T6" fmla="*/ 24 w 96"/>
                <a:gd name="T7" fmla="*/ 18 h 30"/>
                <a:gd name="T8" fmla="*/ 0 w 96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30">
                  <a:moveTo>
                    <a:pt x="0" y="0"/>
                  </a:moveTo>
                  <a:lnTo>
                    <a:pt x="96" y="18"/>
                  </a:lnTo>
                  <a:lnTo>
                    <a:pt x="0" y="30"/>
                  </a:lnTo>
                  <a:lnTo>
                    <a:pt x="24" y="1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94" name="Rectangle 55"/>
            <p:cNvSpPr>
              <a:spLocks noChangeArrowheads="1"/>
            </p:cNvSpPr>
            <p:nvPr/>
          </p:nvSpPr>
          <p:spPr bwMode="auto">
            <a:xfrm>
              <a:off x="2016" y="3600"/>
              <a:ext cx="3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разм</a:t>
              </a:r>
            </a:p>
          </p:txBody>
        </p:sp>
      </p:grpSp>
      <p:grpSp>
        <p:nvGrpSpPr>
          <p:cNvPr id="391224" name="Group 56"/>
          <p:cNvGrpSpPr>
            <a:grpSpLocks/>
          </p:cNvGrpSpPr>
          <p:nvPr/>
        </p:nvGrpSpPr>
        <p:grpSpPr bwMode="auto">
          <a:xfrm>
            <a:off x="1098550" y="974725"/>
            <a:ext cx="6415088" cy="1781175"/>
            <a:chOff x="732" y="270"/>
            <a:chExt cx="4041" cy="1122"/>
          </a:xfrm>
        </p:grpSpPr>
        <p:sp>
          <p:nvSpPr>
            <p:cNvPr id="47146" name="Rectangle 57"/>
            <p:cNvSpPr>
              <a:spLocks noChangeArrowheads="1"/>
            </p:cNvSpPr>
            <p:nvPr/>
          </p:nvSpPr>
          <p:spPr bwMode="auto">
            <a:xfrm>
              <a:off x="4452" y="618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0">
                  <a:solidFill>
                    <a:srgbClr val="000000"/>
                  </a:solidFill>
                </a:rPr>
                <a:t>2</a:t>
              </a:r>
              <a:endParaRPr lang="ru-RU" altLang="ru-RU" sz="2800" b="0"/>
            </a:p>
          </p:txBody>
        </p:sp>
        <p:sp>
          <p:nvSpPr>
            <p:cNvPr id="47147" name="Rectangle 58"/>
            <p:cNvSpPr>
              <a:spLocks noChangeArrowheads="1"/>
            </p:cNvSpPr>
            <p:nvPr/>
          </p:nvSpPr>
          <p:spPr bwMode="auto">
            <a:xfrm>
              <a:off x="4116" y="60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0">
                  <a:solidFill>
                    <a:srgbClr val="000000"/>
                  </a:solidFill>
                </a:rPr>
                <a:t>1</a:t>
              </a:r>
              <a:endParaRPr lang="ru-RU" altLang="ru-RU" sz="2800" b="0"/>
            </a:p>
          </p:txBody>
        </p:sp>
        <p:sp>
          <p:nvSpPr>
            <p:cNvPr id="47148" name="Rectangle 59"/>
            <p:cNvSpPr>
              <a:spLocks noChangeArrowheads="1"/>
            </p:cNvSpPr>
            <p:nvPr/>
          </p:nvSpPr>
          <p:spPr bwMode="auto">
            <a:xfrm>
              <a:off x="4632" y="102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0">
                  <a:solidFill>
                    <a:srgbClr val="000000"/>
                  </a:solidFill>
                </a:rPr>
                <a:t>1</a:t>
              </a:r>
              <a:endParaRPr lang="ru-RU" altLang="ru-RU" sz="2800" b="0"/>
            </a:p>
          </p:txBody>
        </p:sp>
        <p:sp>
          <p:nvSpPr>
            <p:cNvPr id="47149" name="Rectangle 60"/>
            <p:cNvSpPr>
              <a:spLocks noChangeArrowheads="1"/>
            </p:cNvSpPr>
            <p:nvPr/>
          </p:nvSpPr>
          <p:spPr bwMode="auto">
            <a:xfrm>
              <a:off x="4656" y="1248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0">
                  <a:solidFill>
                    <a:srgbClr val="000000"/>
                  </a:solidFill>
                </a:rPr>
                <a:t>3</a:t>
              </a:r>
              <a:endParaRPr lang="ru-RU" altLang="ru-RU" sz="2800" b="0"/>
            </a:p>
          </p:txBody>
        </p:sp>
        <p:sp>
          <p:nvSpPr>
            <p:cNvPr id="47150" name="Rectangle 61"/>
            <p:cNvSpPr>
              <a:spLocks noChangeArrowheads="1"/>
            </p:cNvSpPr>
            <p:nvPr/>
          </p:nvSpPr>
          <p:spPr bwMode="auto">
            <a:xfrm>
              <a:off x="4650" y="1152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0">
                  <a:solidFill>
                    <a:srgbClr val="000000"/>
                  </a:solidFill>
                </a:rPr>
                <a:t>2</a:t>
              </a:r>
              <a:endParaRPr lang="ru-RU" altLang="ru-RU" sz="2800" b="0"/>
            </a:p>
          </p:txBody>
        </p:sp>
        <p:sp>
          <p:nvSpPr>
            <p:cNvPr id="47151" name="Rectangle 62"/>
            <p:cNvSpPr>
              <a:spLocks noChangeArrowheads="1"/>
            </p:cNvSpPr>
            <p:nvPr/>
          </p:nvSpPr>
          <p:spPr bwMode="auto">
            <a:xfrm>
              <a:off x="2214" y="894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0">
                  <a:solidFill>
                    <a:srgbClr val="000000"/>
                  </a:solidFill>
                </a:rPr>
                <a:t>X</a:t>
              </a:r>
              <a:endParaRPr lang="ru-RU" altLang="ru-RU" sz="2800" b="0"/>
            </a:p>
          </p:txBody>
        </p:sp>
        <p:sp>
          <p:nvSpPr>
            <p:cNvPr id="47152" name="Rectangle 63"/>
            <p:cNvSpPr>
              <a:spLocks noChangeArrowheads="1"/>
            </p:cNvSpPr>
            <p:nvPr/>
          </p:nvSpPr>
          <p:spPr bwMode="auto">
            <a:xfrm>
              <a:off x="3966" y="858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0">
                  <a:solidFill>
                    <a:srgbClr val="000000"/>
                  </a:solidFill>
                </a:rPr>
                <a:t>X</a:t>
              </a:r>
              <a:endParaRPr lang="ru-RU" altLang="ru-RU" sz="2800" b="0"/>
            </a:p>
          </p:txBody>
        </p:sp>
        <p:sp>
          <p:nvSpPr>
            <p:cNvPr id="47153" name="Rectangle 64"/>
            <p:cNvSpPr>
              <a:spLocks noChangeArrowheads="1"/>
            </p:cNvSpPr>
            <p:nvPr/>
          </p:nvSpPr>
          <p:spPr bwMode="auto">
            <a:xfrm>
              <a:off x="2328" y="900"/>
              <a:ext cx="20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0">
                  <a:solidFill>
                    <a:srgbClr val="000000"/>
                  </a:solidFill>
                </a:rPr>
                <a:t>[100]</a:t>
              </a:r>
              <a:endParaRPr lang="ru-RU" altLang="ru-RU" sz="2800" b="0"/>
            </a:p>
          </p:txBody>
        </p:sp>
        <p:sp>
          <p:nvSpPr>
            <p:cNvPr id="47154" name="Rectangle 65"/>
            <p:cNvSpPr>
              <a:spLocks noChangeArrowheads="1"/>
            </p:cNvSpPr>
            <p:nvPr/>
          </p:nvSpPr>
          <p:spPr bwMode="auto">
            <a:xfrm>
              <a:off x="846" y="438"/>
              <a:ext cx="20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0">
                  <a:solidFill>
                    <a:srgbClr val="000000"/>
                  </a:solidFill>
                </a:rPr>
                <a:t>[100]</a:t>
              </a:r>
              <a:endParaRPr lang="ru-RU" altLang="ru-RU" sz="2800" b="0"/>
            </a:p>
          </p:txBody>
        </p:sp>
        <p:sp>
          <p:nvSpPr>
            <p:cNvPr id="47155" name="Rectangle 66"/>
            <p:cNvSpPr>
              <a:spLocks noChangeArrowheads="1"/>
            </p:cNvSpPr>
            <p:nvPr/>
          </p:nvSpPr>
          <p:spPr bwMode="auto">
            <a:xfrm>
              <a:off x="2748" y="876"/>
              <a:ext cx="20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0">
                  <a:solidFill>
                    <a:srgbClr val="000000"/>
                  </a:solidFill>
                </a:rPr>
                <a:t>[110]</a:t>
              </a:r>
              <a:endParaRPr lang="ru-RU" altLang="ru-RU" sz="2800" b="0"/>
            </a:p>
          </p:txBody>
        </p:sp>
        <p:sp>
          <p:nvSpPr>
            <p:cNvPr id="47156" name="Rectangle 67"/>
            <p:cNvSpPr>
              <a:spLocks noChangeArrowheads="1"/>
            </p:cNvSpPr>
            <p:nvPr/>
          </p:nvSpPr>
          <p:spPr bwMode="auto">
            <a:xfrm>
              <a:off x="1920" y="1038"/>
              <a:ext cx="171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300" b="0">
                  <a:solidFill>
                    <a:srgbClr val="000000"/>
                  </a:solidFill>
                </a:rPr>
                <a:t>главные кристаллографические напра-</a:t>
              </a:r>
              <a:endParaRPr lang="ru-RU" altLang="ru-RU" sz="2800" b="0"/>
            </a:p>
          </p:txBody>
        </p:sp>
        <p:sp>
          <p:nvSpPr>
            <p:cNvPr id="47157" name="Rectangle 68"/>
            <p:cNvSpPr>
              <a:spLocks noChangeArrowheads="1"/>
            </p:cNvSpPr>
            <p:nvPr/>
          </p:nvSpPr>
          <p:spPr bwMode="auto">
            <a:xfrm>
              <a:off x="1920" y="1152"/>
              <a:ext cx="15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300" b="0">
                  <a:solidFill>
                    <a:srgbClr val="000000"/>
                  </a:solidFill>
                </a:rPr>
                <a:t>вления в кубическом кристалле Fe</a:t>
              </a:r>
              <a:endParaRPr lang="ru-RU" altLang="ru-RU" sz="2800" b="0"/>
            </a:p>
          </p:txBody>
        </p:sp>
        <p:sp>
          <p:nvSpPr>
            <p:cNvPr id="47158" name="Rectangle 69"/>
            <p:cNvSpPr>
              <a:spLocks noChangeArrowheads="1"/>
            </p:cNvSpPr>
            <p:nvPr/>
          </p:nvSpPr>
          <p:spPr bwMode="auto">
            <a:xfrm>
              <a:off x="2760" y="408"/>
              <a:ext cx="20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0">
                  <a:solidFill>
                    <a:srgbClr val="000000"/>
                  </a:solidFill>
                </a:rPr>
                <a:t>[111]</a:t>
              </a:r>
              <a:endParaRPr lang="ru-RU" altLang="ru-RU" sz="2800" b="0"/>
            </a:p>
          </p:txBody>
        </p:sp>
        <p:sp>
          <p:nvSpPr>
            <p:cNvPr id="47159" name="Rectangle 70"/>
            <p:cNvSpPr>
              <a:spLocks noChangeArrowheads="1"/>
            </p:cNvSpPr>
            <p:nvPr/>
          </p:nvSpPr>
          <p:spPr bwMode="auto">
            <a:xfrm>
              <a:off x="1218" y="576"/>
              <a:ext cx="20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0">
                  <a:solidFill>
                    <a:srgbClr val="000000"/>
                  </a:solidFill>
                </a:rPr>
                <a:t>[111]</a:t>
              </a:r>
              <a:endParaRPr lang="ru-RU" altLang="ru-RU" sz="2800" b="0"/>
            </a:p>
          </p:txBody>
        </p:sp>
        <p:sp>
          <p:nvSpPr>
            <p:cNvPr id="47160" name="Rectangle 71"/>
            <p:cNvSpPr>
              <a:spLocks noChangeArrowheads="1"/>
            </p:cNvSpPr>
            <p:nvPr/>
          </p:nvSpPr>
          <p:spPr bwMode="auto">
            <a:xfrm>
              <a:off x="2946" y="648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0">
                  <a:solidFill>
                    <a:srgbClr val="000000"/>
                  </a:solidFill>
                </a:rPr>
                <a:t>Y</a:t>
              </a:r>
              <a:endParaRPr lang="ru-RU" altLang="ru-RU" sz="2800" b="0"/>
            </a:p>
          </p:txBody>
        </p:sp>
        <p:sp>
          <p:nvSpPr>
            <p:cNvPr id="47161" name="Rectangle 72"/>
            <p:cNvSpPr>
              <a:spLocks noChangeArrowheads="1"/>
            </p:cNvSpPr>
            <p:nvPr/>
          </p:nvSpPr>
          <p:spPr bwMode="auto">
            <a:xfrm>
              <a:off x="4704" y="690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0">
                  <a:solidFill>
                    <a:srgbClr val="000000"/>
                  </a:solidFill>
                </a:rPr>
                <a:t>Y</a:t>
              </a:r>
              <a:endParaRPr lang="ru-RU" altLang="ru-RU" sz="2800" b="0"/>
            </a:p>
          </p:txBody>
        </p:sp>
        <p:sp>
          <p:nvSpPr>
            <p:cNvPr id="47162" name="Rectangle 73"/>
            <p:cNvSpPr>
              <a:spLocks noChangeArrowheads="1"/>
            </p:cNvSpPr>
            <p:nvPr/>
          </p:nvSpPr>
          <p:spPr bwMode="auto">
            <a:xfrm>
              <a:off x="2460" y="360"/>
              <a:ext cx="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0">
                  <a:solidFill>
                    <a:srgbClr val="000000"/>
                  </a:solidFill>
                </a:rPr>
                <a:t>Z</a:t>
              </a:r>
              <a:endParaRPr lang="ru-RU" altLang="ru-RU" sz="2800" b="0"/>
            </a:p>
          </p:txBody>
        </p:sp>
        <p:sp>
          <p:nvSpPr>
            <p:cNvPr id="47163" name="Rectangle 74"/>
            <p:cNvSpPr>
              <a:spLocks noChangeArrowheads="1"/>
            </p:cNvSpPr>
            <p:nvPr/>
          </p:nvSpPr>
          <p:spPr bwMode="auto">
            <a:xfrm>
              <a:off x="4176" y="282"/>
              <a:ext cx="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0">
                  <a:solidFill>
                    <a:srgbClr val="000000"/>
                  </a:solidFill>
                </a:rPr>
                <a:t>Z</a:t>
              </a:r>
              <a:endParaRPr lang="ru-RU" altLang="ru-RU" sz="2800" b="0"/>
            </a:p>
          </p:txBody>
        </p:sp>
        <p:sp>
          <p:nvSpPr>
            <p:cNvPr id="47164" name="Rectangle 75"/>
            <p:cNvSpPr>
              <a:spLocks noChangeArrowheads="1"/>
            </p:cNvSpPr>
            <p:nvPr/>
          </p:nvSpPr>
          <p:spPr bwMode="auto">
            <a:xfrm>
              <a:off x="4554" y="270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Js</a:t>
              </a:r>
              <a:endParaRPr lang="ru-RU" altLang="ru-RU" sz="2800" b="0"/>
            </a:p>
          </p:txBody>
        </p:sp>
        <p:sp>
          <p:nvSpPr>
            <p:cNvPr id="47165" name="Rectangle 76"/>
            <p:cNvSpPr>
              <a:spLocks noChangeArrowheads="1"/>
            </p:cNvSpPr>
            <p:nvPr/>
          </p:nvSpPr>
          <p:spPr bwMode="auto">
            <a:xfrm>
              <a:off x="4356" y="408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0">
                  <a:solidFill>
                    <a:srgbClr val="000000"/>
                  </a:solidFill>
                </a:rPr>
                <a:t>3</a:t>
              </a:r>
              <a:endParaRPr lang="ru-RU" altLang="ru-RU" sz="2800" b="0"/>
            </a:p>
          </p:txBody>
        </p:sp>
        <p:sp>
          <p:nvSpPr>
            <p:cNvPr id="47166" name="Rectangle 77"/>
            <p:cNvSpPr>
              <a:spLocks noChangeArrowheads="1"/>
            </p:cNvSpPr>
            <p:nvPr/>
          </p:nvSpPr>
          <p:spPr bwMode="auto">
            <a:xfrm>
              <a:off x="4302" y="960"/>
              <a:ext cx="7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=</a:t>
              </a:r>
              <a:endParaRPr lang="ru-RU" altLang="ru-RU" sz="2800" b="0"/>
            </a:p>
          </p:txBody>
        </p:sp>
        <p:sp>
          <p:nvSpPr>
            <p:cNvPr id="47167" name="Rectangle 78"/>
            <p:cNvSpPr>
              <a:spLocks noChangeArrowheads="1"/>
            </p:cNvSpPr>
            <p:nvPr/>
          </p:nvSpPr>
          <p:spPr bwMode="auto">
            <a:xfrm>
              <a:off x="4404" y="960"/>
              <a:ext cx="1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b="0">
                  <a:solidFill>
                    <a:srgbClr val="000000"/>
                  </a:solidFill>
                </a:rPr>
                <a:t>cos</a:t>
              </a:r>
              <a:endParaRPr lang="ru-RU" altLang="ru-RU" sz="2800" b="0"/>
            </a:p>
          </p:txBody>
        </p:sp>
        <p:sp>
          <p:nvSpPr>
            <p:cNvPr id="47168" name="Rectangle 79"/>
            <p:cNvSpPr>
              <a:spLocks noChangeArrowheads="1"/>
            </p:cNvSpPr>
            <p:nvPr/>
          </p:nvSpPr>
          <p:spPr bwMode="auto">
            <a:xfrm>
              <a:off x="4308" y="1092"/>
              <a:ext cx="7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=</a:t>
              </a:r>
              <a:endParaRPr lang="ru-RU" altLang="ru-RU" sz="2800" b="0"/>
            </a:p>
          </p:txBody>
        </p:sp>
        <p:sp>
          <p:nvSpPr>
            <p:cNvPr id="47169" name="Rectangle 80"/>
            <p:cNvSpPr>
              <a:spLocks noChangeArrowheads="1"/>
            </p:cNvSpPr>
            <p:nvPr/>
          </p:nvSpPr>
          <p:spPr bwMode="auto">
            <a:xfrm>
              <a:off x="4410" y="1092"/>
              <a:ext cx="1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b="0">
                  <a:solidFill>
                    <a:srgbClr val="000000"/>
                  </a:solidFill>
                </a:rPr>
                <a:t>cos</a:t>
              </a:r>
              <a:endParaRPr lang="ru-RU" altLang="ru-RU" sz="2800" b="0"/>
            </a:p>
          </p:txBody>
        </p:sp>
        <p:sp>
          <p:nvSpPr>
            <p:cNvPr id="47170" name="Rectangle 81"/>
            <p:cNvSpPr>
              <a:spLocks noChangeArrowheads="1"/>
            </p:cNvSpPr>
            <p:nvPr/>
          </p:nvSpPr>
          <p:spPr bwMode="auto">
            <a:xfrm>
              <a:off x="4314" y="1200"/>
              <a:ext cx="7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=</a:t>
              </a:r>
              <a:endParaRPr lang="ru-RU" altLang="ru-RU" sz="2800" b="0"/>
            </a:p>
          </p:txBody>
        </p:sp>
        <p:sp>
          <p:nvSpPr>
            <p:cNvPr id="47171" name="Rectangle 82"/>
            <p:cNvSpPr>
              <a:spLocks noChangeArrowheads="1"/>
            </p:cNvSpPr>
            <p:nvPr/>
          </p:nvSpPr>
          <p:spPr bwMode="auto">
            <a:xfrm>
              <a:off x="4416" y="1200"/>
              <a:ext cx="1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b="0">
                  <a:solidFill>
                    <a:srgbClr val="000000"/>
                  </a:solidFill>
                </a:rPr>
                <a:t>cos</a:t>
              </a:r>
              <a:endParaRPr lang="ru-RU" altLang="ru-RU" sz="2800" b="0"/>
            </a:p>
          </p:txBody>
        </p:sp>
        <p:sp>
          <p:nvSpPr>
            <p:cNvPr id="47172" name="Rectangle 83"/>
            <p:cNvSpPr>
              <a:spLocks noChangeArrowheads="1"/>
            </p:cNvSpPr>
            <p:nvPr/>
          </p:nvSpPr>
          <p:spPr bwMode="auto">
            <a:xfrm>
              <a:off x="1680" y="1104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H</a:t>
              </a:r>
              <a:endParaRPr lang="ru-RU" altLang="ru-RU" sz="2800" b="0"/>
            </a:p>
          </p:txBody>
        </p:sp>
        <p:sp>
          <p:nvSpPr>
            <p:cNvPr id="47173" name="Rectangle 84"/>
            <p:cNvSpPr>
              <a:spLocks noChangeArrowheads="1"/>
            </p:cNvSpPr>
            <p:nvPr/>
          </p:nvSpPr>
          <p:spPr bwMode="auto">
            <a:xfrm>
              <a:off x="732" y="366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J</a:t>
              </a:r>
              <a:endParaRPr lang="ru-RU" altLang="ru-RU" sz="2800" b="0"/>
            </a:p>
          </p:txBody>
        </p:sp>
        <p:sp>
          <p:nvSpPr>
            <p:cNvPr id="47174" name="Freeform 85"/>
            <p:cNvSpPr>
              <a:spLocks/>
            </p:cNvSpPr>
            <p:nvPr/>
          </p:nvSpPr>
          <p:spPr bwMode="auto">
            <a:xfrm>
              <a:off x="2430" y="636"/>
              <a:ext cx="306" cy="48"/>
            </a:xfrm>
            <a:custGeom>
              <a:avLst/>
              <a:gdLst>
                <a:gd name="T0" fmla="*/ 108 w 306"/>
                <a:gd name="T1" fmla="*/ 0 h 48"/>
                <a:gd name="T2" fmla="*/ 84 w 306"/>
                <a:gd name="T3" fmla="*/ 12 h 48"/>
                <a:gd name="T4" fmla="*/ 54 w 306"/>
                <a:gd name="T5" fmla="*/ 24 h 48"/>
                <a:gd name="T6" fmla="*/ 30 w 306"/>
                <a:gd name="T7" fmla="*/ 36 h 48"/>
                <a:gd name="T8" fmla="*/ 0 w 306"/>
                <a:gd name="T9" fmla="*/ 48 h 48"/>
                <a:gd name="T10" fmla="*/ 30 w 306"/>
                <a:gd name="T11" fmla="*/ 48 h 48"/>
                <a:gd name="T12" fmla="*/ 54 w 306"/>
                <a:gd name="T13" fmla="*/ 48 h 48"/>
                <a:gd name="T14" fmla="*/ 78 w 306"/>
                <a:gd name="T15" fmla="*/ 48 h 48"/>
                <a:gd name="T16" fmla="*/ 102 w 306"/>
                <a:gd name="T17" fmla="*/ 48 h 48"/>
                <a:gd name="T18" fmla="*/ 126 w 306"/>
                <a:gd name="T19" fmla="*/ 48 h 48"/>
                <a:gd name="T20" fmla="*/ 150 w 306"/>
                <a:gd name="T21" fmla="*/ 48 h 48"/>
                <a:gd name="T22" fmla="*/ 174 w 306"/>
                <a:gd name="T23" fmla="*/ 48 h 48"/>
                <a:gd name="T24" fmla="*/ 198 w 306"/>
                <a:gd name="T25" fmla="*/ 48 h 48"/>
                <a:gd name="T26" fmla="*/ 228 w 306"/>
                <a:gd name="T27" fmla="*/ 36 h 48"/>
                <a:gd name="T28" fmla="*/ 252 w 306"/>
                <a:gd name="T29" fmla="*/ 24 h 48"/>
                <a:gd name="T30" fmla="*/ 276 w 306"/>
                <a:gd name="T31" fmla="*/ 12 h 48"/>
                <a:gd name="T32" fmla="*/ 306 w 306"/>
                <a:gd name="T33" fmla="*/ 0 h 48"/>
                <a:gd name="T34" fmla="*/ 282 w 306"/>
                <a:gd name="T35" fmla="*/ 0 h 48"/>
                <a:gd name="T36" fmla="*/ 258 w 306"/>
                <a:gd name="T37" fmla="*/ 0 h 48"/>
                <a:gd name="T38" fmla="*/ 234 w 306"/>
                <a:gd name="T39" fmla="*/ 0 h 48"/>
                <a:gd name="T40" fmla="*/ 204 w 306"/>
                <a:gd name="T41" fmla="*/ 0 h 48"/>
                <a:gd name="T42" fmla="*/ 180 w 306"/>
                <a:gd name="T43" fmla="*/ 0 h 48"/>
                <a:gd name="T44" fmla="*/ 156 w 306"/>
                <a:gd name="T45" fmla="*/ 0 h 48"/>
                <a:gd name="T46" fmla="*/ 132 w 306"/>
                <a:gd name="T47" fmla="*/ 0 h 48"/>
                <a:gd name="T48" fmla="*/ 108 w 306"/>
                <a:gd name="T49" fmla="*/ 0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06" h="48">
                  <a:moveTo>
                    <a:pt x="108" y="0"/>
                  </a:moveTo>
                  <a:lnTo>
                    <a:pt x="84" y="12"/>
                  </a:lnTo>
                  <a:lnTo>
                    <a:pt x="54" y="24"/>
                  </a:lnTo>
                  <a:lnTo>
                    <a:pt x="30" y="36"/>
                  </a:lnTo>
                  <a:lnTo>
                    <a:pt x="0" y="48"/>
                  </a:lnTo>
                  <a:lnTo>
                    <a:pt x="30" y="48"/>
                  </a:lnTo>
                  <a:lnTo>
                    <a:pt x="54" y="48"/>
                  </a:lnTo>
                  <a:lnTo>
                    <a:pt x="78" y="48"/>
                  </a:lnTo>
                  <a:lnTo>
                    <a:pt x="102" y="48"/>
                  </a:lnTo>
                  <a:lnTo>
                    <a:pt x="126" y="48"/>
                  </a:lnTo>
                  <a:lnTo>
                    <a:pt x="150" y="48"/>
                  </a:lnTo>
                  <a:lnTo>
                    <a:pt x="174" y="48"/>
                  </a:lnTo>
                  <a:lnTo>
                    <a:pt x="198" y="48"/>
                  </a:lnTo>
                  <a:lnTo>
                    <a:pt x="228" y="36"/>
                  </a:lnTo>
                  <a:lnTo>
                    <a:pt x="252" y="24"/>
                  </a:lnTo>
                  <a:lnTo>
                    <a:pt x="276" y="12"/>
                  </a:lnTo>
                  <a:lnTo>
                    <a:pt x="306" y="0"/>
                  </a:lnTo>
                  <a:lnTo>
                    <a:pt x="282" y="0"/>
                  </a:lnTo>
                  <a:lnTo>
                    <a:pt x="258" y="0"/>
                  </a:lnTo>
                  <a:lnTo>
                    <a:pt x="234" y="0"/>
                  </a:lnTo>
                  <a:lnTo>
                    <a:pt x="204" y="0"/>
                  </a:lnTo>
                  <a:lnTo>
                    <a:pt x="180" y="0"/>
                  </a:lnTo>
                  <a:lnTo>
                    <a:pt x="156" y="0"/>
                  </a:lnTo>
                  <a:lnTo>
                    <a:pt x="132" y="0"/>
                  </a:lnTo>
                  <a:lnTo>
                    <a:pt x="10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75" name="Freeform 86"/>
            <p:cNvSpPr>
              <a:spLocks/>
            </p:cNvSpPr>
            <p:nvPr/>
          </p:nvSpPr>
          <p:spPr bwMode="auto">
            <a:xfrm>
              <a:off x="2700" y="804"/>
              <a:ext cx="30" cy="1"/>
            </a:xfrm>
            <a:custGeom>
              <a:avLst/>
              <a:gdLst>
                <a:gd name="T0" fmla="*/ 30 w 30"/>
                <a:gd name="T1" fmla="*/ 0 h 1"/>
                <a:gd name="T2" fmla="*/ 6 w 30"/>
                <a:gd name="T3" fmla="*/ 0 h 1"/>
                <a:gd name="T4" fmla="*/ 0 w 3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1">
                  <a:moveTo>
                    <a:pt x="30" y="0"/>
                  </a:move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76" name="Freeform 87"/>
            <p:cNvSpPr>
              <a:spLocks/>
            </p:cNvSpPr>
            <p:nvPr/>
          </p:nvSpPr>
          <p:spPr bwMode="auto">
            <a:xfrm>
              <a:off x="2640" y="804"/>
              <a:ext cx="36" cy="1"/>
            </a:xfrm>
            <a:custGeom>
              <a:avLst/>
              <a:gdLst>
                <a:gd name="T0" fmla="*/ 36 w 36"/>
                <a:gd name="T1" fmla="*/ 0 h 1"/>
                <a:gd name="T2" fmla="*/ 18 w 36"/>
                <a:gd name="T3" fmla="*/ 0 h 1"/>
                <a:gd name="T4" fmla="*/ 0 w 3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1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77" name="Freeform 88"/>
            <p:cNvSpPr>
              <a:spLocks/>
            </p:cNvSpPr>
            <p:nvPr/>
          </p:nvSpPr>
          <p:spPr bwMode="auto">
            <a:xfrm>
              <a:off x="2586" y="804"/>
              <a:ext cx="36" cy="1"/>
            </a:xfrm>
            <a:custGeom>
              <a:avLst/>
              <a:gdLst>
                <a:gd name="T0" fmla="*/ 36 w 36"/>
                <a:gd name="T1" fmla="*/ 0 h 1"/>
                <a:gd name="T2" fmla="*/ 24 w 36"/>
                <a:gd name="T3" fmla="*/ 0 h 1"/>
                <a:gd name="T4" fmla="*/ 0 w 3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1">
                  <a:moveTo>
                    <a:pt x="36" y="0"/>
                  </a:move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78" name="Freeform 89"/>
            <p:cNvSpPr>
              <a:spLocks/>
            </p:cNvSpPr>
            <p:nvPr/>
          </p:nvSpPr>
          <p:spPr bwMode="auto">
            <a:xfrm>
              <a:off x="2532" y="804"/>
              <a:ext cx="36" cy="1"/>
            </a:xfrm>
            <a:custGeom>
              <a:avLst/>
              <a:gdLst>
                <a:gd name="T0" fmla="*/ 36 w 36"/>
                <a:gd name="T1" fmla="*/ 0 h 1"/>
                <a:gd name="T2" fmla="*/ 30 w 36"/>
                <a:gd name="T3" fmla="*/ 0 h 1"/>
                <a:gd name="T4" fmla="*/ 6 w 36"/>
                <a:gd name="T5" fmla="*/ 0 h 1"/>
                <a:gd name="T6" fmla="*/ 0 w 36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">
                  <a:moveTo>
                    <a:pt x="36" y="0"/>
                  </a:moveTo>
                  <a:lnTo>
                    <a:pt x="30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79" name="Line 90"/>
            <p:cNvSpPr>
              <a:spLocks noChangeShapeType="1"/>
            </p:cNvSpPr>
            <p:nvPr/>
          </p:nvSpPr>
          <p:spPr bwMode="auto">
            <a:xfrm flipH="1">
              <a:off x="2484" y="816"/>
              <a:ext cx="30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80" name="Freeform 91"/>
            <p:cNvSpPr>
              <a:spLocks/>
            </p:cNvSpPr>
            <p:nvPr/>
          </p:nvSpPr>
          <p:spPr bwMode="auto">
            <a:xfrm>
              <a:off x="2436" y="840"/>
              <a:ext cx="30" cy="12"/>
            </a:xfrm>
            <a:custGeom>
              <a:avLst/>
              <a:gdLst>
                <a:gd name="T0" fmla="*/ 30 w 30"/>
                <a:gd name="T1" fmla="*/ 0 h 12"/>
                <a:gd name="T2" fmla="*/ 24 w 30"/>
                <a:gd name="T3" fmla="*/ 0 h 12"/>
                <a:gd name="T4" fmla="*/ 0 w 30"/>
                <a:gd name="T5" fmla="*/ 12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12">
                  <a:moveTo>
                    <a:pt x="30" y="0"/>
                  </a:moveTo>
                  <a:lnTo>
                    <a:pt x="24" y="0"/>
                  </a:lnTo>
                  <a:lnTo>
                    <a:pt x="0" y="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81" name="Freeform 92"/>
            <p:cNvSpPr>
              <a:spLocks/>
            </p:cNvSpPr>
            <p:nvPr/>
          </p:nvSpPr>
          <p:spPr bwMode="auto">
            <a:xfrm>
              <a:off x="2430" y="804"/>
              <a:ext cx="300" cy="48"/>
            </a:xfrm>
            <a:custGeom>
              <a:avLst/>
              <a:gdLst>
                <a:gd name="T0" fmla="*/ 0 w 300"/>
                <a:gd name="T1" fmla="*/ 48 h 48"/>
                <a:gd name="T2" fmla="*/ 24 w 300"/>
                <a:gd name="T3" fmla="*/ 48 h 48"/>
                <a:gd name="T4" fmla="*/ 48 w 300"/>
                <a:gd name="T5" fmla="*/ 48 h 48"/>
                <a:gd name="T6" fmla="*/ 72 w 300"/>
                <a:gd name="T7" fmla="*/ 48 h 48"/>
                <a:gd name="T8" fmla="*/ 102 w 300"/>
                <a:gd name="T9" fmla="*/ 48 h 48"/>
                <a:gd name="T10" fmla="*/ 126 w 300"/>
                <a:gd name="T11" fmla="*/ 48 h 48"/>
                <a:gd name="T12" fmla="*/ 150 w 300"/>
                <a:gd name="T13" fmla="*/ 48 h 48"/>
                <a:gd name="T14" fmla="*/ 174 w 300"/>
                <a:gd name="T15" fmla="*/ 48 h 48"/>
                <a:gd name="T16" fmla="*/ 198 w 300"/>
                <a:gd name="T17" fmla="*/ 48 h 48"/>
                <a:gd name="T18" fmla="*/ 222 w 300"/>
                <a:gd name="T19" fmla="*/ 36 h 48"/>
                <a:gd name="T20" fmla="*/ 252 w 300"/>
                <a:gd name="T21" fmla="*/ 24 h 48"/>
                <a:gd name="T22" fmla="*/ 276 w 300"/>
                <a:gd name="T23" fmla="*/ 12 h 48"/>
                <a:gd name="T24" fmla="*/ 300 w 300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0" h="48">
                  <a:moveTo>
                    <a:pt x="0" y="48"/>
                  </a:moveTo>
                  <a:lnTo>
                    <a:pt x="24" y="48"/>
                  </a:lnTo>
                  <a:lnTo>
                    <a:pt x="48" y="48"/>
                  </a:lnTo>
                  <a:lnTo>
                    <a:pt x="72" y="48"/>
                  </a:lnTo>
                  <a:lnTo>
                    <a:pt x="102" y="48"/>
                  </a:lnTo>
                  <a:lnTo>
                    <a:pt x="126" y="48"/>
                  </a:lnTo>
                  <a:lnTo>
                    <a:pt x="150" y="48"/>
                  </a:lnTo>
                  <a:lnTo>
                    <a:pt x="174" y="48"/>
                  </a:lnTo>
                  <a:lnTo>
                    <a:pt x="198" y="48"/>
                  </a:lnTo>
                  <a:lnTo>
                    <a:pt x="222" y="36"/>
                  </a:lnTo>
                  <a:lnTo>
                    <a:pt x="252" y="24"/>
                  </a:lnTo>
                  <a:lnTo>
                    <a:pt x="276" y="12"/>
                  </a:lnTo>
                  <a:lnTo>
                    <a:pt x="30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82" name="Line 93"/>
            <p:cNvSpPr>
              <a:spLocks noChangeShapeType="1"/>
            </p:cNvSpPr>
            <p:nvPr/>
          </p:nvSpPr>
          <p:spPr bwMode="auto">
            <a:xfrm>
              <a:off x="2436" y="684"/>
              <a:ext cx="1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83" name="Line 94"/>
            <p:cNvSpPr>
              <a:spLocks noChangeShapeType="1"/>
            </p:cNvSpPr>
            <p:nvPr/>
          </p:nvSpPr>
          <p:spPr bwMode="auto">
            <a:xfrm>
              <a:off x="2628" y="684"/>
              <a:ext cx="1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84" name="Line 95"/>
            <p:cNvSpPr>
              <a:spLocks noChangeShapeType="1"/>
            </p:cNvSpPr>
            <p:nvPr/>
          </p:nvSpPr>
          <p:spPr bwMode="auto">
            <a:xfrm>
              <a:off x="2730" y="636"/>
              <a:ext cx="1" cy="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85" name="Line 96"/>
            <p:cNvSpPr>
              <a:spLocks noChangeShapeType="1"/>
            </p:cNvSpPr>
            <p:nvPr/>
          </p:nvSpPr>
          <p:spPr bwMode="auto">
            <a:xfrm>
              <a:off x="2538" y="63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86" name="Line 97"/>
            <p:cNvSpPr>
              <a:spLocks noChangeShapeType="1"/>
            </p:cNvSpPr>
            <p:nvPr/>
          </p:nvSpPr>
          <p:spPr bwMode="auto">
            <a:xfrm flipV="1">
              <a:off x="2538" y="420"/>
              <a:ext cx="1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87" name="Line 98"/>
            <p:cNvSpPr>
              <a:spLocks noChangeShapeType="1"/>
            </p:cNvSpPr>
            <p:nvPr/>
          </p:nvSpPr>
          <p:spPr bwMode="auto">
            <a:xfrm flipV="1">
              <a:off x="858" y="414"/>
              <a:ext cx="1" cy="6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88" name="Line 99"/>
            <p:cNvSpPr>
              <a:spLocks noChangeShapeType="1"/>
            </p:cNvSpPr>
            <p:nvPr/>
          </p:nvSpPr>
          <p:spPr bwMode="auto">
            <a:xfrm flipV="1">
              <a:off x="1218" y="414"/>
              <a:ext cx="1" cy="6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89" name="Line 100"/>
            <p:cNvSpPr>
              <a:spLocks noChangeShapeType="1"/>
            </p:cNvSpPr>
            <p:nvPr/>
          </p:nvSpPr>
          <p:spPr bwMode="auto">
            <a:xfrm flipV="1">
              <a:off x="1578" y="414"/>
              <a:ext cx="1" cy="6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90" name="Line 101"/>
            <p:cNvSpPr>
              <a:spLocks noChangeShapeType="1"/>
            </p:cNvSpPr>
            <p:nvPr/>
          </p:nvSpPr>
          <p:spPr bwMode="auto">
            <a:xfrm flipV="1">
              <a:off x="1032" y="414"/>
              <a:ext cx="1" cy="6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91" name="Line 102"/>
            <p:cNvSpPr>
              <a:spLocks noChangeShapeType="1"/>
            </p:cNvSpPr>
            <p:nvPr/>
          </p:nvSpPr>
          <p:spPr bwMode="auto">
            <a:xfrm flipV="1">
              <a:off x="1392" y="414"/>
              <a:ext cx="1" cy="6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92" name="Line 103"/>
            <p:cNvSpPr>
              <a:spLocks noChangeShapeType="1"/>
            </p:cNvSpPr>
            <p:nvPr/>
          </p:nvSpPr>
          <p:spPr bwMode="auto">
            <a:xfrm flipV="1">
              <a:off x="1752" y="414"/>
              <a:ext cx="1" cy="6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93" name="Line 104"/>
            <p:cNvSpPr>
              <a:spLocks noChangeShapeType="1"/>
            </p:cNvSpPr>
            <p:nvPr/>
          </p:nvSpPr>
          <p:spPr bwMode="auto">
            <a:xfrm flipH="1">
              <a:off x="864" y="414"/>
              <a:ext cx="8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94" name="Line 105"/>
            <p:cNvSpPr>
              <a:spLocks noChangeShapeType="1"/>
            </p:cNvSpPr>
            <p:nvPr/>
          </p:nvSpPr>
          <p:spPr bwMode="auto">
            <a:xfrm flipH="1">
              <a:off x="864" y="822"/>
              <a:ext cx="8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95" name="Line 106"/>
            <p:cNvSpPr>
              <a:spLocks noChangeShapeType="1"/>
            </p:cNvSpPr>
            <p:nvPr/>
          </p:nvSpPr>
          <p:spPr bwMode="auto">
            <a:xfrm flipH="1">
              <a:off x="858" y="546"/>
              <a:ext cx="8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96" name="Line 107"/>
            <p:cNvSpPr>
              <a:spLocks noChangeShapeType="1"/>
            </p:cNvSpPr>
            <p:nvPr/>
          </p:nvSpPr>
          <p:spPr bwMode="auto">
            <a:xfrm flipH="1">
              <a:off x="864" y="966"/>
              <a:ext cx="8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97" name="Line 108"/>
            <p:cNvSpPr>
              <a:spLocks noChangeShapeType="1"/>
            </p:cNvSpPr>
            <p:nvPr/>
          </p:nvSpPr>
          <p:spPr bwMode="auto">
            <a:xfrm flipH="1">
              <a:off x="858" y="690"/>
              <a:ext cx="8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98" name="Line 109"/>
            <p:cNvSpPr>
              <a:spLocks noChangeShapeType="1"/>
            </p:cNvSpPr>
            <p:nvPr/>
          </p:nvSpPr>
          <p:spPr bwMode="auto">
            <a:xfrm flipH="1">
              <a:off x="864" y="1104"/>
              <a:ext cx="89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99" name="Line 110"/>
            <p:cNvSpPr>
              <a:spLocks noChangeShapeType="1"/>
            </p:cNvSpPr>
            <p:nvPr/>
          </p:nvSpPr>
          <p:spPr bwMode="auto">
            <a:xfrm flipV="1">
              <a:off x="4254" y="354"/>
              <a:ext cx="1" cy="3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00" name="Line 111"/>
            <p:cNvSpPr>
              <a:spLocks noChangeShapeType="1"/>
            </p:cNvSpPr>
            <p:nvPr/>
          </p:nvSpPr>
          <p:spPr bwMode="auto">
            <a:xfrm>
              <a:off x="2736" y="804"/>
              <a:ext cx="21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01" name="Line 112"/>
            <p:cNvSpPr>
              <a:spLocks noChangeShapeType="1"/>
            </p:cNvSpPr>
            <p:nvPr/>
          </p:nvSpPr>
          <p:spPr bwMode="auto">
            <a:xfrm>
              <a:off x="4260" y="732"/>
              <a:ext cx="4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02" name="Line 113"/>
            <p:cNvSpPr>
              <a:spLocks noChangeShapeType="1"/>
            </p:cNvSpPr>
            <p:nvPr/>
          </p:nvSpPr>
          <p:spPr bwMode="auto">
            <a:xfrm flipV="1">
              <a:off x="4254" y="378"/>
              <a:ext cx="258" cy="3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03" name="Freeform 114"/>
            <p:cNvSpPr>
              <a:spLocks/>
            </p:cNvSpPr>
            <p:nvPr/>
          </p:nvSpPr>
          <p:spPr bwMode="auto">
            <a:xfrm>
              <a:off x="4470" y="378"/>
              <a:ext cx="42" cy="42"/>
            </a:xfrm>
            <a:custGeom>
              <a:avLst/>
              <a:gdLst>
                <a:gd name="T0" fmla="*/ 0 w 42"/>
                <a:gd name="T1" fmla="*/ 30 h 42"/>
                <a:gd name="T2" fmla="*/ 42 w 42"/>
                <a:gd name="T3" fmla="*/ 0 h 42"/>
                <a:gd name="T4" fmla="*/ 30 w 42"/>
                <a:gd name="T5" fmla="*/ 42 h 42"/>
                <a:gd name="T6" fmla="*/ 30 w 42"/>
                <a:gd name="T7" fmla="*/ 24 h 42"/>
                <a:gd name="T8" fmla="*/ 0 w 42"/>
                <a:gd name="T9" fmla="*/ 3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2">
                  <a:moveTo>
                    <a:pt x="0" y="30"/>
                  </a:moveTo>
                  <a:lnTo>
                    <a:pt x="42" y="0"/>
                  </a:lnTo>
                  <a:lnTo>
                    <a:pt x="30" y="42"/>
                  </a:lnTo>
                  <a:lnTo>
                    <a:pt x="3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04" name="Freeform 115"/>
            <p:cNvSpPr>
              <a:spLocks/>
            </p:cNvSpPr>
            <p:nvPr/>
          </p:nvSpPr>
          <p:spPr bwMode="auto">
            <a:xfrm>
              <a:off x="4470" y="378"/>
              <a:ext cx="42" cy="42"/>
            </a:xfrm>
            <a:custGeom>
              <a:avLst/>
              <a:gdLst>
                <a:gd name="T0" fmla="*/ 0 w 42"/>
                <a:gd name="T1" fmla="*/ 30 h 42"/>
                <a:gd name="T2" fmla="*/ 42 w 42"/>
                <a:gd name="T3" fmla="*/ 0 h 42"/>
                <a:gd name="T4" fmla="*/ 30 w 42"/>
                <a:gd name="T5" fmla="*/ 42 h 42"/>
                <a:gd name="T6" fmla="*/ 30 w 42"/>
                <a:gd name="T7" fmla="*/ 24 h 42"/>
                <a:gd name="T8" fmla="*/ 0 w 42"/>
                <a:gd name="T9" fmla="*/ 3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2">
                  <a:moveTo>
                    <a:pt x="0" y="30"/>
                  </a:moveTo>
                  <a:lnTo>
                    <a:pt x="42" y="0"/>
                  </a:lnTo>
                  <a:lnTo>
                    <a:pt x="30" y="42"/>
                  </a:lnTo>
                  <a:lnTo>
                    <a:pt x="30" y="24"/>
                  </a:lnTo>
                  <a:lnTo>
                    <a:pt x="0" y="3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05" name="Freeform 116"/>
            <p:cNvSpPr>
              <a:spLocks/>
            </p:cNvSpPr>
            <p:nvPr/>
          </p:nvSpPr>
          <p:spPr bwMode="auto">
            <a:xfrm>
              <a:off x="4152" y="630"/>
              <a:ext cx="174" cy="156"/>
            </a:xfrm>
            <a:custGeom>
              <a:avLst/>
              <a:gdLst>
                <a:gd name="T0" fmla="*/ 0 w 174"/>
                <a:gd name="T1" fmla="*/ 156 h 156"/>
                <a:gd name="T2" fmla="*/ 12 w 174"/>
                <a:gd name="T3" fmla="*/ 84 h 156"/>
                <a:gd name="T4" fmla="*/ 48 w 174"/>
                <a:gd name="T5" fmla="*/ 30 h 156"/>
                <a:gd name="T6" fmla="*/ 96 w 174"/>
                <a:gd name="T7" fmla="*/ 6 h 156"/>
                <a:gd name="T8" fmla="*/ 174 w 174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156">
                  <a:moveTo>
                    <a:pt x="0" y="156"/>
                  </a:moveTo>
                  <a:lnTo>
                    <a:pt x="12" y="84"/>
                  </a:lnTo>
                  <a:lnTo>
                    <a:pt x="48" y="30"/>
                  </a:lnTo>
                  <a:lnTo>
                    <a:pt x="96" y="6"/>
                  </a:lnTo>
                  <a:lnTo>
                    <a:pt x="17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06" name="Freeform 117"/>
            <p:cNvSpPr>
              <a:spLocks/>
            </p:cNvSpPr>
            <p:nvPr/>
          </p:nvSpPr>
          <p:spPr bwMode="auto">
            <a:xfrm>
              <a:off x="4254" y="534"/>
              <a:ext cx="108" cy="48"/>
            </a:xfrm>
            <a:custGeom>
              <a:avLst/>
              <a:gdLst>
                <a:gd name="T0" fmla="*/ 0 w 108"/>
                <a:gd name="T1" fmla="*/ 18 h 48"/>
                <a:gd name="T2" fmla="*/ 36 w 108"/>
                <a:gd name="T3" fmla="*/ 0 h 48"/>
                <a:gd name="T4" fmla="*/ 66 w 108"/>
                <a:gd name="T5" fmla="*/ 0 h 48"/>
                <a:gd name="T6" fmla="*/ 90 w 108"/>
                <a:gd name="T7" fmla="*/ 18 h 48"/>
                <a:gd name="T8" fmla="*/ 108 w 108"/>
                <a:gd name="T9" fmla="*/ 4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48">
                  <a:moveTo>
                    <a:pt x="0" y="18"/>
                  </a:moveTo>
                  <a:lnTo>
                    <a:pt x="36" y="0"/>
                  </a:lnTo>
                  <a:lnTo>
                    <a:pt x="66" y="0"/>
                  </a:lnTo>
                  <a:lnTo>
                    <a:pt x="90" y="18"/>
                  </a:lnTo>
                  <a:lnTo>
                    <a:pt x="108" y="4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07" name="Freeform 118"/>
            <p:cNvSpPr>
              <a:spLocks noEditPoints="1"/>
            </p:cNvSpPr>
            <p:nvPr/>
          </p:nvSpPr>
          <p:spPr bwMode="auto">
            <a:xfrm>
              <a:off x="4074" y="588"/>
              <a:ext cx="42" cy="66"/>
            </a:xfrm>
            <a:custGeom>
              <a:avLst/>
              <a:gdLst>
                <a:gd name="T0" fmla="*/ 0 w 42"/>
                <a:gd name="T1" fmla="*/ 36 h 66"/>
                <a:gd name="T2" fmla="*/ 0 w 42"/>
                <a:gd name="T3" fmla="*/ 24 h 66"/>
                <a:gd name="T4" fmla="*/ 0 w 42"/>
                <a:gd name="T5" fmla="*/ 18 h 66"/>
                <a:gd name="T6" fmla="*/ 0 w 42"/>
                <a:gd name="T7" fmla="*/ 12 h 66"/>
                <a:gd name="T8" fmla="*/ 6 w 42"/>
                <a:gd name="T9" fmla="*/ 6 h 66"/>
                <a:gd name="T10" fmla="*/ 6 w 42"/>
                <a:gd name="T11" fmla="*/ 0 h 66"/>
                <a:gd name="T12" fmla="*/ 12 w 42"/>
                <a:gd name="T13" fmla="*/ 0 h 66"/>
                <a:gd name="T14" fmla="*/ 18 w 42"/>
                <a:gd name="T15" fmla="*/ 0 h 66"/>
                <a:gd name="T16" fmla="*/ 24 w 42"/>
                <a:gd name="T17" fmla="*/ 0 h 66"/>
                <a:gd name="T18" fmla="*/ 30 w 42"/>
                <a:gd name="T19" fmla="*/ 0 h 66"/>
                <a:gd name="T20" fmla="*/ 36 w 42"/>
                <a:gd name="T21" fmla="*/ 6 h 66"/>
                <a:gd name="T22" fmla="*/ 36 w 42"/>
                <a:gd name="T23" fmla="*/ 12 h 66"/>
                <a:gd name="T24" fmla="*/ 42 w 42"/>
                <a:gd name="T25" fmla="*/ 18 h 66"/>
                <a:gd name="T26" fmla="*/ 42 w 42"/>
                <a:gd name="T27" fmla="*/ 24 h 66"/>
                <a:gd name="T28" fmla="*/ 42 w 42"/>
                <a:gd name="T29" fmla="*/ 36 h 66"/>
                <a:gd name="T30" fmla="*/ 42 w 42"/>
                <a:gd name="T31" fmla="*/ 42 h 66"/>
                <a:gd name="T32" fmla="*/ 42 w 42"/>
                <a:gd name="T33" fmla="*/ 48 h 66"/>
                <a:gd name="T34" fmla="*/ 36 w 42"/>
                <a:gd name="T35" fmla="*/ 54 h 66"/>
                <a:gd name="T36" fmla="*/ 36 w 42"/>
                <a:gd name="T37" fmla="*/ 60 h 66"/>
                <a:gd name="T38" fmla="*/ 30 w 42"/>
                <a:gd name="T39" fmla="*/ 66 h 66"/>
                <a:gd name="T40" fmla="*/ 24 w 42"/>
                <a:gd name="T41" fmla="*/ 66 h 66"/>
                <a:gd name="T42" fmla="*/ 18 w 42"/>
                <a:gd name="T43" fmla="*/ 66 h 66"/>
                <a:gd name="T44" fmla="*/ 12 w 42"/>
                <a:gd name="T45" fmla="*/ 66 h 66"/>
                <a:gd name="T46" fmla="*/ 6 w 42"/>
                <a:gd name="T47" fmla="*/ 66 h 66"/>
                <a:gd name="T48" fmla="*/ 6 w 42"/>
                <a:gd name="T49" fmla="*/ 60 h 66"/>
                <a:gd name="T50" fmla="*/ 0 w 42"/>
                <a:gd name="T51" fmla="*/ 54 h 66"/>
                <a:gd name="T52" fmla="*/ 0 w 42"/>
                <a:gd name="T53" fmla="*/ 48 h 66"/>
                <a:gd name="T54" fmla="*/ 0 w 42"/>
                <a:gd name="T55" fmla="*/ 42 h 66"/>
                <a:gd name="T56" fmla="*/ 0 w 42"/>
                <a:gd name="T57" fmla="*/ 36 h 66"/>
                <a:gd name="T58" fmla="*/ 30 w 42"/>
                <a:gd name="T59" fmla="*/ 30 h 66"/>
                <a:gd name="T60" fmla="*/ 30 w 42"/>
                <a:gd name="T61" fmla="*/ 24 h 66"/>
                <a:gd name="T62" fmla="*/ 30 w 42"/>
                <a:gd name="T63" fmla="*/ 18 h 66"/>
                <a:gd name="T64" fmla="*/ 30 w 42"/>
                <a:gd name="T65" fmla="*/ 12 h 66"/>
                <a:gd name="T66" fmla="*/ 30 w 42"/>
                <a:gd name="T67" fmla="*/ 6 h 66"/>
                <a:gd name="T68" fmla="*/ 24 w 42"/>
                <a:gd name="T69" fmla="*/ 6 h 66"/>
                <a:gd name="T70" fmla="*/ 24 w 42"/>
                <a:gd name="T71" fmla="*/ 0 h 66"/>
                <a:gd name="T72" fmla="*/ 18 w 42"/>
                <a:gd name="T73" fmla="*/ 0 h 66"/>
                <a:gd name="T74" fmla="*/ 12 w 42"/>
                <a:gd name="T75" fmla="*/ 0 h 66"/>
                <a:gd name="T76" fmla="*/ 12 w 42"/>
                <a:gd name="T77" fmla="*/ 6 h 66"/>
                <a:gd name="T78" fmla="*/ 12 w 42"/>
                <a:gd name="T79" fmla="*/ 12 h 66"/>
                <a:gd name="T80" fmla="*/ 6 w 42"/>
                <a:gd name="T81" fmla="*/ 18 h 66"/>
                <a:gd name="T82" fmla="*/ 6 w 42"/>
                <a:gd name="T83" fmla="*/ 24 h 66"/>
                <a:gd name="T84" fmla="*/ 6 w 42"/>
                <a:gd name="T85" fmla="*/ 30 h 66"/>
                <a:gd name="T86" fmla="*/ 30 w 42"/>
                <a:gd name="T87" fmla="*/ 30 h 66"/>
                <a:gd name="T88" fmla="*/ 6 w 42"/>
                <a:gd name="T89" fmla="*/ 36 h 66"/>
                <a:gd name="T90" fmla="*/ 6 w 42"/>
                <a:gd name="T91" fmla="*/ 42 h 66"/>
                <a:gd name="T92" fmla="*/ 6 w 42"/>
                <a:gd name="T93" fmla="*/ 48 h 66"/>
                <a:gd name="T94" fmla="*/ 12 w 42"/>
                <a:gd name="T95" fmla="*/ 54 h 66"/>
                <a:gd name="T96" fmla="*/ 12 w 42"/>
                <a:gd name="T97" fmla="*/ 60 h 66"/>
                <a:gd name="T98" fmla="*/ 18 w 42"/>
                <a:gd name="T99" fmla="*/ 60 h 66"/>
                <a:gd name="T100" fmla="*/ 18 w 42"/>
                <a:gd name="T101" fmla="*/ 66 h 66"/>
                <a:gd name="T102" fmla="*/ 24 w 42"/>
                <a:gd name="T103" fmla="*/ 66 h 66"/>
                <a:gd name="T104" fmla="*/ 24 w 42"/>
                <a:gd name="T105" fmla="*/ 60 h 66"/>
                <a:gd name="T106" fmla="*/ 30 w 42"/>
                <a:gd name="T107" fmla="*/ 60 h 66"/>
                <a:gd name="T108" fmla="*/ 30 w 42"/>
                <a:gd name="T109" fmla="*/ 54 h 66"/>
                <a:gd name="T110" fmla="*/ 30 w 42"/>
                <a:gd name="T111" fmla="*/ 48 h 66"/>
                <a:gd name="T112" fmla="*/ 30 w 42"/>
                <a:gd name="T113" fmla="*/ 42 h 66"/>
                <a:gd name="T114" fmla="*/ 30 w 42"/>
                <a:gd name="T115" fmla="*/ 36 h 66"/>
                <a:gd name="T116" fmla="*/ 6 w 42"/>
                <a:gd name="T117" fmla="*/ 36 h 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2" h="66">
                  <a:moveTo>
                    <a:pt x="0" y="3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66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  <a:close/>
                  <a:moveTo>
                    <a:pt x="30" y="30"/>
                  </a:moveTo>
                  <a:lnTo>
                    <a:pt x="30" y="24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30" y="30"/>
                  </a:lnTo>
                  <a:close/>
                  <a:moveTo>
                    <a:pt x="6" y="36"/>
                  </a:move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0" y="36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08" name="Freeform 119"/>
            <p:cNvSpPr>
              <a:spLocks/>
            </p:cNvSpPr>
            <p:nvPr/>
          </p:nvSpPr>
          <p:spPr bwMode="auto">
            <a:xfrm>
              <a:off x="4074" y="588"/>
              <a:ext cx="42" cy="66"/>
            </a:xfrm>
            <a:custGeom>
              <a:avLst/>
              <a:gdLst>
                <a:gd name="T0" fmla="*/ 0 w 42"/>
                <a:gd name="T1" fmla="*/ 36 h 66"/>
                <a:gd name="T2" fmla="*/ 0 w 42"/>
                <a:gd name="T3" fmla="*/ 24 h 66"/>
                <a:gd name="T4" fmla="*/ 0 w 42"/>
                <a:gd name="T5" fmla="*/ 18 h 66"/>
                <a:gd name="T6" fmla="*/ 0 w 42"/>
                <a:gd name="T7" fmla="*/ 12 h 66"/>
                <a:gd name="T8" fmla="*/ 6 w 42"/>
                <a:gd name="T9" fmla="*/ 6 h 66"/>
                <a:gd name="T10" fmla="*/ 6 w 42"/>
                <a:gd name="T11" fmla="*/ 0 h 66"/>
                <a:gd name="T12" fmla="*/ 12 w 42"/>
                <a:gd name="T13" fmla="*/ 0 h 66"/>
                <a:gd name="T14" fmla="*/ 18 w 42"/>
                <a:gd name="T15" fmla="*/ 0 h 66"/>
                <a:gd name="T16" fmla="*/ 24 w 42"/>
                <a:gd name="T17" fmla="*/ 0 h 66"/>
                <a:gd name="T18" fmla="*/ 30 w 42"/>
                <a:gd name="T19" fmla="*/ 0 h 66"/>
                <a:gd name="T20" fmla="*/ 36 w 42"/>
                <a:gd name="T21" fmla="*/ 6 h 66"/>
                <a:gd name="T22" fmla="*/ 36 w 42"/>
                <a:gd name="T23" fmla="*/ 12 h 66"/>
                <a:gd name="T24" fmla="*/ 42 w 42"/>
                <a:gd name="T25" fmla="*/ 18 h 66"/>
                <a:gd name="T26" fmla="*/ 42 w 42"/>
                <a:gd name="T27" fmla="*/ 24 h 66"/>
                <a:gd name="T28" fmla="*/ 42 w 42"/>
                <a:gd name="T29" fmla="*/ 36 h 66"/>
                <a:gd name="T30" fmla="*/ 42 w 42"/>
                <a:gd name="T31" fmla="*/ 42 h 66"/>
                <a:gd name="T32" fmla="*/ 42 w 42"/>
                <a:gd name="T33" fmla="*/ 48 h 66"/>
                <a:gd name="T34" fmla="*/ 36 w 42"/>
                <a:gd name="T35" fmla="*/ 54 h 66"/>
                <a:gd name="T36" fmla="*/ 36 w 42"/>
                <a:gd name="T37" fmla="*/ 60 h 66"/>
                <a:gd name="T38" fmla="*/ 30 w 42"/>
                <a:gd name="T39" fmla="*/ 66 h 66"/>
                <a:gd name="T40" fmla="*/ 24 w 42"/>
                <a:gd name="T41" fmla="*/ 66 h 66"/>
                <a:gd name="T42" fmla="*/ 18 w 42"/>
                <a:gd name="T43" fmla="*/ 66 h 66"/>
                <a:gd name="T44" fmla="*/ 12 w 42"/>
                <a:gd name="T45" fmla="*/ 66 h 66"/>
                <a:gd name="T46" fmla="*/ 6 w 42"/>
                <a:gd name="T47" fmla="*/ 66 h 66"/>
                <a:gd name="T48" fmla="*/ 6 w 42"/>
                <a:gd name="T49" fmla="*/ 60 h 66"/>
                <a:gd name="T50" fmla="*/ 0 w 42"/>
                <a:gd name="T51" fmla="*/ 54 h 66"/>
                <a:gd name="T52" fmla="*/ 0 w 42"/>
                <a:gd name="T53" fmla="*/ 48 h 66"/>
                <a:gd name="T54" fmla="*/ 0 w 42"/>
                <a:gd name="T55" fmla="*/ 42 h 66"/>
                <a:gd name="T56" fmla="*/ 0 w 42"/>
                <a:gd name="T57" fmla="*/ 3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2" h="66">
                  <a:moveTo>
                    <a:pt x="0" y="3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66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09" name="Freeform 120"/>
            <p:cNvSpPr>
              <a:spLocks/>
            </p:cNvSpPr>
            <p:nvPr/>
          </p:nvSpPr>
          <p:spPr bwMode="auto">
            <a:xfrm>
              <a:off x="4080" y="588"/>
              <a:ext cx="24" cy="30"/>
            </a:xfrm>
            <a:custGeom>
              <a:avLst/>
              <a:gdLst>
                <a:gd name="T0" fmla="*/ 24 w 24"/>
                <a:gd name="T1" fmla="*/ 30 h 30"/>
                <a:gd name="T2" fmla="*/ 24 w 24"/>
                <a:gd name="T3" fmla="*/ 24 h 30"/>
                <a:gd name="T4" fmla="*/ 24 w 24"/>
                <a:gd name="T5" fmla="*/ 18 h 30"/>
                <a:gd name="T6" fmla="*/ 24 w 24"/>
                <a:gd name="T7" fmla="*/ 12 h 30"/>
                <a:gd name="T8" fmla="*/ 24 w 24"/>
                <a:gd name="T9" fmla="*/ 6 h 30"/>
                <a:gd name="T10" fmla="*/ 18 w 24"/>
                <a:gd name="T11" fmla="*/ 6 h 30"/>
                <a:gd name="T12" fmla="*/ 18 w 24"/>
                <a:gd name="T13" fmla="*/ 0 h 30"/>
                <a:gd name="T14" fmla="*/ 12 w 24"/>
                <a:gd name="T15" fmla="*/ 0 h 30"/>
                <a:gd name="T16" fmla="*/ 6 w 24"/>
                <a:gd name="T17" fmla="*/ 0 h 30"/>
                <a:gd name="T18" fmla="*/ 6 w 24"/>
                <a:gd name="T19" fmla="*/ 6 h 30"/>
                <a:gd name="T20" fmla="*/ 6 w 24"/>
                <a:gd name="T21" fmla="*/ 12 h 30"/>
                <a:gd name="T22" fmla="*/ 0 w 24"/>
                <a:gd name="T23" fmla="*/ 18 h 30"/>
                <a:gd name="T24" fmla="*/ 0 w 24"/>
                <a:gd name="T25" fmla="*/ 24 h 30"/>
                <a:gd name="T26" fmla="*/ 0 w 24"/>
                <a:gd name="T27" fmla="*/ 30 h 30"/>
                <a:gd name="T28" fmla="*/ 24 w 24"/>
                <a:gd name="T29" fmla="*/ 3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0">
                  <a:moveTo>
                    <a:pt x="24" y="30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24" y="3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10" name="Freeform 121"/>
            <p:cNvSpPr>
              <a:spLocks/>
            </p:cNvSpPr>
            <p:nvPr/>
          </p:nvSpPr>
          <p:spPr bwMode="auto">
            <a:xfrm>
              <a:off x="4080" y="624"/>
              <a:ext cx="24" cy="30"/>
            </a:xfrm>
            <a:custGeom>
              <a:avLst/>
              <a:gdLst>
                <a:gd name="T0" fmla="*/ 0 w 24"/>
                <a:gd name="T1" fmla="*/ 0 h 30"/>
                <a:gd name="T2" fmla="*/ 0 w 24"/>
                <a:gd name="T3" fmla="*/ 6 h 30"/>
                <a:gd name="T4" fmla="*/ 0 w 24"/>
                <a:gd name="T5" fmla="*/ 12 h 30"/>
                <a:gd name="T6" fmla="*/ 6 w 24"/>
                <a:gd name="T7" fmla="*/ 18 h 30"/>
                <a:gd name="T8" fmla="*/ 6 w 24"/>
                <a:gd name="T9" fmla="*/ 24 h 30"/>
                <a:gd name="T10" fmla="*/ 12 w 24"/>
                <a:gd name="T11" fmla="*/ 24 h 30"/>
                <a:gd name="T12" fmla="*/ 12 w 24"/>
                <a:gd name="T13" fmla="*/ 30 h 30"/>
                <a:gd name="T14" fmla="*/ 18 w 24"/>
                <a:gd name="T15" fmla="*/ 30 h 30"/>
                <a:gd name="T16" fmla="*/ 18 w 24"/>
                <a:gd name="T17" fmla="*/ 24 h 30"/>
                <a:gd name="T18" fmla="*/ 24 w 24"/>
                <a:gd name="T19" fmla="*/ 24 h 30"/>
                <a:gd name="T20" fmla="*/ 24 w 24"/>
                <a:gd name="T21" fmla="*/ 18 h 30"/>
                <a:gd name="T22" fmla="*/ 24 w 24"/>
                <a:gd name="T23" fmla="*/ 12 h 30"/>
                <a:gd name="T24" fmla="*/ 24 w 24"/>
                <a:gd name="T25" fmla="*/ 6 h 30"/>
                <a:gd name="T26" fmla="*/ 24 w 24"/>
                <a:gd name="T27" fmla="*/ 0 h 30"/>
                <a:gd name="T28" fmla="*/ 0 w 24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0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11" name="Freeform 122"/>
            <p:cNvSpPr>
              <a:spLocks noEditPoints="1"/>
            </p:cNvSpPr>
            <p:nvPr/>
          </p:nvSpPr>
          <p:spPr bwMode="auto">
            <a:xfrm>
              <a:off x="4590" y="1002"/>
              <a:ext cx="42" cy="72"/>
            </a:xfrm>
            <a:custGeom>
              <a:avLst/>
              <a:gdLst>
                <a:gd name="T0" fmla="*/ 0 w 42"/>
                <a:gd name="T1" fmla="*/ 36 h 72"/>
                <a:gd name="T2" fmla="*/ 0 w 42"/>
                <a:gd name="T3" fmla="*/ 30 h 72"/>
                <a:gd name="T4" fmla="*/ 0 w 42"/>
                <a:gd name="T5" fmla="*/ 18 h 72"/>
                <a:gd name="T6" fmla="*/ 6 w 42"/>
                <a:gd name="T7" fmla="*/ 12 h 72"/>
                <a:gd name="T8" fmla="*/ 6 w 42"/>
                <a:gd name="T9" fmla="*/ 6 h 72"/>
                <a:gd name="T10" fmla="*/ 12 w 42"/>
                <a:gd name="T11" fmla="*/ 6 h 72"/>
                <a:gd name="T12" fmla="*/ 12 w 42"/>
                <a:gd name="T13" fmla="*/ 0 h 72"/>
                <a:gd name="T14" fmla="*/ 18 w 42"/>
                <a:gd name="T15" fmla="*/ 0 h 72"/>
                <a:gd name="T16" fmla="*/ 24 w 42"/>
                <a:gd name="T17" fmla="*/ 0 h 72"/>
                <a:gd name="T18" fmla="*/ 30 w 42"/>
                <a:gd name="T19" fmla="*/ 0 h 72"/>
                <a:gd name="T20" fmla="*/ 30 w 42"/>
                <a:gd name="T21" fmla="*/ 6 h 72"/>
                <a:gd name="T22" fmla="*/ 36 w 42"/>
                <a:gd name="T23" fmla="*/ 6 h 72"/>
                <a:gd name="T24" fmla="*/ 36 w 42"/>
                <a:gd name="T25" fmla="*/ 12 h 72"/>
                <a:gd name="T26" fmla="*/ 42 w 42"/>
                <a:gd name="T27" fmla="*/ 18 h 72"/>
                <a:gd name="T28" fmla="*/ 42 w 42"/>
                <a:gd name="T29" fmla="*/ 30 h 72"/>
                <a:gd name="T30" fmla="*/ 42 w 42"/>
                <a:gd name="T31" fmla="*/ 36 h 72"/>
                <a:gd name="T32" fmla="*/ 42 w 42"/>
                <a:gd name="T33" fmla="*/ 42 h 72"/>
                <a:gd name="T34" fmla="*/ 42 w 42"/>
                <a:gd name="T35" fmla="*/ 54 h 72"/>
                <a:gd name="T36" fmla="*/ 36 w 42"/>
                <a:gd name="T37" fmla="*/ 60 h 72"/>
                <a:gd name="T38" fmla="*/ 36 w 42"/>
                <a:gd name="T39" fmla="*/ 66 h 72"/>
                <a:gd name="T40" fmla="*/ 30 w 42"/>
                <a:gd name="T41" fmla="*/ 66 h 72"/>
                <a:gd name="T42" fmla="*/ 30 w 42"/>
                <a:gd name="T43" fmla="*/ 72 h 72"/>
                <a:gd name="T44" fmla="*/ 24 w 42"/>
                <a:gd name="T45" fmla="*/ 72 h 72"/>
                <a:gd name="T46" fmla="*/ 18 w 42"/>
                <a:gd name="T47" fmla="*/ 72 h 72"/>
                <a:gd name="T48" fmla="*/ 12 w 42"/>
                <a:gd name="T49" fmla="*/ 72 h 72"/>
                <a:gd name="T50" fmla="*/ 12 w 42"/>
                <a:gd name="T51" fmla="*/ 66 h 72"/>
                <a:gd name="T52" fmla="*/ 6 w 42"/>
                <a:gd name="T53" fmla="*/ 66 h 72"/>
                <a:gd name="T54" fmla="*/ 6 w 42"/>
                <a:gd name="T55" fmla="*/ 60 h 72"/>
                <a:gd name="T56" fmla="*/ 0 w 42"/>
                <a:gd name="T57" fmla="*/ 54 h 72"/>
                <a:gd name="T58" fmla="*/ 0 w 42"/>
                <a:gd name="T59" fmla="*/ 48 h 72"/>
                <a:gd name="T60" fmla="*/ 0 w 42"/>
                <a:gd name="T61" fmla="*/ 42 h 72"/>
                <a:gd name="T62" fmla="*/ 0 w 42"/>
                <a:gd name="T63" fmla="*/ 36 h 72"/>
                <a:gd name="T64" fmla="*/ 36 w 42"/>
                <a:gd name="T65" fmla="*/ 36 h 72"/>
                <a:gd name="T66" fmla="*/ 36 w 42"/>
                <a:gd name="T67" fmla="*/ 30 h 72"/>
                <a:gd name="T68" fmla="*/ 30 w 42"/>
                <a:gd name="T69" fmla="*/ 24 h 72"/>
                <a:gd name="T70" fmla="*/ 30 w 42"/>
                <a:gd name="T71" fmla="*/ 18 h 72"/>
                <a:gd name="T72" fmla="*/ 30 w 42"/>
                <a:gd name="T73" fmla="*/ 12 h 72"/>
                <a:gd name="T74" fmla="*/ 30 w 42"/>
                <a:gd name="T75" fmla="*/ 6 h 72"/>
                <a:gd name="T76" fmla="*/ 24 w 42"/>
                <a:gd name="T77" fmla="*/ 6 h 72"/>
                <a:gd name="T78" fmla="*/ 18 w 42"/>
                <a:gd name="T79" fmla="*/ 6 h 72"/>
                <a:gd name="T80" fmla="*/ 12 w 42"/>
                <a:gd name="T81" fmla="*/ 6 h 72"/>
                <a:gd name="T82" fmla="*/ 12 w 42"/>
                <a:gd name="T83" fmla="*/ 12 h 72"/>
                <a:gd name="T84" fmla="*/ 12 w 42"/>
                <a:gd name="T85" fmla="*/ 18 h 72"/>
                <a:gd name="T86" fmla="*/ 12 w 42"/>
                <a:gd name="T87" fmla="*/ 24 h 72"/>
                <a:gd name="T88" fmla="*/ 6 w 42"/>
                <a:gd name="T89" fmla="*/ 30 h 72"/>
                <a:gd name="T90" fmla="*/ 6 w 42"/>
                <a:gd name="T91" fmla="*/ 36 h 72"/>
                <a:gd name="T92" fmla="*/ 36 w 42"/>
                <a:gd name="T93" fmla="*/ 36 h 72"/>
                <a:gd name="T94" fmla="*/ 6 w 42"/>
                <a:gd name="T95" fmla="*/ 36 h 72"/>
                <a:gd name="T96" fmla="*/ 6 w 42"/>
                <a:gd name="T97" fmla="*/ 42 h 72"/>
                <a:gd name="T98" fmla="*/ 6 w 42"/>
                <a:gd name="T99" fmla="*/ 48 h 72"/>
                <a:gd name="T100" fmla="*/ 12 w 42"/>
                <a:gd name="T101" fmla="*/ 48 h 72"/>
                <a:gd name="T102" fmla="*/ 12 w 42"/>
                <a:gd name="T103" fmla="*/ 54 h 72"/>
                <a:gd name="T104" fmla="*/ 12 w 42"/>
                <a:gd name="T105" fmla="*/ 60 h 72"/>
                <a:gd name="T106" fmla="*/ 12 w 42"/>
                <a:gd name="T107" fmla="*/ 66 h 72"/>
                <a:gd name="T108" fmla="*/ 18 w 42"/>
                <a:gd name="T109" fmla="*/ 66 h 72"/>
                <a:gd name="T110" fmla="*/ 24 w 42"/>
                <a:gd name="T111" fmla="*/ 66 h 72"/>
                <a:gd name="T112" fmla="*/ 30 w 42"/>
                <a:gd name="T113" fmla="*/ 66 h 72"/>
                <a:gd name="T114" fmla="*/ 30 w 42"/>
                <a:gd name="T115" fmla="*/ 60 h 72"/>
                <a:gd name="T116" fmla="*/ 30 w 42"/>
                <a:gd name="T117" fmla="*/ 54 h 72"/>
                <a:gd name="T118" fmla="*/ 30 w 42"/>
                <a:gd name="T119" fmla="*/ 48 h 72"/>
                <a:gd name="T120" fmla="*/ 30 w 42"/>
                <a:gd name="T121" fmla="*/ 42 h 72"/>
                <a:gd name="T122" fmla="*/ 36 w 42"/>
                <a:gd name="T123" fmla="*/ 36 h 72"/>
                <a:gd name="T124" fmla="*/ 6 w 42"/>
                <a:gd name="T125" fmla="*/ 36 h 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2" h="72">
                  <a:moveTo>
                    <a:pt x="0" y="36"/>
                  </a:moveTo>
                  <a:lnTo>
                    <a:pt x="0" y="30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42" y="18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42" y="54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  <a:close/>
                  <a:moveTo>
                    <a:pt x="36" y="36"/>
                  </a:moveTo>
                  <a:lnTo>
                    <a:pt x="36" y="30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36" y="36"/>
                  </a:lnTo>
                  <a:close/>
                  <a:moveTo>
                    <a:pt x="6" y="36"/>
                  </a:moveTo>
                  <a:lnTo>
                    <a:pt x="6" y="42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6" y="36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12" name="Freeform 123"/>
            <p:cNvSpPr>
              <a:spLocks/>
            </p:cNvSpPr>
            <p:nvPr/>
          </p:nvSpPr>
          <p:spPr bwMode="auto">
            <a:xfrm>
              <a:off x="4590" y="1002"/>
              <a:ext cx="42" cy="72"/>
            </a:xfrm>
            <a:custGeom>
              <a:avLst/>
              <a:gdLst>
                <a:gd name="T0" fmla="*/ 0 w 42"/>
                <a:gd name="T1" fmla="*/ 36 h 72"/>
                <a:gd name="T2" fmla="*/ 0 w 42"/>
                <a:gd name="T3" fmla="*/ 30 h 72"/>
                <a:gd name="T4" fmla="*/ 0 w 42"/>
                <a:gd name="T5" fmla="*/ 18 h 72"/>
                <a:gd name="T6" fmla="*/ 6 w 42"/>
                <a:gd name="T7" fmla="*/ 12 h 72"/>
                <a:gd name="T8" fmla="*/ 6 w 42"/>
                <a:gd name="T9" fmla="*/ 6 h 72"/>
                <a:gd name="T10" fmla="*/ 12 w 42"/>
                <a:gd name="T11" fmla="*/ 6 h 72"/>
                <a:gd name="T12" fmla="*/ 12 w 42"/>
                <a:gd name="T13" fmla="*/ 0 h 72"/>
                <a:gd name="T14" fmla="*/ 18 w 42"/>
                <a:gd name="T15" fmla="*/ 0 h 72"/>
                <a:gd name="T16" fmla="*/ 24 w 42"/>
                <a:gd name="T17" fmla="*/ 0 h 72"/>
                <a:gd name="T18" fmla="*/ 30 w 42"/>
                <a:gd name="T19" fmla="*/ 0 h 72"/>
                <a:gd name="T20" fmla="*/ 30 w 42"/>
                <a:gd name="T21" fmla="*/ 6 h 72"/>
                <a:gd name="T22" fmla="*/ 36 w 42"/>
                <a:gd name="T23" fmla="*/ 6 h 72"/>
                <a:gd name="T24" fmla="*/ 36 w 42"/>
                <a:gd name="T25" fmla="*/ 12 h 72"/>
                <a:gd name="T26" fmla="*/ 42 w 42"/>
                <a:gd name="T27" fmla="*/ 18 h 72"/>
                <a:gd name="T28" fmla="*/ 42 w 42"/>
                <a:gd name="T29" fmla="*/ 30 h 72"/>
                <a:gd name="T30" fmla="*/ 42 w 42"/>
                <a:gd name="T31" fmla="*/ 36 h 72"/>
                <a:gd name="T32" fmla="*/ 42 w 42"/>
                <a:gd name="T33" fmla="*/ 42 h 72"/>
                <a:gd name="T34" fmla="*/ 42 w 42"/>
                <a:gd name="T35" fmla="*/ 54 h 72"/>
                <a:gd name="T36" fmla="*/ 36 w 42"/>
                <a:gd name="T37" fmla="*/ 60 h 72"/>
                <a:gd name="T38" fmla="*/ 36 w 42"/>
                <a:gd name="T39" fmla="*/ 66 h 72"/>
                <a:gd name="T40" fmla="*/ 30 w 42"/>
                <a:gd name="T41" fmla="*/ 66 h 72"/>
                <a:gd name="T42" fmla="*/ 30 w 42"/>
                <a:gd name="T43" fmla="*/ 72 h 72"/>
                <a:gd name="T44" fmla="*/ 24 w 42"/>
                <a:gd name="T45" fmla="*/ 72 h 72"/>
                <a:gd name="T46" fmla="*/ 18 w 42"/>
                <a:gd name="T47" fmla="*/ 72 h 72"/>
                <a:gd name="T48" fmla="*/ 12 w 42"/>
                <a:gd name="T49" fmla="*/ 72 h 72"/>
                <a:gd name="T50" fmla="*/ 12 w 42"/>
                <a:gd name="T51" fmla="*/ 66 h 72"/>
                <a:gd name="T52" fmla="*/ 6 w 42"/>
                <a:gd name="T53" fmla="*/ 66 h 72"/>
                <a:gd name="T54" fmla="*/ 6 w 42"/>
                <a:gd name="T55" fmla="*/ 60 h 72"/>
                <a:gd name="T56" fmla="*/ 0 w 42"/>
                <a:gd name="T57" fmla="*/ 54 h 72"/>
                <a:gd name="T58" fmla="*/ 0 w 42"/>
                <a:gd name="T59" fmla="*/ 48 h 72"/>
                <a:gd name="T60" fmla="*/ 0 w 42"/>
                <a:gd name="T61" fmla="*/ 42 h 72"/>
                <a:gd name="T62" fmla="*/ 0 w 42"/>
                <a:gd name="T63" fmla="*/ 36 h 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2" h="72">
                  <a:moveTo>
                    <a:pt x="0" y="36"/>
                  </a:moveTo>
                  <a:lnTo>
                    <a:pt x="0" y="30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42" y="18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42" y="54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13" name="Freeform 124"/>
            <p:cNvSpPr>
              <a:spLocks/>
            </p:cNvSpPr>
            <p:nvPr/>
          </p:nvSpPr>
          <p:spPr bwMode="auto">
            <a:xfrm>
              <a:off x="4596" y="1008"/>
              <a:ext cx="30" cy="30"/>
            </a:xfrm>
            <a:custGeom>
              <a:avLst/>
              <a:gdLst>
                <a:gd name="T0" fmla="*/ 30 w 30"/>
                <a:gd name="T1" fmla="*/ 30 h 30"/>
                <a:gd name="T2" fmla="*/ 30 w 30"/>
                <a:gd name="T3" fmla="*/ 24 h 30"/>
                <a:gd name="T4" fmla="*/ 24 w 30"/>
                <a:gd name="T5" fmla="*/ 18 h 30"/>
                <a:gd name="T6" fmla="*/ 24 w 30"/>
                <a:gd name="T7" fmla="*/ 12 h 30"/>
                <a:gd name="T8" fmla="*/ 24 w 30"/>
                <a:gd name="T9" fmla="*/ 6 h 30"/>
                <a:gd name="T10" fmla="*/ 24 w 30"/>
                <a:gd name="T11" fmla="*/ 0 h 30"/>
                <a:gd name="T12" fmla="*/ 18 w 30"/>
                <a:gd name="T13" fmla="*/ 0 h 30"/>
                <a:gd name="T14" fmla="*/ 12 w 30"/>
                <a:gd name="T15" fmla="*/ 0 h 30"/>
                <a:gd name="T16" fmla="*/ 6 w 30"/>
                <a:gd name="T17" fmla="*/ 0 h 30"/>
                <a:gd name="T18" fmla="*/ 6 w 30"/>
                <a:gd name="T19" fmla="*/ 6 h 30"/>
                <a:gd name="T20" fmla="*/ 6 w 30"/>
                <a:gd name="T21" fmla="*/ 12 h 30"/>
                <a:gd name="T22" fmla="*/ 6 w 30"/>
                <a:gd name="T23" fmla="*/ 18 h 30"/>
                <a:gd name="T24" fmla="*/ 0 w 30"/>
                <a:gd name="T25" fmla="*/ 24 h 30"/>
                <a:gd name="T26" fmla="*/ 0 w 30"/>
                <a:gd name="T27" fmla="*/ 30 h 30"/>
                <a:gd name="T28" fmla="*/ 30 w 30"/>
                <a:gd name="T29" fmla="*/ 3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30">
                  <a:moveTo>
                    <a:pt x="30" y="30"/>
                  </a:moveTo>
                  <a:lnTo>
                    <a:pt x="30" y="24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30" y="3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14" name="Freeform 125"/>
            <p:cNvSpPr>
              <a:spLocks/>
            </p:cNvSpPr>
            <p:nvPr/>
          </p:nvSpPr>
          <p:spPr bwMode="auto">
            <a:xfrm>
              <a:off x="4596" y="1038"/>
              <a:ext cx="30" cy="30"/>
            </a:xfrm>
            <a:custGeom>
              <a:avLst/>
              <a:gdLst>
                <a:gd name="T0" fmla="*/ 0 w 30"/>
                <a:gd name="T1" fmla="*/ 0 h 30"/>
                <a:gd name="T2" fmla="*/ 0 w 30"/>
                <a:gd name="T3" fmla="*/ 6 h 30"/>
                <a:gd name="T4" fmla="*/ 0 w 30"/>
                <a:gd name="T5" fmla="*/ 12 h 30"/>
                <a:gd name="T6" fmla="*/ 6 w 30"/>
                <a:gd name="T7" fmla="*/ 12 h 30"/>
                <a:gd name="T8" fmla="*/ 6 w 30"/>
                <a:gd name="T9" fmla="*/ 18 h 30"/>
                <a:gd name="T10" fmla="*/ 6 w 30"/>
                <a:gd name="T11" fmla="*/ 24 h 30"/>
                <a:gd name="T12" fmla="*/ 6 w 30"/>
                <a:gd name="T13" fmla="*/ 30 h 30"/>
                <a:gd name="T14" fmla="*/ 12 w 30"/>
                <a:gd name="T15" fmla="*/ 30 h 30"/>
                <a:gd name="T16" fmla="*/ 18 w 30"/>
                <a:gd name="T17" fmla="*/ 30 h 30"/>
                <a:gd name="T18" fmla="*/ 24 w 30"/>
                <a:gd name="T19" fmla="*/ 30 h 30"/>
                <a:gd name="T20" fmla="*/ 24 w 30"/>
                <a:gd name="T21" fmla="*/ 24 h 30"/>
                <a:gd name="T22" fmla="*/ 24 w 30"/>
                <a:gd name="T23" fmla="*/ 18 h 30"/>
                <a:gd name="T24" fmla="*/ 24 w 30"/>
                <a:gd name="T25" fmla="*/ 12 h 30"/>
                <a:gd name="T26" fmla="*/ 24 w 30"/>
                <a:gd name="T27" fmla="*/ 6 h 30"/>
                <a:gd name="T28" fmla="*/ 30 w 30"/>
                <a:gd name="T29" fmla="*/ 0 h 30"/>
                <a:gd name="T30" fmla="*/ 0 w 30"/>
                <a:gd name="T31" fmla="*/ 0 h 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15" name="Freeform 126"/>
            <p:cNvSpPr>
              <a:spLocks noEditPoints="1"/>
            </p:cNvSpPr>
            <p:nvPr/>
          </p:nvSpPr>
          <p:spPr bwMode="auto">
            <a:xfrm>
              <a:off x="4596" y="1140"/>
              <a:ext cx="42" cy="66"/>
            </a:xfrm>
            <a:custGeom>
              <a:avLst/>
              <a:gdLst>
                <a:gd name="T0" fmla="*/ 0 w 42"/>
                <a:gd name="T1" fmla="*/ 36 h 66"/>
                <a:gd name="T2" fmla="*/ 0 w 42"/>
                <a:gd name="T3" fmla="*/ 24 h 66"/>
                <a:gd name="T4" fmla="*/ 0 w 42"/>
                <a:gd name="T5" fmla="*/ 18 h 66"/>
                <a:gd name="T6" fmla="*/ 6 w 42"/>
                <a:gd name="T7" fmla="*/ 12 h 66"/>
                <a:gd name="T8" fmla="*/ 6 w 42"/>
                <a:gd name="T9" fmla="*/ 6 h 66"/>
                <a:gd name="T10" fmla="*/ 12 w 42"/>
                <a:gd name="T11" fmla="*/ 0 h 66"/>
                <a:gd name="T12" fmla="*/ 18 w 42"/>
                <a:gd name="T13" fmla="*/ 0 h 66"/>
                <a:gd name="T14" fmla="*/ 24 w 42"/>
                <a:gd name="T15" fmla="*/ 0 h 66"/>
                <a:gd name="T16" fmla="*/ 30 w 42"/>
                <a:gd name="T17" fmla="*/ 0 h 66"/>
                <a:gd name="T18" fmla="*/ 36 w 42"/>
                <a:gd name="T19" fmla="*/ 6 h 66"/>
                <a:gd name="T20" fmla="*/ 42 w 42"/>
                <a:gd name="T21" fmla="*/ 12 h 66"/>
                <a:gd name="T22" fmla="*/ 42 w 42"/>
                <a:gd name="T23" fmla="*/ 18 h 66"/>
                <a:gd name="T24" fmla="*/ 42 w 42"/>
                <a:gd name="T25" fmla="*/ 24 h 66"/>
                <a:gd name="T26" fmla="*/ 42 w 42"/>
                <a:gd name="T27" fmla="*/ 36 h 66"/>
                <a:gd name="T28" fmla="*/ 42 w 42"/>
                <a:gd name="T29" fmla="*/ 42 h 66"/>
                <a:gd name="T30" fmla="*/ 42 w 42"/>
                <a:gd name="T31" fmla="*/ 48 h 66"/>
                <a:gd name="T32" fmla="*/ 42 w 42"/>
                <a:gd name="T33" fmla="*/ 54 h 66"/>
                <a:gd name="T34" fmla="*/ 36 w 42"/>
                <a:gd name="T35" fmla="*/ 60 h 66"/>
                <a:gd name="T36" fmla="*/ 30 w 42"/>
                <a:gd name="T37" fmla="*/ 66 h 66"/>
                <a:gd name="T38" fmla="*/ 24 w 42"/>
                <a:gd name="T39" fmla="*/ 66 h 66"/>
                <a:gd name="T40" fmla="*/ 18 w 42"/>
                <a:gd name="T41" fmla="*/ 66 h 66"/>
                <a:gd name="T42" fmla="*/ 12 w 42"/>
                <a:gd name="T43" fmla="*/ 66 h 66"/>
                <a:gd name="T44" fmla="*/ 6 w 42"/>
                <a:gd name="T45" fmla="*/ 60 h 66"/>
                <a:gd name="T46" fmla="*/ 6 w 42"/>
                <a:gd name="T47" fmla="*/ 54 h 66"/>
                <a:gd name="T48" fmla="*/ 0 w 42"/>
                <a:gd name="T49" fmla="*/ 54 h 66"/>
                <a:gd name="T50" fmla="*/ 0 w 42"/>
                <a:gd name="T51" fmla="*/ 48 h 66"/>
                <a:gd name="T52" fmla="*/ 0 w 42"/>
                <a:gd name="T53" fmla="*/ 42 h 66"/>
                <a:gd name="T54" fmla="*/ 0 w 42"/>
                <a:gd name="T55" fmla="*/ 36 h 66"/>
                <a:gd name="T56" fmla="*/ 36 w 42"/>
                <a:gd name="T57" fmla="*/ 30 h 66"/>
                <a:gd name="T58" fmla="*/ 36 w 42"/>
                <a:gd name="T59" fmla="*/ 24 h 66"/>
                <a:gd name="T60" fmla="*/ 36 w 42"/>
                <a:gd name="T61" fmla="*/ 18 h 66"/>
                <a:gd name="T62" fmla="*/ 30 w 42"/>
                <a:gd name="T63" fmla="*/ 18 h 66"/>
                <a:gd name="T64" fmla="*/ 30 w 42"/>
                <a:gd name="T65" fmla="*/ 12 h 66"/>
                <a:gd name="T66" fmla="*/ 30 w 42"/>
                <a:gd name="T67" fmla="*/ 6 h 66"/>
                <a:gd name="T68" fmla="*/ 24 w 42"/>
                <a:gd name="T69" fmla="*/ 0 h 66"/>
                <a:gd name="T70" fmla="*/ 18 w 42"/>
                <a:gd name="T71" fmla="*/ 0 h 66"/>
                <a:gd name="T72" fmla="*/ 18 w 42"/>
                <a:gd name="T73" fmla="*/ 6 h 66"/>
                <a:gd name="T74" fmla="*/ 12 w 42"/>
                <a:gd name="T75" fmla="*/ 6 h 66"/>
                <a:gd name="T76" fmla="*/ 12 w 42"/>
                <a:gd name="T77" fmla="*/ 12 h 66"/>
                <a:gd name="T78" fmla="*/ 12 w 42"/>
                <a:gd name="T79" fmla="*/ 18 h 66"/>
                <a:gd name="T80" fmla="*/ 12 w 42"/>
                <a:gd name="T81" fmla="*/ 24 h 66"/>
                <a:gd name="T82" fmla="*/ 12 w 42"/>
                <a:gd name="T83" fmla="*/ 30 h 66"/>
                <a:gd name="T84" fmla="*/ 36 w 42"/>
                <a:gd name="T85" fmla="*/ 30 h 66"/>
                <a:gd name="T86" fmla="*/ 12 w 42"/>
                <a:gd name="T87" fmla="*/ 36 h 66"/>
                <a:gd name="T88" fmla="*/ 12 w 42"/>
                <a:gd name="T89" fmla="*/ 42 h 66"/>
                <a:gd name="T90" fmla="*/ 12 w 42"/>
                <a:gd name="T91" fmla="*/ 48 h 66"/>
                <a:gd name="T92" fmla="*/ 12 w 42"/>
                <a:gd name="T93" fmla="*/ 54 h 66"/>
                <a:gd name="T94" fmla="*/ 12 w 42"/>
                <a:gd name="T95" fmla="*/ 60 h 66"/>
                <a:gd name="T96" fmla="*/ 18 w 42"/>
                <a:gd name="T97" fmla="*/ 60 h 66"/>
                <a:gd name="T98" fmla="*/ 18 w 42"/>
                <a:gd name="T99" fmla="*/ 66 h 66"/>
                <a:gd name="T100" fmla="*/ 24 w 42"/>
                <a:gd name="T101" fmla="*/ 66 h 66"/>
                <a:gd name="T102" fmla="*/ 30 w 42"/>
                <a:gd name="T103" fmla="*/ 60 h 66"/>
                <a:gd name="T104" fmla="*/ 30 w 42"/>
                <a:gd name="T105" fmla="*/ 54 h 66"/>
                <a:gd name="T106" fmla="*/ 36 w 42"/>
                <a:gd name="T107" fmla="*/ 48 h 66"/>
                <a:gd name="T108" fmla="*/ 36 w 42"/>
                <a:gd name="T109" fmla="*/ 42 h 66"/>
                <a:gd name="T110" fmla="*/ 36 w 42"/>
                <a:gd name="T111" fmla="*/ 36 h 66"/>
                <a:gd name="T112" fmla="*/ 12 w 42"/>
                <a:gd name="T113" fmla="*/ 36 h 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2" h="66">
                  <a:moveTo>
                    <a:pt x="0" y="3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36" y="60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  <a:close/>
                  <a:moveTo>
                    <a:pt x="36" y="30"/>
                  </a:moveTo>
                  <a:lnTo>
                    <a:pt x="36" y="24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36" y="30"/>
                  </a:lnTo>
                  <a:close/>
                  <a:moveTo>
                    <a:pt x="12" y="36"/>
                  </a:moveTo>
                  <a:lnTo>
                    <a:pt x="12" y="42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16" name="Freeform 127"/>
            <p:cNvSpPr>
              <a:spLocks/>
            </p:cNvSpPr>
            <p:nvPr/>
          </p:nvSpPr>
          <p:spPr bwMode="auto">
            <a:xfrm>
              <a:off x="4596" y="1140"/>
              <a:ext cx="42" cy="66"/>
            </a:xfrm>
            <a:custGeom>
              <a:avLst/>
              <a:gdLst>
                <a:gd name="T0" fmla="*/ 0 w 42"/>
                <a:gd name="T1" fmla="*/ 36 h 66"/>
                <a:gd name="T2" fmla="*/ 0 w 42"/>
                <a:gd name="T3" fmla="*/ 24 h 66"/>
                <a:gd name="T4" fmla="*/ 0 w 42"/>
                <a:gd name="T5" fmla="*/ 18 h 66"/>
                <a:gd name="T6" fmla="*/ 6 w 42"/>
                <a:gd name="T7" fmla="*/ 12 h 66"/>
                <a:gd name="T8" fmla="*/ 6 w 42"/>
                <a:gd name="T9" fmla="*/ 6 h 66"/>
                <a:gd name="T10" fmla="*/ 12 w 42"/>
                <a:gd name="T11" fmla="*/ 0 h 66"/>
                <a:gd name="T12" fmla="*/ 18 w 42"/>
                <a:gd name="T13" fmla="*/ 0 h 66"/>
                <a:gd name="T14" fmla="*/ 24 w 42"/>
                <a:gd name="T15" fmla="*/ 0 h 66"/>
                <a:gd name="T16" fmla="*/ 30 w 42"/>
                <a:gd name="T17" fmla="*/ 0 h 66"/>
                <a:gd name="T18" fmla="*/ 36 w 42"/>
                <a:gd name="T19" fmla="*/ 6 h 66"/>
                <a:gd name="T20" fmla="*/ 42 w 42"/>
                <a:gd name="T21" fmla="*/ 12 h 66"/>
                <a:gd name="T22" fmla="*/ 42 w 42"/>
                <a:gd name="T23" fmla="*/ 18 h 66"/>
                <a:gd name="T24" fmla="*/ 42 w 42"/>
                <a:gd name="T25" fmla="*/ 24 h 66"/>
                <a:gd name="T26" fmla="*/ 42 w 42"/>
                <a:gd name="T27" fmla="*/ 36 h 66"/>
                <a:gd name="T28" fmla="*/ 42 w 42"/>
                <a:gd name="T29" fmla="*/ 42 h 66"/>
                <a:gd name="T30" fmla="*/ 42 w 42"/>
                <a:gd name="T31" fmla="*/ 48 h 66"/>
                <a:gd name="T32" fmla="*/ 42 w 42"/>
                <a:gd name="T33" fmla="*/ 54 h 66"/>
                <a:gd name="T34" fmla="*/ 36 w 42"/>
                <a:gd name="T35" fmla="*/ 60 h 66"/>
                <a:gd name="T36" fmla="*/ 30 w 42"/>
                <a:gd name="T37" fmla="*/ 66 h 66"/>
                <a:gd name="T38" fmla="*/ 24 w 42"/>
                <a:gd name="T39" fmla="*/ 66 h 66"/>
                <a:gd name="T40" fmla="*/ 18 w 42"/>
                <a:gd name="T41" fmla="*/ 66 h 66"/>
                <a:gd name="T42" fmla="*/ 12 w 42"/>
                <a:gd name="T43" fmla="*/ 66 h 66"/>
                <a:gd name="T44" fmla="*/ 6 w 42"/>
                <a:gd name="T45" fmla="*/ 60 h 66"/>
                <a:gd name="T46" fmla="*/ 6 w 42"/>
                <a:gd name="T47" fmla="*/ 54 h 66"/>
                <a:gd name="T48" fmla="*/ 0 w 42"/>
                <a:gd name="T49" fmla="*/ 54 h 66"/>
                <a:gd name="T50" fmla="*/ 0 w 42"/>
                <a:gd name="T51" fmla="*/ 48 h 66"/>
                <a:gd name="T52" fmla="*/ 0 w 42"/>
                <a:gd name="T53" fmla="*/ 42 h 66"/>
                <a:gd name="T54" fmla="*/ 0 w 42"/>
                <a:gd name="T55" fmla="*/ 36 h 6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2" h="66">
                  <a:moveTo>
                    <a:pt x="0" y="3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36" y="60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17" name="Freeform 128"/>
            <p:cNvSpPr>
              <a:spLocks/>
            </p:cNvSpPr>
            <p:nvPr/>
          </p:nvSpPr>
          <p:spPr bwMode="auto">
            <a:xfrm>
              <a:off x="4608" y="1140"/>
              <a:ext cx="24" cy="30"/>
            </a:xfrm>
            <a:custGeom>
              <a:avLst/>
              <a:gdLst>
                <a:gd name="T0" fmla="*/ 24 w 24"/>
                <a:gd name="T1" fmla="*/ 30 h 30"/>
                <a:gd name="T2" fmla="*/ 24 w 24"/>
                <a:gd name="T3" fmla="*/ 24 h 30"/>
                <a:gd name="T4" fmla="*/ 24 w 24"/>
                <a:gd name="T5" fmla="*/ 18 h 30"/>
                <a:gd name="T6" fmla="*/ 18 w 24"/>
                <a:gd name="T7" fmla="*/ 18 h 30"/>
                <a:gd name="T8" fmla="*/ 18 w 24"/>
                <a:gd name="T9" fmla="*/ 12 h 30"/>
                <a:gd name="T10" fmla="*/ 18 w 24"/>
                <a:gd name="T11" fmla="*/ 6 h 30"/>
                <a:gd name="T12" fmla="*/ 12 w 24"/>
                <a:gd name="T13" fmla="*/ 0 h 30"/>
                <a:gd name="T14" fmla="*/ 6 w 24"/>
                <a:gd name="T15" fmla="*/ 0 h 30"/>
                <a:gd name="T16" fmla="*/ 6 w 24"/>
                <a:gd name="T17" fmla="*/ 6 h 30"/>
                <a:gd name="T18" fmla="*/ 0 w 24"/>
                <a:gd name="T19" fmla="*/ 6 h 30"/>
                <a:gd name="T20" fmla="*/ 0 w 24"/>
                <a:gd name="T21" fmla="*/ 12 h 30"/>
                <a:gd name="T22" fmla="*/ 0 w 24"/>
                <a:gd name="T23" fmla="*/ 18 h 30"/>
                <a:gd name="T24" fmla="*/ 0 w 24"/>
                <a:gd name="T25" fmla="*/ 24 h 30"/>
                <a:gd name="T26" fmla="*/ 0 w 24"/>
                <a:gd name="T27" fmla="*/ 30 h 30"/>
                <a:gd name="T28" fmla="*/ 24 w 24"/>
                <a:gd name="T29" fmla="*/ 3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0">
                  <a:moveTo>
                    <a:pt x="24" y="30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24" y="3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18" name="Freeform 129"/>
            <p:cNvSpPr>
              <a:spLocks/>
            </p:cNvSpPr>
            <p:nvPr/>
          </p:nvSpPr>
          <p:spPr bwMode="auto">
            <a:xfrm>
              <a:off x="4608" y="1176"/>
              <a:ext cx="24" cy="30"/>
            </a:xfrm>
            <a:custGeom>
              <a:avLst/>
              <a:gdLst>
                <a:gd name="T0" fmla="*/ 0 w 24"/>
                <a:gd name="T1" fmla="*/ 0 h 30"/>
                <a:gd name="T2" fmla="*/ 0 w 24"/>
                <a:gd name="T3" fmla="*/ 6 h 30"/>
                <a:gd name="T4" fmla="*/ 0 w 24"/>
                <a:gd name="T5" fmla="*/ 12 h 30"/>
                <a:gd name="T6" fmla="*/ 0 w 24"/>
                <a:gd name="T7" fmla="*/ 18 h 30"/>
                <a:gd name="T8" fmla="*/ 0 w 24"/>
                <a:gd name="T9" fmla="*/ 24 h 30"/>
                <a:gd name="T10" fmla="*/ 6 w 24"/>
                <a:gd name="T11" fmla="*/ 24 h 30"/>
                <a:gd name="T12" fmla="*/ 6 w 24"/>
                <a:gd name="T13" fmla="*/ 30 h 30"/>
                <a:gd name="T14" fmla="*/ 12 w 24"/>
                <a:gd name="T15" fmla="*/ 30 h 30"/>
                <a:gd name="T16" fmla="*/ 18 w 24"/>
                <a:gd name="T17" fmla="*/ 24 h 30"/>
                <a:gd name="T18" fmla="*/ 18 w 24"/>
                <a:gd name="T19" fmla="*/ 18 h 30"/>
                <a:gd name="T20" fmla="*/ 24 w 24"/>
                <a:gd name="T21" fmla="*/ 12 h 30"/>
                <a:gd name="T22" fmla="*/ 24 w 24"/>
                <a:gd name="T23" fmla="*/ 6 h 30"/>
                <a:gd name="T24" fmla="*/ 24 w 24"/>
                <a:gd name="T25" fmla="*/ 0 h 30"/>
                <a:gd name="T26" fmla="*/ 0 w 24"/>
                <a:gd name="T27" fmla="*/ 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" h="30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19" name="Freeform 130"/>
            <p:cNvSpPr>
              <a:spLocks noEditPoints="1"/>
            </p:cNvSpPr>
            <p:nvPr/>
          </p:nvSpPr>
          <p:spPr bwMode="auto">
            <a:xfrm>
              <a:off x="4596" y="1248"/>
              <a:ext cx="42" cy="72"/>
            </a:xfrm>
            <a:custGeom>
              <a:avLst/>
              <a:gdLst>
                <a:gd name="T0" fmla="*/ 0 w 42"/>
                <a:gd name="T1" fmla="*/ 42 h 72"/>
                <a:gd name="T2" fmla="*/ 0 w 42"/>
                <a:gd name="T3" fmla="*/ 30 h 72"/>
                <a:gd name="T4" fmla="*/ 0 w 42"/>
                <a:gd name="T5" fmla="*/ 24 h 72"/>
                <a:gd name="T6" fmla="*/ 6 w 42"/>
                <a:gd name="T7" fmla="*/ 18 h 72"/>
                <a:gd name="T8" fmla="*/ 6 w 42"/>
                <a:gd name="T9" fmla="*/ 12 h 72"/>
                <a:gd name="T10" fmla="*/ 12 w 42"/>
                <a:gd name="T11" fmla="*/ 6 h 72"/>
                <a:gd name="T12" fmla="*/ 18 w 42"/>
                <a:gd name="T13" fmla="*/ 0 h 72"/>
                <a:gd name="T14" fmla="*/ 24 w 42"/>
                <a:gd name="T15" fmla="*/ 0 h 72"/>
                <a:gd name="T16" fmla="*/ 30 w 42"/>
                <a:gd name="T17" fmla="*/ 6 h 72"/>
                <a:gd name="T18" fmla="*/ 36 w 42"/>
                <a:gd name="T19" fmla="*/ 12 h 72"/>
                <a:gd name="T20" fmla="*/ 42 w 42"/>
                <a:gd name="T21" fmla="*/ 18 h 72"/>
                <a:gd name="T22" fmla="*/ 42 w 42"/>
                <a:gd name="T23" fmla="*/ 24 h 72"/>
                <a:gd name="T24" fmla="*/ 42 w 42"/>
                <a:gd name="T25" fmla="*/ 30 h 72"/>
                <a:gd name="T26" fmla="*/ 42 w 42"/>
                <a:gd name="T27" fmla="*/ 36 h 72"/>
                <a:gd name="T28" fmla="*/ 42 w 42"/>
                <a:gd name="T29" fmla="*/ 48 h 72"/>
                <a:gd name="T30" fmla="*/ 42 w 42"/>
                <a:gd name="T31" fmla="*/ 54 h 72"/>
                <a:gd name="T32" fmla="*/ 42 w 42"/>
                <a:gd name="T33" fmla="*/ 60 h 72"/>
                <a:gd name="T34" fmla="*/ 36 w 42"/>
                <a:gd name="T35" fmla="*/ 66 h 72"/>
                <a:gd name="T36" fmla="*/ 30 w 42"/>
                <a:gd name="T37" fmla="*/ 66 h 72"/>
                <a:gd name="T38" fmla="*/ 30 w 42"/>
                <a:gd name="T39" fmla="*/ 72 h 72"/>
                <a:gd name="T40" fmla="*/ 24 w 42"/>
                <a:gd name="T41" fmla="*/ 72 h 72"/>
                <a:gd name="T42" fmla="*/ 18 w 42"/>
                <a:gd name="T43" fmla="*/ 72 h 72"/>
                <a:gd name="T44" fmla="*/ 12 w 42"/>
                <a:gd name="T45" fmla="*/ 72 h 72"/>
                <a:gd name="T46" fmla="*/ 12 w 42"/>
                <a:gd name="T47" fmla="*/ 66 h 72"/>
                <a:gd name="T48" fmla="*/ 6 w 42"/>
                <a:gd name="T49" fmla="*/ 66 h 72"/>
                <a:gd name="T50" fmla="*/ 6 w 42"/>
                <a:gd name="T51" fmla="*/ 60 h 72"/>
                <a:gd name="T52" fmla="*/ 0 w 42"/>
                <a:gd name="T53" fmla="*/ 54 h 72"/>
                <a:gd name="T54" fmla="*/ 0 w 42"/>
                <a:gd name="T55" fmla="*/ 48 h 72"/>
                <a:gd name="T56" fmla="*/ 0 w 42"/>
                <a:gd name="T57" fmla="*/ 42 h 72"/>
                <a:gd name="T58" fmla="*/ 36 w 42"/>
                <a:gd name="T59" fmla="*/ 36 h 72"/>
                <a:gd name="T60" fmla="*/ 36 w 42"/>
                <a:gd name="T61" fmla="*/ 30 h 72"/>
                <a:gd name="T62" fmla="*/ 36 w 42"/>
                <a:gd name="T63" fmla="*/ 24 h 72"/>
                <a:gd name="T64" fmla="*/ 30 w 42"/>
                <a:gd name="T65" fmla="*/ 18 h 72"/>
                <a:gd name="T66" fmla="*/ 30 w 42"/>
                <a:gd name="T67" fmla="*/ 12 h 72"/>
                <a:gd name="T68" fmla="*/ 30 w 42"/>
                <a:gd name="T69" fmla="*/ 6 h 72"/>
                <a:gd name="T70" fmla="*/ 24 w 42"/>
                <a:gd name="T71" fmla="*/ 6 h 72"/>
                <a:gd name="T72" fmla="*/ 18 w 42"/>
                <a:gd name="T73" fmla="*/ 6 h 72"/>
                <a:gd name="T74" fmla="*/ 12 w 42"/>
                <a:gd name="T75" fmla="*/ 12 h 72"/>
                <a:gd name="T76" fmla="*/ 12 w 42"/>
                <a:gd name="T77" fmla="*/ 18 h 72"/>
                <a:gd name="T78" fmla="*/ 12 w 42"/>
                <a:gd name="T79" fmla="*/ 24 h 72"/>
                <a:gd name="T80" fmla="*/ 12 w 42"/>
                <a:gd name="T81" fmla="*/ 30 h 72"/>
                <a:gd name="T82" fmla="*/ 12 w 42"/>
                <a:gd name="T83" fmla="*/ 36 h 72"/>
                <a:gd name="T84" fmla="*/ 36 w 42"/>
                <a:gd name="T85" fmla="*/ 36 h 72"/>
                <a:gd name="T86" fmla="*/ 12 w 42"/>
                <a:gd name="T87" fmla="*/ 42 h 72"/>
                <a:gd name="T88" fmla="*/ 12 w 42"/>
                <a:gd name="T89" fmla="*/ 48 h 72"/>
                <a:gd name="T90" fmla="*/ 12 w 42"/>
                <a:gd name="T91" fmla="*/ 54 h 72"/>
                <a:gd name="T92" fmla="*/ 12 w 42"/>
                <a:gd name="T93" fmla="*/ 60 h 72"/>
                <a:gd name="T94" fmla="*/ 12 w 42"/>
                <a:gd name="T95" fmla="*/ 66 h 72"/>
                <a:gd name="T96" fmla="*/ 18 w 42"/>
                <a:gd name="T97" fmla="*/ 66 h 72"/>
                <a:gd name="T98" fmla="*/ 18 w 42"/>
                <a:gd name="T99" fmla="*/ 72 h 72"/>
                <a:gd name="T100" fmla="*/ 24 w 42"/>
                <a:gd name="T101" fmla="*/ 72 h 72"/>
                <a:gd name="T102" fmla="*/ 24 w 42"/>
                <a:gd name="T103" fmla="*/ 66 h 72"/>
                <a:gd name="T104" fmla="*/ 30 w 42"/>
                <a:gd name="T105" fmla="*/ 66 h 72"/>
                <a:gd name="T106" fmla="*/ 30 w 42"/>
                <a:gd name="T107" fmla="*/ 60 h 72"/>
                <a:gd name="T108" fmla="*/ 36 w 42"/>
                <a:gd name="T109" fmla="*/ 54 h 72"/>
                <a:gd name="T110" fmla="*/ 36 w 42"/>
                <a:gd name="T111" fmla="*/ 48 h 72"/>
                <a:gd name="T112" fmla="*/ 36 w 42"/>
                <a:gd name="T113" fmla="*/ 42 h 72"/>
                <a:gd name="T114" fmla="*/ 12 w 42"/>
                <a:gd name="T115" fmla="*/ 42 h 7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2" h="72">
                  <a:moveTo>
                    <a:pt x="0" y="42"/>
                  </a:move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close/>
                  <a:moveTo>
                    <a:pt x="36" y="36"/>
                  </a:moveTo>
                  <a:lnTo>
                    <a:pt x="36" y="30"/>
                  </a:lnTo>
                  <a:lnTo>
                    <a:pt x="36" y="24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36" y="36"/>
                  </a:lnTo>
                  <a:close/>
                  <a:moveTo>
                    <a:pt x="12" y="42"/>
                  </a:moveTo>
                  <a:lnTo>
                    <a:pt x="12" y="48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6" y="42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20" name="Freeform 131"/>
            <p:cNvSpPr>
              <a:spLocks/>
            </p:cNvSpPr>
            <p:nvPr/>
          </p:nvSpPr>
          <p:spPr bwMode="auto">
            <a:xfrm>
              <a:off x="4596" y="1248"/>
              <a:ext cx="42" cy="72"/>
            </a:xfrm>
            <a:custGeom>
              <a:avLst/>
              <a:gdLst>
                <a:gd name="T0" fmla="*/ 0 w 42"/>
                <a:gd name="T1" fmla="*/ 42 h 72"/>
                <a:gd name="T2" fmla="*/ 0 w 42"/>
                <a:gd name="T3" fmla="*/ 30 h 72"/>
                <a:gd name="T4" fmla="*/ 0 w 42"/>
                <a:gd name="T5" fmla="*/ 24 h 72"/>
                <a:gd name="T6" fmla="*/ 6 w 42"/>
                <a:gd name="T7" fmla="*/ 18 h 72"/>
                <a:gd name="T8" fmla="*/ 6 w 42"/>
                <a:gd name="T9" fmla="*/ 12 h 72"/>
                <a:gd name="T10" fmla="*/ 12 w 42"/>
                <a:gd name="T11" fmla="*/ 6 h 72"/>
                <a:gd name="T12" fmla="*/ 18 w 42"/>
                <a:gd name="T13" fmla="*/ 0 h 72"/>
                <a:gd name="T14" fmla="*/ 24 w 42"/>
                <a:gd name="T15" fmla="*/ 0 h 72"/>
                <a:gd name="T16" fmla="*/ 30 w 42"/>
                <a:gd name="T17" fmla="*/ 6 h 72"/>
                <a:gd name="T18" fmla="*/ 36 w 42"/>
                <a:gd name="T19" fmla="*/ 12 h 72"/>
                <a:gd name="T20" fmla="*/ 42 w 42"/>
                <a:gd name="T21" fmla="*/ 18 h 72"/>
                <a:gd name="T22" fmla="*/ 42 w 42"/>
                <a:gd name="T23" fmla="*/ 24 h 72"/>
                <a:gd name="T24" fmla="*/ 42 w 42"/>
                <a:gd name="T25" fmla="*/ 30 h 72"/>
                <a:gd name="T26" fmla="*/ 42 w 42"/>
                <a:gd name="T27" fmla="*/ 36 h 72"/>
                <a:gd name="T28" fmla="*/ 42 w 42"/>
                <a:gd name="T29" fmla="*/ 48 h 72"/>
                <a:gd name="T30" fmla="*/ 42 w 42"/>
                <a:gd name="T31" fmla="*/ 54 h 72"/>
                <a:gd name="T32" fmla="*/ 42 w 42"/>
                <a:gd name="T33" fmla="*/ 60 h 72"/>
                <a:gd name="T34" fmla="*/ 36 w 42"/>
                <a:gd name="T35" fmla="*/ 66 h 72"/>
                <a:gd name="T36" fmla="*/ 30 w 42"/>
                <a:gd name="T37" fmla="*/ 66 h 72"/>
                <a:gd name="T38" fmla="*/ 30 w 42"/>
                <a:gd name="T39" fmla="*/ 72 h 72"/>
                <a:gd name="T40" fmla="*/ 24 w 42"/>
                <a:gd name="T41" fmla="*/ 72 h 72"/>
                <a:gd name="T42" fmla="*/ 18 w 42"/>
                <a:gd name="T43" fmla="*/ 72 h 72"/>
                <a:gd name="T44" fmla="*/ 12 w 42"/>
                <a:gd name="T45" fmla="*/ 72 h 72"/>
                <a:gd name="T46" fmla="*/ 12 w 42"/>
                <a:gd name="T47" fmla="*/ 66 h 72"/>
                <a:gd name="T48" fmla="*/ 6 w 42"/>
                <a:gd name="T49" fmla="*/ 66 h 72"/>
                <a:gd name="T50" fmla="*/ 6 w 42"/>
                <a:gd name="T51" fmla="*/ 60 h 72"/>
                <a:gd name="T52" fmla="*/ 0 w 42"/>
                <a:gd name="T53" fmla="*/ 54 h 72"/>
                <a:gd name="T54" fmla="*/ 0 w 42"/>
                <a:gd name="T55" fmla="*/ 48 h 72"/>
                <a:gd name="T56" fmla="*/ 0 w 42"/>
                <a:gd name="T57" fmla="*/ 4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2" h="72">
                  <a:moveTo>
                    <a:pt x="0" y="42"/>
                  </a:move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21" name="Freeform 132"/>
            <p:cNvSpPr>
              <a:spLocks/>
            </p:cNvSpPr>
            <p:nvPr/>
          </p:nvSpPr>
          <p:spPr bwMode="auto">
            <a:xfrm>
              <a:off x="4608" y="1254"/>
              <a:ext cx="24" cy="30"/>
            </a:xfrm>
            <a:custGeom>
              <a:avLst/>
              <a:gdLst>
                <a:gd name="T0" fmla="*/ 24 w 24"/>
                <a:gd name="T1" fmla="*/ 30 h 30"/>
                <a:gd name="T2" fmla="*/ 24 w 24"/>
                <a:gd name="T3" fmla="*/ 24 h 30"/>
                <a:gd name="T4" fmla="*/ 24 w 24"/>
                <a:gd name="T5" fmla="*/ 18 h 30"/>
                <a:gd name="T6" fmla="*/ 18 w 24"/>
                <a:gd name="T7" fmla="*/ 12 h 30"/>
                <a:gd name="T8" fmla="*/ 18 w 24"/>
                <a:gd name="T9" fmla="*/ 6 h 30"/>
                <a:gd name="T10" fmla="*/ 18 w 24"/>
                <a:gd name="T11" fmla="*/ 0 h 30"/>
                <a:gd name="T12" fmla="*/ 12 w 24"/>
                <a:gd name="T13" fmla="*/ 0 h 30"/>
                <a:gd name="T14" fmla="*/ 6 w 24"/>
                <a:gd name="T15" fmla="*/ 0 h 30"/>
                <a:gd name="T16" fmla="*/ 0 w 24"/>
                <a:gd name="T17" fmla="*/ 6 h 30"/>
                <a:gd name="T18" fmla="*/ 0 w 24"/>
                <a:gd name="T19" fmla="*/ 12 h 30"/>
                <a:gd name="T20" fmla="*/ 0 w 24"/>
                <a:gd name="T21" fmla="*/ 18 h 30"/>
                <a:gd name="T22" fmla="*/ 0 w 24"/>
                <a:gd name="T23" fmla="*/ 24 h 30"/>
                <a:gd name="T24" fmla="*/ 0 w 24"/>
                <a:gd name="T25" fmla="*/ 30 h 30"/>
                <a:gd name="T26" fmla="*/ 24 w 24"/>
                <a:gd name="T27" fmla="*/ 3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" h="30">
                  <a:moveTo>
                    <a:pt x="24" y="30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24" y="3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22" name="Freeform 133"/>
            <p:cNvSpPr>
              <a:spLocks/>
            </p:cNvSpPr>
            <p:nvPr/>
          </p:nvSpPr>
          <p:spPr bwMode="auto">
            <a:xfrm>
              <a:off x="4608" y="1290"/>
              <a:ext cx="24" cy="30"/>
            </a:xfrm>
            <a:custGeom>
              <a:avLst/>
              <a:gdLst>
                <a:gd name="T0" fmla="*/ 0 w 24"/>
                <a:gd name="T1" fmla="*/ 0 h 30"/>
                <a:gd name="T2" fmla="*/ 0 w 24"/>
                <a:gd name="T3" fmla="*/ 6 h 30"/>
                <a:gd name="T4" fmla="*/ 0 w 24"/>
                <a:gd name="T5" fmla="*/ 12 h 30"/>
                <a:gd name="T6" fmla="*/ 0 w 24"/>
                <a:gd name="T7" fmla="*/ 18 h 30"/>
                <a:gd name="T8" fmla="*/ 0 w 24"/>
                <a:gd name="T9" fmla="*/ 24 h 30"/>
                <a:gd name="T10" fmla="*/ 6 w 24"/>
                <a:gd name="T11" fmla="*/ 24 h 30"/>
                <a:gd name="T12" fmla="*/ 6 w 24"/>
                <a:gd name="T13" fmla="*/ 30 h 30"/>
                <a:gd name="T14" fmla="*/ 12 w 24"/>
                <a:gd name="T15" fmla="*/ 30 h 30"/>
                <a:gd name="T16" fmla="*/ 12 w 24"/>
                <a:gd name="T17" fmla="*/ 24 h 30"/>
                <a:gd name="T18" fmla="*/ 18 w 24"/>
                <a:gd name="T19" fmla="*/ 24 h 30"/>
                <a:gd name="T20" fmla="*/ 18 w 24"/>
                <a:gd name="T21" fmla="*/ 18 h 30"/>
                <a:gd name="T22" fmla="*/ 24 w 24"/>
                <a:gd name="T23" fmla="*/ 12 h 30"/>
                <a:gd name="T24" fmla="*/ 24 w 24"/>
                <a:gd name="T25" fmla="*/ 6 h 30"/>
                <a:gd name="T26" fmla="*/ 24 w 24"/>
                <a:gd name="T27" fmla="*/ 0 h 30"/>
                <a:gd name="T28" fmla="*/ 0 w 24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0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23" name="Freeform 134"/>
            <p:cNvSpPr>
              <a:spLocks noEditPoints="1"/>
            </p:cNvSpPr>
            <p:nvPr/>
          </p:nvSpPr>
          <p:spPr bwMode="auto">
            <a:xfrm>
              <a:off x="4302" y="396"/>
              <a:ext cx="42" cy="72"/>
            </a:xfrm>
            <a:custGeom>
              <a:avLst/>
              <a:gdLst>
                <a:gd name="T0" fmla="*/ 0 w 42"/>
                <a:gd name="T1" fmla="*/ 36 h 72"/>
                <a:gd name="T2" fmla="*/ 0 w 42"/>
                <a:gd name="T3" fmla="*/ 30 h 72"/>
                <a:gd name="T4" fmla="*/ 0 w 42"/>
                <a:gd name="T5" fmla="*/ 18 h 72"/>
                <a:gd name="T6" fmla="*/ 6 w 42"/>
                <a:gd name="T7" fmla="*/ 12 h 72"/>
                <a:gd name="T8" fmla="*/ 6 w 42"/>
                <a:gd name="T9" fmla="*/ 6 h 72"/>
                <a:gd name="T10" fmla="*/ 12 w 42"/>
                <a:gd name="T11" fmla="*/ 6 h 72"/>
                <a:gd name="T12" fmla="*/ 12 w 42"/>
                <a:gd name="T13" fmla="*/ 0 h 72"/>
                <a:gd name="T14" fmla="*/ 18 w 42"/>
                <a:gd name="T15" fmla="*/ 0 h 72"/>
                <a:gd name="T16" fmla="*/ 24 w 42"/>
                <a:gd name="T17" fmla="*/ 0 h 72"/>
                <a:gd name="T18" fmla="*/ 30 w 42"/>
                <a:gd name="T19" fmla="*/ 0 h 72"/>
                <a:gd name="T20" fmla="*/ 30 w 42"/>
                <a:gd name="T21" fmla="*/ 6 h 72"/>
                <a:gd name="T22" fmla="*/ 36 w 42"/>
                <a:gd name="T23" fmla="*/ 6 h 72"/>
                <a:gd name="T24" fmla="*/ 36 w 42"/>
                <a:gd name="T25" fmla="*/ 12 h 72"/>
                <a:gd name="T26" fmla="*/ 42 w 42"/>
                <a:gd name="T27" fmla="*/ 18 h 72"/>
                <a:gd name="T28" fmla="*/ 42 w 42"/>
                <a:gd name="T29" fmla="*/ 30 h 72"/>
                <a:gd name="T30" fmla="*/ 42 w 42"/>
                <a:gd name="T31" fmla="*/ 36 h 72"/>
                <a:gd name="T32" fmla="*/ 42 w 42"/>
                <a:gd name="T33" fmla="*/ 42 h 72"/>
                <a:gd name="T34" fmla="*/ 42 w 42"/>
                <a:gd name="T35" fmla="*/ 54 h 72"/>
                <a:gd name="T36" fmla="*/ 36 w 42"/>
                <a:gd name="T37" fmla="*/ 60 h 72"/>
                <a:gd name="T38" fmla="*/ 36 w 42"/>
                <a:gd name="T39" fmla="*/ 66 h 72"/>
                <a:gd name="T40" fmla="*/ 30 w 42"/>
                <a:gd name="T41" fmla="*/ 66 h 72"/>
                <a:gd name="T42" fmla="*/ 30 w 42"/>
                <a:gd name="T43" fmla="*/ 72 h 72"/>
                <a:gd name="T44" fmla="*/ 24 w 42"/>
                <a:gd name="T45" fmla="*/ 72 h 72"/>
                <a:gd name="T46" fmla="*/ 18 w 42"/>
                <a:gd name="T47" fmla="*/ 72 h 72"/>
                <a:gd name="T48" fmla="*/ 12 w 42"/>
                <a:gd name="T49" fmla="*/ 72 h 72"/>
                <a:gd name="T50" fmla="*/ 12 w 42"/>
                <a:gd name="T51" fmla="*/ 66 h 72"/>
                <a:gd name="T52" fmla="*/ 6 w 42"/>
                <a:gd name="T53" fmla="*/ 66 h 72"/>
                <a:gd name="T54" fmla="*/ 6 w 42"/>
                <a:gd name="T55" fmla="*/ 60 h 72"/>
                <a:gd name="T56" fmla="*/ 0 w 42"/>
                <a:gd name="T57" fmla="*/ 54 h 72"/>
                <a:gd name="T58" fmla="*/ 0 w 42"/>
                <a:gd name="T59" fmla="*/ 48 h 72"/>
                <a:gd name="T60" fmla="*/ 0 w 42"/>
                <a:gd name="T61" fmla="*/ 42 h 72"/>
                <a:gd name="T62" fmla="*/ 0 w 42"/>
                <a:gd name="T63" fmla="*/ 36 h 72"/>
                <a:gd name="T64" fmla="*/ 30 w 42"/>
                <a:gd name="T65" fmla="*/ 36 h 72"/>
                <a:gd name="T66" fmla="*/ 30 w 42"/>
                <a:gd name="T67" fmla="*/ 30 h 72"/>
                <a:gd name="T68" fmla="*/ 30 w 42"/>
                <a:gd name="T69" fmla="*/ 24 h 72"/>
                <a:gd name="T70" fmla="*/ 30 w 42"/>
                <a:gd name="T71" fmla="*/ 18 h 72"/>
                <a:gd name="T72" fmla="*/ 30 w 42"/>
                <a:gd name="T73" fmla="*/ 12 h 72"/>
                <a:gd name="T74" fmla="*/ 30 w 42"/>
                <a:gd name="T75" fmla="*/ 6 h 72"/>
                <a:gd name="T76" fmla="*/ 24 w 42"/>
                <a:gd name="T77" fmla="*/ 6 h 72"/>
                <a:gd name="T78" fmla="*/ 18 w 42"/>
                <a:gd name="T79" fmla="*/ 6 h 72"/>
                <a:gd name="T80" fmla="*/ 12 w 42"/>
                <a:gd name="T81" fmla="*/ 6 h 72"/>
                <a:gd name="T82" fmla="*/ 12 w 42"/>
                <a:gd name="T83" fmla="*/ 12 h 72"/>
                <a:gd name="T84" fmla="*/ 12 w 42"/>
                <a:gd name="T85" fmla="*/ 18 h 72"/>
                <a:gd name="T86" fmla="*/ 6 w 42"/>
                <a:gd name="T87" fmla="*/ 24 h 72"/>
                <a:gd name="T88" fmla="*/ 6 w 42"/>
                <a:gd name="T89" fmla="*/ 30 h 72"/>
                <a:gd name="T90" fmla="*/ 6 w 42"/>
                <a:gd name="T91" fmla="*/ 36 h 72"/>
                <a:gd name="T92" fmla="*/ 30 w 42"/>
                <a:gd name="T93" fmla="*/ 36 h 72"/>
                <a:gd name="T94" fmla="*/ 6 w 42"/>
                <a:gd name="T95" fmla="*/ 36 h 72"/>
                <a:gd name="T96" fmla="*/ 6 w 42"/>
                <a:gd name="T97" fmla="*/ 42 h 72"/>
                <a:gd name="T98" fmla="*/ 6 w 42"/>
                <a:gd name="T99" fmla="*/ 48 h 72"/>
                <a:gd name="T100" fmla="*/ 12 w 42"/>
                <a:gd name="T101" fmla="*/ 54 h 72"/>
                <a:gd name="T102" fmla="*/ 12 w 42"/>
                <a:gd name="T103" fmla="*/ 60 h 72"/>
                <a:gd name="T104" fmla="*/ 12 w 42"/>
                <a:gd name="T105" fmla="*/ 66 h 72"/>
                <a:gd name="T106" fmla="*/ 18 w 42"/>
                <a:gd name="T107" fmla="*/ 66 h 72"/>
                <a:gd name="T108" fmla="*/ 24 w 42"/>
                <a:gd name="T109" fmla="*/ 66 h 72"/>
                <a:gd name="T110" fmla="*/ 30 w 42"/>
                <a:gd name="T111" fmla="*/ 66 h 72"/>
                <a:gd name="T112" fmla="*/ 30 w 42"/>
                <a:gd name="T113" fmla="*/ 60 h 72"/>
                <a:gd name="T114" fmla="*/ 30 w 42"/>
                <a:gd name="T115" fmla="*/ 54 h 72"/>
                <a:gd name="T116" fmla="*/ 30 w 42"/>
                <a:gd name="T117" fmla="*/ 48 h 72"/>
                <a:gd name="T118" fmla="*/ 30 w 42"/>
                <a:gd name="T119" fmla="*/ 42 h 72"/>
                <a:gd name="T120" fmla="*/ 30 w 42"/>
                <a:gd name="T121" fmla="*/ 36 h 72"/>
                <a:gd name="T122" fmla="*/ 6 w 42"/>
                <a:gd name="T123" fmla="*/ 36 h 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2" h="72">
                  <a:moveTo>
                    <a:pt x="0" y="36"/>
                  </a:moveTo>
                  <a:lnTo>
                    <a:pt x="0" y="30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42" y="18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42" y="54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  <a:close/>
                  <a:moveTo>
                    <a:pt x="30" y="36"/>
                  </a:moveTo>
                  <a:lnTo>
                    <a:pt x="30" y="30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30" y="36"/>
                  </a:lnTo>
                  <a:close/>
                  <a:moveTo>
                    <a:pt x="6" y="36"/>
                  </a:move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0" y="36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24" name="Freeform 135"/>
            <p:cNvSpPr>
              <a:spLocks/>
            </p:cNvSpPr>
            <p:nvPr/>
          </p:nvSpPr>
          <p:spPr bwMode="auto">
            <a:xfrm>
              <a:off x="4302" y="396"/>
              <a:ext cx="42" cy="72"/>
            </a:xfrm>
            <a:custGeom>
              <a:avLst/>
              <a:gdLst>
                <a:gd name="T0" fmla="*/ 0 w 42"/>
                <a:gd name="T1" fmla="*/ 36 h 72"/>
                <a:gd name="T2" fmla="*/ 0 w 42"/>
                <a:gd name="T3" fmla="*/ 30 h 72"/>
                <a:gd name="T4" fmla="*/ 0 w 42"/>
                <a:gd name="T5" fmla="*/ 18 h 72"/>
                <a:gd name="T6" fmla="*/ 6 w 42"/>
                <a:gd name="T7" fmla="*/ 12 h 72"/>
                <a:gd name="T8" fmla="*/ 6 w 42"/>
                <a:gd name="T9" fmla="*/ 6 h 72"/>
                <a:gd name="T10" fmla="*/ 12 w 42"/>
                <a:gd name="T11" fmla="*/ 6 h 72"/>
                <a:gd name="T12" fmla="*/ 12 w 42"/>
                <a:gd name="T13" fmla="*/ 0 h 72"/>
                <a:gd name="T14" fmla="*/ 18 w 42"/>
                <a:gd name="T15" fmla="*/ 0 h 72"/>
                <a:gd name="T16" fmla="*/ 24 w 42"/>
                <a:gd name="T17" fmla="*/ 0 h 72"/>
                <a:gd name="T18" fmla="*/ 30 w 42"/>
                <a:gd name="T19" fmla="*/ 0 h 72"/>
                <a:gd name="T20" fmla="*/ 30 w 42"/>
                <a:gd name="T21" fmla="*/ 6 h 72"/>
                <a:gd name="T22" fmla="*/ 36 w 42"/>
                <a:gd name="T23" fmla="*/ 6 h 72"/>
                <a:gd name="T24" fmla="*/ 36 w 42"/>
                <a:gd name="T25" fmla="*/ 12 h 72"/>
                <a:gd name="T26" fmla="*/ 42 w 42"/>
                <a:gd name="T27" fmla="*/ 18 h 72"/>
                <a:gd name="T28" fmla="*/ 42 w 42"/>
                <a:gd name="T29" fmla="*/ 30 h 72"/>
                <a:gd name="T30" fmla="*/ 42 w 42"/>
                <a:gd name="T31" fmla="*/ 36 h 72"/>
                <a:gd name="T32" fmla="*/ 42 w 42"/>
                <a:gd name="T33" fmla="*/ 42 h 72"/>
                <a:gd name="T34" fmla="*/ 42 w 42"/>
                <a:gd name="T35" fmla="*/ 54 h 72"/>
                <a:gd name="T36" fmla="*/ 36 w 42"/>
                <a:gd name="T37" fmla="*/ 60 h 72"/>
                <a:gd name="T38" fmla="*/ 36 w 42"/>
                <a:gd name="T39" fmla="*/ 66 h 72"/>
                <a:gd name="T40" fmla="*/ 30 w 42"/>
                <a:gd name="T41" fmla="*/ 66 h 72"/>
                <a:gd name="T42" fmla="*/ 30 w 42"/>
                <a:gd name="T43" fmla="*/ 72 h 72"/>
                <a:gd name="T44" fmla="*/ 24 w 42"/>
                <a:gd name="T45" fmla="*/ 72 h 72"/>
                <a:gd name="T46" fmla="*/ 18 w 42"/>
                <a:gd name="T47" fmla="*/ 72 h 72"/>
                <a:gd name="T48" fmla="*/ 12 w 42"/>
                <a:gd name="T49" fmla="*/ 72 h 72"/>
                <a:gd name="T50" fmla="*/ 12 w 42"/>
                <a:gd name="T51" fmla="*/ 66 h 72"/>
                <a:gd name="T52" fmla="*/ 6 w 42"/>
                <a:gd name="T53" fmla="*/ 66 h 72"/>
                <a:gd name="T54" fmla="*/ 6 w 42"/>
                <a:gd name="T55" fmla="*/ 60 h 72"/>
                <a:gd name="T56" fmla="*/ 0 w 42"/>
                <a:gd name="T57" fmla="*/ 54 h 72"/>
                <a:gd name="T58" fmla="*/ 0 w 42"/>
                <a:gd name="T59" fmla="*/ 48 h 72"/>
                <a:gd name="T60" fmla="*/ 0 w 42"/>
                <a:gd name="T61" fmla="*/ 42 h 72"/>
                <a:gd name="T62" fmla="*/ 0 w 42"/>
                <a:gd name="T63" fmla="*/ 36 h 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2" h="72">
                  <a:moveTo>
                    <a:pt x="0" y="36"/>
                  </a:moveTo>
                  <a:lnTo>
                    <a:pt x="0" y="30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42" y="18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42" y="54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25" name="Freeform 136"/>
            <p:cNvSpPr>
              <a:spLocks/>
            </p:cNvSpPr>
            <p:nvPr/>
          </p:nvSpPr>
          <p:spPr bwMode="auto">
            <a:xfrm>
              <a:off x="4308" y="402"/>
              <a:ext cx="24" cy="30"/>
            </a:xfrm>
            <a:custGeom>
              <a:avLst/>
              <a:gdLst>
                <a:gd name="T0" fmla="*/ 24 w 24"/>
                <a:gd name="T1" fmla="*/ 30 h 30"/>
                <a:gd name="T2" fmla="*/ 24 w 24"/>
                <a:gd name="T3" fmla="*/ 24 h 30"/>
                <a:gd name="T4" fmla="*/ 24 w 24"/>
                <a:gd name="T5" fmla="*/ 18 h 30"/>
                <a:gd name="T6" fmla="*/ 24 w 24"/>
                <a:gd name="T7" fmla="*/ 12 h 30"/>
                <a:gd name="T8" fmla="*/ 24 w 24"/>
                <a:gd name="T9" fmla="*/ 6 h 30"/>
                <a:gd name="T10" fmla="*/ 24 w 24"/>
                <a:gd name="T11" fmla="*/ 0 h 30"/>
                <a:gd name="T12" fmla="*/ 18 w 24"/>
                <a:gd name="T13" fmla="*/ 0 h 30"/>
                <a:gd name="T14" fmla="*/ 12 w 24"/>
                <a:gd name="T15" fmla="*/ 0 h 30"/>
                <a:gd name="T16" fmla="*/ 6 w 24"/>
                <a:gd name="T17" fmla="*/ 0 h 30"/>
                <a:gd name="T18" fmla="*/ 6 w 24"/>
                <a:gd name="T19" fmla="*/ 6 h 30"/>
                <a:gd name="T20" fmla="*/ 6 w 24"/>
                <a:gd name="T21" fmla="*/ 12 h 30"/>
                <a:gd name="T22" fmla="*/ 0 w 24"/>
                <a:gd name="T23" fmla="*/ 18 h 30"/>
                <a:gd name="T24" fmla="*/ 0 w 24"/>
                <a:gd name="T25" fmla="*/ 24 h 30"/>
                <a:gd name="T26" fmla="*/ 0 w 24"/>
                <a:gd name="T27" fmla="*/ 30 h 30"/>
                <a:gd name="T28" fmla="*/ 24 w 24"/>
                <a:gd name="T29" fmla="*/ 3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0">
                  <a:moveTo>
                    <a:pt x="24" y="30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24" y="3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26" name="Freeform 137"/>
            <p:cNvSpPr>
              <a:spLocks/>
            </p:cNvSpPr>
            <p:nvPr/>
          </p:nvSpPr>
          <p:spPr bwMode="auto">
            <a:xfrm>
              <a:off x="4308" y="432"/>
              <a:ext cx="24" cy="30"/>
            </a:xfrm>
            <a:custGeom>
              <a:avLst/>
              <a:gdLst>
                <a:gd name="T0" fmla="*/ 0 w 24"/>
                <a:gd name="T1" fmla="*/ 0 h 30"/>
                <a:gd name="T2" fmla="*/ 0 w 24"/>
                <a:gd name="T3" fmla="*/ 6 h 30"/>
                <a:gd name="T4" fmla="*/ 0 w 24"/>
                <a:gd name="T5" fmla="*/ 12 h 30"/>
                <a:gd name="T6" fmla="*/ 6 w 24"/>
                <a:gd name="T7" fmla="*/ 18 h 30"/>
                <a:gd name="T8" fmla="*/ 6 w 24"/>
                <a:gd name="T9" fmla="*/ 24 h 30"/>
                <a:gd name="T10" fmla="*/ 6 w 24"/>
                <a:gd name="T11" fmla="*/ 30 h 30"/>
                <a:gd name="T12" fmla="*/ 12 w 24"/>
                <a:gd name="T13" fmla="*/ 30 h 30"/>
                <a:gd name="T14" fmla="*/ 18 w 24"/>
                <a:gd name="T15" fmla="*/ 30 h 30"/>
                <a:gd name="T16" fmla="*/ 24 w 24"/>
                <a:gd name="T17" fmla="*/ 30 h 30"/>
                <a:gd name="T18" fmla="*/ 24 w 24"/>
                <a:gd name="T19" fmla="*/ 24 h 30"/>
                <a:gd name="T20" fmla="*/ 24 w 24"/>
                <a:gd name="T21" fmla="*/ 18 h 30"/>
                <a:gd name="T22" fmla="*/ 24 w 24"/>
                <a:gd name="T23" fmla="*/ 12 h 30"/>
                <a:gd name="T24" fmla="*/ 24 w 24"/>
                <a:gd name="T25" fmla="*/ 6 h 30"/>
                <a:gd name="T26" fmla="*/ 24 w 24"/>
                <a:gd name="T27" fmla="*/ 0 h 30"/>
                <a:gd name="T28" fmla="*/ 0 w 24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0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27" name="Freeform 138"/>
            <p:cNvSpPr>
              <a:spLocks noEditPoints="1"/>
            </p:cNvSpPr>
            <p:nvPr/>
          </p:nvSpPr>
          <p:spPr bwMode="auto">
            <a:xfrm>
              <a:off x="4404" y="600"/>
              <a:ext cx="48" cy="66"/>
            </a:xfrm>
            <a:custGeom>
              <a:avLst/>
              <a:gdLst>
                <a:gd name="T0" fmla="*/ 0 w 48"/>
                <a:gd name="T1" fmla="*/ 36 h 66"/>
                <a:gd name="T2" fmla="*/ 0 w 48"/>
                <a:gd name="T3" fmla="*/ 24 h 66"/>
                <a:gd name="T4" fmla="*/ 6 w 48"/>
                <a:gd name="T5" fmla="*/ 18 h 66"/>
                <a:gd name="T6" fmla="*/ 6 w 48"/>
                <a:gd name="T7" fmla="*/ 12 h 66"/>
                <a:gd name="T8" fmla="*/ 12 w 48"/>
                <a:gd name="T9" fmla="*/ 6 h 66"/>
                <a:gd name="T10" fmla="*/ 12 w 48"/>
                <a:gd name="T11" fmla="*/ 0 h 66"/>
                <a:gd name="T12" fmla="*/ 18 w 48"/>
                <a:gd name="T13" fmla="*/ 0 h 66"/>
                <a:gd name="T14" fmla="*/ 24 w 48"/>
                <a:gd name="T15" fmla="*/ 0 h 66"/>
                <a:gd name="T16" fmla="*/ 30 w 48"/>
                <a:gd name="T17" fmla="*/ 0 h 66"/>
                <a:gd name="T18" fmla="*/ 36 w 48"/>
                <a:gd name="T19" fmla="*/ 0 h 66"/>
                <a:gd name="T20" fmla="*/ 36 w 48"/>
                <a:gd name="T21" fmla="*/ 6 h 66"/>
                <a:gd name="T22" fmla="*/ 42 w 48"/>
                <a:gd name="T23" fmla="*/ 12 h 66"/>
                <a:gd name="T24" fmla="*/ 42 w 48"/>
                <a:gd name="T25" fmla="*/ 18 h 66"/>
                <a:gd name="T26" fmla="*/ 42 w 48"/>
                <a:gd name="T27" fmla="*/ 24 h 66"/>
                <a:gd name="T28" fmla="*/ 48 w 48"/>
                <a:gd name="T29" fmla="*/ 36 h 66"/>
                <a:gd name="T30" fmla="*/ 42 w 48"/>
                <a:gd name="T31" fmla="*/ 42 h 66"/>
                <a:gd name="T32" fmla="*/ 42 w 48"/>
                <a:gd name="T33" fmla="*/ 48 h 66"/>
                <a:gd name="T34" fmla="*/ 42 w 48"/>
                <a:gd name="T35" fmla="*/ 54 h 66"/>
                <a:gd name="T36" fmla="*/ 36 w 48"/>
                <a:gd name="T37" fmla="*/ 60 h 66"/>
                <a:gd name="T38" fmla="*/ 36 w 48"/>
                <a:gd name="T39" fmla="*/ 66 h 66"/>
                <a:gd name="T40" fmla="*/ 30 w 48"/>
                <a:gd name="T41" fmla="*/ 66 h 66"/>
                <a:gd name="T42" fmla="*/ 24 w 48"/>
                <a:gd name="T43" fmla="*/ 66 h 66"/>
                <a:gd name="T44" fmla="*/ 18 w 48"/>
                <a:gd name="T45" fmla="*/ 66 h 66"/>
                <a:gd name="T46" fmla="*/ 12 w 48"/>
                <a:gd name="T47" fmla="*/ 66 h 66"/>
                <a:gd name="T48" fmla="*/ 12 w 48"/>
                <a:gd name="T49" fmla="*/ 60 h 66"/>
                <a:gd name="T50" fmla="*/ 6 w 48"/>
                <a:gd name="T51" fmla="*/ 60 h 66"/>
                <a:gd name="T52" fmla="*/ 6 w 48"/>
                <a:gd name="T53" fmla="*/ 54 h 66"/>
                <a:gd name="T54" fmla="*/ 0 w 48"/>
                <a:gd name="T55" fmla="*/ 48 h 66"/>
                <a:gd name="T56" fmla="*/ 0 w 48"/>
                <a:gd name="T57" fmla="*/ 42 h 66"/>
                <a:gd name="T58" fmla="*/ 0 w 48"/>
                <a:gd name="T59" fmla="*/ 36 h 66"/>
                <a:gd name="T60" fmla="*/ 36 w 48"/>
                <a:gd name="T61" fmla="*/ 30 h 66"/>
                <a:gd name="T62" fmla="*/ 36 w 48"/>
                <a:gd name="T63" fmla="*/ 24 h 66"/>
                <a:gd name="T64" fmla="*/ 36 w 48"/>
                <a:gd name="T65" fmla="*/ 18 h 66"/>
                <a:gd name="T66" fmla="*/ 36 w 48"/>
                <a:gd name="T67" fmla="*/ 12 h 66"/>
                <a:gd name="T68" fmla="*/ 30 w 48"/>
                <a:gd name="T69" fmla="*/ 12 h 66"/>
                <a:gd name="T70" fmla="*/ 30 w 48"/>
                <a:gd name="T71" fmla="*/ 6 h 66"/>
                <a:gd name="T72" fmla="*/ 30 w 48"/>
                <a:gd name="T73" fmla="*/ 0 h 66"/>
                <a:gd name="T74" fmla="*/ 24 w 48"/>
                <a:gd name="T75" fmla="*/ 0 h 66"/>
                <a:gd name="T76" fmla="*/ 18 w 48"/>
                <a:gd name="T77" fmla="*/ 0 h 66"/>
                <a:gd name="T78" fmla="*/ 18 w 48"/>
                <a:gd name="T79" fmla="*/ 6 h 66"/>
                <a:gd name="T80" fmla="*/ 12 w 48"/>
                <a:gd name="T81" fmla="*/ 6 h 66"/>
                <a:gd name="T82" fmla="*/ 12 w 48"/>
                <a:gd name="T83" fmla="*/ 12 h 66"/>
                <a:gd name="T84" fmla="*/ 12 w 48"/>
                <a:gd name="T85" fmla="*/ 18 h 66"/>
                <a:gd name="T86" fmla="*/ 12 w 48"/>
                <a:gd name="T87" fmla="*/ 24 h 66"/>
                <a:gd name="T88" fmla="*/ 12 w 48"/>
                <a:gd name="T89" fmla="*/ 30 h 66"/>
                <a:gd name="T90" fmla="*/ 36 w 48"/>
                <a:gd name="T91" fmla="*/ 30 h 66"/>
                <a:gd name="T92" fmla="*/ 12 w 48"/>
                <a:gd name="T93" fmla="*/ 36 h 66"/>
                <a:gd name="T94" fmla="*/ 12 w 48"/>
                <a:gd name="T95" fmla="*/ 42 h 66"/>
                <a:gd name="T96" fmla="*/ 12 w 48"/>
                <a:gd name="T97" fmla="*/ 48 h 66"/>
                <a:gd name="T98" fmla="*/ 12 w 48"/>
                <a:gd name="T99" fmla="*/ 54 h 66"/>
                <a:gd name="T100" fmla="*/ 12 w 48"/>
                <a:gd name="T101" fmla="*/ 60 h 66"/>
                <a:gd name="T102" fmla="*/ 18 w 48"/>
                <a:gd name="T103" fmla="*/ 60 h 66"/>
                <a:gd name="T104" fmla="*/ 18 w 48"/>
                <a:gd name="T105" fmla="*/ 66 h 66"/>
                <a:gd name="T106" fmla="*/ 24 w 48"/>
                <a:gd name="T107" fmla="*/ 66 h 66"/>
                <a:gd name="T108" fmla="*/ 30 w 48"/>
                <a:gd name="T109" fmla="*/ 66 h 66"/>
                <a:gd name="T110" fmla="*/ 30 w 48"/>
                <a:gd name="T111" fmla="*/ 60 h 66"/>
                <a:gd name="T112" fmla="*/ 36 w 48"/>
                <a:gd name="T113" fmla="*/ 54 h 66"/>
                <a:gd name="T114" fmla="*/ 36 w 48"/>
                <a:gd name="T115" fmla="*/ 48 h 66"/>
                <a:gd name="T116" fmla="*/ 36 w 48"/>
                <a:gd name="T117" fmla="*/ 42 h 66"/>
                <a:gd name="T118" fmla="*/ 36 w 48"/>
                <a:gd name="T119" fmla="*/ 36 h 66"/>
                <a:gd name="T120" fmla="*/ 12 w 48"/>
                <a:gd name="T121" fmla="*/ 36 h 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8" h="66">
                  <a:moveTo>
                    <a:pt x="0" y="36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6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  <a:close/>
                  <a:moveTo>
                    <a:pt x="36" y="30"/>
                  </a:moveTo>
                  <a:lnTo>
                    <a:pt x="36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36" y="30"/>
                  </a:lnTo>
                  <a:close/>
                  <a:moveTo>
                    <a:pt x="12" y="36"/>
                  </a:moveTo>
                  <a:lnTo>
                    <a:pt x="12" y="42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28" name="Freeform 139"/>
            <p:cNvSpPr>
              <a:spLocks/>
            </p:cNvSpPr>
            <p:nvPr/>
          </p:nvSpPr>
          <p:spPr bwMode="auto">
            <a:xfrm>
              <a:off x="4404" y="600"/>
              <a:ext cx="48" cy="66"/>
            </a:xfrm>
            <a:custGeom>
              <a:avLst/>
              <a:gdLst>
                <a:gd name="T0" fmla="*/ 0 w 48"/>
                <a:gd name="T1" fmla="*/ 36 h 66"/>
                <a:gd name="T2" fmla="*/ 0 w 48"/>
                <a:gd name="T3" fmla="*/ 24 h 66"/>
                <a:gd name="T4" fmla="*/ 6 w 48"/>
                <a:gd name="T5" fmla="*/ 18 h 66"/>
                <a:gd name="T6" fmla="*/ 6 w 48"/>
                <a:gd name="T7" fmla="*/ 12 h 66"/>
                <a:gd name="T8" fmla="*/ 12 w 48"/>
                <a:gd name="T9" fmla="*/ 6 h 66"/>
                <a:gd name="T10" fmla="*/ 12 w 48"/>
                <a:gd name="T11" fmla="*/ 0 h 66"/>
                <a:gd name="T12" fmla="*/ 18 w 48"/>
                <a:gd name="T13" fmla="*/ 0 h 66"/>
                <a:gd name="T14" fmla="*/ 24 w 48"/>
                <a:gd name="T15" fmla="*/ 0 h 66"/>
                <a:gd name="T16" fmla="*/ 30 w 48"/>
                <a:gd name="T17" fmla="*/ 0 h 66"/>
                <a:gd name="T18" fmla="*/ 36 w 48"/>
                <a:gd name="T19" fmla="*/ 0 h 66"/>
                <a:gd name="T20" fmla="*/ 36 w 48"/>
                <a:gd name="T21" fmla="*/ 6 h 66"/>
                <a:gd name="T22" fmla="*/ 42 w 48"/>
                <a:gd name="T23" fmla="*/ 12 h 66"/>
                <a:gd name="T24" fmla="*/ 42 w 48"/>
                <a:gd name="T25" fmla="*/ 18 h 66"/>
                <a:gd name="T26" fmla="*/ 42 w 48"/>
                <a:gd name="T27" fmla="*/ 24 h 66"/>
                <a:gd name="T28" fmla="*/ 48 w 48"/>
                <a:gd name="T29" fmla="*/ 36 h 66"/>
                <a:gd name="T30" fmla="*/ 42 w 48"/>
                <a:gd name="T31" fmla="*/ 42 h 66"/>
                <a:gd name="T32" fmla="*/ 42 w 48"/>
                <a:gd name="T33" fmla="*/ 48 h 66"/>
                <a:gd name="T34" fmla="*/ 42 w 48"/>
                <a:gd name="T35" fmla="*/ 54 h 66"/>
                <a:gd name="T36" fmla="*/ 36 w 48"/>
                <a:gd name="T37" fmla="*/ 60 h 66"/>
                <a:gd name="T38" fmla="*/ 36 w 48"/>
                <a:gd name="T39" fmla="*/ 66 h 66"/>
                <a:gd name="T40" fmla="*/ 30 w 48"/>
                <a:gd name="T41" fmla="*/ 66 h 66"/>
                <a:gd name="T42" fmla="*/ 24 w 48"/>
                <a:gd name="T43" fmla="*/ 66 h 66"/>
                <a:gd name="T44" fmla="*/ 18 w 48"/>
                <a:gd name="T45" fmla="*/ 66 h 66"/>
                <a:gd name="T46" fmla="*/ 12 w 48"/>
                <a:gd name="T47" fmla="*/ 66 h 66"/>
                <a:gd name="T48" fmla="*/ 12 w 48"/>
                <a:gd name="T49" fmla="*/ 60 h 66"/>
                <a:gd name="T50" fmla="*/ 6 w 48"/>
                <a:gd name="T51" fmla="*/ 60 h 66"/>
                <a:gd name="T52" fmla="*/ 6 w 48"/>
                <a:gd name="T53" fmla="*/ 54 h 66"/>
                <a:gd name="T54" fmla="*/ 0 w 48"/>
                <a:gd name="T55" fmla="*/ 48 h 66"/>
                <a:gd name="T56" fmla="*/ 0 w 48"/>
                <a:gd name="T57" fmla="*/ 42 h 66"/>
                <a:gd name="T58" fmla="*/ 0 w 48"/>
                <a:gd name="T59" fmla="*/ 36 h 6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8" h="66">
                  <a:moveTo>
                    <a:pt x="0" y="36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6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29" name="Freeform 140"/>
            <p:cNvSpPr>
              <a:spLocks/>
            </p:cNvSpPr>
            <p:nvPr/>
          </p:nvSpPr>
          <p:spPr bwMode="auto">
            <a:xfrm>
              <a:off x="4416" y="600"/>
              <a:ext cx="24" cy="30"/>
            </a:xfrm>
            <a:custGeom>
              <a:avLst/>
              <a:gdLst>
                <a:gd name="T0" fmla="*/ 24 w 24"/>
                <a:gd name="T1" fmla="*/ 30 h 30"/>
                <a:gd name="T2" fmla="*/ 24 w 24"/>
                <a:gd name="T3" fmla="*/ 24 h 30"/>
                <a:gd name="T4" fmla="*/ 24 w 24"/>
                <a:gd name="T5" fmla="*/ 18 h 30"/>
                <a:gd name="T6" fmla="*/ 24 w 24"/>
                <a:gd name="T7" fmla="*/ 12 h 30"/>
                <a:gd name="T8" fmla="*/ 18 w 24"/>
                <a:gd name="T9" fmla="*/ 12 h 30"/>
                <a:gd name="T10" fmla="*/ 18 w 24"/>
                <a:gd name="T11" fmla="*/ 6 h 30"/>
                <a:gd name="T12" fmla="*/ 18 w 24"/>
                <a:gd name="T13" fmla="*/ 0 h 30"/>
                <a:gd name="T14" fmla="*/ 12 w 24"/>
                <a:gd name="T15" fmla="*/ 0 h 30"/>
                <a:gd name="T16" fmla="*/ 6 w 24"/>
                <a:gd name="T17" fmla="*/ 0 h 30"/>
                <a:gd name="T18" fmla="*/ 6 w 24"/>
                <a:gd name="T19" fmla="*/ 6 h 30"/>
                <a:gd name="T20" fmla="*/ 0 w 24"/>
                <a:gd name="T21" fmla="*/ 6 h 30"/>
                <a:gd name="T22" fmla="*/ 0 w 24"/>
                <a:gd name="T23" fmla="*/ 12 h 30"/>
                <a:gd name="T24" fmla="*/ 0 w 24"/>
                <a:gd name="T25" fmla="*/ 18 h 30"/>
                <a:gd name="T26" fmla="*/ 0 w 24"/>
                <a:gd name="T27" fmla="*/ 24 h 30"/>
                <a:gd name="T28" fmla="*/ 0 w 24"/>
                <a:gd name="T29" fmla="*/ 30 h 30"/>
                <a:gd name="T30" fmla="*/ 24 w 24"/>
                <a:gd name="T31" fmla="*/ 30 h 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" h="30">
                  <a:moveTo>
                    <a:pt x="24" y="30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24" y="3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30" name="Freeform 141"/>
            <p:cNvSpPr>
              <a:spLocks/>
            </p:cNvSpPr>
            <p:nvPr/>
          </p:nvSpPr>
          <p:spPr bwMode="auto">
            <a:xfrm>
              <a:off x="4416" y="636"/>
              <a:ext cx="24" cy="30"/>
            </a:xfrm>
            <a:custGeom>
              <a:avLst/>
              <a:gdLst>
                <a:gd name="T0" fmla="*/ 0 w 24"/>
                <a:gd name="T1" fmla="*/ 0 h 30"/>
                <a:gd name="T2" fmla="*/ 0 w 24"/>
                <a:gd name="T3" fmla="*/ 6 h 30"/>
                <a:gd name="T4" fmla="*/ 0 w 24"/>
                <a:gd name="T5" fmla="*/ 12 h 30"/>
                <a:gd name="T6" fmla="*/ 0 w 24"/>
                <a:gd name="T7" fmla="*/ 18 h 30"/>
                <a:gd name="T8" fmla="*/ 0 w 24"/>
                <a:gd name="T9" fmla="*/ 24 h 30"/>
                <a:gd name="T10" fmla="*/ 6 w 24"/>
                <a:gd name="T11" fmla="*/ 24 h 30"/>
                <a:gd name="T12" fmla="*/ 6 w 24"/>
                <a:gd name="T13" fmla="*/ 30 h 30"/>
                <a:gd name="T14" fmla="*/ 12 w 24"/>
                <a:gd name="T15" fmla="*/ 30 h 30"/>
                <a:gd name="T16" fmla="*/ 18 w 24"/>
                <a:gd name="T17" fmla="*/ 30 h 30"/>
                <a:gd name="T18" fmla="*/ 18 w 24"/>
                <a:gd name="T19" fmla="*/ 24 h 30"/>
                <a:gd name="T20" fmla="*/ 24 w 24"/>
                <a:gd name="T21" fmla="*/ 18 h 30"/>
                <a:gd name="T22" fmla="*/ 24 w 24"/>
                <a:gd name="T23" fmla="*/ 12 h 30"/>
                <a:gd name="T24" fmla="*/ 24 w 24"/>
                <a:gd name="T25" fmla="*/ 6 h 30"/>
                <a:gd name="T26" fmla="*/ 24 w 24"/>
                <a:gd name="T27" fmla="*/ 0 h 30"/>
                <a:gd name="T28" fmla="*/ 0 w 24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0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31" name="Line 142"/>
            <p:cNvSpPr>
              <a:spLocks noChangeShapeType="1"/>
            </p:cNvSpPr>
            <p:nvPr/>
          </p:nvSpPr>
          <p:spPr bwMode="auto">
            <a:xfrm flipH="1">
              <a:off x="2310" y="852"/>
              <a:ext cx="120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32" name="Line 143"/>
            <p:cNvSpPr>
              <a:spLocks noChangeShapeType="1"/>
            </p:cNvSpPr>
            <p:nvPr/>
          </p:nvSpPr>
          <p:spPr bwMode="auto">
            <a:xfrm flipH="1">
              <a:off x="4026" y="732"/>
              <a:ext cx="228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33" name="Freeform 144"/>
            <p:cNvSpPr>
              <a:spLocks/>
            </p:cNvSpPr>
            <p:nvPr/>
          </p:nvSpPr>
          <p:spPr bwMode="auto">
            <a:xfrm>
              <a:off x="2538" y="516"/>
              <a:ext cx="216" cy="396"/>
            </a:xfrm>
            <a:custGeom>
              <a:avLst/>
              <a:gdLst>
                <a:gd name="T0" fmla="*/ 210 w 216"/>
                <a:gd name="T1" fmla="*/ 396 h 396"/>
                <a:gd name="T2" fmla="*/ 0 w 216"/>
                <a:gd name="T3" fmla="*/ 288 h 396"/>
                <a:gd name="T4" fmla="*/ 216 w 216"/>
                <a:gd name="T5" fmla="*/ 0 h 3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" h="396">
                  <a:moveTo>
                    <a:pt x="210" y="396"/>
                  </a:moveTo>
                  <a:lnTo>
                    <a:pt x="0" y="288"/>
                  </a:lnTo>
                  <a:lnTo>
                    <a:pt x="2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34" name="Freeform 145"/>
            <p:cNvSpPr>
              <a:spLocks/>
            </p:cNvSpPr>
            <p:nvPr/>
          </p:nvSpPr>
          <p:spPr bwMode="auto">
            <a:xfrm>
              <a:off x="4314" y="654"/>
              <a:ext cx="36" cy="78"/>
            </a:xfrm>
            <a:custGeom>
              <a:avLst/>
              <a:gdLst>
                <a:gd name="T0" fmla="*/ 0 w 36"/>
                <a:gd name="T1" fmla="*/ 0 h 78"/>
                <a:gd name="T2" fmla="*/ 24 w 36"/>
                <a:gd name="T3" fmla="*/ 18 h 78"/>
                <a:gd name="T4" fmla="*/ 36 w 36"/>
                <a:gd name="T5" fmla="*/ 36 h 78"/>
                <a:gd name="T6" fmla="*/ 36 w 36"/>
                <a:gd name="T7" fmla="*/ 54 h 78"/>
                <a:gd name="T8" fmla="*/ 30 w 36"/>
                <a:gd name="T9" fmla="*/ 78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78">
                  <a:moveTo>
                    <a:pt x="0" y="0"/>
                  </a:moveTo>
                  <a:lnTo>
                    <a:pt x="24" y="1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0" y="7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35" name="Freeform 146"/>
            <p:cNvSpPr>
              <a:spLocks/>
            </p:cNvSpPr>
            <p:nvPr/>
          </p:nvSpPr>
          <p:spPr bwMode="auto">
            <a:xfrm>
              <a:off x="858" y="522"/>
              <a:ext cx="816" cy="582"/>
            </a:xfrm>
            <a:custGeom>
              <a:avLst/>
              <a:gdLst>
                <a:gd name="T0" fmla="*/ 0 w 816"/>
                <a:gd name="T1" fmla="*/ 582 h 582"/>
                <a:gd name="T2" fmla="*/ 6 w 816"/>
                <a:gd name="T3" fmla="*/ 534 h 582"/>
                <a:gd name="T4" fmla="*/ 6 w 816"/>
                <a:gd name="T5" fmla="*/ 492 h 582"/>
                <a:gd name="T6" fmla="*/ 12 w 816"/>
                <a:gd name="T7" fmla="*/ 444 h 582"/>
                <a:gd name="T8" fmla="*/ 12 w 816"/>
                <a:gd name="T9" fmla="*/ 402 h 582"/>
                <a:gd name="T10" fmla="*/ 12 w 816"/>
                <a:gd name="T11" fmla="*/ 354 h 582"/>
                <a:gd name="T12" fmla="*/ 12 w 816"/>
                <a:gd name="T13" fmla="*/ 300 h 582"/>
                <a:gd name="T14" fmla="*/ 18 w 816"/>
                <a:gd name="T15" fmla="*/ 246 h 582"/>
                <a:gd name="T16" fmla="*/ 18 w 816"/>
                <a:gd name="T17" fmla="*/ 192 h 582"/>
                <a:gd name="T18" fmla="*/ 30 w 816"/>
                <a:gd name="T19" fmla="*/ 144 h 582"/>
                <a:gd name="T20" fmla="*/ 48 w 816"/>
                <a:gd name="T21" fmla="*/ 108 h 582"/>
                <a:gd name="T22" fmla="*/ 72 w 816"/>
                <a:gd name="T23" fmla="*/ 78 h 582"/>
                <a:gd name="T24" fmla="*/ 108 w 816"/>
                <a:gd name="T25" fmla="*/ 54 h 582"/>
                <a:gd name="T26" fmla="*/ 150 w 816"/>
                <a:gd name="T27" fmla="*/ 36 h 582"/>
                <a:gd name="T28" fmla="*/ 198 w 816"/>
                <a:gd name="T29" fmla="*/ 24 h 582"/>
                <a:gd name="T30" fmla="*/ 246 w 816"/>
                <a:gd name="T31" fmla="*/ 18 h 582"/>
                <a:gd name="T32" fmla="*/ 300 w 816"/>
                <a:gd name="T33" fmla="*/ 12 h 582"/>
                <a:gd name="T34" fmla="*/ 324 w 816"/>
                <a:gd name="T35" fmla="*/ 12 h 582"/>
                <a:gd name="T36" fmla="*/ 348 w 816"/>
                <a:gd name="T37" fmla="*/ 12 h 582"/>
                <a:gd name="T38" fmla="*/ 372 w 816"/>
                <a:gd name="T39" fmla="*/ 6 h 582"/>
                <a:gd name="T40" fmla="*/ 390 w 816"/>
                <a:gd name="T41" fmla="*/ 6 h 582"/>
                <a:gd name="T42" fmla="*/ 450 w 816"/>
                <a:gd name="T43" fmla="*/ 6 h 582"/>
                <a:gd name="T44" fmla="*/ 510 w 816"/>
                <a:gd name="T45" fmla="*/ 0 h 582"/>
                <a:gd name="T46" fmla="*/ 564 w 816"/>
                <a:gd name="T47" fmla="*/ 0 h 582"/>
                <a:gd name="T48" fmla="*/ 612 w 816"/>
                <a:gd name="T49" fmla="*/ 0 h 582"/>
                <a:gd name="T50" fmla="*/ 666 w 816"/>
                <a:gd name="T51" fmla="*/ 0 h 582"/>
                <a:gd name="T52" fmla="*/ 714 w 816"/>
                <a:gd name="T53" fmla="*/ 0 h 582"/>
                <a:gd name="T54" fmla="*/ 762 w 816"/>
                <a:gd name="T55" fmla="*/ 0 h 582"/>
                <a:gd name="T56" fmla="*/ 816 w 816"/>
                <a:gd name="T57" fmla="*/ 0 h 58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16" h="582">
                  <a:moveTo>
                    <a:pt x="0" y="582"/>
                  </a:moveTo>
                  <a:lnTo>
                    <a:pt x="6" y="534"/>
                  </a:lnTo>
                  <a:lnTo>
                    <a:pt x="6" y="492"/>
                  </a:lnTo>
                  <a:lnTo>
                    <a:pt x="12" y="444"/>
                  </a:lnTo>
                  <a:lnTo>
                    <a:pt x="12" y="402"/>
                  </a:lnTo>
                  <a:lnTo>
                    <a:pt x="12" y="354"/>
                  </a:lnTo>
                  <a:lnTo>
                    <a:pt x="12" y="300"/>
                  </a:lnTo>
                  <a:lnTo>
                    <a:pt x="18" y="246"/>
                  </a:lnTo>
                  <a:lnTo>
                    <a:pt x="18" y="192"/>
                  </a:lnTo>
                  <a:lnTo>
                    <a:pt x="30" y="144"/>
                  </a:lnTo>
                  <a:lnTo>
                    <a:pt x="48" y="108"/>
                  </a:lnTo>
                  <a:lnTo>
                    <a:pt x="72" y="78"/>
                  </a:lnTo>
                  <a:lnTo>
                    <a:pt x="108" y="54"/>
                  </a:lnTo>
                  <a:lnTo>
                    <a:pt x="150" y="36"/>
                  </a:lnTo>
                  <a:lnTo>
                    <a:pt x="198" y="24"/>
                  </a:lnTo>
                  <a:lnTo>
                    <a:pt x="246" y="18"/>
                  </a:lnTo>
                  <a:lnTo>
                    <a:pt x="300" y="12"/>
                  </a:lnTo>
                  <a:lnTo>
                    <a:pt x="324" y="12"/>
                  </a:lnTo>
                  <a:lnTo>
                    <a:pt x="348" y="12"/>
                  </a:lnTo>
                  <a:lnTo>
                    <a:pt x="372" y="6"/>
                  </a:lnTo>
                  <a:lnTo>
                    <a:pt x="390" y="6"/>
                  </a:lnTo>
                  <a:lnTo>
                    <a:pt x="450" y="6"/>
                  </a:lnTo>
                  <a:lnTo>
                    <a:pt x="510" y="0"/>
                  </a:lnTo>
                  <a:lnTo>
                    <a:pt x="564" y="0"/>
                  </a:lnTo>
                  <a:lnTo>
                    <a:pt x="612" y="0"/>
                  </a:lnTo>
                  <a:lnTo>
                    <a:pt x="666" y="0"/>
                  </a:lnTo>
                  <a:lnTo>
                    <a:pt x="714" y="0"/>
                  </a:lnTo>
                  <a:lnTo>
                    <a:pt x="762" y="0"/>
                  </a:lnTo>
                  <a:lnTo>
                    <a:pt x="8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36" name="Freeform 147"/>
            <p:cNvSpPr>
              <a:spLocks/>
            </p:cNvSpPr>
            <p:nvPr/>
          </p:nvSpPr>
          <p:spPr bwMode="auto">
            <a:xfrm>
              <a:off x="864" y="522"/>
              <a:ext cx="804" cy="576"/>
            </a:xfrm>
            <a:custGeom>
              <a:avLst/>
              <a:gdLst>
                <a:gd name="T0" fmla="*/ 0 w 804"/>
                <a:gd name="T1" fmla="*/ 576 h 576"/>
                <a:gd name="T2" fmla="*/ 0 w 804"/>
                <a:gd name="T3" fmla="*/ 528 h 576"/>
                <a:gd name="T4" fmla="*/ 6 w 804"/>
                <a:gd name="T5" fmla="*/ 486 h 576"/>
                <a:gd name="T6" fmla="*/ 6 w 804"/>
                <a:gd name="T7" fmla="*/ 438 h 576"/>
                <a:gd name="T8" fmla="*/ 0 w 804"/>
                <a:gd name="T9" fmla="*/ 396 h 576"/>
                <a:gd name="T10" fmla="*/ 6 w 804"/>
                <a:gd name="T11" fmla="*/ 354 h 576"/>
                <a:gd name="T12" fmla="*/ 6 w 804"/>
                <a:gd name="T13" fmla="*/ 312 h 576"/>
                <a:gd name="T14" fmla="*/ 12 w 804"/>
                <a:gd name="T15" fmla="*/ 270 h 576"/>
                <a:gd name="T16" fmla="*/ 24 w 804"/>
                <a:gd name="T17" fmla="*/ 222 h 576"/>
                <a:gd name="T18" fmla="*/ 48 w 804"/>
                <a:gd name="T19" fmla="*/ 180 h 576"/>
                <a:gd name="T20" fmla="*/ 84 w 804"/>
                <a:gd name="T21" fmla="*/ 144 h 576"/>
                <a:gd name="T22" fmla="*/ 126 w 804"/>
                <a:gd name="T23" fmla="*/ 108 h 576"/>
                <a:gd name="T24" fmla="*/ 180 w 804"/>
                <a:gd name="T25" fmla="*/ 84 h 576"/>
                <a:gd name="T26" fmla="*/ 240 w 804"/>
                <a:gd name="T27" fmla="*/ 60 h 576"/>
                <a:gd name="T28" fmla="*/ 300 w 804"/>
                <a:gd name="T29" fmla="*/ 42 h 576"/>
                <a:gd name="T30" fmla="*/ 360 w 804"/>
                <a:gd name="T31" fmla="*/ 30 h 576"/>
                <a:gd name="T32" fmla="*/ 414 w 804"/>
                <a:gd name="T33" fmla="*/ 18 h 576"/>
                <a:gd name="T34" fmla="*/ 468 w 804"/>
                <a:gd name="T35" fmla="*/ 12 h 576"/>
                <a:gd name="T36" fmla="*/ 516 w 804"/>
                <a:gd name="T37" fmla="*/ 12 h 576"/>
                <a:gd name="T38" fmla="*/ 564 w 804"/>
                <a:gd name="T39" fmla="*/ 6 h 576"/>
                <a:gd name="T40" fmla="*/ 606 w 804"/>
                <a:gd name="T41" fmla="*/ 6 h 576"/>
                <a:gd name="T42" fmla="*/ 654 w 804"/>
                <a:gd name="T43" fmla="*/ 6 h 576"/>
                <a:gd name="T44" fmla="*/ 702 w 804"/>
                <a:gd name="T45" fmla="*/ 0 h 576"/>
                <a:gd name="T46" fmla="*/ 750 w 804"/>
                <a:gd name="T47" fmla="*/ 0 h 576"/>
                <a:gd name="T48" fmla="*/ 804 w 804"/>
                <a:gd name="T49" fmla="*/ 0 h 5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04" h="576">
                  <a:moveTo>
                    <a:pt x="0" y="576"/>
                  </a:moveTo>
                  <a:lnTo>
                    <a:pt x="0" y="528"/>
                  </a:lnTo>
                  <a:lnTo>
                    <a:pt x="6" y="486"/>
                  </a:lnTo>
                  <a:lnTo>
                    <a:pt x="6" y="438"/>
                  </a:lnTo>
                  <a:lnTo>
                    <a:pt x="0" y="396"/>
                  </a:lnTo>
                  <a:lnTo>
                    <a:pt x="6" y="354"/>
                  </a:lnTo>
                  <a:lnTo>
                    <a:pt x="6" y="312"/>
                  </a:lnTo>
                  <a:lnTo>
                    <a:pt x="12" y="270"/>
                  </a:lnTo>
                  <a:lnTo>
                    <a:pt x="24" y="222"/>
                  </a:lnTo>
                  <a:lnTo>
                    <a:pt x="48" y="180"/>
                  </a:lnTo>
                  <a:lnTo>
                    <a:pt x="84" y="144"/>
                  </a:lnTo>
                  <a:lnTo>
                    <a:pt x="126" y="108"/>
                  </a:lnTo>
                  <a:lnTo>
                    <a:pt x="180" y="84"/>
                  </a:lnTo>
                  <a:lnTo>
                    <a:pt x="240" y="60"/>
                  </a:lnTo>
                  <a:lnTo>
                    <a:pt x="300" y="42"/>
                  </a:lnTo>
                  <a:lnTo>
                    <a:pt x="360" y="30"/>
                  </a:lnTo>
                  <a:lnTo>
                    <a:pt x="414" y="18"/>
                  </a:lnTo>
                  <a:lnTo>
                    <a:pt x="468" y="12"/>
                  </a:lnTo>
                  <a:lnTo>
                    <a:pt x="516" y="12"/>
                  </a:lnTo>
                  <a:lnTo>
                    <a:pt x="564" y="6"/>
                  </a:lnTo>
                  <a:lnTo>
                    <a:pt x="606" y="6"/>
                  </a:lnTo>
                  <a:lnTo>
                    <a:pt x="654" y="6"/>
                  </a:lnTo>
                  <a:lnTo>
                    <a:pt x="702" y="0"/>
                  </a:lnTo>
                  <a:lnTo>
                    <a:pt x="750" y="0"/>
                  </a:lnTo>
                  <a:lnTo>
                    <a:pt x="80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37" name="Freeform 148"/>
            <p:cNvSpPr>
              <a:spLocks/>
            </p:cNvSpPr>
            <p:nvPr/>
          </p:nvSpPr>
          <p:spPr bwMode="auto">
            <a:xfrm>
              <a:off x="864" y="522"/>
              <a:ext cx="810" cy="582"/>
            </a:xfrm>
            <a:custGeom>
              <a:avLst/>
              <a:gdLst>
                <a:gd name="T0" fmla="*/ 0 w 810"/>
                <a:gd name="T1" fmla="*/ 582 h 582"/>
                <a:gd name="T2" fmla="*/ 0 w 810"/>
                <a:gd name="T3" fmla="*/ 540 h 582"/>
                <a:gd name="T4" fmla="*/ 6 w 810"/>
                <a:gd name="T5" fmla="*/ 498 h 582"/>
                <a:gd name="T6" fmla="*/ 0 w 810"/>
                <a:gd name="T7" fmla="*/ 456 h 582"/>
                <a:gd name="T8" fmla="*/ 0 w 810"/>
                <a:gd name="T9" fmla="*/ 414 h 582"/>
                <a:gd name="T10" fmla="*/ 0 w 810"/>
                <a:gd name="T11" fmla="*/ 372 h 582"/>
                <a:gd name="T12" fmla="*/ 0 w 810"/>
                <a:gd name="T13" fmla="*/ 336 h 582"/>
                <a:gd name="T14" fmla="*/ 12 w 810"/>
                <a:gd name="T15" fmla="*/ 300 h 582"/>
                <a:gd name="T16" fmla="*/ 30 w 810"/>
                <a:gd name="T17" fmla="*/ 264 h 582"/>
                <a:gd name="T18" fmla="*/ 108 w 810"/>
                <a:gd name="T19" fmla="*/ 180 h 582"/>
                <a:gd name="T20" fmla="*/ 192 w 810"/>
                <a:gd name="T21" fmla="*/ 120 h 582"/>
                <a:gd name="T22" fmla="*/ 288 w 810"/>
                <a:gd name="T23" fmla="*/ 78 h 582"/>
                <a:gd name="T24" fmla="*/ 390 w 810"/>
                <a:gd name="T25" fmla="*/ 48 h 582"/>
                <a:gd name="T26" fmla="*/ 498 w 810"/>
                <a:gd name="T27" fmla="*/ 24 h 582"/>
                <a:gd name="T28" fmla="*/ 606 w 810"/>
                <a:gd name="T29" fmla="*/ 18 h 582"/>
                <a:gd name="T30" fmla="*/ 708 w 810"/>
                <a:gd name="T31" fmla="*/ 6 h 582"/>
                <a:gd name="T32" fmla="*/ 810 w 810"/>
                <a:gd name="T33" fmla="*/ 0 h 5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0" h="582">
                  <a:moveTo>
                    <a:pt x="0" y="582"/>
                  </a:moveTo>
                  <a:lnTo>
                    <a:pt x="0" y="540"/>
                  </a:lnTo>
                  <a:lnTo>
                    <a:pt x="6" y="498"/>
                  </a:lnTo>
                  <a:lnTo>
                    <a:pt x="0" y="456"/>
                  </a:lnTo>
                  <a:lnTo>
                    <a:pt x="0" y="414"/>
                  </a:lnTo>
                  <a:lnTo>
                    <a:pt x="0" y="372"/>
                  </a:lnTo>
                  <a:lnTo>
                    <a:pt x="0" y="336"/>
                  </a:lnTo>
                  <a:lnTo>
                    <a:pt x="12" y="300"/>
                  </a:lnTo>
                  <a:lnTo>
                    <a:pt x="30" y="264"/>
                  </a:lnTo>
                  <a:lnTo>
                    <a:pt x="108" y="180"/>
                  </a:lnTo>
                  <a:lnTo>
                    <a:pt x="192" y="120"/>
                  </a:lnTo>
                  <a:lnTo>
                    <a:pt x="288" y="78"/>
                  </a:lnTo>
                  <a:lnTo>
                    <a:pt x="390" y="48"/>
                  </a:lnTo>
                  <a:lnTo>
                    <a:pt x="498" y="24"/>
                  </a:lnTo>
                  <a:lnTo>
                    <a:pt x="606" y="18"/>
                  </a:lnTo>
                  <a:lnTo>
                    <a:pt x="708" y="6"/>
                  </a:lnTo>
                  <a:lnTo>
                    <a:pt x="81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238" name="Rectangle 149"/>
            <p:cNvSpPr>
              <a:spLocks noChangeArrowheads="1"/>
            </p:cNvSpPr>
            <p:nvPr/>
          </p:nvSpPr>
          <p:spPr bwMode="auto">
            <a:xfrm>
              <a:off x="4124" y="92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>
                  <a:solidFill>
                    <a:srgbClr val="000000"/>
                  </a:solidFill>
                </a:rPr>
                <a:t>α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47239" name="Rectangle 150"/>
            <p:cNvSpPr>
              <a:spLocks noChangeArrowheads="1"/>
            </p:cNvSpPr>
            <p:nvPr/>
          </p:nvSpPr>
          <p:spPr bwMode="auto">
            <a:xfrm>
              <a:off x="4124" y="105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>
                  <a:solidFill>
                    <a:srgbClr val="000000"/>
                  </a:solidFill>
                </a:rPr>
                <a:t>α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47240" name="Rectangle 151"/>
            <p:cNvSpPr>
              <a:spLocks noChangeArrowheads="1"/>
            </p:cNvSpPr>
            <p:nvPr/>
          </p:nvSpPr>
          <p:spPr bwMode="auto">
            <a:xfrm>
              <a:off x="4128" y="116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>
                  <a:solidFill>
                    <a:srgbClr val="000000"/>
                  </a:solidFill>
                </a:rPr>
                <a:t>α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47241" name="Rectangle 152"/>
            <p:cNvSpPr>
              <a:spLocks noChangeArrowheads="1"/>
            </p:cNvSpPr>
            <p:nvPr/>
          </p:nvSpPr>
          <p:spPr bwMode="auto">
            <a:xfrm>
              <a:off x="4264" y="1008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1</a:t>
              </a:r>
              <a:endParaRPr lang="ru-RU" altLang="ru-RU" sz="2800" b="0"/>
            </a:p>
          </p:txBody>
        </p:sp>
        <p:sp>
          <p:nvSpPr>
            <p:cNvPr id="47242" name="Rectangle 153"/>
            <p:cNvSpPr>
              <a:spLocks noChangeArrowheads="1"/>
            </p:cNvSpPr>
            <p:nvPr/>
          </p:nvSpPr>
          <p:spPr bwMode="auto">
            <a:xfrm>
              <a:off x="4272" y="115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2</a:t>
              </a:r>
              <a:endParaRPr lang="ru-RU" altLang="ru-RU" sz="2800" b="0"/>
            </a:p>
          </p:txBody>
        </p:sp>
        <p:sp>
          <p:nvSpPr>
            <p:cNvPr id="47243" name="Rectangle 154"/>
            <p:cNvSpPr>
              <a:spLocks noChangeArrowheads="1"/>
            </p:cNvSpPr>
            <p:nvPr/>
          </p:nvSpPr>
          <p:spPr bwMode="auto">
            <a:xfrm>
              <a:off x="4272" y="1258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3</a:t>
              </a:r>
              <a:endParaRPr lang="ru-RU" altLang="ru-RU" sz="2800" b="0"/>
            </a:p>
          </p:txBody>
        </p:sp>
      </p:grpSp>
      <p:grpSp>
        <p:nvGrpSpPr>
          <p:cNvPr id="391323" name="Group 155"/>
          <p:cNvGrpSpPr>
            <a:grpSpLocks/>
          </p:cNvGrpSpPr>
          <p:nvPr/>
        </p:nvGrpSpPr>
        <p:grpSpPr bwMode="auto">
          <a:xfrm>
            <a:off x="1308100" y="2755900"/>
            <a:ext cx="6007100" cy="685800"/>
            <a:chOff x="864" y="1392"/>
            <a:chExt cx="3784" cy="432"/>
          </a:xfrm>
        </p:grpSpPr>
        <p:sp>
          <p:nvSpPr>
            <p:cNvPr id="47117" name="Rectangle 156"/>
            <p:cNvSpPr>
              <a:spLocks noChangeArrowheads="1"/>
            </p:cNvSpPr>
            <p:nvPr/>
          </p:nvSpPr>
          <p:spPr bwMode="auto">
            <a:xfrm>
              <a:off x="1240" y="1498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o</a:t>
              </a:r>
              <a:endParaRPr lang="ru-RU" altLang="ru-RU" sz="2800" b="0"/>
            </a:p>
          </p:txBody>
        </p:sp>
        <p:sp>
          <p:nvSpPr>
            <p:cNvPr id="47118" name="Rectangle 157"/>
            <p:cNvSpPr>
              <a:spLocks noChangeArrowheads="1"/>
            </p:cNvSpPr>
            <p:nvPr/>
          </p:nvSpPr>
          <p:spPr bwMode="auto">
            <a:xfrm>
              <a:off x="1680" y="139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2</a:t>
              </a:r>
              <a:endParaRPr lang="ru-RU" altLang="ru-RU" sz="2800" b="0"/>
            </a:p>
          </p:txBody>
        </p:sp>
        <p:sp>
          <p:nvSpPr>
            <p:cNvPr id="47119" name="Rectangle 158"/>
            <p:cNvSpPr>
              <a:spLocks noChangeArrowheads="1"/>
            </p:cNvSpPr>
            <p:nvPr/>
          </p:nvSpPr>
          <p:spPr bwMode="auto">
            <a:xfrm>
              <a:off x="864" y="1650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Е</a:t>
              </a:r>
              <a:endParaRPr lang="ru-RU" altLang="ru-RU" sz="2800" b="0"/>
            </a:p>
          </p:txBody>
        </p:sp>
        <p:sp>
          <p:nvSpPr>
            <p:cNvPr id="47120" name="Rectangle 159"/>
            <p:cNvSpPr>
              <a:spLocks noChangeArrowheads="1"/>
            </p:cNvSpPr>
            <p:nvPr/>
          </p:nvSpPr>
          <p:spPr bwMode="auto">
            <a:xfrm>
              <a:off x="1014" y="1650"/>
              <a:ext cx="16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b="0">
                  <a:solidFill>
                    <a:srgbClr val="000000"/>
                  </a:solidFill>
                </a:rPr>
                <a:t> - энергия в направлении [100]</a:t>
              </a:r>
              <a:endParaRPr lang="ru-RU" altLang="ru-RU" sz="2800" b="0"/>
            </a:p>
          </p:txBody>
        </p:sp>
        <p:sp>
          <p:nvSpPr>
            <p:cNvPr id="47121" name="Rectangle 160"/>
            <p:cNvSpPr>
              <a:spLocks noChangeArrowheads="1"/>
            </p:cNvSpPr>
            <p:nvPr/>
          </p:nvSpPr>
          <p:spPr bwMode="auto">
            <a:xfrm>
              <a:off x="2868" y="1632"/>
              <a:ext cx="33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K  , K </a:t>
              </a:r>
              <a:endParaRPr lang="ru-RU" altLang="ru-RU" sz="2800" b="0"/>
            </a:p>
          </p:txBody>
        </p:sp>
        <p:sp>
          <p:nvSpPr>
            <p:cNvPr id="47122" name="Rectangle 161"/>
            <p:cNvSpPr>
              <a:spLocks noChangeArrowheads="1"/>
            </p:cNvSpPr>
            <p:nvPr/>
          </p:nvSpPr>
          <p:spPr bwMode="auto">
            <a:xfrm>
              <a:off x="3264" y="1632"/>
              <a:ext cx="1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b="0">
                  <a:solidFill>
                    <a:srgbClr val="000000"/>
                  </a:solidFill>
                </a:rPr>
                <a:t>- константы анизотропии</a:t>
              </a:r>
              <a:endParaRPr lang="ru-RU" altLang="ru-RU" sz="2800" b="0"/>
            </a:p>
          </p:txBody>
        </p:sp>
        <p:sp>
          <p:nvSpPr>
            <p:cNvPr id="47123" name="Rectangle 162"/>
            <p:cNvSpPr>
              <a:spLocks noChangeArrowheads="1"/>
            </p:cNvSpPr>
            <p:nvPr/>
          </p:nvSpPr>
          <p:spPr bwMode="auto">
            <a:xfrm>
              <a:off x="1488" y="1498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1</a:t>
              </a:r>
              <a:endParaRPr lang="ru-RU" altLang="ru-RU" sz="2800" b="0"/>
            </a:p>
          </p:txBody>
        </p:sp>
        <p:sp>
          <p:nvSpPr>
            <p:cNvPr id="47124" name="Rectangle 163"/>
            <p:cNvSpPr>
              <a:spLocks noChangeArrowheads="1"/>
            </p:cNvSpPr>
            <p:nvPr/>
          </p:nvSpPr>
          <p:spPr bwMode="auto">
            <a:xfrm>
              <a:off x="864" y="1440"/>
              <a:ext cx="25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Еа = Е  + </a:t>
              </a:r>
              <a:r>
                <a:rPr lang="en-US" altLang="ru-RU" sz="1600" i="1">
                  <a:solidFill>
                    <a:srgbClr val="000000"/>
                  </a:solidFill>
                </a:rPr>
                <a:t>K  </a:t>
              </a:r>
              <a:r>
                <a:rPr lang="en-US" altLang="ru-RU" sz="1600">
                  <a:solidFill>
                    <a:srgbClr val="000000"/>
                  </a:solidFill>
                </a:rPr>
                <a:t>(</a:t>
              </a:r>
              <a:r>
                <a:rPr lang="en-US" altLang="ru-RU">
                  <a:solidFill>
                    <a:srgbClr val="000000"/>
                  </a:solidFill>
                </a:rPr>
                <a:t>α α  </a:t>
              </a:r>
              <a:r>
                <a:rPr lang="en-US" altLang="ru-RU" sz="1600">
                  <a:solidFill>
                    <a:srgbClr val="000000"/>
                  </a:solidFill>
                </a:rPr>
                <a:t>+ </a:t>
              </a:r>
              <a:r>
                <a:rPr lang="en-US" altLang="ru-RU">
                  <a:solidFill>
                    <a:srgbClr val="000000"/>
                  </a:solidFill>
                </a:rPr>
                <a:t>α α  </a:t>
              </a:r>
              <a:r>
                <a:rPr lang="en-US" altLang="ru-RU" sz="1600">
                  <a:solidFill>
                    <a:srgbClr val="000000"/>
                  </a:solidFill>
                </a:rPr>
                <a:t>+ </a:t>
              </a:r>
              <a:r>
                <a:rPr lang="en-US" altLang="ru-RU">
                  <a:solidFill>
                    <a:srgbClr val="000000"/>
                  </a:solidFill>
                </a:rPr>
                <a:t>α α  ) </a:t>
              </a:r>
              <a:r>
                <a:rPr lang="en-US" altLang="ru-RU" sz="1600">
                  <a:solidFill>
                    <a:srgbClr val="000000"/>
                  </a:solidFill>
                </a:rPr>
                <a:t>+ </a:t>
              </a:r>
              <a:r>
                <a:rPr lang="en-US" altLang="ru-RU" sz="1600" i="1">
                  <a:solidFill>
                    <a:srgbClr val="000000"/>
                  </a:solidFill>
                </a:rPr>
                <a:t>K  </a:t>
              </a:r>
              <a:r>
                <a:rPr lang="en-US" altLang="ru-RU">
                  <a:solidFill>
                    <a:srgbClr val="000000"/>
                  </a:solidFill>
                </a:rPr>
                <a:t>α  α  α  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47125" name="Rectangle 164"/>
            <p:cNvSpPr>
              <a:spLocks noChangeArrowheads="1"/>
            </p:cNvSpPr>
            <p:nvPr/>
          </p:nvSpPr>
          <p:spPr bwMode="auto">
            <a:xfrm>
              <a:off x="1680" y="1536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1</a:t>
              </a:r>
              <a:endParaRPr lang="ru-RU" altLang="ru-RU" sz="2800" b="0"/>
            </a:p>
          </p:txBody>
        </p:sp>
        <p:sp>
          <p:nvSpPr>
            <p:cNvPr id="47126" name="Rectangle 165"/>
            <p:cNvSpPr>
              <a:spLocks noChangeArrowheads="1"/>
            </p:cNvSpPr>
            <p:nvPr/>
          </p:nvSpPr>
          <p:spPr bwMode="auto">
            <a:xfrm>
              <a:off x="2400" y="1536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1</a:t>
              </a:r>
              <a:endParaRPr lang="ru-RU" altLang="ru-RU" sz="2800" b="0"/>
            </a:p>
          </p:txBody>
        </p:sp>
        <p:sp>
          <p:nvSpPr>
            <p:cNvPr id="47127" name="Rectangle 166"/>
            <p:cNvSpPr>
              <a:spLocks noChangeArrowheads="1"/>
            </p:cNvSpPr>
            <p:nvPr/>
          </p:nvSpPr>
          <p:spPr bwMode="auto">
            <a:xfrm>
              <a:off x="3016" y="1536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1</a:t>
              </a:r>
              <a:endParaRPr lang="ru-RU" altLang="ru-RU" sz="2800" b="0"/>
            </a:p>
          </p:txBody>
        </p:sp>
        <p:sp>
          <p:nvSpPr>
            <p:cNvPr id="47128" name="Rectangle 167"/>
            <p:cNvSpPr>
              <a:spLocks noChangeArrowheads="1"/>
            </p:cNvSpPr>
            <p:nvPr/>
          </p:nvSpPr>
          <p:spPr bwMode="auto">
            <a:xfrm>
              <a:off x="1816" y="1536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2</a:t>
              </a:r>
              <a:endParaRPr lang="ru-RU" altLang="ru-RU" sz="2800" b="0"/>
            </a:p>
          </p:txBody>
        </p:sp>
        <p:sp>
          <p:nvSpPr>
            <p:cNvPr id="47129" name="Rectangle 168"/>
            <p:cNvSpPr>
              <a:spLocks noChangeArrowheads="1"/>
            </p:cNvSpPr>
            <p:nvPr/>
          </p:nvSpPr>
          <p:spPr bwMode="auto">
            <a:xfrm>
              <a:off x="2056" y="1536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2</a:t>
              </a:r>
              <a:endParaRPr lang="ru-RU" altLang="ru-RU" sz="2800" b="0"/>
            </a:p>
          </p:txBody>
        </p:sp>
        <p:sp>
          <p:nvSpPr>
            <p:cNvPr id="47130" name="Rectangle 169"/>
            <p:cNvSpPr>
              <a:spLocks noChangeArrowheads="1"/>
            </p:cNvSpPr>
            <p:nvPr/>
          </p:nvSpPr>
          <p:spPr bwMode="auto">
            <a:xfrm>
              <a:off x="3208" y="1536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2</a:t>
              </a:r>
              <a:endParaRPr lang="ru-RU" altLang="ru-RU" sz="2800" b="0"/>
            </a:p>
          </p:txBody>
        </p:sp>
        <p:sp>
          <p:nvSpPr>
            <p:cNvPr id="47131" name="Rectangle 170"/>
            <p:cNvSpPr>
              <a:spLocks noChangeArrowheads="1"/>
            </p:cNvSpPr>
            <p:nvPr/>
          </p:nvSpPr>
          <p:spPr bwMode="auto">
            <a:xfrm>
              <a:off x="2200" y="1536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3</a:t>
              </a:r>
              <a:endParaRPr lang="ru-RU" altLang="ru-RU" sz="2800" b="0"/>
            </a:p>
          </p:txBody>
        </p:sp>
        <p:sp>
          <p:nvSpPr>
            <p:cNvPr id="47132" name="Rectangle 171"/>
            <p:cNvSpPr>
              <a:spLocks noChangeArrowheads="1"/>
            </p:cNvSpPr>
            <p:nvPr/>
          </p:nvSpPr>
          <p:spPr bwMode="auto">
            <a:xfrm>
              <a:off x="2544" y="1536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3</a:t>
              </a:r>
              <a:endParaRPr lang="ru-RU" altLang="ru-RU" sz="2800" b="0"/>
            </a:p>
          </p:txBody>
        </p:sp>
        <p:sp>
          <p:nvSpPr>
            <p:cNvPr id="47133" name="Rectangle 172"/>
            <p:cNvSpPr>
              <a:spLocks noChangeArrowheads="1"/>
            </p:cNvSpPr>
            <p:nvPr/>
          </p:nvSpPr>
          <p:spPr bwMode="auto">
            <a:xfrm>
              <a:off x="3352" y="1536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3</a:t>
              </a:r>
              <a:endParaRPr lang="ru-RU" altLang="ru-RU" sz="2800" b="0"/>
            </a:p>
          </p:txBody>
        </p:sp>
        <p:sp>
          <p:nvSpPr>
            <p:cNvPr id="47134" name="Rectangle 173"/>
            <p:cNvSpPr>
              <a:spLocks noChangeArrowheads="1"/>
            </p:cNvSpPr>
            <p:nvPr/>
          </p:nvSpPr>
          <p:spPr bwMode="auto">
            <a:xfrm>
              <a:off x="2880" y="1536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2</a:t>
              </a:r>
              <a:endParaRPr lang="ru-RU" altLang="ru-RU" sz="2800" b="0"/>
            </a:p>
          </p:txBody>
        </p:sp>
        <p:sp>
          <p:nvSpPr>
            <p:cNvPr id="47135" name="Rectangle 174"/>
            <p:cNvSpPr>
              <a:spLocks noChangeArrowheads="1"/>
            </p:cNvSpPr>
            <p:nvPr/>
          </p:nvSpPr>
          <p:spPr bwMode="auto">
            <a:xfrm>
              <a:off x="1824" y="139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2</a:t>
              </a:r>
              <a:endParaRPr lang="ru-RU" altLang="ru-RU" sz="2800" b="0"/>
            </a:p>
          </p:txBody>
        </p:sp>
        <p:sp>
          <p:nvSpPr>
            <p:cNvPr id="47136" name="Rectangle 175"/>
            <p:cNvSpPr>
              <a:spLocks noChangeArrowheads="1"/>
            </p:cNvSpPr>
            <p:nvPr/>
          </p:nvSpPr>
          <p:spPr bwMode="auto">
            <a:xfrm>
              <a:off x="2016" y="139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2</a:t>
              </a:r>
              <a:endParaRPr lang="ru-RU" altLang="ru-RU" sz="2800" b="0"/>
            </a:p>
          </p:txBody>
        </p:sp>
        <p:sp>
          <p:nvSpPr>
            <p:cNvPr id="47137" name="Rectangle 176"/>
            <p:cNvSpPr>
              <a:spLocks noChangeArrowheads="1"/>
            </p:cNvSpPr>
            <p:nvPr/>
          </p:nvSpPr>
          <p:spPr bwMode="auto">
            <a:xfrm>
              <a:off x="2200" y="139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2</a:t>
              </a:r>
              <a:endParaRPr lang="ru-RU" altLang="ru-RU" sz="2800" b="0"/>
            </a:p>
          </p:txBody>
        </p:sp>
        <p:sp>
          <p:nvSpPr>
            <p:cNvPr id="47138" name="Rectangle 177"/>
            <p:cNvSpPr>
              <a:spLocks noChangeArrowheads="1"/>
            </p:cNvSpPr>
            <p:nvPr/>
          </p:nvSpPr>
          <p:spPr bwMode="auto">
            <a:xfrm>
              <a:off x="2400" y="139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2</a:t>
              </a:r>
              <a:endParaRPr lang="ru-RU" altLang="ru-RU" sz="2800" b="0"/>
            </a:p>
          </p:txBody>
        </p:sp>
        <p:sp>
          <p:nvSpPr>
            <p:cNvPr id="47139" name="Rectangle 178"/>
            <p:cNvSpPr>
              <a:spLocks noChangeArrowheads="1"/>
            </p:cNvSpPr>
            <p:nvPr/>
          </p:nvSpPr>
          <p:spPr bwMode="auto">
            <a:xfrm>
              <a:off x="2544" y="139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2</a:t>
              </a:r>
              <a:endParaRPr lang="ru-RU" altLang="ru-RU" sz="2800" b="0"/>
            </a:p>
          </p:txBody>
        </p:sp>
        <p:sp>
          <p:nvSpPr>
            <p:cNvPr id="47140" name="Rectangle 179"/>
            <p:cNvSpPr>
              <a:spLocks noChangeArrowheads="1"/>
            </p:cNvSpPr>
            <p:nvPr/>
          </p:nvSpPr>
          <p:spPr bwMode="auto">
            <a:xfrm>
              <a:off x="3016" y="139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2</a:t>
              </a:r>
              <a:endParaRPr lang="ru-RU" altLang="ru-RU" sz="2800" b="0"/>
            </a:p>
          </p:txBody>
        </p:sp>
        <p:sp>
          <p:nvSpPr>
            <p:cNvPr id="47141" name="Rectangle 180"/>
            <p:cNvSpPr>
              <a:spLocks noChangeArrowheads="1"/>
            </p:cNvSpPr>
            <p:nvPr/>
          </p:nvSpPr>
          <p:spPr bwMode="auto">
            <a:xfrm>
              <a:off x="3208" y="139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2</a:t>
              </a:r>
              <a:endParaRPr lang="ru-RU" altLang="ru-RU" sz="2800" b="0"/>
            </a:p>
          </p:txBody>
        </p:sp>
        <p:sp>
          <p:nvSpPr>
            <p:cNvPr id="47142" name="Rectangle 181"/>
            <p:cNvSpPr>
              <a:spLocks noChangeArrowheads="1"/>
            </p:cNvSpPr>
            <p:nvPr/>
          </p:nvSpPr>
          <p:spPr bwMode="auto">
            <a:xfrm>
              <a:off x="3352" y="139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2</a:t>
              </a:r>
              <a:endParaRPr lang="ru-RU" altLang="ru-RU" sz="2800" b="0"/>
            </a:p>
          </p:txBody>
        </p:sp>
        <p:sp>
          <p:nvSpPr>
            <p:cNvPr id="47143" name="Rectangle 182"/>
            <p:cNvSpPr>
              <a:spLocks noChangeArrowheads="1"/>
            </p:cNvSpPr>
            <p:nvPr/>
          </p:nvSpPr>
          <p:spPr bwMode="auto">
            <a:xfrm>
              <a:off x="3168" y="1680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2</a:t>
              </a:r>
              <a:endParaRPr lang="ru-RU" altLang="ru-RU" sz="2800" b="0"/>
            </a:p>
          </p:txBody>
        </p:sp>
        <p:sp>
          <p:nvSpPr>
            <p:cNvPr id="47144" name="Rectangle 183"/>
            <p:cNvSpPr>
              <a:spLocks noChangeArrowheads="1"/>
            </p:cNvSpPr>
            <p:nvPr/>
          </p:nvSpPr>
          <p:spPr bwMode="auto">
            <a:xfrm>
              <a:off x="2968" y="1680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1</a:t>
              </a:r>
              <a:endParaRPr lang="ru-RU" altLang="ru-RU" sz="2800" b="0"/>
            </a:p>
          </p:txBody>
        </p:sp>
        <p:sp>
          <p:nvSpPr>
            <p:cNvPr id="47145" name="Rectangle 184"/>
            <p:cNvSpPr>
              <a:spLocks noChangeArrowheads="1"/>
            </p:cNvSpPr>
            <p:nvPr/>
          </p:nvSpPr>
          <p:spPr bwMode="auto">
            <a:xfrm>
              <a:off x="960" y="1690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o</a:t>
              </a:r>
              <a:endParaRPr lang="ru-RU" altLang="ru-RU" sz="2800" b="0"/>
            </a:p>
          </p:txBody>
        </p:sp>
      </p:grpSp>
      <p:grpSp>
        <p:nvGrpSpPr>
          <p:cNvPr id="391353" name="Group 185"/>
          <p:cNvGrpSpPr>
            <a:grpSpLocks/>
          </p:cNvGrpSpPr>
          <p:nvPr/>
        </p:nvGrpSpPr>
        <p:grpSpPr bwMode="auto">
          <a:xfrm>
            <a:off x="1308100" y="3422650"/>
            <a:ext cx="7218363" cy="584200"/>
            <a:chOff x="864" y="1812"/>
            <a:chExt cx="4547" cy="368"/>
          </a:xfrm>
        </p:grpSpPr>
        <p:sp>
          <p:nvSpPr>
            <p:cNvPr id="47112" name="Rectangle 186"/>
            <p:cNvSpPr>
              <a:spLocks noChangeArrowheads="1"/>
            </p:cNvSpPr>
            <p:nvPr/>
          </p:nvSpPr>
          <p:spPr bwMode="auto">
            <a:xfrm>
              <a:off x="1248" y="2046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1</a:t>
              </a:r>
              <a:endParaRPr lang="ru-RU" altLang="ru-RU" sz="2800" b="0"/>
            </a:p>
          </p:txBody>
        </p:sp>
        <p:sp>
          <p:nvSpPr>
            <p:cNvPr id="47113" name="Rectangle 187"/>
            <p:cNvSpPr>
              <a:spLocks noChangeArrowheads="1"/>
            </p:cNvSpPr>
            <p:nvPr/>
          </p:nvSpPr>
          <p:spPr bwMode="auto">
            <a:xfrm>
              <a:off x="870" y="1812"/>
              <a:ext cx="149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b="0">
                  <a:solidFill>
                    <a:srgbClr val="000000"/>
                  </a:solidFill>
                </a:rPr>
                <a:t>Для одноосного кристалла:</a:t>
              </a:r>
              <a:endParaRPr lang="ru-RU" altLang="ru-RU" sz="2800" b="0"/>
            </a:p>
          </p:txBody>
        </p:sp>
        <p:sp>
          <p:nvSpPr>
            <p:cNvPr id="47114" name="Rectangle 188"/>
            <p:cNvSpPr>
              <a:spLocks noChangeArrowheads="1"/>
            </p:cNvSpPr>
            <p:nvPr/>
          </p:nvSpPr>
          <p:spPr bwMode="auto">
            <a:xfrm>
              <a:off x="1680" y="1968"/>
              <a:ext cx="373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,   где  </a:t>
              </a:r>
              <a:r>
                <a:rPr lang="ru-RU" altLang="ru-RU" sz="1600">
                  <a:solidFill>
                    <a:srgbClr val="000000"/>
                  </a:solidFill>
                </a:rPr>
                <a:t>θ</a:t>
              </a:r>
              <a:r>
                <a:rPr lang="ru-RU" altLang="ru-RU" sz="1500" b="0">
                  <a:solidFill>
                    <a:srgbClr val="000000"/>
                  </a:solidFill>
                </a:rPr>
                <a:t> - угол между направлением намагниченности и осью кристалла </a:t>
              </a:r>
            </a:p>
          </p:txBody>
        </p:sp>
        <p:sp>
          <p:nvSpPr>
            <p:cNvPr id="47115" name="Rectangle 189"/>
            <p:cNvSpPr>
              <a:spLocks noChangeArrowheads="1"/>
            </p:cNvSpPr>
            <p:nvPr/>
          </p:nvSpPr>
          <p:spPr bwMode="auto">
            <a:xfrm>
              <a:off x="864" y="1968"/>
              <a:ext cx="78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Еа = K * </a:t>
              </a:r>
              <a:r>
                <a:rPr lang="ru-RU" altLang="ru-RU" sz="1600">
                  <a:solidFill>
                    <a:srgbClr val="000000"/>
                  </a:solidFill>
                </a:rPr>
                <a:t>sin  θ</a:t>
              </a:r>
              <a:endParaRPr lang="ru-RU" altLang="ru-RU" sz="2800" b="0"/>
            </a:p>
          </p:txBody>
        </p:sp>
        <p:sp>
          <p:nvSpPr>
            <p:cNvPr id="47116" name="Rectangle 190"/>
            <p:cNvSpPr>
              <a:spLocks noChangeArrowheads="1"/>
            </p:cNvSpPr>
            <p:nvPr/>
          </p:nvSpPr>
          <p:spPr bwMode="auto">
            <a:xfrm>
              <a:off x="1536" y="1920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2</a:t>
              </a:r>
              <a:endParaRPr lang="ru-RU" altLang="ru-RU" sz="2800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9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525463" y="209550"/>
            <a:ext cx="81327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Ферромагнетики</a:t>
            </a:r>
          </a:p>
        </p:txBody>
      </p:sp>
      <p:grpSp>
        <p:nvGrpSpPr>
          <p:cNvPr id="392195" name="Group 3"/>
          <p:cNvGrpSpPr>
            <a:grpSpLocks/>
          </p:cNvGrpSpPr>
          <p:nvPr/>
        </p:nvGrpSpPr>
        <p:grpSpPr bwMode="auto">
          <a:xfrm>
            <a:off x="1181100" y="3384550"/>
            <a:ext cx="1323975" cy="1454150"/>
            <a:chOff x="816" y="1728"/>
            <a:chExt cx="834" cy="916"/>
          </a:xfrm>
        </p:grpSpPr>
        <p:sp>
          <p:nvSpPr>
            <p:cNvPr id="48285" name="Freeform 4"/>
            <p:cNvSpPr>
              <a:spLocks/>
            </p:cNvSpPr>
            <p:nvPr/>
          </p:nvSpPr>
          <p:spPr bwMode="auto">
            <a:xfrm>
              <a:off x="840" y="1728"/>
              <a:ext cx="252" cy="750"/>
            </a:xfrm>
            <a:custGeom>
              <a:avLst/>
              <a:gdLst>
                <a:gd name="T0" fmla="*/ 126 w 252"/>
                <a:gd name="T1" fmla="*/ 0 h 750"/>
                <a:gd name="T2" fmla="*/ 150 w 252"/>
                <a:gd name="T3" fmla="*/ 12 h 750"/>
                <a:gd name="T4" fmla="*/ 174 w 252"/>
                <a:gd name="T5" fmla="*/ 30 h 750"/>
                <a:gd name="T6" fmla="*/ 198 w 252"/>
                <a:gd name="T7" fmla="*/ 66 h 750"/>
                <a:gd name="T8" fmla="*/ 216 w 252"/>
                <a:gd name="T9" fmla="*/ 114 h 750"/>
                <a:gd name="T10" fmla="*/ 234 w 252"/>
                <a:gd name="T11" fmla="*/ 168 h 750"/>
                <a:gd name="T12" fmla="*/ 246 w 252"/>
                <a:gd name="T13" fmla="*/ 228 h 750"/>
                <a:gd name="T14" fmla="*/ 252 w 252"/>
                <a:gd name="T15" fmla="*/ 300 h 750"/>
                <a:gd name="T16" fmla="*/ 252 w 252"/>
                <a:gd name="T17" fmla="*/ 378 h 750"/>
                <a:gd name="T18" fmla="*/ 252 w 252"/>
                <a:gd name="T19" fmla="*/ 450 h 750"/>
                <a:gd name="T20" fmla="*/ 246 w 252"/>
                <a:gd name="T21" fmla="*/ 522 h 750"/>
                <a:gd name="T22" fmla="*/ 234 w 252"/>
                <a:gd name="T23" fmla="*/ 582 h 750"/>
                <a:gd name="T24" fmla="*/ 216 w 252"/>
                <a:gd name="T25" fmla="*/ 636 h 750"/>
                <a:gd name="T26" fmla="*/ 198 w 252"/>
                <a:gd name="T27" fmla="*/ 684 h 750"/>
                <a:gd name="T28" fmla="*/ 174 w 252"/>
                <a:gd name="T29" fmla="*/ 720 h 750"/>
                <a:gd name="T30" fmla="*/ 150 w 252"/>
                <a:gd name="T31" fmla="*/ 738 h 750"/>
                <a:gd name="T32" fmla="*/ 126 w 252"/>
                <a:gd name="T33" fmla="*/ 750 h 750"/>
                <a:gd name="T34" fmla="*/ 102 w 252"/>
                <a:gd name="T35" fmla="*/ 738 h 750"/>
                <a:gd name="T36" fmla="*/ 78 w 252"/>
                <a:gd name="T37" fmla="*/ 720 h 750"/>
                <a:gd name="T38" fmla="*/ 54 w 252"/>
                <a:gd name="T39" fmla="*/ 684 h 750"/>
                <a:gd name="T40" fmla="*/ 36 w 252"/>
                <a:gd name="T41" fmla="*/ 636 h 750"/>
                <a:gd name="T42" fmla="*/ 24 w 252"/>
                <a:gd name="T43" fmla="*/ 582 h 750"/>
                <a:gd name="T44" fmla="*/ 12 w 252"/>
                <a:gd name="T45" fmla="*/ 522 h 750"/>
                <a:gd name="T46" fmla="*/ 0 w 252"/>
                <a:gd name="T47" fmla="*/ 450 h 750"/>
                <a:gd name="T48" fmla="*/ 0 w 252"/>
                <a:gd name="T49" fmla="*/ 378 h 750"/>
                <a:gd name="T50" fmla="*/ 0 w 252"/>
                <a:gd name="T51" fmla="*/ 300 h 750"/>
                <a:gd name="T52" fmla="*/ 12 w 252"/>
                <a:gd name="T53" fmla="*/ 228 h 750"/>
                <a:gd name="T54" fmla="*/ 24 w 252"/>
                <a:gd name="T55" fmla="*/ 168 h 750"/>
                <a:gd name="T56" fmla="*/ 36 w 252"/>
                <a:gd name="T57" fmla="*/ 114 h 750"/>
                <a:gd name="T58" fmla="*/ 54 w 252"/>
                <a:gd name="T59" fmla="*/ 66 h 750"/>
                <a:gd name="T60" fmla="*/ 78 w 252"/>
                <a:gd name="T61" fmla="*/ 30 h 750"/>
                <a:gd name="T62" fmla="*/ 102 w 252"/>
                <a:gd name="T63" fmla="*/ 12 h 750"/>
                <a:gd name="T64" fmla="*/ 126 w 252"/>
                <a:gd name="T65" fmla="*/ 0 h 7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2" h="750">
                  <a:moveTo>
                    <a:pt x="126" y="0"/>
                  </a:moveTo>
                  <a:lnTo>
                    <a:pt x="150" y="12"/>
                  </a:lnTo>
                  <a:lnTo>
                    <a:pt x="174" y="30"/>
                  </a:lnTo>
                  <a:lnTo>
                    <a:pt x="198" y="66"/>
                  </a:lnTo>
                  <a:lnTo>
                    <a:pt x="216" y="114"/>
                  </a:lnTo>
                  <a:lnTo>
                    <a:pt x="234" y="168"/>
                  </a:lnTo>
                  <a:lnTo>
                    <a:pt x="246" y="228"/>
                  </a:lnTo>
                  <a:lnTo>
                    <a:pt x="252" y="300"/>
                  </a:lnTo>
                  <a:lnTo>
                    <a:pt x="252" y="378"/>
                  </a:lnTo>
                  <a:lnTo>
                    <a:pt x="252" y="450"/>
                  </a:lnTo>
                  <a:lnTo>
                    <a:pt x="246" y="522"/>
                  </a:lnTo>
                  <a:lnTo>
                    <a:pt x="234" y="582"/>
                  </a:lnTo>
                  <a:lnTo>
                    <a:pt x="216" y="636"/>
                  </a:lnTo>
                  <a:lnTo>
                    <a:pt x="198" y="684"/>
                  </a:lnTo>
                  <a:lnTo>
                    <a:pt x="174" y="720"/>
                  </a:lnTo>
                  <a:lnTo>
                    <a:pt x="150" y="738"/>
                  </a:lnTo>
                  <a:lnTo>
                    <a:pt x="126" y="750"/>
                  </a:lnTo>
                  <a:lnTo>
                    <a:pt x="102" y="738"/>
                  </a:lnTo>
                  <a:lnTo>
                    <a:pt x="78" y="720"/>
                  </a:lnTo>
                  <a:lnTo>
                    <a:pt x="54" y="684"/>
                  </a:lnTo>
                  <a:lnTo>
                    <a:pt x="36" y="636"/>
                  </a:lnTo>
                  <a:lnTo>
                    <a:pt x="24" y="582"/>
                  </a:lnTo>
                  <a:lnTo>
                    <a:pt x="12" y="522"/>
                  </a:lnTo>
                  <a:lnTo>
                    <a:pt x="0" y="450"/>
                  </a:lnTo>
                  <a:lnTo>
                    <a:pt x="0" y="378"/>
                  </a:lnTo>
                  <a:lnTo>
                    <a:pt x="0" y="300"/>
                  </a:lnTo>
                  <a:lnTo>
                    <a:pt x="12" y="228"/>
                  </a:lnTo>
                  <a:lnTo>
                    <a:pt x="24" y="168"/>
                  </a:lnTo>
                  <a:lnTo>
                    <a:pt x="36" y="114"/>
                  </a:lnTo>
                  <a:lnTo>
                    <a:pt x="54" y="66"/>
                  </a:lnTo>
                  <a:lnTo>
                    <a:pt x="78" y="30"/>
                  </a:lnTo>
                  <a:lnTo>
                    <a:pt x="102" y="12"/>
                  </a:lnTo>
                  <a:lnTo>
                    <a:pt x="12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86" name="Freeform 5"/>
            <p:cNvSpPr>
              <a:spLocks/>
            </p:cNvSpPr>
            <p:nvPr/>
          </p:nvSpPr>
          <p:spPr bwMode="auto">
            <a:xfrm>
              <a:off x="1380" y="1734"/>
              <a:ext cx="258" cy="750"/>
            </a:xfrm>
            <a:custGeom>
              <a:avLst/>
              <a:gdLst>
                <a:gd name="T0" fmla="*/ 126 w 258"/>
                <a:gd name="T1" fmla="*/ 0 h 750"/>
                <a:gd name="T2" fmla="*/ 156 w 258"/>
                <a:gd name="T3" fmla="*/ 12 h 750"/>
                <a:gd name="T4" fmla="*/ 180 w 258"/>
                <a:gd name="T5" fmla="*/ 30 h 750"/>
                <a:gd name="T6" fmla="*/ 198 w 258"/>
                <a:gd name="T7" fmla="*/ 66 h 750"/>
                <a:gd name="T8" fmla="*/ 216 w 258"/>
                <a:gd name="T9" fmla="*/ 114 h 750"/>
                <a:gd name="T10" fmla="*/ 234 w 258"/>
                <a:gd name="T11" fmla="*/ 168 h 750"/>
                <a:gd name="T12" fmla="*/ 246 w 258"/>
                <a:gd name="T13" fmla="*/ 228 h 750"/>
                <a:gd name="T14" fmla="*/ 252 w 258"/>
                <a:gd name="T15" fmla="*/ 300 h 750"/>
                <a:gd name="T16" fmla="*/ 258 w 258"/>
                <a:gd name="T17" fmla="*/ 378 h 750"/>
                <a:gd name="T18" fmla="*/ 252 w 258"/>
                <a:gd name="T19" fmla="*/ 450 h 750"/>
                <a:gd name="T20" fmla="*/ 246 w 258"/>
                <a:gd name="T21" fmla="*/ 522 h 750"/>
                <a:gd name="T22" fmla="*/ 234 w 258"/>
                <a:gd name="T23" fmla="*/ 582 h 750"/>
                <a:gd name="T24" fmla="*/ 216 w 258"/>
                <a:gd name="T25" fmla="*/ 636 h 750"/>
                <a:gd name="T26" fmla="*/ 198 w 258"/>
                <a:gd name="T27" fmla="*/ 684 h 750"/>
                <a:gd name="T28" fmla="*/ 180 w 258"/>
                <a:gd name="T29" fmla="*/ 720 h 750"/>
                <a:gd name="T30" fmla="*/ 156 w 258"/>
                <a:gd name="T31" fmla="*/ 738 h 750"/>
                <a:gd name="T32" fmla="*/ 126 w 258"/>
                <a:gd name="T33" fmla="*/ 750 h 750"/>
                <a:gd name="T34" fmla="*/ 102 w 258"/>
                <a:gd name="T35" fmla="*/ 738 h 750"/>
                <a:gd name="T36" fmla="*/ 78 w 258"/>
                <a:gd name="T37" fmla="*/ 720 h 750"/>
                <a:gd name="T38" fmla="*/ 60 w 258"/>
                <a:gd name="T39" fmla="*/ 684 h 750"/>
                <a:gd name="T40" fmla="*/ 36 w 258"/>
                <a:gd name="T41" fmla="*/ 636 h 750"/>
                <a:gd name="T42" fmla="*/ 24 w 258"/>
                <a:gd name="T43" fmla="*/ 582 h 750"/>
                <a:gd name="T44" fmla="*/ 12 w 258"/>
                <a:gd name="T45" fmla="*/ 522 h 750"/>
                <a:gd name="T46" fmla="*/ 6 w 258"/>
                <a:gd name="T47" fmla="*/ 450 h 750"/>
                <a:gd name="T48" fmla="*/ 0 w 258"/>
                <a:gd name="T49" fmla="*/ 378 h 750"/>
                <a:gd name="T50" fmla="*/ 6 w 258"/>
                <a:gd name="T51" fmla="*/ 300 h 750"/>
                <a:gd name="T52" fmla="*/ 12 w 258"/>
                <a:gd name="T53" fmla="*/ 228 h 750"/>
                <a:gd name="T54" fmla="*/ 24 w 258"/>
                <a:gd name="T55" fmla="*/ 168 h 750"/>
                <a:gd name="T56" fmla="*/ 36 w 258"/>
                <a:gd name="T57" fmla="*/ 114 h 750"/>
                <a:gd name="T58" fmla="*/ 60 w 258"/>
                <a:gd name="T59" fmla="*/ 66 h 750"/>
                <a:gd name="T60" fmla="*/ 78 w 258"/>
                <a:gd name="T61" fmla="*/ 30 h 750"/>
                <a:gd name="T62" fmla="*/ 102 w 258"/>
                <a:gd name="T63" fmla="*/ 12 h 750"/>
                <a:gd name="T64" fmla="*/ 126 w 258"/>
                <a:gd name="T65" fmla="*/ 0 h 7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8" h="750">
                  <a:moveTo>
                    <a:pt x="126" y="0"/>
                  </a:moveTo>
                  <a:lnTo>
                    <a:pt x="156" y="12"/>
                  </a:lnTo>
                  <a:lnTo>
                    <a:pt x="180" y="30"/>
                  </a:lnTo>
                  <a:lnTo>
                    <a:pt x="198" y="66"/>
                  </a:lnTo>
                  <a:lnTo>
                    <a:pt x="216" y="114"/>
                  </a:lnTo>
                  <a:lnTo>
                    <a:pt x="234" y="168"/>
                  </a:lnTo>
                  <a:lnTo>
                    <a:pt x="246" y="228"/>
                  </a:lnTo>
                  <a:lnTo>
                    <a:pt x="252" y="300"/>
                  </a:lnTo>
                  <a:lnTo>
                    <a:pt x="258" y="378"/>
                  </a:lnTo>
                  <a:lnTo>
                    <a:pt x="252" y="450"/>
                  </a:lnTo>
                  <a:lnTo>
                    <a:pt x="246" y="522"/>
                  </a:lnTo>
                  <a:lnTo>
                    <a:pt x="234" y="582"/>
                  </a:lnTo>
                  <a:lnTo>
                    <a:pt x="216" y="636"/>
                  </a:lnTo>
                  <a:lnTo>
                    <a:pt x="198" y="684"/>
                  </a:lnTo>
                  <a:lnTo>
                    <a:pt x="180" y="720"/>
                  </a:lnTo>
                  <a:lnTo>
                    <a:pt x="156" y="738"/>
                  </a:lnTo>
                  <a:lnTo>
                    <a:pt x="126" y="750"/>
                  </a:lnTo>
                  <a:lnTo>
                    <a:pt x="102" y="738"/>
                  </a:lnTo>
                  <a:lnTo>
                    <a:pt x="78" y="720"/>
                  </a:lnTo>
                  <a:lnTo>
                    <a:pt x="60" y="684"/>
                  </a:lnTo>
                  <a:lnTo>
                    <a:pt x="36" y="636"/>
                  </a:lnTo>
                  <a:lnTo>
                    <a:pt x="24" y="582"/>
                  </a:lnTo>
                  <a:lnTo>
                    <a:pt x="12" y="522"/>
                  </a:lnTo>
                  <a:lnTo>
                    <a:pt x="6" y="450"/>
                  </a:lnTo>
                  <a:lnTo>
                    <a:pt x="0" y="378"/>
                  </a:lnTo>
                  <a:lnTo>
                    <a:pt x="6" y="300"/>
                  </a:lnTo>
                  <a:lnTo>
                    <a:pt x="12" y="228"/>
                  </a:lnTo>
                  <a:lnTo>
                    <a:pt x="24" y="168"/>
                  </a:lnTo>
                  <a:lnTo>
                    <a:pt x="36" y="114"/>
                  </a:lnTo>
                  <a:lnTo>
                    <a:pt x="60" y="66"/>
                  </a:lnTo>
                  <a:lnTo>
                    <a:pt x="78" y="30"/>
                  </a:lnTo>
                  <a:lnTo>
                    <a:pt x="102" y="12"/>
                  </a:lnTo>
                  <a:lnTo>
                    <a:pt x="12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87" name="Rectangle 6"/>
            <p:cNvSpPr>
              <a:spLocks noChangeArrowheads="1"/>
            </p:cNvSpPr>
            <p:nvPr/>
          </p:nvSpPr>
          <p:spPr bwMode="auto">
            <a:xfrm>
              <a:off x="948" y="1866"/>
              <a:ext cx="594" cy="4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48288" name="Rectangle 7"/>
            <p:cNvSpPr>
              <a:spLocks noChangeArrowheads="1"/>
            </p:cNvSpPr>
            <p:nvPr/>
          </p:nvSpPr>
          <p:spPr bwMode="auto">
            <a:xfrm>
              <a:off x="948" y="1866"/>
              <a:ext cx="594" cy="492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48289" name="Freeform 8"/>
            <p:cNvSpPr>
              <a:spLocks/>
            </p:cNvSpPr>
            <p:nvPr/>
          </p:nvSpPr>
          <p:spPr bwMode="auto">
            <a:xfrm>
              <a:off x="1218" y="1950"/>
              <a:ext cx="48" cy="294"/>
            </a:xfrm>
            <a:custGeom>
              <a:avLst/>
              <a:gdLst>
                <a:gd name="T0" fmla="*/ 24 w 48"/>
                <a:gd name="T1" fmla="*/ 0 h 294"/>
                <a:gd name="T2" fmla="*/ 48 w 48"/>
                <a:gd name="T3" fmla="*/ 114 h 294"/>
                <a:gd name="T4" fmla="*/ 30 w 48"/>
                <a:gd name="T5" fmla="*/ 102 h 294"/>
                <a:gd name="T6" fmla="*/ 30 w 48"/>
                <a:gd name="T7" fmla="*/ 294 h 294"/>
                <a:gd name="T8" fmla="*/ 18 w 48"/>
                <a:gd name="T9" fmla="*/ 294 h 294"/>
                <a:gd name="T10" fmla="*/ 18 w 48"/>
                <a:gd name="T11" fmla="*/ 102 h 294"/>
                <a:gd name="T12" fmla="*/ 0 w 48"/>
                <a:gd name="T13" fmla="*/ 114 h 294"/>
                <a:gd name="T14" fmla="*/ 24 w 48"/>
                <a:gd name="T15" fmla="*/ 0 h 2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294">
                  <a:moveTo>
                    <a:pt x="24" y="0"/>
                  </a:moveTo>
                  <a:lnTo>
                    <a:pt x="48" y="114"/>
                  </a:lnTo>
                  <a:lnTo>
                    <a:pt x="30" y="102"/>
                  </a:lnTo>
                  <a:lnTo>
                    <a:pt x="30" y="294"/>
                  </a:lnTo>
                  <a:lnTo>
                    <a:pt x="18" y="294"/>
                  </a:lnTo>
                  <a:lnTo>
                    <a:pt x="18" y="102"/>
                  </a:lnTo>
                  <a:lnTo>
                    <a:pt x="0" y="1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90" name="Freeform 9"/>
            <p:cNvSpPr>
              <a:spLocks/>
            </p:cNvSpPr>
            <p:nvPr/>
          </p:nvSpPr>
          <p:spPr bwMode="auto">
            <a:xfrm>
              <a:off x="1218" y="1950"/>
              <a:ext cx="48" cy="294"/>
            </a:xfrm>
            <a:custGeom>
              <a:avLst/>
              <a:gdLst>
                <a:gd name="T0" fmla="*/ 24 w 48"/>
                <a:gd name="T1" fmla="*/ 0 h 294"/>
                <a:gd name="T2" fmla="*/ 48 w 48"/>
                <a:gd name="T3" fmla="*/ 114 h 294"/>
                <a:gd name="T4" fmla="*/ 30 w 48"/>
                <a:gd name="T5" fmla="*/ 102 h 294"/>
                <a:gd name="T6" fmla="*/ 30 w 48"/>
                <a:gd name="T7" fmla="*/ 294 h 294"/>
                <a:gd name="T8" fmla="*/ 18 w 48"/>
                <a:gd name="T9" fmla="*/ 294 h 294"/>
                <a:gd name="T10" fmla="*/ 18 w 48"/>
                <a:gd name="T11" fmla="*/ 102 h 294"/>
                <a:gd name="T12" fmla="*/ 0 w 48"/>
                <a:gd name="T13" fmla="*/ 114 h 294"/>
                <a:gd name="T14" fmla="*/ 24 w 48"/>
                <a:gd name="T15" fmla="*/ 0 h 2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294">
                  <a:moveTo>
                    <a:pt x="24" y="0"/>
                  </a:moveTo>
                  <a:lnTo>
                    <a:pt x="48" y="114"/>
                  </a:lnTo>
                  <a:lnTo>
                    <a:pt x="30" y="102"/>
                  </a:lnTo>
                  <a:lnTo>
                    <a:pt x="30" y="294"/>
                  </a:lnTo>
                  <a:lnTo>
                    <a:pt x="18" y="294"/>
                  </a:lnTo>
                  <a:lnTo>
                    <a:pt x="18" y="102"/>
                  </a:lnTo>
                  <a:lnTo>
                    <a:pt x="0" y="114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91" name="Rectangle 10"/>
            <p:cNvSpPr>
              <a:spLocks noChangeArrowheads="1"/>
            </p:cNvSpPr>
            <p:nvPr/>
          </p:nvSpPr>
          <p:spPr bwMode="auto">
            <a:xfrm>
              <a:off x="1098" y="1848"/>
              <a:ext cx="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+</a:t>
              </a:r>
              <a:endParaRPr lang="ru-RU" altLang="ru-RU" sz="2800" b="0"/>
            </a:p>
          </p:txBody>
        </p:sp>
        <p:sp>
          <p:nvSpPr>
            <p:cNvPr id="48292" name="Rectangle 11"/>
            <p:cNvSpPr>
              <a:spLocks noChangeArrowheads="1"/>
            </p:cNvSpPr>
            <p:nvPr/>
          </p:nvSpPr>
          <p:spPr bwMode="auto">
            <a:xfrm>
              <a:off x="1332" y="1848"/>
              <a:ext cx="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+</a:t>
              </a:r>
              <a:endParaRPr lang="ru-RU" altLang="ru-RU" sz="2800" b="0"/>
            </a:p>
          </p:txBody>
        </p:sp>
        <p:sp>
          <p:nvSpPr>
            <p:cNvPr id="48293" name="Rectangle 12"/>
            <p:cNvSpPr>
              <a:spLocks noChangeArrowheads="1"/>
            </p:cNvSpPr>
            <p:nvPr/>
          </p:nvSpPr>
          <p:spPr bwMode="auto">
            <a:xfrm>
              <a:off x="1020" y="1848"/>
              <a:ext cx="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+</a:t>
              </a:r>
              <a:endParaRPr lang="ru-RU" altLang="ru-RU" sz="2800" b="0"/>
            </a:p>
          </p:txBody>
        </p:sp>
        <p:sp>
          <p:nvSpPr>
            <p:cNvPr id="48294" name="Rectangle 13"/>
            <p:cNvSpPr>
              <a:spLocks noChangeArrowheads="1"/>
            </p:cNvSpPr>
            <p:nvPr/>
          </p:nvSpPr>
          <p:spPr bwMode="auto">
            <a:xfrm>
              <a:off x="1260" y="1848"/>
              <a:ext cx="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+</a:t>
              </a:r>
              <a:endParaRPr lang="ru-RU" altLang="ru-RU" sz="2800" b="0"/>
            </a:p>
          </p:txBody>
        </p:sp>
        <p:sp>
          <p:nvSpPr>
            <p:cNvPr id="48295" name="Rectangle 14"/>
            <p:cNvSpPr>
              <a:spLocks noChangeArrowheads="1"/>
            </p:cNvSpPr>
            <p:nvPr/>
          </p:nvSpPr>
          <p:spPr bwMode="auto">
            <a:xfrm>
              <a:off x="1176" y="1848"/>
              <a:ext cx="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+</a:t>
              </a:r>
              <a:endParaRPr lang="ru-RU" altLang="ru-RU" sz="2800" b="0"/>
            </a:p>
          </p:txBody>
        </p:sp>
        <p:sp>
          <p:nvSpPr>
            <p:cNvPr id="48296" name="Rectangle 15"/>
            <p:cNvSpPr>
              <a:spLocks noChangeArrowheads="1"/>
            </p:cNvSpPr>
            <p:nvPr/>
          </p:nvSpPr>
          <p:spPr bwMode="auto">
            <a:xfrm>
              <a:off x="1416" y="1848"/>
              <a:ext cx="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+</a:t>
              </a:r>
              <a:endParaRPr lang="ru-RU" altLang="ru-RU" sz="2800" b="0"/>
            </a:p>
          </p:txBody>
        </p:sp>
        <p:sp>
          <p:nvSpPr>
            <p:cNvPr id="48297" name="Rectangle 16"/>
            <p:cNvSpPr>
              <a:spLocks noChangeArrowheads="1"/>
            </p:cNvSpPr>
            <p:nvPr/>
          </p:nvSpPr>
          <p:spPr bwMode="auto">
            <a:xfrm>
              <a:off x="1008" y="222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_</a:t>
              </a:r>
              <a:endParaRPr lang="ru-RU" altLang="ru-RU" sz="2800" b="0"/>
            </a:p>
          </p:txBody>
        </p:sp>
        <p:sp>
          <p:nvSpPr>
            <p:cNvPr id="48298" name="Rectangle 17"/>
            <p:cNvSpPr>
              <a:spLocks noChangeArrowheads="1"/>
            </p:cNvSpPr>
            <p:nvPr/>
          </p:nvSpPr>
          <p:spPr bwMode="auto">
            <a:xfrm>
              <a:off x="1260" y="222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_</a:t>
              </a:r>
              <a:endParaRPr lang="ru-RU" altLang="ru-RU" sz="2800" b="0"/>
            </a:p>
          </p:txBody>
        </p:sp>
        <p:sp>
          <p:nvSpPr>
            <p:cNvPr id="48299" name="Rectangle 18"/>
            <p:cNvSpPr>
              <a:spLocks noChangeArrowheads="1"/>
            </p:cNvSpPr>
            <p:nvPr/>
          </p:nvSpPr>
          <p:spPr bwMode="auto">
            <a:xfrm>
              <a:off x="1086" y="222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_</a:t>
              </a:r>
              <a:endParaRPr lang="ru-RU" altLang="ru-RU" sz="2800" b="0"/>
            </a:p>
          </p:txBody>
        </p:sp>
        <p:sp>
          <p:nvSpPr>
            <p:cNvPr id="48300" name="Rectangle 19"/>
            <p:cNvSpPr>
              <a:spLocks noChangeArrowheads="1"/>
            </p:cNvSpPr>
            <p:nvPr/>
          </p:nvSpPr>
          <p:spPr bwMode="auto">
            <a:xfrm>
              <a:off x="1332" y="222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_</a:t>
              </a:r>
              <a:endParaRPr lang="ru-RU" altLang="ru-RU" sz="2800" b="0"/>
            </a:p>
          </p:txBody>
        </p:sp>
        <p:sp>
          <p:nvSpPr>
            <p:cNvPr id="48301" name="Rectangle 20"/>
            <p:cNvSpPr>
              <a:spLocks noChangeArrowheads="1"/>
            </p:cNvSpPr>
            <p:nvPr/>
          </p:nvSpPr>
          <p:spPr bwMode="auto">
            <a:xfrm>
              <a:off x="1164" y="222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_</a:t>
              </a:r>
              <a:endParaRPr lang="ru-RU" altLang="ru-RU" sz="2800" b="0"/>
            </a:p>
          </p:txBody>
        </p:sp>
        <p:sp>
          <p:nvSpPr>
            <p:cNvPr id="48302" name="Rectangle 21"/>
            <p:cNvSpPr>
              <a:spLocks noChangeArrowheads="1"/>
            </p:cNvSpPr>
            <p:nvPr/>
          </p:nvSpPr>
          <p:spPr bwMode="auto">
            <a:xfrm>
              <a:off x="1410" y="222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_</a:t>
              </a:r>
              <a:endParaRPr lang="ru-RU" altLang="ru-RU" sz="2800" b="0"/>
            </a:p>
          </p:txBody>
        </p:sp>
        <p:sp>
          <p:nvSpPr>
            <p:cNvPr id="48303" name="Freeform 22"/>
            <p:cNvSpPr>
              <a:spLocks/>
            </p:cNvSpPr>
            <p:nvPr/>
          </p:nvSpPr>
          <p:spPr bwMode="auto">
            <a:xfrm>
              <a:off x="816" y="2046"/>
              <a:ext cx="36" cy="84"/>
            </a:xfrm>
            <a:custGeom>
              <a:avLst/>
              <a:gdLst>
                <a:gd name="T0" fmla="*/ 0 w 36"/>
                <a:gd name="T1" fmla="*/ 6 h 84"/>
                <a:gd name="T2" fmla="*/ 24 w 36"/>
                <a:gd name="T3" fmla="*/ 84 h 84"/>
                <a:gd name="T4" fmla="*/ 36 w 36"/>
                <a:gd name="T5" fmla="*/ 0 h 84"/>
                <a:gd name="T6" fmla="*/ 24 w 36"/>
                <a:gd name="T7" fmla="*/ 12 h 84"/>
                <a:gd name="T8" fmla="*/ 0 w 36"/>
                <a:gd name="T9" fmla="*/ 6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84">
                  <a:moveTo>
                    <a:pt x="0" y="6"/>
                  </a:moveTo>
                  <a:lnTo>
                    <a:pt x="24" y="84"/>
                  </a:lnTo>
                  <a:lnTo>
                    <a:pt x="36" y="0"/>
                  </a:lnTo>
                  <a:lnTo>
                    <a:pt x="24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304" name="Freeform 23"/>
            <p:cNvSpPr>
              <a:spLocks/>
            </p:cNvSpPr>
            <p:nvPr/>
          </p:nvSpPr>
          <p:spPr bwMode="auto">
            <a:xfrm>
              <a:off x="816" y="2046"/>
              <a:ext cx="36" cy="84"/>
            </a:xfrm>
            <a:custGeom>
              <a:avLst/>
              <a:gdLst>
                <a:gd name="T0" fmla="*/ 0 w 36"/>
                <a:gd name="T1" fmla="*/ 6 h 84"/>
                <a:gd name="T2" fmla="*/ 24 w 36"/>
                <a:gd name="T3" fmla="*/ 84 h 84"/>
                <a:gd name="T4" fmla="*/ 36 w 36"/>
                <a:gd name="T5" fmla="*/ 0 h 84"/>
                <a:gd name="T6" fmla="*/ 24 w 36"/>
                <a:gd name="T7" fmla="*/ 12 h 84"/>
                <a:gd name="T8" fmla="*/ 0 w 36"/>
                <a:gd name="T9" fmla="*/ 6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84">
                  <a:moveTo>
                    <a:pt x="0" y="6"/>
                  </a:moveTo>
                  <a:lnTo>
                    <a:pt x="24" y="84"/>
                  </a:lnTo>
                  <a:lnTo>
                    <a:pt x="36" y="0"/>
                  </a:lnTo>
                  <a:lnTo>
                    <a:pt x="24" y="12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305" name="Freeform 24"/>
            <p:cNvSpPr>
              <a:spLocks/>
            </p:cNvSpPr>
            <p:nvPr/>
          </p:nvSpPr>
          <p:spPr bwMode="auto">
            <a:xfrm>
              <a:off x="1614" y="2040"/>
              <a:ext cx="36" cy="84"/>
            </a:xfrm>
            <a:custGeom>
              <a:avLst/>
              <a:gdLst>
                <a:gd name="T0" fmla="*/ 0 w 36"/>
                <a:gd name="T1" fmla="*/ 6 h 84"/>
                <a:gd name="T2" fmla="*/ 24 w 36"/>
                <a:gd name="T3" fmla="*/ 84 h 84"/>
                <a:gd name="T4" fmla="*/ 36 w 36"/>
                <a:gd name="T5" fmla="*/ 0 h 84"/>
                <a:gd name="T6" fmla="*/ 24 w 36"/>
                <a:gd name="T7" fmla="*/ 12 h 84"/>
                <a:gd name="T8" fmla="*/ 0 w 36"/>
                <a:gd name="T9" fmla="*/ 6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84">
                  <a:moveTo>
                    <a:pt x="0" y="6"/>
                  </a:moveTo>
                  <a:lnTo>
                    <a:pt x="24" y="84"/>
                  </a:lnTo>
                  <a:lnTo>
                    <a:pt x="36" y="0"/>
                  </a:lnTo>
                  <a:lnTo>
                    <a:pt x="24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306" name="Freeform 25"/>
            <p:cNvSpPr>
              <a:spLocks/>
            </p:cNvSpPr>
            <p:nvPr/>
          </p:nvSpPr>
          <p:spPr bwMode="auto">
            <a:xfrm>
              <a:off x="1614" y="2040"/>
              <a:ext cx="36" cy="84"/>
            </a:xfrm>
            <a:custGeom>
              <a:avLst/>
              <a:gdLst>
                <a:gd name="T0" fmla="*/ 0 w 36"/>
                <a:gd name="T1" fmla="*/ 6 h 84"/>
                <a:gd name="T2" fmla="*/ 24 w 36"/>
                <a:gd name="T3" fmla="*/ 84 h 84"/>
                <a:gd name="T4" fmla="*/ 36 w 36"/>
                <a:gd name="T5" fmla="*/ 0 h 84"/>
                <a:gd name="T6" fmla="*/ 24 w 36"/>
                <a:gd name="T7" fmla="*/ 12 h 84"/>
                <a:gd name="T8" fmla="*/ 0 w 36"/>
                <a:gd name="T9" fmla="*/ 6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84">
                  <a:moveTo>
                    <a:pt x="0" y="6"/>
                  </a:moveTo>
                  <a:lnTo>
                    <a:pt x="24" y="84"/>
                  </a:lnTo>
                  <a:lnTo>
                    <a:pt x="36" y="0"/>
                  </a:lnTo>
                  <a:lnTo>
                    <a:pt x="24" y="12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307" name="Rectangle 26"/>
            <p:cNvSpPr>
              <a:spLocks noChangeArrowheads="1"/>
            </p:cNvSpPr>
            <p:nvPr/>
          </p:nvSpPr>
          <p:spPr bwMode="auto">
            <a:xfrm>
              <a:off x="1022" y="2490"/>
              <a:ext cx="4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b="0">
                  <a:solidFill>
                    <a:srgbClr val="000000"/>
                  </a:solidFill>
                </a:rPr>
                <a:t>ОД (SD)</a:t>
              </a:r>
              <a:endParaRPr lang="ru-RU" altLang="ru-RU" sz="2800" b="0"/>
            </a:p>
          </p:txBody>
        </p:sp>
      </p:grpSp>
      <p:grpSp>
        <p:nvGrpSpPr>
          <p:cNvPr id="392219" name="Group 27"/>
          <p:cNvGrpSpPr>
            <a:grpSpLocks/>
          </p:cNvGrpSpPr>
          <p:nvPr/>
        </p:nvGrpSpPr>
        <p:grpSpPr bwMode="auto">
          <a:xfrm>
            <a:off x="2933700" y="3444875"/>
            <a:ext cx="1019175" cy="1393825"/>
            <a:chOff x="1920" y="1766"/>
            <a:chExt cx="642" cy="878"/>
          </a:xfrm>
        </p:grpSpPr>
        <p:sp>
          <p:nvSpPr>
            <p:cNvPr id="48258" name="Freeform 28"/>
            <p:cNvSpPr>
              <a:spLocks/>
            </p:cNvSpPr>
            <p:nvPr/>
          </p:nvSpPr>
          <p:spPr bwMode="auto">
            <a:xfrm>
              <a:off x="2010" y="1778"/>
              <a:ext cx="462" cy="672"/>
            </a:xfrm>
            <a:custGeom>
              <a:avLst/>
              <a:gdLst>
                <a:gd name="T0" fmla="*/ 228 w 462"/>
                <a:gd name="T1" fmla="*/ 0 h 672"/>
                <a:gd name="T2" fmla="*/ 276 w 462"/>
                <a:gd name="T3" fmla="*/ 6 h 672"/>
                <a:gd name="T4" fmla="*/ 318 w 462"/>
                <a:gd name="T5" fmla="*/ 24 h 672"/>
                <a:gd name="T6" fmla="*/ 360 w 462"/>
                <a:gd name="T7" fmla="*/ 54 h 672"/>
                <a:gd name="T8" fmla="*/ 396 w 462"/>
                <a:gd name="T9" fmla="*/ 96 h 672"/>
                <a:gd name="T10" fmla="*/ 420 w 462"/>
                <a:gd name="T11" fmla="*/ 144 h 672"/>
                <a:gd name="T12" fmla="*/ 444 w 462"/>
                <a:gd name="T13" fmla="*/ 204 h 672"/>
                <a:gd name="T14" fmla="*/ 456 w 462"/>
                <a:gd name="T15" fmla="*/ 264 h 672"/>
                <a:gd name="T16" fmla="*/ 462 w 462"/>
                <a:gd name="T17" fmla="*/ 336 h 672"/>
                <a:gd name="T18" fmla="*/ 456 w 462"/>
                <a:gd name="T19" fmla="*/ 402 h 672"/>
                <a:gd name="T20" fmla="*/ 444 w 462"/>
                <a:gd name="T21" fmla="*/ 462 h 672"/>
                <a:gd name="T22" fmla="*/ 420 w 462"/>
                <a:gd name="T23" fmla="*/ 522 h 672"/>
                <a:gd name="T24" fmla="*/ 396 w 462"/>
                <a:gd name="T25" fmla="*/ 570 h 672"/>
                <a:gd name="T26" fmla="*/ 360 w 462"/>
                <a:gd name="T27" fmla="*/ 612 h 672"/>
                <a:gd name="T28" fmla="*/ 318 w 462"/>
                <a:gd name="T29" fmla="*/ 642 h 672"/>
                <a:gd name="T30" fmla="*/ 276 w 462"/>
                <a:gd name="T31" fmla="*/ 660 h 672"/>
                <a:gd name="T32" fmla="*/ 228 w 462"/>
                <a:gd name="T33" fmla="*/ 672 h 672"/>
                <a:gd name="T34" fmla="*/ 186 w 462"/>
                <a:gd name="T35" fmla="*/ 660 h 672"/>
                <a:gd name="T36" fmla="*/ 138 w 462"/>
                <a:gd name="T37" fmla="*/ 642 h 672"/>
                <a:gd name="T38" fmla="*/ 102 w 462"/>
                <a:gd name="T39" fmla="*/ 612 h 672"/>
                <a:gd name="T40" fmla="*/ 66 w 462"/>
                <a:gd name="T41" fmla="*/ 570 h 672"/>
                <a:gd name="T42" fmla="*/ 36 w 462"/>
                <a:gd name="T43" fmla="*/ 522 h 672"/>
                <a:gd name="T44" fmla="*/ 18 w 462"/>
                <a:gd name="T45" fmla="*/ 462 h 672"/>
                <a:gd name="T46" fmla="*/ 6 w 462"/>
                <a:gd name="T47" fmla="*/ 402 h 672"/>
                <a:gd name="T48" fmla="*/ 0 w 462"/>
                <a:gd name="T49" fmla="*/ 336 h 672"/>
                <a:gd name="T50" fmla="*/ 6 w 462"/>
                <a:gd name="T51" fmla="*/ 264 h 672"/>
                <a:gd name="T52" fmla="*/ 18 w 462"/>
                <a:gd name="T53" fmla="*/ 204 h 672"/>
                <a:gd name="T54" fmla="*/ 36 w 462"/>
                <a:gd name="T55" fmla="*/ 144 h 672"/>
                <a:gd name="T56" fmla="*/ 66 w 462"/>
                <a:gd name="T57" fmla="*/ 96 h 672"/>
                <a:gd name="T58" fmla="*/ 102 w 462"/>
                <a:gd name="T59" fmla="*/ 54 h 672"/>
                <a:gd name="T60" fmla="*/ 138 w 462"/>
                <a:gd name="T61" fmla="*/ 24 h 672"/>
                <a:gd name="T62" fmla="*/ 186 w 462"/>
                <a:gd name="T63" fmla="*/ 6 h 672"/>
                <a:gd name="T64" fmla="*/ 228 w 462"/>
                <a:gd name="T65" fmla="*/ 0 h 6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2" h="672">
                  <a:moveTo>
                    <a:pt x="228" y="0"/>
                  </a:moveTo>
                  <a:lnTo>
                    <a:pt x="276" y="6"/>
                  </a:lnTo>
                  <a:lnTo>
                    <a:pt x="318" y="24"/>
                  </a:lnTo>
                  <a:lnTo>
                    <a:pt x="360" y="54"/>
                  </a:lnTo>
                  <a:lnTo>
                    <a:pt x="396" y="96"/>
                  </a:lnTo>
                  <a:lnTo>
                    <a:pt x="420" y="144"/>
                  </a:lnTo>
                  <a:lnTo>
                    <a:pt x="444" y="204"/>
                  </a:lnTo>
                  <a:lnTo>
                    <a:pt x="456" y="264"/>
                  </a:lnTo>
                  <a:lnTo>
                    <a:pt x="462" y="336"/>
                  </a:lnTo>
                  <a:lnTo>
                    <a:pt x="456" y="402"/>
                  </a:lnTo>
                  <a:lnTo>
                    <a:pt x="444" y="462"/>
                  </a:lnTo>
                  <a:lnTo>
                    <a:pt x="420" y="522"/>
                  </a:lnTo>
                  <a:lnTo>
                    <a:pt x="396" y="570"/>
                  </a:lnTo>
                  <a:lnTo>
                    <a:pt x="360" y="612"/>
                  </a:lnTo>
                  <a:lnTo>
                    <a:pt x="318" y="642"/>
                  </a:lnTo>
                  <a:lnTo>
                    <a:pt x="276" y="660"/>
                  </a:lnTo>
                  <a:lnTo>
                    <a:pt x="228" y="672"/>
                  </a:lnTo>
                  <a:lnTo>
                    <a:pt x="186" y="660"/>
                  </a:lnTo>
                  <a:lnTo>
                    <a:pt x="138" y="642"/>
                  </a:lnTo>
                  <a:lnTo>
                    <a:pt x="102" y="612"/>
                  </a:lnTo>
                  <a:lnTo>
                    <a:pt x="66" y="570"/>
                  </a:lnTo>
                  <a:lnTo>
                    <a:pt x="36" y="522"/>
                  </a:lnTo>
                  <a:lnTo>
                    <a:pt x="18" y="462"/>
                  </a:lnTo>
                  <a:lnTo>
                    <a:pt x="6" y="402"/>
                  </a:lnTo>
                  <a:lnTo>
                    <a:pt x="0" y="336"/>
                  </a:lnTo>
                  <a:lnTo>
                    <a:pt x="6" y="264"/>
                  </a:lnTo>
                  <a:lnTo>
                    <a:pt x="18" y="204"/>
                  </a:lnTo>
                  <a:lnTo>
                    <a:pt x="36" y="144"/>
                  </a:lnTo>
                  <a:lnTo>
                    <a:pt x="66" y="96"/>
                  </a:lnTo>
                  <a:lnTo>
                    <a:pt x="102" y="54"/>
                  </a:lnTo>
                  <a:lnTo>
                    <a:pt x="138" y="24"/>
                  </a:lnTo>
                  <a:lnTo>
                    <a:pt x="186" y="6"/>
                  </a:lnTo>
                  <a:lnTo>
                    <a:pt x="22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59" name="Rectangle 29"/>
            <p:cNvSpPr>
              <a:spLocks noChangeArrowheads="1"/>
            </p:cNvSpPr>
            <p:nvPr/>
          </p:nvSpPr>
          <p:spPr bwMode="auto">
            <a:xfrm>
              <a:off x="1920" y="2490"/>
              <a:ext cx="62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b="0">
                  <a:solidFill>
                    <a:srgbClr val="000000"/>
                  </a:solidFill>
                </a:rPr>
                <a:t>ПОД (РSD)</a:t>
              </a:r>
              <a:endParaRPr lang="ru-RU" altLang="ru-RU" sz="2800" b="0"/>
            </a:p>
          </p:txBody>
        </p:sp>
        <p:sp>
          <p:nvSpPr>
            <p:cNvPr id="48260" name="Rectangle 30"/>
            <p:cNvSpPr>
              <a:spLocks noChangeArrowheads="1"/>
            </p:cNvSpPr>
            <p:nvPr/>
          </p:nvSpPr>
          <p:spPr bwMode="auto">
            <a:xfrm>
              <a:off x="1968" y="1862"/>
              <a:ext cx="594" cy="4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48261" name="Rectangle 31"/>
            <p:cNvSpPr>
              <a:spLocks noChangeArrowheads="1"/>
            </p:cNvSpPr>
            <p:nvPr/>
          </p:nvSpPr>
          <p:spPr bwMode="auto">
            <a:xfrm>
              <a:off x="1950" y="1874"/>
              <a:ext cx="594" cy="492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48262" name="Freeform 32"/>
            <p:cNvSpPr>
              <a:spLocks/>
            </p:cNvSpPr>
            <p:nvPr/>
          </p:nvSpPr>
          <p:spPr bwMode="auto">
            <a:xfrm>
              <a:off x="2082" y="1964"/>
              <a:ext cx="48" cy="294"/>
            </a:xfrm>
            <a:custGeom>
              <a:avLst/>
              <a:gdLst>
                <a:gd name="T0" fmla="*/ 24 w 48"/>
                <a:gd name="T1" fmla="*/ 0 h 294"/>
                <a:gd name="T2" fmla="*/ 48 w 48"/>
                <a:gd name="T3" fmla="*/ 114 h 294"/>
                <a:gd name="T4" fmla="*/ 30 w 48"/>
                <a:gd name="T5" fmla="*/ 96 h 294"/>
                <a:gd name="T6" fmla="*/ 30 w 48"/>
                <a:gd name="T7" fmla="*/ 294 h 294"/>
                <a:gd name="T8" fmla="*/ 12 w 48"/>
                <a:gd name="T9" fmla="*/ 294 h 294"/>
                <a:gd name="T10" fmla="*/ 12 w 48"/>
                <a:gd name="T11" fmla="*/ 96 h 294"/>
                <a:gd name="T12" fmla="*/ 0 w 48"/>
                <a:gd name="T13" fmla="*/ 114 h 294"/>
                <a:gd name="T14" fmla="*/ 24 w 48"/>
                <a:gd name="T15" fmla="*/ 0 h 2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294">
                  <a:moveTo>
                    <a:pt x="24" y="0"/>
                  </a:moveTo>
                  <a:lnTo>
                    <a:pt x="48" y="114"/>
                  </a:lnTo>
                  <a:lnTo>
                    <a:pt x="30" y="96"/>
                  </a:lnTo>
                  <a:lnTo>
                    <a:pt x="30" y="294"/>
                  </a:lnTo>
                  <a:lnTo>
                    <a:pt x="12" y="294"/>
                  </a:lnTo>
                  <a:lnTo>
                    <a:pt x="12" y="96"/>
                  </a:lnTo>
                  <a:lnTo>
                    <a:pt x="0" y="1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63" name="Freeform 33"/>
            <p:cNvSpPr>
              <a:spLocks/>
            </p:cNvSpPr>
            <p:nvPr/>
          </p:nvSpPr>
          <p:spPr bwMode="auto">
            <a:xfrm>
              <a:off x="2082" y="1964"/>
              <a:ext cx="48" cy="294"/>
            </a:xfrm>
            <a:custGeom>
              <a:avLst/>
              <a:gdLst>
                <a:gd name="T0" fmla="*/ 24 w 48"/>
                <a:gd name="T1" fmla="*/ 0 h 294"/>
                <a:gd name="T2" fmla="*/ 48 w 48"/>
                <a:gd name="T3" fmla="*/ 114 h 294"/>
                <a:gd name="T4" fmla="*/ 30 w 48"/>
                <a:gd name="T5" fmla="*/ 96 h 294"/>
                <a:gd name="T6" fmla="*/ 30 w 48"/>
                <a:gd name="T7" fmla="*/ 294 h 294"/>
                <a:gd name="T8" fmla="*/ 12 w 48"/>
                <a:gd name="T9" fmla="*/ 294 h 294"/>
                <a:gd name="T10" fmla="*/ 12 w 48"/>
                <a:gd name="T11" fmla="*/ 96 h 294"/>
                <a:gd name="T12" fmla="*/ 0 w 48"/>
                <a:gd name="T13" fmla="*/ 114 h 294"/>
                <a:gd name="T14" fmla="*/ 24 w 48"/>
                <a:gd name="T15" fmla="*/ 0 h 2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294">
                  <a:moveTo>
                    <a:pt x="24" y="0"/>
                  </a:moveTo>
                  <a:lnTo>
                    <a:pt x="48" y="114"/>
                  </a:lnTo>
                  <a:lnTo>
                    <a:pt x="30" y="96"/>
                  </a:lnTo>
                  <a:lnTo>
                    <a:pt x="30" y="294"/>
                  </a:lnTo>
                  <a:lnTo>
                    <a:pt x="12" y="294"/>
                  </a:lnTo>
                  <a:lnTo>
                    <a:pt x="12" y="96"/>
                  </a:lnTo>
                  <a:lnTo>
                    <a:pt x="0" y="114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64" name="Freeform 34"/>
            <p:cNvSpPr>
              <a:spLocks/>
            </p:cNvSpPr>
            <p:nvPr/>
          </p:nvSpPr>
          <p:spPr bwMode="auto">
            <a:xfrm>
              <a:off x="2364" y="1964"/>
              <a:ext cx="54" cy="294"/>
            </a:xfrm>
            <a:custGeom>
              <a:avLst/>
              <a:gdLst>
                <a:gd name="T0" fmla="*/ 30 w 54"/>
                <a:gd name="T1" fmla="*/ 294 h 294"/>
                <a:gd name="T2" fmla="*/ 0 w 54"/>
                <a:gd name="T3" fmla="*/ 180 h 294"/>
                <a:gd name="T4" fmla="*/ 18 w 54"/>
                <a:gd name="T5" fmla="*/ 198 h 294"/>
                <a:gd name="T6" fmla="*/ 18 w 54"/>
                <a:gd name="T7" fmla="*/ 0 h 294"/>
                <a:gd name="T8" fmla="*/ 36 w 54"/>
                <a:gd name="T9" fmla="*/ 0 h 294"/>
                <a:gd name="T10" fmla="*/ 36 w 54"/>
                <a:gd name="T11" fmla="*/ 198 h 294"/>
                <a:gd name="T12" fmla="*/ 54 w 54"/>
                <a:gd name="T13" fmla="*/ 180 h 294"/>
                <a:gd name="T14" fmla="*/ 30 w 54"/>
                <a:gd name="T15" fmla="*/ 294 h 2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" h="294">
                  <a:moveTo>
                    <a:pt x="30" y="294"/>
                  </a:moveTo>
                  <a:lnTo>
                    <a:pt x="0" y="180"/>
                  </a:lnTo>
                  <a:lnTo>
                    <a:pt x="18" y="198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36" y="198"/>
                  </a:lnTo>
                  <a:lnTo>
                    <a:pt x="54" y="180"/>
                  </a:lnTo>
                  <a:lnTo>
                    <a:pt x="30" y="2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65" name="Freeform 35"/>
            <p:cNvSpPr>
              <a:spLocks/>
            </p:cNvSpPr>
            <p:nvPr/>
          </p:nvSpPr>
          <p:spPr bwMode="auto">
            <a:xfrm>
              <a:off x="2364" y="1964"/>
              <a:ext cx="54" cy="294"/>
            </a:xfrm>
            <a:custGeom>
              <a:avLst/>
              <a:gdLst>
                <a:gd name="T0" fmla="*/ 30 w 54"/>
                <a:gd name="T1" fmla="*/ 294 h 294"/>
                <a:gd name="T2" fmla="*/ 0 w 54"/>
                <a:gd name="T3" fmla="*/ 180 h 294"/>
                <a:gd name="T4" fmla="*/ 18 w 54"/>
                <a:gd name="T5" fmla="*/ 198 h 294"/>
                <a:gd name="T6" fmla="*/ 18 w 54"/>
                <a:gd name="T7" fmla="*/ 0 h 294"/>
                <a:gd name="T8" fmla="*/ 36 w 54"/>
                <a:gd name="T9" fmla="*/ 0 h 294"/>
                <a:gd name="T10" fmla="*/ 36 w 54"/>
                <a:gd name="T11" fmla="*/ 198 h 294"/>
                <a:gd name="T12" fmla="*/ 54 w 54"/>
                <a:gd name="T13" fmla="*/ 180 h 294"/>
                <a:gd name="T14" fmla="*/ 30 w 54"/>
                <a:gd name="T15" fmla="*/ 294 h 2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" h="294">
                  <a:moveTo>
                    <a:pt x="30" y="294"/>
                  </a:moveTo>
                  <a:lnTo>
                    <a:pt x="0" y="180"/>
                  </a:lnTo>
                  <a:lnTo>
                    <a:pt x="18" y="198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36" y="198"/>
                  </a:lnTo>
                  <a:lnTo>
                    <a:pt x="54" y="180"/>
                  </a:lnTo>
                  <a:lnTo>
                    <a:pt x="30" y="29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66" name="Rectangle 36"/>
            <p:cNvSpPr>
              <a:spLocks noChangeArrowheads="1"/>
            </p:cNvSpPr>
            <p:nvPr/>
          </p:nvSpPr>
          <p:spPr bwMode="auto">
            <a:xfrm>
              <a:off x="2070" y="1850"/>
              <a:ext cx="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+</a:t>
              </a:r>
              <a:endParaRPr lang="ru-RU" altLang="ru-RU" sz="2800" b="0"/>
            </a:p>
          </p:txBody>
        </p:sp>
        <p:sp>
          <p:nvSpPr>
            <p:cNvPr id="48267" name="Rectangle 37"/>
            <p:cNvSpPr>
              <a:spLocks noChangeArrowheads="1"/>
            </p:cNvSpPr>
            <p:nvPr/>
          </p:nvSpPr>
          <p:spPr bwMode="auto">
            <a:xfrm>
              <a:off x="2358" y="2264"/>
              <a:ext cx="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+</a:t>
              </a:r>
              <a:endParaRPr lang="ru-RU" altLang="ru-RU" sz="2800" b="0"/>
            </a:p>
          </p:txBody>
        </p:sp>
        <p:sp>
          <p:nvSpPr>
            <p:cNvPr id="48268" name="Rectangle 38"/>
            <p:cNvSpPr>
              <a:spLocks noChangeArrowheads="1"/>
            </p:cNvSpPr>
            <p:nvPr/>
          </p:nvSpPr>
          <p:spPr bwMode="auto">
            <a:xfrm>
              <a:off x="1992" y="1850"/>
              <a:ext cx="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+</a:t>
              </a:r>
              <a:endParaRPr lang="ru-RU" altLang="ru-RU" sz="2800" b="0"/>
            </a:p>
          </p:txBody>
        </p:sp>
        <p:sp>
          <p:nvSpPr>
            <p:cNvPr id="48269" name="Rectangle 39"/>
            <p:cNvSpPr>
              <a:spLocks noChangeArrowheads="1"/>
            </p:cNvSpPr>
            <p:nvPr/>
          </p:nvSpPr>
          <p:spPr bwMode="auto">
            <a:xfrm>
              <a:off x="2280" y="2264"/>
              <a:ext cx="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+</a:t>
              </a:r>
              <a:endParaRPr lang="ru-RU" altLang="ru-RU" sz="2800" b="0"/>
            </a:p>
          </p:txBody>
        </p:sp>
        <p:sp>
          <p:nvSpPr>
            <p:cNvPr id="48270" name="Rectangle 40"/>
            <p:cNvSpPr>
              <a:spLocks noChangeArrowheads="1"/>
            </p:cNvSpPr>
            <p:nvPr/>
          </p:nvSpPr>
          <p:spPr bwMode="auto">
            <a:xfrm>
              <a:off x="2148" y="1850"/>
              <a:ext cx="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+</a:t>
              </a:r>
              <a:endParaRPr lang="ru-RU" altLang="ru-RU" sz="2800" b="0"/>
            </a:p>
          </p:txBody>
        </p:sp>
        <p:sp>
          <p:nvSpPr>
            <p:cNvPr id="48271" name="Rectangle 41"/>
            <p:cNvSpPr>
              <a:spLocks noChangeArrowheads="1"/>
            </p:cNvSpPr>
            <p:nvPr/>
          </p:nvSpPr>
          <p:spPr bwMode="auto">
            <a:xfrm>
              <a:off x="2436" y="2264"/>
              <a:ext cx="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+</a:t>
              </a:r>
              <a:endParaRPr lang="ru-RU" altLang="ru-RU" sz="2800" b="0"/>
            </a:p>
          </p:txBody>
        </p:sp>
        <p:sp>
          <p:nvSpPr>
            <p:cNvPr id="48272" name="Rectangle 42"/>
            <p:cNvSpPr>
              <a:spLocks noChangeArrowheads="1"/>
            </p:cNvSpPr>
            <p:nvPr/>
          </p:nvSpPr>
          <p:spPr bwMode="auto">
            <a:xfrm>
              <a:off x="2280" y="1796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_</a:t>
              </a:r>
              <a:endParaRPr lang="ru-RU" altLang="ru-RU" sz="2800" b="0"/>
            </a:p>
          </p:txBody>
        </p:sp>
        <p:sp>
          <p:nvSpPr>
            <p:cNvPr id="48273" name="Rectangle 43"/>
            <p:cNvSpPr>
              <a:spLocks noChangeArrowheads="1"/>
            </p:cNvSpPr>
            <p:nvPr/>
          </p:nvSpPr>
          <p:spPr bwMode="auto">
            <a:xfrm>
              <a:off x="1986" y="2228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_</a:t>
              </a:r>
              <a:endParaRPr lang="ru-RU" altLang="ru-RU" sz="2800" b="0"/>
            </a:p>
          </p:txBody>
        </p:sp>
        <p:sp>
          <p:nvSpPr>
            <p:cNvPr id="48274" name="Rectangle 44"/>
            <p:cNvSpPr>
              <a:spLocks noChangeArrowheads="1"/>
            </p:cNvSpPr>
            <p:nvPr/>
          </p:nvSpPr>
          <p:spPr bwMode="auto">
            <a:xfrm>
              <a:off x="2352" y="1796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_</a:t>
              </a:r>
              <a:endParaRPr lang="ru-RU" altLang="ru-RU" sz="2800" b="0"/>
            </a:p>
          </p:txBody>
        </p:sp>
        <p:sp>
          <p:nvSpPr>
            <p:cNvPr id="48275" name="Rectangle 45"/>
            <p:cNvSpPr>
              <a:spLocks noChangeArrowheads="1"/>
            </p:cNvSpPr>
            <p:nvPr/>
          </p:nvSpPr>
          <p:spPr bwMode="auto">
            <a:xfrm>
              <a:off x="2064" y="2228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_</a:t>
              </a:r>
              <a:endParaRPr lang="ru-RU" altLang="ru-RU" sz="2800" b="0"/>
            </a:p>
          </p:txBody>
        </p:sp>
        <p:sp>
          <p:nvSpPr>
            <p:cNvPr id="48276" name="Rectangle 46"/>
            <p:cNvSpPr>
              <a:spLocks noChangeArrowheads="1"/>
            </p:cNvSpPr>
            <p:nvPr/>
          </p:nvSpPr>
          <p:spPr bwMode="auto">
            <a:xfrm>
              <a:off x="2430" y="1796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_</a:t>
              </a:r>
              <a:endParaRPr lang="ru-RU" altLang="ru-RU" sz="2800" b="0"/>
            </a:p>
          </p:txBody>
        </p:sp>
        <p:sp>
          <p:nvSpPr>
            <p:cNvPr id="48277" name="Rectangle 47"/>
            <p:cNvSpPr>
              <a:spLocks noChangeArrowheads="1"/>
            </p:cNvSpPr>
            <p:nvPr/>
          </p:nvSpPr>
          <p:spPr bwMode="auto">
            <a:xfrm>
              <a:off x="2142" y="2228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_</a:t>
              </a:r>
              <a:endParaRPr lang="ru-RU" altLang="ru-RU" sz="2800" b="0"/>
            </a:p>
          </p:txBody>
        </p:sp>
        <p:sp>
          <p:nvSpPr>
            <p:cNvPr id="48278" name="Freeform 48"/>
            <p:cNvSpPr>
              <a:spLocks/>
            </p:cNvSpPr>
            <p:nvPr/>
          </p:nvSpPr>
          <p:spPr bwMode="auto">
            <a:xfrm>
              <a:off x="2196" y="1766"/>
              <a:ext cx="84" cy="36"/>
            </a:xfrm>
            <a:custGeom>
              <a:avLst/>
              <a:gdLst>
                <a:gd name="T0" fmla="*/ 6 w 84"/>
                <a:gd name="T1" fmla="*/ 36 h 36"/>
                <a:gd name="T2" fmla="*/ 84 w 84"/>
                <a:gd name="T3" fmla="*/ 12 h 36"/>
                <a:gd name="T4" fmla="*/ 0 w 84"/>
                <a:gd name="T5" fmla="*/ 0 h 36"/>
                <a:gd name="T6" fmla="*/ 12 w 84"/>
                <a:gd name="T7" fmla="*/ 12 h 36"/>
                <a:gd name="T8" fmla="*/ 6 w 84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">
                  <a:moveTo>
                    <a:pt x="6" y="36"/>
                  </a:moveTo>
                  <a:lnTo>
                    <a:pt x="84" y="12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79" name="Freeform 49"/>
            <p:cNvSpPr>
              <a:spLocks/>
            </p:cNvSpPr>
            <p:nvPr/>
          </p:nvSpPr>
          <p:spPr bwMode="auto">
            <a:xfrm>
              <a:off x="2196" y="1766"/>
              <a:ext cx="84" cy="36"/>
            </a:xfrm>
            <a:custGeom>
              <a:avLst/>
              <a:gdLst>
                <a:gd name="T0" fmla="*/ 6 w 84"/>
                <a:gd name="T1" fmla="*/ 36 h 36"/>
                <a:gd name="T2" fmla="*/ 84 w 84"/>
                <a:gd name="T3" fmla="*/ 12 h 36"/>
                <a:gd name="T4" fmla="*/ 0 w 84"/>
                <a:gd name="T5" fmla="*/ 0 h 36"/>
                <a:gd name="T6" fmla="*/ 12 w 84"/>
                <a:gd name="T7" fmla="*/ 12 h 36"/>
                <a:gd name="T8" fmla="*/ 6 w 84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">
                  <a:moveTo>
                    <a:pt x="6" y="36"/>
                  </a:moveTo>
                  <a:lnTo>
                    <a:pt x="84" y="12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6" y="3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80" name="Freeform 50"/>
            <p:cNvSpPr>
              <a:spLocks/>
            </p:cNvSpPr>
            <p:nvPr/>
          </p:nvSpPr>
          <p:spPr bwMode="auto">
            <a:xfrm>
              <a:off x="2202" y="2426"/>
              <a:ext cx="84" cy="36"/>
            </a:xfrm>
            <a:custGeom>
              <a:avLst/>
              <a:gdLst>
                <a:gd name="T0" fmla="*/ 78 w 84"/>
                <a:gd name="T1" fmla="*/ 0 h 36"/>
                <a:gd name="T2" fmla="*/ 0 w 84"/>
                <a:gd name="T3" fmla="*/ 24 h 36"/>
                <a:gd name="T4" fmla="*/ 84 w 84"/>
                <a:gd name="T5" fmla="*/ 36 h 36"/>
                <a:gd name="T6" fmla="*/ 72 w 84"/>
                <a:gd name="T7" fmla="*/ 24 h 36"/>
                <a:gd name="T8" fmla="*/ 78 w 84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">
                  <a:moveTo>
                    <a:pt x="78" y="0"/>
                  </a:moveTo>
                  <a:lnTo>
                    <a:pt x="0" y="24"/>
                  </a:lnTo>
                  <a:lnTo>
                    <a:pt x="84" y="36"/>
                  </a:lnTo>
                  <a:lnTo>
                    <a:pt x="72" y="2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81" name="Freeform 51"/>
            <p:cNvSpPr>
              <a:spLocks/>
            </p:cNvSpPr>
            <p:nvPr/>
          </p:nvSpPr>
          <p:spPr bwMode="auto">
            <a:xfrm>
              <a:off x="2202" y="2426"/>
              <a:ext cx="84" cy="36"/>
            </a:xfrm>
            <a:custGeom>
              <a:avLst/>
              <a:gdLst>
                <a:gd name="T0" fmla="*/ 78 w 84"/>
                <a:gd name="T1" fmla="*/ 0 h 36"/>
                <a:gd name="T2" fmla="*/ 0 w 84"/>
                <a:gd name="T3" fmla="*/ 24 h 36"/>
                <a:gd name="T4" fmla="*/ 84 w 84"/>
                <a:gd name="T5" fmla="*/ 36 h 36"/>
                <a:gd name="T6" fmla="*/ 72 w 84"/>
                <a:gd name="T7" fmla="*/ 24 h 36"/>
                <a:gd name="T8" fmla="*/ 78 w 84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">
                  <a:moveTo>
                    <a:pt x="78" y="0"/>
                  </a:moveTo>
                  <a:lnTo>
                    <a:pt x="0" y="24"/>
                  </a:lnTo>
                  <a:lnTo>
                    <a:pt x="84" y="36"/>
                  </a:lnTo>
                  <a:lnTo>
                    <a:pt x="72" y="24"/>
                  </a:lnTo>
                  <a:lnTo>
                    <a:pt x="7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82" name="Rectangle 52"/>
            <p:cNvSpPr>
              <a:spLocks noChangeArrowheads="1"/>
            </p:cNvSpPr>
            <p:nvPr/>
          </p:nvSpPr>
          <p:spPr bwMode="auto">
            <a:xfrm>
              <a:off x="2226" y="1874"/>
              <a:ext cx="30" cy="4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48283" name="Rectangle 53"/>
            <p:cNvSpPr>
              <a:spLocks noChangeArrowheads="1"/>
            </p:cNvSpPr>
            <p:nvPr/>
          </p:nvSpPr>
          <p:spPr bwMode="auto">
            <a:xfrm>
              <a:off x="2226" y="1874"/>
              <a:ext cx="30" cy="4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48284" name="Rectangle 54"/>
            <p:cNvSpPr>
              <a:spLocks noChangeArrowheads="1"/>
            </p:cNvSpPr>
            <p:nvPr/>
          </p:nvSpPr>
          <p:spPr bwMode="auto">
            <a:xfrm>
              <a:off x="2225" y="1874"/>
              <a:ext cx="34" cy="4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grpSp>
        <p:nvGrpSpPr>
          <p:cNvPr id="392247" name="Group 55"/>
          <p:cNvGrpSpPr>
            <a:grpSpLocks/>
          </p:cNvGrpSpPr>
          <p:nvPr/>
        </p:nvGrpSpPr>
        <p:grpSpPr bwMode="auto">
          <a:xfrm>
            <a:off x="6305550" y="3057525"/>
            <a:ext cx="2600325" cy="2136775"/>
            <a:chOff x="4044" y="1614"/>
            <a:chExt cx="1638" cy="1346"/>
          </a:xfrm>
        </p:grpSpPr>
        <p:sp>
          <p:nvSpPr>
            <p:cNvPr id="48210" name="Line 56"/>
            <p:cNvSpPr>
              <a:spLocks noChangeShapeType="1"/>
            </p:cNvSpPr>
            <p:nvPr/>
          </p:nvSpPr>
          <p:spPr bwMode="auto">
            <a:xfrm>
              <a:off x="4140" y="1776"/>
              <a:ext cx="1" cy="9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11" name="Line 57"/>
            <p:cNvSpPr>
              <a:spLocks noChangeShapeType="1"/>
            </p:cNvSpPr>
            <p:nvPr/>
          </p:nvSpPr>
          <p:spPr bwMode="auto">
            <a:xfrm>
              <a:off x="4146" y="2706"/>
              <a:ext cx="115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12" name="Line 58"/>
            <p:cNvSpPr>
              <a:spLocks noChangeShapeType="1"/>
            </p:cNvSpPr>
            <p:nvPr/>
          </p:nvSpPr>
          <p:spPr bwMode="auto">
            <a:xfrm flipV="1">
              <a:off x="4140" y="1908"/>
              <a:ext cx="804" cy="79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13" name="Rectangle 59"/>
            <p:cNvSpPr>
              <a:spLocks noChangeArrowheads="1"/>
            </p:cNvSpPr>
            <p:nvPr/>
          </p:nvSpPr>
          <p:spPr bwMode="auto">
            <a:xfrm>
              <a:off x="4044" y="1614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Е</a:t>
              </a:r>
              <a:endParaRPr lang="ru-RU" altLang="ru-RU" sz="2800" b="0"/>
            </a:p>
          </p:txBody>
        </p:sp>
        <p:sp>
          <p:nvSpPr>
            <p:cNvPr id="48214" name="Rectangle 60"/>
            <p:cNvSpPr>
              <a:spLocks noChangeArrowheads="1"/>
            </p:cNvSpPr>
            <p:nvPr/>
          </p:nvSpPr>
          <p:spPr bwMode="auto">
            <a:xfrm>
              <a:off x="5130" y="2706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d</a:t>
              </a:r>
              <a:endParaRPr lang="ru-RU" altLang="ru-RU" sz="2800" b="0"/>
            </a:p>
          </p:txBody>
        </p:sp>
        <p:sp>
          <p:nvSpPr>
            <p:cNvPr id="48215" name="Rectangle 61"/>
            <p:cNvSpPr>
              <a:spLocks noChangeArrowheads="1"/>
            </p:cNvSpPr>
            <p:nvPr/>
          </p:nvSpPr>
          <p:spPr bwMode="auto">
            <a:xfrm>
              <a:off x="4434" y="2826"/>
              <a:ext cx="69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размер домена</a:t>
              </a:r>
              <a:endParaRPr lang="ru-RU" altLang="ru-RU" sz="2800" b="0"/>
            </a:p>
          </p:txBody>
        </p:sp>
        <p:sp>
          <p:nvSpPr>
            <p:cNvPr id="48216" name="Rectangle 62"/>
            <p:cNvSpPr>
              <a:spLocks noChangeArrowheads="1"/>
            </p:cNvSpPr>
            <p:nvPr/>
          </p:nvSpPr>
          <p:spPr bwMode="auto">
            <a:xfrm>
              <a:off x="4320" y="2706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d</a:t>
              </a:r>
              <a:endParaRPr lang="ru-RU" altLang="ru-RU" sz="2800" b="0"/>
            </a:p>
          </p:txBody>
        </p:sp>
        <p:sp>
          <p:nvSpPr>
            <p:cNvPr id="48217" name="Rectangle 63"/>
            <p:cNvSpPr>
              <a:spLocks noChangeArrowheads="1"/>
            </p:cNvSpPr>
            <p:nvPr/>
          </p:nvSpPr>
          <p:spPr bwMode="auto">
            <a:xfrm>
              <a:off x="4392" y="2748"/>
              <a:ext cx="5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с</a:t>
              </a:r>
              <a:endParaRPr lang="ru-RU" altLang="ru-RU" sz="2800" b="0"/>
            </a:p>
          </p:txBody>
        </p:sp>
        <p:sp>
          <p:nvSpPr>
            <p:cNvPr id="48218" name="Freeform 64"/>
            <p:cNvSpPr>
              <a:spLocks/>
            </p:cNvSpPr>
            <p:nvPr/>
          </p:nvSpPr>
          <p:spPr bwMode="auto">
            <a:xfrm>
              <a:off x="4182" y="1902"/>
              <a:ext cx="858" cy="780"/>
            </a:xfrm>
            <a:custGeom>
              <a:avLst/>
              <a:gdLst>
                <a:gd name="T0" fmla="*/ 0 w 858"/>
                <a:gd name="T1" fmla="*/ 0 h 780"/>
                <a:gd name="T2" fmla="*/ 42 w 858"/>
                <a:gd name="T3" fmla="*/ 288 h 780"/>
                <a:gd name="T4" fmla="*/ 120 w 858"/>
                <a:gd name="T5" fmla="*/ 492 h 780"/>
                <a:gd name="T6" fmla="*/ 228 w 858"/>
                <a:gd name="T7" fmla="*/ 624 h 780"/>
                <a:gd name="T8" fmla="*/ 360 w 858"/>
                <a:gd name="T9" fmla="*/ 702 h 780"/>
                <a:gd name="T10" fmla="*/ 498 w 858"/>
                <a:gd name="T11" fmla="*/ 744 h 780"/>
                <a:gd name="T12" fmla="*/ 636 w 858"/>
                <a:gd name="T13" fmla="*/ 756 h 780"/>
                <a:gd name="T14" fmla="*/ 756 w 858"/>
                <a:gd name="T15" fmla="*/ 768 h 780"/>
                <a:gd name="T16" fmla="*/ 858 w 858"/>
                <a:gd name="T17" fmla="*/ 780 h 7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8" h="780">
                  <a:moveTo>
                    <a:pt x="0" y="0"/>
                  </a:moveTo>
                  <a:lnTo>
                    <a:pt x="42" y="288"/>
                  </a:lnTo>
                  <a:lnTo>
                    <a:pt x="120" y="492"/>
                  </a:lnTo>
                  <a:lnTo>
                    <a:pt x="228" y="624"/>
                  </a:lnTo>
                  <a:lnTo>
                    <a:pt x="360" y="702"/>
                  </a:lnTo>
                  <a:lnTo>
                    <a:pt x="498" y="744"/>
                  </a:lnTo>
                  <a:lnTo>
                    <a:pt x="636" y="756"/>
                  </a:lnTo>
                  <a:lnTo>
                    <a:pt x="756" y="768"/>
                  </a:lnTo>
                  <a:lnTo>
                    <a:pt x="858" y="78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19" name="Line 65"/>
            <p:cNvSpPr>
              <a:spLocks noChangeShapeType="1"/>
            </p:cNvSpPr>
            <p:nvPr/>
          </p:nvSpPr>
          <p:spPr bwMode="auto">
            <a:xfrm>
              <a:off x="4194" y="1914"/>
              <a:ext cx="6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20" name="Line 66"/>
            <p:cNvSpPr>
              <a:spLocks noChangeShapeType="1"/>
            </p:cNvSpPr>
            <p:nvPr/>
          </p:nvSpPr>
          <p:spPr bwMode="auto">
            <a:xfrm>
              <a:off x="4200" y="1962"/>
              <a:ext cx="6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21" name="Line 67"/>
            <p:cNvSpPr>
              <a:spLocks noChangeShapeType="1"/>
            </p:cNvSpPr>
            <p:nvPr/>
          </p:nvSpPr>
          <p:spPr bwMode="auto">
            <a:xfrm>
              <a:off x="4212" y="2010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22" name="Line 68"/>
            <p:cNvSpPr>
              <a:spLocks noChangeShapeType="1"/>
            </p:cNvSpPr>
            <p:nvPr/>
          </p:nvSpPr>
          <p:spPr bwMode="auto">
            <a:xfrm>
              <a:off x="4218" y="2052"/>
              <a:ext cx="6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23" name="Line 69"/>
            <p:cNvSpPr>
              <a:spLocks noChangeShapeType="1"/>
            </p:cNvSpPr>
            <p:nvPr/>
          </p:nvSpPr>
          <p:spPr bwMode="auto">
            <a:xfrm>
              <a:off x="4230" y="2100"/>
              <a:ext cx="6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24" name="Freeform 70"/>
            <p:cNvSpPr>
              <a:spLocks/>
            </p:cNvSpPr>
            <p:nvPr/>
          </p:nvSpPr>
          <p:spPr bwMode="auto">
            <a:xfrm>
              <a:off x="4242" y="2142"/>
              <a:ext cx="6" cy="30"/>
            </a:xfrm>
            <a:custGeom>
              <a:avLst/>
              <a:gdLst>
                <a:gd name="T0" fmla="*/ 0 w 6"/>
                <a:gd name="T1" fmla="*/ 0 h 30"/>
                <a:gd name="T2" fmla="*/ 6 w 6"/>
                <a:gd name="T3" fmla="*/ 24 h 30"/>
                <a:gd name="T4" fmla="*/ 6 w 6"/>
                <a:gd name="T5" fmla="*/ 3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30">
                  <a:moveTo>
                    <a:pt x="0" y="0"/>
                  </a:moveTo>
                  <a:lnTo>
                    <a:pt x="6" y="24"/>
                  </a:lnTo>
                  <a:lnTo>
                    <a:pt x="6" y="3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25" name="Freeform 71"/>
            <p:cNvSpPr>
              <a:spLocks/>
            </p:cNvSpPr>
            <p:nvPr/>
          </p:nvSpPr>
          <p:spPr bwMode="auto">
            <a:xfrm>
              <a:off x="4254" y="2190"/>
              <a:ext cx="12" cy="30"/>
            </a:xfrm>
            <a:custGeom>
              <a:avLst/>
              <a:gdLst>
                <a:gd name="T0" fmla="*/ 0 w 12"/>
                <a:gd name="T1" fmla="*/ 0 h 30"/>
                <a:gd name="T2" fmla="*/ 6 w 12"/>
                <a:gd name="T3" fmla="*/ 12 h 30"/>
                <a:gd name="T4" fmla="*/ 12 w 12"/>
                <a:gd name="T5" fmla="*/ 3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30">
                  <a:moveTo>
                    <a:pt x="0" y="0"/>
                  </a:moveTo>
                  <a:lnTo>
                    <a:pt x="6" y="12"/>
                  </a:lnTo>
                  <a:lnTo>
                    <a:pt x="12" y="3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26" name="Freeform 72"/>
            <p:cNvSpPr>
              <a:spLocks/>
            </p:cNvSpPr>
            <p:nvPr/>
          </p:nvSpPr>
          <p:spPr bwMode="auto">
            <a:xfrm>
              <a:off x="4272" y="2232"/>
              <a:ext cx="12" cy="30"/>
            </a:xfrm>
            <a:custGeom>
              <a:avLst/>
              <a:gdLst>
                <a:gd name="T0" fmla="*/ 0 w 12"/>
                <a:gd name="T1" fmla="*/ 0 h 30"/>
                <a:gd name="T2" fmla="*/ 0 w 12"/>
                <a:gd name="T3" fmla="*/ 6 h 30"/>
                <a:gd name="T4" fmla="*/ 12 w 12"/>
                <a:gd name="T5" fmla="*/ 3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30">
                  <a:moveTo>
                    <a:pt x="0" y="0"/>
                  </a:moveTo>
                  <a:lnTo>
                    <a:pt x="0" y="6"/>
                  </a:lnTo>
                  <a:lnTo>
                    <a:pt x="12" y="3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27" name="Line 73"/>
            <p:cNvSpPr>
              <a:spLocks noChangeShapeType="1"/>
            </p:cNvSpPr>
            <p:nvPr/>
          </p:nvSpPr>
          <p:spPr bwMode="auto">
            <a:xfrm>
              <a:off x="4296" y="2274"/>
              <a:ext cx="1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28" name="Freeform 74"/>
            <p:cNvSpPr>
              <a:spLocks/>
            </p:cNvSpPr>
            <p:nvPr/>
          </p:nvSpPr>
          <p:spPr bwMode="auto">
            <a:xfrm>
              <a:off x="4332" y="2298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12 w 30"/>
                <a:gd name="T3" fmla="*/ 6 h 6"/>
                <a:gd name="T4" fmla="*/ 30 w 30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6">
                  <a:moveTo>
                    <a:pt x="0" y="0"/>
                  </a:moveTo>
                  <a:lnTo>
                    <a:pt x="12" y="6"/>
                  </a:lnTo>
                  <a:lnTo>
                    <a:pt x="30" y="6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29" name="Line 75"/>
            <p:cNvSpPr>
              <a:spLocks noChangeShapeType="1"/>
            </p:cNvSpPr>
            <p:nvPr/>
          </p:nvSpPr>
          <p:spPr bwMode="auto">
            <a:xfrm flipV="1">
              <a:off x="4380" y="2298"/>
              <a:ext cx="30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30" name="Freeform 76"/>
            <p:cNvSpPr>
              <a:spLocks/>
            </p:cNvSpPr>
            <p:nvPr/>
          </p:nvSpPr>
          <p:spPr bwMode="auto">
            <a:xfrm>
              <a:off x="4422" y="2274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18 w 30"/>
                <a:gd name="T3" fmla="*/ 6 h 18"/>
                <a:gd name="T4" fmla="*/ 30 w 30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18">
                  <a:moveTo>
                    <a:pt x="0" y="18"/>
                  </a:moveTo>
                  <a:lnTo>
                    <a:pt x="18" y="6"/>
                  </a:lnTo>
                  <a:lnTo>
                    <a:pt x="30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31" name="Freeform 77"/>
            <p:cNvSpPr>
              <a:spLocks/>
            </p:cNvSpPr>
            <p:nvPr/>
          </p:nvSpPr>
          <p:spPr bwMode="auto">
            <a:xfrm>
              <a:off x="4464" y="2250"/>
              <a:ext cx="24" cy="18"/>
            </a:xfrm>
            <a:custGeom>
              <a:avLst/>
              <a:gdLst>
                <a:gd name="T0" fmla="*/ 0 w 24"/>
                <a:gd name="T1" fmla="*/ 18 h 18"/>
                <a:gd name="T2" fmla="*/ 18 w 24"/>
                <a:gd name="T3" fmla="*/ 6 h 18"/>
                <a:gd name="T4" fmla="*/ 24 w 24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8">
                  <a:moveTo>
                    <a:pt x="0" y="18"/>
                  </a:moveTo>
                  <a:lnTo>
                    <a:pt x="18" y="6"/>
                  </a:lnTo>
                  <a:lnTo>
                    <a:pt x="24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32" name="Freeform 78"/>
            <p:cNvSpPr>
              <a:spLocks/>
            </p:cNvSpPr>
            <p:nvPr/>
          </p:nvSpPr>
          <p:spPr bwMode="auto">
            <a:xfrm>
              <a:off x="4506" y="2220"/>
              <a:ext cx="24" cy="18"/>
            </a:xfrm>
            <a:custGeom>
              <a:avLst/>
              <a:gdLst>
                <a:gd name="T0" fmla="*/ 0 w 24"/>
                <a:gd name="T1" fmla="*/ 18 h 18"/>
                <a:gd name="T2" fmla="*/ 12 w 24"/>
                <a:gd name="T3" fmla="*/ 6 h 18"/>
                <a:gd name="T4" fmla="*/ 24 w 24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8">
                  <a:moveTo>
                    <a:pt x="0" y="18"/>
                  </a:moveTo>
                  <a:lnTo>
                    <a:pt x="12" y="6"/>
                  </a:lnTo>
                  <a:lnTo>
                    <a:pt x="24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33" name="Line 79"/>
            <p:cNvSpPr>
              <a:spLocks noChangeShapeType="1"/>
            </p:cNvSpPr>
            <p:nvPr/>
          </p:nvSpPr>
          <p:spPr bwMode="auto">
            <a:xfrm flipV="1">
              <a:off x="4542" y="2196"/>
              <a:ext cx="24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34" name="Line 80"/>
            <p:cNvSpPr>
              <a:spLocks noChangeShapeType="1"/>
            </p:cNvSpPr>
            <p:nvPr/>
          </p:nvSpPr>
          <p:spPr bwMode="auto">
            <a:xfrm flipV="1">
              <a:off x="4578" y="2166"/>
              <a:ext cx="24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35" name="Line 81"/>
            <p:cNvSpPr>
              <a:spLocks noChangeShapeType="1"/>
            </p:cNvSpPr>
            <p:nvPr/>
          </p:nvSpPr>
          <p:spPr bwMode="auto">
            <a:xfrm flipV="1">
              <a:off x="4614" y="2136"/>
              <a:ext cx="24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36" name="Freeform 82"/>
            <p:cNvSpPr>
              <a:spLocks/>
            </p:cNvSpPr>
            <p:nvPr/>
          </p:nvSpPr>
          <p:spPr bwMode="auto">
            <a:xfrm>
              <a:off x="4650" y="2106"/>
              <a:ext cx="24" cy="18"/>
            </a:xfrm>
            <a:custGeom>
              <a:avLst/>
              <a:gdLst>
                <a:gd name="T0" fmla="*/ 0 w 24"/>
                <a:gd name="T1" fmla="*/ 18 h 18"/>
                <a:gd name="T2" fmla="*/ 18 w 24"/>
                <a:gd name="T3" fmla="*/ 6 h 18"/>
                <a:gd name="T4" fmla="*/ 24 w 24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8">
                  <a:moveTo>
                    <a:pt x="0" y="18"/>
                  </a:moveTo>
                  <a:lnTo>
                    <a:pt x="18" y="6"/>
                  </a:lnTo>
                  <a:lnTo>
                    <a:pt x="24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37" name="Line 83"/>
            <p:cNvSpPr>
              <a:spLocks noChangeShapeType="1"/>
            </p:cNvSpPr>
            <p:nvPr/>
          </p:nvSpPr>
          <p:spPr bwMode="auto">
            <a:xfrm flipV="1">
              <a:off x="4692" y="2076"/>
              <a:ext cx="1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38" name="Line 84"/>
            <p:cNvSpPr>
              <a:spLocks noChangeShapeType="1"/>
            </p:cNvSpPr>
            <p:nvPr/>
          </p:nvSpPr>
          <p:spPr bwMode="auto">
            <a:xfrm flipV="1">
              <a:off x="4728" y="2046"/>
              <a:ext cx="1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39" name="Freeform 85"/>
            <p:cNvSpPr>
              <a:spLocks/>
            </p:cNvSpPr>
            <p:nvPr/>
          </p:nvSpPr>
          <p:spPr bwMode="auto">
            <a:xfrm>
              <a:off x="4764" y="2016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12 w 18"/>
                <a:gd name="T3" fmla="*/ 6 h 18"/>
                <a:gd name="T4" fmla="*/ 18 w 18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lnTo>
                    <a:pt x="12" y="6"/>
                  </a:lnTo>
                  <a:lnTo>
                    <a:pt x="18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40" name="Line 86"/>
            <p:cNvSpPr>
              <a:spLocks noChangeShapeType="1"/>
            </p:cNvSpPr>
            <p:nvPr/>
          </p:nvSpPr>
          <p:spPr bwMode="auto">
            <a:xfrm flipV="1">
              <a:off x="4800" y="1986"/>
              <a:ext cx="24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41" name="Line 87"/>
            <p:cNvSpPr>
              <a:spLocks noChangeShapeType="1"/>
            </p:cNvSpPr>
            <p:nvPr/>
          </p:nvSpPr>
          <p:spPr bwMode="auto">
            <a:xfrm flipV="1">
              <a:off x="4836" y="1956"/>
              <a:ext cx="24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42" name="Freeform 88"/>
            <p:cNvSpPr>
              <a:spLocks/>
            </p:cNvSpPr>
            <p:nvPr/>
          </p:nvSpPr>
          <p:spPr bwMode="auto">
            <a:xfrm>
              <a:off x="4872" y="1926"/>
              <a:ext cx="24" cy="18"/>
            </a:xfrm>
            <a:custGeom>
              <a:avLst/>
              <a:gdLst>
                <a:gd name="T0" fmla="*/ 0 w 24"/>
                <a:gd name="T1" fmla="*/ 18 h 18"/>
                <a:gd name="T2" fmla="*/ 6 w 24"/>
                <a:gd name="T3" fmla="*/ 12 h 18"/>
                <a:gd name="T4" fmla="*/ 24 w 24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8">
                  <a:moveTo>
                    <a:pt x="0" y="18"/>
                  </a:moveTo>
                  <a:lnTo>
                    <a:pt x="6" y="12"/>
                  </a:lnTo>
                  <a:lnTo>
                    <a:pt x="24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43" name="Line 89"/>
            <p:cNvSpPr>
              <a:spLocks noChangeShapeType="1"/>
            </p:cNvSpPr>
            <p:nvPr/>
          </p:nvSpPr>
          <p:spPr bwMode="auto">
            <a:xfrm>
              <a:off x="4368" y="2304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44" name="Line 90"/>
            <p:cNvSpPr>
              <a:spLocks noChangeShapeType="1"/>
            </p:cNvSpPr>
            <p:nvPr/>
          </p:nvSpPr>
          <p:spPr bwMode="auto">
            <a:xfrm>
              <a:off x="4368" y="2340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45" name="Line 91"/>
            <p:cNvSpPr>
              <a:spLocks noChangeShapeType="1"/>
            </p:cNvSpPr>
            <p:nvPr/>
          </p:nvSpPr>
          <p:spPr bwMode="auto">
            <a:xfrm>
              <a:off x="4368" y="2376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46" name="Line 92"/>
            <p:cNvSpPr>
              <a:spLocks noChangeShapeType="1"/>
            </p:cNvSpPr>
            <p:nvPr/>
          </p:nvSpPr>
          <p:spPr bwMode="auto">
            <a:xfrm>
              <a:off x="4368" y="2412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47" name="Line 93"/>
            <p:cNvSpPr>
              <a:spLocks noChangeShapeType="1"/>
            </p:cNvSpPr>
            <p:nvPr/>
          </p:nvSpPr>
          <p:spPr bwMode="auto">
            <a:xfrm>
              <a:off x="4368" y="2448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48" name="Line 94"/>
            <p:cNvSpPr>
              <a:spLocks noChangeShapeType="1"/>
            </p:cNvSpPr>
            <p:nvPr/>
          </p:nvSpPr>
          <p:spPr bwMode="auto">
            <a:xfrm>
              <a:off x="4368" y="2484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49" name="Line 95"/>
            <p:cNvSpPr>
              <a:spLocks noChangeShapeType="1"/>
            </p:cNvSpPr>
            <p:nvPr/>
          </p:nvSpPr>
          <p:spPr bwMode="auto">
            <a:xfrm>
              <a:off x="4368" y="2520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50" name="Line 96"/>
            <p:cNvSpPr>
              <a:spLocks noChangeShapeType="1"/>
            </p:cNvSpPr>
            <p:nvPr/>
          </p:nvSpPr>
          <p:spPr bwMode="auto">
            <a:xfrm>
              <a:off x="4368" y="2556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51" name="Line 97"/>
            <p:cNvSpPr>
              <a:spLocks noChangeShapeType="1"/>
            </p:cNvSpPr>
            <p:nvPr/>
          </p:nvSpPr>
          <p:spPr bwMode="auto">
            <a:xfrm>
              <a:off x="4368" y="2592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52" name="Line 98"/>
            <p:cNvSpPr>
              <a:spLocks noChangeShapeType="1"/>
            </p:cNvSpPr>
            <p:nvPr/>
          </p:nvSpPr>
          <p:spPr bwMode="auto">
            <a:xfrm>
              <a:off x="4368" y="2628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53" name="Line 99"/>
            <p:cNvSpPr>
              <a:spLocks noChangeShapeType="1"/>
            </p:cNvSpPr>
            <p:nvPr/>
          </p:nvSpPr>
          <p:spPr bwMode="auto">
            <a:xfrm>
              <a:off x="4368" y="2664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54" name="Line 100"/>
            <p:cNvSpPr>
              <a:spLocks noChangeShapeType="1"/>
            </p:cNvSpPr>
            <p:nvPr/>
          </p:nvSpPr>
          <p:spPr bwMode="auto">
            <a:xfrm>
              <a:off x="4368" y="270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55" name="Rectangle 101"/>
            <p:cNvSpPr>
              <a:spLocks noChangeArrowheads="1"/>
            </p:cNvSpPr>
            <p:nvPr/>
          </p:nvSpPr>
          <p:spPr bwMode="auto">
            <a:xfrm rot="599620">
              <a:off x="4416" y="2496"/>
              <a:ext cx="89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граничная энергия</a:t>
              </a:r>
              <a:endParaRPr lang="ru-RU" altLang="ru-RU" sz="2800" b="0"/>
            </a:p>
          </p:txBody>
        </p:sp>
        <p:sp>
          <p:nvSpPr>
            <p:cNvPr id="48256" name="Rectangle 102"/>
            <p:cNvSpPr>
              <a:spLocks noChangeArrowheads="1"/>
            </p:cNvSpPr>
            <p:nvPr/>
          </p:nvSpPr>
          <p:spPr bwMode="auto">
            <a:xfrm rot="-2277762">
              <a:off x="4272" y="1920"/>
              <a:ext cx="72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общая  энергия</a:t>
              </a:r>
              <a:endParaRPr lang="ru-RU" altLang="ru-RU" sz="2800" b="0"/>
            </a:p>
          </p:txBody>
        </p:sp>
        <p:sp>
          <p:nvSpPr>
            <p:cNvPr id="48257" name="Rectangle 103"/>
            <p:cNvSpPr>
              <a:spLocks noChangeArrowheads="1"/>
            </p:cNvSpPr>
            <p:nvPr/>
          </p:nvSpPr>
          <p:spPr bwMode="auto">
            <a:xfrm rot="-2586979">
              <a:off x="4320" y="1872"/>
              <a:ext cx="13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магнитостатическая энергия</a:t>
              </a:r>
              <a:endParaRPr lang="ru-RU" altLang="ru-RU" sz="2800" b="0"/>
            </a:p>
          </p:txBody>
        </p:sp>
      </p:grpSp>
      <p:grpSp>
        <p:nvGrpSpPr>
          <p:cNvPr id="392298" name="Group 106"/>
          <p:cNvGrpSpPr>
            <a:grpSpLocks/>
          </p:cNvGrpSpPr>
          <p:nvPr/>
        </p:nvGrpSpPr>
        <p:grpSpPr bwMode="auto">
          <a:xfrm>
            <a:off x="4572000" y="3479800"/>
            <a:ext cx="952500" cy="1358900"/>
            <a:chOff x="2952" y="1788"/>
            <a:chExt cx="600" cy="856"/>
          </a:xfrm>
        </p:grpSpPr>
        <p:sp>
          <p:nvSpPr>
            <p:cNvPr id="48158" name="Freeform 107"/>
            <p:cNvSpPr>
              <a:spLocks/>
            </p:cNvSpPr>
            <p:nvPr/>
          </p:nvSpPr>
          <p:spPr bwMode="auto">
            <a:xfrm>
              <a:off x="2958" y="1830"/>
              <a:ext cx="150" cy="570"/>
            </a:xfrm>
            <a:custGeom>
              <a:avLst/>
              <a:gdLst>
                <a:gd name="T0" fmla="*/ 72 w 150"/>
                <a:gd name="T1" fmla="*/ 0 h 570"/>
                <a:gd name="T2" fmla="*/ 90 w 150"/>
                <a:gd name="T3" fmla="*/ 6 h 570"/>
                <a:gd name="T4" fmla="*/ 102 w 150"/>
                <a:gd name="T5" fmla="*/ 24 h 570"/>
                <a:gd name="T6" fmla="*/ 114 w 150"/>
                <a:gd name="T7" fmla="*/ 48 h 570"/>
                <a:gd name="T8" fmla="*/ 126 w 150"/>
                <a:gd name="T9" fmla="*/ 84 h 570"/>
                <a:gd name="T10" fmla="*/ 138 w 150"/>
                <a:gd name="T11" fmla="*/ 126 h 570"/>
                <a:gd name="T12" fmla="*/ 144 w 150"/>
                <a:gd name="T13" fmla="*/ 174 h 570"/>
                <a:gd name="T14" fmla="*/ 150 w 150"/>
                <a:gd name="T15" fmla="*/ 228 h 570"/>
                <a:gd name="T16" fmla="*/ 150 w 150"/>
                <a:gd name="T17" fmla="*/ 282 h 570"/>
                <a:gd name="T18" fmla="*/ 150 w 150"/>
                <a:gd name="T19" fmla="*/ 342 h 570"/>
                <a:gd name="T20" fmla="*/ 144 w 150"/>
                <a:gd name="T21" fmla="*/ 396 h 570"/>
                <a:gd name="T22" fmla="*/ 138 w 150"/>
                <a:gd name="T23" fmla="*/ 444 h 570"/>
                <a:gd name="T24" fmla="*/ 132 w 150"/>
                <a:gd name="T25" fmla="*/ 486 h 570"/>
                <a:gd name="T26" fmla="*/ 120 w 150"/>
                <a:gd name="T27" fmla="*/ 522 h 570"/>
                <a:gd name="T28" fmla="*/ 108 w 150"/>
                <a:gd name="T29" fmla="*/ 546 h 570"/>
                <a:gd name="T30" fmla="*/ 90 w 150"/>
                <a:gd name="T31" fmla="*/ 564 h 570"/>
                <a:gd name="T32" fmla="*/ 78 w 150"/>
                <a:gd name="T33" fmla="*/ 570 h 570"/>
                <a:gd name="T34" fmla="*/ 66 w 150"/>
                <a:gd name="T35" fmla="*/ 564 h 570"/>
                <a:gd name="T36" fmla="*/ 48 w 150"/>
                <a:gd name="T37" fmla="*/ 546 h 570"/>
                <a:gd name="T38" fmla="*/ 36 w 150"/>
                <a:gd name="T39" fmla="*/ 522 h 570"/>
                <a:gd name="T40" fmla="*/ 24 w 150"/>
                <a:gd name="T41" fmla="*/ 486 h 570"/>
                <a:gd name="T42" fmla="*/ 18 w 150"/>
                <a:gd name="T43" fmla="*/ 444 h 570"/>
                <a:gd name="T44" fmla="*/ 12 w 150"/>
                <a:gd name="T45" fmla="*/ 396 h 570"/>
                <a:gd name="T46" fmla="*/ 6 w 150"/>
                <a:gd name="T47" fmla="*/ 342 h 570"/>
                <a:gd name="T48" fmla="*/ 0 w 150"/>
                <a:gd name="T49" fmla="*/ 282 h 570"/>
                <a:gd name="T50" fmla="*/ 6 w 150"/>
                <a:gd name="T51" fmla="*/ 228 h 570"/>
                <a:gd name="T52" fmla="*/ 6 w 150"/>
                <a:gd name="T53" fmla="*/ 174 h 570"/>
                <a:gd name="T54" fmla="*/ 12 w 150"/>
                <a:gd name="T55" fmla="*/ 126 h 570"/>
                <a:gd name="T56" fmla="*/ 24 w 150"/>
                <a:gd name="T57" fmla="*/ 84 h 570"/>
                <a:gd name="T58" fmla="*/ 36 w 150"/>
                <a:gd name="T59" fmla="*/ 48 h 570"/>
                <a:gd name="T60" fmla="*/ 48 w 150"/>
                <a:gd name="T61" fmla="*/ 24 h 570"/>
                <a:gd name="T62" fmla="*/ 60 w 150"/>
                <a:gd name="T63" fmla="*/ 6 h 570"/>
                <a:gd name="T64" fmla="*/ 72 w 150"/>
                <a:gd name="T65" fmla="*/ 0 h 5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0" h="570">
                  <a:moveTo>
                    <a:pt x="72" y="0"/>
                  </a:moveTo>
                  <a:lnTo>
                    <a:pt x="90" y="6"/>
                  </a:lnTo>
                  <a:lnTo>
                    <a:pt x="102" y="24"/>
                  </a:lnTo>
                  <a:lnTo>
                    <a:pt x="114" y="48"/>
                  </a:lnTo>
                  <a:lnTo>
                    <a:pt x="126" y="84"/>
                  </a:lnTo>
                  <a:lnTo>
                    <a:pt x="138" y="126"/>
                  </a:lnTo>
                  <a:lnTo>
                    <a:pt x="144" y="174"/>
                  </a:lnTo>
                  <a:lnTo>
                    <a:pt x="150" y="228"/>
                  </a:lnTo>
                  <a:lnTo>
                    <a:pt x="150" y="282"/>
                  </a:lnTo>
                  <a:lnTo>
                    <a:pt x="150" y="342"/>
                  </a:lnTo>
                  <a:lnTo>
                    <a:pt x="144" y="396"/>
                  </a:lnTo>
                  <a:lnTo>
                    <a:pt x="138" y="444"/>
                  </a:lnTo>
                  <a:lnTo>
                    <a:pt x="132" y="486"/>
                  </a:lnTo>
                  <a:lnTo>
                    <a:pt x="120" y="522"/>
                  </a:lnTo>
                  <a:lnTo>
                    <a:pt x="108" y="546"/>
                  </a:lnTo>
                  <a:lnTo>
                    <a:pt x="90" y="564"/>
                  </a:lnTo>
                  <a:lnTo>
                    <a:pt x="78" y="570"/>
                  </a:lnTo>
                  <a:lnTo>
                    <a:pt x="66" y="564"/>
                  </a:lnTo>
                  <a:lnTo>
                    <a:pt x="48" y="546"/>
                  </a:lnTo>
                  <a:lnTo>
                    <a:pt x="36" y="522"/>
                  </a:lnTo>
                  <a:lnTo>
                    <a:pt x="24" y="486"/>
                  </a:lnTo>
                  <a:lnTo>
                    <a:pt x="18" y="444"/>
                  </a:lnTo>
                  <a:lnTo>
                    <a:pt x="12" y="396"/>
                  </a:lnTo>
                  <a:lnTo>
                    <a:pt x="6" y="342"/>
                  </a:lnTo>
                  <a:lnTo>
                    <a:pt x="0" y="282"/>
                  </a:lnTo>
                  <a:lnTo>
                    <a:pt x="6" y="228"/>
                  </a:lnTo>
                  <a:lnTo>
                    <a:pt x="6" y="174"/>
                  </a:lnTo>
                  <a:lnTo>
                    <a:pt x="12" y="126"/>
                  </a:lnTo>
                  <a:lnTo>
                    <a:pt x="24" y="84"/>
                  </a:lnTo>
                  <a:lnTo>
                    <a:pt x="36" y="48"/>
                  </a:lnTo>
                  <a:lnTo>
                    <a:pt x="48" y="24"/>
                  </a:lnTo>
                  <a:lnTo>
                    <a:pt x="60" y="6"/>
                  </a:lnTo>
                  <a:lnTo>
                    <a:pt x="7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59" name="Freeform 108"/>
            <p:cNvSpPr>
              <a:spLocks/>
            </p:cNvSpPr>
            <p:nvPr/>
          </p:nvSpPr>
          <p:spPr bwMode="auto">
            <a:xfrm>
              <a:off x="3060" y="1824"/>
              <a:ext cx="150" cy="570"/>
            </a:xfrm>
            <a:custGeom>
              <a:avLst/>
              <a:gdLst>
                <a:gd name="T0" fmla="*/ 72 w 150"/>
                <a:gd name="T1" fmla="*/ 0 h 570"/>
                <a:gd name="T2" fmla="*/ 90 w 150"/>
                <a:gd name="T3" fmla="*/ 6 h 570"/>
                <a:gd name="T4" fmla="*/ 102 w 150"/>
                <a:gd name="T5" fmla="*/ 24 h 570"/>
                <a:gd name="T6" fmla="*/ 114 w 150"/>
                <a:gd name="T7" fmla="*/ 48 h 570"/>
                <a:gd name="T8" fmla="*/ 126 w 150"/>
                <a:gd name="T9" fmla="*/ 84 h 570"/>
                <a:gd name="T10" fmla="*/ 138 w 150"/>
                <a:gd name="T11" fmla="*/ 126 h 570"/>
                <a:gd name="T12" fmla="*/ 144 w 150"/>
                <a:gd name="T13" fmla="*/ 174 h 570"/>
                <a:gd name="T14" fmla="*/ 150 w 150"/>
                <a:gd name="T15" fmla="*/ 228 h 570"/>
                <a:gd name="T16" fmla="*/ 150 w 150"/>
                <a:gd name="T17" fmla="*/ 282 h 570"/>
                <a:gd name="T18" fmla="*/ 150 w 150"/>
                <a:gd name="T19" fmla="*/ 342 h 570"/>
                <a:gd name="T20" fmla="*/ 144 w 150"/>
                <a:gd name="T21" fmla="*/ 396 h 570"/>
                <a:gd name="T22" fmla="*/ 138 w 150"/>
                <a:gd name="T23" fmla="*/ 444 h 570"/>
                <a:gd name="T24" fmla="*/ 132 w 150"/>
                <a:gd name="T25" fmla="*/ 486 h 570"/>
                <a:gd name="T26" fmla="*/ 120 w 150"/>
                <a:gd name="T27" fmla="*/ 522 h 570"/>
                <a:gd name="T28" fmla="*/ 108 w 150"/>
                <a:gd name="T29" fmla="*/ 546 h 570"/>
                <a:gd name="T30" fmla="*/ 90 w 150"/>
                <a:gd name="T31" fmla="*/ 564 h 570"/>
                <a:gd name="T32" fmla="*/ 78 w 150"/>
                <a:gd name="T33" fmla="*/ 570 h 570"/>
                <a:gd name="T34" fmla="*/ 66 w 150"/>
                <a:gd name="T35" fmla="*/ 564 h 570"/>
                <a:gd name="T36" fmla="*/ 48 w 150"/>
                <a:gd name="T37" fmla="*/ 546 h 570"/>
                <a:gd name="T38" fmla="*/ 36 w 150"/>
                <a:gd name="T39" fmla="*/ 522 h 570"/>
                <a:gd name="T40" fmla="*/ 24 w 150"/>
                <a:gd name="T41" fmla="*/ 486 h 570"/>
                <a:gd name="T42" fmla="*/ 18 w 150"/>
                <a:gd name="T43" fmla="*/ 444 h 570"/>
                <a:gd name="T44" fmla="*/ 12 w 150"/>
                <a:gd name="T45" fmla="*/ 396 h 570"/>
                <a:gd name="T46" fmla="*/ 6 w 150"/>
                <a:gd name="T47" fmla="*/ 342 h 570"/>
                <a:gd name="T48" fmla="*/ 0 w 150"/>
                <a:gd name="T49" fmla="*/ 282 h 570"/>
                <a:gd name="T50" fmla="*/ 6 w 150"/>
                <a:gd name="T51" fmla="*/ 228 h 570"/>
                <a:gd name="T52" fmla="*/ 6 w 150"/>
                <a:gd name="T53" fmla="*/ 174 h 570"/>
                <a:gd name="T54" fmla="*/ 12 w 150"/>
                <a:gd name="T55" fmla="*/ 126 h 570"/>
                <a:gd name="T56" fmla="*/ 24 w 150"/>
                <a:gd name="T57" fmla="*/ 84 h 570"/>
                <a:gd name="T58" fmla="*/ 36 w 150"/>
                <a:gd name="T59" fmla="*/ 48 h 570"/>
                <a:gd name="T60" fmla="*/ 48 w 150"/>
                <a:gd name="T61" fmla="*/ 24 h 570"/>
                <a:gd name="T62" fmla="*/ 60 w 150"/>
                <a:gd name="T63" fmla="*/ 6 h 570"/>
                <a:gd name="T64" fmla="*/ 72 w 150"/>
                <a:gd name="T65" fmla="*/ 0 h 5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0" h="570">
                  <a:moveTo>
                    <a:pt x="72" y="0"/>
                  </a:moveTo>
                  <a:lnTo>
                    <a:pt x="90" y="6"/>
                  </a:lnTo>
                  <a:lnTo>
                    <a:pt x="102" y="24"/>
                  </a:lnTo>
                  <a:lnTo>
                    <a:pt x="114" y="48"/>
                  </a:lnTo>
                  <a:lnTo>
                    <a:pt x="126" y="84"/>
                  </a:lnTo>
                  <a:lnTo>
                    <a:pt x="138" y="126"/>
                  </a:lnTo>
                  <a:lnTo>
                    <a:pt x="144" y="174"/>
                  </a:lnTo>
                  <a:lnTo>
                    <a:pt x="150" y="228"/>
                  </a:lnTo>
                  <a:lnTo>
                    <a:pt x="150" y="282"/>
                  </a:lnTo>
                  <a:lnTo>
                    <a:pt x="150" y="342"/>
                  </a:lnTo>
                  <a:lnTo>
                    <a:pt x="144" y="396"/>
                  </a:lnTo>
                  <a:lnTo>
                    <a:pt x="138" y="444"/>
                  </a:lnTo>
                  <a:lnTo>
                    <a:pt x="132" y="486"/>
                  </a:lnTo>
                  <a:lnTo>
                    <a:pt x="120" y="522"/>
                  </a:lnTo>
                  <a:lnTo>
                    <a:pt x="108" y="546"/>
                  </a:lnTo>
                  <a:lnTo>
                    <a:pt x="90" y="564"/>
                  </a:lnTo>
                  <a:lnTo>
                    <a:pt x="78" y="570"/>
                  </a:lnTo>
                  <a:lnTo>
                    <a:pt x="66" y="564"/>
                  </a:lnTo>
                  <a:lnTo>
                    <a:pt x="48" y="546"/>
                  </a:lnTo>
                  <a:lnTo>
                    <a:pt x="36" y="522"/>
                  </a:lnTo>
                  <a:lnTo>
                    <a:pt x="24" y="486"/>
                  </a:lnTo>
                  <a:lnTo>
                    <a:pt x="18" y="444"/>
                  </a:lnTo>
                  <a:lnTo>
                    <a:pt x="12" y="396"/>
                  </a:lnTo>
                  <a:lnTo>
                    <a:pt x="6" y="342"/>
                  </a:lnTo>
                  <a:lnTo>
                    <a:pt x="0" y="282"/>
                  </a:lnTo>
                  <a:lnTo>
                    <a:pt x="6" y="228"/>
                  </a:lnTo>
                  <a:lnTo>
                    <a:pt x="6" y="174"/>
                  </a:lnTo>
                  <a:lnTo>
                    <a:pt x="12" y="126"/>
                  </a:lnTo>
                  <a:lnTo>
                    <a:pt x="24" y="84"/>
                  </a:lnTo>
                  <a:lnTo>
                    <a:pt x="36" y="48"/>
                  </a:lnTo>
                  <a:lnTo>
                    <a:pt x="48" y="24"/>
                  </a:lnTo>
                  <a:lnTo>
                    <a:pt x="60" y="6"/>
                  </a:lnTo>
                  <a:lnTo>
                    <a:pt x="7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60" name="Freeform 109"/>
            <p:cNvSpPr>
              <a:spLocks/>
            </p:cNvSpPr>
            <p:nvPr/>
          </p:nvSpPr>
          <p:spPr bwMode="auto">
            <a:xfrm>
              <a:off x="3162" y="1824"/>
              <a:ext cx="150" cy="570"/>
            </a:xfrm>
            <a:custGeom>
              <a:avLst/>
              <a:gdLst>
                <a:gd name="T0" fmla="*/ 72 w 150"/>
                <a:gd name="T1" fmla="*/ 0 h 570"/>
                <a:gd name="T2" fmla="*/ 90 w 150"/>
                <a:gd name="T3" fmla="*/ 6 h 570"/>
                <a:gd name="T4" fmla="*/ 102 w 150"/>
                <a:gd name="T5" fmla="*/ 24 h 570"/>
                <a:gd name="T6" fmla="*/ 114 w 150"/>
                <a:gd name="T7" fmla="*/ 48 h 570"/>
                <a:gd name="T8" fmla="*/ 126 w 150"/>
                <a:gd name="T9" fmla="*/ 84 h 570"/>
                <a:gd name="T10" fmla="*/ 132 w 150"/>
                <a:gd name="T11" fmla="*/ 126 h 570"/>
                <a:gd name="T12" fmla="*/ 144 w 150"/>
                <a:gd name="T13" fmla="*/ 174 h 570"/>
                <a:gd name="T14" fmla="*/ 144 w 150"/>
                <a:gd name="T15" fmla="*/ 228 h 570"/>
                <a:gd name="T16" fmla="*/ 150 w 150"/>
                <a:gd name="T17" fmla="*/ 282 h 570"/>
                <a:gd name="T18" fmla="*/ 144 w 150"/>
                <a:gd name="T19" fmla="*/ 342 h 570"/>
                <a:gd name="T20" fmla="*/ 144 w 150"/>
                <a:gd name="T21" fmla="*/ 396 h 570"/>
                <a:gd name="T22" fmla="*/ 138 w 150"/>
                <a:gd name="T23" fmla="*/ 444 h 570"/>
                <a:gd name="T24" fmla="*/ 126 w 150"/>
                <a:gd name="T25" fmla="*/ 486 h 570"/>
                <a:gd name="T26" fmla="*/ 120 w 150"/>
                <a:gd name="T27" fmla="*/ 522 h 570"/>
                <a:gd name="T28" fmla="*/ 108 w 150"/>
                <a:gd name="T29" fmla="*/ 546 h 570"/>
                <a:gd name="T30" fmla="*/ 90 w 150"/>
                <a:gd name="T31" fmla="*/ 564 h 570"/>
                <a:gd name="T32" fmla="*/ 78 w 150"/>
                <a:gd name="T33" fmla="*/ 570 h 570"/>
                <a:gd name="T34" fmla="*/ 60 w 150"/>
                <a:gd name="T35" fmla="*/ 564 h 570"/>
                <a:gd name="T36" fmla="*/ 48 w 150"/>
                <a:gd name="T37" fmla="*/ 546 h 570"/>
                <a:gd name="T38" fmla="*/ 36 w 150"/>
                <a:gd name="T39" fmla="*/ 522 h 570"/>
                <a:gd name="T40" fmla="*/ 24 w 150"/>
                <a:gd name="T41" fmla="*/ 486 h 570"/>
                <a:gd name="T42" fmla="*/ 12 w 150"/>
                <a:gd name="T43" fmla="*/ 444 h 570"/>
                <a:gd name="T44" fmla="*/ 6 w 150"/>
                <a:gd name="T45" fmla="*/ 396 h 570"/>
                <a:gd name="T46" fmla="*/ 6 w 150"/>
                <a:gd name="T47" fmla="*/ 342 h 570"/>
                <a:gd name="T48" fmla="*/ 0 w 150"/>
                <a:gd name="T49" fmla="*/ 282 h 570"/>
                <a:gd name="T50" fmla="*/ 0 w 150"/>
                <a:gd name="T51" fmla="*/ 228 h 570"/>
                <a:gd name="T52" fmla="*/ 6 w 150"/>
                <a:gd name="T53" fmla="*/ 174 h 570"/>
                <a:gd name="T54" fmla="*/ 12 w 150"/>
                <a:gd name="T55" fmla="*/ 126 h 570"/>
                <a:gd name="T56" fmla="*/ 24 w 150"/>
                <a:gd name="T57" fmla="*/ 84 h 570"/>
                <a:gd name="T58" fmla="*/ 30 w 150"/>
                <a:gd name="T59" fmla="*/ 48 h 570"/>
                <a:gd name="T60" fmla="*/ 42 w 150"/>
                <a:gd name="T61" fmla="*/ 24 h 570"/>
                <a:gd name="T62" fmla="*/ 60 w 150"/>
                <a:gd name="T63" fmla="*/ 6 h 570"/>
                <a:gd name="T64" fmla="*/ 72 w 150"/>
                <a:gd name="T65" fmla="*/ 0 h 5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0" h="570">
                  <a:moveTo>
                    <a:pt x="72" y="0"/>
                  </a:moveTo>
                  <a:lnTo>
                    <a:pt x="90" y="6"/>
                  </a:lnTo>
                  <a:lnTo>
                    <a:pt x="102" y="24"/>
                  </a:lnTo>
                  <a:lnTo>
                    <a:pt x="114" y="48"/>
                  </a:lnTo>
                  <a:lnTo>
                    <a:pt x="126" y="84"/>
                  </a:lnTo>
                  <a:lnTo>
                    <a:pt x="132" y="126"/>
                  </a:lnTo>
                  <a:lnTo>
                    <a:pt x="144" y="174"/>
                  </a:lnTo>
                  <a:lnTo>
                    <a:pt x="144" y="228"/>
                  </a:lnTo>
                  <a:lnTo>
                    <a:pt x="150" y="282"/>
                  </a:lnTo>
                  <a:lnTo>
                    <a:pt x="144" y="342"/>
                  </a:lnTo>
                  <a:lnTo>
                    <a:pt x="144" y="396"/>
                  </a:lnTo>
                  <a:lnTo>
                    <a:pt x="138" y="444"/>
                  </a:lnTo>
                  <a:lnTo>
                    <a:pt x="126" y="486"/>
                  </a:lnTo>
                  <a:lnTo>
                    <a:pt x="120" y="522"/>
                  </a:lnTo>
                  <a:lnTo>
                    <a:pt x="108" y="546"/>
                  </a:lnTo>
                  <a:lnTo>
                    <a:pt x="90" y="564"/>
                  </a:lnTo>
                  <a:lnTo>
                    <a:pt x="78" y="570"/>
                  </a:lnTo>
                  <a:lnTo>
                    <a:pt x="60" y="564"/>
                  </a:lnTo>
                  <a:lnTo>
                    <a:pt x="48" y="546"/>
                  </a:lnTo>
                  <a:lnTo>
                    <a:pt x="36" y="522"/>
                  </a:lnTo>
                  <a:lnTo>
                    <a:pt x="24" y="486"/>
                  </a:lnTo>
                  <a:lnTo>
                    <a:pt x="12" y="444"/>
                  </a:lnTo>
                  <a:lnTo>
                    <a:pt x="6" y="396"/>
                  </a:lnTo>
                  <a:lnTo>
                    <a:pt x="6" y="342"/>
                  </a:lnTo>
                  <a:lnTo>
                    <a:pt x="0" y="282"/>
                  </a:lnTo>
                  <a:lnTo>
                    <a:pt x="0" y="228"/>
                  </a:lnTo>
                  <a:lnTo>
                    <a:pt x="6" y="174"/>
                  </a:lnTo>
                  <a:lnTo>
                    <a:pt x="12" y="126"/>
                  </a:lnTo>
                  <a:lnTo>
                    <a:pt x="24" y="84"/>
                  </a:lnTo>
                  <a:lnTo>
                    <a:pt x="30" y="48"/>
                  </a:lnTo>
                  <a:lnTo>
                    <a:pt x="42" y="24"/>
                  </a:lnTo>
                  <a:lnTo>
                    <a:pt x="60" y="6"/>
                  </a:lnTo>
                  <a:lnTo>
                    <a:pt x="7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61" name="Freeform 110"/>
            <p:cNvSpPr>
              <a:spLocks/>
            </p:cNvSpPr>
            <p:nvPr/>
          </p:nvSpPr>
          <p:spPr bwMode="auto">
            <a:xfrm>
              <a:off x="3264" y="1824"/>
              <a:ext cx="150" cy="570"/>
            </a:xfrm>
            <a:custGeom>
              <a:avLst/>
              <a:gdLst>
                <a:gd name="T0" fmla="*/ 72 w 150"/>
                <a:gd name="T1" fmla="*/ 0 h 570"/>
                <a:gd name="T2" fmla="*/ 90 w 150"/>
                <a:gd name="T3" fmla="*/ 6 h 570"/>
                <a:gd name="T4" fmla="*/ 102 w 150"/>
                <a:gd name="T5" fmla="*/ 24 h 570"/>
                <a:gd name="T6" fmla="*/ 114 w 150"/>
                <a:gd name="T7" fmla="*/ 48 h 570"/>
                <a:gd name="T8" fmla="*/ 126 w 150"/>
                <a:gd name="T9" fmla="*/ 84 h 570"/>
                <a:gd name="T10" fmla="*/ 132 w 150"/>
                <a:gd name="T11" fmla="*/ 126 h 570"/>
                <a:gd name="T12" fmla="*/ 144 w 150"/>
                <a:gd name="T13" fmla="*/ 174 h 570"/>
                <a:gd name="T14" fmla="*/ 144 w 150"/>
                <a:gd name="T15" fmla="*/ 228 h 570"/>
                <a:gd name="T16" fmla="*/ 150 w 150"/>
                <a:gd name="T17" fmla="*/ 282 h 570"/>
                <a:gd name="T18" fmla="*/ 150 w 150"/>
                <a:gd name="T19" fmla="*/ 342 h 570"/>
                <a:gd name="T20" fmla="*/ 144 w 150"/>
                <a:gd name="T21" fmla="*/ 396 h 570"/>
                <a:gd name="T22" fmla="*/ 138 w 150"/>
                <a:gd name="T23" fmla="*/ 444 h 570"/>
                <a:gd name="T24" fmla="*/ 126 w 150"/>
                <a:gd name="T25" fmla="*/ 486 h 570"/>
                <a:gd name="T26" fmla="*/ 120 w 150"/>
                <a:gd name="T27" fmla="*/ 522 h 570"/>
                <a:gd name="T28" fmla="*/ 108 w 150"/>
                <a:gd name="T29" fmla="*/ 546 h 570"/>
                <a:gd name="T30" fmla="*/ 90 w 150"/>
                <a:gd name="T31" fmla="*/ 564 h 570"/>
                <a:gd name="T32" fmla="*/ 78 w 150"/>
                <a:gd name="T33" fmla="*/ 570 h 570"/>
                <a:gd name="T34" fmla="*/ 60 w 150"/>
                <a:gd name="T35" fmla="*/ 564 h 570"/>
                <a:gd name="T36" fmla="*/ 48 w 150"/>
                <a:gd name="T37" fmla="*/ 546 h 570"/>
                <a:gd name="T38" fmla="*/ 36 w 150"/>
                <a:gd name="T39" fmla="*/ 522 h 570"/>
                <a:gd name="T40" fmla="*/ 24 w 150"/>
                <a:gd name="T41" fmla="*/ 486 h 570"/>
                <a:gd name="T42" fmla="*/ 18 w 150"/>
                <a:gd name="T43" fmla="*/ 444 h 570"/>
                <a:gd name="T44" fmla="*/ 6 w 150"/>
                <a:gd name="T45" fmla="*/ 396 h 570"/>
                <a:gd name="T46" fmla="*/ 6 w 150"/>
                <a:gd name="T47" fmla="*/ 342 h 570"/>
                <a:gd name="T48" fmla="*/ 0 w 150"/>
                <a:gd name="T49" fmla="*/ 282 h 570"/>
                <a:gd name="T50" fmla="*/ 0 w 150"/>
                <a:gd name="T51" fmla="*/ 228 h 570"/>
                <a:gd name="T52" fmla="*/ 6 w 150"/>
                <a:gd name="T53" fmla="*/ 174 h 570"/>
                <a:gd name="T54" fmla="*/ 12 w 150"/>
                <a:gd name="T55" fmla="*/ 126 h 570"/>
                <a:gd name="T56" fmla="*/ 24 w 150"/>
                <a:gd name="T57" fmla="*/ 84 h 570"/>
                <a:gd name="T58" fmla="*/ 30 w 150"/>
                <a:gd name="T59" fmla="*/ 48 h 570"/>
                <a:gd name="T60" fmla="*/ 42 w 150"/>
                <a:gd name="T61" fmla="*/ 24 h 570"/>
                <a:gd name="T62" fmla="*/ 60 w 150"/>
                <a:gd name="T63" fmla="*/ 6 h 570"/>
                <a:gd name="T64" fmla="*/ 72 w 150"/>
                <a:gd name="T65" fmla="*/ 0 h 5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0" h="570">
                  <a:moveTo>
                    <a:pt x="72" y="0"/>
                  </a:moveTo>
                  <a:lnTo>
                    <a:pt x="90" y="6"/>
                  </a:lnTo>
                  <a:lnTo>
                    <a:pt x="102" y="24"/>
                  </a:lnTo>
                  <a:lnTo>
                    <a:pt x="114" y="48"/>
                  </a:lnTo>
                  <a:lnTo>
                    <a:pt x="126" y="84"/>
                  </a:lnTo>
                  <a:lnTo>
                    <a:pt x="132" y="126"/>
                  </a:lnTo>
                  <a:lnTo>
                    <a:pt x="144" y="174"/>
                  </a:lnTo>
                  <a:lnTo>
                    <a:pt x="144" y="228"/>
                  </a:lnTo>
                  <a:lnTo>
                    <a:pt x="150" y="282"/>
                  </a:lnTo>
                  <a:lnTo>
                    <a:pt x="150" y="342"/>
                  </a:lnTo>
                  <a:lnTo>
                    <a:pt x="144" y="396"/>
                  </a:lnTo>
                  <a:lnTo>
                    <a:pt x="138" y="444"/>
                  </a:lnTo>
                  <a:lnTo>
                    <a:pt x="126" y="486"/>
                  </a:lnTo>
                  <a:lnTo>
                    <a:pt x="120" y="522"/>
                  </a:lnTo>
                  <a:lnTo>
                    <a:pt x="108" y="546"/>
                  </a:lnTo>
                  <a:lnTo>
                    <a:pt x="90" y="564"/>
                  </a:lnTo>
                  <a:lnTo>
                    <a:pt x="78" y="570"/>
                  </a:lnTo>
                  <a:lnTo>
                    <a:pt x="60" y="564"/>
                  </a:lnTo>
                  <a:lnTo>
                    <a:pt x="48" y="546"/>
                  </a:lnTo>
                  <a:lnTo>
                    <a:pt x="36" y="522"/>
                  </a:lnTo>
                  <a:lnTo>
                    <a:pt x="24" y="486"/>
                  </a:lnTo>
                  <a:lnTo>
                    <a:pt x="18" y="444"/>
                  </a:lnTo>
                  <a:lnTo>
                    <a:pt x="6" y="396"/>
                  </a:lnTo>
                  <a:lnTo>
                    <a:pt x="6" y="342"/>
                  </a:lnTo>
                  <a:lnTo>
                    <a:pt x="0" y="282"/>
                  </a:lnTo>
                  <a:lnTo>
                    <a:pt x="0" y="228"/>
                  </a:lnTo>
                  <a:lnTo>
                    <a:pt x="6" y="174"/>
                  </a:lnTo>
                  <a:lnTo>
                    <a:pt x="12" y="126"/>
                  </a:lnTo>
                  <a:lnTo>
                    <a:pt x="24" y="84"/>
                  </a:lnTo>
                  <a:lnTo>
                    <a:pt x="30" y="48"/>
                  </a:lnTo>
                  <a:lnTo>
                    <a:pt x="42" y="24"/>
                  </a:lnTo>
                  <a:lnTo>
                    <a:pt x="60" y="6"/>
                  </a:lnTo>
                  <a:lnTo>
                    <a:pt x="7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62" name="Freeform 111"/>
            <p:cNvSpPr>
              <a:spLocks/>
            </p:cNvSpPr>
            <p:nvPr/>
          </p:nvSpPr>
          <p:spPr bwMode="auto">
            <a:xfrm>
              <a:off x="3366" y="1824"/>
              <a:ext cx="150" cy="570"/>
            </a:xfrm>
            <a:custGeom>
              <a:avLst/>
              <a:gdLst>
                <a:gd name="T0" fmla="*/ 72 w 150"/>
                <a:gd name="T1" fmla="*/ 0 h 570"/>
                <a:gd name="T2" fmla="*/ 90 w 150"/>
                <a:gd name="T3" fmla="*/ 6 h 570"/>
                <a:gd name="T4" fmla="*/ 102 w 150"/>
                <a:gd name="T5" fmla="*/ 24 h 570"/>
                <a:gd name="T6" fmla="*/ 114 w 150"/>
                <a:gd name="T7" fmla="*/ 54 h 570"/>
                <a:gd name="T8" fmla="*/ 126 w 150"/>
                <a:gd name="T9" fmla="*/ 84 h 570"/>
                <a:gd name="T10" fmla="*/ 132 w 150"/>
                <a:gd name="T11" fmla="*/ 126 h 570"/>
                <a:gd name="T12" fmla="*/ 144 w 150"/>
                <a:gd name="T13" fmla="*/ 174 h 570"/>
                <a:gd name="T14" fmla="*/ 144 w 150"/>
                <a:gd name="T15" fmla="*/ 228 h 570"/>
                <a:gd name="T16" fmla="*/ 150 w 150"/>
                <a:gd name="T17" fmla="*/ 288 h 570"/>
                <a:gd name="T18" fmla="*/ 150 w 150"/>
                <a:gd name="T19" fmla="*/ 342 h 570"/>
                <a:gd name="T20" fmla="*/ 144 w 150"/>
                <a:gd name="T21" fmla="*/ 396 h 570"/>
                <a:gd name="T22" fmla="*/ 138 w 150"/>
                <a:gd name="T23" fmla="*/ 444 h 570"/>
                <a:gd name="T24" fmla="*/ 126 w 150"/>
                <a:gd name="T25" fmla="*/ 486 h 570"/>
                <a:gd name="T26" fmla="*/ 120 w 150"/>
                <a:gd name="T27" fmla="*/ 522 h 570"/>
                <a:gd name="T28" fmla="*/ 108 w 150"/>
                <a:gd name="T29" fmla="*/ 552 h 570"/>
                <a:gd name="T30" fmla="*/ 90 w 150"/>
                <a:gd name="T31" fmla="*/ 564 h 570"/>
                <a:gd name="T32" fmla="*/ 78 w 150"/>
                <a:gd name="T33" fmla="*/ 570 h 570"/>
                <a:gd name="T34" fmla="*/ 60 w 150"/>
                <a:gd name="T35" fmla="*/ 564 h 570"/>
                <a:gd name="T36" fmla="*/ 48 w 150"/>
                <a:gd name="T37" fmla="*/ 552 h 570"/>
                <a:gd name="T38" fmla="*/ 36 w 150"/>
                <a:gd name="T39" fmla="*/ 522 h 570"/>
                <a:gd name="T40" fmla="*/ 24 w 150"/>
                <a:gd name="T41" fmla="*/ 486 h 570"/>
                <a:gd name="T42" fmla="*/ 18 w 150"/>
                <a:gd name="T43" fmla="*/ 444 h 570"/>
                <a:gd name="T44" fmla="*/ 6 w 150"/>
                <a:gd name="T45" fmla="*/ 396 h 570"/>
                <a:gd name="T46" fmla="*/ 6 w 150"/>
                <a:gd name="T47" fmla="*/ 342 h 570"/>
                <a:gd name="T48" fmla="*/ 0 w 150"/>
                <a:gd name="T49" fmla="*/ 288 h 570"/>
                <a:gd name="T50" fmla="*/ 0 w 150"/>
                <a:gd name="T51" fmla="*/ 228 h 570"/>
                <a:gd name="T52" fmla="*/ 6 w 150"/>
                <a:gd name="T53" fmla="*/ 174 h 570"/>
                <a:gd name="T54" fmla="*/ 12 w 150"/>
                <a:gd name="T55" fmla="*/ 126 h 570"/>
                <a:gd name="T56" fmla="*/ 24 w 150"/>
                <a:gd name="T57" fmla="*/ 84 h 570"/>
                <a:gd name="T58" fmla="*/ 30 w 150"/>
                <a:gd name="T59" fmla="*/ 54 h 570"/>
                <a:gd name="T60" fmla="*/ 42 w 150"/>
                <a:gd name="T61" fmla="*/ 24 h 570"/>
                <a:gd name="T62" fmla="*/ 60 w 150"/>
                <a:gd name="T63" fmla="*/ 6 h 570"/>
                <a:gd name="T64" fmla="*/ 72 w 150"/>
                <a:gd name="T65" fmla="*/ 0 h 5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0" h="570">
                  <a:moveTo>
                    <a:pt x="72" y="0"/>
                  </a:moveTo>
                  <a:lnTo>
                    <a:pt x="90" y="6"/>
                  </a:lnTo>
                  <a:lnTo>
                    <a:pt x="102" y="24"/>
                  </a:lnTo>
                  <a:lnTo>
                    <a:pt x="114" y="54"/>
                  </a:lnTo>
                  <a:lnTo>
                    <a:pt x="126" y="84"/>
                  </a:lnTo>
                  <a:lnTo>
                    <a:pt x="132" y="126"/>
                  </a:lnTo>
                  <a:lnTo>
                    <a:pt x="144" y="174"/>
                  </a:lnTo>
                  <a:lnTo>
                    <a:pt x="144" y="228"/>
                  </a:lnTo>
                  <a:lnTo>
                    <a:pt x="150" y="288"/>
                  </a:lnTo>
                  <a:lnTo>
                    <a:pt x="150" y="342"/>
                  </a:lnTo>
                  <a:lnTo>
                    <a:pt x="144" y="396"/>
                  </a:lnTo>
                  <a:lnTo>
                    <a:pt x="138" y="444"/>
                  </a:lnTo>
                  <a:lnTo>
                    <a:pt x="126" y="486"/>
                  </a:lnTo>
                  <a:lnTo>
                    <a:pt x="120" y="522"/>
                  </a:lnTo>
                  <a:lnTo>
                    <a:pt x="108" y="552"/>
                  </a:lnTo>
                  <a:lnTo>
                    <a:pt x="90" y="564"/>
                  </a:lnTo>
                  <a:lnTo>
                    <a:pt x="78" y="570"/>
                  </a:lnTo>
                  <a:lnTo>
                    <a:pt x="60" y="564"/>
                  </a:lnTo>
                  <a:lnTo>
                    <a:pt x="48" y="552"/>
                  </a:lnTo>
                  <a:lnTo>
                    <a:pt x="36" y="522"/>
                  </a:lnTo>
                  <a:lnTo>
                    <a:pt x="24" y="486"/>
                  </a:lnTo>
                  <a:lnTo>
                    <a:pt x="18" y="444"/>
                  </a:lnTo>
                  <a:lnTo>
                    <a:pt x="6" y="396"/>
                  </a:lnTo>
                  <a:lnTo>
                    <a:pt x="6" y="342"/>
                  </a:lnTo>
                  <a:lnTo>
                    <a:pt x="0" y="288"/>
                  </a:lnTo>
                  <a:lnTo>
                    <a:pt x="0" y="228"/>
                  </a:lnTo>
                  <a:lnTo>
                    <a:pt x="6" y="174"/>
                  </a:lnTo>
                  <a:lnTo>
                    <a:pt x="12" y="126"/>
                  </a:lnTo>
                  <a:lnTo>
                    <a:pt x="24" y="84"/>
                  </a:lnTo>
                  <a:lnTo>
                    <a:pt x="30" y="54"/>
                  </a:lnTo>
                  <a:lnTo>
                    <a:pt x="42" y="24"/>
                  </a:lnTo>
                  <a:lnTo>
                    <a:pt x="60" y="6"/>
                  </a:lnTo>
                  <a:lnTo>
                    <a:pt x="7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63" name="Rectangle 112"/>
            <p:cNvSpPr>
              <a:spLocks noChangeArrowheads="1"/>
            </p:cNvSpPr>
            <p:nvPr/>
          </p:nvSpPr>
          <p:spPr bwMode="auto">
            <a:xfrm>
              <a:off x="3024" y="2490"/>
              <a:ext cx="52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b="0">
                  <a:solidFill>
                    <a:srgbClr val="000000"/>
                  </a:solidFill>
                </a:rPr>
                <a:t>МД (MD)</a:t>
              </a:r>
              <a:endParaRPr lang="ru-RU" altLang="ru-RU" sz="2800" b="0"/>
            </a:p>
          </p:txBody>
        </p:sp>
        <p:sp>
          <p:nvSpPr>
            <p:cNvPr id="48164" name="Rectangle 113"/>
            <p:cNvSpPr>
              <a:spLocks noChangeArrowheads="1"/>
            </p:cNvSpPr>
            <p:nvPr/>
          </p:nvSpPr>
          <p:spPr bwMode="auto">
            <a:xfrm>
              <a:off x="2952" y="1866"/>
              <a:ext cx="600" cy="4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48165" name="Rectangle 114"/>
            <p:cNvSpPr>
              <a:spLocks noChangeArrowheads="1"/>
            </p:cNvSpPr>
            <p:nvPr/>
          </p:nvSpPr>
          <p:spPr bwMode="auto">
            <a:xfrm>
              <a:off x="2952" y="1866"/>
              <a:ext cx="600" cy="492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48166" name="Rectangle 115"/>
            <p:cNvSpPr>
              <a:spLocks noChangeArrowheads="1"/>
            </p:cNvSpPr>
            <p:nvPr/>
          </p:nvSpPr>
          <p:spPr bwMode="auto">
            <a:xfrm>
              <a:off x="2964" y="1836"/>
              <a:ext cx="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+</a:t>
              </a:r>
              <a:endParaRPr lang="ru-RU" altLang="ru-RU" sz="2800" b="0"/>
            </a:p>
          </p:txBody>
        </p:sp>
        <p:sp>
          <p:nvSpPr>
            <p:cNvPr id="48167" name="Rectangle 116"/>
            <p:cNvSpPr>
              <a:spLocks noChangeArrowheads="1"/>
            </p:cNvSpPr>
            <p:nvPr/>
          </p:nvSpPr>
          <p:spPr bwMode="auto">
            <a:xfrm>
              <a:off x="3156" y="1836"/>
              <a:ext cx="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+</a:t>
              </a:r>
              <a:endParaRPr lang="ru-RU" altLang="ru-RU" sz="2800" b="0"/>
            </a:p>
          </p:txBody>
        </p:sp>
        <p:sp>
          <p:nvSpPr>
            <p:cNvPr id="48168" name="Rectangle 117"/>
            <p:cNvSpPr>
              <a:spLocks noChangeArrowheads="1"/>
            </p:cNvSpPr>
            <p:nvPr/>
          </p:nvSpPr>
          <p:spPr bwMode="auto">
            <a:xfrm>
              <a:off x="3354" y="1842"/>
              <a:ext cx="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+</a:t>
              </a:r>
              <a:endParaRPr lang="ru-RU" altLang="ru-RU" sz="2800" b="0"/>
            </a:p>
          </p:txBody>
        </p:sp>
        <p:sp>
          <p:nvSpPr>
            <p:cNvPr id="48169" name="Rectangle 118"/>
            <p:cNvSpPr>
              <a:spLocks noChangeArrowheads="1"/>
            </p:cNvSpPr>
            <p:nvPr/>
          </p:nvSpPr>
          <p:spPr bwMode="auto">
            <a:xfrm>
              <a:off x="3468" y="2256"/>
              <a:ext cx="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+</a:t>
              </a:r>
              <a:endParaRPr lang="ru-RU" altLang="ru-RU" sz="2800" b="0"/>
            </a:p>
          </p:txBody>
        </p:sp>
        <p:sp>
          <p:nvSpPr>
            <p:cNvPr id="48170" name="Rectangle 119"/>
            <p:cNvSpPr>
              <a:spLocks noChangeArrowheads="1"/>
            </p:cNvSpPr>
            <p:nvPr/>
          </p:nvSpPr>
          <p:spPr bwMode="auto">
            <a:xfrm>
              <a:off x="3258" y="2256"/>
              <a:ext cx="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+</a:t>
              </a:r>
              <a:endParaRPr lang="ru-RU" altLang="ru-RU" sz="2800" b="0"/>
            </a:p>
          </p:txBody>
        </p:sp>
        <p:sp>
          <p:nvSpPr>
            <p:cNvPr id="48171" name="Rectangle 120"/>
            <p:cNvSpPr>
              <a:spLocks noChangeArrowheads="1"/>
            </p:cNvSpPr>
            <p:nvPr/>
          </p:nvSpPr>
          <p:spPr bwMode="auto">
            <a:xfrm>
              <a:off x="3060" y="2256"/>
              <a:ext cx="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+</a:t>
              </a:r>
              <a:endParaRPr lang="ru-RU" altLang="ru-RU" sz="2800" b="0"/>
            </a:p>
          </p:txBody>
        </p:sp>
        <p:sp>
          <p:nvSpPr>
            <p:cNvPr id="48172" name="Rectangle 121"/>
            <p:cNvSpPr>
              <a:spLocks noChangeArrowheads="1"/>
            </p:cNvSpPr>
            <p:nvPr/>
          </p:nvSpPr>
          <p:spPr bwMode="auto">
            <a:xfrm>
              <a:off x="3054" y="1788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_</a:t>
              </a:r>
              <a:endParaRPr lang="ru-RU" altLang="ru-RU" sz="2800" b="0"/>
            </a:p>
          </p:txBody>
        </p:sp>
        <p:sp>
          <p:nvSpPr>
            <p:cNvPr id="48173" name="Rectangle 122"/>
            <p:cNvSpPr>
              <a:spLocks noChangeArrowheads="1"/>
            </p:cNvSpPr>
            <p:nvPr/>
          </p:nvSpPr>
          <p:spPr bwMode="auto">
            <a:xfrm>
              <a:off x="3252" y="1788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_</a:t>
              </a:r>
              <a:endParaRPr lang="ru-RU" altLang="ru-RU" sz="2800" b="0"/>
            </a:p>
          </p:txBody>
        </p:sp>
        <p:sp>
          <p:nvSpPr>
            <p:cNvPr id="48174" name="Rectangle 123"/>
            <p:cNvSpPr>
              <a:spLocks noChangeArrowheads="1"/>
            </p:cNvSpPr>
            <p:nvPr/>
          </p:nvSpPr>
          <p:spPr bwMode="auto">
            <a:xfrm>
              <a:off x="3468" y="1788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_</a:t>
              </a:r>
              <a:endParaRPr lang="ru-RU" altLang="ru-RU" sz="2800" b="0"/>
            </a:p>
          </p:txBody>
        </p:sp>
        <p:sp>
          <p:nvSpPr>
            <p:cNvPr id="48175" name="Rectangle 124"/>
            <p:cNvSpPr>
              <a:spLocks noChangeArrowheads="1"/>
            </p:cNvSpPr>
            <p:nvPr/>
          </p:nvSpPr>
          <p:spPr bwMode="auto">
            <a:xfrm>
              <a:off x="2964" y="2214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_</a:t>
              </a:r>
              <a:endParaRPr lang="ru-RU" altLang="ru-RU" sz="2800" b="0"/>
            </a:p>
          </p:txBody>
        </p:sp>
        <p:sp>
          <p:nvSpPr>
            <p:cNvPr id="48176" name="Rectangle 125"/>
            <p:cNvSpPr>
              <a:spLocks noChangeArrowheads="1"/>
            </p:cNvSpPr>
            <p:nvPr/>
          </p:nvSpPr>
          <p:spPr bwMode="auto">
            <a:xfrm>
              <a:off x="3156" y="2214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_</a:t>
              </a:r>
              <a:endParaRPr lang="ru-RU" altLang="ru-RU" sz="2800" b="0"/>
            </a:p>
          </p:txBody>
        </p:sp>
        <p:sp>
          <p:nvSpPr>
            <p:cNvPr id="48177" name="Rectangle 126"/>
            <p:cNvSpPr>
              <a:spLocks noChangeArrowheads="1"/>
            </p:cNvSpPr>
            <p:nvPr/>
          </p:nvSpPr>
          <p:spPr bwMode="auto">
            <a:xfrm>
              <a:off x="3360" y="2214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_</a:t>
              </a:r>
              <a:endParaRPr lang="ru-RU" altLang="ru-RU" sz="2800" b="0"/>
            </a:p>
          </p:txBody>
        </p:sp>
        <p:sp>
          <p:nvSpPr>
            <p:cNvPr id="48178" name="Line 127"/>
            <p:cNvSpPr>
              <a:spLocks noChangeShapeType="1"/>
            </p:cNvSpPr>
            <p:nvPr/>
          </p:nvSpPr>
          <p:spPr bwMode="auto">
            <a:xfrm flipV="1">
              <a:off x="3228" y="1866"/>
              <a:ext cx="1" cy="4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79" name="Line 128"/>
            <p:cNvSpPr>
              <a:spLocks noChangeShapeType="1"/>
            </p:cNvSpPr>
            <p:nvPr/>
          </p:nvSpPr>
          <p:spPr bwMode="auto">
            <a:xfrm flipV="1">
              <a:off x="3036" y="1866"/>
              <a:ext cx="1" cy="4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80" name="Line 129"/>
            <p:cNvSpPr>
              <a:spLocks noChangeShapeType="1"/>
            </p:cNvSpPr>
            <p:nvPr/>
          </p:nvSpPr>
          <p:spPr bwMode="auto">
            <a:xfrm flipV="1">
              <a:off x="3126" y="1866"/>
              <a:ext cx="1" cy="4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81" name="Line 130"/>
            <p:cNvSpPr>
              <a:spLocks noChangeShapeType="1"/>
            </p:cNvSpPr>
            <p:nvPr/>
          </p:nvSpPr>
          <p:spPr bwMode="auto">
            <a:xfrm flipV="1">
              <a:off x="3438" y="1866"/>
              <a:ext cx="1" cy="4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82" name="Line 131"/>
            <p:cNvSpPr>
              <a:spLocks noChangeShapeType="1"/>
            </p:cNvSpPr>
            <p:nvPr/>
          </p:nvSpPr>
          <p:spPr bwMode="auto">
            <a:xfrm flipV="1">
              <a:off x="3336" y="1872"/>
              <a:ext cx="1" cy="4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83" name="Freeform 132"/>
            <p:cNvSpPr>
              <a:spLocks/>
            </p:cNvSpPr>
            <p:nvPr/>
          </p:nvSpPr>
          <p:spPr bwMode="auto">
            <a:xfrm>
              <a:off x="3018" y="1818"/>
              <a:ext cx="24" cy="18"/>
            </a:xfrm>
            <a:custGeom>
              <a:avLst/>
              <a:gdLst>
                <a:gd name="T0" fmla="*/ 0 w 24"/>
                <a:gd name="T1" fmla="*/ 0 h 18"/>
                <a:gd name="T2" fmla="*/ 24 w 24"/>
                <a:gd name="T3" fmla="*/ 12 h 18"/>
                <a:gd name="T4" fmla="*/ 6 w 24"/>
                <a:gd name="T5" fmla="*/ 18 h 18"/>
                <a:gd name="T6" fmla="*/ 12 w 24"/>
                <a:gd name="T7" fmla="*/ 12 h 18"/>
                <a:gd name="T8" fmla="*/ 0 w 24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8">
                  <a:moveTo>
                    <a:pt x="0" y="0"/>
                  </a:moveTo>
                  <a:lnTo>
                    <a:pt x="24" y="12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84" name="Freeform 133"/>
            <p:cNvSpPr>
              <a:spLocks/>
            </p:cNvSpPr>
            <p:nvPr/>
          </p:nvSpPr>
          <p:spPr bwMode="auto">
            <a:xfrm>
              <a:off x="3018" y="1818"/>
              <a:ext cx="24" cy="18"/>
            </a:xfrm>
            <a:custGeom>
              <a:avLst/>
              <a:gdLst>
                <a:gd name="T0" fmla="*/ 0 w 24"/>
                <a:gd name="T1" fmla="*/ 0 h 18"/>
                <a:gd name="T2" fmla="*/ 24 w 24"/>
                <a:gd name="T3" fmla="*/ 12 h 18"/>
                <a:gd name="T4" fmla="*/ 6 w 24"/>
                <a:gd name="T5" fmla="*/ 18 h 18"/>
                <a:gd name="T6" fmla="*/ 12 w 24"/>
                <a:gd name="T7" fmla="*/ 12 h 18"/>
                <a:gd name="T8" fmla="*/ 0 w 24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8">
                  <a:moveTo>
                    <a:pt x="0" y="0"/>
                  </a:moveTo>
                  <a:lnTo>
                    <a:pt x="24" y="12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85" name="Freeform 134"/>
            <p:cNvSpPr>
              <a:spLocks/>
            </p:cNvSpPr>
            <p:nvPr/>
          </p:nvSpPr>
          <p:spPr bwMode="auto">
            <a:xfrm>
              <a:off x="3120" y="1818"/>
              <a:ext cx="24" cy="12"/>
            </a:xfrm>
            <a:custGeom>
              <a:avLst/>
              <a:gdLst>
                <a:gd name="T0" fmla="*/ 0 w 24"/>
                <a:gd name="T1" fmla="*/ 0 h 12"/>
                <a:gd name="T2" fmla="*/ 24 w 24"/>
                <a:gd name="T3" fmla="*/ 6 h 12"/>
                <a:gd name="T4" fmla="*/ 6 w 24"/>
                <a:gd name="T5" fmla="*/ 12 h 12"/>
                <a:gd name="T6" fmla="*/ 12 w 24"/>
                <a:gd name="T7" fmla="*/ 6 h 12"/>
                <a:gd name="T8" fmla="*/ 0 w 2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2">
                  <a:moveTo>
                    <a:pt x="0" y="0"/>
                  </a:moveTo>
                  <a:lnTo>
                    <a:pt x="24" y="6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86" name="Freeform 135"/>
            <p:cNvSpPr>
              <a:spLocks/>
            </p:cNvSpPr>
            <p:nvPr/>
          </p:nvSpPr>
          <p:spPr bwMode="auto">
            <a:xfrm>
              <a:off x="3120" y="1818"/>
              <a:ext cx="24" cy="12"/>
            </a:xfrm>
            <a:custGeom>
              <a:avLst/>
              <a:gdLst>
                <a:gd name="T0" fmla="*/ 0 w 24"/>
                <a:gd name="T1" fmla="*/ 0 h 12"/>
                <a:gd name="T2" fmla="*/ 24 w 24"/>
                <a:gd name="T3" fmla="*/ 6 h 12"/>
                <a:gd name="T4" fmla="*/ 6 w 24"/>
                <a:gd name="T5" fmla="*/ 12 h 12"/>
                <a:gd name="T6" fmla="*/ 12 w 24"/>
                <a:gd name="T7" fmla="*/ 6 h 12"/>
                <a:gd name="T8" fmla="*/ 0 w 2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2">
                  <a:moveTo>
                    <a:pt x="0" y="0"/>
                  </a:moveTo>
                  <a:lnTo>
                    <a:pt x="24" y="6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87" name="Freeform 136"/>
            <p:cNvSpPr>
              <a:spLocks/>
            </p:cNvSpPr>
            <p:nvPr/>
          </p:nvSpPr>
          <p:spPr bwMode="auto">
            <a:xfrm>
              <a:off x="3222" y="1818"/>
              <a:ext cx="24" cy="12"/>
            </a:xfrm>
            <a:custGeom>
              <a:avLst/>
              <a:gdLst>
                <a:gd name="T0" fmla="*/ 0 w 24"/>
                <a:gd name="T1" fmla="*/ 0 h 12"/>
                <a:gd name="T2" fmla="*/ 24 w 24"/>
                <a:gd name="T3" fmla="*/ 6 h 12"/>
                <a:gd name="T4" fmla="*/ 6 w 24"/>
                <a:gd name="T5" fmla="*/ 12 h 12"/>
                <a:gd name="T6" fmla="*/ 12 w 24"/>
                <a:gd name="T7" fmla="*/ 6 h 12"/>
                <a:gd name="T8" fmla="*/ 0 w 2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2">
                  <a:moveTo>
                    <a:pt x="0" y="0"/>
                  </a:moveTo>
                  <a:lnTo>
                    <a:pt x="24" y="6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88" name="Freeform 137"/>
            <p:cNvSpPr>
              <a:spLocks/>
            </p:cNvSpPr>
            <p:nvPr/>
          </p:nvSpPr>
          <p:spPr bwMode="auto">
            <a:xfrm>
              <a:off x="3222" y="1818"/>
              <a:ext cx="24" cy="12"/>
            </a:xfrm>
            <a:custGeom>
              <a:avLst/>
              <a:gdLst>
                <a:gd name="T0" fmla="*/ 0 w 24"/>
                <a:gd name="T1" fmla="*/ 0 h 12"/>
                <a:gd name="T2" fmla="*/ 24 w 24"/>
                <a:gd name="T3" fmla="*/ 6 h 12"/>
                <a:gd name="T4" fmla="*/ 6 w 24"/>
                <a:gd name="T5" fmla="*/ 12 h 12"/>
                <a:gd name="T6" fmla="*/ 12 w 24"/>
                <a:gd name="T7" fmla="*/ 6 h 12"/>
                <a:gd name="T8" fmla="*/ 0 w 2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2">
                  <a:moveTo>
                    <a:pt x="0" y="0"/>
                  </a:moveTo>
                  <a:lnTo>
                    <a:pt x="24" y="6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89" name="Freeform 138"/>
            <p:cNvSpPr>
              <a:spLocks/>
            </p:cNvSpPr>
            <p:nvPr/>
          </p:nvSpPr>
          <p:spPr bwMode="auto">
            <a:xfrm>
              <a:off x="3324" y="1818"/>
              <a:ext cx="24" cy="18"/>
            </a:xfrm>
            <a:custGeom>
              <a:avLst/>
              <a:gdLst>
                <a:gd name="T0" fmla="*/ 0 w 24"/>
                <a:gd name="T1" fmla="*/ 0 h 18"/>
                <a:gd name="T2" fmla="*/ 24 w 24"/>
                <a:gd name="T3" fmla="*/ 6 h 18"/>
                <a:gd name="T4" fmla="*/ 0 w 24"/>
                <a:gd name="T5" fmla="*/ 18 h 18"/>
                <a:gd name="T6" fmla="*/ 6 w 24"/>
                <a:gd name="T7" fmla="*/ 6 h 18"/>
                <a:gd name="T8" fmla="*/ 0 w 24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8">
                  <a:moveTo>
                    <a:pt x="0" y="0"/>
                  </a:moveTo>
                  <a:lnTo>
                    <a:pt x="24" y="6"/>
                  </a:lnTo>
                  <a:lnTo>
                    <a:pt x="0" y="18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90" name="Freeform 139"/>
            <p:cNvSpPr>
              <a:spLocks/>
            </p:cNvSpPr>
            <p:nvPr/>
          </p:nvSpPr>
          <p:spPr bwMode="auto">
            <a:xfrm>
              <a:off x="3324" y="1818"/>
              <a:ext cx="24" cy="18"/>
            </a:xfrm>
            <a:custGeom>
              <a:avLst/>
              <a:gdLst>
                <a:gd name="T0" fmla="*/ 0 w 24"/>
                <a:gd name="T1" fmla="*/ 0 h 18"/>
                <a:gd name="T2" fmla="*/ 24 w 24"/>
                <a:gd name="T3" fmla="*/ 6 h 18"/>
                <a:gd name="T4" fmla="*/ 0 w 24"/>
                <a:gd name="T5" fmla="*/ 18 h 18"/>
                <a:gd name="T6" fmla="*/ 6 w 24"/>
                <a:gd name="T7" fmla="*/ 6 h 18"/>
                <a:gd name="T8" fmla="*/ 0 w 24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8">
                  <a:moveTo>
                    <a:pt x="0" y="0"/>
                  </a:moveTo>
                  <a:lnTo>
                    <a:pt x="24" y="6"/>
                  </a:lnTo>
                  <a:lnTo>
                    <a:pt x="0" y="18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91" name="Freeform 140"/>
            <p:cNvSpPr>
              <a:spLocks/>
            </p:cNvSpPr>
            <p:nvPr/>
          </p:nvSpPr>
          <p:spPr bwMode="auto">
            <a:xfrm>
              <a:off x="3426" y="1818"/>
              <a:ext cx="24" cy="18"/>
            </a:xfrm>
            <a:custGeom>
              <a:avLst/>
              <a:gdLst>
                <a:gd name="T0" fmla="*/ 0 w 24"/>
                <a:gd name="T1" fmla="*/ 0 h 18"/>
                <a:gd name="T2" fmla="*/ 24 w 24"/>
                <a:gd name="T3" fmla="*/ 12 h 18"/>
                <a:gd name="T4" fmla="*/ 0 w 24"/>
                <a:gd name="T5" fmla="*/ 18 h 18"/>
                <a:gd name="T6" fmla="*/ 12 w 24"/>
                <a:gd name="T7" fmla="*/ 6 h 18"/>
                <a:gd name="T8" fmla="*/ 0 w 24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8">
                  <a:moveTo>
                    <a:pt x="0" y="0"/>
                  </a:moveTo>
                  <a:lnTo>
                    <a:pt x="24" y="12"/>
                  </a:lnTo>
                  <a:lnTo>
                    <a:pt x="0" y="18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92" name="Freeform 141"/>
            <p:cNvSpPr>
              <a:spLocks/>
            </p:cNvSpPr>
            <p:nvPr/>
          </p:nvSpPr>
          <p:spPr bwMode="auto">
            <a:xfrm>
              <a:off x="3426" y="1818"/>
              <a:ext cx="24" cy="18"/>
            </a:xfrm>
            <a:custGeom>
              <a:avLst/>
              <a:gdLst>
                <a:gd name="T0" fmla="*/ 0 w 24"/>
                <a:gd name="T1" fmla="*/ 0 h 18"/>
                <a:gd name="T2" fmla="*/ 24 w 24"/>
                <a:gd name="T3" fmla="*/ 12 h 18"/>
                <a:gd name="T4" fmla="*/ 0 w 24"/>
                <a:gd name="T5" fmla="*/ 18 h 18"/>
                <a:gd name="T6" fmla="*/ 12 w 24"/>
                <a:gd name="T7" fmla="*/ 6 h 18"/>
                <a:gd name="T8" fmla="*/ 0 w 24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8">
                  <a:moveTo>
                    <a:pt x="0" y="0"/>
                  </a:moveTo>
                  <a:lnTo>
                    <a:pt x="24" y="12"/>
                  </a:lnTo>
                  <a:lnTo>
                    <a:pt x="0" y="18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93" name="Freeform 142"/>
            <p:cNvSpPr>
              <a:spLocks/>
            </p:cNvSpPr>
            <p:nvPr/>
          </p:nvSpPr>
          <p:spPr bwMode="auto">
            <a:xfrm>
              <a:off x="2982" y="2022"/>
              <a:ext cx="12" cy="162"/>
            </a:xfrm>
            <a:custGeom>
              <a:avLst/>
              <a:gdLst>
                <a:gd name="T0" fmla="*/ 0 w 12"/>
                <a:gd name="T1" fmla="*/ 36 h 162"/>
                <a:gd name="T2" fmla="*/ 12 w 12"/>
                <a:gd name="T3" fmla="*/ 0 h 162"/>
                <a:gd name="T4" fmla="*/ 12 w 12"/>
                <a:gd name="T5" fmla="*/ 162 h 1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62">
                  <a:moveTo>
                    <a:pt x="0" y="36"/>
                  </a:moveTo>
                  <a:lnTo>
                    <a:pt x="12" y="0"/>
                  </a:lnTo>
                  <a:lnTo>
                    <a:pt x="12" y="16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94" name="Line 143"/>
            <p:cNvSpPr>
              <a:spLocks noChangeShapeType="1"/>
            </p:cNvSpPr>
            <p:nvPr/>
          </p:nvSpPr>
          <p:spPr bwMode="auto">
            <a:xfrm>
              <a:off x="2994" y="2016"/>
              <a:ext cx="12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95" name="Freeform 144"/>
            <p:cNvSpPr>
              <a:spLocks/>
            </p:cNvSpPr>
            <p:nvPr/>
          </p:nvSpPr>
          <p:spPr bwMode="auto">
            <a:xfrm>
              <a:off x="3168" y="2022"/>
              <a:ext cx="12" cy="162"/>
            </a:xfrm>
            <a:custGeom>
              <a:avLst/>
              <a:gdLst>
                <a:gd name="T0" fmla="*/ 0 w 12"/>
                <a:gd name="T1" fmla="*/ 36 h 162"/>
                <a:gd name="T2" fmla="*/ 12 w 12"/>
                <a:gd name="T3" fmla="*/ 0 h 162"/>
                <a:gd name="T4" fmla="*/ 12 w 12"/>
                <a:gd name="T5" fmla="*/ 162 h 1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62">
                  <a:moveTo>
                    <a:pt x="0" y="36"/>
                  </a:moveTo>
                  <a:lnTo>
                    <a:pt x="12" y="0"/>
                  </a:lnTo>
                  <a:lnTo>
                    <a:pt x="12" y="16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96" name="Line 145"/>
            <p:cNvSpPr>
              <a:spLocks noChangeShapeType="1"/>
            </p:cNvSpPr>
            <p:nvPr/>
          </p:nvSpPr>
          <p:spPr bwMode="auto">
            <a:xfrm>
              <a:off x="3180" y="2016"/>
              <a:ext cx="12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97" name="Freeform 146"/>
            <p:cNvSpPr>
              <a:spLocks/>
            </p:cNvSpPr>
            <p:nvPr/>
          </p:nvSpPr>
          <p:spPr bwMode="auto">
            <a:xfrm>
              <a:off x="3372" y="2022"/>
              <a:ext cx="12" cy="162"/>
            </a:xfrm>
            <a:custGeom>
              <a:avLst/>
              <a:gdLst>
                <a:gd name="T0" fmla="*/ 0 w 12"/>
                <a:gd name="T1" fmla="*/ 42 h 162"/>
                <a:gd name="T2" fmla="*/ 12 w 12"/>
                <a:gd name="T3" fmla="*/ 0 h 162"/>
                <a:gd name="T4" fmla="*/ 12 w 12"/>
                <a:gd name="T5" fmla="*/ 162 h 1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62">
                  <a:moveTo>
                    <a:pt x="0" y="42"/>
                  </a:moveTo>
                  <a:lnTo>
                    <a:pt x="12" y="0"/>
                  </a:lnTo>
                  <a:lnTo>
                    <a:pt x="12" y="16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98" name="Line 147"/>
            <p:cNvSpPr>
              <a:spLocks noChangeShapeType="1"/>
            </p:cNvSpPr>
            <p:nvPr/>
          </p:nvSpPr>
          <p:spPr bwMode="auto">
            <a:xfrm>
              <a:off x="3384" y="2022"/>
              <a:ext cx="18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99" name="Freeform 148"/>
            <p:cNvSpPr>
              <a:spLocks/>
            </p:cNvSpPr>
            <p:nvPr/>
          </p:nvSpPr>
          <p:spPr bwMode="auto">
            <a:xfrm>
              <a:off x="3084" y="2016"/>
              <a:ext cx="12" cy="162"/>
            </a:xfrm>
            <a:custGeom>
              <a:avLst/>
              <a:gdLst>
                <a:gd name="T0" fmla="*/ 12 w 12"/>
                <a:gd name="T1" fmla="*/ 126 h 162"/>
                <a:gd name="T2" fmla="*/ 0 w 12"/>
                <a:gd name="T3" fmla="*/ 162 h 162"/>
                <a:gd name="T4" fmla="*/ 0 w 12"/>
                <a:gd name="T5" fmla="*/ 0 h 1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62">
                  <a:moveTo>
                    <a:pt x="12" y="126"/>
                  </a:moveTo>
                  <a:lnTo>
                    <a:pt x="0" y="16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00" name="Line 149"/>
            <p:cNvSpPr>
              <a:spLocks noChangeShapeType="1"/>
            </p:cNvSpPr>
            <p:nvPr/>
          </p:nvSpPr>
          <p:spPr bwMode="auto">
            <a:xfrm flipH="1" flipV="1">
              <a:off x="3066" y="2142"/>
              <a:ext cx="18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01" name="Freeform 150"/>
            <p:cNvSpPr>
              <a:spLocks/>
            </p:cNvSpPr>
            <p:nvPr/>
          </p:nvSpPr>
          <p:spPr bwMode="auto">
            <a:xfrm>
              <a:off x="3288" y="2016"/>
              <a:ext cx="12" cy="162"/>
            </a:xfrm>
            <a:custGeom>
              <a:avLst/>
              <a:gdLst>
                <a:gd name="T0" fmla="*/ 12 w 12"/>
                <a:gd name="T1" fmla="*/ 126 h 162"/>
                <a:gd name="T2" fmla="*/ 0 w 12"/>
                <a:gd name="T3" fmla="*/ 162 h 162"/>
                <a:gd name="T4" fmla="*/ 0 w 12"/>
                <a:gd name="T5" fmla="*/ 0 h 1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62">
                  <a:moveTo>
                    <a:pt x="12" y="126"/>
                  </a:moveTo>
                  <a:lnTo>
                    <a:pt x="0" y="16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02" name="Line 151"/>
            <p:cNvSpPr>
              <a:spLocks noChangeShapeType="1"/>
            </p:cNvSpPr>
            <p:nvPr/>
          </p:nvSpPr>
          <p:spPr bwMode="auto">
            <a:xfrm flipH="1" flipV="1">
              <a:off x="3276" y="2142"/>
              <a:ext cx="12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03" name="Freeform 152"/>
            <p:cNvSpPr>
              <a:spLocks/>
            </p:cNvSpPr>
            <p:nvPr/>
          </p:nvSpPr>
          <p:spPr bwMode="auto">
            <a:xfrm>
              <a:off x="3498" y="2016"/>
              <a:ext cx="12" cy="162"/>
            </a:xfrm>
            <a:custGeom>
              <a:avLst/>
              <a:gdLst>
                <a:gd name="T0" fmla="*/ 12 w 12"/>
                <a:gd name="T1" fmla="*/ 126 h 162"/>
                <a:gd name="T2" fmla="*/ 0 w 12"/>
                <a:gd name="T3" fmla="*/ 162 h 162"/>
                <a:gd name="T4" fmla="*/ 0 w 12"/>
                <a:gd name="T5" fmla="*/ 0 h 1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62">
                  <a:moveTo>
                    <a:pt x="12" y="126"/>
                  </a:moveTo>
                  <a:lnTo>
                    <a:pt x="0" y="16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04" name="Line 153"/>
            <p:cNvSpPr>
              <a:spLocks noChangeShapeType="1"/>
            </p:cNvSpPr>
            <p:nvPr/>
          </p:nvSpPr>
          <p:spPr bwMode="auto">
            <a:xfrm flipH="1" flipV="1">
              <a:off x="3486" y="2142"/>
              <a:ext cx="12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205" name="Line 154"/>
            <p:cNvSpPr>
              <a:spLocks noChangeShapeType="1"/>
            </p:cNvSpPr>
            <p:nvPr/>
          </p:nvSpPr>
          <p:spPr bwMode="auto">
            <a:xfrm>
              <a:off x="3024" y="1872"/>
              <a:ext cx="0" cy="48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206" name="Line 155"/>
            <p:cNvSpPr>
              <a:spLocks noChangeShapeType="1"/>
            </p:cNvSpPr>
            <p:nvPr/>
          </p:nvSpPr>
          <p:spPr bwMode="auto">
            <a:xfrm>
              <a:off x="3120" y="1872"/>
              <a:ext cx="0" cy="48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207" name="Line 156"/>
            <p:cNvSpPr>
              <a:spLocks noChangeShapeType="1"/>
            </p:cNvSpPr>
            <p:nvPr/>
          </p:nvSpPr>
          <p:spPr bwMode="auto">
            <a:xfrm>
              <a:off x="3216" y="1872"/>
              <a:ext cx="0" cy="48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208" name="Line 157"/>
            <p:cNvSpPr>
              <a:spLocks noChangeShapeType="1"/>
            </p:cNvSpPr>
            <p:nvPr/>
          </p:nvSpPr>
          <p:spPr bwMode="auto">
            <a:xfrm>
              <a:off x="3323" y="1872"/>
              <a:ext cx="0" cy="48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209" name="Line 158"/>
            <p:cNvSpPr>
              <a:spLocks noChangeShapeType="1"/>
            </p:cNvSpPr>
            <p:nvPr/>
          </p:nvSpPr>
          <p:spPr bwMode="auto">
            <a:xfrm>
              <a:off x="3434" y="1872"/>
              <a:ext cx="0" cy="48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92351" name="Group 159"/>
          <p:cNvGrpSpPr>
            <a:grpSpLocks/>
          </p:cNvGrpSpPr>
          <p:nvPr/>
        </p:nvGrpSpPr>
        <p:grpSpPr bwMode="auto">
          <a:xfrm>
            <a:off x="419100" y="5249863"/>
            <a:ext cx="8283575" cy="808037"/>
            <a:chOff x="336" y="2976"/>
            <a:chExt cx="5218" cy="509"/>
          </a:xfrm>
        </p:grpSpPr>
        <p:sp>
          <p:nvSpPr>
            <p:cNvPr id="48154" name="Rectangle 160"/>
            <p:cNvSpPr>
              <a:spLocks noChangeArrowheads="1"/>
            </p:cNvSpPr>
            <p:nvPr/>
          </p:nvSpPr>
          <p:spPr bwMode="auto">
            <a:xfrm>
              <a:off x="3072" y="3312"/>
              <a:ext cx="194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i="1">
                  <a:solidFill>
                    <a:srgbClr val="000000"/>
                  </a:solidFill>
                </a:rPr>
                <a:t>d ~ </a:t>
              </a:r>
              <a:r>
                <a:rPr lang="ru-RU" altLang="ru-RU" sz="1600" b="0">
                  <a:solidFill>
                    <a:srgbClr val="000000"/>
                  </a:solidFill>
                </a:rPr>
                <a:t>10</a:t>
              </a:r>
              <a:r>
                <a:rPr lang="ru-RU" altLang="ru-RU" sz="1600" b="0" baseline="30000">
                  <a:solidFill>
                    <a:srgbClr val="000000"/>
                  </a:solidFill>
                </a:rPr>
                <a:t>-2 </a:t>
              </a:r>
              <a:r>
                <a:rPr lang="ru-RU" altLang="ru-RU" sz="1600" b="0">
                  <a:solidFill>
                    <a:srgbClr val="000000"/>
                  </a:solidFill>
                </a:rPr>
                <a:t>- 10</a:t>
              </a:r>
              <a:r>
                <a:rPr lang="ru-RU" altLang="ru-RU" sz="1600" b="0" baseline="30000">
                  <a:solidFill>
                    <a:srgbClr val="000000"/>
                  </a:solidFill>
                </a:rPr>
                <a:t>2 </a:t>
              </a:r>
              <a:r>
                <a:rPr lang="ru-RU" altLang="ru-RU" sz="1600" b="0">
                  <a:solidFill>
                    <a:srgbClr val="000000"/>
                  </a:solidFill>
                </a:rPr>
                <a:t>мк;    </a:t>
              </a:r>
              <a:r>
                <a:rPr lang="ru-RU" altLang="ru-RU" sz="1600">
                  <a:solidFill>
                    <a:srgbClr val="000000"/>
                  </a:solidFill>
                </a:rPr>
                <a:t>δ</a:t>
              </a:r>
              <a:r>
                <a:rPr lang="ru-RU" altLang="ru-RU" sz="1600" baseline="-25000">
                  <a:solidFill>
                    <a:srgbClr val="000000"/>
                  </a:solidFill>
                </a:rPr>
                <a:t>0</a:t>
              </a:r>
              <a:r>
                <a:rPr lang="ru-RU" altLang="ru-RU" sz="1600" b="0">
                  <a:solidFill>
                    <a:srgbClr val="000000"/>
                  </a:solidFill>
                </a:rPr>
                <a:t>  </a:t>
              </a:r>
              <a:r>
                <a:rPr lang="en-US" altLang="ru-RU" sz="1600" b="0">
                  <a:solidFill>
                    <a:srgbClr val="000000"/>
                  </a:solidFill>
                </a:rPr>
                <a:t>~ 10</a:t>
              </a:r>
              <a:r>
                <a:rPr lang="en-US" altLang="ru-RU" sz="1600" b="0" baseline="30000">
                  <a:solidFill>
                    <a:srgbClr val="000000"/>
                  </a:solidFill>
                </a:rPr>
                <a:t>-3</a:t>
              </a:r>
              <a:r>
                <a:rPr lang="en-US" altLang="ru-RU" sz="1600" b="0">
                  <a:solidFill>
                    <a:srgbClr val="000000"/>
                  </a:solidFill>
                </a:rPr>
                <a:t> - 10</a:t>
              </a:r>
              <a:r>
                <a:rPr lang="en-US" altLang="ru-RU" sz="1600" b="0" baseline="30000">
                  <a:solidFill>
                    <a:srgbClr val="000000"/>
                  </a:solidFill>
                </a:rPr>
                <a:t>0 </a:t>
              </a:r>
              <a:r>
                <a:rPr lang="ru-RU" altLang="ru-RU" sz="1600" b="0">
                  <a:solidFill>
                    <a:srgbClr val="000000"/>
                  </a:solidFill>
                </a:rPr>
                <a:t>мк</a:t>
              </a:r>
              <a:endParaRPr lang="ru-RU" altLang="ru-RU" sz="2800" b="0"/>
            </a:p>
          </p:txBody>
        </p:sp>
        <p:sp>
          <p:nvSpPr>
            <p:cNvPr id="48155" name="Text Box 161"/>
            <p:cNvSpPr txBox="1">
              <a:spLocks noChangeArrowheads="1"/>
            </p:cNvSpPr>
            <p:nvPr/>
          </p:nvSpPr>
          <p:spPr bwMode="auto">
            <a:xfrm>
              <a:off x="336" y="2976"/>
              <a:ext cx="521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altLang="ru-RU" sz="1500" b="0">
                  <a:latin typeface="Times New Roman" pitchFamily="18" charset="0"/>
                </a:rPr>
                <a:t>Размеры доменов и ширина границ между ними зависят от материала ферромагнетика, от размеров</a:t>
              </a:r>
              <a:endParaRPr lang="ru-RU" altLang="ru-RU" sz="2800" b="0">
                <a:latin typeface="Times New Roman" pitchFamily="18" charset="0"/>
              </a:endParaRPr>
            </a:p>
          </p:txBody>
        </p:sp>
        <p:sp>
          <p:nvSpPr>
            <p:cNvPr id="48156" name="Text Box 162"/>
            <p:cNvSpPr txBox="1">
              <a:spLocks noChangeArrowheads="1"/>
            </p:cNvSpPr>
            <p:nvPr/>
          </p:nvSpPr>
          <p:spPr bwMode="auto">
            <a:xfrm>
              <a:off x="336" y="3120"/>
              <a:ext cx="484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altLang="ru-RU" sz="1500" b="0">
                  <a:latin typeface="Times New Roman" pitchFamily="18" charset="0"/>
                </a:rPr>
                <a:t>и формы кристалла, от вида и степени анизотропии, от внешних и внутренних напряжений, </a:t>
              </a:r>
              <a:endParaRPr lang="ru-RU" altLang="ru-RU" sz="2800" b="0">
                <a:latin typeface="Times New Roman" pitchFamily="18" charset="0"/>
              </a:endParaRPr>
            </a:p>
          </p:txBody>
        </p:sp>
        <p:sp>
          <p:nvSpPr>
            <p:cNvPr id="48157" name="Text Box 163"/>
            <p:cNvSpPr txBox="1">
              <a:spLocks noChangeArrowheads="1"/>
            </p:cNvSpPr>
            <p:nvPr/>
          </p:nvSpPr>
          <p:spPr bwMode="auto">
            <a:xfrm>
              <a:off x="336" y="3264"/>
              <a:ext cx="251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altLang="ru-RU" sz="1500" b="0">
                  <a:latin typeface="Times New Roman" pitchFamily="18" charset="0"/>
                </a:rPr>
                <a:t>от параметров кристаллографической решетки</a:t>
              </a:r>
              <a:endParaRPr lang="ru-RU" altLang="ru-RU" sz="2800" b="0">
                <a:latin typeface="Times New Roman" pitchFamily="18" charset="0"/>
              </a:endParaRPr>
            </a:p>
          </p:txBody>
        </p:sp>
      </p:grpSp>
      <p:grpSp>
        <p:nvGrpSpPr>
          <p:cNvPr id="48136" name="Group 164"/>
          <p:cNvGrpSpPr>
            <a:grpSpLocks/>
          </p:cNvGrpSpPr>
          <p:nvPr/>
        </p:nvGrpSpPr>
        <p:grpSpPr bwMode="auto">
          <a:xfrm>
            <a:off x="2019300" y="800100"/>
            <a:ext cx="5084763" cy="2438400"/>
            <a:chOff x="1344" y="192"/>
            <a:chExt cx="3203" cy="1536"/>
          </a:xfrm>
        </p:grpSpPr>
        <p:sp>
          <p:nvSpPr>
            <p:cNvPr id="48137" name="Rectangle 165"/>
            <p:cNvSpPr>
              <a:spLocks noChangeArrowheads="1"/>
            </p:cNvSpPr>
            <p:nvPr/>
          </p:nvSpPr>
          <p:spPr bwMode="auto">
            <a:xfrm>
              <a:off x="1663" y="735"/>
              <a:ext cx="32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48138" name="Rectangle 166"/>
            <p:cNvSpPr>
              <a:spLocks noChangeArrowheads="1"/>
            </p:cNvSpPr>
            <p:nvPr/>
          </p:nvSpPr>
          <p:spPr bwMode="auto">
            <a:xfrm>
              <a:off x="1650" y="806"/>
              <a:ext cx="27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b="0">
                  <a:solidFill>
                    <a:srgbClr val="000000"/>
                  </a:solidFill>
                </a:rPr>
                <a:t>-энергия кристаллографической анизотропии</a:t>
              </a:r>
              <a:endParaRPr lang="ru-RU" altLang="ru-RU" sz="2400" b="0"/>
            </a:p>
          </p:txBody>
        </p:sp>
        <p:sp>
          <p:nvSpPr>
            <p:cNvPr id="48139" name="Rectangle 167"/>
            <p:cNvSpPr>
              <a:spLocks noChangeArrowheads="1"/>
            </p:cNvSpPr>
            <p:nvPr/>
          </p:nvSpPr>
          <p:spPr bwMode="auto">
            <a:xfrm>
              <a:off x="1650" y="958"/>
              <a:ext cx="164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b="0">
                  <a:solidFill>
                    <a:srgbClr val="000000"/>
                  </a:solidFill>
                </a:rPr>
                <a:t>-энергия магнитострикции</a:t>
              </a:r>
              <a:endParaRPr lang="ru-RU" altLang="ru-RU" sz="2400" b="0"/>
            </a:p>
          </p:txBody>
        </p:sp>
        <p:sp>
          <p:nvSpPr>
            <p:cNvPr id="48140" name="Rectangle 168"/>
            <p:cNvSpPr>
              <a:spLocks noChangeArrowheads="1"/>
            </p:cNvSpPr>
            <p:nvPr/>
          </p:nvSpPr>
          <p:spPr bwMode="auto">
            <a:xfrm>
              <a:off x="1663" y="1089"/>
              <a:ext cx="154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b="0">
                  <a:solidFill>
                    <a:srgbClr val="000000"/>
                  </a:solidFill>
                </a:rPr>
                <a:t>-магнитоупругая энергия</a:t>
              </a:r>
              <a:endParaRPr lang="ru-RU" altLang="ru-RU" sz="2400" b="0"/>
            </a:p>
          </p:txBody>
        </p:sp>
        <p:sp>
          <p:nvSpPr>
            <p:cNvPr id="48141" name="Rectangle 169"/>
            <p:cNvSpPr>
              <a:spLocks noChangeArrowheads="1"/>
            </p:cNvSpPr>
            <p:nvPr/>
          </p:nvSpPr>
          <p:spPr bwMode="auto">
            <a:xfrm>
              <a:off x="1656" y="1243"/>
              <a:ext cx="179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b="0">
                  <a:solidFill>
                    <a:srgbClr val="000000"/>
                  </a:solidFill>
                </a:rPr>
                <a:t>-магнитостатическая энергия</a:t>
              </a:r>
              <a:endParaRPr lang="ru-RU" altLang="ru-RU" sz="2400" b="0"/>
            </a:p>
          </p:txBody>
        </p:sp>
        <p:sp>
          <p:nvSpPr>
            <p:cNvPr id="48142" name="Rectangle 170"/>
            <p:cNvSpPr>
              <a:spLocks noChangeArrowheads="1"/>
            </p:cNvSpPr>
            <p:nvPr/>
          </p:nvSpPr>
          <p:spPr bwMode="auto">
            <a:xfrm>
              <a:off x="1669" y="1533"/>
              <a:ext cx="230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b="0">
                  <a:solidFill>
                    <a:srgbClr val="000000"/>
                  </a:solidFill>
                </a:rPr>
                <a:t>-энергия поверхностной анизотропии</a:t>
              </a:r>
              <a:endParaRPr lang="ru-RU" altLang="ru-RU" sz="2400" b="0"/>
            </a:p>
          </p:txBody>
        </p:sp>
        <p:sp>
          <p:nvSpPr>
            <p:cNvPr id="48143" name="Rectangle 171"/>
            <p:cNvSpPr>
              <a:spLocks noChangeArrowheads="1"/>
            </p:cNvSpPr>
            <p:nvPr/>
          </p:nvSpPr>
          <p:spPr bwMode="auto">
            <a:xfrm>
              <a:off x="1509" y="192"/>
              <a:ext cx="300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2100" i="1">
                  <a:solidFill>
                    <a:srgbClr val="000000"/>
                  </a:solidFill>
                </a:rPr>
                <a:t>Доменная  структура  ферромагнетика</a:t>
              </a:r>
              <a:endParaRPr lang="ru-RU" altLang="ru-RU" sz="2400" b="0"/>
            </a:p>
          </p:txBody>
        </p:sp>
        <p:sp>
          <p:nvSpPr>
            <p:cNvPr id="48144" name="Rectangle 172"/>
            <p:cNvSpPr>
              <a:spLocks noChangeArrowheads="1"/>
            </p:cNvSpPr>
            <p:nvPr/>
          </p:nvSpPr>
          <p:spPr bwMode="auto">
            <a:xfrm>
              <a:off x="1364" y="451"/>
              <a:ext cx="318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2100" i="1">
                  <a:solidFill>
                    <a:srgbClr val="000000"/>
                  </a:solidFill>
                </a:rPr>
                <a:t>Еполн = Еоб + Еа + Е</a:t>
              </a:r>
              <a:r>
                <a:rPr lang="ru-RU" altLang="ru-RU" sz="2800" baseline="-25000">
                  <a:solidFill>
                    <a:srgbClr val="000000"/>
                  </a:solidFill>
                </a:rPr>
                <a:t>λ</a:t>
              </a:r>
              <a:r>
                <a:rPr lang="ru-RU" altLang="ru-RU" sz="2100" i="1">
                  <a:solidFill>
                    <a:srgbClr val="000000"/>
                  </a:solidFill>
                </a:rPr>
                <a:t> + Е</a:t>
              </a:r>
              <a:r>
                <a:rPr lang="ru-RU" altLang="ru-RU" sz="2800" baseline="-25000">
                  <a:solidFill>
                    <a:srgbClr val="000000"/>
                  </a:solidFill>
                </a:rPr>
                <a:t>σ</a:t>
              </a:r>
              <a:r>
                <a:rPr lang="ru-RU" altLang="ru-RU" sz="2100" i="1">
                  <a:solidFill>
                    <a:srgbClr val="000000"/>
                  </a:solidFill>
                </a:rPr>
                <a:t> + Ер + </a:t>
              </a:r>
              <a:r>
                <a:rPr lang="en-US" altLang="ru-RU" sz="2100" i="1">
                  <a:solidFill>
                    <a:srgbClr val="000000"/>
                  </a:solidFill>
                </a:rPr>
                <a:t>Ew + </a:t>
              </a:r>
              <a:r>
                <a:rPr lang="ru-RU" altLang="ru-RU" sz="2100" i="1">
                  <a:solidFill>
                    <a:srgbClr val="000000"/>
                  </a:solidFill>
                </a:rPr>
                <a:t>Еs</a:t>
              </a:r>
              <a:endParaRPr lang="ru-RU" altLang="ru-RU" sz="2400" b="0"/>
            </a:p>
          </p:txBody>
        </p:sp>
        <p:sp>
          <p:nvSpPr>
            <p:cNvPr id="48145" name="Rectangle 173"/>
            <p:cNvSpPr>
              <a:spLocks noChangeArrowheads="1"/>
            </p:cNvSpPr>
            <p:nvPr/>
          </p:nvSpPr>
          <p:spPr bwMode="auto">
            <a:xfrm>
              <a:off x="1344" y="1526"/>
              <a:ext cx="1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2100" i="1">
                  <a:solidFill>
                    <a:srgbClr val="000000"/>
                  </a:solidFill>
                </a:rPr>
                <a:t>Еs</a:t>
              </a:r>
              <a:endParaRPr lang="ru-RU" altLang="ru-RU" sz="2400" b="0"/>
            </a:p>
          </p:txBody>
        </p:sp>
        <p:sp>
          <p:nvSpPr>
            <p:cNvPr id="48146" name="Rectangle 174"/>
            <p:cNvSpPr>
              <a:spLocks noChangeArrowheads="1"/>
            </p:cNvSpPr>
            <p:nvPr/>
          </p:nvSpPr>
          <p:spPr bwMode="auto">
            <a:xfrm>
              <a:off x="1357" y="1249"/>
              <a:ext cx="19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2100" i="1">
                  <a:solidFill>
                    <a:srgbClr val="000000"/>
                  </a:solidFill>
                </a:rPr>
                <a:t>Ер</a:t>
              </a:r>
              <a:endParaRPr lang="ru-RU" altLang="ru-RU" sz="2400" b="0"/>
            </a:p>
          </p:txBody>
        </p:sp>
        <p:sp>
          <p:nvSpPr>
            <p:cNvPr id="48147" name="Rectangle 175"/>
            <p:cNvSpPr>
              <a:spLocks noChangeArrowheads="1"/>
            </p:cNvSpPr>
            <p:nvPr/>
          </p:nvSpPr>
          <p:spPr bwMode="auto">
            <a:xfrm>
              <a:off x="1357" y="953"/>
              <a:ext cx="18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2100" i="1">
                  <a:solidFill>
                    <a:srgbClr val="000000"/>
                  </a:solidFill>
                </a:rPr>
                <a:t>Е</a:t>
              </a:r>
              <a:r>
                <a:rPr lang="ru-RU" altLang="ru-RU" sz="2800" baseline="-25000">
                  <a:solidFill>
                    <a:srgbClr val="000000"/>
                  </a:solidFill>
                </a:rPr>
                <a:t>λ</a:t>
              </a:r>
            </a:p>
          </p:txBody>
        </p:sp>
        <p:sp>
          <p:nvSpPr>
            <p:cNvPr id="48148" name="Rectangle 176"/>
            <p:cNvSpPr>
              <a:spLocks noChangeArrowheads="1"/>
            </p:cNvSpPr>
            <p:nvPr/>
          </p:nvSpPr>
          <p:spPr bwMode="auto">
            <a:xfrm>
              <a:off x="1364" y="1103"/>
              <a:ext cx="19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2100" i="1">
                  <a:solidFill>
                    <a:srgbClr val="000000"/>
                  </a:solidFill>
                </a:rPr>
                <a:t>Е</a:t>
              </a:r>
              <a:r>
                <a:rPr lang="ru-RU" altLang="ru-RU" sz="2800" baseline="-25000">
                  <a:solidFill>
                    <a:srgbClr val="000000"/>
                  </a:solidFill>
                </a:rPr>
                <a:t>σ</a:t>
              </a:r>
            </a:p>
          </p:txBody>
        </p:sp>
        <p:sp>
          <p:nvSpPr>
            <p:cNvPr id="48149" name="Rectangle 177"/>
            <p:cNvSpPr>
              <a:spLocks noChangeArrowheads="1"/>
            </p:cNvSpPr>
            <p:nvPr/>
          </p:nvSpPr>
          <p:spPr bwMode="auto">
            <a:xfrm>
              <a:off x="1370" y="800"/>
              <a:ext cx="19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2100" i="1">
                  <a:solidFill>
                    <a:srgbClr val="000000"/>
                  </a:solidFill>
                </a:rPr>
                <a:t>Еа</a:t>
              </a:r>
              <a:endParaRPr lang="ru-RU" altLang="ru-RU" sz="2400" b="0"/>
            </a:p>
          </p:txBody>
        </p:sp>
        <p:sp>
          <p:nvSpPr>
            <p:cNvPr id="48150" name="Rectangle 178"/>
            <p:cNvSpPr>
              <a:spLocks noChangeArrowheads="1"/>
            </p:cNvSpPr>
            <p:nvPr/>
          </p:nvSpPr>
          <p:spPr bwMode="auto">
            <a:xfrm>
              <a:off x="1383" y="646"/>
              <a:ext cx="28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2100" i="1">
                  <a:solidFill>
                    <a:srgbClr val="000000"/>
                  </a:solidFill>
                </a:rPr>
                <a:t>Еоб</a:t>
              </a:r>
              <a:endParaRPr lang="ru-RU" altLang="ru-RU" sz="2400" b="0"/>
            </a:p>
          </p:txBody>
        </p:sp>
        <p:sp>
          <p:nvSpPr>
            <p:cNvPr id="48151" name="Rectangle 179"/>
            <p:cNvSpPr>
              <a:spLocks noChangeArrowheads="1"/>
            </p:cNvSpPr>
            <p:nvPr/>
          </p:nvSpPr>
          <p:spPr bwMode="auto">
            <a:xfrm>
              <a:off x="1732" y="654"/>
              <a:ext cx="10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b="0">
                  <a:solidFill>
                    <a:srgbClr val="000000"/>
                  </a:solidFill>
                </a:rPr>
                <a:t>обменная энергия</a:t>
              </a:r>
              <a:endParaRPr lang="ru-RU" altLang="ru-RU" sz="2400" b="0"/>
            </a:p>
          </p:txBody>
        </p:sp>
        <p:sp>
          <p:nvSpPr>
            <p:cNvPr id="48152" name="Rectangle 180"/>
            <p:cNvSpPr>
              <a:spLocks noChangeArrowheads="1"/>
            </p:cNvSpPr>
            <p:nvPr/>
          </p:nvSpPr>
          <p:spPr bwMode="auto">
            <a:xfrm>
              <a:off x="1680" y="1399"/>
              <a:ext cx="19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b="0">
                  <a:solidFill>
                    <a:srgbClr val="000000"/>
                  </a:solidFill>
                </a:rPr>
                <a:t>-энергия междоменных границ</a:t>
              </a:r>
              <a:endParaRPr lang="ru-RU" altLang="ru-RU" sz="2400" b="0"/>
            </a:p>
          </p:txBody>
        </p:sp>
        <p:sp>
          <p:nvSpPr>
            <p:cNvPr id="48153" name="Rectangle 181"/>
            <p:cNvSpPr>
              <a:spLocks noChangeArrowheads="1"/>
            </p:cNvSpPr>
            <p:nvPr/>
          </p:nvSpPr>
          <p:spPr bwMode="auto">
            <a:xfrm>
              <a:off x="1355" y="1392"/>
              <a:ext cx="22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2100" i="1">
                  <a:solidFill>
                    <a:srgbClr val="000000"/>
                  </a:solidFill>
                </a:rPr>
                <a:t>Е</a:t>
              </a:r>
              <a:r>
                <a:rPr lang="en-US" altLang="ru-RU" sz="2100" i="1">
                  <a:solidFill>
                    <a:srgbClr val="000000"/>
                  </a:solidFill>
                </a:rPr>
                <a:t>w</a:t>
              </a:r>
              <a:endParaRPr lang="ru-RU" altLang="ru-RU" sz="2400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525463" y="209550"/>
            <a:ext cx="81327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Ферромагнетики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2884488" y="1020763"/>
            <a:ext cx="3375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 b="0">
                <a:latin typeface="Arial" charset="0"/>
              </a:rPr>
              <a:t>Магнитная энергия кристалла</a:t>
            </a: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1839913" y="2089150"/>
            <a:ext cx="788987" cy="854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9159" name="Line 8"/>
          <p:cNvSpPr>
            <a:spLocks noChangeShapeType="1"/>
          </p:cNvSpPr>
          <p:nvPr/>
        </p:nvSpPr>
        <p:spPr bwMode="auto">
          <a:xfrm>
            <a:off x="2060575" y="2208213"/>
            <a:ext cx="0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0" name="Line 9"/>
          <p:cNvSpPr>
            <a:spLocks noChangeShapeType="1"/>
          </p:cNvSpPr>
          <p:nvPr/>
        </p:nvSpPr>
        <p:spPr bwMode="auto">
          <a:xfrm>
            <a:off x="2406650" y="2208213"/>
            <a:ext cx="0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1" name="Arc 10"/>
          <p:cNvSpPr>
            <a:spLocks/>
          </p:cNvSpPr>
          <p:nvPr/>
        </p:nvSpPr>
        <p:spPr bwMode="auto">
          <a:xfrm flipH="1">
            <a:off x="1717675" y="1906588"/>
            <a:ext cx="330200" cy="1241425"/>
          </a:xfrm>
          <a:custGeom>
            <a:avLst/>
            <a:gdLst>
              <a:gd name="T0" fmla="*/ 2147483647 w 37700"/>
              <a:gd name="T1" fmla="*/ 2147483647 h 43200"/>
              <a:gd name="T2" fmla="*/ 0 w 37700"/>
              <a:gd name="T3" fmla="*/ 2147483647 h 43200"/>
              <a:gd name="T4" fmla="*/ 2147483647 w 377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700" h="43200" fill="none" extrusionOk="0">
                <a:moveTo>
                  <a:pt x="1038" y="6116"/>
                </a:moveTo>
                <a:cubicBezTo>
                  <a:pt x="5071" y="2194"/>
                  <a:pt x="10474" y="-1"/>
                  <a:pt x="16100" y="0"/>
                </a:cubicBezTo>
                <a:cubicBezTo>
                  <a:pt x="28029" y="0"/>
                  <a:pt x="37700" y="9670"/>
                  <a:pt x="37700" y="21600"/>
                </a:cubicBezTo>
                <a:cubicBezTo>
                  <a:pt x="37700" y="33529"/>
                  <a:pt x="28029" y="43200"/>
                  <a:pt x="16100" y="43200"/>
                </a:cubicBezTo>
                <a:cubicBezTo>
                  <a:pt x="9953" y="43200"/>
                  <a:pt x="4097" y="40581"/>
                  <a:pt x="0" y="35999"/>
                </a:cubicBezTo>
              </a:path>
              <a:path w="37700" h="43200" stroke="0" extrusionOk="0">
                <a:moveTo>
                  <a:pt x="1038" y="6116"/>
                </a:moveTo>
                <a:cubicBezTo>
                  <a:pt x="5071" y="2194"/>
                  <a:pt x="10474" y="-1"/>
                  <a:pt x="16100" y="0"/>
                </a:cubicBezTo>
                <a:cubicBezTo>
                  <a:pt x="28029" y="0"/>
                  <a:pt x="37700" y="9670"/>
                  <a:pt x="37700" y="21600"/>
                </a:cubicBezTo>
                <a:cubicBezTo>
                  <a:pt x="37700" y="33529"/>
                  <a:pt x="28029" y="43200"/>
                  <a:pt x="16100" y="43200"/>
                </a:cubicBezTo>
                <a:cubicBezTo>
                  <a:pt x="9953" y="43200"/>
                  <a:pt x="4097" y="40581"/>
                  <a:pt x="0" y="35999"/>
                </a:cubicBezTo>
                <a:lnTo>
                  <a:pt x="16100" y="21600"/>
                </a:lnTo>
                <a:lnTo>
                  <a:pt x="1038" y="611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62" name="Line 11"/>
          <p:cNvSpPr>
            <a:spLocks noChangeShapeType="1"/>
          </p:cNvSpPr>
          <p:nvPr/>
        </p:nvSpPr>
        <p:spPr bwMode="auto">
          <a:xfrm>
            <a:off x="1716088" y="2441575"/>
            <a:ext cx="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3" name="Arc 12"/>
          <p:cNvSpPr>
            <a:spLocks/>
          </p:cNvSpPr>
          <p:nvPr/>
        </p:nvSpPr>
        <p:spPr bwMode="auto">
          <a:xfrm>
            <a:off x="2428875" y="1903413"/>
            <a:ext cx="330200" cy="1241425"/>
          </a:xfrm>
          <a:custGeom>
            <a:avLst/>
            <a:gdLst>
              <a:gd name="T0" fmla="*/ 2147483647 w 37700"/>
              <a:gd name="T1" fmla="*/ 2147483647 h 43200"/>
              <a:gd name="T2" fmla="*/ 0 w 37700"/>
              <a:gd name="T3" fmla="*/ 2147483647 h 43200"/>
              <a:gd name="T4" fmla="*/ 2147483647 w 377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700" h="43200" fill="none" extrusionOk="0">
                <a:moveTo>
                  <a:pt x="1038" y="6116"/>
                </a:moveTo>
                <a:cubicBezTo>
                  <a:pt x="5071" y="2194"/>
                  <a:pt x="10474" y="-1"/>
                  <a:pt x="16100" y="0"/>
                </a:cubicBezTo>
                <a:cubicBezTo>
                  <a:pt x="28029" y="0"/>
                  <a:pt x="37700" y="9670"/>
                  <a:pt x="37700" y="21600"/>
                </a:cubicBezTo>
                <a:cubicBezTo>
                  <a:pt x="37700" y="33529"/>
                  <a:pt x="28029" y="43200"/>
                  <a:pt x="16100" y="43200"/>
                </a:cubicBezTo>
                <a:cubicBezTo>
                  <a:pt x="9953" y="43200"/>
                  <a:pt x="4097" y="40581"/>
                  <a:pt x="0" y="35999"/>
                </a:cubicBezTo>
              </a:path>
              <a:path w="37700" h="43200" stroke="0" extrusionOk="0">
                <a:moveTo>
                  <a:pt x="1038" y="6116"/>
                </a:moveTo>
                <a:cubicBezTo>
                  <a:pt x="5071" y="2194"/>
                  <a:pt x="10474" y="-1"/>
                  <a:pt x="16100" y="0"/>
                </a:cubicBezTo>
                <a:cubicBezTo>
                  <a:pt x="28029" y="0"/>
                  <a:pt x="37700" y="9670"/>
                  <a:pt x="37700" y="21600"/>
                </a:cubicBezTo>
                <a:cubicBezTo>
                  <a:pt x="37700" y="33529"/>
                  <a:pt x="28029" y="43200"/>
                  <a:pt x="16100" y="43200"/>
                </a:cubicBezTo>
                <a:cubicBezTo>
                  <a:pt x="9953" y="43200"/>
                  <a:pt x="4097" y="40581"/>
                  <a:pt x="0" y="35999"/>
                </a:cubicBezTo>
                <a:lnTo>
                  <a:pt x="16100" y="21600"/>
                </a:lnTo>
                <a:lnTo>
                  <a:pt x="1038" y="611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64" name="Line 13"/>
          <p:cNvSpPr>
            <a:spLocks noChangeShapeType="1"/>
          </p:cNvSpPr>
          <p:nvPr/>
        </p:nvSpPr>
        <p:spPr bwMode="auto">
          <a:xfrm>
            <a:off x="2760663" y="2443163"/>
            <a:ext cx="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5" name="Rectangle 14"/>
          <p:cNvSpPr>
            <a:spLocks noChangeArrowheads="1"/>
          </p:cNvSpPr>
          <p:nvPr/>
        </p:nvSpPr>
        <p:spPr bwMode="auto">
          <a:xfrm>
            <a:off x="4176713" y="2054225"/>
            <a:ext cx="788987" cy="854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9166" name="Line 15"/>
          <p:cNvSpPr>
            <a:spLocks noChangeShapeType="1"/>
          </p:cNvSpPr>
          <p:nvPr/>
        </p:nvSpPr>
        <p:spPr bwMode="auto">
          <a:xfrm>
            <a:off x="4397375" y="2173288"/>
            <a:ext cx="0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7" name="Line 16"/>
          <p:cNvSpPr>
            <a:spLocks noChangeShapeType="1"/>
          </p:cNvSpPr>
          <p:nvPr/>
        </p:nvSpPr>
        <p:spPr bwMode="auto">
          <a:xfrm>
            <a:off x="4743450" y="2173288"/>
            <a:ext cx="0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8" name="Line 17"/>
          <p:cNvSpPr>
            <a:spLocks noChangeShapeType="1"/>
          </p:cNvSpPr>
          <p:nvPr/>
        </p:nvSpPr>
        <p:spPr bwMode="auto">
          <a:xfrm flipV="1">
            <a:off x="4572000" y="2062163"/>
            <a:ext cx="0" cy="839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9" name="Arc 18"/>
          <p:cNvSpPr>
            <a:spLocks/>
          </p:cNvSpPr>
          <p:nvPr/>
        </p:nvSpPr>
        <p:spPr bwMode="auto">
          <a:xfrm>
            <a:off x="4397375" y="1905000"/>
            <a:ext cx="347663" cy="157163"/>
          </a:xfrm>
          <a:custGeom>
            <a:avLst/>
            <a:gdLst>
              <a:gd name="T0" fmla="*/ 0 w 43180"/>
              <a:gd name="T1" fmla="*/ 2147483647 h 21600"/>
              <a:gd name="T2" fmla="*/ 2147483647 w 43180"/>
              <a:gd name="T3" fmla="*/ 2147483647 h 21600"/>
              <a:gd name="T4" fmla="*/ 2147483647 w 4318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80" h="21600" fill="none" extrusionOk="0">
                <a:moveTo>
                  <a:pt x="0" y="20928"/>
                </a:moveTo>
                <a:cubicBezTo>
                  <a:pt x="363" y="9265"/>
                  <a:pt x="9922" y="-1"/>
                  <a:pt x="21590" y="0"/>
                </a:cubicBezTo>
                <a:cubicBezTo>
                  <a:pt x="33257" y="0"/>
                  <a:pt x="42815" y="9265"/>
                  <a:pt x="43179" y="20927"/>
                </a:cubicBezTo>
              </a:path>
              <a:path w="43180" h="21600" stroke="0" extrusionOk="0">
                <a:moveTo>
                  <a:pt x="0" y="20928"/>
                </a:moveTo>
                <a:cubicBezTo>
                  <a:pt x="363" y="9265"/>
                  <a:pt x="9922" y="-1"/>
                  <a:pt x="21590" y="0"/>
                </a:cubicBezTo>
                <a:cubicBezTo>
                  <a:pt x="33257" y="0"/>
                  <a:pt x="42815" y="9265"/>
                  <a:pt x="43179" y="20927"/>
                </a:cubicBezTo>
                <a:lnTo>
                  <a:pt x="21590" y="21600"/>
                </a:lnTo>
                <a:lnTo>
                  <a:pt x="0" y="2092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70" name="Arc 19"/>
          <p:cNvSpPr>
            <a:spLocks/>
          </p:cNvSpPr>
          <p:nvPr/>
        </p:nvSpPr>
        <p:spPr bwMode="auto">
          <a:xfrm flipV="1">
            <a:off x="4398963" y="2906713"/>
            <a:ext cx="347662" cy="157162"/>
          </a:xfrm>
          <a:custGeom>
            <a:avLst/>
            <a:gdLst>
              <a:gd name="T0" fmla="*/ 0 w 43180"/>
              <a:gd name="T1" fmla="*/ 2147483647 h 21600"/>
              <a:gd name="T2" fmla="*/ 2147483647 w 43180"/>
              <a:gd name="T3" fmla="*/ 2147483647 h 21600"/>
              <a:gd name="T4" fmla="*/ 2147483647 w 4318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80" h="21600" fill="none" extrusionOk="0">
                <a:moveTo>
                  <a:pt x="0" y="20928"/>
                </a:moveTo>
                <a:cubicBezTo>
                  <a:pt x="363" y="9265"/>
                  <a:pt x="9922" y="-1"/>
                  <a:pt x="21590" y="0"/>
                </a:cubicBezTo>
                <a:cubicBezTo>
                  <a:pt x="33257" y="0"/>
                  <a:pt x="42815" y="9265"/>
                  <a:pt x="43179" y="20927"/>
                </a:cubicBezTo>
              </a:path>
              <a:path w="43180" h="21600" stroke="0" extrusionOk="0">
                <a:moveTo>
                  <a:pt x="0" y="20928"/>
                </a:moveTo>
                <a:cubicBezTo>
                  <a:pt x="363" y="9265"/>
                  <a:pt x="9922" y="-1"/>
                  <a:pt x="21590" y="0"/>
                </a:cubicBezTo>
                <a:cubicBezTo>
                  <a:pt x="33257" y="0"/>
                  <a:pt x="42815" y="9265"/>
                  <a:pt x="43179" y="20927"/>
                </a:cubicBezTo>
                <a:lnTo>
                  <a:pt x="21590" y="21600"/>
                </a:lnTo>
                <a:lnTo>
                  <a:pt x="0" y="2092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71" name="Line 20"/>
          <p:cNvSpPr>
            <a:spLocks noChangeShapeType="1"/>
          </p:cNvSpPr>
          <p:nvPr/>
        </p:nvSpPr>
        <p:spPr bwMode="auto">
          <a:xfrm flipV="1">
            <a:off x="4519613" y="3052763"/>
            <a:ext cx="11430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72" name="Line 21"/>
          <p:cNvSpPr>
            <a:spLocks noChangeShapeType="1"/>
          </p:cNvSpPr>
          <p:nvPr/>
        </p:nvSpPr>
        <p:spPr bwMode="auto">
          <a:xfrm flipV="1">
            <a:off x="4516438" y="1911350"/>
            <a:ext cx="100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73" name="Rectangle 22"/>
          <p:cNvSpPr>
            <a:spLocks noChangeArrowheads="1"/>
          </p:cNvSpPr>
          <p:nvPr/>
        </p:nvSpPr>
        <p:spPr bwMode="auto">
          <a:xfrm>
            <a:off x="6345238" y="2065338"/>
            <a:ext cx="788987" cy="854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9174" name="AutoShape 23"/>
          <p:cNvSpPr>
            <a:spLocks noChangeArrowheads="1"/>
          </p:cNvSpPr>
          <p:nvPr/>
        </p:nvSpPr>
        <p:spPr bwMode="auto">
          <a:xfrm>
            <a:off x="6342063" y="2635250"/>
            <a:ext cx="792162" cy="2825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9175" name="AutoShape 24"/>
          <p:cNvSpPr>
            <a:spLocks noChangeArrowheads="1"/>
          </p:cNvSpPr>
          <p:nvPr/>
        </p:nvSpPr>
        <p:spPr bwMode="auto">
          <a:xfrm flipV="1">
            <a:off x="6343650" y="2065338"/>
            <a:ext cx="792163" cy="2825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9176" name="Line 25"/>
          <p:cNvSpPr>
            <a:spLocks noChangeShapeType="1"/>
          </p:cNvSpPr>
          <p:nvPr/>
        </p:nvSpPr>
        <p:spPr bwMode="auto">
          <a:xfrm flipV="1">
            <a:off x="6738938" y="2343150"/>
            <a:ext cx="0" cy="29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77" name="Line 26"/>
          <p:cNvSpPr>
            <a:spLocks noChangeShapeType="1"/>
          </p:cNvSpPr>
          <p:nvPr/>
        </p:nvSpPr>
        <p:spPr bwMode="auto">
          <a:xfrm>
            <a:off x="7011988" y="2274888"/>
            <a:ext cx="0" cy="487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78" name="Line 27"/>
          <p:cNvSpPr>
            <a:spLocks noChangeShapeType="1"/>
          </p:cNvSpPr>
          <p:nvPr/>
        </p:nvSpPr>
        <p:spPr bwMode="auto">
          <a:xfrm>
            <a:off x="6478588" y="2274888"/>
            <a:ext cx="0" cy="487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79" name="Line 28"/>
          <p:cNvSpPr>
            <a:spLocks noChangeShapeType="1"/>
          </p:cNvSpPr>
          <p:nvPr/>
        </p:nvSpPr>
        <p:spPr bwMode="auto">
          <a:xfrm flipH="1">
            <a:off x="6591300" y="2152650"/>
            <a:ext cx="26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80" name="Line 29"/>
          <p:cNvSpPr>
            <a:spLocks noChangeShapeType="1"/>
          </p:cNvSpPr>
          <p:nvPr/>
        </p:nvSpPr>
        <p:spPr bwMode="auto">
          <a:xfrm flipH="1">
            <a:off x="6602413" y="2825750"/>
            <a:ext cx="26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81" name="Rectangle 3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393247" name="Object 31"/>
          <p:cNvGraphicFramePr>
            <a:graphicFrameLocks noChangeAspect="1"/>
          </p:cNvGraphicFramePr>
          <p:nvPr/>
        </p:nvGraphicFramePr>
        <p:xfrm>
          <a:off x="3217863" y="3246438"/>
          <a:ext cx="26495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0" name="Формула" r:id="rId3" imgW="1320800" imgH="228600" progId="Equation.3">
                  <p:embed/>
                </p:oleObj>
              </mc:Choice>
              <mc:Fallback>
                <p:oleObj name="Формула" r:id="rId3" imgW="1320800" imgH="2286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3246438"/>
                        <a:ext cx="26495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3248" name="Group 32"/>
          <p:cNvGrpSpPr>
            <a:grpSpLocks/>
          </p:cNvGrpSpPr>
          <p:nvPr/>
        </p:nvGrpSpPr>
        <p:grpSpPr bwMode="auto">
          <a:xfrm>
            <a:off x="625475" y="3957638"/>
            <a:ext cx="7569200" cy="2058987"/>
            <a:chOff x="394" y="2493"/>
            <a:chExt cx="4768" cy="1297"/>
          </a:xfrm>
        </p:grpSpPr>
        <p:sp>
          <p:nvSpPr>
            <p:cNvPr id="49187" name="Line 33"/>
            <p:cNvSpPr>
              <a:spLocks noChangeShapeType="1"/>
            </p:cNvSpPr>
            <p:nvPr/>
          </p:nvSpPr>
          <p:spPr bwMode="auto">
            <a:xfrm>
              <a:off x="394" y="249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88" name="Line 34"/>
            <p:cNvSpPr>
              <a:spLocks noChangeShapeType="1"/>
            </p:cNvSpPr>
            <p:nvPr/>
          </p:nvSpPr>
          <p:spPr bwMode="auto">
            <a:xfrm>
              <a:off x="394" y="272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89" name="Line 35"/>
            <p:cNvSpPr>
              <a:spLocks noChangeShapeType="1"/>
            </p:cNvSpPr>
            <p:nvPr/>
          </p:nvSpPr>
          <p:spPr bwMode="auto">
            <a:xfrm>
              <a:off x="394" y="294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90" name="Line 36"/>
            <p:cNvSpPr>
              <a:spLocks noChangeShapeType="1"/>
            </p:cNvSpPr>
            <p:nvPr/>
          </p:nvSpPr>
          <p:spPr bwMode="auto">
            <a:xfrm>
              <a:off x="394" y="317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91" name="Line 37"/>
            <p:cNvSpPr>
              <a:spLocks noChangeShapeType="1"/>
            </p:cNvSpPr>
            <p:nvPr/>
          </p:nvSpPr>
          <p:spPr bwMode="auto">
            <a:xfrm>
              <a:off x="394" y="340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92" name="Line 38"/>
            <p:cNvSpPr>
              <a:spLocks noChangeShapeType="1"/>
            </p:cNvSpPr>
            <p:nvPr/>
          </p:nvSpPr>
          <p:spPr bwMode="auto">
            <a:xfrm>
              <a:off x="394" y="362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93" name="Line 39"/>
            <p:cNvSpPr>
              <a:spLocks noChangeShapeType="1"/>
            </p:cNvSpPr>
            <p:nvPr/>
          </p:nvSpPr>
          <p:spPr bwMode="auto">
            <a:xfrm>
              <a:off x="523" y="249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94" name="Line 40"/>
            <p:cNvSpPr>
              <a:spLocks noChangeShapeType="1"/>
            </p:cNvSpPr>
            <p:nvPr/>
          </p:nvSpPr>
          <p:spPr bwMode="auto">
            <a:xfrm>
              <a:off x="523" y="272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95" name="Line 41"/>
            <p:cNvSpPr>
              <a:spLocks noChangeShapeType="1"/>
            </p:cNvSpPr>
            <p:nvPr/>
          </p:nvSpPr>
          <p:spPr bwMode="auto">
            <a:xfrm>
              <a:off x="523" y="294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96" name="Line 42"/>
            <p:cNvSpPr>
              <a:spLocks noChangeShapeType="1"/>
            </p:cNvSpPr>
            <p:nvPr/>
          </p:nvSpPr>
          <p:spPr bwMode="auto">
            <a:xfrm>
              <a:off x="523" y="317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97" name="Line 43"/>
            <p:cNvSpPr>
              <a:spLocks noChangeShapeType="1"/>
            </p:cNvSpPr>
            <p:nvPr/>
          </p:nvSpPr>
          <p:spPr bwMode="auto">
            <a:xfrm>
              <a:off x="523" y="340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98" name="Line 44"/>
            <p:cNvSpPr>
              <a:spLocks noChangeShapeType="1"/>
            </p:cNvSpPr>
            <p:nvPr/>
          </p:nvSpPr>
          <p:spPr bwMode="auto">
            <a:xfrm>
              <a:off x="523" y="362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99" name="Line 45"/>
            <p:cNvSpPr>
              <a:spLocks noChangeShapeType="1"/>
            </p:cNvSpPr>
            <p:nvPr/>
          </p:nvSpPr>
          <p:spPr bwMode="auto">
            <a:xfrm>
              <a:off x="665" y="249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00" name="Line 46"/>
            <p:cNvSpPr>
              <a:spLocks noChangeShapeType="1"/>
            </p:cNvSpPr>
            <p:nvPr/>
          </p:nvSpPr>
          <p:spPr bwMode="auto">
            <a:xfrm>
              <a:off x="665" y="272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01" name="Line 47"/>
            <p:cNvSpPr>
              <a:spLocks noChangeShapeType="1"/>
            </p:cNvSpPr>
            <p:nvPr/>
          </p:nvSpPr>
          <p:spPr bwMode="auto">
            <a:xfrm>
              <a:off x="665" y="294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02" name="Line 48"/>
            <p:cNvSpPr>
              <a:spLocks noChangeShapeType="1"/>
            </p:cNvSpPr>
            <p:nvPr/>
          </p:nvSpPr>
          <p:spPr bwMode="auto">
            <a:xfrm>
              <a:off x="665" y="317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03" name="Line 49"/>
            <p:cNvSpPr>
              <a:spLocks noChangeShapeType="1"/>
            </p:cNvSpPr>
            <p:nvPr/>
          </p:nvSpPr>
          <p:spPr bwMode="auto">
            <a:xfrm>
              <a:off x="665" y="340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04" name="Line 50"/>
            <p:cNvSpPr>
              <a:spLocks noChangeShapeType="1"/>
            </p:cNvSpPr>
            <p:nvPr/>
          </p:nvSpPr>
          <p:spPr bwMode="auto">
            <a:xfrm>
              <a:off x="665" y="362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05" name="Line 51"/>
            <p:cNvSpPr>
              <a:spLocks noChangeShapeType="1"/>
            </p:cNvSpPr>
            <p:nvPr/>
          </p:nvSpPr>
          <p:spPr bwMode="auto">
            <a:xfrm>
              <a:off x="794" y="249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06" name="Line 52"/>
            <p:cNvSpPr>
              <a:spLocks noChangeShapeType="1"/>
            </p:cNvSpPr>
            <p:nvPr/>
          </p:nvSpPr>
          <p:spPr bwMode="auto">
            <a:xfrm>
              <a:off x="794" y="272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07" name="Line 53"/>
            <p:cNvSpPr>
              <a:spLocks noChangeShapeType="1"/>
            </p:cNvSpPr>
            <p:nvPr/>
          </p:nvSpPr>
          <p:spPr bwMode="auto">
            <a:xfrm>
              <a:off x="794" y="294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08" name="Line 54"/>
            <p:cNvSpPr>
              <a:spLocks noChangeShapeType="1"/>
            </p:cNvSpPr>
            <p:nvPr/>
          </p:nvSpPr>
          <p:spPr bwMode="auto">
            <a:xfrm>
              <a:off x="794" y="317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09" name="Line 55"/>
            <p:cNvSpPr>
              <a:spLocks noChangeShapeType="1"/>
            </p:cNvSpPr>
            <p:nvPr/>
          </p:nvSpPr>
          <p:spPr bwMode="auto">
            <a:xfrm>
              <a:off x="794" y="340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10" name="Line 56"/>
            <p:cNvSpPr>
              <a:spLocks noChangeShapeType="1"/>
            </p:cNvSpPr>
            <p:nvPr/>
          </p:nvSpPr>
          <p:spPr bwMode="auto">
            <a:xfrm>
              <a:off x="794" y="362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11" name="Line 57"/>
            <p:cNvSpPr>
              <a:spLocks noChangeShapeType="1"/>
            </p:cNvSpPr>
            <p:nvPr/>
          </p:nvSpPr>
          <p:spPr bwMode="auto">
            <a:xfrm>
              <a:off x="921" y="249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12" name="Line 58"/>
            <p:cNvSpPr>
              <a:spLocks noChangeShapeType="1"/>
            </p:cNvSpPr>
            <p:nvPr/>
          </p:nvSpPr>
          <p:spPr bwMode="auto">
            <a:xfrm>
              <a:off x="921" y="272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13" name="Line 59"/>
            <p:cNvSpPr>
              <a:spLocks noChangeShapeType="1"/>
            </p:cNvSpPr>
            <p:nvPr/>
          </p:nvSpPr>
          <p:spPr bwMode="auto">
            <a:xfrm>
              <a:off x="921" y="294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14" name="Line 60"/>
            <p:cNvSpPr>
              <a:spLocks noChangeShapeType="1"/>
            </p:cNvSpPr>
            <p:nvPr/>
          </p:nvSpPr>
          <p:spPr bwMode="auto">
            <a:xfrm>
              <a:off x="921" y="317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15" name="Line 61"/>
            <p:cNvSpPr>
              <a:spLocks noChangeShapeType="1"/>
            </p:cNvSpPr>
            <p:nvPr/>
          </p:nvSpPr>
          <p:spPr bwMode="auto">
            <a:xfrm>
              <a:off x="921" y="340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16" name="Line 62"/>
            <p:cNvSpPr>
              <a:spLocks noChangeShapeType="1"/>
            </p:cNvSpPr>
            <p:nvPr/>
          </p:nvSpPr>
          <p:spPr bwMode="auto">
            <a:xfrm>
              <a:off x="921" y="362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17" name="Line 63"/>
            <p:cNvSpPr>
              <a:spLocks noChangeShapeType="1"/>
            </p:cNvSpPr>
            <p:nvPr/>
          </p:nvSpPr>
          <p:spPr bwMode="auto">
            <a:xfrm>
              <a:off x="1050" y="249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18" name="Line 64"/>
            <p:cNvSpPr>
              <a:spLocks noChangeShapeType="1"/>
            </p:cNvSpPr>
            <p:nvPr/>
          </p:nvSpPr>
          <p:spPr bwMode="auto">
            <a:xfrm>
              <a:off x="1050" y="272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19" name="Line 65"/>
            <p:cNvSpPr>
              <a:spLocks noChangeShapeType="1"/>
            </p:cNvSpPr>
            <p:nvPr/>
          </p:nvSpPr>
          <p:spPr bwMode="auto">
            <a:xfrm>
              <a:off x="1050" y="294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20" name="Line 66"/>
            <p:cNvSpPr>
              <a:spLocks noChangeShapeType="1"/>
            </p:cNvSpPr>
            <p:nvPr/>
          </p:nvSpPr>
          <p:spPr bwMode="auto">
            <a:xfrm>
              <a:off x="1050" y="317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21" name="Line 67"/>
            <p:cNvSpPr>
              <a:spLocks noChangeShapeType="1"/>
            </p:cNvSpPr>
            <p:nvPr/>
          </p:nvSpPr>
          <p:spPr bwMode="auto">
            <a:xfrm>
              <a:off x="1050" y="340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22" name="Line 68"/>
            <p:cNvSpPr>
              <a:spLocks noChangeShapeType="1"/>
            </p:cNvSpPr>
            <p:nvPr/>
          </p:nvSpPr>
          <p:spPr bwMode="auto">
            <a:xfrm>
              <a:off x="1050" y="362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23" name="Line 69"/>
            <p:cNvSpPr>
              <a:spLocks noChangeShapeType="1"/>
            </p:cNvSpPr>
            <p:nvPr/>
          </p:nvSpPr>
          <p:spPr bwMode="auto">
            <a:xfrm>
              <a:off x="1192" y="249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24" name="Line 70"/>
            <p:cNvSpPr>
              <a:spLocks noChangeShapeType="1"/>
            </p:cNvSpPr>
            <p:nvPr/>
          </p:nvSpPr>
          <p:spPr bwMode="auto">
            <a:xfrm>
              <a:off x="1192" y="272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25" name="Line 71"/>
            <p:cNvSpPr>
              <a:spLocks noChangeShapeType="1"/>
            </p:cNvSpPr>
            <p:nvPr/>
          </p:nvSpPr>
          <p:spPr bwMode="auto">
            <a:xfrm>
              <a:off x="1192" y="294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26" name="Line 72"/>
            <p:cNvSpPr>
              <a:spLocks noChangeShapeType="1"/>
            </p:cNvSpPr>
            <p:nvPr/>
          </p:nvSpPr>
          <p:spPr bwMode="auto">
            <a:xfrm>
              <a:off x="1192" y="317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27" name="Line 73"/>
            <p:cNvSpPr>
              <a:spLocks noChangeShapeType="1"/>
            </p:cNvSpPr>
            <p:nvPr/>
          </p:nvSpPr>
          <p:spPr bwMode="auto">
            <a:xfrm>
              <a:off x="1192" y="340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28" name="Line 74"/>
            <p:cNvSpPr>
              <a:spLocks noChangeShapeType="1"/>
            </p:cNvSpPr>
            <p:nvPr/>
          </p:nvSpPr>
          <p:spPr bwMode="auto">
            <a:xfrm>
              <a:off x="1192" y="362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29" name="Line 75"/>
            <p:cNvSpPr>
              <a:spLocks noChangeShapeType="1"/>
            </p:cNvSpPr>
            <p:nvPr/>
          </p:nvSpPr>
          <p:spPr bwMode="auto">
            <a:xfrm>
              <a:off x="1321" y="249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30" name="Line 76"/>
            <p:cNvSpPr>
              <a:spLocks noChangeShapeType="1"/>
            </p:cNvSpPr>
            <p:nvPr/>
          </p:nvSpPr>
          <p:spPr bwMode="auto">
            <a:xfrm>
              <a:off x="1321" y="272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31" name="Line 77"/>
            <p:cNvSpPr>
              <a:spLocks noChangeShapeType="1"/>
            </p:cNvSpPr>
            <p:nvPr/>
          </p:nvSpPr>
          <p:spPr bwMode="auto">
            <a:xfrm>
              <a:off x="1321" y="294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32" name="Line 78"/>
            <p:cNvSpPr>
              <a:spLocks noChangeShapeType="1"/>
            </p:cNvSpPr>
            <p:nvPr/>
          </p:nvSpPr>
          <p:spPr bwMode="auto">
            <a:xfrm>
              <a:off x="1321" y="317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33" name="Line 79"/>
            <p:cNvSpPr>
              <a:spLocks noChangeShapeType="1"/>
            </p:cNvSpPr>
            <p:nvPr/>
          </p:nvSpPr>
          <p:spPr bwMode="auto">
            <a:xfrm>
              <a:off x="1321" y="340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34" name="Line 80"/>
            <p:cNvSpPr>
              <a:spLocks noChangeShapeType="1"/>
            </p:cNvSpPr>
            <p:nvPr/>
          </p:nvSpPr>
          <p:spPr bwMode="auto">
            <a:xfrm>
              <a:off x="1321" y="362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35" name="Line 81"/>
            <p:cNvSpPr>
              <a:spLocks noChangeShapeType="1"/>
            </p:cNvSpPr>
            <p:nvPr/>
          </p:nvSpPr>
          <p:spPr bwMode="auto">
            <a:xfrm>
              <a:off x="1448" y="249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36" name="Line 82"/>
            <p:cNvSpPr>
              <a:spLocks noChangeShapeType="1"/>
            </p:cNvSpPr>
            <p:nvPr/>
          </p:nvSpPr>
          <p:spPr bwMode="auto">
            <a:xfrm>
              <a:off x="1448" y="272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37" name="Line 83"/>
            <p:cNvSpPr>
              <a:spLocks noChangeShapeType="1"/>
            </p:cNvSpPr>
            <p:nvPr/>
          </p:nvSpPr>
          <p:spPr bwMode="auto">
            <a:xfrm>
              <a:off x="1448" y="294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38" name="Line 84"/>
            <p:cNvSpPr>
              <a:spLocks noChangeShapeType="1"/>
            </p:cNvSpPr>
            <p:nvPr/>
          </p:nvSpPr>
          <p:spPr bwMode="auto">
            <a:xfrm>
              <a:off x="1448" y="317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39" name="Line 85"/>
            <p:cNvSpPr>
              <a:spLocks noChangeShapeType="1"/>
            </p:cNvSpPr>
            <p:nvPr/>
          </p:nvSpPr>
          <p:spPr bwMode="auto">
            <a:xfrm>
              <a:off x="1448" y="340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40" name="Line 86"/>
            <p:cNvSpPr>
              <a:spLocks noChangeShapeType="1"/>
            </p:cNvSpPr>
            <p:nvPr/>
          </p:nvSpPr>
          <p:spPr bwMode="auto">
            <a:xfrm>
              <a:off x="1448" y="362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41" name="Line 87"/>
            <p:cNvSpPr>
              <a:spLocks noChangeShapeType="1"/>
            </p:cNvSpPr>
            <p:nvPr/>
          </p:nvSpPr>
          <p:spPr bwMode="auto">
            <a:xfrm>
              <a:off x="1577" y="249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42" name="Line 88"/>
            <p:cNvSpPr>
              <a:spLocks noChangeShapeType="1"/>
            </p:cNvSpPr>
            <p:nvPr/>
          </p:nvSpPr>
          <p:spPr bwMode="auto">
            <a:xfrm>
              <a:off x="1577" y="272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43" name="Line 89"/>
            <p:cNvSpPr>
              <a:spLocks noChangeShapeType="1"/>
            </p:cNvSpPr>
            <p:nvPr/>
          </p:nvSpPr>
          <p:spPr bwMode="auto">
            <a:xfrm>
              <a:off x="1577" y="294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44" name="Line 90"/>
            <p:cNvSpPr>
              <a:spLocks noChangeShapeType="1"/>
            </p:cNvSpPr>
            <p:nvPr/>
          </p:nvSpPr>
          <p:spPr bwMode="auto">
            <a:xfrm>
              <a:off x="1577" y="317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45" name="Line 91"/>
            <p:cNvSpPr>
              <a:spLocks noChangeShapeType="1"/>
            </p:cNvSpPr>
            <p:nvPr/>
          </p:nvSpPr>
          <p:spPr bwMode="auto">
            <a:xfrm>
              <a:off x="1577" y="340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46" name="Line 92"/>
            <p:cNvSpPr>
              <a:spLocks noChangeShapeType="1"/>
            </p:cNvSpPr>
            <p:nvPr/>
          </p:nvSpPr>
          <p:spPr bwMode="auto">
            <a:xfrm>
              <a:off x="1577" y="362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47" name="Line 93"/>
            <p:cNvSpPr>
              <a:spLocks noChangeShapeType="1"/>
            </p:cNvSpPr>
            <p:nvPr/>
          </p:nvSpPr>
          <p:spPr bwMode="auto">
            <a:xfrm rot="600000">
              <a:off x="1719" y="249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48" name="Line 94"/>
            <p:cNvSpPr>
              <a:spLocks noChangeShapeType="1"/>
            </p:cNvSpPr>
            <p:nvPr/>
          </p:nvSpPr>
          <p:spPr bwMode="auto">
            <a:xfrm rot="600000">
              <a:off x="1719" y="272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49" name="Line 95"/>
            <p:cNvSpPr>
              <a:spLocks noChangeShapeType="1"/>
            </p:cNvSpPr>
            <p:nvPr/>
          </p:nvSpPr>
          <p:spPr bwMode="auto">
            <a:xfrm rot="600000">
              <a:off x="1719" y="294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50" name="Line 96"/>
            <p:cNvSpPr>
              <a:spLocks noChangeShapeType="1"/>
            </p:cNvSpPr>
            <p:nvPr/>
          </p:nvSpPr>
          <p:spPr bwMode="auto">
            <a:xfrm rot="600000">
              <a:off x="1719" y="317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51" name="Line 97"/>
            <p:cNvSpPr>
              <a:spLocks noChangeShapeType="1"/>
            </p:cNvSpPr>
            <p:nvPr/>
          </p:nvSpPr>
          <p:spPr bwMode="auto">
            <a:xfrm rot="600000">
              <a:off x="1719" y="340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52" name="Line 98"/>
            <p:cNvSpPr>
              <a:spLocks noChangeShapeType="1"/>
            </p:cNvSpPr>
            <p:nvPr/>
          </p:nvSpPr>
          <p:spPr bwMode="auto">
            <a:xfrm rot="600000">
              <a:off x="1719" y="362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53" name="Line 99"/>
            <p:cNvSpPr>
              <a:spLocks noChangeShapeType="1"/>
            </p:cNvSpPr>
            <p:nvPr/>
          </p:nvSpPr>
          <p:spPr bwMode="auto">
            <a:xfrm rot="1200000">
              <a:off x="1848" y="249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54" name="Line 100"/>
            <p:cNvSpPr>
              <a:spLocks noChangeShapeType="1"/>
            </p:cNvSpPr>
            <p:nvPr/>
          </p:nvSpPr>
          <p:spPr bwMode="auto">
            <a:xfrm rot="1200000">
              <a:off x="1848" y="272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55" name="Line 101"/>
            <p:cNvSpPr>
              <a:spLocks noChangeShapeType="1"/>
            </p:cNvSpPr>
            <p:nvPr/>
          </p:nvSpPr>
          <p:spPr bwMode="auto">
            <a:xfrm rot="1200000">
              <a:off x="1848" y="294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56" name="Line 102"/>
            <p:cNvSpPr>
              <a:spLocks noChangeShapeType="1"/>
            </p:cNvSpPr>
            <p:nvPr/>
          </p:nvSpPr>
          <p:spPr bwMode="auto">
            <a:xfrm rot="1200000">
              <a:off x="1848" y="317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57" name="Line 103"/>
            <p:cNvSpPr>
              <a:spLocks noChangeShapeType="1"/>
            </p:cNvSpPr>
            <p:nvPr/>
          </p:nvSpPr>
          <p:spPr bwMode="auto">
            <a:xfrm rot="1200000">
              <a:off x="1848" y="340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58" name="Line 104"/>
            <p:cNvSpPr>
              <a:spLocks noChangeShapeType="1"/>
            </p:cNvSpPr>
            <p:nvPr/>
          </p:nvSpPr>
          <p:spPr bwMode="auto">
            <a:xfrm rot="1200000">
              <a:off x="1848" y="362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59" name="Line 105"/>
            <p:cNvSpPr>
              <a:spLocks noChangeShapeType="1"/>
            </p:cNvSpPr>
            <p:nvPr/>
          </p:nvSpPr>
          <p:spPr bwMode="auto">
            <a:xfrm rot="1800000">
              <a:off x="1975" y="249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60" name="Line 106"/>
            <p:cNvSpPr>
              <a:spLocks noChangeShapeType="1"/>
            </p:cNvSpPr>
            <p:nvPr/>
          </p:nvSpPr>
          <p:spPr bwMode="auto">
            <a:xfrm rot="1800000">
              <a:off x="1975" y="272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61" name="Line 107"/>
            <p:cNvSpPr>
              <a:spLocks noChangeShapeType="1"/>
            </p:cNvSpPr>
            <p:nvPr/>
          </p:nvSpPr>
          <p:spPr bwMode="auto">
            <a:xfrm rot="1800000">
              <a:off x="1975" y="294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62" name="Line 108"/>
            <p:cNvSpPr>
              <a:spLocks noChangeShapeType="1"/>
            </p:cNvSpPr>
            <p:nvPr/>
          </p:nvSpPr>
          <p:spPr bwMode="auto">
            <a:xfrm rot="1800000">
              <a:off x="1975" y="317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63" name="Line 109"/>
            <p:cNvSpPr>
              <a:spLocks noChangeShapeType="1"/>
            </p:cNvSpPr>
            <p:nvPr/>
          </p:nvSpPr>
          <p:spPr bwMode="auto">
            <a:xfrm rot="1800000">
              <a:off x="1975" y="340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64" name="Line 110"/>
            <p:cNvSpPr>
              <a:spLocks noChangeShapeType="1"/>
            </p:cNvSpPr>
            <p:nvPr/>
          </p:nvSpPr>
          <p:spPr bwMode="auto">
            <a:xfrm rot="1800000">
              <a:off x="1975" y="362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65" name="Line 111"/>
            <p:cNvSpPr>
              <a:spLocks noChangeShapeType="1"/>
            </p:cNvSpPr>
            <p:nvPr/>
          </p:nvSpPr>
          <p:spPr bwMode="auto">
            <a:xfrm rot="2400000">
              <a:off x="2104" y="249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66" name="Line 112"/>
            <p:cNvSpPr>
              <a:spLocks noChangeShapeType="1"/>
            </p:cNvSpPr>
            <p:nvPr/>
          </p:nvSpPr>
          <p:spPr bwMode="auto">
            <a:xfrm rot="2400000">
              <a:off x="2104" y="272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67" name="Line 113"/>
            <p:cNvSpPr>
              <a:spLocks noChangeShapeType="1"/>
            </p:cNvSpPr>
            <p:nvPr/>
          </p:nvSpPr>
          <p:spPr bwMode="auto">
            <a:xfrm rot="2400000">
              <a:off x="2104" y="294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68" name="Line 114"/>
            <p:cNvSpPr>
              <a:spLocks noChangeShapeType="1"/>
            </p:cNvSpPr>
            <p:nvPr/>
          </p:nvSpPr>
          <p:spPr bwMode="auto">
            <a:xfrm rot="2400000">
              <a:off x="2104" y="317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69" name="Line 115"/>
            <p:cNvSpPr>
              <a:spLocks noChangeShapeType="1"/>
            </p:cNvSpPr>
            <p:nvPr/>
          </p:nvSpPr>
          <p:spPr bwMode="auto">
            <a:xfrm rot="2400000">
              <a:off x="2104" y="340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70" name="Line 116"/>
            <p:cNvSpPr>
              <a:spLocks noChangeShapeType="1"/>
            </p:cNvSpPr>
            <p:nvPr/>
          </p:nvSpPr>
          <p:spPr bwMode="auto">
            <a:xfrm rot="2400000">
              <a:off x="2104" y="362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71" name="Line 117"/>
            <p:cNvSpPr>
              <a:spLocks noChangeShapeType="1"/>
            </p:cNvSpPr>
            <p:nvPr/>
          </p:nvSpPr>
          <p:spPr bwMode="auto">
            <a:xfrm rot="3000000">
              <a:off x="2246" y="249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72" name="Line 118"/>
            <p:cNvSpPr>
              <a:spLocks noChangeShapeType="1"/>
            </p:cNvSpPr>
            <p:nvPr/>
          </p:nvSpPr>
          <p:spPr bwMode="auto">
            <a:xfrm rot="3000000">
              <a:off x="2246" y="272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73" name="Line 119"/>
            <p:cNvSpPr>
              <a:spLocks noChangeShapeType="1"/>
            </p:cNvSpPr>
            <p:nvPr/>
          </p:nvSpPr>
          <p:spPr bwMode="auto">
            <a:xfrm rot="3000000">
              <a:off x="2246" y="294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74" name="Line 120"/>
            <p:cNvSpPr>
              <a:spLocks noChangeShapeType="1"/>
            </p:cNvSpPr>
            <p:nvPr/>
          </p:nvSpPr>
          <p:spPr bwMode="auto">
            <a:xfrm rot="3000000">
              <a:off x="2246" y="317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75" name="Line 121"/>
            <p:cNvSpPr>
              <a:spLocks noChangeShapeType="1"/>
            </p:cNvSpPr>
            <p:nvPr/>
          </p:nvSpPr>
          <p:spPr bwMode="auto">
            <a:xfrm rot="3000000">
              <a:off x="2246" y="340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76" name="Line 122"/>
            <p:cNvSpPr>
              <a:spLocks noChangeShapeType="1"/>
            </p:cNvSpPr>
            <p:nvPr/>
          </p:nvSpPr>
          <p:spPr bwMode="auto">
            <a:xfrm rot="3000000">
              <a:off x="2246" y="362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77" name="Line 123"/>
            <p:cNvSpPr>
              <a:spLocks noChangeShapeType="1"/>
            </p:cNvSpPr>
            <p:nvPr/>
          </p:nvSpPr>
          <p:spPr bwMode="auto">
            <a:xfrm rot="3600000">
              <a:off x="2375" y="249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78" name="Line 124"/>
            <p:cNvSpPr>
              <a:spLocks noChangeShapeType="1"/>
            </p:cNvSpPr>
            <p:nvPr/>
          </p:nvSpPr>
          <p:spPr bwMode="auto">
            <a:xfrm rot="3600000">
              <a:off x="2375" y="272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79" name="Line 125"/>
            <p:cNvSpPr>
              <a:spLocks noChangeShapeType="1"/>
            </p:cNvSpPr>
            <p:nvPr/>
          </p:nvSpPr>
          <p:spPr bwMode="auto">
            <a:xfrm rot="3600000">
              <a:off x="2375" y="294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80" name="Line 126"/>
            <p:cNvSpPr>
              <a:spLocks noChangeShapeType="1"/>
            </p:cNvSpPr>
            <p:nvPr/>
          </p:nvSpPr>
          <p:spPr bwMode="auto">
            <a:xfrm rot="3600000">
              <a:off x="2375" y="317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81" name="Line 127"/>
            <p:cNvSpPr>
              <a:spLocks noChangeShapeType="1"/>
            </p:cNvSpPr>
            <p:nvPr/>
          </p:nvSpPr>
          <p:spPr bwMode="auto">
            <a:xfrm rot="3600000">
              <a:off x="2375" y="340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82" name="Line 128"/>
            <p:cNvSpPr>
              <a:spLocks noChangeShapeType="1"/>
            </p:cNvSpPr>
            <p:nvPr/>
          </p:nvSpPr>
          <p:spPr bwMode="auto">
            <a:xfrm rot="3600000">
              <a:off x="2375" y="362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83" name="Line 129"/>
            <p:cNvSpPr>
              <a:spLocks noChangeShapeType="1"/>
            </p:cNvSpPr>
            <p:nvPr/>
          </p:nvSpPr>
          <p:spPr bwMode="auto">
            <a:xfrm rot="4200000">
              <a:off x="2503" y="249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84" name="Line 130"/>
            <p:cNvSpPr>
              <a:spLocks noChangeShapeType="1"/>
            </p:cNvSpPr>
            <p:nvPr/>
          </p:nvSpPr>
          <p:spPr bwMode="auto">
            <a:xfrm rot="4200000">
              <a:off x="2503" y="272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85" name="Line 131"/>
            <p:cNvSpPr>
              <a:spLocks noChangeShapeType="1"/>
            </p:cNvSpPr>
            <p:nvPr/>
          </p:nvSpPr>
          <p:spPr bwMode="auto">
            <a:xfrm rot="4200000">
              <a:off x="2503" y="294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86" name="Line 132"/>
            <p:cNvSpPr>
              <a:spLocks noChangeShapeType="1"/>
            </p:cNvSpPr>
            <p:nvPr/>
          </p:nvSpPr>
          <p:spPr bwMode="auto">
            <a:xfrm rot="4200000">
              <a:off x="2503" y="317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87" name="Line 133"/>
            <p:cNvSpPr>
              <a:spLocks noChangeShapeType="1"/>
            </p:cNvSpPr>
            <p:nvPr/>
          </p:nvSpPr>
          <p:spPr bwMode="auto">
            <a:xfrm rot="4200000">
              <a:off x="2503" y="340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88" name="Line 134"/>
            <p:cNvSpPr>
              <a:spLocks noChangeShapeType="1"/>
            </p:cNvSpPr>
            <p:nvPr/>
          </p:nvSpPr>
          <p:spPr bwMode="auto">
            <a:xfrm rot="4200000">
              <a:off x="2503" y="362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89" name="Line 135"/>
            <p:cNvSpPr>
              <a:spLocks noChangeShapeType="1"/>
            </p:cNvSpPr>
            <p:nvPr/>
          </p:nvSpPr>
          <p:spPr bwMode="auto">
            <a:xfrm rot="4800000">
              <a:off x="2632" y="249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90" name="Line 136"/>
            <p:cNvSpPr>
              <a:spLocks noChangeShapeType="1"/>
            </p:cNvSpPr>
            <p:nvPr/>
          </p:nvSpPr>
          <p:spPr bwMode="auto">
            <a:xfrm rot="4800000">
              <a:off x="2632" y="272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91" name="Line 137"/>
            <p:cNvSpPr>
              <a:spLocks noChangeShapeType="1"/>
            </p:cNvSpPr>
            <p:nvPr/>
          </p:nvSpPr>
          <p:spPr bwMode="auto">
            <a:xfrm rot="4800000">
              <a:off x="2632" y="294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92" name="Line 138"/>
            <p:cNvSpPr>
              <a:spLocks noChangeShapeType="1"/>
            </p:cNvSpPr>
            <p:nvPr/>
          </p:nvSpPr>
          <p:spPr bwMode="auto">
            <a:xfrm rot="4800000">
              <a:off x="2632" y="317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93" name="Line 139"/>
            <p:cNvSpPr>
              <a:spLocks noChangeShapeType="1"/>
            </p:cNvSpPr>
            <p:nvPr/>
          </p:nvSpPr>
          <p:spPr bwMode="auto">
            <a:xfrm rot="4800000">
              <a:off x="2632" y="340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94" name="Line 140"/>
            <p:cNvSpPr>
              <a:spLocks noChangeShapeType="1"/>
            </p:cNvSpPr>
            <p:nvPr/>
          </p:nvSpPr>
          <p:spPr bwMode="auto">
            <a:xfrm rot="4800000">
              <a:off x="2632" y="362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95" name="Line 141"/>
            <p:cNvSpPr>
              <a:spLocks noChangeShapeType="1"/>
            </p:cNvSpPr>
            <p:nvPr/>
          </p:nvSpPr>
          <p:spPr bwMode="auto">
            <a:xfrm rot="5400000">
              <a:off x="2774" y="249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96" name="Line 142"/>
            <p:cNvSpPr>
              <a:spLocks noChangeShapeType="1"/>
            </p:cNvSpPr>
            <p:nvPr/>
          </p:nvSpPr>
          <p:spPr bwMode="auto">
            <a:xfrm rot="5400000">
              <a:off x="2774" y="272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97" name="Line 143"/>
            <p:cNvSpPr>
              <a:spLocks noChangeShapeType="1"/>
            </p:cNvSpPr>
            <p:nvPr/>
          </p:nvSpPr>
          <p:spPr bwMode="auto">
            <a:xfrm rot="5400000">
              <a:off x="2774" y="294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98" name="Line 144"/>
            <p:cNvSpPr>
              <a:spLocks noChangeShapeType="1"/>
            </p:cNvSpPr>
            <p:nvPr/>
          </p:nvSpPr>
          <p:spPr bwMode="auto">
            <a:xfrm rot="5400000">
              <a:off x="2774" y="317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299" name="Line 145"/>
            <p:cNvSpPr>
              <a:spLocks noChangeShapeType="1"/>
            </p:cNvSpPr>
            <p:nvPr/>
          </p:nvSpPr>
          <p:spPr bwMode="auto">
            <a:xfrm rot="5400000">
              <a:off x="2774" y="340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00" name="Line 146"/>
            <p:cNvSpPr>
              <a:spLocks noChangeShapeType="1"/>
            </p:cNvSpPr>
            <p:nvPr/>
          </p:nvSpPr>
          <p:spPr bwMode="auto">
            <a:xfrm rot="5400000">
              <a:off x="2774" y="362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01" name="Line 147"/>
            <p:cNvSpPr>
              <a:spLocks noChangeShapeType="1"/>
            </p:cNvSpPr>
            <p:nvPr/>
          </p:nvSpPr>
          <p:spPr bwMode="auto">
            <a:xfrm rot="6000000">
              <a:off x="2903" y="249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02" name="Line 148"/>
            <p:cNvSpPr>
              <a:spLocks noChangeShapeType="1"/>
            </p:cNvSpPr>
            <p:nvPr/>
          </p:nvSpPr>
          <p:spPr bwMode="auto">
            <a:xfrm rot="6000000">
              <a:off x="2903" y="272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03" name="Line 149"/>
            <p:cNvSpPr>
              <a:spLocks noChangeShapeType="1"/>
            </p:cNvSpPr>
            <p:nvPr/>
          </p:nvSpPr>
          <p:spPr bwMode="auto">
            <a:xfrm rot="6000000">
              <a:off x="2903" y="294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04" name="Line 150"/>
            <p:cNvSpPr>
              <a:spLocks noChangeShapeType="1"/>
            </p:cNvSpPr>
            <p:nvPr/>
          </p:nvSpPr>
          <p:spPr bwMode="auto">
            <a:xfrm rot="6000000">
              <a:off x="2903" y="317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05" name="Line 151"/>
            <p:cNvSpPr>
              <a:spLocks noChangeShapeType="1"/>
            </p:cNvSpPr>
            <p:nvPr/>
          </p:nvSpPr>
          <p:spPr bwMode="auto">
            <a:xfrm rot="6000000">
              <a:off x="2903" y="340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06" name="Line 152"/>
            <p:cNvSpPr>
              <a:spLocks noChangeShapeType="1"/>
            </p:cNvSpPr>
            <p:nvPr/>
          </p:nvSpPr>
          <p:spPr bwMode="auto">
            <a:xfrm rot="6000000">
              <a:off x="2903" y="362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07" name="Line 153"/>
            <p:cNvSpPr>
              <a:spLocks noChangeShapeType="1"/>
            </p:cNvSpPr>
            <p:nvPr/>
          </p:nvSpPr>
          <p:spPr bwMode="auto">
            <a:xfrm rot="6600000">
              <a:off x="3030" y="249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08" name="Line 154"/>
            <p:cNvSpPr>
              <a:spLocks noChangeShapeType="1"/>
            </p:cNvSpPr>
            <p:nvPr/>
          </p:nvSpPr>
          <p:spPr bwMode="auto">
            <a:xfrm rot="6600000">
              <a:off x="3030" y="272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09" name="Line 155"/>
            <p:cNvSpPr>
              <a:spLocks noChangeShapeType="1"/>
            </p:cNvSpPr>
            <p:nvPr/>
          </p:nvSpPr>
          <p:spPr bwMode="auto">
            <a:xfrm rot="6600000">
              <a:off x="3030" y="294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10" name="Line 156"/>
            <p:cNvSpPr>
              <a:spLocks noChangeShapeType="1"/>
            </p:cNvSpPr>
            <p:nvPr/>
          </p:nvSpPr>
          <p:spPr bwMode="auto">
            <a:xfrm rot="6600000">
              <a:off x="3030" y="317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11" name="Line 157"/>
            <p:cNvSpPr>
              <a:spLocks noChangeShapeType="1"/>
            </p:cNvSpPr>
            <p:nvPr/>
          </p:nvSpPr>
          <p:spPr bwMode="auto">
            <a:xfrm rot="6600000">
              <a:off x="3030" y="340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12" name="Line 158"/>
            <p:cNvSpPr>
              <a:spLocks noChangeShapeType="1"/>
            </p:cNvSpPr>
            <p:nvPr/>
          </p:nvSpPr>
          <p:spPr bwMode="auto">
            <a:xfrm rot="6600000">
              <a:off x="3030" y="362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13" name="Line 159"/>
            <p:cNvSpPr>
              <a:spLocks noChangeShapeType="1"/>
            </p:cNvSpPr>
            <p:nvPr/>
          </p:nvSpPr>
          <p:spPr bwMode="auto">
            <a:xfrm rot="7200000">
              <a:off x="3159" y="249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14" name="Line 160"/>
            <p:cNvSpPr>
              <a:spLocks noChangeShapeType="1"/>
            </p:cNvSpPr>
            <p:nvPr/>
          </p:nvSpPr>
          <p:spPr bwMode="auto">
            <a:xfrm rot="7200000">
              <a:off x="3159" y="272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15" name="Line 161"/>
            <p:cNvSpPr>
              <a:spLocks noChangeShapeType="1"/>
            </p:cNvSpPr>
            <p:nvPr/>
          </p:nvSpPr>
          <p:spPr bwMode="auto">
            <a:xfrm rot="7200000">
              <a:off x="3159" y="294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16" name="Line 162"/>
            <p:cNvSpPr>
              <a:spLocks noChangeShapeType="1"/>
            </p:cNvSpPr>
            <p:nvPr/>
          </p:nvSpPr>
          <p:spPr bwMode="auto">
            <a:xfrm rot="7200000">
              <a:off x="3159" y="317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17" name="Line 163"/>
            <p:cNvSpPr>
              <a:spLocks noChangeShapeType="1"/>
            </p:cNvSpPr>
            <p:nvPr/>
          </p:nvSpPr>
          <p:spPr bwMode="auto">
            <a:xfrm rot="7200000">
              <a:off x="3159" y="340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18" name="Line 164"/>
            <p:cNvSpPr>
              <a:spLocks noChangeShapeType="1"/>
            </p:cNvSpPr>
            <p:nvPr/>
          </p:nvSpPr>
          <p:spPr bwMode="auto">
            <a:xfrm rot="7200000">
              <a:off x="3159" y="362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19" name="Line 165"/>
            <p:cNvSpPr>
              <a:spLocks noChangeShapeType="1"/>
            </p:cNvSpPr>
            <p:nvPr/>
          </p:nvSpPr>
          <p:spPr bwMode="auto">
            <a:xfrm rot="7800000">
              <a:off x="3301" y="249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20" name="Line 166"/>
            <p:cNvSpPr>
              <a:spLocks noChangeShapeType="1"/>
            </p:cNvSpPr>
            <p:nvPr/>
          </p:nvSpPr>
          <p:spPr bwMode="auto">
            <a:xfrm rot="7800000">
              <a:off x="3301" y="272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21" name="Line 167"/>
            <p:cNvSpPr>
              <a:spLocks noChangeShapeType="1"/>
            </p:cNvSpPr>
            <p:nvPr/>
          </p:nvSpPr>
          <p:spPr bwMode="auto">
            <a:xfrm rot="7800000">
              <a:off x="3301" y="294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22" name="Line 168"/>
            <p:cNvSpPr>
              <a:spLocks noChangeShapeType="1"/>
            </p:cNvSpPr>
            <p:nvPr/>
          </p:nvSpPr>
          <p:spPr bwMode="auto">
            <a:xfrm rot="7800000">
              <a:off x="3301" y="317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23" name="Line 169"/>
            <p:cNvSpPr>
              <a:spLocks noChangeShapeType="1"/>
            </p:cNvSpPr>
            <p:nvPr/>
          </p:nvSpPr>
          <p:spPr bwMode="auto">
            <a:xfrm rot="7800000">
              <a:off x="3301" y="340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24" name="Line 170"/>
            <p:cNvSpPr>
              <a:spLocks noChangeShapeType="1"/>
            </p:cNvSpPr>
            <p:nvPr/>
          </p:nvSpPr>
          <p:spPr bwMode="auto">
            <a:xfrm rot="7800000">
              <a:off x="3301" y="362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25" name="Line 171"/>
            <p:cNvSpPr>
              <a:spLocks noChangeShapeType="1"/>
            </p:cNvSpPr>
            <p:nvPr/>
          </p:nvSpPr>
          <p:spPr bwMode="auto">
            <a:xfrm rot="8400000">
              <a:off x="3430" y="249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26" name="Line 172"/>
            <p:cNvSpPr>
              <a:spLocks noChangeShapeType="1"/>
            </p:cNvSpPr>
            <p:nvPr/>
          </p:nvSpPr>
          <p:spPr bwMode="auto">
            <a:xfrm rot="8400000">
              <a:off x="3430" y="272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27" name="Line 173"/>
            <p:cNvSpPr>
              <a:spLocks noChangeShapeType="1"/>
            </p:cNvSpPr>
            <p:nvPr/>
          </p:nvSpPr>
          <p:spPr bwMode="auto">
            <a:xfrm rot="8400000">
              <a:off x="3430" y="294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28" name="Line 174"/>
            <p:cNvSpPr>
              <a:spLocks noChangeShapeType="1"/>
            </p:cNvSpPr>
            <p:nvPr/>
          </p:nvSpPr>
          <p:spPr bwMode="auto">
            <a:xfrm rot="8400000">
              <a:off x="3430" y="3173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29" name="Line 175"/>
            <p:cNvSpPr>
              <a:spLocks noChangeShapeType="1"/>
            </p:cNvSpPr>
            <p:nvPr/>
          </p:nvSpPr>
          <p:spPr bwMode="auto">
            <a:xfrm rot="8400000">
              <a:off x="3430" y="340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30" name="Line 176"/>
            <p:cNvSpPr>
              <a:spLocks noChangeShapeType="1"/>
            </p:cNvSpPr>
            <p:nvPr/>
          </p:nvSpPr>
          <p:spPr bwMode="auto">
            <a:xfrm rot="8400000">
              <a:off x="3430" y="362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31" name="Line 177"/>
            <p:cNvSpPr>
              <a:spLocks noChangeShapeType="1"/>
            </p:cNvSpPr>
            <p:nvPr/>
          </p:nvSpPr>
          <p:spPr bwMode="auto">
            <a:xfrm rot="9000000">
              <a:off x="3580" y="249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32" name="Line 178"/>
            <p:cNvSpPr>
              <a:spLocks noChangeShapeType="1"/>
            </p:cNvSpPr>
            <p:nvPr/>
          </p:nvSpPr>
          <p:spPr bwMode="auto">
            <a:xfrm rot="9000000">
              <a:off x="3580" y="2724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33" name="Line 179"/>
            <p:cNvSpPr>
              <a:spLocks noChangeShapeType="1"/>
            </p:cNvSpPr>
            <p:nvPr/>
          </p:nvSpPr>
          <p:spPr bwMode="auto">
            <a:xfrm rot="9000000">
              <a:off x="3580" y="2951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34" name="Line 180"/>
            <p:cNvSpPr>
              <a:spLocks noChangeShapeType="1"/>
            </p:cNvSpPr>
            <p:nvPr/>
          </p:nvSpPr>
          <p:spPr bwMode="auto">
            <a:xfrm rot="9000000">
              <a:off x="3580" y="317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35" name="Line 181"/>
            <p:cNvSpPr>
              <a:spLocks noChangeShapeType="1"/>
            </p:cNvSpPr>
            <p:nvPr/>
          </p:nvSpPr>
          <p:spPr bwMode="auto">
            <a:xfrm rot="9000000">
              <a:off x="3580" y="3404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36" name="Line 182"/>
            <p:cNvSpPr>
              <a:spLocks noChangeShapeType="1"/>
            </p:cNvSpPr>
            <p:nvPr/>
          </p:nvSpPr>
          <p:spPr bwMode="auto">
            <a:xfrm rot="9000000">
              <a:off x="3580" y="3631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37" name="Line 183"/>
            <p:cNvSpPr>
              <a:spLocks noChangeShapeType="1"/>
            </p:cNvSpPr>
            <p:nvPr/>
          </p:nvSpPr>
          <p:spPr bwMode="auto">
            <a:xfrm rot="10200000">
              <a:off x="3707" y="249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38" name="Line 184"/>
            <p:cNvSpPr>
              <a:spLocks noChangeShapeType="1"/>
            </p:cNvSpPr>
            <p:nvPr/>
          </p:nvSpPr>
          <p:spPr bwMode="auto">
            <a:xfrm rot="10200000">
              <a:off x="3707" y="2724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39" name="Line 185"/>
            <p:cNvSpPr>
              <a:spLocks noChangeShapeType="1"/>
            </p:cNvSpPr>
            <p:nvPr/>
          </p:nvSpPr>
          <p:spPr bwMode="auto">
            <a:xfrm rot="10200000">
              <a:off x="3707" y="2951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40" name="Line 186"/>
            <p:cNvSpPr>
              <a:spLocks noChangeShapeType="1"/>
            </p:cNvSpPr>
            <p:nvPr/>
          </p:nvSpPr>
          <p:spPr bwMode="auto">
            <a:xfrm rot="10200000">
              <a:off x="3707" y="317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41" name="Line 187"/>
            <p:cNvSpPr>
              <a:spLocks noChangeShapeType="1"/>
            </p:cNvSpPr>
            <p:nvPr/>
          </p:nvSpPr>
          <p:spPr bwMode="auto">
            <a:xfrm rot="10200000">
              <a:off x="3707" y="3404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42" name="Line 188"/>
            <p:cNvSpPr>
              <a:spLocks noChangeShapeType="1"/>
            </p:cNvSpPr>
            <p:nvPr/>
          </p:nvSpPr>
          <p:spPr bwMode="auto">
            <a:xfrm rot="10200000">
              <a:off x="3707" y="3631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43" name="Line 189"/>
            <p:cNvSpPr>
              <a:spLocks noChangeShapeType="1"/>
            </p:cNvSpPr>
            <p:nvPr/>
          </p:nvSpPr>
          <p:spPr bwMode="auto">
            <a:xfrm rot="10800000">
              <a:off x="3836" y="249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44" name="Line 190"/>
            <p:cNvSpPr>
              <a:spLocks noChangeShapeType="1"/>
            </p:cNvSpPr>
            <p:nvPr/>
          </p:nvSpPr>
          <p:spPr bwMode="auto">
            <a:xfrm rot="10800000">
              <a:off x="3836" y="2724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45" name="Line 191"/>
            <p:cNvSpPr>
              <a:spLocks noChangeShapeType="1"/>
            </p:cNvSpPr>
            <p:nvPr/>
          </p:nvSpPr>
          <p:spPr bwMode="auto">
            <a:xfrm rot="10800000">
              <a:off x="3836" y="2951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46" name="Line 192"/>
            <p:cNvSpPr>
              <a:spLocks noChangeShapeType="1"/>
            </p:cNvSpPr>
            <p:nvPr/>
          </p:nvSpPr>
          <p:spPr bwMode="auto">
            <a:xfrm rot="10800000">
              <a:off x="3836" y="317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47" name="Line 193"/>
            <p:cNvSpPr>
              <a:spLocks noChangeShapeType="1"/>
            </p:cNvSpPr>
            <p:nvPr/>
          </p:nvSpPr>
          <p:spPr bwMode="auto">
            <a:xfrm rot="10800000">
              <a:off x="3836" y="3404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48" name="Line 194"/>
            <p:cNvSpPr>
              <a:spLocks noChangeShapeType="1"/>
            </p:cNvSpPr>
            <p:nvPr/>
          </p:nvSpPr>
          <p:spPr bwMode="auto">
            <a:xfrm rot="10800000">
              <a:off x="3836" y="3631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49" name="Line 195"/>
            <p:cNvSpPr>
              <a:spLocks noChangeShapeType="1"/>
            </p:cNvSpPr>
            <p:nvPr/>
          </p:nvSpPr>
          <p:spPr bwMode="auto">
            <a:xfrm rot="10800000">
              <a:off x="3978" y="249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50" name="Line 196"/>
            <p:cNvSpPr>
              <a:spLocks noChangeShapeType="1"/>
            </p:cNvSpPr>
            <p:nvPr/>
          </p:nvSpPr>
          <p:spPr bwMode="auto">
            <a:xfrm rot="10800000">
              <a:off x="3978" y="2724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51" name="Line 197"/>
            <p:cNvSpPr>
              <a:spLocks noChangeShapeType="1"/>
            </p:cNvSpPr>
            <p:nvPr/>
          </p:nvSpPr>
          <p:spPr bwMode="auto">
            <a:xfrm rot="10800000">
              <a:off x="3978" y="2951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52" name="Line 198"/>
            <p:cNvSpPr>
              <a:spLocks noChangeShapeType="1"/>
            </p:cNvSpPr>
            <p:nvPr/>
          </p:nvSpPr>
          <p:spPr bwMode="auto">
            <a:xfrm rot="10800000">
              <a:off x="3978" y="317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53" name="Line 199"/>
            <p:cNvSpPr>
              <a:spLocks noChangeShapeType="1"/>
            </p:cNvSpPr>
            <p:nvPr/>
          </p:nvSpPr>
          <p:spPr bwMode="auto">
            <a:xfrm rot="10800000">
              <a:off x="3978" y="3404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54" name="Line 200"/>
            <p:cNvSpPr>
              <a:spLocks noChangeShapeType="1"/>
            </p:cNvSpPr>
            <p:nvPr/>
          </p:nvSpPr>
          <p:spPr bwMode="auto">
            <a:xfrm rot="10800000">
              <a:off x="3978" y="3631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55" name="Line 201"/>
            <p:cNvSpPr>
              <a:spLocks noChangeShapeType="1"/>
            </p:cNvSpPr>
            <p:nvPr/>
          </p:nvSpPr>
          <p:spPr bwMode="auto">
            <a:xfrm rot="10800000">
              <a:off x="4107" y="249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56" name="Line 202"/>
            <p:cNvSpPr>
              <a:spLocks noChangeShapeType="1"/>
            </p:cNvSpPr>
            <p:nvPr/>
          </p:nvSpPr>
          <p:spPr bwMode="auto">
            <a:xfrm rot="10800000">
              <a:off x="4107" y="2724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57" name="Line 203"/>
            <p:cNvSpPr>
              <a:spLocks noChangeShapeType="1"/>
            </p:cNvSpPr>
            <p:nvPr/>
          </p:nvSpPr>
          <p:spPr bwMode="auto">
            <a:xfrm rot="10800000">
              <a:off x="4107" y="2951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58" name="Line 204"/>
            <p:cNvSpPr>
              <a:spLocks noChangeShapeType="1"/>
            </p:cNvSpPr>
            <p:nvPr/>
          </p:nvSpPr>
          <p:spPr bwMode="auto">
            <a:xfrm rot="10800000">
              <a:off x="4107" y="317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59" name="Line 205"/>
            <p:cNvSpPr>
              <a:spLocks noChangeShapeType="1"/>
            </p:cNvSpPr>
            <p:nvPr/>
          </p:nvSpPr>
          <p:spPr bwMode="auto">
            <a:xfrm rot="10800000">
              <a:off x="4107" y="3404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60" name="Line 206"/>
            <p:cNvSpPr>
              <a:spLocks noChangeShapeType="1"/>
            </p:cNvSpPr>
            <p:nvPr/>
          </p:nvSpPr>
          <p:spPr bwMode="auto">
            <a:xfrm rot="10800000">
              <a:off x="4107" y="3631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61" name="Line 207"/>
            <p:cNvSpPr>
              <a:spLocks noChangeShapeType="1"/>
            </p:cNvSpPr>
            <p:nvPr/>
          </p:nvSpPr>
          <p:spPr bwMode="auto">
            <a:xfrm rot="10800000">
              <a:off x="4235" y="249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62" name="Line 208"/>
            <p:cNvSpPr>
              <a:spLocks noChangeShapeType="1"/>
            </p:cNvSpPr>
            <p:nvPr/>
          </p:nvSpPr>
          <p:spPr bwMode="auto">
            <a:xfrm rot="10800000">
              <a:off x="4235" y="2724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63" name="Line 209"/>
            <p:cNvSpPr>
              <a:spLocks noChangeShapeType="1"/>
            </p:cNvSpPr>
            <p:nvPr/>
          </p:nvSpPr>
          <p:spPr bwMode="auto">
            <a:xfrm rot="10800000">
              <a:off x="4235" y="2951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64" name="Line 210"/>
            <p:cNvSpPr>
              <a:spLocks noChangeShapeType="1"/>
            </p:cNvSpPr>
            <p:nvPr/>
          </p:nvSpPr>
          <p:spPr bwMode="auto">
            <a:xfrm rot="10800000">
              <a:off x="4235" y="317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65" name="Line 211"/>
            <p:cNvSpPr>
              <a:spLocks noChangeShapeType="1"/>
            </p:cNvSpPr>
            <p:nvPr/>
          </p:nvSpPr>
          <p:spPr bwMode="auto">
            <a:xfrm rot="10800000">
              <a:off x="4235" y="3404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66" name="Line 212"/>
            <p:cNvSpPr>
              <a:spLocks noChangeShapeType="1"/>
            </p:cNvSpPr>
            <p:nvPr/>
          </p:nvSpPr>
          <p:spPr bwMode="auto">
            <a:xfrm rot="10800000">
              <a:off x="4235" y="3631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67" name="Line 213"/>
            <p:cNvSpPr>
              <a:spLocks noChangeShapeType="1"/>
            </p:cNvSpPr>
            <p:nvPr/>
          </p:nvSpPr>
          <p:spPr bwMode="auto">
            <a:xfrm rot="10800000">
              <a:off x="4364" y="249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68" name="Line 214"/>
            <p:cNvSpPr>
              <a:spLocks noChangeShapeType="1"/>
            </p:cNvSpPr>
            <p:nvPr/>
          </p:nvSpPr>
          <p:spPr bwMode="auto">
            <a:xfrm rot="10800000">
              <a:off x="4364" y="2724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69" name="Line 215"/>
            <p:cNvSpPr>
              <a:spLocks noChangeShapeType="1"/>
            </p:cNvSpPr>
            <p:nvPr/>
          </p:nvSpPr>
          <p:spPr bwMode="auto">
            <a:xfrm rot="10800000">
              <a:off x="4364" y="2951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70" name="Line 216"/>
            <p:cNvSpPr>
              <a:spLocks noChangeShapeType="1"/>
            </p:cNvSpPr>
            <p:nvPr/>
          </p:nvSpPr>
          <p:spPr bwMode="auto">
            <a:xfrm rot="10800000">
              <a:off x="4364" y="317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71" name="Line 217"/>
            <p:cNvSpPr>
              <a:spLocks noChangeShapeType="1"/>
            </p:cNvSpPr>
            <p:nvPr/>
          </p:nvSpPr>
          <p:spPr bwMode="auto">
            <a:xfrm rot="10800000">
              <a:off x="4364" y="3404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72" name="Line 218"/>
            <p:cNvSpPr>
              <a:spLocks noChangeShapeType="1"/>
            </p:cNvSpPr>
            <p:nvPr/>
          </p:nvSpPr>
          <p:spPr bwMode="auto">
            <a:xfrm rot="10800000">
              <a:off x="4364" y="3631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73" name="Line 219"/>
            <p:cNvSpPr>
              <a:spLocks noChangeShapeType="1"/>
            </p:cNvSpPr>
            <p:nvPr/>
          </p:nvSpPr>
          <p:spPr bwMode="auto">
            <a:xfrm rot="10800000">
              <a:off x="4506" y="249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74" name="Line 220"/>
            <p:cNvSpPr>
              <a:spLocks noChangeShapeType="1"/>
            </p:cNvSpPr>
            <p:nvPr/>
          </p:nvSpPr>
          <p:spPr bwMode="auto">
            <a:xfrm rot="10800000">
              <a:off x="4506" y="2724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75" name="Line 221"/>
            <p:cNvSpPr>
              <a:spLocks noChangeShapeType="1"/>
            </p:cNvSpPr>
            <p:nvPr/>
          </p:nvSpPr>
          <p:spPr bwMode="auto">
            <a:xfrm rot="10800000">
              <a:off x="4506" y="2951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76" name="Line 222"/>
            <p:cNvSpPr>
              <a:spLocks noChangeShapeType="1"/>
            </p:cNvSpPr>
            <p:nvPr/>
          </p:nvSpPr>
          <p:spPr bwMode="auto">
            <a:xfrm rot="10800000">
              <a:off x="4506" y="317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77" name="Line 223"/>
            <p:cNvSpPr>
              <a:spLocks noChangeShapeType="1"/>
            </p:cNvSpPr>
            <p:nvPr/>
          </p:nvSpPr>
          <p:spPr bwMode="auto">
            <a:xfrm rot="10800000">
              <a:off x="4506" y="3404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78" name="Line 224"/>
            <p:cNvSpPr>
              <a:spLocks noChangeShapeType="1"/>
            </p:cNvSpPr>
            <p:nvPr/>
          </p:nvSpPr>
          <p:spPr bwMode="auto">
            <a:xfrm rot="10800000">
              <a:off x="4506" y="3631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79" name="Line 225"/>
            <p:cNvSpPr>
              <a:spLocks noChangeShapeType="1"/>
            </p:cNvSpPr>
            <p:nvPr/>
          </p:nvSpPr>
          <p:spPr bwMode="auto">
            <a:xfrm rot="10800000">
              <a:off x="4635" y="249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80" name="Line 226"/>
            <p:cNvSpPr>
              <a:spLocks noChangeShapeType="1"/>
            </p:cNvSpPr>
            <p:nvPr/>
          </p:nvSpPr>
          <p:spPr bwMode="auto">
            <a:xfrm rot="10800000">
              <a:off x="4635" y="2724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81" name="Line 227"/>
            <p:cNvSpPr>
              <a:spLocks noChangeShapeType="1"/>
            </p:cNvSpPr>
            <p:nvPr/>
          </p:nvSpPr>
          <p:spPr bwMode="auto">
            <a:xfrm rot="10800000">
              <a:off x="4635" y="2951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82" name="Line 228"/>
            <p:cNvSpPr>
              <a:spLocks noChangeShapeType="1"/>
            </p:cNvSpPr>
            <p:nvPr/>
          </p:nvSpPr>
          <p:spPr bwMode="auto">
            <a:xfrm rot="10800000">
              <a:off x="4635" y="317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83" name="Line 229"/>
            <p:cNvSpPr>
              <a:spLocks noChangeShapeType="1"/>
            </p:cNvSpPr>
            <p:nvPr/>
          </p:nvSpPr>
          <p:spPr bwMode="auto">
            <a:xfrm rot="10800000">
              <a:off x="4635" y="3404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84" name="Line 230"/>
            <p:cNvSpPr>
              <a:spLocks noChangeShapeType="1"/>
            </p:cNvSpPr>
            <p:nvPr/>
          </p:nvSpPr>
          <p:spPr bwMode="auto">
            <a:xfrm rot="10800000">
              <a:off x="4635" y="3631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85" name="Line 231"/>
            <p:cNvSpPr>
              <a:spLocks noChangeShapeType="1"/>
            </p:cNvSpPr>
            <p:nvPr/>
          </p:nvSpPr>
          <p:spPr bwMode="auto">
            <a:xfrm rot="10800000">
              <a:off x="4762" y="249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86" name="Line 232"/>
            <p:cNvSpPr>
              <a:spLocks noChangeShapeType="1"/>
            </p:cNvSpPr>
            <p:nvPr/>
          </p:nvSpPr>
          <p:spPr bwMode="auto">
            <a:xfrm rot="10800000">
              <a:off x="4762" y="2724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87" name="Line 233"/>
            <p:cNvSpPr>
              <a:spLocks noChangeShapeType="1"/>
            </p:cNvSpPr>
            <p:nvPr/>
          </p:nvSpPr>
          <p:spPr bwMode="auto">
            <a:xfrm rot="10800000">
              <a:off x="4762" y="2951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88" name="Line 234"/>
            <p:cNvSpPr>
              <a:spLocks noChangeShapeType="1"/>
            </p:cNvSpPr>
            <p:nvPr/>
          </p:nvSpPr>
          <p:spPr bwMode="auto">
            <a:xfrm rot="10800000">
              <a:off x="4762" y="317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89" name="Line 235"/>
            <p:cNvSpPr>
              <a:spLocks noChangeShapeType="1"/>
            </p:cNvSpPr>
            <p:nvPr/>
          </p:nvSpPr>
          <p:spPr bwMode="auto">
            <a:xfrm rot="10800000">
              <a:off x="4762" y="3404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90" name="Line 236"/>
            <p:cNvSpPr>
              <a:spLocks noChangeShapeType="1"/>
            </p:cNvSpPr>
            <p:nvPr/>
          </p:nvSpPr>
          <p:spPr bwMode="auto">
            <a:xfrm rot="10800000">
              <a:off x="4762" y="3631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91" name="Line 237"/>
            <p:cNvSpPr>
              <a:spLocks noChangeShapeType="1"/>
            </p:cNvSpPr>
            <p:nvPr/>
          </p:nvSpPr>
          <p:spPr bwMode="auto">
            <a:xfrm rot="10800000">
              <a:off x="4891" y="249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92" name="Line 238"/>
            <p:cNvSpPr>
              <a:spLocks noChangeShapeType="1"/>
            </p:cNvSpPr>
            <p:nvPr/>
          </p:nvSpPr>
          <p:spPr bwMode="auto">
            <a:xfrm rot="10800000">
              <a:off x="4891" y="2724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93" name="Line 239"/>
            <p:cNvSpPr>
              <a:spLocks noChangeShapeType="1"/>
            </p:cNvSpPr>
            <p:nvPr/>
          </p:nvSpPr>
          <p:spPr bwMode="auto">
            <a:xfrm rot="10800000">
              <a:off x="4891" y="2951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94" name="Line 240"/>
            <p:cNvSpPr>
              <a:spLocks noChangeShapeType="1"/>
            </p:cNvSpPr>
            <p:nvPr/>
          </p:nvSpPr>
          <p:spPr bwMode="auto">
            <a:xfrm rot="10800000">
              <a:off x="4891" y="317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95" name="Line 241"/>
            <p:cNvSpPr>
              <a:spLocks noChangeShapeType="1"/>
            </p:cNvSpPr>
            <p:nvPr/>
          </p:nvSpPr>
          <p:spPr bwMode="auto">
            <a:xfrm rot="10800000">
              <a:off x="4891" y="3404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96" name="Line 242"/>
            <p:cNvSpPr>
              <a:spLocks noChangeShapeType="1"/>
            </p:cNvSpPr>
            <p:nvPr/>
          </p:nvSpPr>
          <p:spPr bwMode="auto">
            <a:xfrm rot="10800000">
              <a:off x="4891" y="3631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97" name="Line 243"/>
            <p:cNvSpPr>
              <a:spLocks noChangeShapeType="1"/>
            </p:cNvSpPr>
            <p:nvPr/>
          </p:nvSpPr>
          <p:spPr bwMode="auto">
            <a:xfrm rot="10800000">
              <a:off x="5033" y="249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98" name="Line 244"/>
            <p:cNvSpPr>
              <a:spLocks noChangeShapeType="1"/>
            </p:cNvSpPr>
            <p:nvPr/>
          </p:nvSpPr>
          <p:spPr bwMode="auto">
            <a:xfrm rot="10800000">
              <a:off x="5033" y="2724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399" name="Line 245"/>
            <p:cNvSpPr>
              <a:spLocks noChangeShapeType="1"/>
            </p:cNvSpPr>
            <p:nvPr/>
          </p:nvSpPr>
          <p:spPr bwMode="auto">
            <a:xfrm rot="10800000">
              <a:off x="5033" y="2951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400" name="Line 246"/>
            <p:cNvSpPr>
              <a:spLocks noChangeShapeType="1"/>
            </p:cNvSpPr>
            <p:nvPr/>
          </p:nvSpPr>
          <p:spPr bwMode="auto">
            <a:xfrm rot="10800000">
              <a:off x="5033" y="317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401" name="Line 247"/>
            <p:cNvSpPr>
              <a:spLocks noChangeShapeType="1"/>
            </p:cNvSpPr>
            <p:nvPr/>
          </p:nvSpPr>
          <p:spPr bwMode="auto">
            <a:xfrm rot="10800000">
              <a:off x="5033" y="3404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402" name="Line 248"/>
            <p:cNvSpPr>
              <a:spLocks noChangeShapeType="1"/>
            </p:cNvSpPr>
            <p:nvPr/>
          </p:nvSpPr>
          <p:spPr bwMode="auto">
            <a:xfrm rot="10800000">
              <a:off x="5033" y="3631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403" name="Line 249"/>
            <p:cNvSpPr>
              <a:spLocks noChangeShapeType="1"/>
            </p:cNvSpPr>
            <p:nvPr/>
          </p:nvSpPr>
          <p:spPr bwMode="auto">
            <a:xfrm rot="10800000">
              <a:off x="5162" y="249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404" name="Line 250"/>
            <p:cNvSpPr>
              <a:spLocks noChangeShapeType="1"/>
            </p:cNvSpPr>
            <p:nvPr/>
          </p:nvSpPr>
          <p:spPr bwMode="auto">
            <a:xfrm rot="10800000">
              <a:off x="5162" y="2724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405" name="Line 251"/>
            <p:cNvSpPr>
              <a:spLocks noChangeShapeType="1"/>
            </p:cNvSpPr>
            <p:nvPr/>
          </p:nvSpPr>
          <p:spPr bwMode="auto">
            <a:xfrm rot="10800000">
              <a:off x="5162" y="2951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406" name="Line 252"/>
            <p:cNvSpPr>
              <a:spLocks noChangeShapeType="1"/>
            </p:cNvSpPr>
            <p:nvPr/>
          </p:nvSpPr>
          <p:spPr bwMode="auto">
            <a:xfrm rot="10800000">
              <a:off x="5162" y="3177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407" name="Line 253"/>
            <p:cNvSpPr>
              <a:spLocks noChangeShapeType="1"/>
            </p:cNvSpPr>
            <p:nvPr/>
          </p:nvSpPr>
          <p:spPr bwMode="auto">
            <a:xfrm rot="10800000">
              <a:off x="5162" y="3404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408" name="Line 254"/>
            <p:cNvSpPr>
              <a:spLocks noChangeShapeType="1"/>
            </p:cNvSpPr>
            <p:nvPr/>
          </p:nvSpPr>
          <p:spPr bwMode="auto">
            <a:xfrm rot="10800000">
              <a:off x="5162" y="3631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3471" name="Text Box 255"/>
          <p:cNvSpPr txBox="1">
            <a:spLocks noChangeArrowheads="1"/>
          </p:cNvSpPr>
          <p:nvPr/>
        </p:nvSpPr>
        <p:spPr bwMode="auto">
          <a:xfrm>
            <a:off x="866775" y="6176963"/>
            <a:ext cx="855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800" b="0"/>
              <a:t>домен</a:t>
            </a:r>
          </a:p>
        </p:txBody>
      </p:sp>
      <p:sp>
        <p:nvSpPr>
          <p:cNvPr id="393472" name="Text Box 256"/>
          <p:cNvSpPr txBox="1">
            <a:spLocks noChangeArrowheads="1"/>
          </p:cNvSpPr>
          <p:nvPr/>
        </p:nvSpPr>
        <p:spPr bwMode="auto">
          <a:xfrm>
            <a:off x="6750050" y="6154738"/>
            <a:ext cx="855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800" b="0"/>
              <a:t>домен</a:t>
            </a:r>
          </a:p>
        </p:txBody>
      </p:sp>
      <p:sp>
        <p:nvSpPr>
          <p:cNvPr id="393473" name="Text Box 257"/>
          <p:cNvSpPr txBox="1">
            <a:spLocks noChangeArrowheads="1"/>
          </p:cNvSpPr>
          <p:nvPr/>
        </p:nvSpPr>
        <p:spPr bwMode="auto">
          <a:xfrm>
            <a:off x="3517900" y="6165850"/>
            <a:ext cx="1997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800" b="0"/>
              <a:t>доменная стенка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93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471" grpId="0"/>
      <p:bldP spid="393472" grpId="0"/>
      <p:bldP spid="39347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oto_do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25"/>
            <a:ext cx="9144000" cy="709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AutoShape 3"/>
          <p:cNvSpPr>
            <a:spLocks noChangeArrowheads="1"/>
          </p:cNvSpPr>
          <p:nvPr/>
        </p:nvSpPr>
        <p:spPr bwMode="auto">
          <a:xfrm rot="8563301">
            <a:off x="1219200" y="914400"/>
            <a:ext cx="1397000" cy="317500"/>
          </a:xfrm>
          <a:prstGeom prst="rightArrow">
            <a:avLst>
              <a:gd name="adj1" fmla="val 50000"/>
              <a:gd name="adj2" fmla="val 110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 rot="-2410175">
            <a:off x="5829300" y="5753100"/>
            <a:ext cx="1397000" cy="317500"/>
          </a:xfrm>
          <a:prstGeom prst="rightArrow">
            <a:avLst>
              <a:gd name="adj1" fmla="val 50000"/>
              <a:gd name="adj2" fmla="val 110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 rot="3231851">
            <a:off x="5006976" y="1979612"/>
            <a:ext cx="1136650" cy="180975"/>
          </a:xfrm>
          <a:prstGeom prst="rightArrow">
            <a:avLst>
              <a:gd name="adj1" fmla="val 50000"/>
              <a:gd name="adj2" fmla="val 157018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0182" name="AutoShape 7"/>
          <p:cNvSpPr>
            <a:spLocks noChangeArrowheads="1"/>
          </p:cNvSpPr>
          <p:nvPr/>
        </p:nvSpPr>
        <p:spPr bwMode="auto">
          <a:xfrm rot="-2410175">
            <a:off x="3009900" y="1892300"/>
            <a:ext cx="1397000" cy="317500"/>
          </a:xfrm>
          <a:prstGeom prst="rightArrow">
            <a:avLst>
              <a:gd name="adj1" fmla="val 50000"/>
              <a:gd name="adj2" fmla="val 110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0183" name="AutoShape 8"/>
          <p:cNvSpPr>
            <a:spLocks noChangeArrowheads="1"/>
          </p:cNvSpPr>
          <p:nvPr/>
        </p:nvSpPr>
        <p:spPr bwMode="auto">
          <a:xfrm rot="8563301">
            <a:off x="4610100" y="3848100"/>
            <a:ext cx="1397000" cy="317500"/>
          </a:xfrm>
          <a:prstGeom prst="rightArrow">
            <a:avLst>
              <a:gd name="adj1" fmla="val 50000"/>
              <a:gd name="adj2" fmla="val 110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0184" name="AutoShape 9"/>
          <p:cNvSpPr>
            <a:spLocks noChangeArrowheads="1"/>
          </p:cNvSpPr>
          <p:nvPr/>
        </p:nvSpPr>
        <p:spPr bwMode="auto">
          <a:xfrm rot="-7207072">
            <a:off x="6594476" y="4418012"/>
            <a:ext cx="1136650" cy="180975"/>
          </a:xfrm>
          <a:prstGeom prst="rightArrow">
            <a:avLst>
              <a:gd name="adj1" fmla="val 50000"/>
              <a:gd name="adj2" fmla="val 157018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0" y="6021388"/>
            <a:ext cx="540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000">
                <a:solidFill>
                  <a:srgbClr val="FF3300"/>
                </a:solidFill>
                <a:latin typeface="Times New Roman" pitchFamily="18" charset="0"/>
              </a:rPr>
              <a:t>магнитострикция и магнитоупругая энерния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651250" y="1000125"/>
            <a:ext cx="258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 b="0">
                <a:latin typeface="Arial" charset="0"/>
              </a:rPr>
              <a:t>Магнитный гистерезис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029075" y="1658938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800" b="0">
                <a:latin typeface="Times New Roman" pitchFamily="18" charset="0"/>
              </a:rPr>
              <a:t>I</a:t>
            </a:r>
            <a:endParaRPr lang="ru-RU" altLang="ru-RU" sz="1800" b="0">
              <a:latin typeface="Times New Roman" pitchFamily="18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869113" y="41497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800" b="0">
                <a:latin typeface="Times New Roman" pitchFamily="18" charset="0"/>
              </a:rPr>
              <a:t>H</a:t>
            </a:r>
            <a:endParaRPr lang="ru-RU" altLang="ru-RU" sz="1800" b="0">
              <a:latin typeface="Times New Roman" pitchFamily="18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3824288" y="1685925"/>
            <a:ext cx="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1730375" y="4083050"/>
            <a:ext cx="5694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7319" name="Text Box 7"/>
          <p:cNvSpPr txBox="1">
            <a:spLocks noChangeArrowheads="1"/>
          </p:cNvSpPr>
          <p:nvPr/>
        </p:nvSpPr>
        <p:spPr bwMode="auto">
          <a:xfrm>
            <a:off x="4005263" y="3503613"/>
            <a:ext cx="3349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800" b="0"/>
              <a:t>A</a:t>
            </a:r>
            <a:endParaRPr lang="ru-RU" altLang="ru-RU" sz="1800" b="0"/>
          </a:p>
        </p:txBody>
      </p:sp>
      <p:sp>
        <p:nvSpPr>
          <p:cNvPr id="397320" name="Text Box 8"/>
          <p:cNvSpPr txBox="1">
            <a:spLocks noChangeArrowheads="1"/>
          </p:cNvSpPr>
          <p:nvPr/>
        </p:nvSpPr>
        <p:spPr bwMode="auto">
          <a:xfrm>
            <a:off x="4510088" y="2779713"/>
            <a:ext cx="3349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800" b="0"/>
              <a:t>B</a:t>
            </a:r>
            <a:endParaRPr lang="ru-RU" altLang="ru-RU" sz="1800" b="0"/>
          </a:p>
        </p:txBody>
      </p:sp>
      <p:sp>
        <p:nvSpPr>
          <p:cNvPr id="397321" name="Text Box 9"/>
          <p:cNvSpPr txBox="1">
            <a:spLocks noChangeArrowheads="1"/>
          </p:cNvSpPr>
          <p:nvPr/>
        </p:nvSpPr>
        <p:spPr bwMode="auto">
          <a:xfrm>
            <a:off x="5073650" y="2178050"/>
            <a:ext cx="35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800" b="0"/>
              <a:t>C</a:t>
            </a:r>
            <a:endParaRPr lang="ru-RU" altLang="ru-RU" sz="1800" b="0"/>
          </a:p>
        </p:txBody>
      </p:sp>
      <p:sp>
        <p:nvSpPr>
          <p:cNvPr id="397322" name="Text Box 10"/>
          <p:cNvSpPr txBox="1">
            <a:spLocks noChangeArrowheads="1"/>
          </p:cNvSpPr>
          <p:nvPr/>
        </p:nvSpPr>
        <p:spPr bwMode="auto">
          <a:xfrm>
            <a:off x="6091238" y="2119313"/>
            <a:ext cx="34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800" b="0"/>
              <a:t>D</a:t>
            </a:r>
            <a:endParaRPr lang="ru-RU" altLang="ru-RU" sz="1800" b="0"/>
          </a:p>
        </p:txBody>
      </p:sp>
      <p:graphicFrame>
        <p:nvGraphicFramePr>
          <p:cNvPr id="397323" name="Object 11"/>
          <p:cNvGraphicFramePr>
            <a:graphicFrameLocks noChangeAspect="1"/>
          </p:cNvGraphicFramePr>
          <p:nvPr/>
        </p:nvGraphicFramePr>
        <p:xfrm>
          <a:off x="4640263" y="3278188"/>
          <a:ext cx="1360487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2" name="Формула" r:id="rId3" imgW="622030" imgH="393529" progId="Equation.3">
                  <p:embed/>
                </p:oleObj>
              </mc:Choice>
              <mc:Fallback>
                <p:oleObj name="Формула" r:id="rId3" imgW="622030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263" y="3278188"/>
                        <a:ext cx="1360487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7324" name="Line 12"/>
          <p:cNvSpPr>
            <a:spLocks noChangeShapeType="1"/>
          </p:cNvSpPr>
          <p:nvPr/>
        </p:nvSpPr>
        <p:spPr bwMode="auto">
          <a:xfrm>
            <a:off x="5880100" y="2119313"/>
            <a:ext cx="0" cy="19700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7325" name="Text Box 13"/>
          <p:cNvSpPr txBox="1">
            <a:spLocks noChangeArrowheads="1"/>
          </p:cNvSpPr>
          <p:nvPr/>
        </p:nvSpPr>
        <p:spPr bwMode="auto">
          <a:xfrm>
            <a:off x="5700713" y="4065588"/>
            <a:ext cx="406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800" b="0">
                <a:latin typeface="Times New Roman" pitchFamily="18" charset="0"/>
              </a:rPr>
              <a:t>H</a:t>
            </a:r>
            <a:r>
              <a:rPr lang="en-US" altLang="ru-RU" sz="1800" b="0" baseline="-25000">
                <a:latin typeface="Times New Roman" pitchFamily="18" charset="0"/>
              </a:rPr>
              <a:t>s</a:t>
            </a:r>
            <a:endParaRPr lang="ru-RU" altLang="ru-RU" sz="1800" b="0" baseline="-25000">
              <a:latin typeface="Times New Roman" pitchFamily="18" charset="0"/>
            </a:endParaRPr>
          </a:p>
        </p:txBody>
      </p:sp>
      <p:sp>
        <p:nvSpPr>
          <p:cNvPr id="397326" name="Text Box 14"/>
          <p:cNvSpPr txBox="1">
            <a:spLocks noChangeArrowheads="1"/>
          </p:cNvSpPr>
          <p:nvPr/>
        </p:nvSpPr>
        <p:spPr bwMode="auto">
          <a:xfrm>
            <a:off x="4054475" y="4079875"/>
            <a:ext cx="419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800" b="0">
                <a:latin typeface="Times New Roman" pitchFamily="18" charset="0"/>
              </a:rPr>
              <a:t>H</a:t>
            </a:r>
            <a:r>
              <a:rPr lang="en-US" altLang="ru-RU" sz="1800" b="0" baseline="-25000">
                <a:latin typeface="Times New Roman" pitchFamily="18" charset="0"/>
              </a:rPr>
              <a:t>c</a:t>
            </a:r>
            <a:endParaRPr lang="ru-RU" altLang="ru-RU" sz="1800" b="0" baseline="-25000">
              <a:latin typeface="Times New Roman" pitchFamily="18" charset="0"/>
            </a:endParaRPr>
          </a:p>
        </p:txBody>
      </p:sp>
      <p:sp>
        <p:nvSpPr>
          <p:cNvPr id="397327" name="Line 15"/>
          <p:cNvSpPr>
            <a:spLocks noChangeShapeType="1"/>
          </p:cNvSpPr>
          <p:nvPr/>
        </p:nvSpPr>
        <p:spPr bwMode="auto">
          <a:xfrm flipV="1">
            <a:off x="3824288" y="2117725"/>
            <a:ext cx="21796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7328" name="Text Box 16"/>
          <p:cNvSpPr txBox="1">
            <a:spLocks noChangeArrowheads="1"/>
          </p:cNvSpPr>
          <p:nvPr/>
        </p:nvSpPr>
        <p:spPr bwMode="auto">
          <a:xfrm>
            <a:off x="3402013" y="1978025"/>
            <a:ext cx="3206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800" b="0">
                <a:latin typeface="Times New Roman" pitchFamily="18" charset="0"/>
              </a:rPr>
              <a:t>I</a:t>
            </a:r>
            <a:r>
              <a:rPr lang="en-US" altLang="ru-RU" sz="1800" b="0" baseline="-25000">
                <a:latin typeface="Times New Roman" pitchFamily="18" charset="0"/>
              </a:rPr>
              <a:t>s</a:t>
            </a:r>
            <a:endParaRPr lang="ru-RU" altLang="ru-RU" sz="1800" b="0" baseline="-25000">
              <a:latin typeface="Times New Roman" pitchFamily="18" charset="0"/>
            </a:endParaRPr>
          </a:p>
        </p:txBody>
      </p:sp>
      <p:sp>
        <p:nvSpPr>
          <p:cNvPr id="397329" name="Text Box 17"/>
          <p:cNvSpPr txBox="1">
            <a:spLocks noChangeArrowheads="1"/>
          </p:cNvSpPr>
          <p:nvPr/>
        </p:nvSpPr>
        <p:spPr bwMode="auto">
          <a:xfrm>
            <a:off x="3402013" y="3243263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800" b="0">
                <a:latin typeface="Times New Roman" pitchFamily="18" charset="0"/>
              </a:rPr>
              <a:t>I</a:t>
            </a:r>
            <a:r>
              <a:rPr lang="en-US" altLang="ru-RU" sz="1800" b="0" baseline="-25000">
                <a:latin typeface="Times New Roman" pitchFamily="18" charset="0"/>
              </a:rPr>
              <a:t>rs</a:t>
            </a:r>
            <a:endParaRPr lang="ru-RU" altLang="ru-RU" sz="1800" b="0" baseline="-25000">
              <a:latin typeface="Times New Roman" pitchFamily="18" charset="0"/>
            </a:endParaRPr>
          </a:p>
        </p:txBody>
      </p:sp>
      <p:sp>
        <p:nvSpPr>
          <p:cNvPr id="397330" name="Freeform 18"/>
          <p:cNvSpPr>
            <a:spLocks/>
          </p:cNvSpPr>
          <p:nvPr/>
        </p:nvSpPr>
        <p:spPr bwMode="auto">
          <a:xfrm>
            <a:off x="3817938" y="3319463"/>
            <a:ext cx="454025" cy="760412"/>
          </a:xfrm>
          <a:custGeom>
            <a:avLst/>
            <a:gdLst>
              <a:gd name="T0" fmla="*/ 0 w 150"/>
              <a:gd name="T1" fmla="*/ 2147483647 h 275"/>
              <a:gd name="T2" fmla="*/ 2147483647 w 150"/>
              <a:gd name="T3" fmla="*/ 2147483647 h 275"/>
              <a:gd name="T4" fmla="*/ 2147483647 w 150"/>
              <a:gd name="T5" fmla="*/ 2147483647 h 275"/>
              <a:gd name="T6" fmla="*/ 2147483647 w 150"/>
              <a:gd name="T7" fmla="*/ 2147483647 h 275"/>
              <a:gd name="T8" fmla="*/ 2147483647 w 150"/>
              <a:gd name="T9" fmla="*/ 2147483647 h 275"/>
              <a:gd name="T10" fmla="*/ 2147483647 w 150"/>
              <a:gd name="T11" fmla="*/ 0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0" h="275">
                <a:moveTo>
                  <a:pt x="0" y="275"/>
                </a:moveTo>
                <a:lnTo>
                  <a:pt x="42" y="203"/>
                </a:lnTo>
                <a:lnTo>
                  <a:pt x="78" y="125"/>
                </a:lnTo>
                <a:lnTo>
                  <a:pt x="120" y="60"/>
                </a:lnTo>
                <a:lnTo>
                  <a:pt x="132" y="30"/>
                </a:lnTo>
                <a:lnTo>
                  <a:pt x="150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97331" name="Group 19"/>
          <p:cNvGrpSpPr>
            <a:grpSpLocks/>
          </p:cNvGrpSpPr>
          <p:nvPr/>
        </p:nvGrpSpPr>
        <p:grpSpPr bwMode="auto">
          <a:xfrm>
            <a:off x="4271963" y="2455863"/>
            <a:ext cx="687387" cy="863600"/>
            <a:chOff x="2811" y="1574"/>
            <a:chExt cx="228" cy="312"/>
          </a:xfrm>
        </p:grpSpPr>
        <p:sp>
          <p:nvSpPr>
            <p:cNvPr id="51299" name="Freeform 20"/>
            <p:cNvSpPr>
              <a:spLocks/>
            </p:cNvSpPr>
            <p:nvPr/>
          </p:nvSpPr>
          <p:spPr bwMode="auto">
            <a:xfrm>
              <a:off x="2811" y="1766"/>
              <a:ext cx="78" cy="120"/>
            </a:xfrm>
            <a:custGeom>
              <a:avLst/>
              <a:gdLst>
                <a:gd name="T0" fmla="*/ 0 w 78"/>
                <a:gd name="T1" fmla="*/ 120 h 120"/>
                <a:gd name="T2" fmla="*/ 12 w 78"/>
                <a:gd name="T3" fmla="*/ 102 h 120"/>
                <a:gd name="T4" fmla="*/ 24 w 78"/>
                <a:gd name="T5" fmla="*/ 84 h 120"/>
                <a:gd name="T6" fmla="*/ 36 w 78"/>
                <a:gd name="T7" fmla="*/ 54 h 120"/>
                <a:gd name="T8" fmla="*/ 54 w 78"/>
                <a:gd name="T9" fmla="*/ 30 h 120"/>
                <a:gd name="T10" fmla="*/ 78 w 78"/>
                <a:gd name="T11" fmla="*/ 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120">
                  <a:moveTo>
                    <a:pt x="0" y="120"/>
                  </a:moveTo>
                  <a:lnTo>
                    <a:pt x="12" y="102"/>
                  </a:lnTo>
                  <a:lnTo>
                    <a:pt x="24" y="84"/>
                  </a:lnTo>
                  <a:lnTo>
                    <a:pt x="36" y="54"/>
                  </a:lnTo>
                  <a:lnTo>
                    <a:pt x="54" y="30"/>
                  </a:lnTo>
                  <a:lnTo>
                    <a:pt x="78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00" name="Freeform 21"/>
            <p:cNvSpPr>
              <a:spLocks/>
            </p:cNvSpPr>
            <p:nvPr/>
          </p:nvSpPr>
          <p:spPr bwMode="auto">
            <a:xfrm>
              <a:off x="2889" y="1574"/>
              <a:ext cx="150" cy="192"/>
            </a:xfrm>
            <a:custGeom>
              <a:avLst/>
              <a:gdLst>
                <a:gd name="T0" fmla="*/ 0 w 150"/>
                <a:gd name="T1" fmla="*/ 192 h 192"/>
                <a:gd name="T2" fmla="*/ 36 w 150"/>
                <a:gd name="T3" fmla="*/ 144 h 192"/>
                <a:gd name="T4" fmla="*/ 72 w 150"/>
                <a:gd name="T5" fmla="*/ 90 h 192"/>
                <a:gd name="T6" fmla="*/ 114 w 150"/>
                <a:gd name="T7" fmla="*/ 42 h 192"/>
                <a:gd name="T8" fmla="*/ 132 w 150"/>
                <a:gd name="T9" fmla="*/ 18 h 192"/>
                <a:gd name="T10" fmla="*/ 150 w 15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192">
                  <a:moveTo>
                    <a:pt x="0" y="192"/>
                  </a:moveTo>
                  <a:lnTo>
                    <a:pt x="36" y="144"/>
                  </a:lnTo>
                  <a:lnTo>
                    <a:pt x="72" y="90"/>
                  </a:lnTo>
                  <a:lnTo>
                    <a:pt x="114" y="42"/>
                  </a:lnTo>
                  <a:lnTo>
                    <a:pt x="132" y="18"/>
                  </a:lnTo>
                  <a:lnTo>
                    <a:pt x="15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97334" name="Group 22"/>
          <p:cNvGrpSpPr>
            <a:grpSpLocks/>
          </p:cNvGrpSpPr>
          <p:nvPr/>
        </p:nvGrpSpPr>
        <p:grpSpPr bwMode="auto">
          <a:xfrm>
            <a:off x="4959350" y="2143125"/>
            <a:ext cx="576263" cy="312738"/>
            <a:chOff x="3039" y="1461"/>
            <a:chExt cx="191" cy="113"/>
          </a:xfrm>
        </p:grpSpPr>
        <p:sp>
          <p:nvSpPr>
            <p:cNvPr id="51297" name="Freeform 23"/>
            <p:cNvSpPr>
              <a:spLocks/>
            </p:cNvSpPr>
            <p:nvPr/>
          </p:nvSpPr>
          <p:spPr bwMode="auto">
            <a:xfrm>
              <a:off x="3039" y="1509"/>
              <a:ext cx="78" cy="65"/>
            </a:xfrm>
            <a:custGeom>
              <a:avLst/>
              <a:gdLst>
                <a:gd name="T0" fmla="*/ 0 w 78"/>
                <a:gd name="T1" fmla="*/ 65 h 65"/>
                <a:gd name="T2" fmla="*/ 24 w 78"/>
                <a:gd name="T3" fmla="*/ 42 h 65"/>
                <a:gd name="T4" fmla="*/ 42 w 78"/>
                <a:gd name="T5" fmla="*/ 24 h 65"/>
                <a:gd name="T6" fmla="*/ 60 w 78"/>
                <a:gd name="T7" fmla="*/ 12 h 65"/>
                <a:gd name="T8" fmla="*/ 78 w 78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65">
                  <a:moveTo>
                    <a:pt x="0" y="65"/>
                  </a:moveTo>
                  <a:lnTo>
                    <a:pt x="24" y="42"/>
                  </a:lnTo>
                  <a:lnTo>
                    <a:pt x="42" y="24"/>
                  </a:lnTo>
                  <a:lnTo>
                    <a:pt x="60" y="12"/>
                  </a:lnTo>
                  <a:lnTo>
                    <a:pt x="78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98" name="Freeform 24"/>
            <p:cNvSpPr>
              <a:spLocks/>
            </p:cNvSpPr>
            <p:nvPr/>
          </p:nvSpPr>
          <p:spPr bwMode="auto">
            <a:xfrm>
              <a:off x="3117" y="1461"/>
              <a:ext cx="113" cy="48"/>
            </a:xfrm>
            <a:custGeom>
              <a:avLst/>
              <a:gdLst>
                <a:gd name="T0" fmla="*/ 0 w 113"/>
                <a:gd name="T1" fmla="*/ 48 h 48"/>
                <a:gd name="T2" fmla="*/ 30 w 113"/>
                <a:gd name="T3" fmla="*/ 36 h 48"/>
                <a:gd name="T4" fmla="*/ 60 w 113"/>
                <a:gd name="T5" fmla="*/ 18 h 48"/>
                <a:gd name="T6" fmla="*/ 89 w 113"/>
                <a:gd name="T7" fmla="*/ 6 h 48"/>
                <a:gd name="T8" fmla="*/ 113 w 113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48">
                  <a:moveTo>
                    <a:pt x="0" y="48"/>
                  </a:moveTo>
                  <a:lnTo>
                    <a:pt x="30" y="36"/>
                  </a:lnTo>
                  <a:lnTo>
                    <a:pt x="60" y="18"/>
                  </a:lnTo>
                  <a:lnTo>
                    <a:pt x="89" y="6"/>
                  </a:lnTo>
                  <a:lnTo>
                    <a:pt x="11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97337" name="Group 25"/>
          <p:cNvGrpSpPr>
            <a:grpSpLocks/>
          </p:cNvGrpSpPr>
          <p:nvPr/>
        </p:nvGrpSpPr>
        <p:grpSpPr bwMode="auto">
          <a:xfrm>
            <a:off x="5535613" y="2076450"/>
            <a:ext cx="1701800" cy="66675"/>
            <a:chOff x="3230" y="1437"/>
            <a:chExt cx="564" cy="24"/>
          </a:xfrm>
        </p:grpSpPr>
        <p:sp>
          <p:nvSpPr>
            <p:cNvPr id="51293" name="Freeform 26"/>
            <p:cNvSpPr>
              <a:spLocks/>
            </p:cNvSpPr>
            <p:nvPr/>
          </p:nvSpPr>
          <p:spPr bwMode="auto">
            <a:xfrm>
              <a:off x="3230" y="1455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12 w 24"/>
                <a:gd name="T3" fmla="*/ 0 h 6"/>
                <a:gd name="T4" fmla="*/ 24 w 24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12" y="0"/>
                  </a:lnTo>
                  <a:lnTo>
                    <a:pt x="24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94" name="Freeform 27"/>
            <p:cNvSpPr>
              <a:spLocks/>
            </p:cNvSpPr>
            <p:nvPr/>
          </p:nvSpPr>
          <p:spPr bwMode="auto">
            <a:xfrm>
              <a:off x="3254" y="1449"/>
              <a:ext cx="162" cy="6"/>
            </a:xfrm>
            <a:custGeom>
              <a:avLst/>
              <a:gdLst>
                <a:gd name="T0" fmla="*/ 0 w 162"/>
                <a:gd name="T1" fmla="*/ 6 h 6"/>
                <a:gd name="T2" fmla="*/ 30 w 162"/>
                <a:gd name="T3" fmla="*/ 6 h 6"/>
                <a:gd name="T4" fmla="*/ 72 w 162"/>
                <a:gd name="T5" fmla="*/ 0 h 6"/>
                <a:gd name="T6" fmla="*/ 114 w 162"/>
                <a:gd name="T7" fmla="*/ 0 h 6"/>
                <a:gd name="T8" fmla="*/ 162 w 162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" h="6">
                  <a:moveTo>
                    <a:pt x="0" y="6"/>
                  </a:moveTo>
                  <a:lnTo>
                    <a:pt x="30" y="6"/>
                  </a:lnTo>
                  <a:lnTo>
                    <a:pt x="72" y="0"/>
                  </a:lnTo>
                  <a:lnTo>
                    <a:pt x="114" y="0"/>
                  </a:lnTo>
                  <a:lnTo>
                    <a:pt x="162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95" name="Freeform 28"/>
            <p:cNvSpPr>
              <a:spLocks/>
            </p:cNvSpPr>
            <p:nvPr/>
          </p:nvSpPr>
          <p:spPr bwMode="auto">
            <a:xfrm>
              <a:off x="3416" y="1443"/>
              <a:ext cx="192" cy="6"/>
            </a:xfrm>
            <a:custGeom>
              <a:avLst/>
              <a:gdLst>
                <a:gd name="T0" fmla="*/ 0 w 192"/>
                <a:gd name="T1" fmla="*/ 6 h 6"/>
                <a:gd name="T2" fmla="*/ 96 w 192"/>
                <a:gd name="T3" fmla="*/ 0 h 6"/>
                <a:gd name="T4" fmla="*/ 192 w 192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" h="6">
                  <a:moveTo>
                    <a:pt x="0" y="6"/>
                  </a:moveTo>
                  <a:lnTo>
                    <a:pt x="96" y="0"/>
                  </a:lnTo>
                  <a:lnTo>
                    <a:pt x="192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96" name="Line 29"/>
            <p:cNvSpPr>
              <a:spLocks noChangeShapeType="1"/>
            </p:cNvSpPr>
            <p:nvPr/>
          </p:nvSpPr>
          <p:spPr bwMode="auto">
            <a:xfrm flipV="1">
              <a:off x="3608" y="1437"/>
              <a:ext cx="186" cy="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97342" name="Group 30"/>
          <p:cNvGrpSpPr>
            <a:grpSpLocks/>
          </p:cNvGrpSpPr>
          <p:nvPr/>
        </p:nvGrpSpPr>
        <p:grpSpPr bwMode="auto">
          <a:xfrm>
            <a:off x="2035175" y="2128838"/>
            <a:ext cx="3584575" cy="3887787"/>
            <a:chOff x="2070" y="1456"/>
            <a:chExt cx="1188" cy="1405"/>
          </a:xfrm>
        </p:grpSpPr>
        <p:sp>
          <p:nvSpPr>
            <p:cNvPr id="51281" name="Freeform 31"/>
            <p:cNvSpPr>
              <a:spLocks/>
            </p:cNvSpPr>
            <p:nvPr/>
          </p:nvSpPr>
          <p:spPr bwMode="auto">
            <a:xfrm>
              <a:off x="2070" y="2860"/>
              <a:ext cx="30" cy="1"/>
            </a:xfrm>
            <a:custGeom>
              <a:avLst/>
              <a:gdLst>
                <a:gd name="T0" fmla="*/ 0 w 30"/>
                <a:gd name="T1" fmla="*/ 0 h 1"/>
                <a:gd name="T2" fmla="*/ 12 w 30"/>
                <a:gd name="T3" fmla="*/ 0 h 1"/>
                <a:gd name="T4" fmla="*/ 30 w 3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12" y="0"/>
                  </a:lnTo>
                  <a:lnTo>
                    <a:pt x="3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82" name="Freeform 32"/>
            <p:cNvSpPr>
              <a:spLocks/>
            </p:cNvSpPr>
            <p:nvPr/>
          </p:nvSpPr>
          <p:spPr bwMode="auto">
            <a:xfrm>
              <a:off x="2100" y="2812"/>
              <a:ext cx="72" cy="48"/>
            </a:xfrm>
            <a:custGeom>
              <a:avLst/>
              <a:gdLst>
                <a:gd name="T0" fmla="*/ 0 w 72"/>
                <a:gd name="T1" fmla="*/ 48 h 48"/>
                <a:gd name="T2" fmla="*/ 18 w 72"/>
                <a:gd name="T3" fmla="*/ 42 h 48"/>
                <a:gd name="T4" fmla="*/ 36 w 72"/>
                <a:gd name="T5" fmla="*/ 30 h 48"/>
                <a:gd name="T6" fmla="*/ 72 w 72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" h="48">
                  <a:moveTo>
                    <a:pt x="0" y="48"/>
                  </a:moveTo>
                  <a:lnTo>
                    <a:pt x="18" y="42"/>
                  </a:lnTo>
                  <a:lnTo>
                    <a:pt x="36" y="30"/>
                  </a:lnTo>
                  <a:lnTo>
                    <a:pt x="72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83" name="Freeform 33"/>
            <p:cNvSpPr>
              <a:spLocks/>
            </p:cNvSpPr>
            <p:nvPr/>
          </p:nvSpPr>
          <p:spPr bwMode="auto">
            <a:xfrm>
              <a:off x="2172" y="2746"/>
              <a:ext cx="60" cy="66"/>
            </a:xfrm>
            <a:custGeom>
              <a:avLst/>
              <a:gdLst>
                <a:gd name="T0" fmla="*/ 0 w 60"/>
                <a:gd name="T1" fmla="*/ 66 h 66"/>
                <a:gd name="T2" fmla="*/ 30 w 60"/>
                <a:gd name="T3" fmla="*/ 42 h 66"/>
                <a:gd name="T4" fmla="*/ 42 w 60"/>
                <a:gd name="T5" fmla="*/ 24 h 66"/>
                <a:gd name="T6" fmla="*/ 60 w 6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66">
                  <a:moveTo>
                    <a:pt x="0" y="66"/>
                  </a:moveTo>
                  <a:lnTo>
                    <a:pt x="30" y="42"/>
                  </a:lnTo>
                  <a:lnTo>
                    <a:pt x="42" y="24"/>
                  </a:lnTo>
                  <a:lnTo>
                    <a:pt x="6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84" name="Freeform 34"/>
            <p:cNvSpPr>
              <a:spLocks/>
            </p:cNvSpPr>
            <p:nvPr/>
          </p:nvSpPr>
          <p:spPr bwMode="auto">
            <a:xfrm>
              <a:off x="2232" y="2554"/>
              <a:ext cx="108" cy="192"/>
            </a:xfrm>
            <a:custGeom>
              <a:avLst/>
              <a:gdLst>
                <a:gd name="T0" fmla="*/ 0 w 108"/>
                <a:gd name="T1" fmla="*/ 192 h 192"/>
                <a:gd name="T2" fmla="*/ 12 w 108"/>
                <a:gd name="T3" fmla="*/ 174 h 192"/>
                <a:gd name="T4" fmla="*/ 24 w 108"/>
                <a:gd name="T5" fmla="*/ 150 h 192"/>
                <a:gd name="T6" fmla="*/ 54 w 108"/>
                <a:gd name="T7" fmla="*/ 102 h 192"/>
                <a:gd name="T8" fmla="*/ 84 w 108"/>
                <a:gd name="T9" fmla="*/ 48 h 192"/>
                <a:gd name="T10" fmla="*/ 108 w 108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" h="192">
                  <a:moveTo>
                    <a:pt x="0" y="192"/>
                  </a:moveTo>
                  <a:lnTo>
                    <a:pt x="12" y="174"/>
                  </a:lnTo>
                  <a:lnTo>
                    <a:pt x="24" y="150"/>
                  </a:lnTo>
                  <a:lnTo>
                    <a:pt x="54" y="102"/>
                  </a:lnTo>
                  <a:lnTo>
                    <a:pt x="84" y="48"/>
                  </a:lnTo>
                  <a:lnTo>
                    <a:pt x="108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85" name="Freeform 35"/>
            <p:cNvSpPr>
              <a:spLocks/>
            </p:cNvSpPr>
            <p:nvPr/>
          </p:nvSpPr>
          <p:spPr bwMode="auto">
            <a:xfrm>
              <a:off x="2340" y="2434"/>
              <a:ext cx="60" cy="120"/>
            </a:xfrm>
            <a:custGeom>
              <a:avLst/>
              <a:gdLst>
                <a:gd name="T0" fmla="*/ 0 w 60"/>
                <a:gd name="T1" fmla="*/ 120 h 120"/>
                <a:gd name="T2" fmla="*/ 18 w 60"/>
                <a:gd name="T3" fmla="*/ 90 h 120"/>
                <a:gd name="T4" fmla="*/ 30 w 60"/>
                <a:gd name="T5" fmla="*/ 66 h 120"/>
                <a:gd name="T6" fmla="*/ 42 w 60"/>
                <a:gd name="T7" fmla="*/ 36 h 120"/>
                <a:gd name="T8" fmla="*/ 60 w 60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20">
                  <a:moveTo>
                    <a:pt x="0" y="120"/>
                  </a:moveTo>
                  <a:lnTo>
                    <a:pt x="18" y="90"/>
                  </a:lnTo>
                  <a:lnTo>
                    <a:pt x="30" y="66"/>
                  </a:lnTo>
                  <a:lnTo>
                    <a:pt x="42" y="36"/>
                  </a:lnTo>
                  <a:lnTo>
                    <a:pt x="6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86" name="Freeform 36"/>
            <p:cNvSpPr>
              <a:spLocks/>
            </p:cNvSpPr>
            <p:nvPr/>
          </p:nvSpPr>
          <p:spPr bwMode="auto">
            <a:xfrm>
              <a:off x="2400" y="2164"/>
              <a:ext cx="150" cy="270"/>
            </a:xfrm>
            <a:custGeom>
              <a:avLst/>
              <a:gdLst>
                <a:gd name="T0" fmla="*/ 0 w 150"/>
                <a:gd name="T1" fmla="*/ 270 h 270"/>
                <a:gd name="T2" fmla="*/ 12 w 150"/>
                <a:gd name="T3" fmla="*/ 246 h 270"/>
                <a:gd name="T4" fmla="*/ 30 w 150"/>
                <a:gd name="T5" fmla="*/ 216 h 270"/>
                <a:gd name="T6" fmla="*/ 72 w 150"/>
                <a:gd name="T7" fmla="*/ 144 h 270"/>
                <a:gd name="T8" fmla="*/ 108 w 150"/>
                <a:gd name="T9" fmla="*/ 72 h 270"/>
                <a:gd name="T10" fmla="*/ 150 w 150"/>
                <a:gd name="T11" fmla="*/ 0 h 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270">
                  <a:moveTo>
                    <a:pt x="0" y="270"/>
                  </a:moveTo>
                  <a:lnTo>
                    <a:pt x="12" y="246"/>
                  </a:lnTo>
                  <a:lnTo>
                    <a:pt x="30" y="216"/>
                  </a:lnTo>
                  <a:lnTo>
                    <a:pt x="72" y="144"/>
                  </a:lnTo>
                  <a:lnTo>
                    <a:pt x="108" y="72"/>
                  </a:lnTo>
                  <a:lnTo>
                    <a:pt x="15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87" name="Freeform 37"/>
            <p:cNvSpPr>
              <a:spLocks/>
            </p:cNvSpPr>
            <p:nvPr/>
          </p:nvSpPr>
          <p:spPr bwMode="auto">
            <a:xfrm>
              <a:off x="2550" y="1888"/>
              <a:ext cx="150" cy="276"/>
            </a:xfrm>
            <a:custGeom>
              <a:avLst/>
              <a:gdLst>
                <a:gd name="T0" fmla="*/ 0 w 150"/>
                <a:gd name="T1" fmla="*/ 276 h 276"/>
                <a:gd name="T2" fmla="*/ 42 w 150"/>
                <a:gd name="T3" fmla="*/ 204 h 276"/>
                <a:gd name="T4" fmla="*/ 78 w 150"/>
                <a:gd name="T5" fmla="*/ 126 h 276"/>
                <a:gd name="T6" fmla="*/ 120 w 150"/>
                <a:gd name="T7" fmla="*/ 60 h 276"/>
                <a:gd name="T8" fmla="*/ 132 w 150"/>
                <a:gd name="T9" fmla="*/ 30 h 276"/>
                <a:gd name="T10" fmla="*/ 150 w 150"/>
                <a:gd name="T11" fmla="*/ 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276">
                  <a:moveTo>
                    <a:pt x="0" y="276"/>
                  </a:moveTo>
                  <a:lnTo>
                    <a:pt x="42" y="204"/>
                  </a:lnTo>
                  <a:lnTo>
                    <a:pt x="78" y="126"/>
                  </a:lnTo>
                  <a:lnTo>
                    <a:pt x="120" y="60"/>
                  </a:lnTo>
                  <a:lnTo>
                    <a:pt x="132" y="30"/>
                  </a:lnTo>
                  <a:lnTo>
                    <a:pt x="15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88" name="Freeform 38"/>
            <p:cNvSpPr>
              <a:spLocks/>
            </p:cNvSpPr>
            <p:nvPr/>
          </p:nvSpPr>
          <p:spPr bwMode="auto">
            <a:xfrm>
              <a:off x="2700" y="1768"/>
              <a:ext cx="78" cy="120"/>
            </a:xfrm>
            <a:custGeom>
              <a:avLst/>
              <a:gdLst>
                <a:gd name="T0" fmla="*/ 0 w 78"/>
                <a:gd name="T1" fmla="*/ 120 h 120"/>
                <a:gd name="T2" fmla="*/ 12 w 78"/>
                <a:gd name="T3" fmla="*/ 102 h 120"/>
                <a:gd name="T4" fmla="*/ 24 w 78"/>
                <a:gd name="T5" fmla="*/ 84 h 120"/>
                <a:gd name="T6" fmla="*/ 36 w 78"/>
                <a:gd name="T7" fmla="*/ 54 h 120"/>
                <a:gd name="T8" fmla="*/ 54 w 78"/>
                <a:gd name="T9" fmla="*/ 30 h 120"/>
                <a:gd name="T10" fmla="*/ 78 w 78"/>
                <a:gd name="T11" fmla="*/ 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120">
                  <a:moveTo>
                    <a:pt x="0" y="120"/>
                  </a:moveTo>
                  <a:lnTo>
                    <a:pt x="12" y="102"/>
                  </a:lnTo>
                  <a:lnTo>
                    <a:pt x="24" y="84"/>
                  </a:lnTo>
                  <a:lnTo>
                    <a:pt x="36" y="54"/>
                  </a:lnTo>
                  <a:lnTo>
                    <a:pt x="54" y="30"/>
                  </a:lnTo>
                  <a:lnTo>
                    <a:pt x="78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89" name="Freeform 39"/>
            <p:cNvSpPr>
              <a:spLocks/>
            </p:cNvSpPr>
            <p:nvPr/>
          </p:nvSpPr>
          <p:spPr bwMode="auto">
            <a:xfrm>
              <a:off x="2778" y="1576"/>
              <a:ext cx="150" cy="192"/>
            </a:xfrm>
            <a:custGeom>
              <a:avLst/>
              <a:gdLst>
                <a:gd name="T0" fmla="*/ 0 w 150"/>
                <a:gd name="T1" fmla="*/ 192 h 192"/>
                <a:gd name="T2" fmla="*/ 36 w 150"/>
                <a:gd name="T3" fmla="*/ 144 h 192"/>
                <a:gd name="T4" fmla="*/ 72 w 150"/>
                <a:gd name="T5" fmla="*/ 90 h 192"/>
                <a:gd name="T6" fmla="*/ 114 w 150"/>
                <a:gd name="T7" fmla="*/ 42 h 192"/>
                <a:gd name="T8" fmla="*/ 132 w 150"/>
                <a:gd name="T9" fmla="*/ 18 h 192"/>
                <a:gd name="T10" fmla="*/ 150 w 15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192">
                  <a:moveTo>
                    <a:pt x="0" y="192"/>
                  </a:moveTo>
                  <a:lnTo>
                    <a:pt x="36" y="144"/>
                  </a:lnTo>
                  <a:lnTo>
                    <a:pt x="72" y="90"/>
                  </a:lnTo>
                  <a:lnTo>
                    <a:pt x="114" y="42"/>
                  </a:lnTo>
                  <a:lnTo>
                    <a:pt x="132" y="18"/>
                  </a:lnTo>
                  <a:lnTo>
                    <a:pt x="15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90" name="Freeform 40"/>
            <p:cNvSpPr>
              <a:spLocks/>
            </p:cNvSpPr>
            <p:nvPr/>
          </p:nvSpPr>
          <p:spPr bwMode="auto">
            <a:xfrm>
              <a:off x="2928" y="1510"/>
              <a:ext cx="114" cy="66"/>
            </a:xfrm>
            <a:custGeom>
              <a:avLst/>
              <a:gdLst>
                <a:gd name="T0" fmla="*/ 0 w 114"/>
                <a:gd name="T1" fmla="*/ 66 h 66"/>
                <a:gd name="T2" fmla="*/ 30 w 114"/>
                <a:gd name="T3" fmla="*/ 42 h 66"/>
                <a:gd name="T4" fmla="*/ 54 w 114"/>
                <a:gd name="T5" fmla="*/ 24 h 66"/>
                <a:gd name="T6" fmla="*/ 84 w 114"/>
                <a:gd name="T7" fmla="*/ 12 h 66"/>
                <a:gd name="T8" fmla="*/ 114 w 114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66">
                  <a:moveTo>
                    <a:pt x="0" y="66"/>
                  </a:moveTo>
                  <a:lnTo>
                    <a:pt x="30" y="42"/>
                  </a:lnTo>
                  <a:lnTo>
                    <a:pt x="54" y="24"/>
                  </a:lnTo>
                  <a:lnTo>
                    <a:pt x="84" y="12"/>
                  </a:lnTo>
                  <a:lnTo>
                    <a:pt x="114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91" name="Freeform 41"/>
            <p:cNvSpPr>
              <a:spLocks/>
            </p:cNvSpPr>
            <p:nvPr/>
          </p:nvSpPr>
          <p:spPr bwMode="auto">
            <a:xfrm>
              <a:off x="3042" y="1462"/>
              <a:ext cx="150" cy="48"/>
            </a:xfrm>
            <a:custGeom>
              <a:avLst/>
              <a:gdLst>
                <a:gd name="T0" fmla="*/ 0 w 150"/>
                <a:gd name="T1" fmla="*/ 48 h 48"/>
                <a:gd name="T2" fmla="*/ 36 w 150"/>
                <a:gd name="T3" fmla="*/ 36 h 48"/>
                <a:gd name="T4" fmla="*/ 78 w 150"/>
                <a:gd name="T5" fmla="*/ 18 h 48"/>
                <a:gd name="T6" fmla="*/ 120 w 150"/>
                <a:gd name="T7" fmla="*/ 6 h 48"/>
                <a:gd name="T8" fmla="*/ 150 w 150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48">
                  <a:moveTo>
                    <a:pt x="0" y="48"/>
                  </a:moveTo>
                  <a:lnTo>
                    <a:pt x="36" y="36"/>
                  </a:lnTo>
                  <a:lnTo>
                    <a:pt x="78" y="18"/>
                  </a:lnTo>
                  <a:lnTo>
                    <a:pt x="120" y="6"/>
                  </a:lnTo>
                  <a:lnTo>
                    <a:pt x="15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92" name="Freeform 42"/>
            <p:cNvSpPr>
              <a:spLocks/>
            </p:cNvSpPr>
            <p:nvPr/>
          </p:nvSpPr>
          <p:spPr bwMode="auto">
            <a:xfrm>
              <a:off x="3192" y="1456"/>
              <a:ext cx="66" cy="6"/>
            </a:xfrm>
            <a:custGeom>
              <a:avLst/>
              <a:gdLst>
                <a:gd name="T0" fmla="*/ 0 w 66"/>
                <a:gd name="T1" fmla="*/ 6 h 6"/>
                <a:gd name="T2" fmla="*/ 24 w 66"/>
                <a:gd name="T3" fmla="*/ 0 h 6"/>
                <a:gd name="T4" fmla="*/ 36 w 66"/>
                <a:gd name="T5" fmla="*/ 0 h 6"/>
                <a:gd name="T6" fmla="*/ 66 w 6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6">
                  <a:moveTo>
                    <a:pt x="0" y="6"/>
                  </a:moveTo>
                  <a:lnTo>
                    <a:pt x="24" y="0"/>
                  </a:lnTo>
                  <a:lnTo>
                    <a:pt x="36" y="0"/>
                  </a:lnTo>
                  <a:lnTo>
                    <a:pt x="6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97355" name="Group 43"/>
          <p:cNvGrpSpPr>
            <a:grpSpLocks/>
          </p:cNvGrpSpPr>
          <p:nvPr/>
        </p:nvGrpSpPr>
        <p:grpSpPr bwMode="auto">
          <a:xfrm>
            <a:off x="2035175" y="2128838"/>
            <a:ext cx="3621088" cy="3887787"/>
            <a:chOff x="2070" y="1456"/>
            <a:chExt cx="1200" cy="1405"/>
          </a:xfrm>
        </p:grpSpPr>
        <p:sp>
          <p:nvSpPr>
            <p:cNvPr id="51269" name="Freeform 44"/>
            <p:cNvSpPr>
              <a:spLocks/>
            </p:cNvSpPr>
            <p:nvPr/>
          </p:nvSpPr>
          <p:spPr bwMode="auto">
            <a:xfrm>
              <a:off x="2070" y="2860"/>
              <a:ext cx="30" cy="1"/>
            </a:xfrm>
            <a:custGeom>
              <a:avLst/>
              <a:gdLst>
                <a:gd name="T0" fmla="*/ 0 w 30"/>
                <a:gd name="T1" fmla="*/ 0 h 1"/>
                <a:gd name="T2" fmla="*/ 12 w 30"/>
                <a:gd name="T3" fmla="*/ 0 h 1"/>
                <a:gd name="T4" fmla="*/ 30 w 3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12" y="0"/>
                  </a:lnTo>
                  <a:lnTo>
                    <a:pt x="3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70" name="Freeform 45"/>
            <p:cNvSpPr>
              <a:spLocks/>
            </p:cNvSpPr>
            <p:nvPr/>
          </p:nvSpPr>
          <p:spPr bwMode="auto">
            <a:xfrm>
              <a:off x="2100" y="2812"/>
              <a:ext cx="150" cy="48"/>
            </a:xfrm>
            <a:custGeom>
              <a:avLst/>
              <a:gdLst>
                <a:gd name="T0" fmla="*/ 0 w 150"/>
                <a:gd name="T1" fmla="*/ 48 h 48"/>
                <a:gd name="T2" fmla="*/ 30 w 150"/>
                <a:gd name="T3" fmla="*/ 42 h 48"/>
                <a:gd name="T4" fmla="*/ 72 w 150"/>
                <a:gd name="T5" fmla="*/ 30 h 48"/>
                <a:gd name="T6" fmla="*/ 114 w 150"/>
                <a:gd name="T7" fmla="*/ 12 h 48"/>
                <a:gd name="T8" fmla="*/ 150 w 150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48">
                  <a:moveTo>
                    <a:pt x="0" y="48"/>
                  </a:moveTo>
                  <a:lnTo>
                    <a:pt x="30" y="42"/>
                  </a:lnTo>
                  <a:lnTo>
                    <a:pt x="72" y="30"/>
                  </a:lnTo>
                  <a:lnTo>
                    <a:pt x="114" y="12"/>
                  </a:lnTo>
                  <a:lnTo>
                    <a:pt x="15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71" name="Freeform 46"/>
            <p:cNvSpPr>
              <a:spLocks/>
            </p:cNvSpPr>
            <p:nvPr/>
          </p:nvSpPr>
          <p:spPr bwMode="auto">
            <a:xfrm>
              <a:off x="2250" y="2746"/>
              <a:ext cx="114" cy="66"/>
            </a:xfrm>
            <a:custGeom>
              <a:avLst/>
              <a:gdLst>
                <a:gd name="T0" fmla="*/ 0 w 114"/>
                <a:gd name="T1" fmla="*/ 66 h 66"/>
                <a:gd name="T2" fmla="*/ 30 w 114"/>
                <a:gd name="T3" fmla="*/ 54 h 66"/>
                <a:gd name="T4" fmla="*/ 54 w 114"/>
                <a:gd name="T5" fmla="*/ 42 h 66"/>
                <a:gd name="T6" fmla="*/ 84 w 114"/>
                <a:gd name="T7" fmla="*/ 24 h 66"/>
                <a:gd name="T8" fmla="*/ 114 w 114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66">
                  <a:moveTo>
                    <a:pt x="0" y="66"/>
                  </a:moveTo>
                  <a:lnTo>
                    <a:pt x="30" y="54"/>
                  </a:lnTo>
                  <a:lnTo>
                    <a:pt x="54" y="42"/>
                  </a:lnTo>
                  <a:lnTo>
                    <a:pt x="84" y="24"/>
                  </a:lnTo>
                  <a:lnTo>
                    <a:pt x="114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72" name="Freeform 47"/>
            <p:cNvSpPr>
              <a:spLocks/>
            </p:cNvSpPr>
            <p:nvPr/>
          </p:nvSpPr>
          <p:spPr bwMode="auto">
            <a:xfrm>
              <a:off x="2364" y="2554"/>
              <a:ext cx="186" cy="192"/>
            </a:xfrm>
            <a:custGeom>
              <a:avLst/>
              <a:gdLst>
                <a:gd name="T0" fmla="*/ 0 w 186"/>
                <a:gd name="T1" fmla="*/ 192 h 192"/>
                <a:gd name="T2" fmla="*/ 18 w 186"/>
                <a:gd name="T3" fmla="*/ 174 h 192"/>
                <a:gd name="T4" fmla="*/ 42 w 186"/>
                <a:gd name="T5" fmla="*/ 150 h 192"/>
                <a:gd name="T6" fmla="*/ 96 w 186"/>
                <a:gd name="T7" fmla="*/ 102 h 192"/>
                <a:gd name="T8" fmla="*/ 144 w 186"/>
                <a:gd name="T9" fmla="*/ 48 h 192"/>
                <a:gd name="T10" fmla="*/ 168 w 186"/>
                <a:gd name="T11" fmla="*/ 24 h 192"/>
                <a:gd name="T12" fmla="*/ 186 w 186"/>
                <a:gd name="T13" fmla="*/ 0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6" h="192">
                  <a:moveTo>
                    <a:pt x="0" y="192"/>
                  </a:moveTo>
                  <a:lnTo>
                    <a:pt x="18" y="174"/>
                  </a:lnTo>
                  <a:lnTo>
                    <a:pt x="42" y="150"/>
                  </a:lnTo>
                  <a:lnTo>
                    <a:pt x="96" y="102"/>
                  </a:lnTo>
                  <a:lnTo>
                    <a:pt x="144" y="48"/>
                  </a:lnTo>
                  <a:lnTo>
                    <a:pt x="168" y="24"/>
                  </a:lnTo>
                  <a:lnTo>
                    <a:pt x="18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73" name="Freeform 48"/>
            <p:cNvSpPr>
              <a:spLocks/>
            </p:cNvSpPr>
            <p:nvPr/>
          </p:nvSpPr>
          <p:spPr bwMode="auto">
            <a:xfrm>
              <a:off x="2550" y="2434"/>
              <a:ext cx="78" cy="120"/>
            </a:xfrm>
            <a:custGeom>
              <a:avLst/>
              <a:gdLst>
                <a:gd name="T0" fmla="*/ 0 w 78"/>
                <a:gd name="T1" fmla="*/ 120 h 120"/>
                <a:gd name="T2" fmla="*/ 24 w 78"/>
                <a:gd name="T3" fmla="*/ 90 h 120"/>
                <a:gd name="T4" fmla="*/ 42 w 78"/>
                <a:gd name="T5" fmla="*/ 66 h 120"/>
                <a:gd name="T6" fmla="*/ 54 w 78"/>
                <a:gd name="T7" fmla="*/ 36 h 120"/>
                <a:gd name="T8" fmla="*/ 66 w 78"/>
                <a:gd name="T9" fmla="*/ 18 h 120"/>
                <a:gd name="T10" fmla="*/ 78 w 78"/>
                <a:gd name="T11" fmla="*/ 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120">
                  <a:moveTo>
                    <a:pt x="0" y="120"/>
                  </a:moveTo>
                  <a:lnTo>
                    <a:pt x="24" y="90"/>
                  </a:lnTo>
                  <a:lnTo>
                    <a:pt x="42" y="66"/>
                  </a:lnTo>
                  <a:lnTo>
                    <a:pt x="54" y="36"/>
                  </a:lnTo>
                  <a:lnTo>
                    <a:pt x="66" y="18"/>
                  </a:lnTo>
                  <a:lnTo>
                    <a:pt x="78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74" name="Freeform 49"/>
            <p:cNvSpPr>
              <a:spLocks/>
            </p:cNvSpPr>
            <p:nvPr/>
          </p:nvSpPr>
          <p:spPr bwMode="auto">
            <a:xfrm>
              <a:off x="2628" y="2164"/>
              <a:ext cx="150" cy="270"/>
            </a:xfrm>
            <a:custGeom>
              <a:avLst/>
              <a:gdLst>
                <a:gd name="T0" fmla="*/ 0 w 150"/>
                <a:gd name="T1" fmla="*/ 270 h 270"/>
                <a:gd name="T2" fmla="*/ 18 w 150"/>
                <a:gd name="T3" fmla="*/ 246 h 270"/>
                <a:gd name="T4" fmla="*/ 30 w 150"/>
                <a:gd name="T5" fmla="*/ 216 h 270"/>
                <a:gd name="T6" fmla="*/ 72 w 150"/>
                <a:gd name="T7" fmla="*/ 144 h 270"/>
                <a:gd name="T8" fmla="*/ 108 w 150"/>
                <a:gd name="T9" fmla="*/ 72 h 270"/>
                <a:gd name="T10" fmla="*/ 150 w 150"/>
                <a:gd name="T11" fmla="*/ 0 h 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270">
                  <a:moveTo>
                    <a:pt x="0" y="270"/>
                  </a:moveTo>
                  <a:lnTo>
                    <a:pt x="18" y="246"/>
                  </a:lnTo>
                  <a:lnTo>
                    <a:pt x="30" y="216"/>
                  </a:lnTo>
                  <a:lnTo>
                    <a:pt x="72" y="144"/>
                  </a:lnTo>
                  <a:lnTo>
                    <a:pt x="108" y="72"/>
                  </a:lnTo>
                  <a:lnTo>
                    <a:pt x="15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75" name="Freeform 50"/>
            <p:cNvSpPr>
              <a:spLocks/>
            </p:cNvSpPr>
            <p:nvPr/>
          </p:nvSpPr>
          <p:spPr bwMode="auto">
            <a:xfrm>
              <a:off x="2778" y="1888"/>
              <a:ext cx="150" cy="276"/>
            </a:xfrm>
            <a:custGeom>
              <a:avLst/>
              <a:gdLst>
                <a:gd name="T0" fmla="*/ 0 w 150"/>
                <a:gd name="T1" fmla="*/ 276 h 276"/>
                <a:gd name="T2" fmla="*/ 42 w 150"/>
                <a:gd name="T3" fmla="*/ 204 h 276"/>
                <a:gd name="T4" fmla="*/ 78 w 150"/>
                <a:gd name="T5" fmla="*/ 126 h 276"/>
                <a:gd name="T6" fmla="*/ 120 w 150"/>
                <a:gd name="T7" fmla="*/ 60 h 276"/>
                <a:gd name="T8" fmla="*/ 138 w 150"/>
                <a:gd name="T9" fmla="*/ 30 h 276"/>
                <a:gd name="T10" fmla="*/ 150 w 150"/>
                <a:gd name="T11" fmla="*/ 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276">
                  <a:moveTo>
                    <a:pt x="0" y="276"/>
                  </a:moveTo>
                  <a:lnTo>
                    <a:pt x="42" y="204"/>
                  </a:lnTo>
                  <a:lnTo>
                    <a:pt x="78" y="126"/>
                  </a:lnTo>
                  <a:lnTo>
                    <a:pt x="120" y="60"/>
                  </a:lnTo>
                  <a:lnTo>
                    <a:pt x="138" y="30"/>
                  </a:lnTo>
                  <a:lnTo>
                    <a:pt x="15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76" name="Freeform 51"/>
            <p:cNvSpPr>
              <a:spLocks/>
            </p:cNvSpPr>
            <p:nvPr/>
          </p:nvSpPr>
          <p:spPr bwMode="auto">
            <a:xfrm>
              <a:off x="2928" y="1768"/>
              <a:ext cx="60" cy="120"/>
            </a:xfrm>
            <a:custGeom>
              <a:avLst/>
              <a:gdLst>
                <a:gd name="T0" fmla="*/ 0 w 60"/>
                <a:gd name="T1" fmla="*/ 120 h 120"/>
                <a:gd name="T2" fmla="*/ 18 w 60"/>
                <a:gd name="T3" fmla="*/ 84 h 120"/>
                <a:gd name="T4" fmla="*/ 30 w 60"/>
                <a:gd name="T5" fmla="*/ 54 h 120"/>
                <a:gd name="T6" fmla="*/ 42 w 60"/>
                <a:gd name="T7" fmla="*/ 30 h 120"/>
                <a:gd name="T8" fmla="*/ 60 w 60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20">
                  <a:moveTo>
                    <a:pt x="0" y="120"/>
                  </a:moveTo>
                  <a:lnTo>
                    <a:pt x="18" y="84"/>
                  </a:lnTo>
                  <a:lnTo>
                    <a:pt x="30" y="54"/>
                  </a:lnTo>
                  <a:lnTo>
                    <a:pt x="42" y="30"/>
                  </a:lnTo>
                  <a:lnTo>
                    <a:pt x="6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77" name="Freeform 52"/>
            <p:cNvSpPr>
              <a:spLocks/>
            </p:cNvSpPr>
            <p:nvPr/>
          </p:nvSpPr>
          <p:spPr bwMode="auto">
            <a:xfrm>
              <a:off x="2988" y="1576"/>
              <a:ext cx="132" cy="192"/>
            </a:xfrm>
            <a:custGeom>
              <a:avLst/>
              <a:gdLst>
                <a:gd name="T0" fmla="*/ 0 w 132"/>
                <a:gd name="T1" fmla="*/ 192 h 192"/>
                <a:gd name="T2" fmla="*/ 30 w 132"/>
                <a:gd name="T3" fmla="*/ 144 h 192"/>
                <a:gd name="T4" fmla="*/ 66 w 132"/>
                <a:gd name="T5" fmla="*/ 90 h 192"/>
                <a:gd name="T6" fmla="*/ 102 w 132"/>
                <a:gd name="T7" fmla="*/ 42 h 192"/>
                <a:gd name="T8" fmla="*/ 120 w 132"/>
                <a:gd name="T9" fmla="*/ 18 h 192"/>
                <a:gd name="T10" fmla="*/ 132 w 132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" h="192">
                  <a:moveTo>
                    <a:pt x="0" y="192"/>
                  </a:moveTo>
                  <a:lnTo>
                    <a:pt x="30" y="144"/>
                  </a:lnTo>
                  <a:lnTo>
                    <a:pt x="66" y="90"/>
                  </a:lnTo>
                  <a:lnTo>
                    <a:pt x="102" y="42"/>
                  </a:lnTo>
                  <a:lnTo>
                    <a:pt x="120" y="18"/>
                  </a:lnTo>
                  <a:lnTo>
                    <a:pt x="132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78" name="Freeform 53"/>
            <p:cNvSpPr>
              <a:spLocks/>
            </p:cNvSpPr>
            <p:nvPr/>
          </p:nvSpPr>
          <p:spPr bwMode="auto">
            <a:xfrm>
              <a:off x="3120" y="1510"/>
              <a:ext cx="54" cy="66"/>
            </a:xfrm>
            <a:custGeom>
              <a:avLst/>
              <a:gdLst>
                <a:gd name="T0" fmla="*/ 0 w 54"/>
                <a:gd name="T1" fmla="*/ 66 h 66"/>
                <a:gd name="T2" fmla="*/ 18 w 54"/>
                <a:gd name="T3" fmla="*/ 42 h 66"/>
                <a:gd name="T4" fmla="*/ 30 w 54"/>
                <a:gd name="T5" fmla="*/ 24 h 66"/>
                <a:gd name="T6" fmla="*/ 54 w 54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66">
                  <a:moveTo>
                    <a:pt x="0" y="66"/>
                  </a:moveTo>
                  <a:lnTo>
                    <a:pt x="18" y="42"/>
                  </a:lnTo>
                  <a:lnTo>
                    <a:pt x="30" y="24"/>
                  </a:lnTo>
                  <a:lnTo>
                    <a:pt x="54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79" name="Freeform 54"/>
            <p:cNvSpPr>
              <a:spLocks/>
            </p:cNvSpPr>
            <p:nvPr/>
          </p:nvSpPr>
          <p:spPr bwMode="auto">
            <a:xfrm>
              <a:off x="3174" y="1462"/>
              <a:ext cx="96" cy="48"/>
            </a:xfrm>
            <a:custGeom>
              <a:avLst/>
              <a:gdLst>
                <a:gd name="T0" fmla="*/ 0 w 96"/>
                <a:gd name="T1" fmla="*/ 48 h 48"/>
                <a:gd name="T2" fmla="*/ 24 w 96"/>
                <a:gd name="T3" fmla="*/ 36 h 48"/>
                <a:gd name="T4" fmla="*/ 54 w 96"/>
                <a:gd name="T5" fmla="*/ 18 h 48"/>
                <a:gd name="T6" fmla="*/ 78 w 96"/>
                <a:gd name="T7" fmla="*/ 6 h 48"/>
                <a:gd name="T8" fmla="*/ 96 w 96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lnTo>
                    <a:pt x="24" y="36"/>
                  </a:lnTo>
                  <a:lnTo>
                    <a:pt x="54" y="18"/>
                  </a:lnTo>
                  <a:lnTo>
                    <a:pt x="78" y="6"/>
                  </a:lnTo>
                  <a:lnTo>
                    <a:pt x="9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80" name="Freeform 55"/>
            <p:cNvSpPr>
              <a:spLocks/>
            </p:cNvSpPr>
            <p:nvPr/>
          </p:nvSpPr>
          <p:spPr bwMode="auto">
            <a:xfrm>
              <a:off x="3258" y="1456"/>
              <a:ext cx="12" cy="6"/>
            </a:xfrm>
            <a:custGeom>
              <a:avLst/>
              <a:gdLst>
                <a:gd name="T0" fmla="*/ 12 w 12"/>
                <a:gd name="T1" fmla="*/ 6 h 6"/>
                <a:gd name="T2" fmla="*/ 12 w 12"/>
                <a:gd name="T3" fmla="*/ 6 h 6"/>
                <a:gd name="T4" fmla="*/ 6 w 12"/>
                <a:gd name="T5" fmla="*/ 0 h 6"/>
                <a:gd name="T6" fmla="*/ 6 w 12"/>
                <a:gd name="T7" fmla="*/ 0 h 6"/>
                <a:gd name="T8" fmla="*/ 0 w 12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24" name="Group 56"/>
          <p:cNvGrpSpPr>
            <a:grpSpLocks/>
          </p:cNvGrpSpPr>
          <p:nvPr/>
        </p:nvGrpSpPr>
        <p:grpSpPr bwMode="auto">
          <a:xfrm rot="900000">
            <a:off x="4132263" y="5432425"/>
            <a:ext cx="533400" cy="508000"/>
            <a:chOff x="2603" y="3422"/>
            <a:chExt cx="336" cy="320"/>
          </a:xfrm>
        </p:grpSpPr>
        <p:sp>
          <p:nvSpPr>
            <p:cNvPr id="51262" name="Rectangle 57"/>
            <p:cNvSpPr>
              <a:spLocks noChangeArrowheads="1"/>
            </p:cNvSpPr>
            <p:nvPr/>
          </p:nvSpPr>
          <p:spPr bwMode="auto">
            <a:xfrm>
              <a:off x="2606" y="3422"/>
              <a:ext cx="333" cy="3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51263" name="Line 58"/>
            <p:cNvSpPr>
              <a:spLocks noChangeShapeType="1"/>
            </p:cNvSpPr>
            <p:nvPr/>
          </p:nvSpPr>
          <p:spPr bwMode="auto">
            <a:xfrm>
              <a:off x="2774" y="3422"/>
              <a:ext cx="1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64" name="Line 59"/>
            <p:cNvSpPr>
              <a:spLocks noChangeShapeType="1"/>
            </p:cNvSpPr>
            <p:nvPr/>
          </p:nvSpPr>
          <p:spPr bwMode="auto">
            <a:xfrm flipV="1">
              <a:off x="2603" y="3577"/>
              <a:ext cx="33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65" name="Line 60"/>
            <p:cNvSpPr>
              <a:spLocks noChangeShapeType="1"/>
            </p:cNvSpPr>
            <p:nvPr/>
          </p:nvSpPr>
          <p:spPr bwMode="auto">
            <a:xfrm>
              <a:off x="2688" y="3612"/>
              <a:ext cx="0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66" name="Line 61"/>
            <p:cNvSpPr>
              <a:spLocks noChangeShapeType="1"/>
            </p:cNvSpPr>
            <p:nvPr/>
          </p:nvSpPr>
          <p:spPr bwMode="auto">
            <a:xfrm rot="5400000">
              <a:off x="2853" y="3616"/>
              <a:ext cx="0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67" name="Line 62"/>
            <p:cNvSpPr>
              <a:spLocks noChangeShapeType="1"/>
            </p:cNvSpPr>
            <p:nvPr/>
          </p:nvSpPr>
          <p:spPr bwMode="auto">
            <a:xfrm rot="10800000">
              <a:off x="2856" y="3452"/>
              <a:ext cx="0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68" name="Line 63"/>
            <p:cNvSpPr>
              <a:spLocks noChangeShapeType="1"/>
            </p:cNvSpPr>
            <p:nvPr/>
          </p:nvSpPr>
          <p:spPr bwMode="auto">
            <a:xfrm rot="-5400000">
              <a:off x="2688" y="3448"/>
              <a:ext cx="0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25" name="Text Box 64"/>
          <p:cNvSpPr txBox="1">
            <a:spLocks noChangeArrowheads="1"/>
          </p:cNvSpPr>
          <p:nvPr/>
        </p:nvSpPr>
        <p:spPr bwMode="auto">
          <a:xfrm>
            <a:off x="4248150" y="49736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800" b="0"/>
              <a:t>0</a:t>
            </a:r>
            <a:endParaRPr lang="ru-RU" altLang="ru-RU" sz="1800" b="0"/>
          </a:p>
        </p:txBody>
      </p:sp>
      <p:grpSp>
        <p:nvGrpSpPr>
          <p:cNvPr id="397377" name="Group 65"/>
          <p:cNvGrpSpPr>
            <a:grpSpLocks/>
          </p:cNvGrpSpPr>
          <p:nvPr/>
        </p:nvGrpSpPr>
        <p:grpSpPr bwMode="auto">
          <a:xfrm>
            <a:off x="4937125" y="4973638"/>
            <a:ext cx="538163" cy="962025"/>
            <a:chOff x="3110" y="3133"/>
            <a:chExt cx="339" cy="606"/>
          </a:xfrm>
        </p:grpSpPr>
        <p:grpSp>
          <p:nvGrpSpPr>
            <p:cNvPr id="51253" name="Group 66"/>
            <p:cNvGrpSpPr>
              <a:grpSpLocks/>
            </p:cNvGrpSpPr>
            <p:nvPr/>
          </p:nvGrpSpPr>
          <p:grpSpPr bwMode="auto">
            <a:xfrm rot="900000">
              <a:off x="3110" y="3417"/>
              <a:ext cx="339" cy="322"/>
              <a:chOff x="3110" y="3417"/>
              <a:chExt cx="339" cy="322"/>
            </a:xfrm>
          </p:grpSpPr>
          <p:sp>
            <p:nvSpPr>
              <p:cNvPr id="51255" name="Rectangle 67"/>
              <p:cNvSpPr>
                <a:spLocks noChangeArrowheads="1"/>
              </p:cNvSpPr>
              <p:nvPr/>
            </p:nvSpPr>
            <p:spPr bwMode="auto">
              <a:xfrm>
                <a:off x="3116" y="3420"/>
                <a:ext cx="333" cy="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51256" name="Line 68"/>
              <p:cNvSpPr>
                <a:spLocks noChangeShapeType="1"/>
              </p:cNvSpPr>
              <p:nvPr/>
            </p:nvSpPr>
            <p:spPr bwMode="auto">
              <a:xfrm>
                <a:off x="3270" y="3417"/>
                <a:ext cx="1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57" name="Line 69"/>
              <p:cNvSpPr>
                <a:spLocks noChangeShapeType="1"/>
              </p:cNvSpPr>
              <p:nvPr/>
            </p:nvSpPr>
            <p:spPr bwMode="auto">
              <a:xfrm flipV="1">
                <a:off x="3110" y="3612"/>
                <a:ext cx="33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58" name="Line 70"/>
              <p:cNvSpPr>
                <a:spLocks noChangeShapeType="1"/>
              </p:cNvSpPr>
              <p:nvPr/>
            </p:nvSpPr>
            <p:spPr bwMode="auto">
              <a:xfrm>
                <a:off x="3193" y="3631"/>
                <a:ext cx="0" cy="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59" name="Line 71"/>
              <p:cNvSpPr>
                <a:spLocks noChangeShapeType="1"/>
              </p:cNvSpPr>
              <p:nvPr/>
            </p:nvSpPr>
            <p:spPr bwMode="auto">
              <a:xfrm rot="5400000">
                <a:off x="3362" y="3618"/>
                <a:ext cx="0" cy="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60" name="Line 72"/>
              <p:cNvSpPr>
                <a:spLocks noChangeShapeType="1"/>
              </p:cNvSpPr>
              <p:nvPr/>
            </p:nvSpPr>
            <p:spPr bwMode="auto">
              <a:xfrm rot="10800000">
                <a:off x="3362" y="3456"/>
                <a:ext cx="0" cy="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61" name="Line 73"/>
              <p:cNvSpPr>
                <a:spLocks noChangeShapeType="1"/>
              </p:cNvSpPr>
              <p:nvPr/>
            </p:nvSpPr>
            <p:spPr bwMode="auto">
              <a:xfrm rot="-5400000">
                <a:off x="3185" y="3456"/>
                <a:ext cx="0" cy="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254" name="Text Box 74"/>
            <p:cNvSpPr txBox="1">
              <a:spLocks noChangeArrowheads="1"/>
            </p:cNvSpPr>
            <p:nvPr/>
          </p:nvSpPr>
          <p:spPr bwMode="auto">
            <a:xfrm>
              <a:off x="3189" y="313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 sz="1800" b="0"/>
                <a:t>A</a:t>
              </a:r>
              <a:endParaRPr lang="ru-RU" altLang="ru-RU" sz="1800" b="0"/>
            </a:p>
          </p:txBody>
        </p:sp>
      </p:grpSp>
      <p:grpSp>
        <p:nvGrpSpPr>
          <p:cNvPr id="397387" name="Group 75"/>
          <p:cNvGrpSpPr>
            <a:grpSpLocks/>
          </p:cNvGrpSpPr>
          <p:nvPr/>
        </p:nvGrpSpPr>
        <p:grpSpPr bwMode="auto">
          <a:xfrm>
            <a:off x="7170738" y="4973638"/>
            <a:ext cx="528637" cy="942975"/>
            <a:chOff x="4517" y="3133"/>
            <a:chExt cx="333" cy="594"/>
          </a:xfrm>
        </p:grpSpPr>
        <p:sp>
          <p:nvSpPr>
            <p:cNvPr id="51249" name="Rectangle 76"/>
            <p:cNvSpPr>
              <a:spLocks noChangeArrowheads="1"/>
            </p:cNvSpPr>
            <p:nvPr/>
          </p:nvSpPr>
          <p:spPr bwMode="auto">
            <a:xfrm rot="900000">
              <a:off x="4517" y="3408"/>
              <a:ext cx="333" cy="3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ru-RU" altLang="ru-RU" b="0">
                <a:latin typeface="Arial" charset="0"/>
              </a:endParaRPr>
            </a:p>
          </p:txBody>
        </p:sp>
        <p:sp>
          <p:nvSpPr>
            <p:cNvPr id="51250" name="Line 77"/>
            <p:cNvSpPr>
              <a:spLocks noChangeShapeType="1"/>
            </p:cNvSpPr>
            <p:nvPr/>
          </p:nvSpPr>
          <p:spPr bwMode="auto">
            <a:xfrm rot="-10500000">
              <a:off x="4750" y="3447"/>
              <a:ext cx="0" cy="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51" name="Line 78"/>
            <p:cNvSpPr>
              <a:spLocks noChangeShapeType="1"/>
            </p:cNvSpPr>
            <p:nvPr/>
          </p:nvSpPr>
          <p:spPr bwMode="auto">
            <a:xfrm rot="10800000">
              <a:off x="4604" y="3405"/>
              <a:ext cx="0" cy="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52" name="Text Box 79"/>
            <p:cNvSpPr txBox="1">
              <a:spLocks noChangeArrowheads="1"/>
            </p:cNvSpPr>
            <p:nvPr/>
          </p:nvSpPr>
          <p:spPr bwMode="auto">
            <a:xfrm>
              <a:off x="4563" y="313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 sz="1800" b="0"/>
                <a:t>D</a:t>
              </a:r>
              <a:endParaRPr lang="ru-RU" altLang="ru-RU" sz="1800" b="0"/>
            </a:p>
          </p:txBody>
        </p:sp>
      </p:grpSp>
      <p:sp>
        <p:nvSpPr>
          <p:cNvPr id="51228" name="AutoShape 80"/>
          <p:cNvSpPr>
            <a:spLocks noChangeArrowheads="1"/>
          </p:cNvSpPr>
          <p:nvPr/>
        </p:nvSpPr>
        <p:spPr bwMode="auto">
          <a:xfrm>
            <a:off x="3743325" y="5249863"/>
            <a:ext cx="161925" cy="774700"/>
          </a:xfrm>
          <a:prstGeom prst="upArrow">
            <a:avLst>
              <a:gd name="adj1" fmla="val 50000"/>
              <a:gd name="adj2" fmla="val 1196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pSp>
        <p:nvGrpSpPr>
          <p:cNvPr id="397393" name="Group 81"/>
          <p:cNvGrpSpPr>
            <a:grpSpLocks/>
          </p:cNvGrpSpPr>
          <p:nvPr/>
        </p:nvGrpSpPr>
        <p:grpSpPr bwMode="auto">
          <a:xfrm>
            <a:off x="5632450" y="4973638"/>
            <a:ext cx="566738" cy="962025"/>
            <a:chOff x="3548" y="3133"/>
            <a:chExt cx="357" cy="606"/>
          </a:xfrm>
        </p:grpSpPr>
        <p:sp>
          <p:nvSpPr>
            <p:cNvPr id="51238" name="Text Box 82"/>
            <p:cNvSpPr txBox="1">
              <a:spLocks noChangeArrowheads="1"/>
            </p:cNvSpPr>
            <p:nvPr/>
          </p:nvSpPr>
          <p:spPr bwMode="auto">
            <a:xfrm>
              <a:off x="3626" y="313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 sz="1800" b="0"/>
                <a:t>B</a:t>
              </a:r>
              <a:endParaRPr lang="ru-RU" altLang="ru-RU" sz="1800" b="0"/>
            </a:p>
          </p:txBody>
        </p:sp>
        <p:grpSp>
          <p:nvGrpSpPr>
            <p:cNvPr id="51239" name="Group 83"/>
            <p:cNvGrpSpPr>
              <a:grpSpLocks/>
            </p:cNvGrpSpPr>
            <p:nvPr/>
          </p:nvGrpSpPr>
          <p:grpSpPr bwMode="auto">
            <a:xfrm>
              <a:off x="3548" y="3403"/>
              <a:ext cx="357" cy="336"/>
              <a:chOff x="3548" y="3403"/>
              <a:chExt cx="357" cy="336"/>
            </a:xfrm>
          </p:grpSpPr>
          <p:sp>
            <p:nvSpPr>
              <p:cNvPr id="51240" name="Rectangle 84"/>
              <p:cNvSpPr>
                <a:spLocks noChangeArrowheads="1"/>
              </p:cNvSpPr>
              <p:nvPr/>
            </p:nvSpPr>
            <p:spPr bwMode="auto">
              <a:xfrm rot="900000">
                <a:off x="3572" y="3420"/>
                <a:ext cx="333" cy="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ru-RU" altLang="ru-RU" b="0">
                  <a:latin typeface="Arial" charset="0"/>
                </a:endParaRPr>
              </a:p>
            </p:txBody>
          </p:sp>
          <p:sp>
            <p:nvSpPr>
              <p:cNvPr id="51241" name="Line 85"/>
              <p:cNvSpPr>
                <a:spLocks noChangeShapeType="1"/>
              </p:cNvSpPr>
              <p:nvPr/>
            </p:nvSpPr>
            <p:spPr bwMode="auto">
              <a:xfrm rot="900000">
                <a:off x="3686" y="3403"/>
                <a:ext cx="1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42" name="Line 86"/>
              <p:cNvSpPr>
                <a:spLocks noChangeShapeType="1"/>
              </p:cNvSpPr>
              <p:nvPr/>
            </p:nvSpPr>
            <p:spPr bwMode="auto">
              <a:xfrm rot="900000" flipV="1">
                <a:off x="3548" y="3646"/>
                <a:ext cx="33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43" name="Line 87"/>
              <p:cNvSpPr>
                <a:spLocks noChangeShapeType="1"/>
              </p:cNvSpPr>
              <p:nvPr/>
            </p:nvSpPr>
            <p:spPr bwMode="auto">
              <a:xfrm rot="900000">
                <a:off x="3605" y="3627"/>
                <a:ext cx="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44" name="Line 88"/>
              <p:cNvSpPr>
                <a:spLocks noChangeShapeType="1"/>
              </p:cNvSpPr>
              <p:nvPr/>
            </p:nvSpPr>
            <p:spPr bwMode="auto">
              <a:xfrm rot="6300000">
                <a:off x="3760" y="3622"/>
                <a:ext cx="0" cy="1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45" name="Line 89"/>
              <p:cNvSpPr>
                <a:spLocks noChangeShapeType="1"/>
              </p:cNvSpPr>
              <p:nvPr/>
            </p:nvSpPr>
            <p:spPr bwMode="auto">
              <a:xfrm rot="-9900000">
                <a:off x="3803" y="3450"/>
                <a:ext cx="0" cy="1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46" name="Line 90"/>
              <p:cNvSpPr>
                <a:spLocks noChangeShapeType="1"/>
              </p:cNvSpPr>
              <p:nvPr/>
            </p:nvSpPr>
            <p:spPr bwMode="auto">
              <a:xfrm rot="-4500000">
                <a:off x="3639" y="3469"/>
                <a:ext cx="0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47" name="Line 91"/>
              <p:cNvSpPr>
                <a:spLocks noChangeShapeType="1"/>
              </p:cNvSpPr>
              <p:nvPr/>
            </p:nvSpPr>
            <p:spPr bwMode="auto">
              <a:xfrm flipH="1">
                <a:off x="3681" y="3422"/>
                <a:ext cx="78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48" name="Line 92"/>
              <p:cNvSpPr>
                <a:spLocks noChangeShapeType="1"/>
              </p:cNvSpPr>
              <p:nvPr/>
            </p:nvSpPr>
            <p:spPr bwMode="auto">
              <a:xfrm>
                <a:off x="3567" y="3581"/>
                <a:ext cx="323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97405" name="Group 93"/>
          <p:cNvGrpSpPr>
            <a:grpSpLocks/>
          </p:cNvGrpSpPr>
          <p:nvPr/>
        </p:nvGrpSpPr>
        <p:grpSpPr bwMode="auto">
          <a:xfrm>
            <a:off x="6419850" y="4973638"/>
            <a:ext cx="528638" cy="955675"/>
            <a:chOff x="4044" y="3133"/>
            <a:chExt cx="333" cy="602"/>
          </a:xfrm>
        </p:grpSpPr>
        <p:sp>
          <p:nvSpPr>
            <p:cNvPr id="51232" name="Text Box 94"/>
            <p:cNvSpPr txBox="1">
              <a:spLocks noChangeArrowheads="1"/>
            </p:cNvSpPr>
            <p:nvPr/>
          </p:nvSpPr>
          <p:spPr bwMode="auto">
            <a:xfrm>
              <a:off x="4105" y="313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 sz="1800" b="0"/>
                <a:t>C</a:t>
              </a:r>
              <a:endParaRPr lang="ru-RU" altLang="ru-RU" sz="1800" b="0"/>
            </a:p>
          </p:txBody>
        </p:sp>
        <p:grpSp>
          <p:nvGrpSpPr>
            <p:cNvPr id="51233" name="Group 95"/>
            <p:cNvGrpSpPr>
              <a:grpSpLocks/>
            </p:cNvGrpSpPr>
            <p:nvPr/>
          </p:nvGrpSpPr>
          <p:grpSpPr bwMode="auto">
            <a:xfrm>
              <a:off x="4044" y="3410"/>
              <a:ext cx="333" cy="325"/>
              <a:chOff x="4044" y="3410"/>
              <a:chExt cx="333" cy="325"/>
            </a:xfrm>
          </p:grpSpPr>
          <p:sp>
            <p:nvSpPr>
              <p:cNvPr id="51234" name="Rectangle 96"/>
              <p:cNvSpPr>
                <a:spLocks noChangeArrowheads="1"/>
              </p:cNvSpPr>
              <p:nvPr/>
            </p:nvSpPr>
            <p:spPr bwMode="auto">
              <a:xfrm rot="900000">
                <a:off x="4044" y="3416"/>
                <a:ext cx="333" cy="3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ru-RU" altLang="ru-RU" b="0">
                  <a:latin typeface="Arial" charset="0"/>
                </a:endParaRPr>
              </a:p>
            </p:txBody>
          </p:sp>
          <p:sp>
            <p:nvSpPr>
              <p:cNvPr id="51235" name="Line 97"/>
              <p:cNvSpPr>
                <a:spLocks noChangeShapeType="1"/>
              </p:cNvSpPr>
              <p:nvPr/>
            </p:nvSpPr>
            <p:spPr bwMode="auto">
              <a:xfrm rot="11700000" flipH="1">
                <a:off x="4291" y="3456"/>
                <a:ext cx="11" cy="1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36" name="Line 98"/>
              <p:cNvSpPr>
                <a:spLocks noChangeShapeType="1"/>
              </p:cNvSpPr>
              <p:nvPr/>
            </p:nvSpPr>
            <p:spPr bwMode="auto">
              <a:xfrm rot="-9900000">
                <a:off x="4134" y="3410"/>
                <a:ext cx="10" cy="1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37" name="Line 99"/>
              <p:cNvSpPr>
                <a:spLocks noChangeShapeType="1"/>
              </p:cNvSpPr>
              <p:nvPr/>
            </p:nvSpPr>
            <p:spPr bwMode="auto">
              <a:xfrm rot="11700000" flipH="1">
                <a:off x="4200" y="3521"/>
                <a:ext cx="9" cy="1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231" name="WordArt 100"/>
          <p:cNvSpPr>
            <a:spLocks noChangeArrowheads="1" noChangeShapeType="1" noTextEdit="1"/>
          </p:cNvSpPr>
          <p:nvPr/>
        </p:nvSpPr>
        <p:spPr bwMode="auto">
          <a:xfrm>
            <a:off x="525463" y="209550"/>
            <a:ext cx="81327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Ферромагнетики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7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9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39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97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7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7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7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97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9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9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9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9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97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9" grpId="0"/>
      <p:bldP spid="397319" grpId="1"/>
      <p:bldP spid="397320" grpId="0"/>
      <p:bldP spid="397320" grpId="1"/>
      <p:bldP spid="397321" grpId="0"/>
      <p:bldP spid="397321" grpId="1"/>
      <p:bldP spid="397322" grpId="0"/>
      <p:bldP spid="397322" grpId="1"/>
      <p:bldP spid="397324" grpId="0" animBg="1"/>
      <p:bldP spid="397325" grpId="0"/>
      <p:bldP spid="397326" grpId="0"/>
      <p:bldP spid="397327" grpId="0" animBg="1"/>
      <p:bldP spid="397328" grpId="0"/>
      <p:bldP spid="397329" grpId="0"/>
      <p:bldP spid="3973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39713" y="290513"/>
            <a:ext cx="8710612" cy="4525962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FF0000"/>
                </a:solidFill>
              </a:rPr>
              <a:t>Магнетизм</a:t>
            </a:r>
            <a:r>
              <a:rPr lang="ru-RU" altLang="ru-RU" sz="2000" smtClean="0">
                <a:solidFill>
                  <a:srgbClr val="FF0000"/>
                </a:solidFill>
              </a:rPr>
              <a:t> </a:t>
            </a:r>
            <a:r>
              <a:rPr lang="en-US" altLang="ru-RU" sz="2000" smtClean="0">
                <a:solidFill>
                  <a:srgbClr val="FF0000"/>
                </a:solidFill>
              </a:rPr>
              <a:t>- </a:t>
            </a:r>
            <a:r>
              <a:rPr lang="ru-RU" altLang="ru-RU" sz="2000" b="1" smtClean="0"/>
              <a:t>(от греческого magnetis — магнит) физическое явление, которое, проявляется в макромасштабах как взаимодействие между электрическими токами, между токами и магнитами и между магнитами. В наиболее общем виде магнетизм можно определить как особую форму материальных взаимодействий, возникающих между движущимися электрически заряженными частицами. Передача магнитного взаимодействия, реализующая связь между пространственно-разделёнными телами, осуществляется особым материальным носителем — магнитным полем</a:t>
            </a:r>
            <a:r>
              <a:rPr lang="ru-RU" altLang="ru-RU" sz="2000" b="1" i="1" smtClean="0"/>
              <a:t>.</a:t>
            </a:r>
            <a:r>
              <a:rPr lang="ru-RU" altLang="ru-RU" sz="2000" b="1" smtClean="0"/>
              <a:t> Оно представляет собой наряду с электрическим полем одно из проявлений электромагнитной формы движения материи</a:t>
            </a:r>
            <a:r>
              <a:rPr lang="ru-RU" altLang="ru-RU" sz="2000" b="1" i="1" smtClean="0"/>
              <a:t>.</a:t>
            </a:r>
          </a:p>
        </p:txBody>
      </p:sp>
      <p:pic>
        <p:nvPicPr>
          <p:cNvPr id="6147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038" y="4875213"/>
            <a:ext cx="5156200" cy="1706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lineforce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7675" y="4886325"/>
            <a:ext cx="3616325" cy="1681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/>
          <p:cNvSpPr>
            <a:spLocks noChangeArrowheads="1" noChangeShapeType="1" noTextEdit="1"/>
          </p:cNvSpPr>
          <p:nvPr/>
        </p:nvSpPr>
        <p:spPr bwMode="auto">
          <a:xfrm>
            <a:off x="525463" y="209550"/>
            <a:ext cx="81327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Ферромагнетики</a:t>
            </a:r>
          </a:p>
        </p:txBody>
      </p:sp>
      <p:sp>
        <p:nvSpPr>
          <p:cNvPr id="52227" name="Freeform 3"/>
          <p:cNvSpPr>
            <a:spLocks/>
          </p:cNvSpPr>
          <p:nvPr/>
        </p:nvSpPr>
        <p:spPr bwMode="auto">
          <a:xfrm>
            <a:off x="3302000" y="2476500"/>
            <a:ext cx="361950" cy="828675"/>
          </a:xfrm>
          <a:custGeom>
            <a:avLst/>
            <a:gdLst>
              <a:gd name="T0" fmla="*/ 0 w 228"/>
              <a:gd name="T1" fmla="*/ 2147483647 h 522"/>
              <a:gd name="T2" fmla="*/ 2147483647 w 228"/>
              <a:gd name="T3" fmla="*/ 2147483647 h 522"/>
              <a:gd name="T4" fmla="*/ 2147483647 w 228"/>
              <a:gd name="T5" fmla="*/ 2147483647 h 522"/>
              <a:gd name="T6" fmla="*/ 2147483647 w 228"/>
              <a:gd name="T7" fmla="*/ 2147483647 h 522"/>
              <a:gd name="T8" fmla="*/ 2147483647 w 228"/>
              <a:gd name="T9" fmla="*/ 2147483647 h 522"/>
              <a:gd name="T10" fmla="*/ 2147483647 w 228"/>
              <a:gd name="T11" fmla="*/ 2147483647 h 522"/>
              <a:gd name="T12" fmla="*/ 2147483647 w 228"/>
              <a:gd name="T13" fmla="*/ 2147483647 h 522"/>
              <a:gd name="T14" fmla="*/ 2147483647 w 228"/>
              <a:gd name="T15" fmla="*/ 2147483647 h 522"/>
              <a:gd name="T16" fmla="*/ 2147483647 w 228"/>
              <a:gd name="T17" fmla="*/ 0 h 5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522">
                <a:moveTo>
                  <a:pt x="0" y="522"/>
                </a:moveTo>
                <a:lnTo>
                  <a:pt x="24" y="450"/>
                </a:lnTo>
                <a:lnTo>
                  <a:pt x="48" y="372"/>
                </a:lnTo>
                <a:lnTo>
                  <a:pt x="72" y="300"/>
                </a:lnTo>
                <a:lnTo>
                  <a:pt x="102" y="234"/>
                </a:lnTo>
                <a:lnTo>
                  <a:pt x="132" y="168"/>
                </a:lnTo>
                <a:lnTo>
                  <a:pt x="162" y="108"/>
                </a:lnTo>
                <a:lnTo>
                  <a:pt x="192" y="48"/>
                </a:lnTo>
                <a:lnTo>
                  <a:pt x="228" y="0"/>
                </a:lnTo>
              </a:path>
            </a:pathLst>
          </a:custGeom>
          <a:noFill/>
          <a:ln w="38100" cmpd="sng">
            <a:solidFill>
              <a:srgbClr val="0099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28" name="Freeform 4"/>
          <p:cNvSpPr>
            <a:spLocks/>
          </p:cNvSpPr>
          <p:nvPr/>
        </p:nvSpPr>
        <p:spPr bwMode="auto">
          <a:xfrm>
            <a:off x="3721100" y="2095500"/>
            <a:ext cx="485775" cy="314325"/>
          </a:xfrm>
          <a:custGeom>
            <a:avLst/>
            <a:gdLst>
              <a:gd name="T0" fmla="*/ 0 w 306"/>
              <a:gd name="T1" fmla="*/ 2147483647 h 198"/>
              <a:gd name="T2" fmla="*/ 2147483647 w 306"/>
              <a:gd name="T3" fmla="*/ 2147483647 h 198"/>
              <a:gd name="T4" fmla="*/ 2147483647 w 306"/>
              <a:gd name="T5" fmla="*/ 2147483647 h 198"/>
              <a:gd name="T6" fmla="*/ 2147483647 w 306"/>
              <a:gd name="T7" fmla="*/ 2147483647 h 198"/>
              <a:gd name="T8" fmla="*/ 2147483647 w 306"/>
              <a:gd name="T9" fmla="*/ 2147483647 h 198"/>
              <a:gd name="T10" fmla="*/ 2147483647 w 306"/>
              <a:gd name="T11" fmla="*/ 2147483647 h 198"/>
              <a:gd name="T12" fmla="*/ 2147483647 w 306"/>
              <a:gd name="T13" fmla="*/ 2147483647 h 198"/>
              <a:gd name="T14" fmla="*/ 2147483647 w 306"/>
              <a:gd name="T15" fmla="*/ 2147483647 h 198"/>
              <a:gd name="T16" fmla="*/ 2147483647 w 306"/>
              <a:gd name="T17" fmla="*/ 0 h 1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6" h="198">
                <a:moveTo>
                  <a:pt x="0" y="198"/>
                </a:moveTo>
                <a:lnTo>
                  <a:pt x="36" y="162"/>
                </a:lnTo>
                <a:lnTo>
                  <a:pt x="72" y="132"/>
                </a:lnTo>
                <a:lnTo>
                  <a:pt x="108" y="108"/>
                </a:lnTo>
                <a:lnTo>
                  <a:pt x="144" y="78"/>
                </a:lnTo>
                <a:lnTo>
                  <a:pt x="186" y="54"/>
                </a:lnTo>
                <a:lnTo>
                  <a:pt x="222" y="36"/>
                </a:lnTo>
                <a:lnTo>
                  <a:pt x="264" y="18"/>
                </a:lnTo>
                <a:lnTo>
                  <a:pt x="306" y="0"/>
                </a:lnTo>
              </a:path>
            </a:pathLst>
          </a:custGeom>
          <a:noFill/>
          <a:ln w="38100" cmpd="sng">
            <a:solidFill>
              <a:srgbClr val="9900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29" name="Freeform 5"/>
          <p:cNvSpPr>
            <a:spLocks/>
          </p:cNvSpPr>
          <p:nvPr/>
        </p:nvSpPr>
        <p:spPr bwMode="auto">
          <a:xfrm>
            <a:off x="4206875" y="2019300"/>
            <a:ext cx="390525" cy="76200"/>
          </a:xfrm>
          <a:custGeom>
            <a:avLst/>
            <a:gdLst>
              <a:gd name="T0" fmla="*/ 0 w 246"/>
              <a:gd name="T1" fmla="*/ 2147483647 h 48"/>
              <a:gd name="T2" fmla="*/ 2147483647 w 246"/>
              <a:gd name="T3" fmla="*/ 2147483647 h 48"/>
              <a:gd name="T4" fmla="*/ 2147483647 w 246"/>
              <a:gd name="T5" fmla="*/ 2147483647 h 48"/>
              <a:gd name="T6" fmla="*/ 2147483647 w 246"/>
              <a:gd name="T7" fmla="*/ 2147483647 h 48"/>
              <a:gd name="T8" fmla="*/ 2147483647 w 246"/>
              <a:gd name="T9" fmla="*/ 2147483647 h 48"/>
              <a:gd name="T10" fmla="*/ 2147483647 w 246"/>
              <a:gd name="T11" fmla="*/ 2147483647 h 48"/>
              <a:gd name="T12" fmla="*/ 2147483647 w 246"/>
              <a:gd name="T13" fmla="*/ 2147483647 h 48"/>
              <a:gd name="T14" fmla="*/ 2147483647 w 246"/>
              <a:gd name="T15" fmla="*/ 2147483647 h 48"/>
              <a:gd name="T16" fmla="*/ 2147483647 w 246"/>
              <a:gd name="T17" fmla="*/ 0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6" h="48">
                <a:moveTo>
                  <a:pt x="0" y="48"/>
                </a:moveTo>
                <a:lnTo>
                  <a:pt x="30" y="36"/>
                </a:lnTo>
                <a:lnTo>
                  <a:pt x="66" y="30"/>
                </a:lnTo>
                <a:lnTo>
                  <a:pt x="96" y="24"/>
                </a:lnTo>
                <a:lnTo>
                  <a:pt x="126" y="18"/>
                </a:lnTo>
                <a:lnTo>
                  <a:pt x="156" y="12"/>
                </a:lnTo>
                <a:lnTo>
                  <a:pt x="186" y="12"/>
                </a:lnTo>
                <a:lnTo>
                  <a:pt x="216" y="6"/>
                </a:lnTo>
                <a:lnTo>
                  <a:pt x="246" y="0"/>
                </a:lnTo>
              </a:path>
            </a:pathLst>
          </a:custGeom>
          <a:noFill/>
          <a:ln w="38100" cmpd="sng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0" name="Freeform 6"/>
          <p:cNvSpPr>
            <a:spLocks/>
          </p:cNvSpPr>
          <p:nvPr/>
        </p:nvSpPr>
        <p:spPr bwMode="auto">
          <a:xfrm>
            <a:off x="3130550" y="3305175"/>
            <a:ext cx="171450" cy="342900"/>
          </a:xfrm>
          <a:custGeom>
            <a:avLst/>
            <a:gdLst>
              <a:gd name="T0" fmla="*/ 0 w 108"/>
              <a:gd name="T1" fmla="*/ 2147483647 h 216"/>
              <a:gd name="T2" fmla="*/ 2147483647 w 108"/>
              <a:gd name="T3" fmla="*/ 2147483647 h 216"/>
              <a:gd name="T4" fmla="*/ 2147483647 w 108"/>
              <a:gd name="T5" fmla="*/ 2147483647 h 216"/>
              <a:gd name="T6" fmla="*/ 2147483647 w 108"/>
              <a:gd name="T7" fmla="*/ 2147483647 h 216"/>
              <a:gd name="T8" fmla="*/ 2147483647 w 108"/>
              <a:gd name="T9" fmla="*/ 2147483647 h 216"/>
              <a:gd name="T10" fmla="*/ 2147483647 w 108"/>
              <a:gd name="T11" fmla="*/ 2147483647 h 216"/>
              <a:gd name="T12" fmla="*/ 2147483647 w 108"/>
              <a:gd name="T13" fmla="*/ 2147483647 h 216"/>
              <a:gd name="T14" fmla="*/ 2147483647 w 108"/>
              <a:gd name="T15" fmla="*/ 2147483647 h 216"/>
              <a:gd name="T16" fmla="*/ 2147483647 w 108"/>
              <a:gd name="T17" fmla="*/ 0 h 2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8" h="216">
                <a:moveTo>
                  <a:pt x="0" y="216"/>
                </a:moveTo>
                <a:lnTo>
                  <a:pt x="12" y="186"/>
                </a:lnTo>
                <a:lnTo>
                  <a:pt x="30" y="162"/>
                </a:lnTo>
                <a:lnTo>
                  <a:pt x="42" y="138"/>
                </a:lnTo>
                <a:lnTo>
                  <a:pt x="60" y="108"/>
                </a:lnTo>
                <a:lnTo>
                  <a:pt x="72" y="84"/>
                </a:lnTo>
                <a:lnTo>
                  <a:pt x="84" y="54"/>
                </a:lnTo>
                <a:lnTo>
                  <a:pt x="96" y="30"/>
                </a:lnTo>
                <a:lnTo>
                  <a:pt x="108" y="0"/>
                </a:lnTo>
              </a:path>
            </a:pathLst>
          </a:custGeom>
          <a:solidFill>
            <a:srgbClr val="FF3300"/>
          </a:solidFill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2231" name="Group 7"/>
          <p:cNvGrpSpPr>
            <a:grpSpLocks/>
          </p:cNvGrpSpPr>
          <p:nvPr/>
        </p:nvGrpSpPr>
        <p:grpSpPr bwMode="auto">
          <a:xfrm>
            <a:off x="3683000" y="3981450"/>
            <a:ext cx="1371600" cy="323850"/>
            <a:chOff x="2352" y="2052"/>
            <a:chExt cx="864" cy="204"/>
          </a:xfrm>
        </p:grpSpPr>
        <p:sp>
          <p:nvSpPr>
            <p:cNvPr id="52480" name="Rectangle 8"/>
            <p:cNvSpPr>
              <a:spLocks noChangeArrowheads="1"/>
            </p:cNvSpPr>
            <p:nvPr/>
          </p:nvSpPr>
          <p:spPr bwMode="auto">
            <a:xfrm>
              <a:off x="2352" y="2064"/>
              <a:ext cx="864" cy="19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52481" name="Freeform 9"/>
            <p:cNvSpPr>
              <a:spLocks/>
            </p:cNvSpPr>
            <p:nvPr/>
          </p:nvSpPr>
          <p:spPr bwMode="auto">
            <a:xfrm>
              <a:off x="2920" y="2082"/>
              <a:ext cx="66" cy="90"/>
            </a:xfrm>
            <a:custGeom>
              <a:avLst/>
              <a:gdLst>
                <a:gd name="T0" fmla="*/ 60 w 66"/>
                <a:gd name="T1" fmla="*/ 0 h 90"/>
                <a:gd name="T2" fmla="*/ 36 w 66"/>
                <a:gd name="T3" fmla="*/ 48 h 90"/>
                <a:gd name="T4" fmla="*/ 42 w 66"/>
                <a:gd name="T5" fmla="*/ 66 h 90"/>
                <a:gd name="T6" fmla="*/ 42 w 66"/>
                <a:gd name="T7" fmla="*/ 72 h 90"/>
                <a:gd name="T8" fmla="*/ 48 w 66"/>
                <a:gd name="T9" fmla="*/ 78 h 90"/>
                <a:gd name="T10" fmla="*/ 48 w 66"/>
                <a:gd name="T11" fmla="*/ 84 h 90"/>
                <a:gd name="T12" fmla="*/ 54 w 66"/>
                <a:gd name="T13" fmla="*/ 84 h 90"/>
                <a:gd name="T14" fmla="*/ 60 w 66"/>
                <a:gd name="T15" fmla="*/ 84 h 90"/>
                <a:gd name="T16" fmla="*/ 60 w 66"/>
                <a:gd name="T17" fmla="*/ 78 h 90"/>
                <a:gd name="T18" fmla="*/ 66 w 66"/>
                <a:gd name="T19" fmla="*/ 78 h 90"/>
                <a:gd name="T20" fmla="*/ 66 w 66"/>
                <a:gd name="T21" fmla="*/ 72 h 90"/>
                <a:gd name="T22" fmla="*/ 66 w 66"/>
                <a:gd name="T23" fmla="*/ 78 h 90"/>
                <a:gd name="T24" fmla="*/ 66 w 66"/>
                <a:gd name="T25" fmla="*/ 84 h 90"/>
                <a:gd name="T26" fmla="*/ 60 w 66"/>
                <a:gd name="T27" fmla="*/ 90 h 90"/>
                <a:gd name="T28" fmla="*/ 54 w 66"/>
                <a:gd name="T29" fmla="*/ 90 h 90"/>
                <a:gd name="T30" fmla="*/ 48 w 66"/>
                <a:gd name="T31" fmla="*/ 90 h 90"/>
                <a:gd name="T32" fmla="*/ 42 w 66"/>
                <a:gd name="T33" fmla="*/ 84 h 90"/>
                <a:gd name="T34" fmla="*/ 42 w 66"/>
                <a:gd name="T35" fmla="*/ 78 h 90"/>
                <a:gd name="T36" fmla="*/ 36 w 66"/>
                <a:gd name="T37" fmla="*/ 78 h 90"/>
                <a:gd name="T38" fmla="*/ 36 w 66"/>
                <a:gd name="T39" fmla="*/ 72 h 90"/>
                <a:gd name="T40" fmla="*/ 36 w 66"/>
                <a:gd name="T41" fmla="*/ 54 h 90"/>
                <a:gd name="T42" fmla="*/ 18 w 66"/>
                <a:gd name="T43" fmla="*/ 90 h 90"/>
                <a:gd name="T44" fmla="*/ 6 w 66"/>
                <a:gd name="T45" fmla="*/ 90 h 90"/>
                <a:gd name="T46" fmla="*/ 30 w 66"/>
                <a:gd name="T47" fmla="*/ 42 h 90"/>
                <a:gd name="T48" fmla="*/ 24 w 66"/>
                <a:gd name="T49" fmla="*/ 18 h 90"/>
                <a:gd name="T50" fmla="*/ 24 w 66"/>
                <a:gd name="T51" fmla="*/ 12 h 90"/>
                <a:gd name="T52" fmla="*/ 18 w 66"/>
                <a:gd name="T53" fmla="*/ 12 h 90"/>
                <a:gd name="T54" fmla="*/ 12 w 66"/>
                <a:gd name="T55" fmla="*/ 12 h 90"/>
                <a:gd name="T56" fmla="*/ 6 w 66"/>
                <a:gd name="T57" fmla="*/ 12 h 90"/>
                <a:gd name="T58" fmla="*/ 6 w 66"/>
                <a:gd name="T59" fmla="*/ 18 h 90"/>
                <a:gd name="T60" fmla="*/ 6 w 66"/>
                <a:gd name="T61" fmla="*/ 24 h 90"/>
                <a:gd name="T62" fmla="*/ 0 w 66"/>
                <a:gd name="T63" fmla="*/ 24 h 90"/>
                <a:gd name="T64" fmla="*/ 0 w 66"/>
                <a:gd name="T65" fmla="*/ 18 h 90"/>
                <a:gd name="T66" fmla="*/ 6 w 66"/>
                <a:gd name="T67" fmla="*/ 12 h 90"/>
                <a:gd name="T68" fmla="*/ 6 w 66"/>
                <a:gd name="T69" fmla="*/ 6 h 90"/>
                <a:gd name="T70" fmla="*/ 6 w 66"/>
                <a:gd name="T71" fmla="*/ 0 h 90"/>
                <a:gd name="T72" fmla="*/ 12 w 66"/>
                <a:gd name="T73" fmla="*/ 0 h 90"/>
                <a:gd name="T74" fmla="*/ 18 w 66"/>
                <a:gd name="T75" fmla="*/ 0 h 90"/>
                <a:gd name="T76" fmla="*/ 24 w 66"/>
                <a:gd name="T77" fmla="*/ 0 h 90"/>
                <a:gd name="T78" fmla="*/ 24 w 66"/>
                <a:gd name="T79" fmla="*/ 6 h 90"/>
                <a:gd name="T80" fmla="*/ 30 w 66"/>
                <a:gd name="T81" fmla="*/ 12 h 90"/>
                <a:gd name="T82" fmla="*/ 36 w 66"/>
                <a:gd name="T83" fmla="*/ 36 h 90"/>
                <a:gd name="T84" fmla="*/ 48 w 66"/>
                <a:gd name="T85" fmla="*/ 0 h 90"/>
                <a:gd name="T86" fmla="*/ 60 w 66"/>
                <a:gd name="T87" fmla="*/ 0 h 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6" h="90">
                  <a:moveTo>
                    <a:pt x="60" y="0"/>
                  </a:moveTo>
                  <a:lnTo>
                    <a:pt x="36" y="48"/>
                  </a:lnTo>
                  <a:lnTo>
                    <a:pt x="42" y="66"/>
                  </a:lnTo>
                  <a:lnTo>
                    <a:pt x="42" y="72"/>
                  </a:lnTo>
                  <a:lnTo>
                    <a:pt x="48" y="78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84"/>
                  </a:lnTo>
                  <a:lnTo>
                    <a:pt x="60" y="90"/>
                  </a:lnTo>
                  <a:lnTo>
                    <a:pt x="54" y="90"/>
                  </a:lnTo>
                  <a:lnTo>
                    <a:pt x="48" y="90"/>
                  </a:lnTo>
                  <a:lnTo>
                    <a:pt x="42" y="84"/>
                  </a:lnTo>
                  <a:lnTo>
                    <a:pt x="42" y="78"/>
                  </a:lnTo>
                  <a:lnTo>
                    <a:pt x="36" y="78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6" y="90"/>
                  </a:lnTo>
                  <a:lnTo>
                    <a:pt x="30" y="42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6" y="36"/>
                  </a:lnTo>
                  <a:lnTo>
                    <a:pt x="4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2482" name="Group 10"/>
            <p:cNvGrpSpPr>
              <a:grpSpLocks/>
            </p:cNvGrpSpPr>
            <p:nvPr/>
          </p:nvGrpSpPr>
          <p:grpSpPr bwMode="auto">
            <a:xfrm>
              <a:off x="2422" y="2052"/>
              <a:ext cx="636" cy="193"/>
              <a:chOff x="2422" y="2052"/>
              <a:chExt cx="636" cy="193"/>
            </a:xfrm>
          </p:grpSpPr>
          <p:sp>
            <p:nvSpPr>
              <p:cNvPr id="52483" name="Rectangle 11"/>
              <p:cNvSpPr>
                <a:spLocks noChangeArrowheads="1"/>
              </p:cNvSpPr>
              <p:nvPr/>
            </p:nvSpPr>
            <p:spPr bwMode="auto">
              <a:xfrm>
                <a:off x="3010" y="2130"/>
                <a:ext cx="4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200" b="0">
                    <a:solidFill>
                      <a:srgbClr val="000000"/>
                    </a:solidFill>
                  </a:rPr>
                  <a:t>0</a:t>
                </a:r>
                <a:endParaRPr lang="ru-RU" altLang="ru-RU" sz="2400" b="0"/>
              </a:p>
            </p:txBody>
          </p:sp>
          <p:sp>
            <p:nvSpPr>
              <p:cNvPr id="52484" name="Rectangle 12"/>
              <p:cNvSpPr>
                <a:spLocks noChangeArrowheads="1"/>
              </p:cNvSpPr>
              <p:nvPr/>
            </p:nvSpPr>
            <p:spPr bwMode="auto">
              <a:xfrm>
                <a:off x="2422" y="2052"/>
                <a:ext cx="48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 i="1">
                    <a:solidFill>
                      <a:srgbClr val="000000"/>
                    </a:solidFill>
                  </a:rPr>
                  <a:t>(dJ/dН)=</a:t>
                </a:r>
                <a:endParaRPr lang="ru-RU" altLang="ru-RU" sz="2400" b="0"/>
              </a:p>
            </p:txBody>
          </p:sp>
          <p:sp>
            <p:nvSpPr>
              <p:cNvPr id="52485" name="Freeform 13"/>
              <p:cNvSpPr>
                <a:spLocks/>
              </p:cNvSpPr>
              <p:nvPr/>
            </p:nvSpPr>
            <p:spPr bwMode="auto">
              <a:xfrm>
                <a:off x="2920" y="2082"/>
                <a:ext cx="66" cy="90"/>
              </a:xfrm>
              <a:custGeom>
                <a:avLst/>
                <a:gdLst>
                  <a:gd name="T0" fmla="*/ 60 w 66"/>
                  <a:gd name="T1" fmla="*/ 0 h 90"/>
                  <a:gd name="T2" fmla="*/ 36 w 66"/>
                  <a:gd name="T3" fmla="*/ 48 h 90"/>
                  <a:gd name="T4" fmla="*/ 42 w 66"/>
                  <a:gd name="T5" fmla="*/ 66 h 90"/>
                  <a:gd name="T6" fmla="*/ 42 w 66"/>
                  <a:gd name="T7" fmla="*/ 72 h 90"/>
                  <a:gd name="T8" fmla="*/ 48 w 66"/>
                  <a:gd name="T9" fmla="*/ 78 h 90"/>
                  <a:gd name="T10" fmla="*/ 48 w 66"/>
                  <a:gd name="T11" fmla="*/ 84 h 90"/>
                  <a:gd name="T12" fmla="*/ 54 w 66"/>
                  <a:gd name="T13" fmla="*/ 84 h 90"/>
                  <a:gd name="T14" fmla="*/ 60 w 66"/>
                  <a:gd name="T15" fmla="*/ 84 h 90"/>
                  <a:gd name="T16" fmla="*/ 60 w 66"/>
                  <a:gd name="T17" fmla="*/ 78 h 90"/>
                  <a:gd name="T18" fmla="*/ 66 w 66"/>
                  <a:gd name="T19" fmla="*/ 78 h 90"/>
                  <a:gd name="T20" fmla="*/ 66 w 66"/>
                  <a:gd name="T21" fmla="*/ 72 h 90"/>
                  <a:gd name="T22" fmla="*/ 66 w 66"/>
                  <a:gd name="T23" fmla="*/ 78 h 90"/>
                  <a:gd name="T24" fmla="*/ 66 w 66"/>
                  <a:gd name="T25" fmla="*/ 84 h 90"/>
                  <a:gd name="T26" fmla="*/ 60 w 66"/>
                  <a:gd name="T27" fmla="*/ 90 h 90"/>
                  <a:gd name="T28" fmla="*/ 54 w 66"/>
                  <a:gd name="T29" fmla="*/ 90 h 90"/>
                  <a:gd name="T30" fmla="*/ 48 w 66"/>
                  <a:gd name="T31" fmla="*/ 90 h 90"/>
                  <a:gd name="T32" fmla="*/ 42 w 66"/>
                  <a:gd name="T33" fmla="*/ 84 h 90"/>
                  <a:gd name="T34" fmla="*/ 42 w 66"/>
                  <a:gd name="T35" fmla="*/ 78 h 90"/>
                  <a:gd name="T36" fmla="*/ 36 w 66"/>
                  <a:gd name="T37" fmla="*/ 78 h 90"/>
                  <a:gd name="T38" fmla="*/ 36 w 66"/>
                  <a:gd name="T39" fmla="*/ 72 h 90"/>
                  <a:gd name="T40" fmla="*/ 36 w 66"/>
                  <a:gd name="T41" fmla="*/ 54 h 90"/>
                  <a:gd name="T42" fmla="*/ 18 w 66"/>
                  <a:gd name="T43" fmla="*/ 90 h 90"/>
                  <a:gd name="T44" fmla="*/ 6 w 66"/>
                  <a:gd name="T45" fmla="*/ 90 h 90"/>
                  <a:gd name="T46" fmla="*/ 30 w 66"/>
                  <a:gd name="T47" fmla="*/ 42 h 90"/>
                  <a:gd name="T48" fmla="*/ 24 w 66"/>
                  <a:gd name="T49" fmla="*/ 18 h 90"/>
                  <a:gd name="T50" fmla="*/ 24 w 66"/>
                  <a:gd name="T51" fmla="*/ 12 h 90"/>
                  <a:gd name="T52" fmla="*/ 18 w 66"/>
                  <a:gd name="T53" fmla="*/ 12 h 90"/>
                  <a:gd name="T54" fmla="*/ 12 w 66"/>
                  <a:gd name="T55" fmla="*/ 12 h 90"/>
                  <a:gd name="T56" fmla="*/ 6 w 66"/>
                  <a:gd name="T57" fmla="*/ 12 h 90"/>
                  <a:gd name="T58" fmla="*/ 6 w 66"/>
                  <a:gd name="T59" fmla="*/ 18 h 90"/>
                  <a:gd name="T60" fmla="*/ 6 w 66"/>
                  <a:gd name="T61" fmla="*/ 24 h 90"/>
                  <a:gd name="T62" fmla="*/ 0 w 66"/>
                  <a:gd name="T63" fmla="*/ 24 h 90"/>
                  <a:gd name="T64" fmla="*/ 0 w 66"/>
                  <a:gd name="T65" fmla="*/ 18 h 90"/>
                  <a:gd name="T66" fmla="*/ 6 w 66"/>
                  <a:gd name="T67" fmla="*/ 12 h 90"/>
                  <a:gd name="T68" fmla="*/ 6 w 66"/>
                  <a:gd name="T69" fmla="*/ 6 h 90"/>
                  <a:gd name="T70" fmla="*/ 6 w 66"/>
                  <a:gd name="T71" fmla="*/ 0 h 90"/>
                  <a:gd name="T72" fmla="*/ 12 w 66"/>
                  <a:gd name="T73" fmla="*/ 0 h 90"/>
                  <a:gd name="T74" fmla="*/ 18 w 66"/>
                  <a:gd name="T75" fmla="*/ 0 h 90"/>
                  <a:gd name="T76" fmla="*/ 24 w 66"/>
                  <a:gd name="T77" fmla="*/ 0 h 90"/>
                  <a:gd name="T78" fmla="*/ 24 w 66"/>
                  <a:gd name="T79" fmla="*/ 6 h 90"/>
                  <a:gd name="T80" fmla="*/ 30 w 66"/>
                  <a:gd name="T81" fmla="*/ 12 h 90"/>
                  <a:gd name="T82" fmla="*/ 36 w 66"/>
                  <a:gd name="T83" fmla="*/ 36 h 90"/>
                  <a:gd name="T84" fmla="*/ 48 w 66"/>
                  <a:gd name="T85" fmla="*/ 0 h 90"/>
                  <a:gd name="T86" fmla="*/ 60 w 66"/>
                  <a:gd name="T87" fmla="*/ 0 h 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6" h="90">
                    <a:moveTo>
                      <a:pt x="60" y="0"/>
                    </a:moveTo>
                    <a:lnTo>
                      <a:pt x="36" y="48"/>
                    </a:lnTo>
                    <a:lnTo>
                      <a:pt x="42" y="66"/>
                    </a:lnTo>
                    <a:lnTo>
                      <a:pt x="42" y="72"/>
                    </a:lnTo>
                    <a:lnTo>
                      <a:pt x="48" y="78"/>
                    </a:lnTo>
                    <a:lnTo>
                      <a:pt x="48" y="84"/>
                    </a:lnTo>
                    <a:lnTo>
                      <a:pt x="54" y="84"/>
                    </a:lnTo>
                    <a:lnTo>
                      <a:pt x="60" y="84"/>
                    </a:lnTo>
                    <a:lnTo>
                      <a:pt x="60" y="78"/>
                    </a:lnTo>
                    <a:lnTo>
                      <a:pt x="66" y="78"/>
                    </a:lnTo>
                    <a:lnTo>
                      <a:pt x="66" y="72"/>
                    </a:lnTo>
                    <a:lnTo>
                      <a:pt x="66" y="78"/>
                    </a:lnTo>
                    <a:lnTo>
                      <a:pt x="66" y="84"/>
                    </a:lnTo>
                    <a:lnTo>
                      <a:pt x="60" y="90"/>
                    </a:lnTo>
                    <a:lnTo>
                      <a:pt x="54" y="90"/>
                    </a:lnTo>
                    <a:lnTo>
                      <a:pt x="48" y="90"/>
                    </a:lnTo>
                    <a:lnTo>
                      <a:pt x="42" y="84"/>
                    </a:lnTo>
                    <a:lnTo>
                      <a:pt x="42" y="78"/>
                    </a:lnTo>
                    <a:lnTo>
                      <a:pt x="36" y="78"/>
                    </a:lnTo>
                    <a:lnTo>
                      <a:pt x="36" y="72"/>
                    </a:lnTo>
                    <a:lnTo>
                      <a:pt x="36" y="54"/>
                    </a:lnTo>
                    <a:lnTo>
                      <a:pt x="18" y="90"/>
                    </a:lnTo>
                    <a:lnTo>
                      <a:pt x="6" y="90"/>
                    </a:lnTo>
                    <a:lnTo>
                      <a:pt x="30" y="42"/>
                    </a:lnTo>
                    <a:lnTo>
                      <a:pt x="24" y="18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30" y="12"/>
                    </a:lnTo>
                    <a:lnTo>
                      <a:pt x="36" y="36"/>
                    </a:lnTo>
                    <a:lnTo>
                      <a:pt x="48" y="0"/>
                    </a:lnTo>
                    <a:lnTo>
                      <a:pt x="6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2232" name="Line 14"/>
          <p:cNvSpPr>
            <a:spLocks noChangeShapeType="1"/>
          </p:cNvSpPr>
          <p:nvPr/>
        </p:nvSpPr>
        <p:spPr bwMode="auto">
          <a:xfrm>
            <a:off x="3146425" y="1924050"/>
            <a:ext cx="1588" cy="36480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3" name="Line 15"/>
          <p:cNvSpPr>
            <a:spLocks noChangeShapeType="1"/>
          </p:cNvSpPr>
          <p:nvPr/>
        </p:nvSpPr>
        <p:spPr bwMode="auto">
          <a:xfrm>
            <a:off x="1450975" y="3657600"/>
            <a:ext cx="36671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4" name="Freeform 16"/>
          <p:cNvSpPr>
            <a:spLocks/>
          </p:cNvSpPr>
          <p:nvPr/>
        </p:nvSpPr>
        <p:spPr bwMode="auto">
          <a:xfrm>
            <a:off x="2689225" y="2057400"/>
            <a:ext cx="1895475" cy="1600200"/>
          </a:xfrm>
          <a:custGeom>
            <a:avLst/>
            <a:gdLst>
              <a:gd name="T0" fmla="*/ 2147483647 w 1194"/>
              <a:gd name="T1" fmla="*/ 0 h 1008"/>
              <a:gd name="T2" fmla="*/ 2147483647 w 1194"/>
              <a:gd name="T3" fmla="*/ 2147483647 h 1008"/>
              <a:gd name="T4" fmla="*/ 2147483647 w 1194"/>
              <a:gd name="T5" fmla="*/ 2147483647 h 1008"/>
              <a:gd name="T6" fmla="*/ 2147483647 w 1194"/>
              <a:gd name="T7" fmla="*/ 2147483647 h 1008"/>
              <a:gd name="T8" fmla="*/ 2147483647 w 1194"/>
              <a:gd name="T9" fmla="*/ 2147483647 h 1008"/>
              <a:gd name="T10" fmla="*/ 2147483647 w 1194"/>
              <a:gd name="T11" fmla="*/ 2147483647 h 1008"/>
              <a:gd name="T12" fmla="*/ 2147483647 w 1194"/>
              <a:gd name="T13" fmla="*/ 2147483647 h 1008"/>
              <a:gd name="T14" fmla="*/ 2147483647 w 1194"/>
              <a:gd name="T15" fmla="*/ 2147483647 h 1008"/>
              <a:gd name="T16" fmla="*/ 2147483647 w 1194"/>
              <a:gd name="T17" fmla="*/ 2147483647 h 1008"/>
              <a:gd name="T18" fmla="*/ 2147483647 w 1194"/>
              <a:gd name="T19" fmla="*/ 2147483647 h 1008"/>
              <a:gd name="T20" fmla="*/ 2147483647 w 1194"/>
              <a:gd name="T21" fmla="*/ 2147483647 h 1008"/>
              <a:gd name="T22" fmla="*/ 2147483647 w 1194"/>
              <a:gd name="T23" fmla="*/ 2147483647 h 1008"/>
              <a:gd name="T24" fmla="*/ 2147483647 w 1194"/>
              <a:gd name="T25" fmla="*/ 2147483647 h 1008"/>
              <a:gd name="T26" fmla="*/ 2147483647 w 1194"/>
              <a:gd name="T27" fmla="*/ 2147483647 h 1008"/>
              <a:gd name="T28" fmla="*/ 2147483647 w 1194"/>
              <a:gd name="T29" fmla="*/ 2147483647 h 1008"/>
              <a:gd name="T30" fmla="*/ 2147483647 w 1194"/>
              <a:gd name="T31" fmla="*/ 2147483647 h 1008"/>
              <a:gd name="T32" fmla="*/ 0 w 1194"/>
              <a:gd name="T33" fmla="*/ 2147483647 h 100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94" h="1008">
                <a:moveTo>
                  <a:pt x="1194" y="0"/>
                </a:moveTo>
                <a:lnTo>
                  <a:pt x="1068" y="6"/>
                </a:lnTo>
                <a:lnTo>
                  <a:pt x="948" y="24"/>
                </a:lnTo>
                <a:lnTo>
                  <a:pt x="834" y="54"/>
                </a:lnTo>
                <a:lnTo>
                  <a:pt x="714" y="96"/>
                </a:lnTo>
                <a:lnTo>
                  <a:pt x="600" y="156"/>
                </a:lnTo>
                <a:lnTo>
                  <a:pt x="492" y="222"/>
                </a:lnTo>
                <a:lnTo>
                  <a:pt x="384" y="306"/>
                </a:lnTo>
                <a:lnTo>
                  <a:pt x="282" y="402"/>
                </a:lnTo>
                <a:lnTo>
                  <a:pt x="222" y="468"/>
                </a:lnTo>
                <a:lnTo>
                  <a:pt x="174" y="540"/>
                </a:lnTo>
                <a:lnTo>
                  <a:pt x="132" y="612"/>
                </a:lnTo>
                <a:lnTo>
                  <a:pt x="96" y="690"/>
                </a:lnTo>
                <a:lnTo>
                  <a:pt x="66" y="768"/>
                </a:lnTo>
                <a:lnTo>
                  <a:pt x="42" y="846"/>
                </a:lnTo>
                <a:lnTo>
                  <a:pt x="18" y="930"/>
                </a:lnTo>
                <a:lnTo>
                  <a:pt x="0" y="1008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5" name="Freeform 17"/>
          <p:cNvSpPr>
            <a:spLocks/>
          </p:cNvSpPr>
          <p:nvPr/>
        </p:nvSpPr>
        <p:spPr bwMode="auto">
          <a:xfrm>
            <a:off x="1651000" y="3648075"/>
            <a:ext cx="1876425" cy="1581150"/>
          </a:xfrm>
          <a:custGeom>
            <a:avLst/>
            <a:gdLst>
              <a:gd name="T0" fmla="*/ 0 w 1182"/>
              <a:gd name="T1" fmla="*/ 2147483647 h 996"/>
              <a:gd name="T2" fmla="*/ 2147483647 w 1182"/>
              <a:gd name="T3" fmla="*/ 2147483647 h 996"/>
              <a:gd name="T4" fmla="*/ 2147483647 w 1182"/>
              <a:gd name="T5" fmla="*/ 2147483647 h 996"/>
              <a:gd name="T6" fmla="*/ 2147483647 w 1182"/>
              <a:gd name="T7" fmla="*/ 2147483647 h 996"/>
              <a:gd name="T8" fmla="*/ 2147483647 w 1182"/>
              <a:gd name="T9" fmla="*/ 2147483647 h 996"/>
              <a:gd name="T10" fmla="*/ 2147483647 w 1182"/>
              <a:gd name="T11" fmla="*/ 2147483647 h 996"/>
              <a:gd name="T12" fmla="*/ 2147483647 w 1182"/>
              <a:gd name="T13" fmla="*/ 2147483647 h 996"/>
              <a:gd name="T14" fmla="*/ 2147483647 w 1182"/>
              <a:gd name="T15" fmla="*/ 2147483647 h 996"/>
              <a:gd name="T16" fmla="*/ 2147483647 w 1182"/>
              <a:gd name="T17" fmla="*/ 2147483647 h 996"/>
              <a:gd name="T18" fmla="*/ 2147483647 w 1182"/>
              <a:gd name="T19" fmla="*/ 2147483647 h 996"/>
              <a:gd name="T20" fmla="*/ 2147483647 w 1182"/>
              <a:gd name="T21" fmla="*/ 2147483647 h 996"/>
              <a:gd name="T22" fmla="*/ 2147483647 w 1182"/>
              <a:gd name="T23" fmla="*/ 2147483647 h 996"/>
              <a:gd name="T24" fmla="*/ 2147483647 w 1182"/>
              <a:gd name="T25" fmla="*/ 2147483647 h 996"/>
              <a:gd name="T26" fmla="*/ 2147483647 w 1182"/>
              <a:gd name="T27" fmla="*/ 2147483647 h 996"/>
              <a:gd name="T28" fmla="*/ 2147483647 w 1182"/>
              <a:gd name="T29" fmla="*/ 2147483647 h 996"/>
              <a:gd name="T30" fmla="*/ 2147483647 w 1182"/>
              <a:gd name="T31" fmla="*/ 2147483647 h 996"/>
              <a:gd name="T32" fmla="*/ 2147483647 w 1182"/>
              <a:gd name="T33" fmla="*/ 0 h 99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82" h="996">
                <a:moveTo>
                  <a:pt x="0" y="996"/>
                </a:moveTo>
                <a:lnTo>
                  <a:pt x="120" y="990"/>
                </a:lnTo>
                <a:lnTo>
                  <a:pt x="240" y="972"/>
                </a:lnTo>
                <a:lnTo>
                  <a:pt x="354" y="942"/>
                </a:lnTo>
                <a:lnTo>
                  <a:pt x="468" y="900"/>
                </a:lnTo>
                <a:lnTo>
                  <a:pt x="582" y="852"/>
                </a:lnTo>
                <a:lnTo>
                  <a:pt x="690" y="780"/>
                </a:lnTo>
                <a:lnTo>
                  <a:pt x="798" y="702"/>
                </a:lnTo>
                <a:lnTo>
                  <a:pt x="894" y="606"/>
                </a:lnTo>
                <a:lnTo>
                  <a:pt x="954" y="540"/>
                </a:lnTo>
                <a:lnTo>
                  <a:pt x="1008" y="468"/>
                </a:lnTo>
                <a:lnTo>
                  <a:pt x="1050" y="390"/>
                </a:lnTo>
                <a:lnTo>
                  <a:pt x="1086" y="312"/>
                </a:lnTo>
                <a:lnTo>
                  <a:pt x="1116" y="234"/>
                </a:lnTo>
                <a:lnTo>
                  <a:pt x="1140" y="156"/>
                </a:lnTo>
                <a:lnTo>
                  <a:pt x="1164" y="78"/>
                </a:lnTo>
                <a:lnTo>
                  <a:pt x="118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6" name="Freeform 18"/>
          <p:cNvSpPr>
            <a:spLocks/>
          </p:cNvSpPr>
          <p:nvPr/>
        </p:nvSpPr>
        <p:spPr bwMode="auto">
          <a:xfrm>
            <a:off x="3517900" y="2057400"/>
            <a:ext cx="1076325" cy="1600200"/>
          </a:xfrm>
          <a:custGeom>
            <a:avLst/>
            <a:gdLst>
              <a:gd name="T0" fmla="*/ 0 w 678"/>
              <a:gd name="T1" fmla="*/ 2147483647 h 1008"/>
              <a:gd name="T2" fmla="*/ 2147483647 w 678"/>
              <a:gd name="T3" fmla="*/ 2147483647 h 1008"/>
              <a:gd name="T4" fmla="*/ 2147483647 w 678"/>
              <a:gd name="T5" fmla="*/ 2147483647 h 1008"/>
              <a:gd name="T6" fmla="*/ 2147483647 w 678"/>
              <a:gd name="T7" fmla="*/ 2147483647 h 1008"/>
              <a:gd name="T8" fmla="*/ 2147483647 w 678"/>
              <a:gd name="T9" fmla="*/ 2147483647 h 1008"/>
              <a:gd name="T10" fmla="*/ 2147483647 w 678"/>
              <a:gd name="T11" fmla="*/ 2147483647 h 1008"/>
              <a:gd name="T12" fmla="*/ 2147483647 w 678"/>
              <a:gd name="T13" fmla="*/ 2147483647 h 1008"/>
              <a:gd name="T14" fmla="*/ 2147483647 w 678"/>
              <a:gd name="T15" fmla="*/ 2147483647 h 1008"/>
              <a:gd name="T16" fmla="*/ 2147483647 w 678"/>
              <a:gd name="T17" fmla="*/ 2147483647 h 1008"/>
              <a:gd name="T18" fmla="*/ 2147483647 w 678"/>
              <a:gd name="T19" fmla="*/ 2147483647 h 1008"/>
              <a:gd name="T20" fmla="*/ 2147483647 w 678"/>
              <a:gd name="T21" fmla="*/ 2147483647 h 1008"/>
              <a:gd name="T22" fmla="*/ 2147483647 w 678"/>
              <a:gd name="T23" fmla="*/ 2147483647 h 1008"/>
              <a:gd name="T24" fmla="*/ 2147483647 w 678"/>
              <a:gd name="T25" fmla="*/ 2147483647 h 1008"/>
              <a:gd name="T26" fmla="*/ 2147483647 w 678"/>
              <a:gd name="T27" fmla="*/ 2147483647 h 1008"/>
              <a:gd name="T28" fmla="*/ 2147483647 w 678"/>
              <a:gd name="T29" fmla="*/ 2147483647 h 1008"/>
              <a:gd name="T30" fmla="*/ 2147483647 w 678"/>
              <a:gd name="T31" fmla="*/ 2147483647 h 1008"/>
              <a:gd name="T32" fmla="*/ 2147483647 w 678"/>
              <a:gd name="T33" fmla="*/ 2147483647 h 1008"/>
              <a:gd name="T34" fmla="*/ 2147483647 w 678"/>
              <a:gd name="T35" fmla="*/ 2147483647 h 1008"/>
              <a:gd name="T36" fmla="*/ 2147483647 w 678"/>
              <a:gd name="T37" fmla="*/ 2147483647 h 1008"/>
              <a:gd name="T38" fmla="*/ 2147483647 w 678"/>
              <a:gd name="T39" fmla="*/ 2147483647 h 1008"/>
              <a:gd name="T40" fmla="*/ 2147483647 w 678"/>
              <a:gd name="T41" fmla="*/ 2147483647 h 1008"/>
              <a:gd name="T42" fmla="*/ 2147483647 w 678"/>
              <a:gd name="T43" fmla="*/ 2147483647 h 1008"/>
              <a:gd name="T44" fmla="*/ 2147483647 w 678"/>
              <a:gd name="T45" fmla="*/ 2147483647 h 1008"/>
              <a:gd name="T46" fmla="*/ 2147483647 w 678"/>
              <a:gd name="T47" fmla="*/ 0 h 1008"/>
              <a:gd name="T48" fmla="*/ 2147483647 w 678"/>
              <a:gd name="T49" fmla="*/ 0 h 100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78" h="1008">
                <a:moveTo>
                  <a:pt x="0" y="1008"/>
                </a:moveTo>
                <a:lnTo>
                  <a:pt x="6" y="954"/>
                </a:lnTo>
                <a:lnTo>
                  <a:pt x="12" y="894"/>
                </a:lnTo>
                <a:lnTo>
                  <a:pt x="30" y="828"/>
                </a:lnTo>
                <a:lnTo>
                  <a:pt x="48" y="762"/>
                </a:lnTo>
                <a:lnTo>
                  <a:pt x="66" y="690"/>
                </a:lnTo>
                <a:lnTo>
                  <a:pt x="78" y="630"/>
                </a:lnTo>
                <a:lnTo>
                  <a:pt x="96" y="570"/>
                </a:lnTo>
                <a:lnTo>
                  <a:pt x="108" y="522"/>
                </a:lnTo>
                <a:lnTo>
                  <a:pt x="126" y="462"/>
                </a:lnTo>
                <a:lnTo>
                  <a:pt x="150" y="402"/>
                </a:lnTo>
                <a:lnTo>
                  <a:pt x="180" y="348"/>
                </a:lnTo>
                <a:lnTo>
                  <a:pt x="216" y="300"/>
                </a:lnTo>
                <a:lnTo>
                  <a:pt x="252" y="252"/>
                </a:lnTo>
                <a:lnTo>
                  <a:pt x="294" y="204"/>
                </a:lnTo>
                <a:lnTo>
                  <a:pt x="342" y="156"/>
                </a:lnTo>
                <a:lnTo>
                  <a:pt x="390" y="108"/>
                </a:lnTo>
                <a:lnTo>
                  <a:pt x="414" y="90"/>
                </a:lnTo>
                <a:lnTo>
                  <a:pt x="450" y="72"/>
                </a:lnTo>
                <a:lnTo>
                  <a:pt x="486" y="54"/>
                </a:lnTo>
                <a:lnTo>
                  <a:pt x="528" y="36"/>
                </a:lnTo>
                <a:lnTo>
                  <a:pt x="570" y="18"/>
                </a:lnTo>
                <a:lnTo>
                  <a:pt x="612" y="6"/>
                </a:lnTo>
                <a:lnTo>
                  <a:pt x="648" y="0"/>
                </a:lnTo>
                <a:lnTo>
                  <a:pt x="678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7" name="Freeform 19"/>
          <p:cNvSpPr>
            <a:spLocks/>
          </p:cNvSpPr>
          <p:nvPr/>
        </p:nvSpPr>
        <p:spPr bwMode="auto">
          <a:xfrm>
            <a:off x="1717675" y="3657600"/>
            <a:ext cx="971550" cy="1562100"/>
          </a:xfrm>
          <a:custGeom>
            <a:avLst/>
            <a:gdLst>
              <a:gd name="T0" fmla="*/ 2147483647 w 612"/>
              <a:gd name="T1" fmla="*/ 0 h 984"/>
              <a:gd name="T2" fmla="*/ 2147483647 w 612"/>
              <a:gd name="T3" fmla="*/ 2147483647 h 984"/>
              <a:gd name="T4" fmla="*/ 2147483647 w 612"/>
              <a:gd name="T5" fmla="*/ 2147483647 h 984"/>
              <a:gd name="T6" fmla="*/ 2147483647 w 612"/>
              <a:gd name="T7" fmla="*/ 2147483647 h 984"/>
              <a:gd name="T8" fmla="*/ 2147483647 w 612"/>
              <a:gd name="T9" fmla="*/ 2147483647 h 984"/>
              <a:gd name="T10" fmla="*/ 2147483647 w 612"/>
              <a:gd name="T11" fmla="*/ 2147483647 h 984"/>
              <a:gd name="T12" fmla="*/ 2147483647 w 612"/>
              <a:gd name="T13" fmla="*/ 2147483647 h 984"/>
              <a:gd name="T14" fmla="*/ 2147483647 w 612"/>
              <a:gd name="T15" fmla="*/ 2147483647 h 984"/>
              <a:gd name="T16" fmla="*/ 2147483647 w 612"/>
              <a:gd name="T17" fmla="*/ 2147483647 h 984"/>
              <a:gd name="T18" fmla="*/ 2147483647 w 612"/>
              <a:gd name="T19" fmla="*/ 2147483647 h 984"/>
              <a:gd name="T20" fmla="*/ 2147483647 w 612"/>
              <a:gd name="T21" fmla="*/ 2147483647 h 984"/>
              <a:gd name="T22" fmla="*/ 2147483647 w 612"/>
              <a:gd name="T23" fmla="*/ 2147483647 h 984"/>
              <a:gd name="T24" fmla="*/ 2147483647 w 612"/>
              <a:gd name="T25" fmla="*/ 2147483647 h 984"/>
              <a:gd name="T26" fmla="*/ 2147483647 w 612"/>
              <a:gd name="T27" fmla="*/ 2147483647 h 984"/>
              <a:gd name="T28" fmla="*/ 2147483647 w 612"/>
              <a:gd name="T29" fmla="*/ 2147483647 h 984"/>
              <a:gd name="T30" fmla="*/ 2147483647 w 612"/>
              <a:gd name="T31" fmla="*/ 2147483647 h 984"/>
              <a:gd name="T32" fmla="*/ 2147483647 w 612"/>
              <a:gd name="T33" fmla="*/ 2147483647 h 984"/>
              <a:gd name="T34" fmla="*/ 2147483647 w 612"/>
              <a:gd name="T35" fmla="*/ 2147483647 h 984"/>
              <a:gd name="T36" fmla="*/ 2147483647 w 612"/>
              <a:gd name="T37" fmla="*/ 2147483647 h 984"/>
              <a:gd name="T38" fmla="*/ 2147483647 w 612"/>
              <a:gd name="T39" fmla="*/ 2147483647 h 984"/>
              <a:gd name="T40" fmla="*/ 2147483647 w 612"/>
              <a:gd name="T41" fmla="*/ 2147483647 h 984"/>
              <a:gd name="T42" fmla="*/ 2147483647 w 612"/>
              <a:gd name="T43" fmla="*/ 2147483647 h 984"/>
              <a:gd name="T44" fmla="*/ 2147483647 w 612"/>
              <a:gd name="T45" fmla="*/ 2147483647 h 984"/>
              <a:gd name="T46" fmla="*/ 2147483647 w 612"/>
              <a:gd name="T47" fmla="*/ 2147483647 h 984"/>
              <a:gd name="T48" fmla="*/ 0 w 612"/>
              <a:gd name="T49" fmla="*/ 2147483647 h 98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12" h="984">
                <a:moveTo>
                  <a:pt x="612" y="0"/>
                </a:moveTo>
                <a:lnTo>
                  <a:pt x="606" y="54"/>
                </a:lnTo>
                <a:lnTo>
                  <a:pt x="594" y="114"/>
                </a:lnTo>
                <a:lnTo>
                  <a:pt x="576" y="174"/>
                </a:lnTo>
                <a:lnTo>
                  <a:pt x="558" y="240"/>
                </a:lnTo>
                <a:lnTo>
                  <a:pt x="540" y="306"/>
                </a:lnTo>
                <a:lnTo>
                  <a:pt x="516" y="366"/>
                </a:lnTo>
                <a:lnTo>
                  <a:pt x="498" y="420"/>
                </a:lnTo>
                <a:lnTo>
                  <a:pt x="480" y="468"/>
                </a:lnTo>
                <a:lnTo>
                  <a:pt x="462" y="528"/>
                </a:lnTo>
                <a:lnTo>
                  <a:pt x="438" y="582"/>
                </a:lnTo>
                <a:lnTo>
                  <a:pt x="408" y="636"/>
                </a:lnTo>
                <a:lnTo>
                  <a:pt x="372" y="690"/>
                </a:lnTo>
                <a:lnTo>
                  <a:pt x="336" y="744"/>
                </a:lnTo>
                <a:lnTo>
                  <a:pt x="300" y="792"/>
                </a:lnTo>
                <a:lnTo>
                  <a:pt x="252" y="840"/>
                </a:lnTo>
                <a:lnTo>
                  <a:pt x="204" y="888"/>
                </a:lnTo>
                <a:lnTo>
                  <a:pt x="180" y="906"/>
                </a:lnTo>
                <a:lnTo>
                  <a:pt x="156" y="924"/>
                </a:lnTo>
                <a:lnTo>
                  <a:pt x="126" y="936"/>
                </a:lnTo>
                <a:lnTo>
                  <a:pt x="96" y="954"/>
                </a:lnTo>
                <a:lnTo>
                  <a:pt x="72" y="966"/>
                </a:lnTo>
                <a:lnTo>
                  <a:pt x="42" y="972"/>
                </a:lnTo>
                <a:lnTo>
                  <a:pt x="18" y="978"/>
                </a:lnTo>
                <a:lnTo>
                  <a:pt x="0" y="98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8" name="Rectangle 20"/>
          <p:cNvSpPr>
            <a:spLocks noChangeArrowheads="1"/>
          </p:cNvSpPr>
          <p:nvPr/>
        </p:nvSpPr>
        <p:spPr bwMode="auto">
          <a:xfrm>
            <a:off x="3165475" y="3648075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600" b="0">
                <a:solidFill>
                  <a:srgbClr val="000000"/>
                </a:solidFill>
              </a:rPr>
              <a:t>О</a:t>
            </a:r>
            <a:endParaRPr lang="ru-RU" altLang="ru-RU" sz="2400" b="0"/>
          </a:p>
        </p:txBody>
      </p:sp>
      <p:sp>
        <p:nvSpPr>
          <p:cNvPr id="52239" name="Rectangle 21"/>
          <p:cNvSpPr>
            <a:spLocks noChangeArrowheads="1"/>
          </p:cNvSpPr>
          <p:nvPr/>
        </p:nvSpPr>
        <p:spPr bwMode="auto">
          <a:xfrm>
            <a:off x="3346450" y="3209925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600" b="0">
                <a:solidFill>
                  <a:srgbClr val="000000"/>
                </a:solidFill>
              </a:rPr>
              <a:t>А</a:t>
            </a:r>
            <a:endParaRPr lang="ru-RU" altLang="ru-RU" sz="2400" b="0"/>
          </a:p>
        </p:txBody>
      </p:sp>
      <p:sp>
        <p:nvSpPr>
          <p:cNvPr id="52240" name="Rectangle 22"/>
          <p:cNvSpPr>
            <a:spLocks noChangeArrowheads="1"/>
          </p:cNvSpPr>
          <p:nvPr/>
        </p:nvSpPr>
        <p:spPr bwMode="auto">
          <a:xfrm>
            <a:off x="3679825" y="2438400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600" b="0">
                <a:solidFill>
                  <a:srgbClr val="000000"/>
                </a:solidFill>
              </a:rPr>
              <a:t>B</a:t>
            </a:r>
            <a:endParaRPr lang="ru-RU" altLang="ru-RU" sz="2400" b="0"/>
          </a:p>
        </p:txBody>
      </p:sp>
      <p:sp>
        <p:nvSpPr>
          <p:cNvPr id="52241" name="Rectangle 23"/>
          <p:cNvSpPr>
            <a:spLocks noChangeArrowheads="1"/>
          </p:cNvSpPr>
          <p:nvPr/>
        </p:nvSpPr>
        <p:spPr bwMode="auto">
          <a:xfrm>
            <a:off x="3184525" y="2314575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600" b="0">
                <a:solidFill>
                  <a:srgbClr val="000000"/>
                </a:solidFill>
              </a:rPr>
              <a:t>D</a:t>
            </a:r>
            <a:endParaRPr lang="ru-RU" altLang="ru-RU" sz="2400" b="0"/>
          </a:p>
        </p:txBody>
      </p:sp>
      <p:sp>
        <p:nvSpPr>
          <p:cNvPr id="52242" name="Rectangle 24"/>
          <p:cNvSpPr>
            <a:spLocks noChangeArrowheads="1"/>
          </p:cNvSpPr>
          <p:nvPr/>
        </p:nvSpPr>
        <p:spPr bwMode="auto">
          <a:xfrm>
            <a:off x="2765425" y="3438525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600" b="0">
                <a:solidFill>
                  <a:srgbClr val="000000"/>
                </a:solidFill>
              </a:rPr>
              <a:t>E</a:t>
            </a:r>
            <a:endParaRPr lang="ru-RU" altLang="ru-RU" sz="2400" b="0"/>
          </a:p>
        </p:txBody>
      </p:sp>
      <p:sp>
        <p:nvSpPr>
          <p:cNvPr id="52243" name="Rectangle 25"/>
          <p:cNvSpPr>
            <a:spLocks noChangeArrowheads="1"/>
          </p:cNvSpPr>
          <p:nvPr/>
        </p:nvSpPr>
        <p:spPr bwMode="auto">
          <a:xfrm>
            <a:off x="1498600" y="52006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600" b="0">
                <a:solidFill>
                  <a:srgbClr val="000000"/>
                </a:solidFill>
              </a:rPr>
              <a:t>F</a:t>
            </a:r>
            <a:endParaRPr lang="ru-RU" altLang="ru-RU" sz="2400" b="0"/>
          </a:p>
        </p:txBody>
      </p:sp>
      <p:sp>
        <p:nvSpPr>
          <p:cNvPr id="52244" name="Rectangle 26"/>
          <p:cNvSpPr>
            <a:spLocks noChangeArrowheads="1"/>
          </p:cNvSpPr>
          <p:nvPr/>
        </p:nvSpPr>
        <p:spPr bwMode="auto">
          <a:xfrm>
            <a:off x="3203575" y="4467225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600" b="0">
                <a:solidFill>
                  <a:srgbClr val="000000"/>
                </a:solidFill>
              </a:rPr>
              <a:t>G</a:t>
            </a:r>
            <a:endParaRPr lang="ru-RU" altLang="ru-RU" sz="2400" b="0"/>
          </a:p>
        </p:txBody>
      </p:sp>
      <p:sp>
        <p:nvSpPr>
          <p:cNvPr id="52245" name="Rectangle 27"/>
          <p:cNvSpPr>
            <a:spLocks noChangeArrowheads="1"/>
          </p:cNvSpPr>
          <p:nvPr/>
        </p:nvSpPr>
        <p:spPr bwMode="auto">
          <a:xfrm>
            <a:off x="4518025" y="1847850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600" b="0">
                <a:solidFill>
                  <a:srgbClr val="000000"/>
                </a:solidFill>
              </a:rPr>
              <a:t>C</a:t>
            </a:r>
            <a:endParaRPr lang="ru-RU" altLang="ru-RU" sz="2400" b="0"/>
          </a:p>
        </p:txBody>
      </p:sp>
      <p:sp>
        <p:nvSpPr>
          <p:cNvPr id="52246" name="Rectangle 28"/>
          <p:cNvSpPr>
            <a:spLocks noChangeArrowheads="1"/>
          </p:cNvSpPr>
          <p:nvPr/>
        </p:nvSpPr>
        <p:spPr bwMode="auto">
          <a:xfrm>
            <a:off x="4965700" y="3676650"/>
            <a:ext cx="158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600" i="1">
                <a:solidFill>
                  <a:srgbClr val="000000"/>
                </a:solidFill>
              </a:rPr>
              <a:t>Н</a:t>
            </a:r>
            <a:endParaRPr lang="ru-RU" altLang="ru-RU" sz="2400" b="0"/>
          </a:p>
        </p:txBody>
      </p:sp>
      <p:sp>
        <p:nvSpPr>
          <p:cNvPr id="52247" name="Rectangle 29"/>
          <p:cNvSpPr>
            <a:spLocks noChangeArrowheads="1"/>
          </p:cNvSpPr>
          <p:nvPr/>
        </p:nvSpPr>
        <p:spPr bwMode="auto">
          <a:xfrm>
            <a:off x="4670425" y="2352675"/>
            <a:ext cx="1190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200" i="1">
                <a:solidFill>
                  <a:srgbClr val="000000"/>
                </a:solidFill>
              </a:rPr>
              <a:t>Н</a:t>
            </a:r>
            <a:endParaRPr lang="ru-RU" altLang="ru-RU" sz="2400" b="0"/>
          </a:p>
        </p:txBody>
      </p:sp>
      <p:sp>
        <p:nvSpPr>
          <p:cNvPr id="52248" name="Rectangle 30"/>
          <p:cNvSpPr>
            <a:spLocks noChangeArrowheads="1"/>
          </p:cNvSpPr>
          <p:nvPr/>
        </p:nvSpPr>
        <p:spPr bwMode="auto">
          <a:xfrm>
            <a:off x="4527550" y="3676650"/>
            <a:ext cx="238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600" i="1">
                <a:solidFill>
                  <a:srgbClr val="000000"/>
                </a:solidFill>
              </a:rPr>
              <a:t>Нs</a:t>
            </a:r>
            <a:endParaRPr lang="ru-RU" altLang="ru-RU" sz="2400" b="0"/>
          </a:p>
        </p:txBody>
      </p:sp>
      <p:sp>
        <p:nvSpPr>
          <p:cNvPr id="52249" name="Rectangle 31"/>
          <p:cNvSpPr>
            <a:spLocks noChangeArrowheads="1"/>
          </p:cNvSpPr>
          <p:nvPr/>
        </p:nvSpPr>
        <p:spPr bwMode="auto">
          <a:xfrm>
            <a:off x="1298575" y="3667125"/>
            <a:ext cx="3063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600" i="1">
                <a:solidFill>
                  <a:srgbClr val="000000"/>
                </a:solidFill>
              </a:rPr>
              <a:t>-Нs</a:t>
            </a:r>
            <a:endParaRPr lang="ru-RU" altLang="ru-RU" sz="2400" b="0"/>
          </a:p>
        </p:txBody>
      </p:sp>
      <p:sp>
        <p:nvSpPr>
          <p:cNvPr id="52250" name="Rectangle 32"/>
          <p:cNvSpPr>
            <a:spLocks noChangeArrowheads="1"/>
          </p:cNvSpPr>
          <p:nvPr/>
        </p:nvSpPr>
        <p:spPr bwMode="auto">
          <a:xfrm>
            <a:off x="3536950" y="3695700"/>
            <a:ext cx="24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600" i="1">
                <a:solidFill>
                  <a:srgbClr val="000000"/>
                </a:solidFill>
              </a:rPr>
              <a:t>Нc</a:t>
            </a:r>
            <a:endParaRPr lang="ru-RU" altLang="ru-RU" sz="2400" b="0"/>
          </a:p>
        </p:txBody>
      </p:sp>
      <p:sp>
        <p:nvSpPr>
          <p:cNvPr id="52251" name="Rectangle 33"/>
          <p:cNvSpPr>
            <a:spLocks noChangeArrowheads="1"/>
          </p:cNvSpPr>
          <p:nvPr/>
        </p:nvSpPr>
        <p:spPr bwMode="auto">
          <a:xfrm>
            <a:off x="2327275" y="3676650"/>
            <a:ext cx="317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600" i="1">
                <a:solidFill>
                  <a:srgbClr val="000000"/>
                </a:solidFill>
              </a:rPr>
              <a:t>-Нc</a:t>
            </a:r>
            <a:endParaRPr lang="ru-RU" altLang="ru-RU" sz="2400" b="0"/>
          </a:p>
        </p:txBody>
      </p:sp>
      <p:sp>
        <p:nvSpPr>
          <p:cNvPr id="52252" name="Rectangle 34"/>
          <p:cNvSpPr>
            <a:spLocks noChangeArrowheads="1"/>
          </p:cNvSpPr>
          <p:nvPr/>
        </p:nvSpPr>
        <p:spPr bwMode="auto">
          <a:xfrm>
            <a:off x="1936750" y="3429000"/>
            <a:ext cx="396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600" i="1">
                <a:solidFill>
                  <a:srgbClr val="000000"/>
                </a:solidFill>
              </a:rPr>
              <a:t>-Нcr</a:t>
            </a:r>
            <a:endParaRPr lang="ru-RU" altLang="ru-RU" sz="2400" b="0"/>
          </a:p>
        </p:txBody>
      </p:sp>
      <p:sp>
        <p:nvSpPr>
          <p:cNvPr id="52253" name="Rectangle 35"/>
          <p:cNvSpPr>
            <a:spLocks noChangeArrowheads="1"/>
          </p:cNvSpPr>
          <p:nvPr/>
        </p:nvSpPr>
        <p:spPr bwMode="auto">
          <a:xfrm>
            <a:off x="2927350" y="1676400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600" i="1">
                <a:solidFill>
                  <a:srgbClr val="000000"/>
                </a:solidFill>
              </a:rPr>
              <a:t>J</a:t>
            </a:r>
            <a:endParaRPr lang="ru-RU" altLang="ru-RU" sz="2400" b="0"/>
          </a:p>
        </p:txBody>
      </p:sp>
      <p:sp>
        <p:nvSpPr>
          <p:cNvPr id="52254" name="Rectangle 36"/>
          <p:cNvSpPr>
            <a:spLocks noChangeArrowheads="1"/>
          </p:cNvSpPr>
          <p:nvPr/>
        </p:nvSpPr>
        <p:spPr bwMode="auto">
          <a:xfrm>
            <a:off x="2898775" y="1952625"/>
            <a:ext cx="180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600" i="1">
                <a:solidFill>
                  <a:srgbClr val="000000"/>
                </a:solidFill>
              </a:rPr>
              <a:t>Js</a:t>
            </a:r>
            <a:endParaRPr lang="ru-RU" altLang="ru-RU" sz="2400" b="0"/>
          </a:p>
        </p:txBody>
      </p:sp>
      <p:sp>
        <p:nvSpPr>
          <p:cNvPr id="52255" name="Rectangle 37"/>
          <p:cNvSpPr>
            <a:spLocks noChangeArrowheads="1"/>
          </p:cNvSpPr>
          <p:nvPr/>
        </p:nvSpPr>
        <p:spPr bwMode="auto">
          <a:xfrm>
            <a:off x="3279775" y="5095875"/>
            <a:ext cx="24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600" i="1">
                <a:solidFill>
                  <a:srgbClr val="000000"/>
                </a:solidFill>
              </a:rPr>
              <a:t>-Js</a:t>
            </a:r>
            <a:endParaRPr lang="ru-RU" altLang="ru-RU" sz="2400" b="0"/>
          </a:p>
        </p:txBody>
      </p:sp>
      <p:sp>
        <p:nvSpPr>
          <p:cNvPr id="52256" name="Rectangle 38"/>
          <p:cNvSpPr>
            <a:spLocks noChangeArrowheads="1"/>
          </p:cNvSpPr>
          <p:nvPr/>
        </p:nvSpPr>
        <p:spPr bwMode="auto">
          <a:xfrm>
            <a:off x="2851150" y="2543175"/>
            <a:ext cx="260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600" i="1">
                <a:solidFill>
                  <a:srgbClr val="000000"/>
                </a:solidFill>
              </a:rPr>
              <a:t>Jrs</a:t>
            </a:r>
            <a:endParaRPr lang="ru-RU" altLang="ru-RU" sz="2400" b="0"/>
          </a:p>
        </p:txBody>
      </p:sp>
      <p:sp>
        <p:nvSpPr>
          <p:cNvPr id="52257" name="Line 39"/>
          <p:cNvSpPr>
            <a:spLocks noChangeShapeType="1"/>
          </p:cNvSpPr>
          <p:nvPr/>
        </p:nvSpPr>
        <p:spPr bwMode="auto">
          <a:xfrm flipV="1">
            <a:off x="4575175" y="3600450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58" name="Line 40"/>
          <p:cNvSpPr>
            <a:spLocks noChangeShapeType="1"/>
          </p:cNvSpPr>
          <p:nvPr/>
        </p:nvSpPr>
        <p:spPr bwMode="auto">
          <a:xfrm flipV="1">
            <a:off x="4575175" y="3514725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59" name="Line 41"/>
          <p:cNvSpPr>
            <a:spLocks noChangeShapeType="1"/>
          </p:cNvSpPr>
          <p:nvPr/>
        </p:nvSpPr>
        <p:spPr bwMode="auto">
          <a:xfrm flipV="1">
            <a:off x="4575175" y="3438525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60" name="Line 42"/>
          <p:cNvSpPr>
            <a:spLocks noChangeShapeType="1"/>
          </p:cNvSpPr>
          <p:nvPr/>
        </p:nvSpPr>
        <p:spPr bwMode="auto">
          <a:xfrm flipV="1">
            <a:off x="4575175" y="3362325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61" name="Line 43"/>
          <p:cNvSpPr>
            <a:spLocks noChangeShapeType="1"/>
          </p:cNvSpPr>
          <p:nvPr/>
        </p:nvSpPr>
        <p:spPr bwMode="auto">
          <a:xfrm flipV="1">
            <a:off x="4575175" y="3276600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62" name="Line 44"/>
          <p:cNvSpPr>
            <a:spLocks noChangeShapeType="1"/>
          </p:cNvSpPr>
          <p:nvPr/>
        </p:nvSpPr>
        <p:spPr bwMode="auto">
          <a:xfrm flipV="1">
            <a:off x="4575175" y="3200400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63" name="Line 45"/>
          <p:cNvSpPr>
            <a:spLocks noChangeShapeType="1"/>
          </p:cNvSpPr>
          <p:nvPr/>
        </p:nvSpPr>
        <p:spPr bwMode="auto">
          <a:xfrm flipH="1" flipV="1">
            <a:off x="4576763" y="3124200"/>
            <a:ext cx="15875" cy="20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64" name="Line 46"/>
          <p:cNvSpPr>
            <a:spLocks noChangeShapeType="1"/>
          </p:cNvSpPr>
          <p:nvPr/>
        </p:nvSpPr>
        <p:spPr bwMode="auto">
          <a:xfrm flipV="1">
            <a:off x="4575175" y="3038475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65" name="Line 47"/>
          <p:cNvSpPr>
            <a:spLocks noChangeShapeType="1"/>
          </p:cNvSpPr>
          <p:nvPr/>
        </p:nvSpPr>
        <p:spPr bwMode="auto">
          <a:xfrm flipV="1">
            <a:off x="4575175" y="2962275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66" name="Line 48"/>
          <p:cNvSpPr>
            <a:spLocks noChangeShapeType="1"/>
          </p:cNvSpPr>
          <p:nvPr/>
        </p:nvSpPr>
        <p:spPr bwMode="auto">
          <a:xfrm flipV="1">
            <a:off x="4575175" y="2886075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67" name="Line 49"/>
          <p:cNvSpPr>
            <a:spLocks noChangeShapeType="1"/>
          </p:cNvSpPr>
          <p:nvPr/>
        </p:nvSpPr>
        <p:spPr bwMode="auto">
          <a:xfrm flipV="1">
            <a:off x="4575175" y="2800350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68" name="Line 50"/>
          <p:cNvSpPr>
            <a:spLocks noChangeShapeType="1"/>
          </p:cNvSpPr>
          <p:nvPr/>
        </p:nvSpPr>
        <p:spPr bwMode="auto">
          <a:xfrm flipV="1">
            <a:off x="4575175" y="2724150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69" name="Line 51"/>
          <p:cNvSpPr>
            <a:spLocks noChangeShapeType="1"/>
          </p:cNvSpPr>
          <p:nvPr/>
        </p:nvSpPr>
        <p:spPr bwMode="auto">
          <a:xfrm flipV="1">
            <a:off x="4575175" y="2647950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70" name="Line 52"/>
          <p:cNvSpPr>
            <a:spLocks noChangeShapeType="1"/>
          </p:cNvSpPr>
          <p:nvPr/>
        </p:nvSpPr>
        <p:spPr bwMode="auto">
          <a:xfrm flipV="1">
            <a:off x="4575175" y="2562225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71" name="Line 53"/>
          <p:cNvSpPr>
            <a:spLocks noChangeShapeType="1"/>
          </p:cNvSpPr>
          <p:nvPr/>
        </p:nvSpPr>
        <p:spPr bwMode="auto">
          <a:xfrm flipV="1">
            <a:off x="4575175" y="2486025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72" name="Line 54"/>
          <p:cNvSpPr>
            <a:spLocks noChangeShapeType="1"/>
          </p:cNvSpPr>
          <p:nvPr/>
        </p:nvSpPr>
        <p:spPr bwMode="auto">
          <a:xfrm flipV="1">
            <a:off x="4575175" y="2409825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73" name="Line 55"/>
          <p:cNvSpPr>
            <a:spLocks noChangeShapeType="1"/>
          </p:cNvSpPr>
          <p:nvPr/>
        </p:nvSpPr>
        <p:spPr bwMode="auto">
          <a:xfrm flipV="1">
            <a:off x="4575175" y="2324100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74" name="Line 56"/>
          <p:cNvSpPr>
            <a:spLocks noChangeShapeType="1"/>
          </p:cNvSpPr>
          <p:nvPr/>
        </p:nvSpPr>
        <p:spPr bwMode="auto">
          <a:xfrm flipV="1">
            <a:off x="4575175" y="2247900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75" name="Line 57"/>
          <p:cNvSpPr>
            <a:spLocks noChangeShapeType="1"/>
          </p:cNvSpPr>
          <p:nvPr/>
        </p:nvSpPr>
        <p:spPr bwMode="auto">
          <a:xfrm flipV="1">
            <a:off x="4575175" y="2171700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76" name="Line 58"/>
          <p:cNvSpPr>
            <a:spLocks noChangeShapeType="1"/>
          </p:cNvSpPr>
          <p:nvPr/>
        </p:nvSpPr>
        <p:spPr bwMode="auto">
          <a:xfrm flipV="1">
            <a:off x="4575175" y="2085975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77" name="Line 59"/>
          <p:cNvSpPr>
            <a:spLocks noChangeShapeType="1"/>
          </p:cNvSpPr>
          <p:nvPr/>
        </p:nvSpPr>
        <p:spPr bwMode="auto">
          <a:xfrm flipH="1">
            <a:off x="4527550" y="20574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78" name="Line 60"/>
          <p:cNvSpPr>
            <a:spLocks noChangeShapeType="1"/>
          </p:cNvSpPr>
          <p:nvPr/>
        </p:nvSpPr>
        <p:spPr bwMode="auto">
          <a:xfrm flipH="1">
            <a:off x="4441825" y="20574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79" name="Line 61"/>
          <p:cNvSpPr>
            <a:spLocks noChangeShapeType="1"/>
          </p:cNvSpPr>
          <p:nvPr/>
        </p:nvSpPr>
        <p:spPr bwMode="auto">
          <a:xfrm flipH="1">
            <a:off x="4365625" y="20574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80" name="Line 62"/>
          <p:cNvSpPr>
            <a:spLocks noChangeShapeType="1"/>
          </p:cNvSpPr>
          <p:nvPr/>
        </p:nvSpPr>
        <p:spPr bwMode="auto">
          <a:xfrm flipH="1">
            <a:off x="4279900" y="2057400"/>
            <a:ext cx="57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81" name="Line 63"/>
          <p:cNvSpPr>
            <a:spLocks noChangeShapeType="1"/>
          </p:cNvSpPr>
          <p:nvPr/>
        </p:nvSpPr>
        <p:spPr bwMode="auto">
          <a:xfrm flipH="1">
            <a:off x="4203700" y="20574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82" name="Line 64"/>
          <p:cNvSpPr>
            <a:spLocks noChangeShapeType="1"/>
          </p:cNvSpPr>
          <p:nvPr/>
        </p:nvSpPr>
        <p:spPr bwMode="auto">
          <a:xfrm flipH="1">
            <a:off x="4127500" y="20574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83" name="Line 65"/>
          <p:cNvSpPr>
            <a:spLocks noChangeShapeType="1"/>
          </p:cNvSpPr>
          <p:nvPr/>
        </p:nvSpPr>
        <p:spPr bwMode="auto">
          <a:xfrm flipH="1">
            <a:off x="4041775" y="2057400"/>
            <a:ext cx="57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84" name="Line 66"/>
          <p:cNvSpPr>
            <a:spLocks noChangeShapeType="1"/>
          </p:cNvSpPr>
          <p:nvPr/>
        </p:nvSpPr>
        <p:spPr bwMode="auto">
          <a:xfrm flipH="1">
            <a:off x="3965575" y="20574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85" name="Line 67"/>
          <p:cNvSpPr>
            <a:spLocks noChangeShapeType="1"/>
          </p:cNvSpPr>
          <p:nvPr/>
        </p:nvSpPr>
        <p:spPr bwMode="auto">
          <a:xfrm flipH="1">
            <a:off x="3889375" y="20574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86" name="Line 68"/>
          <p:cNvSpPr>
            <a:spLocks noChangeShapeType="1"/>
          </p:cNvSpPr>
          <p:nvPr/>
        </p:nvSpPr>
        <p:spPr bwMode="auto">
          <a:xfrm flipH="1">
            <a:off x="3803650" y="20574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87" name="Line 69"/>
          <p:cNvSpPr>
            <a:spLocks noChangeShapeType="1"/>
          </p:cNvSpPr>
          <p:nvPr/>
        </p:nvSpPr>
        <p:spPr bwMode="auto">
          <a:xfrm flipH="1">
            <a:off x="3727450" y="20574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88" name="Line 70"/>
          <p:cNvSpPr>
            <a:spLocks noChangeShapeType="1"/>
          </p:cNvSpPr>
          <p:nvPr/>
        </p:nvSpPr>
        <p:spPr bwMode="auto">
          <a:xfrm flipH="1">
            <a:off x="3651250" y="20574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89" name="Line 71"/>
          <p:cNvSpPr>
            <a:spLocks noChangeShapeType="1"/>
          </p:cNvSpPr>
          <p:nvPr/>
        </p:nvSpPr>
        <p:spPr bwMode="auto">
          <a:xfrm flipH="1">
            <a:off x="3565525" y="20574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90" name="Line 72"/>
          <p:cNvSpPr>
            <a:spLocks noChangeShapeType="1"/>
          </p:cNvSpPr>
          <p:nvPr/>
        </p:nvSpPr>
        <p:spPr bwMode="auto">
          <a:xfrm flipH="1">
            <a:off x="3489325" y="20574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91" name="Line 73"/>
          <p:cNvSpPr>
            <a:spLocks noChangeShapeType="1"/>
          </p:cNvSpPr>
          <p:nvPr/>
        </p:nvSpPr>
        <p:spPr bwMode="auto">
          <a:xfrm flipH="1">
            <a:off x="3403600" y="2057400"/>
            <a:ext cx="57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92" name="Line 74"/>
          <p:cNvSpPr>
            <a:spLocks noChangeShapeType="1"/>
          </p:cNvSpPr>
          <p:nvPr/>
        </p:nvSpPr>
        <p:spPr bwMode="auto">
          <a:xfrm flipH="1">
            <a:off x="3327400" y="20574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93" name="Line 75"/>
          <p:cNvSpPr>
            <a:spLocks noChangeShapeType="1"/>
          </p:cNvSpPr>
          <p:nvPr/>
        </p:nvSpPr>
        <p:spPr bwMode="auto">
          <a:xfrm flipH="1">
            <a:off x="3251200" y="20574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94" name="Line 76"/>
          <p:cNvSpPr>
            <a:spLocks noChangeShapeType="1"/>
          </p:cNvSpPr>
          <p:nvPr/>
        </p:nvSpPr>
        <p:spPr bwMode="auto">
          <a:xfrm flipH="1">
            <a:off x="3165475" y="2057400"/>
            <a:ext cx="57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95" name="Line 77"/>
          <p:cNvSpPr>
            <a:spLocks noChangeShapeType="1"/>
          </p:cNvSpPr>
          <p:nvPr/>
        </p:nvSpPr>
        <p:spPr bwMode="auto">
          <a:xfrm>
            <a:off x="1660525" y="3648075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96" name="Line 78"/>
          <p:cNvSpPr>
            <a:spLocks noChangeShapeType="1"/>
          </p:cNvSpPr>
          <p:nvPr/>
        </p:nvSpPr>
        <p:spPr bwMode="auto">
          <a:xfrm>
            <a:off x="1660525" y="3724275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97" name="Line 79"/>
          <p:cNvSpPr>
            <a:spLocks noChangeShapeType="1"/>
          </p:cNvSpPr>
          <p:nvPr/>
        </p:nvSpPr>
        <p:spPr bwMode="auto">
          <a:xfrm>
            <a:off x="1660525" y="3800475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98" name="Line 80"/>
          <p:cNvSpPr>
            <a:spLocks noChangeShapeType="1"/>
          </p:cNvSpPr>
          <p:nvPr/>
        </p:nvSpPr>
        <p:spPr bwMode="auto">
          <a:xfrm>
            <a:off x="1660525" y="3886200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99" name="Line 81"/>
          <p:cNvSpPr>
            <a:spLocks noChangeShapeType="1"/>
          </p:cNvSpPr>
          <p:nvPr/>
        </p:nvSpPr>
        <p:spPr bwMode="auto">
          <a:xfrm>
            <a:off x="1660525" y="3962400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00" name="Line 82"/>
          <p:cNvSpPr>
            <a:spLocks noChangeShapeType="1"/>
          </p:cNvSpPr>
          <p:nvPr/>
        </p:nvSpPr>
        <p:spPr bwMode="auto">
          <a:xfrm>
            <a:off x="1660525" y="4038600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01" name="Line 83"/>
          <p:cNvSpPr>
            <a:spLocks noChangeShapeType="1"/>
          </p:cNvSpPr>
          <p:nvPr/>
        </p:nvSpPr>
        <p:spPr bwMode="auto">
          <a:xfrm>
            <a:off x="1660525" y="4124325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02" name="Line 84"/>
          <p:cNvSpPr>
            <a:spLocks noChangeShapeType="1"/>
          </p:cNvSpPr>
          <p:nvPr/>
        </p:nvSpPr>
        <p:spPr bwMode="auto">
          <a:xfrm>
            <a:off x="1660525" y="4200525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03" name="Line 85"/>
          <p:cNvSpPr>
            <a:spLocks noChangeShapeType="1"/>
          </p:cNvSpPr>
          <p:nvPr/>
        </p:nvSpPr>
        <p:spPr bwMode="auto">
          <a:xfrm>
            <a:off x="1660525" y="4286250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04" name="Line 86"/>
          <p:cNvSpPr>
            <a:spLocks noChangeShapeType="1"/>
          </p:cNvSpPr>
          <p:nvPr/>
        </p:nvSpPr>
        <p:spPr bwMode="auto">
          <a:xfrm>
            <a:off x="1660525" y="4362450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05" name="Line 87"/>
          <p:cNvSpPr>
            <a:spLocks noChangeShapeType="1"/>
          </p:cNvSpPr>
          <p:nvPr/>
        </p:nvSpPr>
        <p:spPr bwMode="auto">
          <a:xfrm>
            <a:off x="1660525" y="4438650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06" name="Line 88"/>
          <p:cNvSpPr>
            <a:spLocks noChangeShapeType="1"/>
          </p:cNvSpPr>
          <p:nvPr/>
        </p:nvSpPr>
        <p:spPr bwMode="auto">
          <a:xfrm>
            <a:off x="1660525" y="4524375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07" name="Line 89"/>
          <p:cNvSpPr>
            <a:spLocks noChangeShapeType="1"/>
          </p:cNvSpPr>
          <p:nvPr/>
        </p:nvSpPr>
        <p:spPr bwMode="auto">
          <a:xfrm>
            <a:off x="1660525" y="4600575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08" name="Line 90"/>
          <p:cNvSpPr>
            <a:spLocks noChangeShapeType="1"/>
          </p:cNvSpPr>
          <p:nvPr/>
        </p:nvSpPr>
        <p:spPr bwMode="auto">
          <a:xfrm>
            <a:off x="1660525" y="4676775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09" name="Line 91"/>
          <p:cNvSpPr>
            <a:spLocks noChangeShapeType="1"/>
          </p:cNvSpPr>
          <p:nvPr/>
        </p:nvSpPr>
        <p:spPr bwMode="auto">
          <a:xfrm>
            <a:off x="1660525" y="4762500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10" name="Line 92"/>
          <p:cNvSpPr>
            <a:spLocks noChangeShapeType="1"/>
          </p:cNvSpPr>
          <p:nvPr/>
        </p:nvSpPr>
        <p:spPr bwMode="auto">
          <a:xfrm>
            <a:off x="1660525" y="4838700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11" name="Line 93"/>
          <p:cNvSpPr>
            <a:spLocks noChangeShapeType="1"/>
          </p:cNvSpPr>
          <p:nvPr/>
        </p:nvSpPr>
        <p:spPr bwMode="auto">
          <a:xfrm>
            <a:off x="1660525" y="4914900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12" name="Line 94"/>
          <p:cNvSpPr>
            <a:spLocks noChangeShapeType="1"/>
          </p:cNvSpPr>
          <p:nvPr/>
        </p:nvSpPr>
        <p:spPr bwMode="auto">
          <a:xfrm>
            <a:off x="1660525" y="5000625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13" name="Line 95"/>
          <p:cNvSpPr>
            <a:spLocks noChangeShapeType="1"/>
          </p:cNvSpPr>
          <p:nvPr/>
        </p:nvSpPr>
        <p:spPr bwMode="auto">
          <a:xfrm>
            <a:off x="1660525" y="5076825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14" name="Line 96"/>
          <p:cNvSpPr>
            <a:spLocks noChangeShapeType="1"/>
          </p:cNvSpPr>
          <p:nvPr/>
        </p:nvSpPr>
        <p:spPr bwMode="auto">
          <a:xfrm>
            <a:off x="1660525" y="5153025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15" name="Line 97"/>
          <p:cNvSpPr>
            <a:spLocks noChangeShapeType="1"/>
          </p:cNvSpPr>
          <p:nvPr/>
        </p:nvSpPr>
        <p:spPr bwMode="auto">
          <a:xfrm>
            <a:off x="1670050" y="52292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16" name="Line 98"/>
          <p:cNvSpPr>
            <a:spLocks noChangeShapeType="1"/>
          </p:cNvSpPr>
          <p:nvPr/>
        </p:nvSpPr>
        <p:spPr bwMode="auto">
          <a:xfrm>
            <a:off x="1746250" y="52292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17" name="Line 99"/>
          <p:cNvSpPr>
            <a:spLocks noChangeShapeType="1"/>
          </p:cNvSpPr>
          <p:nvPr/>
        </p:nvSpPr>
        <p:spPr bwMode="auto">
          <a:xfrm>
            <a:off x="1822450" y="5229225"/>
            <a:ext cx="57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18" name="Line 100"/>
          <p:cNvSpPr>
            <a:spLocks noChangeShapeType="1"/>
          </p:cNvSpPr>
          <p:nvPr/>
        </p:nvSpPr>
        <p:spPr bwMode="auto">
          <a:xfrm>
            <a:off x="1908175" y="52292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19" name="Line 101"/>
          <p:cNvSpPr>
            <a:spLocks noChangeShapeType="1"/>
          </p:cNvSpPr>
          <p:nvPr/>
        </p:nvSpPr>
        <p:spPr bwMode="auto">
          <a:xfrm>
            <a:off x="1984375" y="52292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20" name="Line 102"/>
          <p:cNvSpPr>
            <a:spLocks noChangeShapeType="1"/>
          </p:cNvSpPr>
          <p:nvPr/>
        </p:nvSpPr>
        <p:spPr bwMode="auto">
          <a:xfrm>
            <a:off x="2070100" y="52292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21" name="Line 103"/>
          <p:cNvSpPr>
            <a:spLocks noChangeShapeType="1"/>
          </p:cNvSpPr>
          <p:nvPr/>
        </p:nvSpPr>
        <p:spPr bwMode="auto">
          <a:xfrm>
            <a:off x="2146300" y="52292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22" name="Line 104"/>
          <p:cNvSpPr>
            <a:spLocks noChangeShapeType="1"/>
          </p:cNvSpPr>
          <p:nvPr/>
        </p:nvSpPr>
        <p:spPr bwMode="auto">
          <a:xfrm>
            <a:off x="2222500" y="52292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23" name="Line 105"/>
          <p:cNvSpPr>
            <a:spLocks noChangeShapeType="1"/>
          </p:cNvSpPr>
          <p:nvPr/>
        </p:nvSpPr>
        <p:spPr bwMode="auto">
          <a:xfrm>
            <a:off x="2308225" y="52292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24" name="Line 106"/>
          <p:cNvSpPr>
            <a:spLocks noChangeShapeType="1"/>
          </p:cNvSpPr>
          <p:nvPr/>
        </p:nvSpPr>
        <p:spPr bwMode="auto">
          <a:xfrm>
            <a:off x="2384425" y="52292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25" name="Line 107"/>
          <p:cNvSpPr>
            <a:spLocks noChangeShapeType="1"/>
          </p:cNvSpPr>
          <p:nvPr/>
        </p:nvSpPr>
        <p:spPr bwMode="auto">
          <a:xfrm>
            <a:off x="2460625" y="5229225"/>
            <a:ext cx="57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26" name="Line 108"/>
          <p:cNvSpPr>
            <a:spLocks noChangeShapeType="1"/>
          </p:cNvSpPr>
          <p:nvPr/>
        </p:nvSpPr>
        <p:spPr bwMode="auto">
          <a:xfrm>
            <a:off x="2546350" y="52292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27" name="Line 109"/>
          <p:cNvSpPr>
            <a:spLocks noChangeShapeType="1"/>
          </p:cNvSpPr>
          <p:nvPr/>
        </p:nvSpPr>
        <p:spPr bwMode="auto">
          <a:xfrm>
            <a:off x="2622550" y="52292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28" name="Line 110"/>
          <p:cNvSpPr>
            <a:spLocks noChangeShapeType="1"/>
          </p:cNvSpPr>
          <p:nvPr/>
        </p:nvSpPr>
        <p:spPr bwMode="auto">
          <a:xfrm>
            <a:off x="2698750" y="5229225"/>
            <a:ext cx="57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29" name="Line 111"/>
          <p:cNvSpPr>
            <a:spLocks noChangeShapeType="1"/>
          </p:cNvSpPr>
          <p:nvPr/>
        </p:nvSpPr>
        <p:spPr bwMode="auto">
          <a:xfrm>
            <a:off x="2784475" y="52292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30" name="Line 112"/>
          <p:cNvSpPr>
            <a:spLocks noChangeShapeType="1"/>
          </p:cNvSpPr>
          <p:nvPr/>
        </p:nvSpPr>
        <p:spPr bwMode="auto">
          <a:xfrm>
            <a:off x="2860675" y="52292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31" name="Line 113"/>
          <p:cNvSpPr>
            <a:spLocks noChangeShapeType="1"/>
          </p:cNvSpPr>
          <p:nvPr/>
        </p:nvSpPr>
        <p:spPr bwMode="auto">
          <a:xfrm>
            <a:off x="2946400" y="52292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32" name="Line 114"/>
          <p:cNvSpPr>
            <a:spLocks noChangeShapeType="1"/>
          </p:cNvSpPr>
          <p:nvPr/>
        </p:nvSpPr>
        <p:spPr bwMode="auto">
          <a:xfrm>
            <a:off x="3022600" y="52292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33" name="Line 115"/>
          <p:cNvSpPr>
            <a:spLocks noChangeShapeType="1"/>
          </p:cNvSpPr>
          <p:nvPr/>
        </p:nvSpPr>
        <p:spPr bwMode="auto">
          <a:xfrm>
            <a:off x="3098800" y="52292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34" name="Freeform 116"/>
          <p:cNvSpPr>
            <a:spLocks/>
          </p:cNvSpPr>
          <p:nvPr/>
        </p:nvSpPr>
        <p:spPr bwMode="auto">
          <a:xfrm>
            <a:off x="3298825" y="4162425"/>
            <a:ext cx="76200" cy="95250"/>
          </a:xfrm>
          <a:custGeom>
            <a:avLst/>
            <a:gdLst>
              <a:gd name="T0" fmla="*/ 0 w 48"/>
              <a:gd name="T1" fmla="*/ 2147483647 h 60"/>
              <a:gd name="T2" fmla="*/ 2147483647 w 48"/>
              <a:gd name="T3" fmla="*/ 0 h 60"/>
              <a:gd name="T4" fmla="*/ 2147483647 w 48"/>
              <a:gd name="T5" fmla="*/ 2147483647 h 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60">
                <a:moveTo>
                  <a:pt x="0" y="42"/>
                </a:moveTo>
                <a:lnTo>
                  <a:pt x="48" y="0"/>
                </a:lnTo>
                <a:lnTo>
                  <a:pt x="36" y="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35" name="Freeform 117"/>
          <p:cNvSpPr>
            <a:spLocks/>
          </p:cNvSpPr>
          <p:nvPr/>
        </p:nvSpPr>
        <p:spPr bwMode="auto">
          <a:xfrm>
            <a:off x="3489325" y="2314575"/>
            <a:ext cx="95250" cy="85725"/>
          </a:xfrm>
          <a:custGeom>
            <a:avLst/>
            <a:gdLst>
              <a:gd name="T0" fmla="*/ 2147483647 w 60"/>
              <a:gd name="T1" fmla="*/ 2147483647 h 54"/>
              <a:gd name="T2" fmla="*/ 0 w 60"/>
              <a:gd name="T3" fmla="*/ 2147483647 h 54"/>
              <a:gd name="T4" fmla="*/ 2147483647 w 60"/>
              <a:gd name="T5" fmla="*/ 0 h 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" h="54">
                <a:moveTo>
                  <a:pt x="60" y="30"/>
                </a:moveTo>
                <a:lnTo>
                  <a:pt x="0" y="54"/>
                </a:lnTo>
                <a:lnTo>
                  <a:pt x="3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36" name="Freeform 118"/>
          <p:cNvSpPr>
            <a:spLocks/>
          </p:cNvSpPr>
          <p:nvPr/>
        </p:nvSpPr>
        <p:spPr bwMode="auto">
          <a:xfrm>
            <a:off x="2546350" y="4124325"/>
            <a:ext cx="66675" cy="95250"/>
          </a:xfrm>
          <a:custGeom>
            <a:avLst/>
            <a:gdLst>
              <a:gd name="T0" fmla="*/ 2147483647 w 42"/>
              <a:gd name="T1" fmla="*/ 2147483647 h 60"/>
              <a:gd name="T2" fmla="*/ 0 w 42"/>
              <a:gd name="T3" fmla="*/ 2147483647 h 60"/>
              <a:gd name="T4" fmla="*/ 0 w 42"/>
              <a:gd name="T5" fmla="*/ 0 h 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" h="60">
                <a:moveTo>
                  <a:pt x="42" y="12"/>
                </a:moveTo>
                <a:lnTo>
                  <a:pt x="0" y="6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37" name="Freeform 119"/>
          <p:cNvSpPr>
            <a:spLocks/>
          </p:cNvSpPr>
          <p:nvPr/>
        </p:nvSpPr>
        <p:spPr bwMode="auto">
          <a:xfrm>
            <a:off x="2965450" y="3771900"/>
            <a:ext cx="85725" cy="104775"/>
          </a:xfrm>
          <a:custGeom>
            <a:avLst/>
            <a:gdLst>
              <a:gd name="T0" fmla="*/ 0 w 54"/>
              <a:gd name="T1" fmla="*/ 2147483647 h 66"/>
              <a:gd name="T2" fmla="*/ 2147483647 w 54"/>
              <a:gd name="T3" fmla="*/ 0 h 66"/>
              <a:gd name="T4" fmla="*/ 2147483647 w 54"/>
              <a:gd name="T5" fmla="*/ 2147483647 h 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" h="66">
                <a:moveTo>
                  <a:pt x="0" y="42"/>
                </a:moveTo>
                <a:lnTo>
                  <a:pt x="54" y="0"/>
                </a:lnTo>
                <a:lnTo>
                  <a:pt x="36" y="6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38" name="Freeform 120"/>
          <p:cNvSpPr>
            <a:spLocks/>
          </p:cNvSpPr>
          <p:nvPr/>
        </p:nvSpPr>
        <p:spPr bwMode="auto">
          <a:xfrm>
            <a:off x="5003800" y="3629025"/>
            <a:ext cx="142875" cy="47625"/>
          </a:xfrm>
          <a:custGeom>
            <a:avLst/>
            <a:gdLst>
              <a:gd name="T0" fmla="*/ 0 w 90"/>
              <a:gd name="T1" fmla="*/ 0 h 30"/>
              <a:gd name="T2" fmla="*/ 2147483647 w 90"/>
              <a:gd name="T3" fmla="*/ 2147483647 h 30"/>
              <a:gd name="T4" fmla="*/ 2147483647 w 90"/>
              <a:gd name="T5" fmla="*/ 2147483647 h 30"/>
              <a:gd name="T6" fmla="*/ 2147483647 w 90"/>
              <a:gd name="T7" fmla="*/ 2147483647 h 30"/>
              <a:gd name="T8" fmla="*/ 2147483647 w 90"/>
              <a:gd name="T9" fmla="*/ 2147483647 h 30"/>
              <a:gd name="T10" fmla="*/ 2147483647 w 90"/>
              <a:gd name="T11" fmla="*/ 2147483647 h 30"/>
              <a:gd name="T12" fmla="*/ 2147483647 w 90"/>
              <a:gd name="T13" fmla="*/ 2147483647 h 30"/>
              <a:gd name="T14" fmla="*/ 2147483647 w 90"/>
              <a:gd name="T15" fmla="*/ 2147483647 h 30"/>
              <a:gd name="T16" fmla="*/ 0 w 90"/>
              <a:gd name="T17" fmla="*/ 2147483647 h 30"/>
              <a:gd name="T18" fmla="*/ 0 w 90"/>
              <a:gd name="T19" fmla="*/ 2147483647 h 30"/>
              <a:gd name="T20" fmla="*/ 0 w 90"/>
              <a:gd name="T21" fmla="*/ 2147483647 h 30"/>
              <a:gd name="T22" fmla="*/ 0 w 90"/>
              <a:gd name="T23" fmla="*/ 2147483647 h 30"/>
              <a:gd name="T24" fmla="*/ 0 w 90"/>
              <a:gd name="T25" fmla="*/ 0 h 3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0" h="30">
                <a:moveTo>
                  <a:pt x="0" y="0"/>
                </a:moveTo>
                <a:lnTo>
                  <a:pt x="24" y="6"/>
                </a:lnTo>
                <a:lnTo>
                  <a:pt x="42" y="6"/>
                </a:lnTo>
                <a:lnTo>
                  <a:pt x="66" y="12"/>
                </a:lnTo>
                <a:lnTo>
                  <a:pt x="90" y="12"/>
                </a:lnTo>
                <a:lnTo>
                  <a:pt x="66" y="18"/>
                </a:lnTo>
                <a:lnTo>
                  <a:pt x="42" y="24"/>
                </a:lnTo>
                <a:lnTo>
                  <a:pt x="24" y="30"/>
                </a:lnTo>
                <a:lnTo>
                  <a:pt x="0" y="30"/>
                </a:lnTo>
                <a:lnTo>
                  <a:pt x="0" y="24"/>
                </a:lnTo>
                <a:lnTo>
                  <a:pt x="0" y="18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39" name="Freeform 121"/>
          <p:cNvSpPr>
            <a:spLocks/>
          </p:cNvSpPr>
          <p:nvPr/>
        </p:nvSpPr>
        <p:spPr bwMode="auto">
          <a:xfrm>
            <a:off x="5003800" y="3629025"/>
            <a:ext cx="142875" cy="47625"/>
          </a:xfrm>
          <a:custGeom>
            <a:avLst/>
            <a:gdLst>
              <a:gd name="T0" fmla="*/ 0 w 90"/>
              <a:gd name="T1" fmla="*/ 0 h 30"/>
              <a:gd name="T2" fmla="*/ 2147483647 w 90"/>
              <a:gd name="T3" fmla="*/ 2147483647 h 30"/>
              <a:gd name="T4" fmla="*/ 2147483647 w 90"/>
              <a:gd name="T5" fmla="*/ 2147483647 h 30"/>
              <a:gd name="T6" fmla="*/ 2147483647 w 90"/>
              <a:gd name="T7" fmla="*/ 2147483647 h 30"/>
              <a:gd name="T8" fmla="*/ 2147483647 w 90"/>
              <a:gd name="T9" fmla="*/ 2147483647 h 30"/>
              <a:gd name="T10" fmla="*/ 2147483647 w 90"/>
              <a:gd name="T11" fmla="*/ 2147483647 h 30"/>
              <a:gd name="T12" fmla="*/ 2147483647 w 90"/>
              <a:gd name="T13" fmla="*/ 2147483647 h 30"/>
              <a:gd name="T14" fmla="*/ 2147483647 w 90"/>
              <a:gd name="T15" fmla="*/ 2147483647 h 30"/>
              <a:gd name="T16" fmla="*/ 0 w 90"/>
              <a:gd name="T17" fmla="*/ 2147483647 h 30"/>
              <a:gd name="T18" fmla="*/ 0 w 90"/>
              <a:gd name="T19" fmla="*/ 2147483647 h 30"/>
              <a:gd name="T20" fmla="*/ 0 w 90"/>
              <a:gd name="T21" fmla="*/ 2147483647 h 30"/>
              <a:gd name="T22" fmla="*/ 0 w 90"/>
              <a:gd name="T23" fmla="*/ 2147483647 h 30"/>
              <a:gd name="T24" fmla="*/ 0 w 90"/>
              <a:gd name="T25" fmla="*/ 0 h 3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0" h="30">
                <a:moveTo>
                  <a:pt x="0" y="0"/>
                </a:moveTo>
                <a:lnTo>
                  <a:pt x="24" y="6"/>
                </a:lnTo>
                <a:lnTo>
                  <a:pt x="42" y="6"/>
                </a:lnTo>
                <a:lnTo>
                  <a:pt x="66" y="12"/>
                </a:lnTo>
                <a:lnTo>
                  <a:pt x="90" y="12"/>
                </a:lnTo>
                <a:lnTo>
                  <a:pt x="66" y="18"/>
                </a:lnTo>
                <a:lnTo>
                  <a:pt x="42" y="24"/>
                </a:lnTo>
                <a:lnTo>
                  <a:pt x="24" y="30"/>
                </a:lnTo>
                <a:lnTo>
                  <a:pt x="0" y="30"/>
                </a:lnTo>
                <a:lnTo>
                  <a:pt x="0" y="24"/>
                </a:lnTo>
                <a:lnTo>
                  <a:pt x="0" y="18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40" name="Freeform 122"/>
          <p:cNvSpPr>
            <a:spLocks/>
          </p:cNvSpPr>
          <p:nvPr/>
        </p:nvSpPr>
        <p:spPr bwMode="auto">
          <a:xfrm>
            <a:off x="3117850" y="1857375"/>
            <a:ext cx="47625" cy="123825"/>
          </a:xfrm>
          <a:custGeom>
            <a:avLst/>
            <a:gdLst>
              <a:gd name="T0" fmla="*/ 0 w 30"/>
              <a:gd name="T1" fmla="*/ 2147483647 h 78"/>
              <a:gd name="T2" fmla="*/ 2147483647 w 30"/>
              <a:gd name="T3" fmla="*/ 2147483647 h 78"/>
              <a:gd name="T4" fmla="*/ 2147483647 w 30"/>
              <a:gd name="T5" fmla="*/ 2147483647 h 78"/>
              <a:gd name="T6" fmla="*/ 2147483647 w 30"/>
              <a:gd name="T7" fmla="*/ 2147483647 h 78"/>
              <a:gd name="T8" fmla="*/ 2147483647 w 30"/>
              <a:gd name="T9" fmla="*/ 0 h 78"/>
              <a:gd name="T10" fmla="*/ 2147483647 w 30"/>
              <a:gd name="T11" fmla="*/ 2147483647 h 78"/>
              <a:gd name="T12" fmla="*/ 2147483647 w 30"/>
              <a:gd name="T13" fmla="*/ 2147483647 h 78"/>
              <a:gd name="T14" fmla="*/ 2147483647 w 30"/>
              <a:gd name="T15" fmla="*/ 2147483647 h 78"/>
              <a:gd name="T16" fmla="*/ 2147483647 w 30"/>
              <a:gd name="T17" fmla="*/ 2147483647 h 78"/>
              <a:gd name="T18" fmla="*/ 2147483647 w 30"/>
              <a:gd name="T19" fmla="*/ 2147483647 h 78"/>
              <a:gd name="T20" fmla="*/ 2147483647 w 30"/>
              <a:gd name="T21" fmla="*/ 2147483647 h 78"/>
              <a:gd name="T22" fmla="*/ 2147483647 w 30"/>
              <a:gd name="T23" fmla="*/ 2147483647 h 78"/>
              <a:gd name="T24" fmla="*/ 0 w 30"/>
              <a:gd name="T25" fmla="*/ 2147483647 h 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0" h="78">
                <a:moveTo>
                  <a:pt x="0" y="78"/>
                </a:moveTo>
                <a:lnTo>
                  <a:pt x="6" y="60"/>
                </a:lnTo>
                <a:lnTo>
                  <a:pt x="6" y="42"/>
                </a:lnTo>
                <a:lnTo>
                  <a:pt x="12" y="18"/>
                </a:lnTo>
                <a:lnTo>
                  <a:pt x="12" y="0"/>
                </a:lnTo>
                <a:lnTo>
                  <a:pt x="18" y="18"/>
                </a:lnTo>
                <a:lnTo>
                  <a:pt x="24" y="42"/>
                </a:lnTo>
                <a:lnTo>
                  <a:pt x="30" y="60"/>
                </a:lnTo>
                <a:lnTo>
                  <a:pt x="30" y="78"/>
                </a:lnTo>
                <a:lnTo>
                  <a:pt x="24" y="78"/>
                </a:lnTo>
                <a:lnTo>
                  <a:pt x="18" y="78"/>
                </a:lnTo>
                <a:lnTo>
                  <a:pt x="6" y="78"/>
                </a:lnTo>
                <a:lnTo>
                  <a:pt x="0" y="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41" name="Freeform 123"/>
          <p:cNvSpPr>
            <a:spLocks/>
          </p:cNvSpPr>
          <p:nvPr/>
        </p:nvSpPr>
        <p:spPr bwMode="auto">
          <a:xfrm>
            <a:off x="3117850" y="1857375"/>
            <a:ext cx="47625" cy="123825"/>
          </a:xfrm>
          <a:custGeom>
            <a:avLst/>
            <a:gdLst>
              <a:gd name="T0" fmla="*/ 0 w 30"/>
              <a:gd name="T1" fmla="*/ 2147483647 h 78"/>
              <a:gd name="T2" fmla="*/ 2147483647 w 30"/>
              <a:gd name="T3" fmla="*/ 2147483647 h 78"/>
              <a:gd name="T4" fmla="*/ 2147483647 w 30"/>
              <a:gd name="T5" fmla="*/ 2147483647 h 78"/>
              <a:gd name="T6" fmla="*/ 2147483647 w 30"/>
              <a:gd name="T7" fmla="*/ 2147483647 h 78"/>
              <a:gd name="T8" fmla="*/ 2147483647 w 30"/>
              <a:gd name="T9" fmla="*/ 0 h 78"/>
              <a:gd name="T10" fmla="*/ 2147483647 w 30"/>
              <a:gd name="T11" fmla="*/ 2147483647 h 78"/>
              <a:gd name="T12" fmla="*/ 2147483647 w 30"/>
              <a:gd name="T13" fmla="*/ 2147483647 h 78"/>
              <a:gd name="T14" fmla="*/ 2147483647 w 30"/>
              <a:gd name="T15" fmla="*/ 2147483647 h 78"/>
              <a:gd name="T16" fmla="*/ 2147483647 w 30"/>
              <a:gd name="T17" fmla="*/ 2147483647 h 78"/>
              <a:gd name="T18" fmla="*/ 2147483647 w 30"/>
              <a:gd name="T19" fmla="*/ 2147483647 h 78"/>
              <a:gd name="T20" fmla="*/ 2147483647 w 30"/>
              <a:gd name="T21" fmla="*/ 2147483647 h 78"/>
              <a:gd name="T22" fmla="*/ 2147483647 w 30"/>
              <a:gd name="T23" fmla="*/ 2147483647 h 78"/>
              <a:gd name="T24" fmla="*/ 0 w 30"/>
              <a:gd name="T25" fmla="*/ 2147483647 h 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0" h="78">
                <a:moveTo>
                  <a:pt x="0" y="78"/>
                </a:moveTo>
                <a:lnTo>
                  <a:pt x="6" y="60"/>
                </a:lnTo>
                <a:lnTo>
                  <a:pt x="6" y="42"/>
                </a:lnTo>
                <a:lnTo>
                  <a:pt x="12" y="18"/>
                </a:lnTo>
                <a:lnTo>
                  <a:pt x="12" y="0"/>
                </a:lnTo>
                <a:lnTo>
                  <a:pt x="18" y="18"/>
                </a:lnTo>
                <a:lnTo>
                  <a:pt x="24" y="42"/>
                </a:lnTo>
                <a:lnTo>
                  <a:pt x="30" y="60"/>
                </a:lnTo>
                <a:lnTo>
                  <a:pt x="30" y="78"/>
                </a:lnTo>
                <a:lnTo>
                  <a:pt x="24" y="78"/>
                </a:lnTo>
                <a:lnTo>
                  <a:pt x="18" y="78"/>
                </a:lnTo>
                <a:lnTo>
                  <a:pt x="6" y="78"/>
                </a:lnTo>
                <a:lnTo>
                  <a:pt x="0" y="7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42" name="Line 124"/>
          <p:cNvSpPr>
            <a:spLocks noChangeShapeType="1"/>
          </p:cNvSpPr>
          <p:nvPr/>
        </p:nvSpPr>
        <p:spPr bwMode="auto">
          <a:xfrm>
            <a:off x="2317750" y="3648075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43" name="Line 125"/>
          <p:cNvSpPr>
            <a:spLocks noChangeShapeType="1"/>
          </p:cNvSpPr>
          <p:nvPr/>
        </p:nvSpPr>
        <p:spPr bwMode="auto">
          <a:xfrm>
            <a:off x="2317750" y="3724275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44" name="Line 126"/>
          <p:cNvSpPr>
            <a:spLocks noChangeShapeType="1"/>
          </p:cNvSpPr>
          <p:nvPr/>
        </p:nvSpPr>
        <p:spPr bwMode="auto">
          <a:xfrm>
            <a:off x="2317750" y="3810000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45" name="Line 127"/>
          <p:cNvSpPr>
            <a:spLocks noChangeShapeType="1"/>
          </p:cNvSpPr>
          <p:nvPr/>
        </p:nvSpPr>
        <p:spPr bwMode="auto">
          <a:xfrm>
            <a:off x="2317750" y="3886200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46" name="Line 128"/>
          <p:cNvSpPr>
            <a:spLocks noChangeShapeType="1"/>
          </p:cNvSpPr>
          <p:nvPr/>
        </p:nvSpPr>
        <p:spPr bwMode="auto">
          <a:xfrm>
            <a:off x="2317750" y="3962400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47" name="Line 129"/>
          <p:cNvSpPr>
            <a:spLocks noChangeShapeType="1"/>
          </p:cNvSpPr>
          <p:nvPr/>
        </p:nvSpPr>
        <p:spPr bwMode="auto">
          <a:xfrm>
            <a:off x="2317750" y="4048125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48" name="Line 130"/>
          <p:cNvSpPr>
            <a:spLocks noChangeShapeType="1"/>
          </p:cNvSpPr>
          <p:nvPr/>
        </p:nvSpPr>
        <p:spPr bwMode="auto">
          <a:xfrm>
            <a:off x="2317750" y="4124325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49" name="Line 131"/>
          <p:cNvSpPr>
            <a:spLocks noChangeShapeType="1"/>
          </p:cNvSpPr>
          <p:nvPr/>
        </p:nvSpPr>
        <p:spPr bwMode="auto">
          <a:xfrm>
            <a:off x="2317750" y="4200525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50" name="Line 132"/>
          <p:cNvSpPr>
            <a:spLocks noChangeShapeType="1"/>
          </p:cNvSpPr>
          <p:nvPr/>
        </p:nvSpPr>
        <p:spPr bwMode="auto">
          <a:xfrm>
            <a:off x="2317750" y="4286250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51" name="Line 133"/>
          <p:cNvSpPr>
            <a:spLocks noChangeShapeType="1"/>
          </p:cNvSpPr>
          <p:nvPr/>
        </p:nvSpPr>
        <p:spPr bwMode="auto">
          <a:xfrm>
            <a:off x="2317750" y="4362450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52" name="Line 134"/>
          <p:cNvSpPr>
            <a:spLocks noChangeShapeType="1"/>
          </p:cNvSpPr>
          <p:nvPr/>
        </p:nvSpPr>
        <p:spPr bwMode="auto">
          <a:xfrm>
            <a:off x="2317750" y="4438650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53" name="Line 135"/>
          <p:cNvSpPr>
            <a:spLocks noChangeShapeType="1"/>
          </p:cNvSpPr>
          <p:nvPr/>
        </p:nvSpPr>
        <p:spPr bwMode="auto">
          <a:xfrm>
            <a:off x="2317750" y="4524375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54" name="Line 136"/>
          <p:cNvSpPr>
            <a:spLocks noChangeShapeType="1"/>
          </p:cNvSpPr>
          <p:nvPr/>
        </p:nvSpPr>
        <p:spPr bwMode="auto">
          <a:xfrm>
            <a:off x="2317750" y="4600575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55" name="Line 137"/>
          <p:cNvSpPr>
            <a:spLocks noChangeShapeType="1"/>
          </p:cNvSpPr>
          <p:nvPr/>
        </p:nvSpPr>
        <p:spPr bwMode="auto">
          <a:xfrm>
            <a:off x="2317750" y="4676775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56" name="Freeform 138"/>
          <p:cNvSpPr>
            <a:spLocks/>
          </p:cNvSpPr>
          <p:nvPr/>
        </p:nvSpPr>
        <p:spPr bwMode="auto">
          <a:xfrm>
            <a:off x="2336800" y="3781425"/>
            <a:ext cx="704850" cy="952500"/>
          </a:xfrm>
          <a:custGeom>
            <a:avLst/>
            <a:gdLst>
              <a:gd name="T0" fmla="*/ 0 w 444"/>
              <a:gd name="T1" fmla="*/ 2147483647 h 600"/>
              <a:gd name="T2" fmla="*/ 2147483647 w 444"/>
              <a:gd name="T3" fmla="*/ 2147483647 h 600"/>
              <a:gd name="T4" fmla="*/ 2147483647 w 444"/>
              <a:gd name="T5" fmla="*/ 2147483647 h 600"/>
              <a:gd name="T6" fmla="*/ 2147483647 w 444"/>
              <a:gd name="T7" fmla="*/ 2147483647 h 600"/>
              <a:gd name="T8" fmla="*/ 2147483647 w 444"/>
              <a:gd name="T9" fmla="*/ 2147483647 h 600"/>
              <a:gd name="T10" fmla="*/ 2147483647 w 444"/>
              <a:gd name="T11" fmla="*/ 2147483647 h 600"/>
              <a:gd name="T12" fmla="*/ 2147483647 w 444"/>
              <a:gd name="T13" fmla="*/ 2147483647 h 600"/>
              <a:gd name="T14" fmla="*/ 2147483647 w 444"/>
              <a:gd name="T15" fmla="*/ 2147483647 h 600"/>
              <a:gd name="T16" fmla="*/ 2147483647 w 444"/>
              <a:gd name="T17" fmla="*/ 0 h 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44" h="600">
                <a:moveTo>
                  <a:pt x="0" y="600"/>
                </a:moveTo>
                <a:lnTo>
                  <a:pt x="60" y="528"/>
                </a:lnTo>
                <a:lnTo>
                  <a:pt x="120" y="462"/>
                </a:lnTo>
                <a:lnTo>
                  <a:pt x="174" y="384"/>
                </a:lnTo>
                <a:lnTo>
                  <a:pt x="234" y="312"/>
                </a:lnTo>
                <a:lnTo>
                  <a:pt x="288" y="234"/>
                </a:lnTo>
                <a:lnTo>
                  <a:pt x="342" y="162"/>
                </a:lnTo>
                <a:lnTo>
                  <a:pt x="396" y="78"/>
                </a:lnTo>
                <a:lnTo>
                  <a:pt x="444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57" name="Rectangle 139"/>
          <p:cNvSpPr>
            <a:spLocks noChangeArrowheads="1"/>
          </p:cNvSpPr>
          <p:nvPr/>
        </p:nvSpPr>
        <p:spPr bwMode="auto">
          <a:xfrm>
            <a:off x="3070225" y="1438275"/>
            <a:ext cx="2486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i="1">
                <a:solidFill>
                  <a:srgbClr val="000000"/>
                </a:solidFill>
              </a:rPr>
              <a:t>Магнитный  гистерезис</a:t>
            </a:r>
            <a:endParaRPr lang="ru-RU" altLang="ru-RU" sz="2400" b="0"/>
          </a:p>
        </p:txBody>
      </p:sp>
      <p:sp>
        <p:nvSpPr>
          <p:cNvPr id="52358" name="Freeform 140"/>
          <p:cNvSpPr>
            <a:spLocks/>
          </p:cNvSpPr>
          <p:nvPr/>
        </p:nvSpPr>
        <p:spPr bwMode="auto">
          <a:xfrm>
            <a:off x="3651250" y="3295650"/>
            <a:ext cx="409575" cy="371475"/>
          </a:xfrm>
          <a:custGeom>
            <a:avLst/>
            <a:gdLst>
              <a:gd name="T0" fmla="*/ 2147483647 w 258"/>
              <a:gd name="T1" fmla="*/ 0 h 234"/>
              <a:gd name="T2" fmla="*/ 2147483647 w 258"/>
              <a:gd name="T3" fmla="*/ 2147483647 h 234"/>
              <a:gd name="T4" fmla="*/ 2147483647 w 258"/>
              <a:gd name="T5" fmla="*/ 2147483647 h 234"/>
              <a:gd name="T6" fmla="*/ 0 w 258"/>
              <a:gd name="T7" fmla="*/ 2147483647 h 234"/>
              <a:gd name="T8" fmla="*/ 2147483647 w 258"/>
              <a:gd name="T9" fmla="*/ 0 h 2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8" h="234">
                <a:moveTo>
                  <a:pt x="72" y="0"/>
                </a:moveTo>
                <a:lnTo>
                  <a:pt x="258" y="90"/>
                </a:lnTo>
                <a:lnTo>
                  <a:pt x="186" y="234"/>
                </a:lnTo>
                <a:lnTo>
                  <a:pt x="0" y="144"/>
                </a:lnTo>
                <a:lnTo>
                  <a:pt x="7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59" name="Freeform 141"/>
          <p:cNvSpPr>
            <a:spLocks/>
          </p:cNvSpPr>
          <p:nvPr/>
        </p:nvSpPr>
        <p:spPr bwMode="auto">
          <a:xfrm>
            <a:off x="3765550" y="2847975"/>
            <a:ext cx="409575" cy="371475"/>
          </a:xfrm>
          <a:custGeom>
            <a:avLst/>
            <a:gdLst>
              <a:gd name="T0" fmla="*/ 2147483647 w 258"/>
              <a:gd name="T1" fmla="*/ 0 h 234"/>
              <a:gd name="T2" fmla="*/ 2147483647 w 258"/>
              <a:gd name="T3" fmla="*/ 2147483647 h 234"/>
              <a:gd name="T4" fmla="*/ 2147483647 w 258"/>
              <a:gd name="T5" fmla="*/ 2147483647 h 234"/>
              <a:gd name="T6" fmla="*/ 0 w 258"/>
              <a:gd name="T7" fmla="*/ 2147483647 h 234"/>
              <a:gd name="T8" fmla="*/ 2147483647 w 258"/>
              <a:gd name="T9" fmla="*/ 0 h 2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8" h="234">
                <a:moveTo>
                  <a:pt x="72" y="0"/>
                </a:moveTo>
                <a:lnTo>
                  <a:pt x="258" y="90"/>
                </a:lnTo>
                <a:lnTo>
                  <a:pt x="186" y="234"/>
                </a:lnTo>
                <a:lnTo>
                  <a:pt x="0" y="144"/>
                </a:lnTo>
                <a:lnTo>
                  <a:pt x="7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60" name="Freeform 142"/>
          <p:cNvSpPr>
            <a:spLocks/>
          </p:cNvSpPr>
          <p:nvPr/>
        </p:nvSpPr>
        <p:spPr bwMode="auto">
          <a:xfrm>
            <a:off x="3937000" y="2371725"/>
            <a:ext cx="409575" cy="371475"/>
          </a:xfrm>
          <a:custGeom>
            <a:avLst/>
            <a:gdLst>
              <a:gd name="T0" fmla="*/ 2147483647 w 258"/>
              <a:gd name="T1" fmla="*/ 0 h 234"/>
              <a:gd name="T2" fmla="*/ 2147483647 w 258"/>
              <a:gd name="T3" fmla="*/ 2147483647 h 234"/>
              <a:gd name="T4" fmla="*/ 2147483647 w 258"/>
              <a:gd name="T5" fmla="*/ 2147483647 h 234"/>
              <a:gd name="T6" fmla="*/ 0 w 258"/>
              <a:gd name="T7" fmla="*/ 2147483647 h 234"/>
              <a:gd name="T8" fmla="*/ 2147483647 w 258"/>
              <a:gd name="T9" fmla="*/ 0 h 2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8" h="234">
                <a:moveTo>
                  <a:pt x="72" y="0"/>
                </a:moveTo>
                <a:lnTo>
                  <a:pt x="258" y="90"/>
                </a:lnTo>
                <a:lnTo>
                  <a:pt x="186" y="234"/>
                </a:lnTo>
                <a:lnTo>
                  <a:pt x="0" y="144"/>
                </a:lnTo>
                <a:lnTo>
                  <a:pt x="7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61" name="Freeform 143"/>
          <p:cNvSpPr>
            <a:spLocks/>
          </p:cNvSpPr>
          <p:nvPr/>
        </p:nvSpPr>
        <p:spPr bwMode="auto">
          <a:xfrm>
            <a:off x="4241800" y="2124075"/>
            <a:ext cx="409575" cy="381000"/>
          </a:xfrm>
          <a:custGeom>
            <a:avLst/>
            <a:gdLst>
              <a:gd name="T0" fmla="*/ 2147483647 w 258"/>
              <a:gd name="T1" fmla="*/ 0 h 240"/>
              <a:gd name="T2" fmla="*/ 2147483647 w 258"/>
              <a:gd name="T3" fmla="*/ 2147483647 h 240"/>
              <a:gd name="T4" fmla="*/ 2147483647 w 258"/>
              <a:gd name="T5" fmla="*/ 2147483647 h 240"/>
              <a:gd name="T6" fmla="*/ 0 w 258"/>
              <a:gd name="T7" fmla="*/ 2147483647 h 240"/>
              <a:gd name="T8" fmla="*/ 2147483647 w 258"/>
              <a:gd name="T9" fmla="*/ 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8" h="240">
                <a:moveTo>
                  <a:pt x="72" y="0"/>
                </a:moveTo>
                <a:lnTo>
                  <a:pt x="258" y="90"/>
                </a:lnTo>
                <a:lnTo>
                  <a:pt x="186" y="240"/>
                </a:lnTo>
                <a:lnTo>
                  <a:pt x="0" y="150"/>
                </a:lnTo>
                <a:lnTo>
                  <a:pt x="7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62" name="Line 144"/>
          <p:cNvSpPr>
            <a:spLocks noChangeShapeType="1"/>
          </p:cNvSpPr>
          <p:nvPr/>
        </p:nvSpPr>
        <p:spPr bwMode="auto">
          <a:xfrm>
            <a:off x="3594100" y="3495675"/>
            <a:ext cx="5334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63" name="Freeform 145"/>
          <p:cNvSpPr>
            <a:spLocks/>
          </p:cNvSpPr>
          <p:nvPr/>
        </p:nvSpPr>
        <p:spPr bwMode="auto">
          <a:xfrm>
            <a:off x="4079875" y="3486150"/>
            <a:ext cx="57150" cy="19050"/>
          </a:xfrm>
          <a:custGeom>
            <a:avLst/>
            <a:gdLst>
              <a:gd name="T0" fmla="*/ 0 w 36"/>
              <a:gd name="T1" fmla="*/ 0 h 12"/>
              <a:gd name="T2" fmla="*/ 2147483647 w 36"/>
              <a:gd name="T3" fmla="*/ 2147483647 h 12"/>
              <a:gd name="T4" fmla="*/ 0 w 36"/>
              <a:gd name="T5" fmla="*/ 2147483647 h 12"/>
              <a:gd name="T6" fmla="*/ 0 w 36"/>
              <a:gd name="T7" fmla="*/ 2147483647 h 12"/>
              <a:gd name="T8" fmla="*/ 0 w 36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" h="12">
                <a:moveTo>
                  <a:pt x="0" y="0"/>
                </a:moveTo>
                <a:lnTo>
                  <a:pt x="36" y="6"/>
                </a:lnTo>
                <a:lnTo>
                  <a:pt x="0" y="12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64" name="Freeform 146"/>
          <p:cNvSpPr>
            <a:spLocks/>
          </p:cNvSpPr>
          <p:nvPr/>
        </p:nvSpPr>
        <p:spPr bwMode="auto">
          <a:xfrm>
            <a:off x="4079875" y="3486150"/>
            <a:ext cx="57150" cy="19050"/>
          </a:xfrm>
          <a:custGeom>
            <a:avLst/>
            <a:gdLst>
              <a:gd name="T0" fmla="*/ 0 w 36"/>
              <a:gd name="T1" fmla="*/ 0 h 12"/>
              <a:gd name="T2" fmla="*/ 2147483647 w 36"/>
              <a:gd name="T3" fmla="*/ 2147483647 h 12"/>
              <a:gd name="T4" fmla="*/ 0 w 36"/>
              <a:gd name="T5" fmla="*/ 2147483647 h 12"/>
              <a:gd name="T6" fmla="*/ 0 w 36"/>
              <a:gd name="T7" fmla="*/ 2147483647 h 12"/>
              <a:gd name="T8" fmla="*/ 0 w 36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" h="12">
                <a:moveTo>
                  <a:pt x="0" y="0"/>
                </a:moveTo>
                <a:lnTo>
                  <a:pt x="36" y="6"/>
                </a:lnTo>
                <a:lnTo>
                  <a:pt x="0" y="12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65" name="Line 147"/>
          <p:cNvSpPr>
            <a:spLocks noChangeShapeType="1"/>
          </p:cNvSpPr>
          <p:nvPr/>
        </p:nvSpPr>
        <p:spPr bwMode="auto">
          <a:xfrm>
            <a:off x="3727450" y="3038475"/>
            <a:ext cx="5334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66" name="Freeform 148"/>
          <p:cNvSpPr>
            <a:spLocks/>
          </p:cNvSpPr>
          <p:nvPr/>
        </p:nvSpPr>
        <p:spPr bwMode="auto">
          <a:xfrm>
            <a:off x="4213225" y="3028950"/>
            <a:ext cx="47625" cy="19050"/>
          </a:xfrm>
          <a:custGeom>
            <a:avLst/>
            <a:gdLst>
              <a:gd name="T0" fmla="*/ 0 w 30"/>
              <a:gd name="T1" fmla="*/ 0 h 12"/>
              <a:gd name="T2" fmla="*/ 2147483647 w 30"/>
              <a:gd name="T3" fmla="*/ 2147483647 h 12"/>
              <a:gd name="T4" fmla="*/ 0 w 30"/>
              <a:gd name="T5" fmla="*/ 2147483647 h 12"/>
              <a:gd name="T6" fmla="*/ 0 w 30"/>
              <a:gd name="T7" fmla="*/ 2147483647 h 12"/>
              <a:gd name="T8" fmla="*/ 0 w 3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12">
                <a:moveTo>
                  <a:pt x="0" y="0"/>
                </a:moveTo>
                <a:lnTo>
                  <a:pt x="30" y="6"/>
                </a:lnTo>
                <a:lnTo>
                  <a:pt x="0" y="12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67" name="Freeform 149"/>
          <p:cNvSpPr>
            <a:spLocks/>
          </p:cNvSpPr>
          <p:nvPr/>
        </p:nvSpPr>
        <p:spPr bwMode="auto">
          <a:xfrm>
            <a:off x="4213225" y="3028950"/>
            <a:ext cx="47625" cy="19050"/>
          </a:xfrm>
          <a:custGeom>
            <a:avLst/>
            <a:gdLst>
              <a:gd name="T0" fmla="*/ 0 w 30"/>
              <a:gd name="T1" fmla="*/ 0 h 12"/>
              <a:gd name="T2" fmla="*/ 2147483647 w 30"/>
              <a:gd name="T3" fmla="*/ 2147483647 h 12"/>
              <a:gd name="T4" fmla="*/ 0 w 30"/>
              <a:gd name="T5" fmla="*/ 2147483647 h 12"/>
              <a:gd name="T6" fmla="*/ 0 w 30"/>
              <a:gd name="T7" fmla="*/ 2147483647 h 12"/>
              <a:gd name="T8" fmla="*/ 0 w 3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12">
                <a:moveTo>
                  <a:pt x="0" y="0"/>
                </a:moveTo>
                <a:lnTo>
                  <a:pt x="30" y="6"/>
                </a:lnTo>
                <a:lnTo>
                  <a:pt x="0" y="12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68" name="Line 150"/>
          <p:cNvSpPr>
            <a:spLocks noChangeShapeType="1"/>
          </p:cNvSpPr>
          <p:nvPr/>
        </p:nvSpPr>
        <p:spPr bwMode="auto">
          <a:xfrm>
            <a:off x="3917950" y="2562225"/>
            <a:ext cx="523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69" name="Freeform 151"/>
          <p:cNvSpPr>
            <a:spLocks/>
          </p:cNvSpPr>
          <p:nvPr/>
        </p:nvSpPr>
        <p:spPr bwMode="auto">
          <a:xfrm>
            <a:off x="4394200" y="2552700"/>
            <a:ext cx="57150" cy="19050"/>
          </a:xfrm>
          <a:custGeom>
            <a:avLst/>
            <a:gdLst>
              <a:gd name="T0" fmla="*/ 0 w 36"/>
              <a:gd name="T1" fmla="*/ 0 h 12"/>
              <a:gd name="T2" fmla="*/ 2147483647 w 36"/>
              <a:gd name="T3" fmla="*/ 2147483647 h 12"/>
              <a:gd name="T4" fmla="*/ 0 w 36"/>
              <a:gd name="T5" fmla="*/ 2147483647 h 12"/>
              <a:gd name="T6" fmla="*/ 0 w 36"/>
              <a:gd name="T7" fmla="*/ 2147483647 h 12"/>
              <a:gd name="T8" fmla="*/ 0 w 36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" h="12">
                <a:moveTo>
                  <a:pt x="0" y="0"/>
                </a:moveTo>
                <a:lnTo>
                  <a:pt x="36" y="6"/>
                </a:lnTo>
                <a:lnTo>
                  <a:pt x="0" y="12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70" name="Freeform 152"/>
          <p:cNvSpPr>
            <a:spLocks/>
          </p:cNvSpPr>
          <p:nvPr/>
        </p:nvSpPr>
        <p:spPr bwMode="auto">
          <a:xfrm>
            <a:off x="4394200" y="2552700"/>
            <a:ext cx="57150" cy="19050"/>
          </a:xfrm>
          <a:custGeom>
            <a:avLst/>
            <a:gdLst>
              <a:gd name="T0" fmla="*/ 0 w 36"/>
              <a:gd name="T1" fmla="*/ 0 h 12"/>
              <a:gd name="T2" fmla="*/ 2147483647 w 36"/>
              <a:gd name="T3" fmla="*/ 2147483647 h 12"/>
              <a:gd name="T4" fmla="*/ 0 w 36"/>
              <a:gd name="T5" fmla="*/ 2147483647 h 12"/>
              <a:gd name="T6" fmla="*/ 0 w 36"/>
              <a:gd name="T7" fmla="*/ 2147483647 h 12"/>
              <a:gd name="T8" fmla="*/ 0 w 36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" h="12">
                <a:moveTo>
                  <a:pt x="0" y="0"/>
                </a:moveTo>
                <a:lnTo>
                  <a:pt x="36" y="6"/>
                </a:lnTo>
                <a:lnTo>
                  <a:pt x="0" y="12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71" name="Line 153"/>
          <p:cNvSpPr>
            <a:spLocks noChangeShapeType="1"/>
          </p:cNvSpPr>
          <p:nvPr/>
        </p:nvSpPr>
        <p:spPr bwMode="auto">
          <a:xfrm>
            <a:off x="4241800" y="2324100"/>
            <a:ext cx="523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72" name="Freeform 154"/>
          <p:cNvSpPr>
            <a:spLocks/>
          </p:cNvSpPr>
          <p:nvPr/>
        </p:nvSpPr>
        <p:spPr bwMode="auto">
          <a:xfrm>
            <a:off x="4718050" y="2314575"/>
            <a:ext cx="57150" cy="19050"/>
          </a:xfrm>
          <a:custGeom>
            <a:avLst/>
            <a:gdLst>
              <a:gd name="T0" fmla="*/ 0 w 36"/>
              <a:gd name="T1" fmla="*/ 0 h 12"/>
              <a:gd name="T2" fmla="*/ 2147483647 w 36"/>
              <a:gd name="T3" fmla="*/ 2147483647 h 12"/>
              <a:gd name="T4" fmla="*/ 0 w 36"/>
              <a:gd name="T5" fmla="*/ 2147483647 h 12"/>
              <a:gd name="T6" fmla="*/ 0 w 36"/>
              <a:gd name="T7" fmla="*/ 2147483647 h 12"/>
              <a:gd name="T8" fmla="*/ 0 w 36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" h="12">
                <a:moveTo>
                  <a:pt x="0" y="0"/>
                </a:moveTo>
                <a:lnTo>
                  <a:pt x="36" y="6"/>
                </a:lnTo>
                <a:lnTo>
                  <a:pt x="0" y="12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73" name="Freeform 155"/>
          <p:cNvSpPr>
            <a:spLocks/>
          </p:cNvSpPr>
          <p:nvPr/>
        </p:nvSpPr>
        <p:spPr bwMode="auto">
          <a:xfrm>
            <a:off x="4718050" y="2314575"/>
            <a:ext cx="57150" cy="19050"/>
          </a:xfrm>
          <a:custGeom>
            <a:avLst/>
            <a:gdLst>
              <a:gd name="T0" fmla="*/ 0 w 36"/>
              <a:gd name="T1" fmla="*/ 0 h 12"/>
              <a:gd name="T2" fmla="*/ 2147483647 w 36"/>
              <a:gd name="T3" fmla="*/ 2147483647 h 12"/>
              <a:gd name="T4" fmla="*/ 0 w 36"/>
              <a:gd name="T5" fmla="*/ 2147483647 h 12"/>
              <a:gd name="T6" fmla="*/ 0 w 36"/>
              <a:gd name="T7" fmla="*/ 2147483647 h 12"/>
              <a:gd name="T8" fmla="*/ 0 w 36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" h="12">
                <a:moveTo>
                  <a:pt x="0" y="0"/>
                </a:moveTo>
                <a:lnTo>
                  <a:pt x="36" y="6"/>
                </a:lnTo>
                <a:lnTo>
                  <a:pt x="0" y="12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74" name="Line 156"/>
          <p:cNvSpPr>
            <a:spLocks noChangeShapeType="1"/>
          </p:cNvSpPr>
          <p:nvPr/>
        </p:nvSpPr>
        <p:spPr bwMode="auto">
          <a:xfrm flipH="1">
            <a:off x="3803650" y="3362325"/>
            <a:ext cx="104775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75" name="Line 157"/>
          <p:cNvSpPr>
            <a:spLocks noChangeShapeType="1"/>
          </p:cNvSpPr>
          <p:nvPr/>
        </p:nvSpPr>
        <p:spPr bwMode="auto">
          <a:xfrm>
            <a:off x="3708400" y="3400425"/>
            <a:ext cx="28575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76" name="Line 158"/>
          <p:cNvSpPr>
            <a:spLocks noChangeShapeType="1"/>
          </p:cNvSpPr>
          <p:nvPr/>
        </p:nvSpPr>
        <p:spPr bwMode="auto">
          <a:xfrm flipH="1">
            <a:off x="3736975" y="3467100"/>
            <a:ext cx="38100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77" name="Freeform 159"/>
          <p:cNvSpPr>
            <a:spLocks/>
          </p:cNvSpPr>
          <p:nvPr/>
        </p:nvSpPr>
        <p:spPr bwMode="auto">
          <a:xfrm>
            <a:off x="3736975" y="3514725"/>
            <a:ext cx="19050" cy="28575"/>
          </a:xfrm>
          <a:custGeom>
            <a:avLst/>
            <a:gdLst>
              <a:gd name="T0" fmla="*/ 2147483647 w 12"/>
              <a:gd name="T1" fmla="*/ 0 h 18"/>
              <a:gd name="T2" fmla="*/ 0 w 12"/>
              <a:gd name="T3" fmla="*/ 2147483647 h 18"/>
              <a:gd name="T4" fmla="*/ 2147483647 w 12"/>
              <a:gd name="T5" fmla="*/ 0 h 18"/>
              <a:gd name="T6" fmla="*/ 2147483647 w 1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18">
                <a:moveTo>
                  <a:pt x="6" y="0"/>
                </a:moveTo>
                <a:lnTo>
                  <a:pt x="0" y="18"/>
                </a:lnTo>
                <a:lnTo>
                  <a:pt x="12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78" name="Freeform 160"/>
          <p:cNvSpPr>
            <a:spLocks/>
          </p:cNvSpPr>
          <p:nvPr/>
        </p:nvSpPr>
        <p:spPr bwMode="auto">
          <a:xfrm>
            <a:off x="3736975" y="3514725"/>
            <a:ext cx="19050" cy="28575"/>
          </a:xfrm>
          <a:custGeom>
            <a:avLst/>
            <a:gdLst>
              <a:gd name="T0" fmla="*/ 2147483647 w 12"/>
              <a:gd name="T1" fmla="*/ 0 h 18"/>
              <a:gd name="T2" fmla="*/ 0 w 12"/>
              <a:gd name="T3" fmla="*/ 2147483647 h 18"/>
              <a:gd name="T4" fmla="*/ 2147483647 w 12"/>
              <a:gd name="T5" fmla="*/ 0 h 18"/>
              <a:gd name="T6" fmla="*/ 2147483647 w 1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18">
                <a:moveTo>
                  <a:pt x="6" y="0"/>
                </a:moveTo>
                <a:lnTo>
                  <a:pt x="0" y="18"/>
                </a:lnTo>
                <a:lnTo>
                  <a:pt x="12" y="0"/>
                </a:lnTo>
                <a:lnTo>
                  <a:pt x="6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79" name="Line 161"/>
          <p:cNvSpPr>
            <a:spLocks noChangeShapeType="1"/>
          </p:cNvSpPr>
          <p:nvPr/>
        </p:nvSpPr>
        <p:spPr bwMode="auto">
          <a:xfrm flipH="1">
            <a:off x="3841750" y="3057525"/>
            <a:ext cx="28575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80" name="Freeform 162"/>
          <p:cNvSpPr>
            <a:spLocks/>
          </p:cNvSpPr>
          <p:nvPr/>
        </p:nvSpPr>
        <p:spPr bwMode="auto">
          <a:xfrm>
            <a:off x="3841750" y="3086100"/>
            <a:ext cx="19050" cy="28575"/>
          </a:xfrm>
          <a:custGeom>
            <a:avLst/>
            <a:gdLst>
              <a:gd name="T0" fmla="*/ 2147483647 w 12"/>
              <a:gd name="T1" fmla="*/ 0 h 18"/>
              <a:gd name="T2" fmla="*/ 0 w 12"/>
              <a:gd name="T3" fmla="*/ 2147483647 h 18"/>
              <a:gd name="T4" fmla="*/ 2147483647 w 12"/>
              <a:gd name="T5" fmla="*/ 2147483647 h 18"/>
              <a:gd name="T6" fmla="*/ 2147483647 w 1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18">
                <a:moveTo>
                  <a:pt x="6" y="0"/>
                </a:moveTo>
                <a:lnTo>
                  <a:pt x="0" y="18"/>
                </a:lnTo>
                <a:lnTo>
                  <a:pt x="12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81" name="Freeform 163"/>
          <p:cNvSpPr>
            <a:spLocks/>
          </p:cNvSpPr>
          <p:nvPr/>
        </p:nvSpPr>
        <p:spPr bwMode="auto">
          <a:xfrm>
            <a:off x="3841750" y="3086100"/>
            <a:ext cx="19050" cy="28575"/>
          </a:xfrm>
          <a:custGeom>
            <a:avLst/>
            <a:gdLst>
              <a:gd name="T0" fmla="*/ 2147483647 w 12"/>
              <a:gd name="T1" fmla="*/ 0 h 18"/>
              <a:gd name="T2" fmla="*/ 0 w 12"/>
              <a:gd name="T3" fmla="*/ 2147483647 h 18"/>
              <a:gd name="T4" fmla="*/ 2147483647 w 12"/>
              <a:gd name="T5" fmla="*/ 2147483647 h 18"/>
              <a:gd name="T6" fmla="*/ 2147483647 w 1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18">
                <a:moveTo>
                  <a:pt x="6" y="0"/>
                </a:moveTo>
                <a:lnTo>
                  <a:pt x="0" y="18"/>
                </a:lnTo>
                <a:lnTo>
                  <a:pt x="12" y="6"/>
                </a:lnTo>
                <a:lnTo>
                  <a:pt x="6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82" name="Line 164"/>
          <p:cNvSpPr>
            <a:spLocks noChangeShapeType="1"/>
          </p:cNvSpPr>
          <p:nvPr/>
        </p:nvSpPr>
        <p:spPr bwMode="auto">
          <a:xfrm flipH="1" flipV="1">
            <a:off x="3870325" y="3552825"/>
            <a:ext cx="66675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83" name="Freeform 165"/>
          <p:cNvSpPr>
            <a:spLocks/>
          </p:cNvSpPr>
          <p:nvPr/>
        </p:nvSpPr>
        <p:spPr bwMode="auto">
          <a:xfrm>
            <a:off x="3870325" y="3552825"/>
            <a:ext cx="28575" cy="19050"/>
          </a:xfrm>
          <a:custGeom>
            <a:avLst/>
            <a:gdLst>
              <a:gd name="T0" fmla="*/ 2147483647 w 18"/>
              <a:gd name="T1" fmla="*/ 2147483647 h 12"/>
              <a:gd name="T2" fmla="*/ 0 w 18"/>
              <a:gd name="T3" fmla="*/ 0 h 12"/>
              <a:gd name="T4" fmla="*/ 2147483647 w 18"/>
              <a:gd name="T5" fmla="*/ 2147483647 h 12"/>
              <a:gd name="T6" fmla="*/ 2147483647 w 18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2">
                <a:moveTo>
                  <a:pt x="18" y="6"/>
                </a:moveTo>
                <a:lnTo>
                  <a:pt x="0" y="0"/>
                </a:lnTo>
                <a:lnTo>
                  <a:pt x="12" y="12"/>
                </a:lnTo>
                <a:lnTo>
                  <a:pt x="18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84" name="Freeform 166"/>
          <p:cNvSpPr>
            <a:spLocks/>
          </p:cNvSpPr>
          <p:nvPr/>
        </p:nvSpPr>
        <p:spPr bwMode="auto">
          <a:xfrm>
            <a:off x="3870325" y="3552825"/>
            <a:ext cx="28575" cy="19050"/>
          </a:xfrm>
          <a:custGeom>
            <a:avLst/>
            <a:gdLst>
              <a:gd name="T0" fmla="*/ 2147483647 w 18"/>
              <a:gd name="T1" fmla="*/ 2147483647 h 12"/>
              <a:gd name="T2" fmla="*/ 0 w 18"/>
              <a:gd name="T3" fmla="*/ 0 h 12"/>
              <a:gd name="T4" fmla="*/ 2147483647 w 18"/>
              <a:gd name="T5" fmla="*/ 2147483647 h 12"/>
              <a:gd name="T6" fmla="*/ 2147483647 w 18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2">
                <a:moveTo>
                  <a:pt x="18" y="6"/>
                </a:moveTo>
                <a:lnTo>
                  <a:pt x="0" y="0"/>
                </a:lnTo>
                <a:lnTo>
                  <a:pt x="12" y="12"/>
                </a:lnTo>
                <a:lnTo>
                  <a:pt x="18" y="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85" name="Line 167"/>
          <p:cNvSpPr>
            <a:spLocks noChangeShapeType="1"/>
          </p:cNvSpPr>
          <p:nvPr/>
        </p:nvSpPr>
        <p:spPr bwMode="auto">
          <a:xfrm flipH="1" flipV="1">
            <a:off x="3984625" y="3143250"/>
            <a:ext cx="6667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86" name="Freeform 168"/>
          <p:cNvSpPr>
            <a:spLocks/>
          </p:cNvSpPr>
          <p:nvPr/>
        </p:nvSpPr>
        <p:spPr bwMode="auto">
          <a:xfrm>
            <a:off x="3984625" y="3143250"/>
            <a:ext cx="28575" cy="19050"/>
          </a:xfrm>
          <a:custGeom>
            <a:avLst/>
            <a:gdLst>
              <a:gd name="T0" fmla="*/ 2147483647 w 18"/>
              <a:gd name="T1" fmla="*/ 0 h 12"/>
              <a:gd name="T2" fmla="*/ 0 w 18"/>
              <a:gd name="T3" fmla="*/ 0 h 12"/>
              <a:gd name="T4" fmla="*/ 2147483647 w 18"/>
              <a:gd name="T5" fmla="*/ 2147483647 h 12"/>
              <a:gd name="T6" fmla="*/ 2147483647 w 18"/>
              <a:gd name="T7" fmla="*/ 0 h 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2">
                <a:moveTo>
                  <a:pt x="18" y="0"/>
                </a:moveTo>
                <a:lnTo>
                  <a:pt x="0" y="0"/>
                </a:lnTo>
                <a:lnTo>
                  <a:pt x="12" y="12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87" name="Freeform 169"/>
          <p:cNvSpPr>
            <a:spLocks/>
          </p:cNvSpPr>
          <p:nvPr/>
        </p:nvSpPr>
        <p:spPr bwMode="auto">
          <a:xfrm>
            <a:off x="3984625" y="3143250"/>
            <a:ext cx="28575" cy="19050"/>
          </a:xfrm>
          <a:custGeom>
            <a:avLst/>
            <a:gdLst>
              <a:gd name="T0" fmla="*/ 2147483647 w 18"/>
              <a:gd name="T1" fmla="*/ 0 h 12"/>
              <a:gd name="T2" fmla="*/ 0 w 18"/>
              <a:gd name="T3" fmla="*/ 0 h 12"/>
              <a:gd name="T4" fmla="*/ 2147483647 w 18"/>
              <a:gd name="T5" fmla="*/ 2147483647 h 12"/>
              <a:gd name="T6" fmla="*/ 2147483647 w 18"/>
              <a:gd name="T7" fmla="*/ 0 h 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2">
                <a:moveTo>
                  <a:pt x="18" y="0"/>
                </a:moveTo>
                <a:lnTo>
                  <a:pt x="0" y="0"/>
                </a:lnTo>
                <a:lnTo>
                  <a:pt x="12" y="12"/>
                </a:lnTo>
                <a:lnTo>
                  <a:pt x="1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88" name="Line 170"/>
          <p:cNvSpPr>
            <a:spLocks noChangeShapeType="1"/>
          </p:cNvSpPr>
          <p:nvPr/>
        </p:nvSpPr>
        <p:spPr bwMode="auto">
          <a:xfrm flipV="1">
            <a:off x="3927475" y="3419475"/>
            <a:ext cx="38100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89" name="Freeform 171"/>
          <p:cNvSpPr>
            <a:spLocks/>
          </p:cNvSpPr>
          <p:nvPr/>
        </p:nvSpPr>
        <p:spPr bwMode="auto">
          <a:xfrm>
            <a:off x="3946525" y="3419475"/>
            <a:ext cx="19050" cy="28575"/>
          </a:xfrm>
          <a:custGeom>
            <a:avLst/>
            <a:gdLst>
              <a:gd name="T0" fmla="*/ 2147483647 w 12"/>
              <a:gd name="T1" fmla="*/ 2147483647 h 18"/>
              <a:gd name="T2" fmla="*/ 2147483647 w 12"/>
              <a:gd name="T3" fmla="*/ 0 h 18"/>
              <a:gd name="T4" fmla="*/ 0 w 12"/>
              <a:gd name="T5" fmla="*/ 2147483647 h 18"/>
              <a:gd name="T6" fmla="*/ 2147483647 w 12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18">
                <a:moveTo>
                  <a:pt x="6" y="18"/>
                </a:moveTo>
                <a:lnTo>
                  <a:pt x="12" y="0"/>
                </a:lnTo>
                <a:lnTo>
                  <a:pt x="0" y="12"/>
                </a:lnTo>
                <a:lnTo>
                  <a:pt x="6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90" name="Freeform 172"/>
          <p:cNvSpPr>
            <a:spLocks/>
          </p:cNvSpPr>
          <p:nvPr/>
        </p:nvSpPr>
        <p:spPr bwMode="auto">
          <a:xfrm>
            <a:off x="3946525" y="3419475"/>
            <a:ext cx="19050" cy="28575"/>
          </a:xfrm>
          <a:custGeom>
            <a:avLst/>
            <a:gdLst>
              <a:gd name="T0" fmla="*/ 2147483647 w 12"/>
              <a:gd name="T1" fmla="*/ 2147483647 h 18"/>
              <a:gd name="T2" fmla="*/ 2147483647 w 12"/>
              <a:gd name="T3" fmla="*/ 0 h 18"/>
              <a:gd name="T4" fmla="*/ 0 w 12"/>
              <a:gd name="T5" fmla="*/ 2147483647 h 18"/>
              <a:gd name="T6" fmla="*/ 2147483647 w 12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18">
                <a:moveTo>
                  <a:pt x="6" y="18"/>
                </a:moveTo>
                <a:lnTo>
                  <a:pt x="12" y="0"/>
                </a:lnTo>
                <a:lnTo>
                  <a:pt x="0" y="12"/>
                </a:lnTo>
                <a:lnTo>
                  <a:pt x="6" y="1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91" name="Line 173"/>
          <p:cNvSpPr>
            <a:spLocks noChangeShapeType="1"/>
          </p:cNvSpPr>
          <p:nvPr/>
        </p:nvSpPr>
        <p:spPr bwMode="auto">
          <a:xfrm>
            <a:off x="3765550" y="3362325"/>
            <a:ext cx="66675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92" name="Freeform 174"/>
          <p:cNvSpPr>
            <a:spLocks/>
          </p:cNvSpPr>
          <p:nvPr/>
        </p:nvSpPr>
        <p:spPr bwMode="auto">
          <a:xfrm>
            <a:off x="3803650" y="3381375"/>
            <a:ext cx="28575" cy="19050"/>
          </a:xfrm>
          <a:custGeom>
            <a:avLst/>
            <a:gdLst>
              <a:gd name="T0" fmla="*/ 0 w 18"/>
              <a:gd name="T1" fmla="*/ 2147483647 h 12"/>
              <a:gd name="T2" fmla="*/ 2147483647 w 18"/>
              <a:gd name="T3" fmla="*/ 2147483647 h 12"/>
              <a:gd name="T4" fmla="*/ 2147483647 w 18"/>
              <a:gd name="T5" fmla="*/ 0 h 12"/>
              <a:gd name="T6" fmla="*/ 0 w 18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2">
                <a:moveTo>
                  <a:pt x="0" y="6"/>
                </a:moveTo>
                <a:lnTo>
                  <a:pt x="18" y="12"/>
                </a:lnTo>
                <a:lnTo>
                  <a:pt x="6" y="0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93" name="Freeform 175"/>
          <p:cNvSpPr>
            <a:spLocks/>
          </p:cNvSpPr>
          <p:nvPr/>
        </p:nvSpPr>
        <p:spPr bwMode="auto">
          <a:xfrm>
            <a:off x="3803650" y="3381375"/>
            <a:ext cx="28575" cy="19050"/>
          </a:xfrm>
          <a:custGeom>
            <a:avLst/>
            <a:gdLst>
              <a:gd name="T0" fmla="*/ 0 w 18"/>
              <a:gd name="T1" fmla="*/ 2147483647 h 12"/>
              <a:gd name="T2" fmla="*/ 2147483647 w 18"/>
              <a:gd name="T3" fmla="*/ 2147483647 h 12"/>
              <a:gd name="T4" fmla="*/ 2147483647 w 18"/>
              <a:gd name="T5" fmla="*/ 0 h 12"/>
              <a:gd name="T6" fmla="*/ 0 w 18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2">
                <a:moveTo>
                  <a:pt x="0" y="6"/>
                </a:moveTo>
                <a:lnTo>
                  <a:pt x="18" y="12"/>
                </a:lnTo>
                <a:lnTo>
                  <a:pt x="6" y="0"/>
                </a:lnTo>
                <a:lnTo>
                  <a:pt x="0" y="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94" name="Line 176"/>
          <p:cNvSpPr>
            <a:spLocks noChangeShapeType="1"/>
          </p:cNvSpPr>
          <p:nvPr/>
        </p:nvSpPr>
        <p:spPr bwMode="auto">
          <a:xfrm>
            <a:off x="3879850" y="2943225"/>
            <a:ext cx="57150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95" name="Freeform 177"/>
          <p:cNvSpPr>
            <a:spLocks/>
          </p:cNvSpPr>
          <p:nvPr/>
        </p:nvSpPr>
        <p:spPr bwMode="auto">
          <a:xfrm>
            <a:off x="3917950" y="2952750"/>
            <a:ext cx="28575" cy="28575"/>
          </a:xfrm>
          <a:custGeom>
            <a:avLst/>
            <a:gdLst>
              <a:gd name="T0" fmla="*/ 0 w 18"/>
              <a:gd name="T1" fmla="*/ 2147483647 h 18"/>
              <a:gd name="T2" fmla="*/ 2147483647 w 18"/>
              <a:gd name="T3" fmla="*/ 2147483647 h 18"/>
              <a:gd name="T4" fmla="*/ 0 w 18"/>
              <a:gd name="T5" fmla="*/ 0 h 18"/>
              <a:gd name="T6" fmla="*/ 0 w 18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8">
                <a:moveTo>
                  <a:pt x="0" y="12"/>
                </a:moveTo>
                <a:lnTo>
                  <a:pt x="18" y="18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96" name="Freeform 178"/>
          <p:cNvSpPr>
            <a:spLocks/>
          </p:cNvSpPr>
          <p:nvPr/>
        </p:nvSpPr>
        <p:spPr bwMode="auto">
          <a:xfrm>
            <a:off x="3917950" y="2952750"/>
            <a:ext cx="28575" cy="28575"/>
          </a:xfrm>
          <a:custGeom>
            <a:avLst/>
            <a:gdLst>
              <a:gd name="T0" fmla="*/ 0 w 18"/>
              <a:gd name="T1" fmla="*/ 2147483647 h 18"/>
              <a:gd name="T2" fmla="*/ 2147483647 w 18"/>
              <a:gd name="T3" fmla="*/ 2147483647 h 18"/>
              <a:gd name="T4" fmla="*/ 0 w 18"/>
              <a:gd name="T5" fmla="*/ 0 h 18"/>
              <a:gd name="T6" fmla="*/ 0 w 18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8">
                <a:moveTo>
                  <a:pt x="0" y="12"/>
                </a:moveTo>
                <a:lnTo>
                  <a:pt x="18" y="18"/>
                </a:lnTo>
                <a:lnTo>
                  <a:pt x="0" y="0"/>
                </a:lnTo>
                <a:lnTo>
                  <a:pt x="0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97" name="Line 179"/>
          <p:cNvSpPr>
            <a:spLocks noChangeShapeType="1"/>
          </p:cNvSpPr>
          <p:nvPr/>
        </p:nvSpPr>
        <p:spPr bwMode="auto">
          <a:xfrm>
            <a:off x="4060825" y="2457450"/>
            <a:ext cx="5715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98" name="Freeform 180"/>
          <p:cNvSpPr>
            <a:spLocks/>
          </p:cNvSpPr>
          <p:nvPr/>
        </p:nvSpPr>
        <p:spPr bwMode="auto">
          <a:xfrm>
            <a:off x="4098925" y="2476500"/>
            <a:ext cx="28575" cy="19050"/>
          </a:xfrm>
          <a:custGeom>
            <a:avLst/>
            <a:gdLst>
              <a:gd name="T0" fmla="*/ 0 w 18"/>
              <a:gd name="T1" fmla="*/ 2147483647 h 12"/>
              <a:gd name="T2" fmla="*/ 2147483647 w 18"/>
              <a:gd name="T3" fmla="*/ 2147483647 h 12"/>
              <a:gd name="T4" fmla="*/ 0 w 18"/>
              <a:gd name="T5" fmla="*/ 0 h 12"/>
              <a:gd name="T6" fmla="*/ 0 w 18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2">
                <a:moveTo>
                  <a:pt x="0" y="6"/>
                </a:moveTo>
                <a:lnTo>
                  <a:pt x="18" y="12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99" name="Freeform 181"/>
          <p:cNvSpPr>
            <a:spLocks/>
          </p:cNvSpPr>
          <p:nvPr/>
        </p:nvSpPr>
        <p:spPr bwMode="auto">
          <a:xfrm>
            <a:off x="4098925" y="2476500"/>
            <a:ext cx="28575" cy="19050"/>
          </a:xfrm>
          <a:custGeom>
            <a:avLst/>
            <a:gdLst>
              <a:gd name="T0" fmla="*/ 0 w 18"/>
              <a:gd name="T1" fmla="*/ 2147483647 h 12"/>
              <a:gd name="T2" fmla="*/ 2147483647 w 18"/>
              <a:gd name="T3" fmla="*/ 2147483647 h 12"/>
              <a:gd name="T4" fmla="*/ 0 w 18"/>
              <a:gd name="T5" fmla="*/ 0 h 12"/>
              <a:gd name="T6" fmla="*/ 0 w 18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2">
                <a:moveTo>
                  <a:pt x="0" y="6"/>
                </a:moveTo>
                <a:lnTo>
                  <a:pt x="18" y="12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00" name="Line 182"/>
          <p:cNvSpPr>
            <a:spLocks noChangeShapeType="1"/>
          </p:cNvSpPr>
          <p:nvPr/>
        </p:nvSpPr>
        <p:spPr bwMode="auto">
          <a:xfrm>
            <a:off x="4337050" y="224790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01" name="Freeform 183"/>
          <p:cNvSpPr>
            <a:spLocks/>
          </p:cNvSpPr>
          <p:nvPr/>
        </p:nvSpPr>
        <p:spPr bwMode="auto">
          <a:xfrm>
            <a:off x="4384675" y="2238375"/>
            <a:ext cx="28575" cy="9525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0 w 18"/>
              <a:gd name="T5" fmla="*/ 0 h 6"/>
              <a:gd name="T6" fmla="*/ 0 w 18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18" y="6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02" name="Freeform 184"/>
          <p:cNvSpPr>
            <a:spLocks/>
          </p:cNvSpPr>
          <p:nvPr/>
        </p:nvSpPr>
        <p:spPr bwMode="auto">
          <a:xfrm>
            <a:off x="4384675" y="2238375"/>
            <a:ext cx="28575" cy="9525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0 w 18"/>
              <a:gd name="T5" fmla="*/ 0 h 6"/>
              <a:gd name="T6" fmla="*/ 0 w 18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18" y="6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03" name="Line 185"/>
          <p:cNvSpPr>
            <a:spLocks noChangeShapeType="1"/>
          </p:cNvSpPr>
          <p:nvPr/>
        </p:nvSpPr>
        <p:spPr bwMode="auto">
          <a:xfrm>
            <a:off x="4479925" y="2257425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04" name="Freeform 186"/>
          <p:cNvSpPr>
            <a:spLocks/>
          </p:cNvSpPr>
          <p:nvPr/>
        </p:nvSpPr>
        <p:spPr bwMode="auto">
          <a:xfrm>
            <a:off x="4518025" y="2257425"/>
            <a:ext cx="38100" cy="9525"/>
          </a:xfrm>
          <a:custGeom>
            <a:avLst/>
            <a:gdLst>
              <a:gd name="T0" fmla="*/ 2147483647 w 24"/>
              <a:gd name="T1" fmla="*/ 2147483647 h 6"/>
              <a:gd name="T2" fmla="*/ 2147483647 w 24"/>
              <a:gd name="T3" fmla="*/ 0 h 6"/>
              <a:gd name="T4" fmla="*/ 0 w 24"/>
              <a:gd name="T5" fmla="*/ 0 h 6"/>
              <a:gd name="T6" fmla="*/ 2147483647 w 24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" h="6">
                <a:moveTo>
                  <a:pt x="6" y="6"/>
                </a:moveTo>
                <a:lnTo>
                  <a:pt x="24" y="0"/>
                </a:lnTo>
                <a:lnTo>
                  <a:pt x="0" y="0"/>
                </a:lnTo>
                <a:lnTo>
                  <a:pt x="6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05" name="Freeform 187"/>
          <p:cNvSpPr>
            <a:spLocks/>
          </p:cNvSpPr>
          <p:nvPr/>
        </p:nvSpPr>
        <p:spPr bwMode="auto">
          <a:xfrm>
            <a:off x="4518025" y="2257425"/>
            <a:ext cx="38100" cy="9525"/>
          </a:xfrm>
          <a:custGeom>
            <a:avLst/>
            <a:gdLst>
              <a:gd name="T0" fmla="*/ 2147483647 w 24"/>
              <a:gd name="T1" fmla="*/ 2147483647 h 6"/>
              <a:gd name="T2" fmla="*/ 2147483647 w 24"/>
              <a:gd name="T3" fmla="*/ 0 h 6"/>
              <a:gd name="T4" fmla="*/ 0 w 24"/>
              <a:gd name="T5" fmla="*/ 0 h 6"/>
              <a:gd name="T6" fmla="*/ 2147483647 w 24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" h="6">
                <a:moveTo>
                  <a:pt x="6" y="6"/>
                </a:moveTo>
                <a:lnTo>
                  <a:pt x="24" y="0"/>
                </a:lnTo>
                <a:lnTo>
                  <a:pt x="0" y="0"/>
                </a:lnTo>
                <a:lnTo>
                  <a:pt x="6" y="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06" name="Line 188"/>
          <p:cNvSpPr>
            <a:spLocks noChangeShapeType="1"/>
          </p:cNvSpPr>
          <p:nvPr/>
        </p:nvSpPr>
        <p:spPr bwMode="auto">
          <a:xfrm>
            <a:off x="4375150" y="236220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07" name="Freeform 189"/>
          <p:cNvSpPr>
            <a:spLocks/>
          </p:cNvSpPr>
          <p:nvPr/>
        </p:nvSpPr>
        <p:spPr bwMode="auto">
          <a:xfrm>
            <a:off x="4413250" y="2352675"/>
            <a:ext cx="38100" cy="19050"/>
          </a:xfrm>
          <a:custGeom>
            <a:avLst/>
            <a:gdLst>
              <a:gd name="T0" fmla="*/ 2147483647 w 24"/>
              <a:gd name="T1" fmla="*/ 2147483647 h 12"/>
              <a:gd name="T2" fmla="*/ 2147483647 w 24"/>
              <a:gd name="T3" fmla="*/ 2147483647 h 12"/>
              <a:gd name="T4" fmla="*/ 0 w 24"/>
              <a:gd name="T5" fmla="*/ 0 h 12"/>
              <a:gd name="T6" fmla="*/ 2147483647 w 24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" h="12">
                <a:moveTo>
                  <a:pt x="6" y="12"/>
                </a:moveTo>
                <a:lnTo>
                  <a:pt x="24" y="6"/>
                </a:lnTo>
                <a:lnTo>
                  <a:pt x="0" y="0"/>
                </a:lnTo>
                <a:lnTo>
                  <a:pt x="6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08" name="Freeform 190"/>
          <p:cNvSpPr>
            <a:spLocks/>
          </p:cNvSpPr>
          <p:nvPr/>
        </p:nvSpPr>
        <p:spPr bwMode="auto">
          <a:xfrm>
            <a:off x="4413250" y="2352675"/>
            <a:ext cx="38100" cy="19050"/>
          </a:xfrm>
          <a:custGeom>
            <a:avLst/>
            <a:gdLst>
              <a:gd name="T0" fmla="*/ 2147483647 w 24"/>
              <a:gd name="T1" fmla="*/ 2147483647 h 12"/>
              <a:gd name="T2" fmla="*/ 2147483647 w 24"/>
              <a:gd name="T3" fmla="*/ 2147483647 h 12"/>
              <a:gd name="T4" fmla="*/ 0 w 24"/>
              <a:gd name="T5" fmla="*/ 0 h 12"/>
              <a:gd name="T6" fmla="*/ 2147483647 w 24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" h="12">
                <a:moveTo>
                  <a:pt x="6" y="12"/>
                </a:moveTo>
                <a:lnTo>
                  <a:pt x="24" y="6"/>
                </a:lnTo>
                <a:lnTo>
                  <a:pt x="0" y="0"/>
                </a:lnTo>
                <a:lnTo>
                  <a:pt x="6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09" name="Line 191"/>
          <p:cNvSpPr>
            <a:spLocks noChangeShapeType="1"/>
          </p:cNvSpPr>
          <p:nvPr/>
        </p:nvSpPr>
        <p:spPr bwMode="auto">
          <a:xfrm>
            <a:off x="4470400" y="2390775"/>
            <a:ext cx="76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10" name="Freeform 192"/>
          <p:cNvSpPr>
            <a:spLocks/>
          </p:cNvSpPr>
          <p:nvPr/>
        </p:nvSpPr>
        <p:spPr bwMode="auto">
          <a:xfrm>
            <a:off x="4518025" y="2381250"/>
            <a:ext cx="28575" cy="19050"/>
          </a:xfrm>
          <a:custGeom>
            <a:avLst/>
            <a:gdLst>
              <a:gd name="T0" fmla="*/ 0 w 18"/>
              <a:gd name="T1" fmla="*/ 2147483647 h 12"/>
              <a:gd name="T2" fmla="*/ 2147483647 w 18"/>
              <a:gd name="T3" fmla="*/ 2147483647 h 12"/>
              <a:gd name="T4" fmla="*/ 0 w 18"/>
              <a:gd name="T5" fmla="*/ 0 h 12"/>
              <a:gd name="T6" fmla="*/ 0 w 18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2">
                <a:moveTo>
                  <a:pt x="0" y="12"/>
                </a:moveTo>
                <a:lnTo>
                  <a:pt x="18" y="6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11" name="Freeform 193"/>
          <p:cNvSpPr>
            <a:spLocks/>
          </p:cNvSpPr>
          <p:nvPr/>
        </p:nvSpPr>
        <p:spPr bwMode="auto">
          <a:xfrm>
            <a:off x="4518025" y="2381250"/>
            <a:ext cx="28575" cy="19050"/>
          </a:xfrm>
          <a:custGeom>
            <a:avLst/>
            <a:gdLst>
              <a:gd name="T0" fmla="*/ 0 w 18"/>
              <a:gd name="T1" fmla="*/ 2147483647 h 12"/>
              <a:gd name="T2" fmla="*/ 2147483647 w 18"/>
              <a:gd name="T3" fmla="*/ 2147483647 h 12"/>
              <a:gd name="T4" fmla="*/ 0 w 18"/>
              <a:gd name="T5" fmla="*/ 0 h 12"/>
              <a:gd name="T6" fmla="*/ 0 w 18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2">
                <a:moveTo>
                  <a:pt x="0" y="12"/>
                </a:moveTo>
                <a:lnTo>
                  <a:pt x="18" y="6"/>
                </a:lnTo>
                <a:lnTo>
                  <a:pt x="0" y="0"/>
                </a:lnTo>
                <a:lnTo>
                  <a:pt x="0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12" name="Line 194"/>
          <p:cNvSpPr>
            <a:spLocks noChangeShapeType="1"/>
          </p:cNvSpPr>
          <p:nvPr/>
        </p:nvSpPr>
        <p:spPr bwMode="auto">
          <a:xfrm>
            <a:off x="4013200" y="2562225"/>
            <a:ext cx="6667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13" name="Freeform 195"/>
          <p:cNvSpPr>
            <a:spLocks/>
          </p:cNvSpPr>
          <p:nvPr/>
        </p:nvSpPr>
        <p:spPr bwMode="auto">
          <a:xfrm>
            <a:off x="4051300" y="2581275"/>
            <a:ext cx="28575" cy="19050"/>
          </a:xfrm>
          <a:custGeom>
            <a:avLst/>
            <a:gdLst>
              <a:gd name="T0" fmla="*/ 0 w 18"/>
              <a:gd name="T1" fmla="*/ 2147483647 h 12"/>
              <a:gd name="T2" fmla="*/ 2147483647 w 18"/>
              <a:gd name="T3" fmla="*/ 2147483647 h 12"/>
              <a:gd name="T4" fmla="*/ 2147483647 w 18"/>
              <a:gd name="T5" fmla="*/ 0 h 12"/>
              <a:gd name="T6" fmla="*/ 0 w 18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2">
                <a:moveTo>
                  <a:pt x="0" y="6"/>
                </a:moveTo>
                <a:lnTo>
                  <a:pt x="18" y="12"/>
                </a:lnTo>
                <a:lnTo>
                  <a:pt x="6" y="0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14" name="Freeform 196"/>
          <p:cNvSpPr>
            <a:spLocks/>
          </p:cNvSpPr>
          <p:nvPr/>
        </p:nvSpPr>
        <p:spPr bwMode="auto">
          <a:xfrm>
            <a:off x="4051300" y="2581275"/>
            <a:ext cx="28575" cy="19050"/>
          </a:xfrm>
          <a:custGeom>
            <a:avLst/>
            <a:gdLst>
              <a:gd name="T0" fmla="*/ 0 w 18"/>
              <a:gd name="T1" fmla="*/ 2147483647 h 12"/>
              <a:gd name="T2" fmla="*/ 2147483647 w 18"/>
              <a:gd name="T3" fmla="*/ 2147483647 h 12"/>
              <a:gd name="T4" fmla="*/ 2147483647 w 18"/>
              <a:gd name="T5" fmla="*/ 0 h 12"/>
              <a:gd name="T6" fmla="*/ 0 w 18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2">
                <a:moveTo>
                  <a:pt x="0" y="6"/>
                </a:moveTo>
                <a:lnTo>
                  <a:pt x="18" y="12"/>
                </a:lnTo>
                <a:lnTo>
                  <a:pt x="6" y="0"/>
                </a:lnTo>
                <a:lnTo>
                  <a:pt x="0" y="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15" name="Line 197"/>
          <p:cNvSpPr>
            <a:spLocks noChangeShapeType="1"/>
          </p:cNvSpPr>
          <p:nvPr/>
        </p:nvSpPr>
        <p:spPr bwMode="auto">
          <a:xfrm>
            <a:off x="4146550" y="2628900"/>
            <a:ext cx="57150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16" name="Freeform 198"/>
          <p:cNvSpPr>
            <a:spLocks/>
          </p:cNvSpPr>
          <p:nvPr/>
        </p:nvSpPr>
        <p:spPr bwMode="auto">
          <a:xfrm>
            <a:off x="4184650" y="2647950"/>
            <a:ext cx="28575" cy="19050"/>
          </a:xfrm>
          <a:custGeom>
            <a:avLst/>
            <a:gdLst>
              <a:gd name="T0" fmla="*/ 0 w 18"/>
              <a:gd name="T1" fmla="*/ 2147483647 h 12"/>
              <a:gd name="T2" fmla="*/ 2147483647 w 18"/>
              <a:gd name="T3" fmla="*/ 2147483647 h 12"/>
              <a:gd name="T4" fmla="*/ 0 w 18"/>
              <a:gd name="T5" fmla="*/ 0 h 12"/>
              <a:gd name="T6" fmla="*/ 0 w 18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2">
                <a:moveTo>
                  <a:pt x="0" y="6"/>
                </a:moveTo>
                <a:lnTo>
                  <a:pt x="18" y="12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17" name="Freeform 199"/>
          <p:cNvSpPr>
            <a:spLocks/>
          </p:cNvSpPr>
          <p:nvPr/>
        </p:nvSpPr>
        <p:spPr bwMode="auto">
          <a:xfrm>
            <a:off x="4184650" y="2647950"/>
            <a:ext cx="28575" cy="19050"/>
          </a:xfrm>
          <a:custGeom>
            <a:avLst/>
            <a:gdLst>
              <a:gd name="T0" fmla="*/ 0 w 18"/>
              <a:gd name="T1" fmla="*/ 2147483647 h 12"/>
              <a:gd name="T2" fmla="*/ 2147483647 w 18"/>
              <a:gd name="T3" fmla="*/ 2147483647 h 12"/>
              <a:gd name="T4" fmla="*/ 0 w 18"/>
              <a:gd name="T5" fmla="*/ 0 h 12"/>
              <a:gd name="T6" fmla="*/ 0 w 18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2">
                <a:moveTo>
                  <a:pt x="0" y="6"/>
                </a:moveTo>
                <a:lnTo>
                  <a:pt x="18" y="12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18" name="Line 200"/>
          <p:cNvSpPr>
            <a:spLocks noChangeShapeType="1"/>
          </p:cNvSpPr>
          <p:nvPr/>
        </p:nvSpPr>
        <p:spPr bwMode="auto">
          <a:xfrm>
            <a:off x="4184650" y="2514600"/>
            <a:ext cx="6667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19" name="Freeform 201"/>
          <p:cNvSpPr>
            <a:spLocks/>
          </p:cNvSpPr>
          <p:nvPr/>
        </p:nvSpPr>
        <p:spPr bwMode="auto">
          <a:xfrm>
            <a:off x="4232275" y="2533650"/>
            <a:ext cx="19050" cy="19050"/>
          </a:xfrm>
          <a:custGeom>
            <a:avLst/>
            <a:gdLst>
              <a:gd name="T0" fmla="*/ 0 w 12"/>
              <a:gd name="T1" fmla="*/ 2147483647 h 12"/>
              <a:gd name="T2" fmla="*/ 2147483647 w 12"/>
              <a:gd name="T3" fmla="*/ 2147483647 h 12"/>
              <a:gd name="T4" fmla="*/ 0 w 12"/>
              <a:gd name="T5" fmla="*/ 0 h 12"/>
              <a:gd name="T6" fmla="*/ 0 w 12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12" y="12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20" name="Freeform 202"/>
          <p:cNvSpPr>
            <a:spLocks/>
          </p:cNvSpPr>
          <p:nvPr/>
        </p:nvSpPr>
        <p:spPr bwMode="auto">
          <a:xfrm>
            <a:off x="4232275" y="2533650"/>
            <a:ext cx="19050" cy="19050"/>
          </a:xfrm>
          <a:custGeom>
            <a:avLst/>
            <a:gdLst>
              <a:gd name="T0" fmla="*/ 0 w 12"/>
              <a:gd name="T1" fmla="*/ 2147483647 h 12"/>
              <a:gd name="T2" fmla="*/ 2147483647 w 12"/>
              <a:gd name="T3" fmla="*/ 2147483647 h 12"/>
              <a:gd name="T4" fmla="*/ 0 w 12"/>
              <a:gd name="T5" fmla="*/ 0 h 12"/>
              <a:gd name="T6" fmla="*/ 0 w 12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12" y="12"/>
                </a:lnTo>
                <a:lnTo>
                  <a:pt x="0" y="0"/>
                </a:lnTo>
                <a:lnTo>
                  <a:pt x="0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21" name="Line 203"/>
          <p:cNvSpPr>
            <a:spLocks noChangeShapeType="1"/>
          </p:cNvSpPr>
          <p:nvPr/>
        </p:nvSpPr>
        <p:spPr bwMode="auto">
          <a:xfrm>
            <a:off x="4022725" y="3009900"/>
            <a:ext cx="666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22" name="Freeform 204"/>
          <p:cNvSpPr>
            <a:spLocks/>
          </p:cNvSpPr>
          <p:nvPr/>
        </p:nvSpPr>
        <p:spPr bwMode="auto">
          <a:xfrm>
            <a:off x="4060825" y="3019425"/>
            <a:ext cx="28575" cy="28575"/>
          </a:xfrm>
          <a:custGeom>
            <a:avLst/>
            <a:gdLst>
              <a:gd name="T0" fmla="*/ 0 w 18"/>
              <a:gd name="T1" fmla="*/ 2147483647 h 18"/>
              <a:gd name="T2" fmla="*/ 2147483647 w 18"/>
              <a:gd name="T3" fmla="*/ 2147483647 h 18"/>
              <a:gd name="T4" fmla="*/ 2147483647 w 18"/>
              <a:gd name="T5" fmla="*/ 0 h 18"/>
              <a:gd name="T6" fmla="*/ 0 w 18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8">
                <a:moveTo>
                  <a:pt x="0" y="12"/>
                </a:moveTo>
                <a:lnTo>
                  <a:pt x="18" y="18"/>
                </a:lnTo>
                <a:lnTo>
                  <a:pt x="6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23" name="Freeform 205"/>
          <p:cNvSpPr>
            <a:spLocks/>
          </p:cNvSpPr>
          <p:nvPr/>
        </p:nvSpPr>
        <p:spPr bwMode="auto">
          <a:xfrm>
            <a:off x="4060825" y="3019425"/>
            <a:ext cx="28575" cy="28575"/>
          </a:xfrm>
          <a:custGeom>
            <a:avLst/>
            <a:gdLst>
              <a:gd name="T0" fmla="*/ 0 w 18"/>
              <a:gd name="T1" fmla="*/ 2147483647 h 18"/>
              <a:gd name="T2" fmla="*/ 2147483647 w 18"/>
              <a:gd name="T3" fmla="*/ 2147483647 h 18"/>
              <a:gd name="T4" fmla="*/ 2147483647 w 18"/>
              <a:gd name="T5" fmla="*/ 0 h 18"/>
              <a:gd name="T6" fmla="*/ 0 w 18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8">
                <a:moveTo>
                  <a:pt x="0" y="12"/>
                </a:moveTo>
                <a:lnTo>
                  <a:pt x="18" y="18"/>
                </a:lnTo>
                <a:lnTo>
                  <a:pt x="6" y="0"/>
                </a:lnTo>
                <a:lnTo>
                  <a:pt x="0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24" name="Line 206"/>
          <p:cNvSpPr>
            <a:spLocks noChangeShapeType="1"/>
          </p:cNvSpPr>
          <p:nvPr/>
        </p:nvSpPr>
        <p:spPr bwMode="auto">
          <a:xfrm>
            <a:off x="3794125" y="3019425"/>
            <a:ext cx="30480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25" name="Line 207"/>
          <p:cNvSpPr>
            <a:spLocks noChangeShapeType="1"/>
          </p:cNvSpPr>
          <p:nvPr/>
        </p:nvSpPr>
        <p:spPr bwMode="auto">
          <a:xfrm flipH="1">
            <a:off x="3946525" y="3105150"/>
            <a:ext cx="28575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26" name="Line 208"/>
          <p:cNvSpPr>
            <a:spLocks noChangeShapeType="1"/>
          </p:cNvSpPr>
          <p:nvPr/>
        </p:nvSpPr>
        <p:spPr bwMode="auto">
          <a:xfrm>
            <a:off x="3822700" y="296227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27" name="Line 209"/>
          <p:cNvSpPr>
            <a:spLocks noChangeShapeType="1"/>
          </p:cNvSpPr>
          <p:nvPr/>
        </p:nvSpPr>
        <p:spPr bwMode="auto">
          <a:xfrm>
            <a:off x="3860800" y="2981325"/>
            <a:ext cx="190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28" name="Line 210"/>
          <p:cNvSpPr>
            <a:spLocks noChangeShapeType="1"/>
          </p:cNvSpPr>
          <p:nvPr/>
        </p:nvSpPr>
        <p:spPr bwMode="auto">
          <a:xfrm>
            <a:off x="3898900" y="3000375"/>
            <a:ext cx="190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29" name="Line 211"/>
          <p:cNvSpPr>
            <a:spLocks noChangeShapeType="1"/>
          </p:cNvSpPr>
          <p:nvPr/>
        </p:nvSpPr>
        <p:spPr bwMode="auto">
          <a:xfrm>
            <a:off x="3937000" y="3019425"/>
            <a:ext cx="2857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30" name="Line 212"/>
          <p:cNvSpPr>
            <a:spLocks noChangeShapeType="1"/>
          </p:cNvSpPr>
          <p:nvPr/>
        </p:nvSpPr>
        <p:spPr bwMode="auto">
          <a:xfrm>
            <a:off x="3975100" y="3038475"/>
            <a:ext cx="2857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31" name="Line 213"/>
          <p:cNvSpPr>
            <a:spLocks noChangeShapeType="1"/>
          </p:cNvSpPr>
          <p:nvPr/>
        </p:nvSpPr>
        <p:spPr bwMode="auto">
          <a:xfrm>
            <a:off x="4013200" y="3057525"/>
            <a:ext cx="2857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32" name="Line 214"/>
          <p:cNvSpPr>
            <a:spLocks noChangeShapeType="1"/>
          </p:cNvSpPr>
          <p:nvPr/>
        </p:nvSpPr>
        <p:spPr bwMode="auto">
          <a:xfrm>
            <a:off x="4051300" y="3076575"/>
            <a:ext cx="2857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33" name="Line 215"/>
          <p:cNvSpPr>
            <a:spLocks noChangeShapeType="1"/>
          </p:cNvSpPr>
          <p:nvPr/>
        </p:nvSpPr>
        <p:spPr bwMode="auto">
          <a:xfrm>
            <a:off x="4098925" y="3095625"/>
            <a:ext cx="190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34" name="Line 216"/>
          <p:cNvSpPr>
            <a:spLocks noChangeShapeType="1"/>
          </p:cNvSpPr>
          <p:nvPr/>
        </p:nvSpPr>
        <p:spPr bwMode="auto">
          <a:xfrm flipH="1">
            <a:off x="4013200" y="2914650"/>
            <a:ext cx="952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35" name="Line 217"/>
          <p:cNvSpPr>
            <a:spLocks noChangeShapeType="1"/>
          </p:cNvSpPr>
          <p:nvPr/>
        </p:nvSpPr>
        <p:spPr bwMode="auto">
          <a:xfrm flipH="1">
            <a:off x="3994150" y="2952750"/>
            <a:ext cx="952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36" name="Line 218"/>
          <p:cNvSpPr>
            <a:spLocks noChangeShapeType="1"/>
          </p:cNvSpPr>
          <p:nvPr/>
        </p:nvSpPr>
        <p:spPr bwMode="auto">
          <a:xfrm flipH="1">
            <a:off x="3975100" y="2990850"/>
            <a:ext cx="952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37" name="Line 219"/>
          <p:cNvSpPr>
            <a:spLocks noChangeShapeType="1"/>
          </p:cNvSpPr>
          <p:nvPr/>
        </p:nvSpPr>
        <p:spPr bwMode="auto">
          <a:xfrm flipH="1">
            <a:off x="3956050" y="3038475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38" name="Line 220"/>
          <p:cNvSpPr>
            <a:spLocks noChangeShapeType="1"/>
          </p:cNvSpPr>
          <p:nvPr/>
        </p:nvSpPr>
        <p:spPr bwMode="auto">
          <a:xfrm flipH="1">
            <a:off x="3937000" y="3076575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39" name="Line 221"/>
          <p:cNvSpPr>
            <a:spLocks noChangeShapeType="1"/>
          </p:cNvSpPr>
          <p:nvPr/>
        </p:nvSpPr>
        <p:spPr bwMode="auto">
          <a:xfrm flipH="1">
            <a:off x="3908425" y="3114675"/>
            <a:ext cx="190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40" name="Line 222"/>
          <p:cNvSpPr>
            <a:spLocks noChangeShapeType="1"/>
          </p:cNvSpPr>
          <p:nvPr/>
        </p:nvSpPr>
        <p:spPr bwMode="auto">
          <a:xfrm flipV="1">
            <a:off x="3155950" y="3429000"/>
            <a:ext cx="533400" cy="20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41" name="Line 223"/>
          <p:cNvSpPr>
            <a:spLocks noChangeShapeType="1"/>
          </p:cNvSpPr>
          <p:nvPr/>
        </p:nvSpPr>
        <p:spPr bwMode="auto">
          <a:xfrm flipV="1">
            <a:off x="3346450" y="2943225"/>
            <a:ext cx="476250" cy="314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42" name="Line 224"/>
          <p:cNvSpPr>
            <a:spLocks noChangeShapeType="1"/>
          </p:cNvSpPr>
          <p:nvPr/>
        </p:nvSpPr>
        <p:spPr bwMode="auto">
          <a:xfrm>
            <a:off x="3717925" y="2438400"/>
            <a:ext cx="2762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43" name="Freeform 225"/>
          <p:cNvSpPr>
            <a:spLocks/>
          </p:cNvSpPr>
          <p:nvPr/>
        </p:nvSpPr>
        <p:spPr bwMode="auto">
          <a:xfrm>
            <a:off x="4556125" y="2057400"/>
            <a:ext cx="323850" cy="1588"/>
          </a:xfrm>
          <a:custGeom>
            <a:avLst/>
            <a:gdLst>
              <a:gd name="T0" fmla="*/ 0 w 204"/>
              <a:gd name="T1" fmla="*/ 0 h 1588"/>
              <a:gd name="T2" fmla="*/ 2147483647 w 204"/>
              <a:gd name="T3" fmla="*/ 0 h 1588"/>
              <a:gd name="T4" fmla="*/ 0 w 204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4" h="1588">
                <a:moveTo>
                  <a:pt x="0" y="0"/>
                </a:moveTo>
                <a:lnTo>
                  <a:pt x="204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44" name="Freeform 226"/>
          <p:cNvSpPr>
            <a:spLocks/>
          </p:cNvSpPr>
          <p:nvPr/>
        </p:nvSpPr>
        <p:spPr bwMode="auto">
          <a:xfrm>
            <a:off x="1384300" y="5229225"/>
            <a:ext cx="323850" cy="1588"/>
          </a:xfrm>
          <a:custGeom>
            <a:avLst/>
            <a:gdLst>
              <a:gd name="T0" fmla="*/ 2147483647 w 204"/>
              <a:gd name="T1" fmla="*/ 0 h 1588"/>
              <a:gd name="T2" fmla="*/ 0 w 204"/>
              <a:gd name="T3" fmla="*/ 0 h 1588"/>
              <a:gd name="T4" fmla="*/ 2147483647 w 204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4" h="1588">
                <a:moveTo>
                  <a:pt x="204" y="0"/>
                </a:moveTo>
                <a:lnTo>
                  <a:pt x="0" y="0"/>
                </a:lnTo>
                <a:lnTo>
                  <a:pt x="204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45" name="Freeform 227"/>
          <p:cNvSpPr>
            <a:spLocks/>
          </p:cNvSpPr>
          <p:nvPr/>
        </p:nvSpPr>
        <p:spPr bwMode="auto">
          <a:xfrm>
            <a:off x="3149600" y="2019300"/>
            <a:ext cx="1438275" cy="1600200"/>
          </a:xfrm>
          <a:custGeom>
            <a:avLst/>
            <a:gdLst>
              <a:gd name="T0" fmla="*/ 0 w 906"/>
              <a:gd name="T1" fmla="*/ 2147483647 h 1008"/>
              <a:gd name="T2" fmla="*/ 2147483647 w 906"/>
              <a:gd name="T3" fmla="*/ 2147483647 h 1008"/>
              <a:gd name="T4" fmla="*/ 2147483647 w 906"/>
              <a:gd name="T5" fmla="*/ 2147483647 h 1008"/>
              <a:gd name="T6" fmla="*/ 2147483647 w 906"/>
              <a:gd name="T7" fmla="*/ 2147483647 h 1008"/>
              <a:gd name="T8" fmla="*/ 2147483647 w 906"/>
              <a:gd name="T9" fmla="*/ 2147483647 h 1008"/>
              <a:gd name="T10" fmla="*/ 2147483647 w 906"/>
              <a:gd name="T11" fmla="*/ 2147483647 h 1008"/>
              <a:gd name="T12" fmla="*/ 2147483647 w 906"/>
              <a:gd name="T13" fmla="*/ 2147483647 h 1008"/>
              <a:gd name="T14" fmla="*/ 2147483647 w 906"/>
              <a:gd name="T15" fmla="*/ 2147483647 h 1008"/>
              <a:gd name="T16" fmla="*/ 2147483647 w 906"/>
              <a:gd name="T17" fmla="*/ 2147483647 h 1008"/>
              <a:gd name="T18" fmla="*/ 2147483647 w 906"/>
              <a:gd name="T19" fmla="*/ 2147483647 h 1008"/>
              <a:gd name="T20" fmla="*/ 2147483647 w 906"/>
              <a:gd name="T21" fmla="*/ 2147483647 h 1008"/>
              <a:gd name="T22" fmla="*/ 2147483647 w 906"/>
              <a:gd name="T23" fmla="*/ 2147483647 h 1008"/>
              <a:gd name="T24" fmla="*/ 2147483647 w 906"/>
              <a:gd name="T25" fmla="*/ 2147483647 h 1008"/>
              <a:gd name="T26" fmla="*/ 2147483647 w 906"/>
              <a:gd name="T27" fmla="*/ 2147483647 h 1008"/>
              <a:gd name="T28" fmla="*/ 2147483647 w 906"/>
              <a:gd name="T29" fmla="*/ 2147483647 h 1008"/>
              <a:gd name="T30" fmla="*/ 2147483647 w 906"/>
              <a:gd name="T31" fmla="*/ 2147483647 h 1008"/>
              <a:gd name="T32" fmla="*/ 2147483647 w 906"/>
              <a:gd name="T33" fmla="*/ 2147483647 h 1008"/>
              <a:gd name="T34" fmla="*/ 2147483647 w 906"/>
              <a:gd name="T35" fmla="*/ 2147483647 h 1008"/>
              <a:gd name="T36" fmla="*/ 2147483647 w 906"/>
              <a:gd name="T37" fmla="*/ 2147483647 h 1008"/>
              <a:gd name="T38" fmla="*/ 2147483647 w 906"/>
              <a:gd name="T39" fmla="*/ 2147483647 h 1008"/>
              <a:gd name="T40" fmla="*/ 2147483647 w 906"/>
              <a:gd name="T41" fmla="*/ 2147483647 h 1008"/>
              <a:gd name="T42" fmla="*/ 2147483647 w 906"/>
              <a:gd name="T43" fmla="*/ 2147483647 h 1008"/>
              <a:gd name="T44" fmla="*/ 2147483647 w 906"/>
              <a:gd name="T45" fmla="*/ 2147483647 h 1008"/>
              <a:gd name="T46" fmla="*/ 2147483647 w 906"/>
              <a:gd name="T47" fmla="*/ 2147483647 h 1008"/>
              <a:gd name="T48" fmla="*/ 2147483647 w 906"/>
              <a:gd name="T49" fmla="*/ 2147483647 h 1008"/>
              <a:gd name="T50" fmla="*/ 2147483647 w 906"/>
              <a:gd name="T51" fmla="*/ 2147483647 h 1008"/>
              <a:gd name="T52" fmla="*/ 2147483647 w 906"/>
              <a:gd name="T53" fmla="*/ 2147483647 h 1008"/>
              <a:gd name="T54" fmla="*/ 2147483647 w 906"/>
              <a:gd name="T55" fmla="*/ 2147483647 h 1008"/>
              <a:gd name="T56" fmla="*/ 2147483647 w 906"/>
              <a:gd name="T57" fmla="*/ 2147483647 h 1008"/>
              <a:gd name="T58" fmla="*/ 2147483647 w 906"/>
              <a:gd name="T59" fmla="*/ 2147483647 h 1008"/>
              <a:gd name="T60" fmla="*/ 2147483647 w 906"/>
              <a:gd name="T61" fmla="*/ 2147483647 h 1008"/>
              <a:gd name="T62" fmla="*/ 2147483647 w 906"/>
              <a:gd name="T63" fmla="*/ 2147483647 h 1008"/>
              <a:gd name="T64" fmla="*/ 2147483647 w 906"/>
              <a:gd name="T65" fmla="*/ 0 h 100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06" h="1008">
                <a:moveTo>
                  <a:pt x="0" y="1008"/>
                </a:moveTo>
                <a:lnTo>
                  <a:pt x="54" y="912"/>
                </a:lnTo>
                <a:lnTo>
                  <a:pt x="96" y="828"/>
                </a:lnTo>
                <a:lnTo>
                  <a:pt x="126" y="750"/>
                </a:lnTo>
                <a:lnTo>
                  <a:pt x="150" y="678"/>
                </a:lnTo>
                <a:lnTo>
                  <a:pt x="168" y="606"/>
                </a:lnTo>
                <a:lnTo>
                  <a:pt x="192" y="534"/>
                </a:lnTo>
                <a:lnTo>
                  <a:pt x="222" y="462"/>
                </a:lnTo>
                <a:lnTo>
                  <a:pt x="258" y="378"/>
                </a:lnTo>
                <a:lnTo>
                  <a:pt x="276" y="348"/>
                </a:lnTo>
                <a:lnTo>
                  <a:pt x="294" y="318"/>
                </a:lnTo>
                <a:lnTo>
                  <a:pt x="318" y="288"/>
                </a:lnTo>
                <a:lnTo>
                  <a:pt x="342" y="258"/>
                </a:lnTo>
                <a:lnTo>
                  <a:pt x="372" y="228"/>
                </a:lnTo>
                <a:lnTo>
                  <a:pt x="402" y="198"/>
                </a:lnTo>
                <a:lnTo>
                  <a:pt x="438" y="168"/>
                </a:lnTo>
                <a:lnTo>
                  <a:pt x="468" y="144"/>
                </a:lnTo>
                <a:lnTo>
                  <a:pt x="498" y="126"/>
                </a:lnTo>
                <a:lnTo>
                  <a:pt x="522" y="108"/>
                </a:lnTo>
                <a:lnTo>
                  <a:pt x="546" y="96"/>
                </a:lnTo>
                <a:lnTo>
                  <a:pt x="570" y="84"/>
                </a:lnTo>
                <a:lnTo>
                  <a:pt x="594" y="72"/>
                </a:lnTo>
                <a:lnTo>
                  <a:pt x="618" y="66"/>
                </a:lnTo>
                <a:lnTo>
                  <a:pt x="648" y="54"/>
                </a:lnTo>
                <a:lnTo>
                  <a:pt x="678" y="48"/>
                </a:lnTo>
                <a:lnTo>
                  <a:pt x="714" y="36"/>
                </a:lnTo>
                <a:lnTo>
                  <a:pt x="738" y="30"/>
                </a:lnTo>
                <a:lnTo>
                  <a:pt x="768" y="24"/>
                </a:lnTo>
                <a:lnTo>
                  <a:pt x="792" y="18"/>
                </a:lnTo>
                <a:lnTo>
                  <a:pt x="816" y="12"/>
                </a:lnTo>
                <a:lnTo>
                  <a:pt x="840" y="6"/>
                </a:lnTo>
                <a:lnTo>
                  <a:pt x="870" y="6"/>
                </a:lnTo>
                <a:lnTo>
                  <a:pt x="906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46" name="Freeform 228"/>
          <p:cNvSpPr>
            <a:spLocks/>
          </p:cNvSpPr>
          <p:nvPr/>
        </p:nvSpPr>
        <p:spPr bwMode="auto">
          <a:xfrm>
            <a:off x="3175000" y="3495675"/>
            <a:ext cx="76200" cy="104775"/>
          </a:xfrm>
          <a:custGeom>
            <a:avLst/>
            <a:gdLst>
              <a:gd name="T0" fmla="*/ 2147483647 w 48"/>
              <a:gd name="T1" fmla="*/ 2147483647 h 66"/>
              <a:gd name="T2" fmla="*/ 0 w 48"/>
              <a:gd name="T3" fmla="*/ 2147483647 h 66"/>
              <a:gd name="T4" fmla="*/ 2147483647 w 48"/>
              <a:gd name="T5" fmla="*/ 0 h 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66">
                <a:moveTo>
                  <a:pt x="48" y="24"/>
                </a:moveTo>
                <a:lnTo>
                  <a:pt x="0" y="66"/>
                </a:lnTo>
                <a:lnTo>
                  <a:pt x="1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47" name="Freeform 229"/>
          <p:cNvSpPr>
            <a:spLocks/>
          </p:cNvSpPr>
          <p:nvPr/>
        </p:nvSpPr>
        <p:spPr bwMode="auto">
          <a:xfrm>
            <a:off x="3270250" y="3267075"/>
            <a:ext cx="66675" cy="104775"/>
          </a:xfrm>
          <a:custGeom>
            <a:avLst/>
            <a:gdLst>
              <a:gd name="T0" fmla="*/ 0 w 42"/>
              <a:gd name="T1" fmla="*/ 2147483647 h 66"/>
              <a:gd name="T2" fmla="*/ 2147483647 w 42"/>
              <a:gd name="T3" fmla="*/ 0 h 66"/>
              <a:gd name="T4" fmla="*/ 2147483647 w 42"/>
              <a:gd name="T5" fmla="*/ 2147483647 h 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" h="66">
                <a:moveTo>
                  <a:pt x="0" y="54"/>
                </a:moveTo>
                <a:lnTo>
                  <a:pt x="42" y="0"/>
                </a:lnTo>
                <a:lnTo>
                  <a:pt x="42" y="6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2448" name="Group 230"/>
          <p:cNvGrpSpPr>
            <a:grpSpLocks/>
          </p:cNvGrpSpPr>
          <p:nvPr/>
        </p:nvGrpSpPr>
        <p:grpSpPr bwMode="auto">
          <a:xfrm>
            <a:off x="5705475" y="1857375"/>
            <a:ext cx="2397125" cy="2063750"/>
            <a:chOff x="3382" y="714"/>
            <a:chExt cx="1510" cy="1300"/>
          </a:xfrm>
        </p:grpSpPr>
        <p:sp>
          <p:nvSpPr>
            <p:cNvPr id="52467" name="Line 231"/>
            <p:cNvSpPr>
              <a:spLocks noChangeShapeType="1"/>
            </p:cNvSpPr>
            <p:nvPr/>
          </p:nvSpPr>
          <p:spPr bwMode="auto">
            <a:xfrm>
              <a:off x="3550" y="768"/>
              <a:ext cx="1" cy="10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468" name="Line 232"/>
            <p:cNvSpPr>
              <a:spLocks noChangeShapeType="1"/>
            </p:cNvSpPr>
            <p:nvPr/>
          </p:nvSpPr>
          <p:spPr bwMode="auto">
            <a:xfrm>
              <a:off x="3538" y="1848"/>
              <a:ext cx="126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469" name="Rectangle 233"/>
            <p:cNvSpPr>
              <a:spLocks noChangeArrowheads="1"/>
            </p:cNvSpPr>
            <p:nvPr/>
          </p:nvSpPr>
          <p:spPr bwMode="auto">
            <a:xfrm>
              <a:off x="3472" y="1596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0">
                  <a:solidFill>
                    <a:srgbClr val="000000"/>
                  </a:solidFill>
                </a:rPr>
                <a:t>0</a:t>
              </a:r>
              <a:endParaRPr lang="ru-RU" altLang="ru-RU" sz="2400" b="0"/>
            </a:p>
          </p:txBody>
        </p:sp>
        <p:sp>
          <p:nvSpPr>
            <p:cNvPr id="52470" name="Rectangle 234"/>
            <p:cNvSpPr>
              <a:spLocks noChangeArrowheads="1"/>
            </p:cNvSpPr>
            <p:nvPr/>
          </p:nvSpPr>
          <p:spPr bwMode="auto">
            <a:xfrm>
              <a:off x="4792" y="1860"/>
              <a:ext cx="1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Н</a:t>
              </a:r>
              <a:endParaRPr lang="ru-RU" altLang="ru-RU" sz="2400" b="0"/>
            </a:p>
          </p:txBody>
        </p:sp>
        <p:sp>
          <p:nvSpPr>
            <p:cNvPr id="52471" name="Freeform 235"/>
            <p:cNvSpPr>
              <a:spLocks/>
            </p:cNvSpPr>
            <p:nvPr/>
          </p:nvSpPr>
          <p:spPr bwMode="auto">
            <a:xfrm>
              <a:off x="4780" y="1824"/>
              <a:ext cx="84" cy="36"/>
            </a:xfrm>
            <a:custGeom>
              <a:avLst/>
              <a:gdLst>
                <a:gd name="T0" fmla="*/ 0 w 84"/>
                <a:gd name="T1" fmla="*/ 0 h 36"/>
                <a:gd name="T2" fmla="*/ 18 w 84"/>
                <a:gd name="T3" fmla="*/ 6 h 36"/>
                <a:gd name="T4" fmla="*/ 42 w 84"/>
                <a:gd name="T5" fmla="*/ 12 h 36"/>
                <a:gd name="T6" fmla="*/ 66 w 84"/>
                <a:gd name="T7" fmla="*/ 12 h 36"/>
                <a:gd name="T8" fmla="*/ 84 w 84"/>
                <a:gd name="T9" fmla="*/ 18 h 36"/>
                <a:gd name="T10" fmla="*/ 66 w 84"/>
                <a:gd name="T11" fmla="*/ 18 h 36"/>
                <a:gd name="T12" fmla="*/ 42 w 84"/>
                <a:gd name="T13" fmla="*/ 24 h 36"/>
                <a:gd name="T14" fmla="*/ 18 w 84"/>
                <a:gd name="T15" fmla="*/ 30 h 36"/>
                <a:gd name="T16" fmla="*/ 0 w 84"/>
                <a:gd name="T17" fmla="*/ 36 h 36"/>
                <a:gd name="T18" fmla="*/ 0 w 84"/>
                <a:gd name="T19" fmla="*/ 24 h 36"/>
                <a:gd name="T20" fmla="*/ 0 w 84"/>
                <a:gd name="T21" fmla="*/ 18 h 36"/>
                <a:gd name="T22" fmla="*/ 0 w 84"/>
                <a:gd name="T23" fmla="*/ 12 h 36"/>
                <a:gd name="T24" fmla="*/ 0 w 84"/>
                <a:gd name="T25" fmla="*/ 0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" h="36">
                  <a:moveTo>
                    <a:pt x="0" y="0"/>
                  </a:moveTo>
                  <a:lnTo>
                    <a:pt x="18" y="6"/>
                  </a:lnTo>
                  <a:lnTo>
                    <a:pt x="42" y="12"/>
                  </a:lnTo>
                  <a:lnTo>
                    <a:pt x="66" y="12"/>
                  </a:lnTo>
                  <a:lnTo>
                    <a:pt x="84" y="18"/>
                  </a:lnTo>
                  <a:lnTo>
                    <a:pt x="66" y="18"/>
                  </a:lnTo>
                  <a:lnTo>
                    <a:pt x="42" y="24"/>
                  </a:lnTo>
                  <a:lnTo>
                    <a:pt x="18" y="30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472" name="Freeform 236"/>
            <p:cNvSpPr>
              <a:spLocks/>
            </p:cNvSpPr>
            <p:nvPr/>
          </p:nvSpPr>
          <p:spPr bwMode="auto">
            <a:xfrm>
              <a:off x="4780" y="1824"/>
              <a:ext cx="84" cy="36"/>
            </a:xfrm>
            <a:custGeom>
              <a:avLst/>
              <a:gdLst>
                <a:gd name="T0" fmla="*/ 0 w 84"/>
                <a:gd name="T1" fmla="*/ 0 h 36"/>
                <a:gd name="T2" fmla="*/ 18 w 84"/>
                <a:gd name="T3" fmla="*/ 6 h 36"/>
                <a:gd name="T4" fmla="*/ 42 w 84"/>
                <a:gd name="T5" fmla="*/ 12 h 36"/>
                <a:gd name="T6" fmla="*/ 66 w 84"/>
                <a:gd name="T7" fmla="*/ 12 h 36"/>
                <a:gd name="T8" fmla="*/ 84 w 84"/>
                <a:gd name="T9" fmla="*/ 18 h 36"/>
                <a:gd name="T10" fmla="*/ 66 w 84"/>
                <a:gd name="T11" fmla="*/ 18 h 36"/>
                <a:gd name="T12" fmla="*/ 42 w 84"/>
                <a:gd name="T13" fmla="*/ 24 h 36"/>
                <a:gd name="T14" fmla="*/ 18 w 84"/>
                <a:gd name="T15" fmla="*/ 30 h 36"/>
                <a:gd name="T16" fmla="*/ 0 w 84"/>
                <a:gd name="T17" fmla="*/ 36 h 36"/>
                <a:gd name="T18" fmla="*/ 0 w 84"/>
                <a:gd name="T19" fmla="*/ 24 h 36"/>
                <a:gd name="T20" fmla="*/ 0 w 84"/>
                <a:gd name="T21" fmla="*/ 18 h 36"/>
                <a:gd name="T22" fmla="*/ 0 w 84"/>
                <a:gd name="T23" fmla="*/ 12 h 36"/>
                <a:gd name="T24" fmla="*/ 0 w 84"/>
                <a:gd name="T25" fmla="*/ 0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" h="36">
                  <a:moveTo>
                    <a:pt x="0" y="0"/>
                  </a:moveTo>
                  <a:lnTo>
                    <a:pt x="18" y="6"/>
                  </a:lnTo>
                  <a:lnTo>
                    <a:pt x="42" y="12"/>
                  </a:lnTo>
                  <a:lnTo>
                    <a:pt x="66" y="12"/>
                  </a:lnTo>
                  <a:lnTo>
                    <a:pt x="84" y="18"/>
                  </a:lnTo>
                  <a:lnTo>
                    <a:pt x="66" y="18"/>
                  </a:lnTo>
                  <a:lnTo>
                    <a:pt x="42" y="24"/>
                  </a:lnTo>
                  <a:lnTo>
                    <a:pt x="18" y="30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473" name="Freeform 237"/>
            <p:cNvSpPr>
              <a:spLocks/>
            </p:cNvSpPr>
            <p:nvPr/>
          </p:nvSpPr>
          <p:spPr bwMode="auto">
            <a:xfrm>
              <a:off x="3532" y="720"/>
              <a:ext cx="36" cy="78"/>
            </a:xfrm>
            <a:custGeom>
              <a:avLst/>
              <a:gdLst>
                <a:gd name="T0" fmla="*/ 0 w 36"/>
                <a:gd name="T1" fmla="*/ 78 h 78"/>
                <a:gd name="T2" fmla="*/ 6 w 36"/>
                <a:gd name="T3" fmla="*/ 60 h 78"/>
                <a:gd name="T4" fmla="*/ 12 w 36"/>
                <a:gd name="T5" fmla="*/ 42 h 78"/>
                <a:gd name="T6" fmla="*/ 12 w 36"/>
                <a:gd name="T7" fmla="*/ 18 h 78"/>
                <a:gd name="T8" fmla="*/ 18 w 36"/>
                <a:gd name="T9" fmla="*/ 0 h 78"/>
                <a:gd name="T10" fmla="*/ 18 w 36"/>
                <a:gd name="T11" fmla="*/ 18 h 78"/>
                <a:gd name="T12" fmla="*/ 24 w 36"/>
                <a:gd name="T13" fmla="*/ 36 h 78"/>
                <a:gd name="T14" fmla="*/ 30 w 36"/>
                <a:gd name="T15" fmla="*/ 60 h 78"/>
                <a:gd name="T16" fmla="*/ 36 w 36"/>
                <a:gd name="T17" fmla="*/ 78 h 78"/>
                <a:gd name="T18" fmla="*/ 24 w 36"/>
                <a:gd name="T19" fmla="*/ 78 h 78"/>
                <a:gd name="T20" fmla="*/ 18 w 36"/>
                <a:gd name="T21" fmla="*/ 78 h 78"/>
                <a:gd name="T22" fmla="*/ 12 w 36"/>
                <a:gd name="T23" fmla="*/ 78 h 78"/>
                <a:gd name="T24" fmla="*/ 0 w 36"/>
                <a:gd name="T25" fmla="*/ 78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78">
                  <a:moveTo>
                    <a:pt x="0" y="78"/>
                  </a:moveTo>
                  <a:lnTo>
                    <a:pt x="6" y="60"/>
                  </a:lnTo>
                  <a:lnTo>
                    <a:pt x="12" y="42"/>
                  </a:lnTo>
                  <a:lnTo>
                    <a:pt x="12" y="18"/>
                  </a:lnTo>
                  <a:lnTo>
                    <a:pt x="18" y="0"/>
                  </a:lnTo>
                  <a:lnTo>
                    <a:pt x="18" y="18"/>
                  </a:lnTo>
                  <a:lnTo>
                    <a:pt x="24" y="36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24" y="78"/>
                  </a:lnTo>
                  <a:lnTo>
                    <a:pt x="18" y="78"/>
                  </a:lnTo>
                  <a:lnTo>
                    <a:pt x="12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474" name="Freeform 238"/>
            <p:cNvSpPr>
              <a:spLocks/>
            </p:cNvSpPr>
            <p:nvPr/>
          </p:nvSpPr>
          <p:spPr bwMode="auto">
            <a:xfrm>
              <a:off x="3532" y="720"/>
              <a:ext cx="36" cy="78"/>
            </a:xfrm>
            <a:custGeom>
              <a:avLst/>
              <a:gdLst>
                <a:gd name="T0" fmla="*/ 0 w 36"/>
                <a:gd name="T1" fmla="*/ 78 h 78"/>
                <a:gd name="T2" fmla="*/ 6 w 36"/>
                <a:gd name="T3" fmla="*/ 60 h 78"/>
                <a:gd name="T4" fmla="*/ 12 w 36"/>
                <a:gd name="T5" fmla="*/ 42 h 78"/>
                <a:gd name="T6" fmla="*/ 12 w 36"/>
                <a:gd name="T7" fmla="*/ 18 h 78"/>
                <a:gd name="T8" fmla="*/ 18 w 36"/>
                <a:gd name="T9" fmla="*/ 0 h 78"/>
                <a:gd name="T10" fmla="*/ 18 w 36"/>
                <a:gd name="T11" fmla="*/ 18 h 78"/>
                <a:gd name="T12" fmla="*/ 24 w 36"/>
                <a:gd name="T13" fmla="*/ 36 h 78"/>
                <a:gd name="T14" fmla="*/ 30 w 36"/>
                <a:gd name="T15" fmla="*/ 60 h 78"/>
                <a:gd name="T16" fmla="*/ 36 w 36"/>
                <a:gd name="T17" fmla="*/ 78 h 78"/>
                <a:gd name="T18" fmla="*/ 24 w 36"/>
                <a:gd name="T19" fmla="*/ 78 h 78"/>
                <a:gd name="T20" fmla="*/ 18 w 36"/>
                <a:gd name="T21" fmla="*/ 78 h 78"/>
                <a:gd name="T22" fmla="*/ 12 w 36"/>
                <a:gd name="T23" fmla="*/ 78 h 78"/>
                <a:gd name="T24" fmla="*/ 0 w 36"/>
                <a:gd name="T25" fmla="*/ 78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78">
                  <a:moveTo>
                    <a:pt x="0" y="78"/>
                  </a:moveTo>
                  <a:lnTo>
                    <a:pt x="6" y="60"/>
                  </a:lnTo>
                  <a:lnTo>
                    <a:pt x="12" y="42"/>
                  </a:lnTo>
                  <a:lnTo>
                    <a:pt x="12" y="18"/>
                  </a:lnTo>
                  <a:lnTo>
                    <a:pt x="18" y="0"/>
                  </a:lnTo>
                  <a:lnTo>
                    <a:pt x="18" y="18"/>
                  </a:lnTo>
                  <a:lnTo>
                    <a:pt x="24" y="36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24" y="78"/>
                  </a:lnTo>
                  <a:lnTo>
                    <a:pt x="18" y="78"/>
                  </a:lnTo>
                  <a:lnTo>
                    <a:pt x="12" y="78"/>
                  </a:lnTo>
                  <a:lnTo>
                    <a:pt x="0" y="7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475" name="Freeform 239"/>
            <p:cNvSpPr>
              <a:spLocks/>
            </p:cNvSpPr>
            <p:nvPr/>
          </p:nvSpPr>
          <p:spPr bwMode="auto">
            <a:xfrm>
              <a:off x="3382" y="1554"/>
              <a:ext cx="66" cy="90"/>
            </a:xfrm>
            <a:custGeom>
              <a:avLst/>
              <a:gdLst>
                <a:gd name="T0" fmla="*/ 60 w 66"/>
                <a:gd name="T1" fmla="*/ 0 h 90"/>
                <a:gd name="T2" fmla="*/ 36 w 66"/>
                <a:gd name="T3" fmla="*/ 48 h 90"/>
                <a:gd name="T4" fmla="*/ 42 w 66"/>
                <a:gd name="T5" fmla="*/ 66 h 90"/>
                <a:gd name="T6" fmla="*/ 42 w 66"/>
                <a:gd name="T7" fmla="*/ 72 h 90"/>
                <a:gd name="T8" fmla="*/ 42 w 66"/>
                <a:gd name="T9" fmla="*/ 78 h 90"/>
                <a:gd name="T10" fmla="*/ 48 w 66"/>
                <a:gd name="T11" fmla="*/ 78 h 90"/>
                <a:gd name="T12" fmla="*/ 54 w 66"/>
                <a:gd name="T13" fmla="*/ 78 h 90"/>
                <a:gd name="T14" fmla="*/ 60 w 66"/>
                <a:gd name="T15" fmla="*/ 78 h 90"/>
                <a:gd name="T16" fmla="*/ 60 w 66"/>
                <a:gd name="T17" fmla="*/ 72 h 90"/>
                <a:gd name="T18" fmla="*/ 60 w 66"/>
                <a:gd name="T19" fmla="*/ 66 h 90"/>
                <a:gd name="T20" fmla="*/ 66 w 66"/>
                <a:gd name="T21" fmla="*/ 66 h 90"/>
                <a:gd name="T22" fmla="*/ 66 w 66"/>
                <a:gd name="T23" fmla="*/ 72 h 90"/>
                <a:gd name="T24" fmla="*/ 66 w 66"/>
                <a:gd name="T25" fmla="*/ 78 h 90"/>
                <a:gd name="T26" fmla="*/ 60 w 66"/>
                <a:gd name="T27" fmla="*/ 78 h 90"/>
                <a:gd name="T28" fmla="*/ 60 w 66"/>
                <a:gd name="T29" fmla="*/ 84 h 90"/>
                <a:gd name="T30" fmla="*/ 54 w 66"/>
                <a:gd name="T31" fmla="*/ 90 h 90"/>
                <a:gd name="T32" fmla="*/ 48 w 66"/>
                <a:gd name="T33" fmla="*/ 90 h 90"/>
                <a:gd name="T34" fmla="*/ 48 w 66"/>
                <a:gd name="T35" fmla="*/ 84 h 90"/>
                <a:gd name="T36" fmla="*/ 42 w 66"/>
                <a:gd name="T37" fmla="*/ 84 h 90"/>
                <a:gd name="T38" fmla="*/ 42 w 66"/>
                <a:gd name="T39" fmla="*/ 78 h 90"/>
                <a:gd name="T40" fmla="*/ 36 w 66"/>
                <a:gd name="T41" fmla="*/ 78 h 90"/>
                <a:gd name="T42" fmla="*/ 36 w 66"/>
                <a:gd name="T43" fmla="*/ 72 h 90"/>
                <a:gd name="T44" fmla="*/ 30 w 66"/>
                <a:gd name="T45" fmla="*/ 54 h 90"/>
                <a:gd name="T46" fmla="*/ 12 w 66"/>
                <a:gd name="T47" fmla="*/ 84 h 90"/>
                <a:gd name="T48" fmla="*/ 0 w 66"/>
                <a:gd name="T49" fmla="*/ 84 h 90"/>
                <a:gd name="T50" fmla="*/ 30 w 66"/>
                <a:gd name="T51" fmla="*/ 36 h 90"/>
                <a:gd name="T52" fmla="*/ 24 w 66"/>
                <a:gd name="T53" fmla="*/ 18 h 90"/>
                <a:gd name="T54" fmla="*/ 24 w 66"/>
                <a:gd name="T55" fmla="*/ 12 h 90"/>
                <a:gd name="T56" fmla="*/ 18 w 66"/>
                <a:gd name="T57" fmla="*/ 12 h 90"/>
                <a:gd name="T58" fmla="*/ 18 w 66"/>
                <a:gd name="T59" fmla="*/ 6 h 90"/>
                <a:gd name="T60" fmla="*/ 12 w 66"/>
                <a:gd name="T61" fmla="*/ 6 h 90"/>
                <a:gd name="T62" fmla="*/ 6 w 66"/>
                <a:gd name="T63" fmla="*/ 6 h 90"/>
                <a:gd name="T64" fmla="*/ 6 w 66"/>
                <a:gd name="T65" fmla="*/ 12 h 90"/>
                <a:gd name="T66" fmla="*/ 6 w 66"/>
                <a:gd name="T67" fmla="*/ 18 h 90"/>
                <a:gd name="T68" fmla="*/ 0 w 66"/>
                <a:gd name="T69" fmla="*/ 18 h 90"/>
                <a:gd name="T70" fmla="*/ 0 w 66"/>
                <a:gd name="T71" fmla="*/ 12 h 90"/>
                <a:gd name="T72" fmla="*/ 0 w 66"/>
                <a:gd name="T73" fmla="*/ 6 h 90"/>
                <a:gd name="T74" fmla="*/ 6 w 66"/>
                <a:gd name="T75" fmla="*/ 6 h 90"/>
                <a:gd name="T76" fmla="*/ 6 w 66"/>
                <a:gd name="T77" fmla="*/ 0 h 90"/>
                <a:gd name="T78" fmla="*/ 12 w 66"/>
                <a:gd name="T79" fmla="*/ 0 h 90"/>
                <a:gd name="T80" fmla="*/ 18 w 66"/>
                <a:gd name="T81" fmla="*/ 0 h 90"/>
                <a:gd name="T82" fmla="*/ 24 w 66"/>
                <a:gd name="T83" fmla="*/ 0 h 90"/>
                <a:gd name="T84" fmla="*/ 24 w 66"/>
                <a:gd name="T85" fmla="*/ 6 h 90"/>
                <a:gd name="T86" fmla="*/ 24 w 66"/>
                <a:gd name="T87" fmla="*/ 12 h 90"/>
                <a:gd name="T88" fmla="*/ 30 w 66"/>
                <a:gd name="T89" fmla="*/ 30 h 90"/>
                <a:gd name="T90" fmla="*/ 48 w 66"/>
                <a:gd name="T91" fmla="*/ 0 h 90"/>
                <a:gd name="T92" fmla="*/ 60 w 66"/>
                <a:gd name="T93" fmla="*/ 0 h 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6" h="90">
                  <a:moveTo>
                    <a:pt x="60" y="0"/>
                  </a:moveTo>
                  <a:lnTo>
                    <a:pt x="36" y="48"/>
                  </a:lnTo>
                  <a:lnTo>
                    <a:pt x="42" y="66"/>
                  </a:lnTo>
                  <a:lnTo>
                    <a:pt x="42" y="72"/>
                  </a:lnTo>
                  <a:lnTo>
                    <a:pt x="42" y="78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60" y="78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66" y="66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54" y="90"/>
                  </a:lnTo>
                  <a:lnTo>
                    <a:pt x="48" y="90"/>
                  </a:lnTo>
                  <a:lnTo>
                    <a:pt x="48" y="84"/>
                  </a:lnTo>
                  <a:lnTo>
                    <a:pt x="42" y="84"/>
                  </a:lnTo>
                  <a:lnTo>
                    <a:pt x="42" y="78"/>
                  </a:lnTo>
                  <a:lnTo>
                    <a:pt x="36" y="78"/>
                  </a:lnTo>
                  <a:lnTo>
                    <a:pt x="36" y="72"/>
                  </a:lnTo>
                  <a:lnTo>
                    <a:pt x="30" y="54"/>
                  </a:lnTo>
                  <a:lnTo>
                    <a:pt x="12" y="84"/>
                  </a:lnTo>
                  <a:lnTo>
                    <a:pt x="0" y="84"/>
                  </a:lnTo>
                  <a:lnTo>
                    <a:pt x="30" y="36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30"/>
                  </a:lnTo>
                  <a:lnTo>
                    <a:pt x="4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476" name="Freeform 240"/>
            <p:cNvSpPr>
              <a:spLocks/>
            </p:cNvSpPr>
            <p:nvPr/>
          </p:nvSpPr>
          <p:spPr bwMode="auto">
            <a:xfrm>
              <a:off x="3382" y="1554"/>
              <a:ext cx="66" cy="90"/>
            </a:xfrm>
            <a:custGeom>
              <a:avLst/>
              <a:gdLst>
                <a:gd name="T0" fmla="*/ 60 w 66"/>
                <a:gd name="T1" fmla="*/ 0 h 90"/>
                <a:gd name="T2" fmla="*/ 36 w 66"/>
                <a:gd name="T3" fmla="*/ 48 h 90"/>
                <a:gd name="T4" fmla="*/ 42 w 66"/>
                <a:gd name="T5" fmla="*/ 66 h 90"/>
                <a:gd name="T6" fmla="*/ 42 w 66"/>
                <a:gd name="T7" fmla="*/ 72 h 90"/>
                <a:gd name="T8" fmla="*/ 42 w 66"/>
                <a:gd name="T9" fmla="*/ 78 h 90"/>
                <a:gd name="T10" fmla="*/ 48 w 66"/>
                <a:gd name="T11" fmla="*/ 78 h 90"/>
                <a:gd name="T12" fmla="*/ 54 w 66"/>
                <a:gd name="T13" fmla="*/ 78 h 90"/>
                <a:gd name="T14" fmla="*/ 60 w 66"/>
                <a:gd name="T15" fmla="*/ 78 h 90"/>
                <a:gd name="T16" fmla="*/ 60 w 66"/>
                <a:gd name="T17" fmla="*/ 72 h 90"/>
                <a:gd name="T18" fmla="*/ 60 w 66"/>
                <a:gd name="T19" fmla="*/ 66 h 90"/>
                <a:gd name="T20" fmla="*/ 66 w 66"/>
                <a:gd name="T21" fmla="*/ 66 h 90"/>
                <a:gd name="T22" fmla="*/ 66 w 66"/>
                <a:gd name="T23" fmla="*/ 72 h 90"/>
                <a:gd name="T24" fmla="*/ 66 w 66"/>
                <a:gd name="T25" fmla="*/ 78 h 90"/>
                <a:gd name="T26" fmla="*/ 60 w 66"/>
                <a:gd name="T27" fmla="*/ 78 h 90"/>
                <a:gd name="T28" fmla="*/ 60 w 66"/>
                <a:gd name="T29" fmla="*/ 84 h 90"/>
                <a:gd name="T30" fmla="*/ 54 w 66"/>
                <a:gd name="T31" fmla="*/ 90 h 90"/>
                <a:gd name="T32" fmla="*/ 48 w 66"/>
                <a:gd name="T33" fmla="*/ 90 h 90"/>
                <a:gd name="T34" fmla="*/ 48 w 66"/>
                <a:gd name="T35" fmla="*/ 84 h 90"/>
                <a:gd name="T36" fmla="*/ 42 w 66"/>
                <a:gd name="T37" fmla="*/ 84 h 90"/>
                <a:gd name="T38" fmla="*/ 42 w 66"/>
                <a:gd name="T39" fmla="*/ 78 h 90"/>
                <a:gd name="T40" fmla="*/ 36 w 66"/>
                <a:gd name="T41" fmla="*/ 78 h 90"/>
                <a:gd name="T42" fmla="*/ 36 w 66"/>
                <a:gd name="T43" fmla="*/ 72 h 90"/>
                <a:gd name="T44" fmla="*/ 30 w 66"/>
                <a:gd name="T45" fmla="*/ 54 h 90"/>
                <a:gd name="T46" fmla="*/ 12 w 66"/>
                <a:gd name="T47" fmla="*/ 84 h 90"/>
                <a:gd name="T48" fmla="*/ 0 w 66"/>
                <a:gd name="T49" fmla="*/ 84 h 90"/>
                <a:gd name="T50" fmla="*/ 30 w 66"/>
                <a:gd name="T51" fmla="*/ 36 h 90"/>
                <a:gd name="T52" fmla="*/ 24 w 66"/>
                <a:gd name="T53" fmla="*/ 18 h 90"/>
                <a:gd name="T54" fmla="*/ 24 w 66"/>
                <a:gd name="T55" fmla="*/ 12 h 90"/>
                <a:gd name="T56" fmla="*/ 18 w 66"/>
                <a:gd name="T57" fmla="*/ 12 h 90"/>
                <a:gd name="T58" fmla="*/ 18 w 66"/>
                <a:gd name="T59" fmla="*/ 6 h 90"/>
                <a:gd name="T60" fmla="*/ 12 w 66"/>
                <a:gd name="T61" fmla="*/ 6 h 90"/>
                <a:gd name="T62" fmla="*/ 6 w 66"/>
                <a:gd name="T63" fmla="*/ 6 h 90"/>
                <a:gd name="T64" fmla="*/ 6 w 66"/>
                <a:gd name="T65" fmla="*/ 12 h 90"/>
                <a:gd name="T66" fmla="*/ 6 w 66"/>
                <a:gd name="T67" fmla="*/ 18 h 90"/>
                <a:gd name="T68" fmla="*/ 0 w 66"/>
                <a:gd name="T69" fmla="*/ 18 h 90"/>
                <a:gd name="T70" fmla="*/ 0 w 66"/>
                <a:gd name="T71" fmla="*/ 12 h 90"/>
                <a:gd name="T72" fmla="*/ 0 w 66"/>
                <a:gd name="T73" fmla="*/ 6 h 90"/>
                <a:gd name="T74" fmla="*/ 6 w 66"/>
                <a:gd name="T75" fmla="*/ 6 h 90"/>
                <a:gd name="T76" fmla="*/ 6 w 66"/>
                <a:gd name="T77" fmla="*/ 0 h 90"/>
                <a:gd name="T78" fmla="*/ 12 w 66"/>
                <a:gd name="T79" fmla="*/ 0 h 90"/>
                <a:gd name="T80" fmla="*/ 18 w 66"/>
                <a:gd name="T81" fmla="*/ 0 h 90"/>
                <a:gd name="T82" fmla="*/ 24 w 66"/>
                <a:gd name="T83" fmla="*/ 0 h 90"/>
                <a:gd name="T84" fmla="*/ 24 w 66"/>
                <a:gd name="T85" fmla="*/ 6 h 90"/>
                <a:gd name="T86" fmla="*/ 24 w 66"/>
                <a:gd name="T87" fmla="*/ 12 h 90"/>
                <a:gd name="T88" fmla="*/ 30 w 66"/>
                <a:gd name="T89" fmla="*/ 30 h 90"/>
                <a:gd name="T90" fmla="*/ 48 w 66"/>
                <a:gd name="T91" fmla="*/ 0 h 90"/>
                <a:gd name="T92" fmla="*/ 60 w 66"/>
                <a:gd name="T93" fmla="*/ 0 h 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6" h="90">
                  <a:moveTo>
                    <a:pt x="60" y="0"/>
                  </a:moveTo>
                  <a:lnTo>
                    <a:pt x="36" y="48"/>
                  </a:lnTo>
                  <a:lnTo>
                    <a:pt x="42" y="66"/>
                  </a:lnTo>
                  <a:lnTo>
                    <a:pt x="42" y="72"/>
                  </a:lnTo>
                  <a:lnTo>
                    <a:pt x="42" y="78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60" y="78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66" y="66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54" y="90"/>
                  </a:lnTo>
                  <a:lnTo>
                    <a:pt x="48" y="90"/>
                  </a:lnTo>
                  <a:lnTo>
                    <a:pt x="48" y="84"/>
                  </a:lnTo>
                  <a:lnTo>
                    <a:pt x="42" y="84"/>
                  </a:lnTo>
                  <a:lnTo>
                    <a:pt x="42" y="78"/>
                  </a:lnTo>
                  <a:lnTo>
                    <a:pt x="36" y="78"/>
                  </a:lnTo>
                  <a:lnTo>
                    <a:pt x="36" y="72"/>
                  </a:lnTo>
                  <a:lnTo>
                    <a:pt x="30" y="54"/>
                  </a:lnTo>
                  <a:lnTo>
                    <a:pt x="12" y="84"/>
                  </a:lnTo>
                  <a:lnTo>
                    <a:pt x="0" y="84"/>
                  </a:lnTo>
                  <a:lnTo>
                    <a:pt x="30" y="36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30"/>
                  </a:lnTo>
                  <a:lnTo>
                    <a:pt x="48" y="0"/>
                  </a:lnTo>
                  <a:lnTo>
                    <a:pt x="6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477" name="Freeform 241"/>
            <p:cNvSpPr>
              <a:spLocks/>
            </p:cNvSpPr>
            <p:nvPr/>
          </p:nvSpPr>
          <p:spPr bwMode="auto">
            <a:xfrm>
              <a:off x="3424" y="726"/>
              <a:ext cx="66" cy="90"/>
            </a:xfrm>
            <a:custGeom>
              <a:avLst/>
              <a:gdLst>
                <a:gd name="T0" fmla="*/ 60 w 66"/>
                <a:gd name="T1" fmla="*/ 0 h 90"/>
                <a:gd name="T2" fmla="*/ 30 w 66"/>
                <a:gd name="T3" fmla="*/ 48 h 90"/>
                <a:gd name="T4" fmla="*/ 36 w 66"/>
                <a:gd name="T5" fmla="*/ 66 h 90"/>
                <a:gd name="T6" fmla="*/ 36 w 66"/>
                <a:gd name="T7" fmla="*/ 72 h 90"/>
                <a:gd name="T8" fmla="*/ 42 w 66"/>
                <a:gd name="T9" fmla="*/ 78 h 90"/>
                <a:gd name="T10" fmla="*/ 48 w 66"/>
                <a:gd name="T11" fmla="*/ 84 h 90"/>
                <a:gd name="T12" fmla="*/ 54 w 66"/>
                <a:gd name="T13" fmla="*/ 84 h 90"/>
                <a:gd name="T14" fmla="*/ 54 w 66"/>
                <a:gd name="T15" fmla="*/ 78 h 90"/>
                <a:gd name="T16" fmla="*/ 60 w 66"/>
                <a:gd name="T17" fmla="*/ 78 h 90"/>
                <a:gd name="T18" fmla="*/ 60 w 66"/>
                <a:gd name="T19" fmla="*/ 72 h 90"/>
                <a:gd name="T20" fmla="*/ 66 w 66"/>
                <a:gd name="T21" fmla="*/ 72 h 90"/>
                <a:gd name="T22" fmla="*/ 60 w 66"/>
                <a:gd name="T23" fmla="*/ 78 h 90"/>
                <a:gd name="T24" fmla="*/ 60 w 66"/>
                <a:gd name="T25" fmla="*/ 84 h 90"/>
                <a:gd name="T26" fmla="*/ 60 w 66"/>
                <a:gd name="T27" fmla="*/ 90 h 90"/>
                <a:gd name="T28" fmla="*/ 54 w 66"/>
                <a:gd name="T29" fmla="*/ 90 h 90"/>
                <a:gd name="T30" fmla="*/ 48 w 66"/>
                <a:gd name="T31" fmla="*/ 90 h 90"/>
                <a:gd name="T32" fmla="*/ 42 w 66"/>
                <a:gd name="T33" fmla="*/ 90 h 90"/>
                <a:gd name="T34" fmla="*/ 36 w 66"/>
                <a:gd name="T35" fmla="*/ 84 h 90"/>
                <a:gd name="T36" fmla="*/ 36 w 66"/>
                <a:gd name="T37" fmla="*/ 78 h 90"/>
                <a:gd name="T38" fmla="*/ 36 w 66"/>
                <a:gd name="T39" fmla="*/ 72 h 90"/>
                <a:gd name="T40" fmla="*/ 30 w 66"/>
                <a:gd name="T41" fmla="*/ 54 h 90"/>
                <a:gd name="T42" fmla="*/ 12 w 66"/>
                <a:gd name="T43" fmla="*/ 90 h 90"/>
                <a:gd name="T44" fmla="*/ 0 w 66"/>
                <a:gd name="T45" fmla="*/ 90 h 90"/>
                <a:gd name="T46" fmla="*/ 24 w 66"/>
                <a:gd name="T47" fmla="*/ 42 h 90"/>
                <a:gd name="T48" fmla="*/ 24 w 66"/>
                <a:gd name="T49" fmla="*/ 24 h 90"/>
                <a:gd name="T50" fmla="*/ 18 w 66"/>
                <a:gd name="T51" fmla="*/ 18 h 90"/>
                <a:gd name="T52" fmla="*/ 18 w 66"/>
                <a:gd name="T53" fmla="*/ 12 h 90"/>
                <a:gd name="T54" fmla="*/ 12 w 66"/>
                <a:gd name="T55" fmla="*/ 12 h 90"/>
                <a:gd name="T56" fmla="*/ 6 w 66"/>
                <a:gd name="T57" fmla="*/ 12 h 90"/>
                <a:gd name="T58" fmla="*/ 0 w 66"/>
                <a:gd name="T59" fmla="*/ 18 h 90"/>
                <a:gd name="T60" fmla="*/ 0 w 66"/>
                <a:gd name="T61" fmla="*/ 24 h 90"/>
                <a:gd name="T62" fmla="*/ 0 w 66"/>
                <a:gd name="T63" fmla="*/ 18 h 90"/>
                <a:gd name="T64" fmla="*/ 0 w 66"/>
                <a:gd name="T65" fmla="*/ 12 h 90"/>
                <a:gd name="T66" fmla="*/ 0 w 66"/>
                <a:gd name="T67" fmla="*/ 6 h 90"/>
                <a:gd name="T68" fmla="*/ 6 w 66"/>
                <a:gd name="T69" fmla="*/ 6 h 90"/>
                <a:gd name="T70" fmla="*/ 6 w 66"/>
                <a:gd name="T71" fmla="*/ 0 h 90"/>
                <a:gd name="T72" fmla="*/ 12 w 66"/>
                <a:gd name="T73" fmla="*/ 0 h 90"/>
                <a:gd name="T74" fmla="*/ 18 w 66"/>
                <a:gd name="T75" fmla="*/ 0 h 90"/>
                <a:gd name="T76" fmla="*/ 18 w 66"/>
                <a:gd name="T77" fmla="*/ 6 h 90"/>
                <a:gd name="T78" fmla="*/ 24 w 66"/>
                <a:gd name="T79" fmla="*/ 6 h 90"/>
                <a:gd name="T80" fmla="*/ 24 w 66"/>
                <a:gd name="T81" fmla="*/ 12 h 90"/>
                <a:gd name="T82" fmla="*/ 30 w 66"/>
                <a:gd name="T83" fmla="*/ 36 h 90"/>
                <a:gd name="T84" fmla="*/ 48 w 66"/>
                <a:gd name="T85" fmla="*/ 0 h 90"/>
                <a:gd name="T86" fmla="*/ 60 w 66"/>
                <a:gd name="T87" fmla="*/ 0 h 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6" h="90">
                  <a:moveTo>
                    <a:pt x="60" y="0"/>
                  </a:moveTo>
                  <a:lnTo>
                    <a:pt x="30" y="48"/>
                  </a:lnTo>
                  <a:lnTo>
                    <a:pt x="36" y="66"/>
                  </a:lnTo>
                  <a:lnTo>
                    <a:pt x="36" y="72"/>
                  </a:lnTo>
                  <a:lnTo>
                    <a:pt x="42" y="78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54" y="78"/>
                  </a:lnTo>
                  <a:lnTo>
                    <a:pt x="60" y="78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60" y="90"/>
                  </a:lnTo>
                  <a:lnTo>
                    <a:pt x="54" y="90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36" y="84"/>
                  </a:lnTo>
                  <a:lnTo>
                    <a:pt x="36" y="78"/>
                  </a:lnTo>
                  <a:lnTo>
                    <a:pt x="36" y="72"/>
                  </a:lnTo>
                  <a:lnTo>
                    <a:pt x="30" y="54"/>
                  </a:lnTo>
                  <a:lnTo>
                    <a:pt x="12" y="90"/>
                  </a:lnTo>
                  <a:lnTo>
                    <a:pt x="0" y="90"/>
                  </a:lnTo>
                  <a:lnTo>
                    <a:pt x="24" y="42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36"/>
                  </a:lnTo>
                  <a:lnTo>
                    <a:pt x="4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478" name="Freeform 242"/>
            <p:cNvSpPr>
              <a:spLocks/>
            </p:cNvSpPr>
            <p:nvPr/>
          </p:nvSpPr>
          <p:spPr bwMode="auto">
            <a:xfrm>
              <a:off x="3424" y="726"/>
              <a:ext cx="66" cy="90"/>
            </a:xfrm>
            <a:custGeom>
              <a:avLst/>
              <a:gdLst>
                <a:gd name="T0" fmla="*/ 60 w 66"/>
                <a:gd name="T1" fmla="*/ 0 h 90"/>
                <a:gd name="T2" fmla="*/ 30 w 66"/>
                <a:gd name="T3" fmla="*/ 48 h 90"/>
                <a:gd name="T4" fmla="*/ 36 w 66"/>
                <a:gd name="T5" fmla="*/ 66 h 90"/>
                <a:gd name="T6" fmla="*/ 36 w 66"/>
                <a:gd name="T7" fmla="*/ 72 h 90"/>
                <a:gd name="T8" fmla="*/ 42 w 66"/>
                <a:gd name="T9" fmla="*/ 78 h 90"/>
                <a:gd name="T10" fmla="*/ 48 w 66"/>
                <a:gd name="T11" fmla="*/ 84 h 90"/>
                <a:gd name="T12" fmla="*/ 54 w 66"/>
                <a:gd name="T13" fmla="*/ 84 h 90"/>
                <a:gd name="T14" fmla="*/ 54 w 66"/>
                <a:gd name="T15" fmla="*/ 78 h 90"/>
                <a:gd name="T16" fmla="*/ 60 w 66"/>
                <a:gd name="T17" fmla="*/ 78 h 90"/>
                <a:gd name="T18" fmla="*/ 60 w 66"/>
                <a:gd name="T19" fmla="*/ 72 h 90"/>
                <a:gd name="T20" fmla="*/ 66 w 66"/>
                <a:gd name="T21" fmla="*/ 72 h 90"/>
                <a:gd name="T22" fmla="*/ 60 w 66"/>
                <a:gd name="T23" fmla="*/ 78 h 90"/>
                <a:gd name="T24" fmla="*/ 60 w 66"/>
                <a:gd name="T25" fmla="*/ 84 h 90"/>
                <a:gd name="T26" fmla="*/ 60 w 66"/>
                <a:gd name="T27" fmla="*/ 90 h 90"/>
                <a:gd name="T28" fmla="*/ 54 w 66"/>
                <a:gd name="T29" fmla="*/ 90 h 90"/>
                <a:gd name="T30" fmla="*/ 48 w 66"/>
                <a:gd name="T31" fmla="*/ 90 h 90"/>
                <a:gd name="T32" fmla="*/ 42 w 66"/>
                <a:gd name="T33" fmla="*/ 90 h 90"/>
                <a:gd name="T34" fmla="*/ 36 w 66"/>
                <a:gd name="T35" fmla="*/ 84 h 90"/>
                <a:gd name="T36" fmla="*/ 36 w 66"/>
                <a:gd name="T37" fmla="*/ 78 h 90"/>
                <a:gd name="T38" fmla="*/ 36 w 66"/>
                <a:gd name="T39" fmla="*/ 72 h 90"/>
                <a:gd name="T40" fmla="*/ 30 w 66"/>
                <a:gd name="T41" fmla="*/ 54 h 90"/>
                <a:gd name="T42" fmla="*/ 12 w 66"/>
                <a:gd name="T43" fmla="*/ 90 h 90"/>
                <a:gd name="T44" fmla="*/ 0 w 66"/>
                <a:gd name="T45" fmla="*/ 90 h 90"/>
                <a:gd name="T46" fmla="*/ 24 w 66"/>
                <a:gd name="T47" fmla="*/ 42 h 90"/>
                <a:gd name="T48" fmla="*/ 24 w 66"/>
                <a:gd name="T49" fmla="*/ 24 h 90"/>
                <a:gd name="T50" fmla="*/ 18 w 66"/>
                <a:gd name="T51" fmla="*/ 18 h 90"/>
                <a:gd name="T52" fmla="*/ 18 w 66"/>
                <a:gd name="T53" fmla="*/ 12 h 90"/>
                <a:gd name="T54" fmla="*/ 12 w 66"/>
                <a:gd name="T55" fmla="*/ 12 h 90"/>
                <a:gd name="T56" fmla="*/ 6 w 66"/>
                <a:gd name="T57" fmla="*/ 12 h 90"/>
                <a:gd name="T58" fmla="*/ 0 w 66"/>
                <a:gd name="T59" fmla="*/ 18 h 90"/>
                <a:gd name="T60" fmla="*/ 0 w 66"/>
                <a:gd name="T61" fmla="*/ 24 h 90"/>
                <a:gd name="T62" fmla="*/ 0 w 66"/>
                <a:gd name="T63" fmla="*/ 18 h 90"/>
                <a:gd name="T64" fmla="*/ 0 w 66"/>
                <a:gd name="T65" fmla="*/ 12 h 90"/>
                <a:gd name="T66" fmla="*/ 0 w 66"/>
                <a:gd name="T67" fmla="*/ 6 h 90"/>
                <a:gd name="T68" fmla="*/ 6 w 66"/>
                <a:gd name="T69" fmla="*/ 6 h 90"/>
                <a:gd name="T70" fmla="*/ 6 w 66"/>
                <a:gd name="T71" fmla="*/ 0 h 90"/>
                <a:gd name="T72" fmla="*/ 12 w 66"/>
                <a:gd name="T73" fmla="*/ 0 h 90"/>
                <a:gd name="T74" fmla="*/ 18 w 66"/>
                <a:gd name="T75" fmla="*/ 0 h 90"/>
                <a:gd name="T76" fmla="*/ 18 w 66"/>
                <a:gd name="T77" fmla="*/ 6 h 90"/>
                <a:gd name="T78" fmla="*/ 24 w 66"/>
                <a:gd name="T79" fmla="*/ 6 h 90"/>
                <a:gd name="T80" fmla="*/ 24 w 66"/>
                <a:gd name="T81" fmla="*/ 12 h 90"/>
                <a:gd name="T82" fmla="*/ 30 w 66"/>
                <a:gd name="T83" fmla="*/ 36 h 90"/>
                <a:gd name="T84" fmla="*/ 48 w 66"/>
                <a:gd name="T85" fmla="*/ 0 h 90"/>
                <a:gd name="T86" fmla="*/ 60 w 66"/>
                <a:gd name="T87" fmla="*/ 0 h 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6" h="90">
                  <a:moveTo>
                    <a:pt x="60" y="0"/>
                  </a:moveTo>
                  <a:lnTo>
                    <a:pt x="30" y="48"/>
                  </a:lnTo>
                  <a:lnTo>
                    <a:pt x="36" y="66"/>
                  </a:lnTo>
                  <a:lnTo>
                    <a:pt x="36" y="72"/>
                  </a:lnTo>
                  <a:lnTo>
                    <a:pt x="42" y="78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54" y="78"/>
                  </a:lnTo>
                  <a:lnTo>
                    <a:pt x="60" y="78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60" y="90"/>
                  </a:lnTo>
                  <a:lnTo>
                    <a:pt x="54" y="90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36" y="84"/>
                  </a:lnTo>
                  <a:lnTo>
                    <a:pt x="36" y="78"/>
                  </a:lnTo>
                  <a:lnTo>
                    <a:pt x="36" y="72"/>
                  </a:lnTo>
                  <a:lnTo>
                    <a:pt x="30" y="54"/>
                  </a:lnTo>
                  <a:lnTo>
                    <a:pt x="12" y="90"/>
                  </a:lnTo>
                  <a:lnTo>
                    <a:pt x="0" y="90"/>
                  </a:lnTo>
                  <a:lnTo>
                    <a:pt x="24" y="42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36"/>
                  </a:lnTo>
                  <a:lnTo>
                    <a:pt x="48" y="0"/>
                  </a:lnTo>
                  <a:lnTo>
                    <a:pt x="6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479" name="Freeform 243"/>
            <p:cNvSpPr>
              <a:spLocks/>
            </p:cNvSpPr>
            <p:nvPr/>
          </p:nvSpPr>
          <p:spPr bwMode="auto">
            <a:xfrm>
              <a:off x="3550" y="714"/>
              <a:ext cx="1128" cy="1044"/>
            </a:xfrm>
            <a:custGeom>
              <a:avLst/>
              <a:gdLst>
                <a:gd name="T0" fmla="*/ 0 w 1128"/>
                <a:gd name="T1" fmla="*/ 894 h 1044"/>
                <a:gd name="T2" fmla="*/ 18 w 1128"/>
                <a:gd name="T3" fmla="*/ 888 h 1044"/>
                <a:gd name="T4" fmla="*/ 36 w 1128"/>
                <a:gd name="T5" fmla="*/ 882 h 1044"/>
                <a:gd name="T6" fmla="*/ 48 w 1128"/>
                <a:gd name="T7" fmla="*/ 876 h 1044"/>
                <a:gd name="T8" fmla="*/ 66 w 1128"/>
                <a:gd name="T9" fmla="*/ 870 h 1044"/>
                <a:gd name="T10" fmla="*/ 72 w 1128"/>
                <a:gd name="T11" fmla="*/ 864 h 1044"/>
                <a:gd name="T12" fmla="*/ 78 w 1128"/>
                <a:gd name="T13" fmla="*/ 852 h 1044"/>
                <a:gd name="T14" fmla="*/ 84 w 1128"/>
                <a:gd name="T15" fmla="*/ 846 h 1044"/>
                <a:gd name="T16" fmla="*/ 90 w 1128"/>
                <a:gd name="T17" fmla="*/ 840 h 1044"/>
                <a:gd name="T18" fmla="*/ 90 w 1128"/>
                <a:gd name="T19" fmla="*/ 828 h 1044"/>
                <a:gd name="T20" fmla="*/ 96 w 1128"/>
                <a:gd name="T21" fmla="*/ 822 h 1044"/>
                <a:gd name="T22" fmla="*/ 96 w 1128"/>
                <a:gd name="T23" fmla="*/ 816 h 1044"/>
                <a:gd name="T24" fmla="*/ 96 w 1128"/>
                <a:gd name="T25" fmla="*/ 804 h 1044"/>
                <a:gd name="T26" fmla="*/ 108 w 1128"/>
                <a:gd name="T27" fmla="*/ 720 h 1044"/>
                <a:gd name="T28" fmla="*/ 120 w 1128"/>
                <a:gd name="T29" fmla="*/ 636 h 1044"/>
                <a:gd name="T30" fmla="*/ 126 w 1128"/>
                <a:gd name="T31" fmla="*/ 552 h 1044"/>
                <a:gd name="T32" fmla="*/ 138 w 1128"/>
                <a:gd name="T33" fmla="*/ 468 h 1044"/>
                <a:gd name="T34" fmla="*/ 150 w 1128"/>
                <a:gd name="T35" fmla="*/ 384 h 1044"/>
                <a:gd name="T36" fmla="*/ 162 w 1128"/>
                <a:gd name="T37" fmla="*/ 300 h 1044"/>
                <a:gd name="T38" fmla="*/ 174 w 1128"/>
                <a:gd name="T39" fmla="*/ 216 h 1044"/>
                <a:gd name="T40" fmla="*/ 186 w 1128"/>
                <a:gd name="T41" fmla="*/ 132 h 1044"/>
                <a:gd name="T42" fmla="*/ 192 w 1128"/>
                <a:gd name="T43" fmla="*/ 72 h 1044"/>
                <a:gd name="T44" fmla="*/ 204 w 1128"/>
                <a:gd name="T45" fmla="*/ 30 h 1044"/>
                <a:gd name="T46" fmla="*/ 222 w 1128"/>
                <a:gd name="T47" fmla="*/ 6 h 1044"/>
                <a:gd name="T48" fmla="*/ 240 w 1128"/>
                <a:gd name="T49" fmla="*/ 0 h 1044"/>
                <a:gd name="T50" fmla="*/ 258 w 1128"/>
                <a:gd name="T51" fmla="*/ 12 h 1044"/>
                <a:gd name="T52" fmla="*/ 276 w 1128"/>
                <a:gd name="T53" fmla="*/ 36 h 1044"/>
                <a:gd name="T54" fmla="*/ 294 w 1128"/>
                <a:gd name="T55" fmla="*/ 72 h 1044"/>
                <a:gd name="T56" fmla="*/ 312 w 1128"/>
                <a:gd name="T57" fmla="*/ 126 h 1044"/>
                <a:gd name="T58" fmla="*/ 342 w 1128"/>
                <a:gd name="T59" fmla="*/ 252 h 1044"/>
                <a:gd name="T60" fmla="*/ 378 w 1128"/>
                <a:gd name="T61" fmla="*/ 372 h 1044"/>
                <a:gd name="T62" fmla="*/ 420 w 1128"/>
                <a:gd name="T63" fmla="*/ 486 h 1044"/>
                <a:gd name="T64" fmla="*/ 474 w 1128"/>
                <a:gd name="T65" fmla="*/ 588 h 1044"/>
                <a:gd name="T66" fmla="*/ 528 w 1128"/>
                <a:gd name="T67" fmla="*/ 684 h 1044"/>
                <a:gd name="T68" fmla="*/ 588 w 1128"/>
                <a:gd name="T69" fmla="*/ 768 h 1044"/>
                <a:gd name="T70" fmla="*/ 654 w 1128"/>
                <a:gd name="T71" fmla="*/ 840 h 1044"/>
                <a:gd name="T72" fmla="*/ 726 w 1128"/>
                <a:gd name="T73" fmla="*/ 900 h 1044"/>
                <a:gd name="T74" fmla="*/ 768 w 1128"/>
                <a:gd name="T75" fmla="*/ 930 h 1044"/>
                <a:gd name="T76" fmla="*/ 816 w 1128"/>
                <a:gd name="T77" fmla="*/ 954 h 1044"/>
                <a:gd name="T78" fmla="*/ 870 w 1128"/>
                <a:gd name="T79" fmla="*/ 978 h 1044"/>
                <a:gd name="T80" fmla="*/ 918 w 1128"/>
                <a:gd name="T81" fmla="*/ 996 h 1044"/>
                <a:gd name="T82" fmla="*/ 972 w 1128"/>
                <a:gd name="T83" fmla="*/ 1008 h 1044"/>
                <a:gd name="T84" fmla="*/ 1026 w 1128"/>
                <a:gd name="T85" fmla="*/ 1020 h 1044"/>
                <a:gd name="T86" fmla="*/ 1080 w 1128"/>
                <a:gd name="T87" fmla="*/ 1032 h 1044"/>
                <a:gd name="T88" fmla="*/ 1128 w 1128"/>
                <a:gd name="T89" fmla="*/ 1044 h 10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28" h="1044">
                  <a:moveTo>
                    <a:pt x="0" y="894"/>
                  </a:moveTo>
                  <a:lnTo>
                    <a:pt x="18" y="888"/>
                  </a:lnTo>
                  <a:lnTo>
                    <a:pt x="36" y="882"/>
                  </a:lnTo>
                  <a:lnTo>
                    <a:pt x="48" y="876"/>
                  </a:lnTo>
                  <a:lnTo>
                    <a:pt x="66" y="870"/>
                  </a:lnTo>
                  <a:lnTo>
                    <a:pt x="72" y="864"/>
                  </a:lnTo>
                  <a:lnTo>
                    <a:pt x="78" y="852"/>
                  </a:lnTo>
                  <a:lnTo>
                    <a:pt x="84" y="846"/>
                  </a:lnTo>
                  <a:lnTo>
                    <a:pt x="90" y="840"/>
                  </a:lnTo>
                  <a:lnTo>
                    <a:pt x="90" y="828"/>
                  </a:lnTo>
                  <a:lnTo>
                    <a:pt x="96" y="822"/>
                  </a:lnTo>
                  <a:lnTo>
                    <a:pt x="96" y="816"/>
                  </a:lnTo>
                  <a:lnTo>
                    <a:pt x="96" y="804"/>
                  </a:lnTo>
                  <a:lnTo>
                    <a:pt x="108" y="720"/>
                  </a:lnTo>
                  <a:lnTo>
                    <a:pt x="120" y="636"/>
                  </a:lnTo>
                  <a:lnTo>
                    <a:pt x="126" y="552"/>
                  </a:lnTo>
                  <a:lnTo>
                    <a:pt x="138" y="468"/>
                  </a:lnTo>
                  <a:lnTo>
                    <a:pt x="150" y="384"/>
                  </a:lnTo>
                  <a:lnTo>
                    <a:pt x="162" y="300"/>
                  </a:lnTo>
                  <a:lnTo>
                    <a:pt x="174" y="216"/>
                  </a:lnTo>
                  <a:lnTo>
                    <a:pt x="186" y="132"/>
                  </a:lnTo>
                  <a:lnTo>
                    <a:pt x="192" y="72"/>
                  </a:lnTo>
                  <a:lnTo>
                    <a:pt x="204" y="30"/>
                  </a:lnTo>
                  <a:lnTo>
                    <a:pt x="222" y="6"/>
                  </a:lnTo>
                  <a:lnTo>
                    <a:pt x="240" y="0"/>
                  </a:lnTo>
                  <a:lnTo>
                    <a:pt x="258" y="12"/>
                  </a:lnTo>
                  <a:lnTo>
                    <a:pt x="276" y="36"/>
                  </a:lnTo>
                  <a:lnTo>
                    <a:pt x="294" y="72"/>
                  </a:lnTo>
                  <a:lnTo>
                    <a:pt x="312" y="126"/>
                  </a:lnTo>
                  <a:lnTo>
                    <a:pt x="342" y="252"/>
                  </a:lnTo>
                  <a:lnTo>
                    <a:pt x="378" y="372"/>
                  </a:lnTo>
                  <a:lnTo>
                    <a:pt x="420" y="486"/>
                  </a:lnTo>
                  <a:lnTo>
                    <a:pt x="474" y="588"/>
                  </a:lnTo>
                  <a:lnTo>
                    <a:pt x="528" y="684"/>
                  </a:lnTo>
                  <a:lnTo>
                    <a:pt x="588" y="768"/>
                  </a:lnTo>
                  <a:lnTo>
                    <a:pt x="654" y="840"/>
                  </a:lnTo>
                  <a:lnTo>
                    <a:pt x="726" y="900"/>
                  </a:lnTo>
                  <a:lnTo>
                    <a:pt x="768" y="930"/>
                  </a:lnTo>
                  <a:lnTo>
                    <a:pt x="816" y="954"/>
                  </a:lnTo>
                  <a:lnTo>
                    <a:pt x="870" y="978"/>
                  </a:lnTo>
                  <a:lnTo>
                    <a:pt x="918" y="996"/>
                  </a:lnTo>
                  <a:lnTo>
                    <a:pt x="972" y="1008"/>
                  </a:lnTo>
                  <a:lnTo>
                    <a:pt x="1026" y="1020"/>
                  </a:lnTo>
                  <a:lnTo>
                    <a:pt x="1080" y="1032"/>
                  </a:lnTo>
                  <a:lnTo>
                    <a:pt x="1128" y="104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449" name="Freeform 244"/>
          <p:cNvSpPr>
            <a:spLocks/>
          </p:cNvSpPr>
          <p:nvPr/>
        </p:nvSpPr>
        <p:spPr bwMode="auto">
          <a:xfrm>
            <a:off x="3622675" y="2438400"/>
            <a:ext cx="85725" cy="95250"/>
          </a:xfrm>
          <a:custGeom>
            <a:avLst/>
            <a:gdLst>
              <a:gd name="T0" fmla="*/ 0 w 54"/>
              <a:gd name="T1" fmla="*/ 2147483647 h 60"/>
              <a:gd name="T2" fmla="*/ 2147483647 w 54"/>
              <a:gd name="T3" fmla="*/ 0 h 60"/>
              <a:gd name="T4" fmla="*/ 2147483647 w 54"/>
              <a:gd name="T5" fmla="*/ 2147483647 h 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" h="60">
                <a:moveTo>
                  <a:pt x="0" y="36"/>
                </a:moveTo>
                <a:lnTo>
                  <a:pt x="54" y="0"/>
                </a:lnTo>
                <a:lnTo>
                  <a:pt x="36" y="6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2450" name="Group 245"/>
          <p:cNvGrpSpPr>
            <a:grpSpLocks/>
          </p:cNvGrpSpPr>
          <p:nvPr/>
        </p:nvGrpSpPr>
        <p:grpSpPr bwMode="auto">
          <a:xfrm>
            <a:off x="3606800" y="4381500"/>
            <a:ext cx="3886200" cy="1600200"/>
            <a:chOff x="2304" y="2304"/>
            <a:chExt cx="2448" cy="1008"/>
          </a:xfrm>
        </p:grpSpPr>
        <p:sp>
          <p:nvSpPr>
            <p:cNvPr id="52452" name="Rectangle 246"/>
            <p:cNvSpPr>
              <a:spLocks noChangeArrowheads="1"/>
            </p:cNvSpPr>
            <p:nvPr/>
          </p:nvSpPr>
          <p:spPr bwMode="auto">
            <a:xfrm>
              <a:off x="2304" y="2304"/>
              <a:ext cx="2448" cy="100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grpSp>
          <p:nvGrpSpPr>
            <p:cNvPr id="52453" name="Group 247"/>
            <p:cNvGrpSpPr>
              <a:grpSpLocks/>
            </p:cNvGrpSpPr>
            <p:nvPr/>
          </p:nvGrpSpPr>
          <p:grpSpPr bwMode="auto">
            <a:xfrm>
              <a:off x="2314" y="2352"/>
              <a:ext cx="2317" cy="859"/>
              <a:chOff x="2314" y="2352"/>
              <a:chExt cx="2317" cy="859"/>
            </a:xfrm>
          </p:grpSpPr>
          <p:sp>
            <p:nvSpPr>
              <p:cNvPr id="52454" name="Rectangle 248"/>
              <p:cNvSpPr>
                <a:spLocks noChangeArrowheads="1"/>
              </p:cNvSpPr>
              <p:nvPr/>
            </p:nvSpPr>
            <p:spPr bwMode="auto">
              <a:xfrm>
                <a:off x="2512" y="2430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52455" name="Rectangle 249"/>
              <p:cNvSpPr>
                <a:spLocks noChangeArrowheads="1"/>
              </p:cNvSpPr>
              <p:nvPr/>
            </p:nvSpPr>
            <p:spPr bwMode="auto">
              <a:xfrm>
                <a:off x="2530" y="3012"/>
                <a:ext cx="204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-начальная магнитная восприимчивость</a:t>
                </a:r>
                <a:endParaRPr lang="ru-RU" altLang="ru-RU" sz="2400" b="0"/>
              </a:p>
            </p:txBody>
          </p:sp>
          <p:sp>
            <p:nvSpPr>
              <p:cNvPr id="52456" name="Rectangle 250"/>
              <p:cNvSpPr>
                <a:spLocks noChangeArrowheads="1"/>
              </p:cNvSpPr>
              <p:nvPr/>
            </p:nvSpPr>
            <p:spPr bwMode="auto">
              <a:xfrm>
                <a:off x="2542" y="2670"/>
                <a:ext cx="100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-коэрцитивная сила</a:t>
                </a:r>
                <a:endParaRPr lang="ru-RU" altLang="ru-RU" sz="2400" b="0"/>
              </a:p>
            </p:txBody>
          </p:sp>
          <p:sp>
            <p:nvSpPr>
              <p:cNvPr id="52457" name="Rectangle 251"/>
              <p:cNvSpPr>
                <a:spLocks noChangeArrowheads="1"/>
              </p:cNvSpPr>
              <p:nvPr/>
            </p:nvSpPr>
            <p:spPr bwMode="auto">
              <a:xfrm>
                <a:off x="2560" y="2856"/>
                <a:ext cx="1595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-остаточная коэрцитивная сила</a:t>
                </a:r>
                <a:endParaRPr lang="ru-RU" altLang="ru-RU" sz="2400" b="0"/>
              </a:p>
            </p:txBody>
          </p:sp>
          <p:sp>
            <p:nvSpPr>
              <p:cNvPr id="52458" name="Rectangle 252"/>
              <p:cNvSpPr>
                <a:spLocks noChangeArrowheads="1"/>
              </p:cNvSpPr>
              <p:nvPr/>
            </p:nvSpPr>
            <p:spPr bwMode="auto">
              <a:xfrm>
                <a:off x="2506" y="2502"/>
                <a:ext cx="2125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-остаточная намагниченность насыщения</a:t>
                </a:r>
                <a:endParaRPr lang="ru-RU" altLang="ru-RU" sz="2400" b="0"/>
              </a:p>
            </p:txBody>
          </p:sp>
          <p:sp>
            <p:nvSpPr>
              <p:cNvPr id="52459" name="Rectangle 253"/>
              <p:cNvSpPr>
                <a:spLocks noChangeArrowheads="1"/>
              </p:cNvSpPr>
              <p:nvPr/>
            </p:nvSpPr>
            <p:spPr bwMode="auto">
              <a:xfrm>
                <a:off x="2452" y="3096"/>
                <a:ext cx="4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200" b="0">
                    <a:solidFill>
                      <a:srgbClr val="000000"/>
                    </a:solidFill>
                  </a:rPr>
                  <a:t>0</a:t>
                </a:r>
                <a:endParaRPr lang="ru-RU" altLang="ru-RU" sz="2400" b="0"/>
              </a:p>
            </p:txBody>
          </p:sp>
          <p:sp>
            <p:nvSpPr>
              <p:cNvPr id="52460" name="Rectangle 254"/>
              <p:cNvSpPr>
                <a:spLocks noChangeArrowheads="1"/>
              </p:cNvSpPr>
              <p:nvPr/>
            </p:nvSpPr>
            <p:spPr bwMode="auto">
              <a:xfrm>
                <a:off x="2356" y="2682"/>
                <a:ext cx="15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 i="1">
                    <a:solidFill>
                      <a:srgbClr val="000000"/>
                    </a:solidFill>
                  </a:rPr>
                  <a:t>Нc</a:t>
                </a:r>
                <a:endParaRPr lang="ru-RU" altLang="ru-RU" sz="2400" b="0"/>
              </a:p>
            </p:txBody>
          </p:sp>
          <p:sp>
            <p:nvSpPr>
              <p:cNvPr id="52461" name="Rectangle 255"/>
              <p:cNvSpPr>
                <a:spLocks noChangeArrowheads="1"/>
              </p:cNvSpPr>
              <p:nvPr/>
            </p:nvSpPr>
            <p:spPr bwMode="auto">
              <a:xfrm>
                <a:off x="2332" y="2862"/>
                <a:ext cx="20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 i="1">
                    <a:solidFill>
                      <a:srgbClr val="000000"/>
                    </a:solidFill>
                  </a:rPr>
                  <a:t>Нcr</a:t>
                </a:r>
                <a:endParaRPr lang="ru-RU" altLang="ru-RU" sz="2400" b="0"/>
              </a:p>
            </p:txBody>
          </p:sp>
          <p:sp>
            <p:nvSpPr>
              <p:cNvPr id="52462" name="Rectangle 256"/>
              <p:cNvSpPr>
                <a:spLocks noChangeArrowheads="1"/>
              </p:cNvSpPr>
              <p:nvPr/>
            </p:nvSpPr>
            <p:spPr bwMode="auto">
              <a:xfrm>
                <a:off x="2332" y="2358"/>
                <a:ext cx="11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 i="1">
                    <a:solidFill>
                      <a:srgbClr val="000000"/>
                    </a:solidFill>
                  </a:rPr>
                  <a:t>Js</a:t>
                </a:r>
                <a:endParaRPr lang="ru-RU" altLang="ru-RU" sz="2400" b="0"/>
              </a:p>
            </p:txBody>
          </p:sp>
          <p:sp>
            <p:nvSpPr>
              <p:cNvPr id="52463" name="Rectangle 257"/>
              <p:cNvSpPr>
                <a:spLocks noChangeArrowheads="1"/>
              </p:cNvSpPr>
              <p:nvPr/>
            </p:nvSpPr>
            <p:spPr bwMode="auto">
              <a:xfrm>
                <a:off x="2314" y="2514"/>
                <a:ext cx="1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 i="1">
                    <a:solidFill>
                      <a:srgbClr val="000000"/>
                    </a:solidFill>
                  </a:rPr>
                  <a:t>Jrs</a:t>
                </a:r>
                <a:endParaRPr lang="ru-RU" altLang="ru-RU" sz="2400" b="0"/>
              </a:p>
            </p:txBody>
          </p:sp>
          <p:sp>
            <p:nvSpPr>
              <p:cNvPr id="52464" name="Freeform 258"/>
              <p:cNvSpPr>
                <a:spLocks/>
              </p:cNvSpPr>
              <p:nvPr/>
            </p:nvSpPr>
            <p:spPr bwMode="auto">
              <a:xfrm>
                <a:off x="2368" y="3036"/>
                <a:ext cx="72" cy="102"/>
              </a:xfrm>
              <a:custGeom>
                <a:avLst/>
                <a:gdLst>
                  <a:gd name="T0" fmla="*/ 66 w 72"/>
                  <a:gd name="T1" fmla="*/ 0 h 102"/>
                  <a:gd name="T2" fmla="*/ 36 w 72"/>
                  <a:gd name="T3" fmla="*/ 54 h 102"/>
                  <a:gd name="T4" fmla="*/ 42 w 72"/>
                  <a:gd name="T5" fmla="*/ 72 h 102"/>
                  <a:gd name="T6" fmla="*/ 42 w 72"/>
                  <a:gd name="T7" fmla="*/ 78 h 102"/>
                  <a:gd name="T8" fmla="*/ 42 w 72"/>
                  <a:gd name="T9" fmla="*/ 84 h 102"/>
                  <a:gd name="T10" fmla="*/ 48 w 72"/>
                  <a:gd name="T11" fmla="*/ 90 h 102"/>
                  <a:gd name="T12" fmla="*/ 54 w 72"/>
                  <a:gd name="T13" fmla="*/ 90 h 102"/>
                  <a:gd name="T14" fmla="*/ 60 w 72"/>
                  <a:gd name="T15" fmla="*/ 90 h 102"/>
                  <a:gd name="T16" fmla="*/ 66 w 72"/>
                  <a:gd name="T17" fmla="*/ 90 h 102"/>
                  <a:gd name="T18" fmla="*/ 66 w 72"/>
                  <a:gd name="T19" fmla="*/ 84 h 102"/>
                  <a:gd name="T20" fmla="*/ 66 w 72"/>
                  <a:gd name="T21" fmla="*/ 78 h 102"/>
                  <a:gd name="T22" fmla="*/ 72 w 72"/>
                  <a:gd name="T23" fmla="*/ 78 h 102"/>
                  <a:gd name="T24" fmla="*/ 72 w 72"/>
                  <a:gd name="T25" fmla="*/ 84 h 102"/>
                  <a:gd name="T26" fmla="*/ 66 w 72"/>
                  <a:gd name="T27" fmla="*/ 90 h 102"/>
                  <a:gd name="T28" fmla="*/ 66 w 72"/>
                  <a:gd name="T29" fmla="*/ 96 h 102"/>
                  <a:gd name="T30" fmla="*/ 60 w 72"/>
                  <a:gd name="T31" fmla="*/ 102 h 102"/>
                  <a:gd name="T32" fmla="*/ 54 w 72"/>
                  <a:gd name="T33" fmla="*/ 102 h 102"/>
                  <a:gd name="T34" fmla="*/ 48 w 72"/>
                  <a:gd name="T35" fmla="*/ 102 h 102"/>
                  <a:gd name="T36" fmla="*/ 42 w 72"/>
                  <a:gd name="T37" fmla="*/ 96 h 102"/>
                  <a:gd name="T38" fmla="*/ 42 w 72"/>
                  <a:gd name="T39" fmla="*/ 90 h 102"/>
                  <a:gd name="T40" fmla="*/ 36 w 72"/>
                  <a:gd name="T41" fmla="*/ 84 h 102"/>
                  <a:gd name="T42" fmla="*/ 36 w 72"/>
                  <a:gd name="T43" fmla="*/ 60 h 102"/>
                  <a:gd name="T44" fmla="*/ 12 w 72"/>
                  <a:gd name="T45" fmla="*/ 102 h 102"/>
                  <a:gd name="T46" fmla="*/ 0 w 72"/>
                  <a:gd name="T47" fmla="*/ 102 h 102"/>
                  <a:gd name="T48" fmla="*/ 30 w 72"/>
                  <a:gd name="T49" fmla="*/ 48 h 102"/>
                  <a:gd name="T50" fmla="*/ 24 w 72"/>
                  <a:gd name="T51" fmla="*/ 24 h 102"/>
                  <a:gd name="T52" fmla="*/ 24 w 72"/>
                  <a:gd name="T53" fmla="*/ 18 h 102"/>
                  <a:gd name="T54" fmla="*/ 18 w 72"/>
                  <a:gd name="T55" fmla="*/ 18 h 102"/>
                  <a:gd name="T56" fmla="*/ 18 w 72"/>
                  <a:gd name="T57" fmla="*/ 12 h 102"/>
                  <a:gd name="T58" fmla="*/ 12 w 72"/>
                  <a:gd name="T59" fmla="*/ 12 h 102"/>
                  <a:gd name="T60" fmla="*/ 6 w 72"/>
                  <a:gd name="T61" fmla="*/ 12 h 102"/>
                  <a:gd name="T62" fmla="*/ 6 w 72"/>
                  <a:gd name="T63" fmla="*/ 18 h 102"/>
                  <a:gd name="T64" fmla="*/ 0 w 72"/>
                  <a:gd name="T65" fmla="*/ 18 h 102"/>
                  <a:gd name="T66" fmla="*/ 0 w 72"/>
                  <a:gd name="T67" fmla="*/ 24 h 102"/>
                  <a:gd name="T68" fmla="*/ 0 w 72"/>
                  <a:gd name="T69" fmla="*/ 18 h 102"/>
                  <a:gd name="T70" fmla="*/ 0 w 72"/>
                  <a:gd name="T71" fmla="*/ 12 h 102"/>
                  <a:gd name="T72" fmla="*/ 6 w 72"/>
                  <a:gd name="T73" fmla="*/ 6 h 102"/>
                  <a:gd name="T74" fmla="*/ 6 w 72"/>
                  <a:gd name="T75" fmla="*/ 0 h 102"/>
                  <a:gd name="T76" fmla="*/ 12 w 72"/>
                  <a:gd name="T77" fmla="*/ 0 h 102"/>
                  <a:gd name="T78" fmla="*/ 18 w 72"/>
                  <a:gd name="T79" fmla="*/ 0 h 102"/>
                  <a:gd name="T80" fmla="*/ 18 w 72"/>
                  <a:gd name="T81" fmla="*/ 6 h 102"/>
                  <a:gd name="T82" fmla="*/ 24 w 72"/>
                  <a:gd name="T83" fmla="*/ 6 h 102"/>
                  <a:gd name="T84" fmla="*/ 24 w 72"/>
                  <a:gd name="T85" fmla="*/ 12 h 102"/>
                  <a:gd name="T86" fmla="*/ 24 w 72"/>
                  <a:gd name="T87" fmla="*/ 18 h 102"/>
                  <a:gd name="T88" fmla="*/ 30 w 72"/>
                  <a:gd name="T89" fmla="*/ 36 h 102"/>
                  <a:gd name="T90" fmla="*/ 48 w 72"/>
                  <a:gd name="T91" fmla="*/ 0 h 102"/>
                  <a:gd name="T92" fmla="*/ 66 w 72"/>
                  <a:gd name="T93" fmla="*/ 0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2" h="102">
                    <a:moveTo>
                      <a:pt x="66" y="0"/>
                    </a:moveTo>
                    <a:lnTo>
                      <a:pt x="36" y="54"/>
                    </a:lnTo>
                    <a:lnTo>
                      <a:pt x="42" y="72"/>
                    </a:lnTo>
                    <a:lnTo>
                      <a:pt x="42" y="78"/>
                    </a:lnTo>
                    <a:lnTo>
                      <a:pt x="42" y="84"/>
                    </a:lnTo>
                    <a:lnTo>
                      <a:pt x="48" y="90"/>
                    </a:lnTo>
                    <a:lnTo>
                      <a:pt x="54" y="90"/>
                    </a:lnTo>
                    <a:lnTo>
                      <a:pt x="60" y="90"/>
                    </a:lnTo>
                    <a:lnTo>
                      <a:pt x="66" y="90"/>
                    </a:lnTo>
                    <a:lnTo>
                      <a:pt x="66" y="84"/>
                    </a:lnTo>
                    <a:lnTo>
                      <a:pt x="66" y="78"/>
                    </a:lnTo>
                    <a:lnTo>
                      <a:pt x="72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6" y="96"/>
                    </a:lnTo>
                    <a:lnTo>
                      <a:pt x="60" y="102"/>
                    </a:lnTo>
                    <a:lnTo>
                      <a:pt x="54" y="102"/>
                    </a:lnTo>
                    <a:lnTo>
                      <a:pt x="48" y="102"/>
                    </a:lnTo>
                    <a:lnTo>
                      <a:pt x="42" y="96"/>
                    </a:lnTo>
                    <a:lnTo>
                      <a:pt x="42" y="90"/>
                    </a:lnTo>
                    <a:lnTo>
                      <a:pt x="36" y="84"/>
                    </a:lnTo>
                    <a:lnTo>
                      <a:pt x="36" y="60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30" y="48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24" y="18"/>
                    </a:lnTo>
                    <a:lnTo>
                      <a:pt x="30" y="36"/>
                    </a:lnTo>
                    <a:lnTo>
                      <a:pt x="4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465" name="Freeform 259"/>
              <p:cNvSpPr>
                <a:spLocks/>
              </p:cNvSpPr>
              <p:nvPr/>
            </p:nvSpPr>
            <p:spPr bwMode="auto">
              <a:xfrm>
                <a:off x="2368" y="3036"/>
                <a:ext cx="72" cy="102"/>
              </a:xfrm>
              <a:custGeom>
                <a:avLst/>
                <a:gdLst>
                  <a:gd name="T0" fmla="*/ 66 w 72"/>
                  <a:gd name="T1" fmla="*/ 0 h 102"/>
                  <a:gd name="T2" fmla="*/ 36 w 72"/>
                  <a:gd name="T3" fmla="*/ 54 h 102"/>
                  <a:gd name="T4" fmla="*/ 42 w 72"/>
                  <a:gd name="T5" fmla="*/ 72 h 102"/>
                  <a:gd name="T6" fmla="*/ 42 w 72"/>
                  <a:gd name="T7" fmla="*/ 78 h 102"/>
                  <a:gd name="T8" fmla="*/ 42 w 72"/>
                  <a:gd name="T9" fmla="*/ 84 h 102"/>
                  <a:gd name="T10" fmla="*/ 48 w 72"/>
                  <a:gd name="T11" fmla="*/ 90 h 102"/>
                  <a:gd name="T12" fmla="*/ 54 w 72"/>
                  <a:gd name="T13" fmla="*/ 90 h 102"/>
                  <a:gd name="T14" fmla="*/ 60 w 72"/>
                  <a:gd name="T15" fmla="*/ 90 h 102"/>
                  <a:gd name="T16" fmla="*/ 66 w 72"/>
                  <a:gd name="T17" fmla="*/ 90 h 102"/>
                  <a:gd name="T18" fmla="*/ 66 w 72"/>
                  <a:gd name="T19" fmla="*/ 84 h 102"/>
                  <a:gd name="T20" fmla="*/ 66 w 72"/>
                  <a:gd name="T21" fmla="*/ 78 h 102"/>
                  <a:gd name="T22" fmla="*/ 72 w 72"/>
                  <a:gd name="T23" fmla="*/ 78 h 102"/>
                  <a:gd name="T24" fmla="*/ 72 w 72"/>
                  <a:gd name="T25" fmla="*/ 84 h 102"/>
                  <a:gd name="T26" fmla="*/ 66 w 72"/>
                  <a:gd name="T27" fmla="*/ 90 h 102"/>
                  <a:gd name="T28" fmla="*/ 66 w 72"/>
                  <a:gd name="T29" fmla="*/ 96 h 102"/>
                  <a:gd name="T30" fmla="*/ 60 w 72"/>
                  <a:gd name="T31" fmla="*/ 102 h 102"/>
                  <a:gd name="T32" fmla="*/ 54 w 72"/>
                  <a:gd name="T33" fmla="*/ 102 h 102"/>
                  <a:gd name="T34" fmla="*/ 48 w 72"/>
                  <a:gd name="T35" fmla="*/ 102 h 102"/>
                  <a:gd name="T36" fmla="*/ 42 w 72"/>
                  <a:gd name="T37" fmla="*/ 96 h 102"/>
                  <a:gd name="T38" fmla="*/ 42 w 72"/>
                  <a:gd name="T39" fmla="*/ 90 h 102"/>
                  <a:gd name="T40" fmla="*/ 36 w 72"/>
                  <a:gd name="T41" fmla="*/ 84 h 102"/>
                  <a:gd name="T42" fmla="*/ 36 w 72"/>
                  <a:gd name="T43" fmla="*/ 60 h 102"/>
                  <a:gd name="T44" fmla="*/ 12 w 72"/>
                  <a:gd name="T45" fmla="*/ 102 h 102"/>
                  <a:gd name="T46" fmla="*/ 0 w 72"/>
                  <a:gd name="T47" fmla="*/ 102 h 102"/>
                  <a:gd name="T48" fmla="*/ 30 w 72"/>
                  <a:gd name="T49" fmla="*/ 48 h 102"/>
                  <a:gd name="T50" fmla="*/ 24 w 72"/>
                  <a:gd name="T51" fmla="*/ 24 h 102"/>
                  <a:gd name="T52" fmla="*/ 24 w 72"/>
                  <a:gd name="T53" fmla="*/ 18 h 102"/>
                  <a:gd name="T54" fmla="*/ 18 w 72"/>
                  <a:gd name="T55" fmla="*/ 18 h 102"/>
                  <a:gd name="T56" fmla="*/ 18 w 72"/>
                  <a:gd name="T57" fmla="*/ 12 h 102"/>
                  <a:gd name="T58" fmla="*/ 12 w 72"/>
                  <a:gd name="T59" fmla="*/ 12 h 102"/>
                  <a:gd name="T60" fmla="*/ 6 w 72"/>
                  <a:gd name="T61" fmla="*/ 12 h 102"/>
                  <a:gd name="T62" fmla="*/ 6 w 72"/>
                  <a:gd name="T63" fmla="*/ 18 h 102"/>
                  <a:gd name="T64" fmla="*/ 0 w 72"/>
                  <a:gd name="T65" fmla="*/ 18 h 102"/>
                  <a:gd name="T66" fmla="*/ 0 w 72"/>
                  <a:gd name="T67" fmla="*/ 24 h 102"/>
                  <a:gd name="T68" fmla="*/ 0 w 72"/>
                  <a:gd name="T69" fmla="*/ 18 h 102"/>
                  <a:gd name="T70" fmla="*/ 0 w 72"/>
                  <a:gd name="T71" fmla="*/ 12 h 102"/>
                  <a:gd name="T72" fmla="*/ 6 w 72"/>
                  <a:gd name="T73" fmla="*/ 6 h 102"/>
                  <a:gd name="T74" fmla="*/ 6 w 72"/>
                  <a:gd name="T75" fmla="*/ 0 h 102"/>
                  <a:gd name="T76" fmla="*/ 12 w 72"/>
                  <a:gd name="T77" fmla="*/ 0 h 102"/>
                  <a:gd name="T78" fmla="*/ 18 w 72"/>
                  <a:gd name="T79" fmla="*/ 0 h 102"/>
                  <a:gd name="T80" fmla="*/ 18 w 72"/>
                  <a:gd name="T81" fmla="*/ 6 h 102"/>
                  <a:gd name="T82" fmla="*/ 24 w 72"/>
                  <a:gd name="T83" fmla="*/ 6 h 102"/>
                  <a:gd name="T84" fmla="*/ 24 w 72"/>
                  <a:gd name="T85" fmla="*/ 12 h 102"/>
                  <a:gd name="T86" fmla="*/ 24 w 72"/>
                  <a:gd name="T87" fmla="*/ 18 h 102"/>
                  <a:gd name="T88" fmla="*/ 30 w 72"/>
                  <a:gd name="T89" fmla="*/ 36 h 102"/>
                  <a:gd name="T90" fmla="*/ 48 w 72"/>
                  <a:gd name="T91" fmla="*/ 0 h 102"/>
                  <a:gd name="T92" fmla="*/ 66 w 72"/>
                  <a:gd name="T93" fmla="*/ 0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2" h="102">
                    <a:moveTo>
                      <a:pt x="66" y="0"/>
                    </a:moveTo>
                    <a:lnTo>
                      <a:pt x="36" y="54"/>
                    </a:lnTo>
                    <a:lnTo>
                      <a:pt x="42" y="72"/>
                    </a:lnTo>
                    <a:lnTo>
                      <a:pt x="42" y="78"/>
                    </a:lnTo>
                    <a:lnTo>
                      <a:pt x="42" y="84"/>
                    </a:lnTo>
                    <a:lnTo>
                      <a:pt x="48" y="90"/>
                    </a:lnTo>
                    <a:lnTo>
                      <a:pt x="54" y="90"/>
                    </a:lnTo>
                    <a:lnTo>
                      <a:pt x="60" y="90"/>
                    </a:lnTo>
                    <a:lnTo>
                      <a:pt x="66" y="90"/>
                    </a:lnTo>
                    <a:lnTo>
                      <a:pt x="66" y="84"/>
                    </a:lnTo>
                    <a:lnTo>
                      <a:pt x="66" y="78"/>
                    </a:lnTo>
                    <a:lnTo>
                      <a:pt x="72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6" y="96"/>
                    </a:lnTo>
                    <a:lnTo>
                      <a:pt x="60" y="102"/>
                    </a:lnTo>
                    <a:lnTo>
                      <a:pt x="54" y="102"/>
                    </a:lnTo>
                    <a:lnTo>
                      <a:pt x="48" y="102"/>
                    </a:lnTo>
                    <a:lnTo>
                      <a:pt x="42" y="96"/>
                    </a:lnTo>
                    <a:lnTo>
                      <a:pt x="42" y="90"/>
                    </a:lnTo>
                    <a:lnTo>
                      <a:pt x="36" y="84"/>
                    </a:lnTo>
                    <a:lnTo>
                      <a:pt x="36" y="60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30" y="48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24" y="18"/>
                    </a:lnTo>
                    <a:lnTo>
                      <a:pt x="30" y="36"/>
                    </a:lnTo>
                    <a:lnTo>
                      <a:pt x="48" y="0"/>
                    </a:lnTo>
                    <a:lnTo>
                      <a:pt x="6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466" name="Rectangle 260"/>
              <p:cNvSpPr>
                <a:spLocks noChangeArrowheads="1"/>
              </p:cNvSpPr>
              <p:nvPr/>
            </p:nvSpPr>
            <p:spPr bwMode="auto">
              <a:xfrm>
                <a:off x="2544" y="2352"/>
                <a:ext cx="153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-намагниченность насыщения</a:t>
                </a:r>
                <a:endParaRPr lang="ru-RU" altLang="ru-RU" sz="2400" b="0"/>
              </a:p>
            </p:txBody>
          </p:sp>
        </p:grpSp>
      </p:grpSp>
      <p:pic>
        <p:nvPicPr>
          <p:cNvPr id="396549" name="Picture 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1717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3219450" y="1177925"/>
            <a:ext cx="258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 b="0">
                <a:latin typeface="Arial" charset="0"/>
              </a:rPr>
              <a:t>Магнитный гистерезис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4029075" y="1658938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800" b="0">
                <a:latin typeface="Times New Roman" pitchFamily="18" charset="0"/>
              </a:rPr>
              <a:t>I</a:t>
            </a:r>
            <a:endParaRPr lang="ru-RU" altLang="ru-RU" sz="1800" b="0">
              <a:latin typeface="Times New Roman" pitchFamily="18" charset="0"/>
            </a:endParaRP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6869113" y="41497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800" b="0">
                <a:latin typeface="Times New Roman" pitchFamily="18" charset="0"/>
              </a:rPr>
              <a:t>H</a:t>
            </a:r>
            <a:endParaRPr lang="ru-RU" altLang="ru-RU" sz="1800" b="0">
              <a:latin typeface="Times New Roman" pitchFamily="18" charset="0"/>
            </a:endParaRPr>
          </a:p>
        </p:txBody>
      </p:sp>
      <p:sp>
        <p:nvSpPr>
          <p:cNvPr id="53253" name="Line 6"/>
          <p:cNvSpPr>
            <a:spLocks noChangeShapeType="1"/>
          </p:cNvSpPr>
          <p:nvPr/>
        </p:nvSpPr>
        <p:spPr bwMode="auto">
          <a:xfrm>
            <a:off x="3824288" y="1685925"/>
            <a:ext cx="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4" name="Line 7"/>
          <p:cNvSpPr>
            <a:spLocks noChangeShapeType="1"/>
          </p:cNvSpPr>
          <p:nvPr/>
        </p:nvSpPr>
        <p:spPr bwMode="auto">
          <a:xfrm>
            <a:off x="1730375" y="4083050"/>
            <a:ext cx="5694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5" name="Line 8"/>
          <p:cNvSpPr>
            <a:spLocks noChangeShapeType="1"/>
          </p:cNvSpPr>
          <p:nvPr/>
        </p:nvSpPr>
        <p:spPr bwMode="auto">
          <a:xfrm>
            <a:off x="5880100" y="2119313"/>
            <a:ext cx="0" cy="19700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6" name="Text Box 9"/>
          <p:cNvSpPr txBox="1">
            <a:spLocks noChangeArrowheads="1"/>
          </p:cNvSpPr>
          <p:nvPr/>
        </p:nvSpPr>
        <p:spPr bwMode="auto">
          <a:xfrm>
            <a:off x="5700713" y="4065588"/>
            <a:ext cx="406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800" b="0">
                <a:latin typeface="Times New Roman" pitchFamily="18" charset="0"/>
              </a:rPr>
              <a:t>H</a:t>
            </a:r>
            <a:r>
              <a:rPr lang="en-US" altLang="ru-RU" sz="1800" b="0" baseline="-25000">
                <a:latin typeface="Times New Roman" pitchFamily="18" charset="0"/>
              </a:rPr>
              <a:t>s</a:t>
            </a:r>
            <a:endParaRPr lang="ru-RU" altLang="ru-RU" sz="1800" b="0" baseline="-25000">
              <a:latin typeface="Times New Roman" pitchFamily="18" charset="0"/>
            </a:endParaRPr>
          </a:p>
        </p:txBody>
      </p:sp>
      <p:sp>
        <p:nvSpPr>
          <p:cNvPr id="406538" name="Text Box 10"/>
          <p:cNvSpPr txBox="1">
            <a:spLocks noChangeArrowheads="1"/>
          </p:cNvSpPr>
          <p:nvPr/>
        </p:nvSpPr>
        <p:spPr bwMode="auto">
          <a:xfrm>
            <a:off x="4873625" y="40862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800" b="0">
                <a:latin typeface="Times New Roman" pitchFamily="18" charset="0"/>
              </a:rPr>
              <a:t>H</a:t>
            </a:r>
            <a:endParaRPr lang="ru-RU" altLang="ru-RU" sz="1800" b="0" baseline="-25000">
              <a:latin typeface="Times New Roman" pitchFamily="18" charset="0"/>
            </a:endParaRPr>
          </a:p>
        </p:txBody>
      </p:sp>
      <p:sp>
        <p:nvSpPr>
          <p:cNvPr id="53258" name="Line 11"/>
          <p:cNvSpPr>
            <a:spLocks noChangeShapeType="1"/>
          </p:cNvSpPr>
          <p:nvPr/>
        </p:nvSpPr>
        <p:spPr bwMode="auto">
          <a:xfrm flipV="1">
            <a:off x="3824288" y="2117725"/>
            <a:ext cx="21796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9" name="Text Box 12"/>
          <p:cNvSpPr txBox="1">
            <a:spLocks noChangeArrowheads="1"/>
          </p:cNvSpPr>
          <p:nvPr/>
        </p:nvSpPr>
        <p:spPr bwMode="auto">
          <a:xfrm>
            <a:off x="3402013" y="1978025"/>
            <a:ext cx="3206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800" b="0">
                <a:latin typeface="Times New Roman" pitchFamily="18" charset="0"/>
              </a:rPr>
              <a:t>I</a:t>
            </a:r>
            <a:r>
              <a:rPr lang="en-US" altLang="ru-RU" sz="1800" b="0" baseline="-25000">
                <a:latin typeface="Times New Roman" pitchFamily="18" charset="0"/>
              </a:rPr>
              <a:t>s</a:t>
            </a:r>
            <a:endParaRPr lang="ru-RU" altLang="ru-RU" sz="1800" b="0" baseline="-25000">
              <a:latin typeface="Times New Roman" pitchFamily="18" charset="0"/>
            </a:endParaRPr>
          </a:p>
        </p:txBody>
      </p:sp>
      <p:sp>
        <p:nvSpPr>
          <p:cNvPr id="406541" name="Text Box 13"/>
          <p:cNvSpPr txBox="1">
            <a:spLocks noChangeArrowheads="1"/>
          </p:cNvSpPr>
          <p:nvPr/>
        </p:nvSpPr>
        <p:spPr bwMode="auto">
          <a:xfrm>
            <a:off x="3414713" y="34337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800" b="0">
                <a:latin typeface="Times New Roman" pitchFamily="18" charset="0"/>
              </a:rPr>
              <a:t>I</a:t>
            </a:r>
            <a:r>
              <a:rPr lang="en-US" altLang="ru-RU" sz="1800" b="0" baseline="-25000">
                <a:latin typeface="Times New Roman" pitchFamily="18" charset="0"/>
              </a:rPr>
              <a:t>r</a:t>
            </a:r>
            <a:endParaRPr lang="ru-RU" altLang="ru-RU" sz="1800" b="0" baseline="-25000">
              <a:latin typeface="Times New Roman" pitchFamily="18" charset="0"/>
            </a:endParaRPr>
          </a:p>
        </p:txBody>
      </p:sp>
      <p:grpSp>
        <p:nvGrpSpPr>
          <p:cNvPr id="53261" name="Group 14"/>
          <p:cNvGrpSpPr>
            <a:grpSpLocks/>
          </p:cNvGrpSpPr>
          <p:nvPr/>
        </p:nvGrpSpPr>
        <p:grpSpPr bwMode="auto">
          <a:xfrm>
            <a:off x="2035175" y="2128838"/>
            <a:ext cx="3584575" cy="3887787"/>
            <a:chOff x="2070" y="1456"/>
            <a:chExt cx="1188" cy="1405"/>
          </a:xfrm>
        </p:grpSpPr>
        <p:sp>
          <p:nvSpPr>
            <p:cNvPr id="53301" name="Freeform 15"/>
            <p:cNvSpPr>
              <a:spLocks/>
            </p:cNvSpPr>
            <p:nvPr/>
          </p:nvSpPr>
          <p:spPr bwMode="auto">
            <a:xfrm>
              <a:off x="2070" y="2860"/>
              <a:ext cx="30" cy="1"/>
            </a:xfrm>
            <a:custGeom>
              <a:avLst/>
              <a:gdLst>
                <a:gd name="T0" fmla="*/ 0 w 30"/>
                <a:gd name="T1" fmla="*/ 0 h 1"/>
                <a:gd name="T2" fmla="*/ 12 w 30"/>
                <a:gd name="T3" fmla="*/ 0 h 1"/>
                <a:gd name="T4" fmla="*/ 30 w 3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12" y="0"/>
                  </a:lnTo>
                  <a:lnTo>
                    <a:pt x="3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302" name="Freeform 16"/>
            <p:cNvSpPr>
              <a:spLocks/>
            </p:cNvSpPr>
            <p:nvPr/>
          </p:nvSpPr>
          <p:spPr bwMode="auto">
            <a:xfrm>
              <a:off x="2100" y="2812"/>
              <a:ext cx="72" cy="48"/>
            </a:xfrm>
            <a:custGeom>
              <a:avLst/>
              <a:gdLst>
                <a:gd name="T0" fmla="*/ 0 w 72"/>
                <a:gd name="T1" fmla="*/ 48 h 48"/>
                <a:gd name="T2" fmla="*/ 18 w 72"/>
                <a:gd name="T3" fmla="*/ 42 h 48"/>
                <a:gd name="T4" fmla="*/ 36 w 72"/>
                <a:gd name="T5" fmla="*/ 30 h 48"/>
                <a:gd name="T6" fmla="*/ 72 w 72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" h="48">
                  <a:moveTo>
                    <a:pt x="0" y="48"/>
                  </a:moveTo>
                  <a:lnTo>
                    <a:pt x="18" y="42"/>
                  </a:lnTo>
                  <a:lnTo>
                    <a:pt x="36" y="30"/>
                  </a:lnTo>
                  <a:lnTo>
                    <a:pt x="72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303" name="Freeform 17"/>
            <p:cNvSpPr>
              <a:spLocks/>
            </p:cNvSpPr>
            <p:nvPr/>
          </p:nvSpPr>
          <p:spPr bwMode="auto">
            <a:xfrm>
              <a:off x="2172" y="2746"/>
              <a:ext cx="60" cy="66"/>
            </a:xfrm>
            <a:custGeom>
              <a:avLst/>
              <a:gdLst>
                <a:gd name="T0" fmla="*/ 0 w 60"/>
                <a:gd name="T1" fmla="*/ 66 h 66"/>
                <a:gd name="T2" fmla="*/ 30 w 60"/>
                <a:gd name="T3" fmla="*/ 42 h 66"/>
                <a:gd name="T4" fmla="*/ 42 w 60"/>
                <a:gd name="T5" fmla="*/ 24 h 66"/>
                <a:gd name="T6" fmla="*/ 60 w 6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66">
                  <a:moveTo>
                    <a:pt x="0" y="66"/>
                  </a:moveTo>
                  <a:lnTo>
                    <a:pt x="30" y="42"/>
                  </a:lnTo>
                  <a:lnTo>
                    <a:pt x="42" y="24"/>
                  </a:lnTo>
                  <a:lnTo>
                    <a:pt x="6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304" name="Freeform 18"/>
            <p:cNvSpPr>
              <a:spLocks/>
            </p:cNvSpPr>
            <p:nvPr/>
          </p:nvSpPr>
          <p:spPr bwMode="auto">
            <a:xfrm>
              <a:off x="2232" y="2554"/>
              <a:ext cx="108" cy="192"/>
            </a:xfrm>
            <a:custGeom>
              <a:avLst/>
              <a:gdLst>
                <a:gd name="T0" fmla="*/ 0 w 108"/>
                <a:gd name="T1" fmla="*/ 192 h 192"/>
                <a:gd name="T2" fmla="*/ 12 w 108"/>
                <a:gd name="T3" fmla="*/ 174 h 192"/>
                <a:gd name="T4" fmla="*/ 24 w 108"/>
                <a:gd name="T5" fmla="*/ 150 h 192"/>
                <a:gd name="T6" fmla="*/ 54 w 108"/>
                <a:gd name="T7" fmla="*/ 102 h 192"/>
                <a:gd name="T8" fmla="*/ 84 w 108"/>
                <a:gd name="T9" fmla="*/ 48 h 192"/>
                <a:gd name="T10" fmla="*/ 108 w 108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" h="192">
                  <a:moveTo>
                    <a:pt x="0" y="192"/>
                  </a:moveTo>
                  <a:lnTo>
                    <a:pt x="12" y="174"/>
                  </a:lnTo>
                  <a:lnTo>
                    <a:pt x="24" y="150"/>
                  </a:lnTo>
                  <a:lnTo>
                    <a:pt x="54" y="102"/>
                  </a:lnTo>
                  <a:lnTo>
                    <a:pt x="84" y="48"/>
                  </a:lnTo>
                  <a:lnTo>
                    <a:pt x="108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305" name="Freeform 19"/>
            <p:cNvSpPr>
              <a:spLocks/>
            </p:cNvSpPr>
            <p:nvPr/>
          </p:nvSpPr>
          <p:spPr bwMode="auto">
            <a:xfrm>
              <a:off x="2340" y="2434"/>
              <a:ext cx="60" cy="120"/>
            </a:xfrm>
            <a:custGeom>
              <a:avLst/>
              <a:gdLst>
                <a:gd name="T0" fmla="*/ 0 w 60"/>
                <a:gd name="T1" fmla="*/ 120 h 120"/>
                <a:gd name="T2" fmla="*/ 18 w 60"/>
                <a:gd name="T3" fmla="*/ 90 h 120"/>
                <a:gd name="T4" fmla="*/ 30 w 60"/>
                <a:gd name="T5" fmla="*/ 66 h 120"/>
                <a:gd name="T6" fmla="*/ 42 w 60"/>
                <a:gd name="T7" fmla="*/ 36 h 120"/>
                <a:gd name="T8" fmla="*/ 60 w 60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20">
                  <a:moveTo>
                    <a:pt x="0" y="120"/>
                  </a:moveTo>
                  <a:lnTo>
                    <a:pt x="18" y="90"/>
                  </a:lnTo>
                  <a:lnTo>
                    <a:pt x="30" y="66"/>
                  </a:lnTo>
                  <a:lnTo>
                    <a:pt x="42" y="36"/>
                  </a:lnTo>
                  <a:lnTo>
                    <a:pt x="6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306" name="Freeform 20"/>
            <p:cNvSpPr>
              <a:spLocks/>
            </p:cNvSpPr>
            <p:nvPr/>
          </p:nvSpPr>
          <p:spPr bwMode="auto">
            <a:xfrm>
              <a:off x="2400" y="2164"/>
              <a:ext cx="150" cy="270"/>
            </a:xfrm>
            <a:custGeom>
              <a:avLst/>
              <a:gdLst>
                <a:gd name="T0" fmla="*/ 0 w 150"/>
                <a:gd name="T1" fmla="*/ 270 h 270"/>
                <a:gd name="T2" fmla="*/ 12 w 150"/>
                <a:gd name="T3" fmla="*/ 246 h 270"/>
                <a:gd name="T4" fmla="*/ 30 w 150"/>
                <a:gd name="T5" fmla="*/ 216 h 270"/>
                <a:gd name="T6" fmla="*/ 72 w 150"/>
                <a:gd name="T7" fmla="*/ 144 h 270"/>
                <a:gd name="T8" fmla="*/ 108 w 150"/>
                <a:gd name="T9" fmla="*/ 72 h 270"/>
                <a:gd name="T10" fmla="*/ 150 w 150"/>
                <a:gd name="T11" fmla="*/ 0 h 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270">
                  <a:moveTo>
                    <a:pt x="0" y="270"/>
                  </a:moveTo>
                  <a:lnTo>
                    <a:pt x="12" y="246"/>
                  </a:lnTo>
                  <a:lnTo>
                    <a:pt x="30" y="216"/>
                  </a:lnTo>
                  <a:lnTo>
                    <a:pt x="72" y="144"/>
                  </a:lnTo>
                  <a:lnTo>
                    <a:pt x="108" y="72"/>
                  </a:lnTo>
                  <a:lnTo>
                    <a:pt x="15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307" name="Freeform 21"/>
            <p:cNvSpPr>
              <a:spLocks/>
            </p:cNvSpPr>
            <p:nvPr/>
          </p:nvSpPr>
          <p:spPr bwMode="auto">
            <a:xfrm>
              <a:off x="2550" y="1888"/>
              <a:ext cx="150" cy="276"/>
            </a:xfrm>
            <a:custGeom>
              <a:avLst/>
              <a:gdLst>
                <a:gd name="T0" fmla="*/ 0 w 150"/>
                <a:gd name="T1" fmla="*/ 276 h 276"/>
                <a:gd name="T2" fmla="*/ 42 w 150"/>
                <a:gd name="T3" fmla="*/ 204 h 276"/>
                <a:gd name="T4" fmla="*/ 78 w 150"/>
                <a:gd name="T5" fmla="*/ 126 h 276"/>
                <a:gd name="T6" fmla="*/ 120 w 150"/>
                <a:gd name="T7" fmla="*/ 60 h 276"/>
                <a:gd name="T8" fmla="*/ 132 w 150"/>
                <a:gd name="T9" fmla="*/ 30 h 276"/>
                <a:gd name="T10" fmla="*/ 150 w 150"/>
                <a:gd name="T11" fmla="*/ 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276">
                  <a:moveTo>
                    <a:pt x="0" y="276"/>
                  </a:moveTo>
                  <a:lnTo>
                    <a:pt x="42" y="204"/>
                  </a:lnTo>
                  <a:lnTo>
                    <a:pt x="78" y="126"/>
                  </a:lnTo>
                  <a:lnTo>
                    <a:pt x="120" y="60"/>
                  </a:lnTo>
                  <a:lnTo>
                    <a:pt x="132" y="30"/>
                  </a:lnTo>
                  <a:lnTo>
                    <a:pt x="15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308" name="Freeform 22"/>
            <p:cNvSpPr>
              <a:spLocks/>
            </p:cNvSpPr>
            <p:nvPr/>
          </p:nvSpPr>
          <p:spPr bwMode="auto">
            <a:xfrm>
              <a:off x="2700" y="1768"/>
              <a:ext cx="78" cy="120"/>
            </a:xfrm>
            <a:custGeom>
              <a:avLst/>
              <a:gdLst>
                <a:gd name="T0" fmla="*/ 0 w 78"/>
                <a:gd name="T1" fmla="*/ 120 h 120"/>
                <a:gd name="T2" fmla="*/ 12 w 78"/>
                <a:gd name="T3" fmla="*/ 102 h 120"/>
                <a:gd name="T4" fmla="*/ 24 w 78"/>
                <a:gd name="T5" fmla="*/ 84 h 120"/>
                <a:gd name="T6" fmla="*/ 36 w 78"/>
                <a:gd name="T7" fmla="*/ 54 h 120"/>
                <a:gd name="T8" fmla="*/ 54 w 78"/>
                <a:gd name="T9" fmla="*/ 30 h 120"/>
                <a:gd name="T10" fmla="*/ 78 w 78"/>
                <a:gd name="T11" fmla="*/ 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120">
                  <a:moveTo>
                    <a:pt x="0" y="120"/>
                  </a:moveTo>
                  <a:lnTo>
                    <a:pt x="12" y="102"/>
                  </a:lnTo>
                  <a:lnTo>
                    <a:pt x="24" y="84"/>
                  </a:lnTo>
                  <a:lnTo>
                    <a:pt x="36" y="54"/>
                  </a:lnTo>
                  <a:lnTo>
                    <a:pt x="54" y="30"/>
                  </a:lnTo>
                  <a:lnTo>
                    <a:pt x="78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309" name="Freeform 23"/>
            <p:cNvSpPr>
              <a:spLocks/>
            </p:cNvSpPr>
            <p:nvPr/>
          </p:nvSpPr>
          <p:spPr bwMode="auto">
            <a:xfrm>
              <a:off x="2778" y="1576"/>
              <a:ext cx="150" cy="192"/>
            </a:xfrm>
            <a:custGeom>
              <a:avLst/>
              <a:gdLst>
                <a:gd name="T0" fmla="*/ 0 w 150"/>
                <a:gd name="T1" fmla="*/ 192 h 192"/>
                <a:gd name="T2" fmla="*/ 36 w 150"/>
                <a:gd name="T3" fmla="*/ 144 h 192"/>
                <a:gd name="T4" fmla="*/ 72 w 150"/>
                <a:gd name="T5" fmla="*/ 90 h 192"/>
                <a:gd name="T6" fmla="*/ 114 w 150"/>
                <a:gd name="T7" fmla="*/ 42 h 192"/>
                <a:gd name="T8" fmla="*/ 132 w 150"/>
                <a:gd name="T9" fmla="*/ 18 h 192"/>
                <a:gd name="T10" fmla="*/ 150 w 15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192">
                  <a:moveTo>
                    <a:pt x="0" y="192"/>
                  </a:moveTo>
                  <a:lnTo>
                    <a:pt x="36" y="144"/>
                  </a:lnTo>
                  <a:lnTo>
                    <a:pt x="72" y="90"/>
                  </a:lnTo>
                  <a:lnTo>
                    <a:pt x="114" y="42"/>
                  </a:lnTo>
                  <a:lnTo>
                    <a:pt x="132" y="18"/>
                  </a:lnTo>
                  <a:lnTo>
                    <a:pt x="15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310" name="Freeform 24"/>
            <p:cNvSpPr>
              <a:spLocks/>
            </p:cNvSpPr>
            <p:nvPr/>
          </p:nvSpPr>
          <p:spPr bwMode="auto">
            <a:xfrm>
              <a:off x="2928" y="1510"/>
              <a:ext cx="114" cy="66"/>
            </a:xfrm>
            <a:custGeom>
              <a:avLst/>
              <a:gdLst>
                <a:gd name="T0" fmla="*/ 0 w 114"/>
                <a:gd name="T1" fmla="*/ 66 h 66"/>
                <a:gd name="T2" fmla="*/ 30 w 114"/>
                <a:gd name="T3" fmla="*/ 42 h 66"/>
                <a:gd name="T4" fmla="*/ 54 w 114"/>
                <a:gd name="T5" fmla="*/ 24 h 66"/>
                <a:gd name="T6" fmla="*/ 84 w 114"/>
                <a:gd name="T7" fmla="*/ 12 h 66"/>
                <a:gd name="T8" fmla="*/ 114 w 114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66">
                  <a:moveTo>
                    <a:pt x="0" y="66"/>
                  </a:moveTo>
                  <a:lnTo>
                    <a:pt x="30" y="42"/>
                  </a:lnTo>
                  <a:lnTo>
                    <a:pt x="54" y="24"/>
                  </a:lnTo>
                  <a:lnTo>
                    <a:pt x="84" y="12"/>
                  </a:lnTo>
                  <a:lnTo>
                    <a:pt x="114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311" name="Freeform 25"/>
            <p:cNvSpPr>
              <a:spLocks/>
            </p:cNvSpPr>
            <p:nvPr/>
          </p:nvSpPr>
          <p:spPr bwMode="auto">
            <a:xfrm>
              <a:off x="3042" y="1462"/>
              <a:ext cx="150" cy="48"/>
            </a:xfrm>
            <a:custGeom>
              <a:avLst/>
              <a:gdLst>
                <a:gd name="T0" fmla="*/ 0 w 150"/>
                <a:gd name="T1" fmla="*/ 48 h 48"/>
                <a:gd name="T2" fmla="*/ 36 w 150"/>
                <a:gd name="T3" fmla="*/ 36 h 48"/>
                <a:gd name="T4" fmla="*/ 78 w 150"/>
                <a:gd name="T5" fmla="*/ 18 h 48"/>
                <a:gd name="T6" fmla="*/ 120 w 150"/>
                <a:gd name="T7" fmla="*/ 6 h 48"/>
                <a:gd name="T8" fmla="*/ 150 w 150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48">
                  <a:moveTo>
                    <a:pt x="0" y="48"/>
                  </a:moveTo>
                  <a:lnTo>
                    <a:pt x="36" y="36"/>
                  </a:lnTo>
                  <a:lnTo>
                    <a:pt x="78" y="18"/>
                  </a:lnTo>
                  <a:lnTo>
                    <a:pt x="120" y="6"/>
                  </a:lnTo>
                  <a:lnTo>
                    <a:pt x="15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312" name="Freeform 26"/>
            <p:cNvSpPr>
              <a:spLocks/>
            </p:cNvSpPr>
            <p:nvPr/>
          </p:nvSpPr>
          <p:spPr bwMode="auto">
            <a:xfrm>
              <a:off x="3192" y="1456"/>
              <a:ext cx="66" cy="6"/>
            </a:xfrm>
            <a:custGeom>
              <a:avLst/>
              <a:gdLst>
                <a:gd name="T0" fmla="*/ 0 w 66"/>
                <a:gd name="T1" fmla="*/ 6 h 6"/>
                <a:gd name="T2" fmla="*/ 24 w 66"/>
                <a:gd name="T3" fmla="*/ 0 h 6"/>
                <a:gd name="T4" fmla="*/ 36 w 66"/>
                <a:gd name="T5" fmla="*/ 0 h 6"/>
                <a:gd name="T6" fmla="*/ 66 w 6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6">
                  <a:moveTo>
                    <a:pt x="0" y="6"/>
                  </a:moveTo>
                  <a:lnTo>
                    <a:pt x="24" y="0"/>
                  </a:lnTo>
                  <a:lnTo>
                    <a:pt x="36" y="0"/>
                  </a:lnTo>
                  <a:lnTo>
                    <a:pt x="6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3262" name="Group 27"/>
          <p:cNvGrpSpPr>
            <a:grpSpLocks/>
          </p:cNvGrpSpPr>
          <p:nvPr/>
        </p:nvGrpSpPr>
        <p:grpSpPr bwMode="auto">
          <a:xfrm>
            <a:off x="2035175" y="2128838"/>
            <a:ext cx="3621088" cy="3887787"/>
            <a:chOff x="2070" y="1456"/>
            <a:chExt cx="1200" cy="1405"/>
          </a:xfrm>
        </p:grpSpPr>
        <p:sp>
          <p:nvSpPr>
            <p:cNvPr id="53289" name="Freeform 28"/>
            <p:cNvSpPr>
              <a:spLocks/>
            </p:cNvSpPr>
            <p:nvPr/>
          </p:nvSpPr>
          <p:spPr bwMode="auto">
            <a:xfrm>
              <a:off x="2070" y="2860"/>
              <a:ext cx="30" cy="1"/>
            </a:xfrm>
            <a:custGeom>
              <a:avLst/>
              <a:gdLst>
                <a:gd name="T0" fmla="*/ 0 w 30"/>
                <a:gd name="T1" fmla="*/ 0 h 1"/>
                <a:gd name="T2" fmla="*/ 12 w 30"/>
                <a:gd name="T3" fmla="*/ 0 h 1"/>
                <a:gd name="T4" fmla="*/ 30 w 3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12" y="0"/>
                  </a:lnTo>
                  <a:lnTo>
                    <a:pt x="3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90" name="Freeform 29"/>
            <p:cNvSpPr>
              <a:spLocks/>
            </p:cNvSpPr>
            <p:nvPr/>
          </p:nvSpPr>
          <p:spPr bwMode="auto">
            <a:xfrm>
              <a:off x="2100" y="2812"/>
              <a:ext cx="150" cy="48"/>
            </a:xfrm>
            <a:custGeom>
              <a:avLst/>
              <a:gdLst>
                <a:gd name="T0" fmla="*/ 0 w 150"/>
                <a:gd name="T1" fmla="*/ 48 h 48"/>
                <a:gd name="T2" fmla="*/ 30 w 150"/>
                <a:gd name="T3" fmla="*/ 42 h 48"/>
                <a:gd name="T4" fmla="*/ 72 w 150"/>
                <a:gd name="T5" fmla="*/ 30 h 48"/>
                <a:gd name="T6" fmla="*/ 114 w 150"/>
                <a:gd name="T7" fmla="*/ 12 h 48"/>
                <a:gd name="T8" fmla="*/ 150 w 150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48">
                  <a:moveTo>
                    <a:pt x="0" y="48"/>
                  </a:moveTo>
                  <a:lnTo>
                    <a:pt x="30" y="42"/>
                  </a:lnTo>
                  <a:lnTo>
                    <a:pt x="72" y="30"/>
                  </a:lnTo>
                  <a:lnTo>
                    <a:pt x="114" y="12"/>
                  </a:lnTo>
                  <a:lnTo>
                    <a:pt x="15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91" name="Freeform 30"/>
            <p:cNvSpPr>
              <a:spLocks/>
            </p:cNvSpPr>
            <p:nvPr/>
          </p:nvSpPr>
          <p:spPr bwMode="auto">
            <a:xfrm>
              <a:off x="2250" y="2746"/>
              <a:ext cx="114" cy="66"/>
            </a:xfrm>
            <a:custGeom>
              <a:avLst/>
              <a:gdLst>
                <a:gd name="T0" fmla="*/ 0 w 114"/>
                <a:gd name="T1" fmla="*/ 66 h 66"/>
                <a:gd name="T2" fmla="*/ 30 w 114"/>
                <a:gd name="T3" fmla="*/ 54 h 66"/>
                <a:gd name="T4" fmla="*/ 54 w 114"/>
                <a:gd name="T5" fmla="*/ 42 h 66"/>
                <a:gd name="T6" fmla="*/ 84 w 114"/>
                <a:gd name="T7" fmla="*/ 24 h 66"/>
                <a:gd name="T8" fmla="*/ 114 w 114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66">
                  <a:moveTo>
                    <a:pt x="0" y="66"/>
                  </a:moveTo>
                  <a:lnTo>
                    <a:pt x="30" y="54"/>
                  </a:lnTo>
                  <a:lnTo>
                    <a:pt x="54" y="42"/>
                  </a:lnTo>
                  <a:lnTo>
                    <a:pt x="84" y="24"/>
                  </a:lnTo>
                  <a:lnTo>
                    <a:pt x="114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92" name="Freeform 31"/>
            <p:cNvSpPr>
              <a:spLocks/>
            </p:cNvSpPr>
            <p:nvPr/>
          </p:nvSpPr>
          <p:spPr bwMode="auto">
            <a:xfrm>
              <a:off x="2364" y="2554"/>
              <a:ext cx="186" cy="192"/>
            </a:xfrm>
            <a:custGeom>
              <a:avLst/>
              <a:gdLst>
                <a:gd name="T0" fmla="*/ 0 w 186"/>
                <a:gd name="T1" fmla="*/ 192 h 192"/>
                <a:gd name="T2" fmla="*/ 18 w 186"/>
                <a:gd name="T3" fmla="*/ 174 h 192"/>
                <a:gd name="T4" fmla="*/ 42 w 186"/>
                <a:gd name="T5" fmla="*/ 150 h 192"/>
                <a:gd name="T6" fmla="*/ 96 w 186"/>
                <a:gd name="T7" fmla="*/ 102 h 192"/>
                <a:gd name="T8" fmla="*/ 144 w 186"/>
                <a:gd name="T9" fmla="*/ 48 h 192"/>
                <a:gd name="T10" fmla="*/ 168 w 186"/>
                <a:gd name="T11" fmla="*/ 24 h 192"/>
                <a:gd name="T12" fmla="*/ 186 w 186"/>
                <a:gd name="T13" fmla="*/ 0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6" h="192">
                  <a:moveTo>
                    <a:pt x="0" y="192"/>
                  </a:moveTo>
                  <a:lnTo>
                    <a:pt x="18" y="174"/>
                  </a:lnTo>
                  <a:lnTo>
                    <a:pt x="42" y="150"/>
                  </a:lnTo>
                  <a:lnTo>
                    <a:pt x="96" y="102"/>
                  </a:lnTo>
                  <a:lnTo>
                    <a:pt x="144" y="48"/>
                  </a:lnTo>
                  <a:lnTo>
                    <a:pt x="168" y="24"/>
                  </a:lnTo>
                  <a:lnTo>
                    <a:pt x="18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93" name="Freeform 32"/>
            <p:cNvSpPr>
              <a:spLocks/>
            </p:cNvSpPr>
            <p:nvPr/>
          </p:nvSpPr>
          <p:spPr bwMode="auto">
            <a:xfrm>
              <a:off x="2550" y="2434"/>
              <a:ext cx="78" cy="120"/>
            </a:xfrm>
            <a:custGeom>
              <a:avLst/>
              <a:gdLst>
                <a:gd name="T0" fmla="*/ 0 w 78"/>
                <a:gd name="T1" fmla="*/ 120 h 120"/>
                <a:gd name="T2" fmla="*/ 24 w 78"/>
                <a:gd name="T3" fmla="*/ 90 h 120"/>
                <a:gd name="T4" fmla="*/ 42 w 78"/>
                <a:gd name="T5" fmla="*/ 66 h 120"/>
                <a:gd name="T6" fmla="*/ 54 w 78"/>
                <a:gd name="T7" fmla="*/ 36 h 120"/>
                <a:gd name="T8" fmla="*/ 66 w 78"/>
                <a:gd name="T9" fmla="*/ 18 h 120"/>
                <a:gd name="T10" fmla="*/ 78 w 78"/>
                <a:gd name="T11" fmla="*/ 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120">
                  <a:moveTo>
                    <a:pt x="0" y="120"/>
                  </a:moveTo>
                  <a:lnTo>
                    <a:pt x="24" y="90"/>
                  </a:lnTo>
                  <a:lnTo>
                    <a:pt x="42" y="66"/>
                  </a:lnTo>
                  <a:lnTo>
                    <a:pt x="54" y="36"/>
                  </a:lnTo>
                  <a:lnTo>
                    <a:pt x="66" y="18"/>
                  </a:lnTo>
                  <a:lnTo>
                    <a:pt x="78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94" name="Freeform 33"/>
            <p:cNvSpPr>
              <a:spLocks/>
            </p:cNvSpPr>
            <p:nvPr/>
          </p:nvSpPr>
          <p:spPr bwMode="auto">
            <a:xfrm>
              <a:off x="2628" y="2164"/>
              <a:ext cx="150" cy="270"/>
            </a:xfrm>
            <a:custGeom>
              <a:avLst/>
              <a:gdLst>
                <a:gd name="T0" fmla="*/ 0 w 150"/>
                <a:gd name="T1" fmla="*/ 270 h 270"/>
                <a:gd name="T2" fmla="*/ 18 w 150"/>
                <a:gd name="T3" fmla="*/ 246 h 270"/>
                <a:gd name="T4" fmla="*/ 30 w 150"/>
                <a:gd name="T5" fmla="*/ 216 h 270"/>
                <a:gd name="T6" fmla="*/ 72 w 150"/>
                <a:gd name="T7" fmla="*/ 144 h 270"/>
                <a:gd name="T8" fmla="*/ 108 w 150"/>
                <a:gd name="T9" fmla="*/ 72 h 270"/>
                <a:gd name="T10" fmla="*/ 150 w 150"/>
                <a:gd name="T11" fmla="*/ 0 h 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270">
                  <a:moveTo>
                    <a:pt x="0" y="270"/>
                  </a:moveTo>
                  <a:lnTo>
                    <a:pt x="18" y="246"/>
                  </a:lnTo>
                  <a:lnTo>
                    <a:pt x="30" y="216"/>
                  </a:lnTo>
                  <a:lnTo>
                    <a:pt x="72" y="144"/>
                  </a:lnTo>
                  <a:lnTo>
                    <a:pt x="108" y="72"/>
                  </a:lnTo>
                  <a:lnTo>
                    <a:pt x="15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95" name="Freeform 34"/>
            <p:cNvSpPr>
              <a:spLocks/>
            </p:cNvSpPr>
            <p:nvPr/>
          </p:nvSpPr>
          <p:spPr bwMode="auto">
            <a:xfrm>
              <a:off x="2778" y="1888"/>
              <a:ext cx="150" cy="276"/>
            </a:xfrm>
            <a:custGeom>
              <a:avLst/>
              <a:gdLst>
                <a:gd name="T0" fmla="*/ 0 w 150"/>
                <a:gd name="T1" fmla="*/ 276 h 276"/>
                <a:gd name="T2" fmla="*/ 42 w 150"/>
                <a:gd name="T3" fmla="*/ 204 h 276"/>
                <a:gd name="T4" fmla="*/ 78 w 150"/>
                <a:gd name="T5" fmla="*/ 126 h 276"/>
                <a:gd name="T6" fmla="*/ 120 w 150"/>
                <a:gd name="T7" fmla="*/ 60 h 276"/>
                <a:gd name="T8" fmla="*/ 138 w 150"/>
                <a:gd name="T9" fmla="*/ 30 h 276"/>
                <a:gd name="T10" fmla="*/ 150 w 150"/>
                <a:gd name="T11" fmla="*/ 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276">
                  <a:moveTo>
                    <a:pt x="0" y="276"/>
                  </a:moveTo>
                  <a:lnTo>
                    <a:pt x="42" y="204"/>
                  </a:lnTo>
                  <a:lnTo>
                    <a:pt x="78" y="126"/>
                  </a:lnTo>
                  <a:lnTo>
                    <a:pt x="120" y="60"/>
                  </a:lnTo>
                  <a:lnTo>
                    <a:pt x="138" y="30"/>
                  </a:lnTo>
                  <a:lnTo>
                    <a:pt x="15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96" name="Freeform 35"/>
            <p:cNvSpPr>
              <a:spLocks/>
            </p:cNvSpPr>
            <p:nvPr/>
          </p:nvSpPr>
          <p:spPr bwMode="auto">
            <a:xfrm>
              <a:off x="2928" y="1768"/>
              <a:ext cx="60" cy="120"/>
            </a:xfrm>
            <a:custGeom>
              <a:avLst/>
              <a:gdLst>
                <a:gd name="T0" fmla="*/ 0 w 60"/>
                <a:gd name="T1" fmla="*/ 120 h 120"/>
                <a:gd name="T2" fmla="*/ 18 w 60"/>
                <a:gd name="T3" fmla="*/ 84 h 120"/>
                <a:gd name="T4" fmla="*/ 30 w 60"/>
                <a:gd name="T5" fmla="*/ 54 h 120"/>
                <a:gd name="T6" fmla="*/ 42 w 60"/>
                <a:gd name="T7" fmla="*/ 30 h 120"/>
                <a:gd name="T8" fmla="*/ 60 w 60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20">
                  <a:moveTo>
                    <a:pt x="0" y="120"/>
                  </a:moveTo>
                  <a:lnTo>
                    <a:pt x="18" y="84"/>
                  </a:lnTo>
                  <a:lnTo>
                    <a:pt x="30" y="54"/>
                  </a:lnTo>
                  <a:lnTo>
                    <a:pt x="42" y="30"/>
                  </a:lnTo>
                  <a:lnTo>
                    <a:pt x="6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97" name="Freeform 36"/>
            <p:cNvSpPr>
              <a:spLocks/>
            </p:cNvSpPr>
            <p:nvPr/>
          </p:nvSpPr>
          <p:spPr bwMode="auto">
            <a:xfrm>
              <a:off x="2988" y="1576"/>
              <a:ext cx="132" cy="192"/>
            </a:xfrm>
            <a:custGeom>
              <a:avLst/>
              <a:gdLst>
                <a:gd name="T0" fmla="*/ 0 w 132"/>
                <a:gd name="T1" fmla="*/ 192 h 192"/>
                <a:gd name="T2" fmla="*/ 30 w 132"/>
                <a:gd name="T3" fmla="*/ 144 h 192"/>
                <a:gd name="T4" fmla="*/ 66 w 132"/>
                <a:gd name="T5" fmla="*/ 90 h 192"/>
                <a:gd name="T6" fmla="*/ 102 w 132"/>
                <a:gd name="T7" fmla="*/ 42 h 192"/>
                <a:gd name="T8" fmla="*/ 120 w 132"/>
                <a:gd name="T9" fmla="*/ 18 h 192"/>
                <a:gd name="T10" fmla="*/ 132 w 132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" h="192">
                  <a:moveTo>
                    <a:pt x="0" y="192"/>
                  </a:moveTo>
                  <a:lnTo>
                    <a:pt x="30" y="144"/>
                  </a:lnTo>
                  <a:lnTo>
                    <a:pt x="66" y="90"/>
                  </a:lnTo>
                  <a:lnTo>
                    <a:pt x="102" y="42"/>
                  </a:lnTo>
                  <a:lnTo>
                    <a:pt x="120" y="18"/>
                  </a:lnTo>
                  <a:lnTo>
                    <a:pt x="132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98" name="Freeform 37"/>
            <p:cNvSpPr>
              <a:spLocks/>
            </p:cNvSpPr>
            <p:nvPr/>
          </p:nvSpPr>
          <p:spPr bwMode="auto">
            <a:xfrm>
              <a:off x="3120" y="1510"/>
              <a:ext cx="54" cy="66"/>
            </a:xfrm>
            <a:custGeom>
              <a:avLst/>
              <a:gdLst>
                <a:gd name="T0" fmla="*/ 0 w 54"/>
                <a:gd name="T1" fmla="*/ 66 h 66"/>
                <a:gd name="T2" fmla="*/ 18 w 54"/>
                <a:gd name="T3" fmla="*/ 42 h 66"/>
                <a:gd name="T4" fmla="*/ 30 w 54"/>
                <a:gd name="T5" fmla="*/ 24 h 66"/>
                <a:gd name="T6" fmla="*/ 54 w 54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66">
                  <a:moveTo>
                    <a:pt x="0" y="66"/>
                  </a:moveTo>
                  <a:lnTo>
                    <a:pt x="18" y="42"/>
                  </a:lnTo>
                  <a:lnTo>
                    <a:pt x="30" y="24"/>
                  </a:lnTo>
                  <a:lnTo>
                    <a:pt x="54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99" name="Freeform 38"/>
            <p:cNvSpPr>
              <a:spLocks/>
            </p:cNvSpPr>
            <p:nvPr/>
          </p:nvSpPr>
          <p:spPr bwMode="auto">
            <a:xfrm>
              <a:off x="3174" y="1462"/>
              <a:ext cx="96" cy="48"/>
            </a:xfrm>
            <a:custGeom>
              <a:avLst/>
              <a:gdLst>
                <a:gd name="T0" fmla="*/ 0 w 96"/>
                <a:gd name="T1" fmla="*/ 48 h 48"/>
                <a:gd name="T2" fmla="*/ 24 w 96"/>
                <a:gd name="T3" fmla="*/ 36 h 48"/>
                <a:gd name="T4" fmla="*/ 54 w 96"/>
                <a:gd name="T5" fmla="*/ 18 h 48"/>
                <a:gd name="T6" fmla="*/ 78 w 96"/>
                <a:gd name="T7" fmla="*/ 6 h 48"/>
                <a:gd name="T8" fmla="*/ 96 w 96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lnTo>
                    <a:pt x="24" y="36"/>
                  </a:lnTo>
                  <a:lnTo>
                    <a:pt x="54" y="18"/>
                  </a:lnTo>
                  <a:lnTo>
                    <a:pt x="78" y="6"/>
                  </a:lnTo>
                  <a:lnTo>
                    <a:pt x="9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300" name="Freeform 39"/>
            <p:cNvSpPr>
              <a:spLocks/>
            </p:cNvSpPr>
            <p:nvPr/>
          </p:nvSpPr>
          <p:spPr bwMode="auto">
            <a:xfrm>
              <a:off x="3258" y="1456"/>
              <a:ext cx="12" cy="6"/>
            </a:xfrm>
            <a:custGeom>
              <a:avLst/>
              <a:gdLst>
                <a:gd name="T0" fmla="*/ 12 w 12"/>
                <a:gd name="T1" fmla="*/ 6 h 6"/>
                <a:gd name="T2" fmla="*/ 12 w 12"/>
                <a:gd name="T3" fmla="*/ 6 h 6"/>
                <a:gd name="T4" fmla="*/ 6 w 12"/>
                <a:gd name="T5" fmla="*/ 0 h 6"/>
                <a:gd name="T6" fmla="*/ 6 w 12"/>
                <a:gd name="T7" fmla="*/ 0 h 6"/>
                <a:gd name="T8" fmla="*/ 0 w 12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06568" name="Group 40"/>
          <p:cNvGrpSpPr>
            <a:grpSpLocks/>
          </p:cNvGrpSpPr>
          <p:nvPr/>
        </p:nvGrpSpPr>
        <p:grpSpPr bwMode="auto">
          <a:xfrm>
            <a:off x="2736850" y="3744913"/>
            <a:ext cx="1085850" cy="1843087"/>
            <a:chOff x="1724" y="2359"/>
            <a:chExt cx="684" cy="1161"/>
          </a:xfrm>
        </p:grpSpPr>
        <p:sp>
          <p:nvSpPr>
            <p:cNvPr id="53286" name="Freeform 41"/>
            <p:cNvSpPr>
              <a:spLocks/>
            </p:cNvSpPr>
            <p:nvPr/>
          </p:nvSpPr>
          <p:spPr bwMode="auto">
            <a:xfrm>
              <a:off x="1724" y="3311"/>
              <a:ext cx="114" cy="209"/>
            </a:xfrm>
            <a:custGeom>
              <a:avLst/>
              <a:gdLst>
                <a:gd name="T0" fmla="*/ 0 w 60"/>
                <a:gd name="T1" fmla="*/ 10159 h 120"/>
                <a:gd name="T2" fmla="*/ 3072 w 60"/>
                <a:gd name="T3" fmla="*/ 7608 h 120"/>
                <a:gd name="T4" fmla="*/ 5083 w 60"/>
                <a:gd name="T5" fmla="*/ 5572 h 120"/>
                <a:gd name="T6" fmla="*/ 7155 w 60"/>
                <a:gd name="T7" fmla="*/ 3076 h 120"/>
                <a:gd name="T8" fmla="*/ 10205 w 60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20">
                  <a:moveTo>
                    <a:pt x="0" y="120"/>
                  </a:moveTo>
                  <a:lnTo>
                    <a:pt x="18" y="90"/>
                  </a:lnTo>
                  <a:lnTo>
                    <a:pt x="30" y="66"/>
                  </a:lnTo>
                  <a:lnTo>
                    <a:pt x="42" y="36"/>
                  </a:lnTo>
                  <a:lnTo>
                    <a:pt x="6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87" name="Freeform 42"/>
            <p:cNvSpPr>
              <a:spLocks/>
            </p:cNvSpPr>
            <p:nvPr/>
          </p:nvSpPr>
          <p:spPr bwMode="auto">
            <a:xfrm>
              <a:off x="1838" y="2840"/>
              <a:ext cx="285" cy="471"/>
            </a:xfrm>
            <a:custGeom>
              <a:avLst/>
              <a:gdLst>
                <a:gd name="T0" fmla="*/ 0 w 150"/>
                <a:gd name="T1" fmla="*/ 23173 h 270"/>
                <a:gd name="T2" fmla="*/ 2086 w 150"/>
                <a:gd name="T3" fmla="*/ 21085 h 270"/>
                <a:gd name="T4" fmla="*/ 5083 w 150"/>
                <a:gd name="T5" fmla="*/ 18547 h 270"/>
                <a:gd name="T6" fmla="*/ 12238 w 150"/>
                <a:gd name="T7" fmla="*/ 12342 h 270"/>
                <a:gd name="T8" fmla="*/ 18350 w 150"/>
                <a:gd name="T9" fmla="*/ 6205 h 270"/>
                <a:gd name="T10" fmla="*/ 25502 w 150"/>
                <a:gd name="T11" fmla="*/ 0 h 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270">
                  <a:moveTo>
                    <a:pt x="0" y="270"/>
                  </a:moveTo>
                  <a:lnTo>
                    <a:pt x="12" y="246"/>
                  </a:lnTo>
                  <a:lnTo>
                    <a:pt x="30" y="216"/>
                  </a:lnTo>
                  <a:lnTo>
                    <a:pt x="72" y="144"/>
                  </a:lnTo>
                  <a:lnTo>
                    <a:pt x="108" y="72"/>
                  </a:lnTo>
                  <a:lnTo>
                    <a:pt x="15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88" name="Freeform 43"/>
            <p:cNvSpPr>
              <a:spLocks/>
            </p:cNvSpPr>
            <p:nvPr/>
          </p:nvSpPr>
          <p:spPr bwMode="auto">
            <a:xfrm>
              <a:off x="2123" y="2359"/>
              <a:ext cx="285" cy="481"/>
            </a:xfrm>
            <a:custGeom>
              <a:avLst/>
              <a:gdLst>
                <a:gd name="T0" fmla="*/ 0 w 150"/>
                <a:gd name="T1" fmla="*/ 23468 h 276"/>
                <a:gd name="T2" fmla="*/ 7155 w 150"/>
                <a:gd name="T3" fmla="*/ 17375 h 276"/>
                <a:gd name="T4" fmla="*/ 13232 w 150"/>
                <a:gd name="T5" fmla="*/ 10718 h 276"/>
                <a:gd name="T6" fmla="*/ 20385 w 150"/>
                <a:gd name="T7" fmla="*/ 5131 h 276"/>
                <a:gd name="T8" fmla="*/ 22430 w 150"/>
                <a:gd name="T9" fmla="*/ 2557 h 276"/>
                <a:gd name="T10" fmla="*/ 25502 w 150"/>
                <a:gd name="T11" fmla="*/ 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276">
                  <a:moveTo>
                    <a:pt x="0" y="276"/>
                  </a:moveTo>
                  <a:lnTo>
                    <a:pt x="42" y="204"/>
                  </a:lnTo>
                  <a:lnTo>
                    <a:pt x="78" y="126"/>
                  </a:lnTo>
                  <a:lnTo>
                    <a:pt x="120" y="60"/>
                  </a:lnTo>
                  <a:lnTo>
                    <a:pt x="132" y="30"/>
                  </a:lnTo>
                  <a:lnTo>
                    <a:pt x="15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06572" name="Group 44"/>
          <p:cNvGrpSpPr>
            <a:grpSpLocks/>
          </p:cNvGrpSpPr>
          <p:nvPr/>
        </p:nvGrpSpPr>
        <p:grpSpPr bwMode="auto">
          <a:xfrm>
            <a:off x="3822700" y="2624138"/>
            <a:ext cx="1255713" cy="1120775"/>
            <a:chOff x="2408" y="1653"/>
            <a:chExt cx="791" cy="706"/>
          </a:xfrm>
        </p:grpSpPr>
        <p:sp>
          <p:nvSpPr>
            <p:cNvPr id="53282" name="Freeform 45"/>
            <p:cNvSpPr>
              <a:spLocks/>
            </p:cNvSpPr>
            <p:nvPr/>
          </p:nvSpPr>
          <p:spPr bwMode="auto">
            <a:xfrm>
              <a:off x="2408" y="2150"/>
              <a:ext cx="149" cy="209"/>
            </a:xfrm>
            <a:custGeom>
              <a:avLst/>
              <a:gdLst>
                <a:gd name="T0" fmla="*/ 0 w 78"/>
                <a:gd name="T1" fmla="*/ 10159 h 120"/>
                <a:gd name="T2" fmla="*/ 2136 w 78"/>
                <a:gd name="T3" fmla="*/ 8660 h 120"/>
                <a:gd name="T4" fmla="*/ 4273 w 78"/>
                <a:gd name="T5" fmla="*/ 7087 h 120"/>
                <a:gd name="T6" fmla="*/ 6407 w 78"/>
                <a:gd name="T7" fmla="*/ 4581 h 120"/>
                <a:gd name="T8" fmla="*/ 9565 w 78"/>
                <a:gd name="T9" fmla="*/ 2531 h 120"/>
                <a:gd name="T10" fmla="*/ 13838 w 78"/>
                <a:gd name="T11" fmla="*/ 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120">
                  <a:moveTo>
                    <a:pt x="0" y="120"/>
                  </a:moveTo>
                  <a:lnTo>
                    <a:pt x="12" y="102"/>
                  </a:lnTo>
                  <a:lnTo>
                    <a:pt x="24" y="84"/>
                  </a:lnTo>
                  <a:lnTo>
                    <a:pt x="36" y="54"/>
                  </a:lnTo>
                  <a:lnTo>
                    <a:pt x="54" y="30"/>
                  </a:lnTo>
                  <a:lnTo>
                    <a:pt x="78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83" name="Freeform 46"/>
            <p:cNvSpPr>
              <a:spLocks/>
            </p:cNvSpPr>
            <p:nvPr/>
          </p:nvSpPr>
          <p:spPr bwMode="auto">
            <a:xfrm>
              <a:off x="2557" y="1815"/>
              <a:ext cx="285" cy="335"/>
            </a:xfrm>
            <a:custGeom>
              <a:avLst/>
              <a:gdLst>
                <a:gd name="T0" fmla="*/ 0 w 150"/>
                <a:gd name="T1" fmla="*/ 16504 h 192"/>
                <a:gd name="T2" fmla="*/ 6072 w 150"/>
                <a:gd name="T3" fmla="*/ 12353 h 192"/>
                <a:gd name="T4" fmla="*/ 12238 w 150"/>
                <a:gd name="T5" fmla="*/ 7729 h 192"/>
                <a:gd name="T6" fmla="*/ 19390 w 150"/>
                <a:gd name="T7" fmla="*/ 3586 h 192"/>
                <a:gd name="T8" fmla="*/ 22430 w 150"/>
                <a:gd name="T9" fmla="*/ 1520 h 192"/>
                <a:gd name="T10" fmla="*/ 25502 w 15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192">
                  <a:moveTo>
                    <a:pt x="0" y="192"/>
                  </a:moveTo>
                  <a:lnTo>
                    <a:pt x="36" y="144"/>
                  </a:lnTo>
                  <a:lnTo>
                    <a:pt x="72" y="90"/>
                  </a:lnTo>
                  <a:lnTo>
                    <a:pt x="114" y="42"/>
                  </a:lnTo>
                  <a:lnTo>
                    <a:pt x="132" y="18"/>
                  </a:lnTo>
                  <a:lnTo>
                    <a:pt x="15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84" name="Freeform 47"/>
            <p:cNvSpPr>
              <a:spLocks/>
            </p:cNvSpPr>
            <p:nvPr/>
          </p:nvSpPr>
          <p:spPr bwMode="auto">
            <a:xfrm>
              <a:off x="2842" y="1700"/>
              <a:ext cx="216" cy="115"/>
            </a:xfrm>
            <a:custGeom>
              <a:avLst/>
              <a:gdLst>
                <a:gd name="T0" fmla="*/ 0 w 114"/>
                <a:gd name="T1" fmla="*/ 5586 h 66"/>
                <a:gd name="T2" fmla="*/ 5000 w 114"/>
                <a:gd name="T3" fmla="*/ 3549 h 66"/>
                <a:gd name="T4" fmla="*/ 8932 w 114"/>
                <a:gd name="T5" fmla="*/ 2037 h 66"/>
                <a:gd name="T6" fmla="*/ 13919 w 114"/>
                <a:gd name="T7" fmla="*/ 1032 h 66"/>
                <a:gd name="T8" fmla="*/ 18915 w 114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66">
                  <a:moveTo>
                    <a:pt x="0" y="66"/>
                  </a:moveTo>
                  <a:lnTo>
                    <a:pt x="30" y="42"/>
                  </a:lnTo>
                  <a:lnTo>
                    <a:pt x="54" y="24"/>
                  </a:lnTo>
                  <a:lnTo>
                    <a:pt x="84" y="12"/>
                  </a:lnTo>
                  <a:lnTo>
                    <a:pt x="114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85" name="Freeform 48"/>
            <p:cNvSpPr>
              <a:spLocks/>
            </p:cNvSpPr>
            <p:nvPr/>
          </p:nvSpPr>
          <p:spPr bwMode="auto">
            <a:xfrm>
              <a:off x="3058" y="1653"/>
              <a:ext cx="141" cy="47"/>
            </a:xfrm>
            <a:custGeom>
              <a:avLst/>
              <a:gdLst>
                <a:gd name="T0" fmla="*/ 0 w 150"/>
                <a:gd name="T1" fmla="*/ 40 h 48"/>
                <a:gd name="T2" fmla="*/ 22 w 150"/>
                <a:gd name="T3" fmla="*/ 28 h 48"/>
                <a:gd name="T4" fmla="*/ 48 w 150"/>
                <a:gd name="T5" fmla="*/ 18 h 48"/>
                <a:gd name="T6" fmla="*/ 73 w 150"/>
                <a:gd name="T7" fmla="*/ 6 h 48"/>
                <a:gd name="T8" fmla="*/ 92 w 150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48">
                  <a:moveTo>
                    <a:pt x="0" y="48"/>
                  </a:moveTo>
                  <a:lnTo>
                    <a:pt x="36" y="36"/>
                  </a:lnTo>
                  <a:lnTo>
                    <a:pt x="78" y="18"/>
                  </a:lnTo>
                  <a:lnTo>
                    <a:pt x="120" y="6"/>
                  </a:lnTo>
                  <a:lnTo>
                    <a:pt x="15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06577" name="Group 49"/>
          <p:cNvGrpSpPr>
            <a:grpSpLocks/>
          </p:cNvGrpSpPr>
          <p:nvPr/>
        </p:nvGrpSpPr>
        <p:grpSpPr bwMode="auto">
          <a:xfrm>
            <a:off x="2730500" y="2795588"/>
            <a:ext cx="2011363" cy="2794000"/>
            <a:chOff x="1720" y="1761"/>
            <a:chExt cx="1267" cy="1760"/>
          </a:xfrm>
        </p:grpSpPr>
        <p:sp>
          <p:nvSpPr>
            <p:cNvPr id="53276" name="Freeform 50"/>
            <p:cNvSpPr>
              <a:spLocks/>
            </p:cNvSpPr>
            <p:nvPr/>
          </p:nvSpPr>
          <p:spPr bwMode="auto">
            <a:xfrm>
              <a:off x="1720" y="3466"/>
              <a:ext cx="81" cy="55"/>
            </a:xfrm>
            <a:custGeom>
              <a:avLst/>
              <a:gdLst>
                <a:gd name="T0" fmla="*/ 0 w 114"/>
                <a:gd name="T1" fmla="*/ 16 h 66"/>
                <a:gd name="T2" fmla="*/ 2 w 114"/>
                <a:gd name="T3" fmla="*/ 13 h 66"/>
                <a:gd name="T4" fmla="*/ 4 w 114"/>
                <a:gd name="T5" fmla="*/ 10 h 66"/>
                <a:gd name="T6" fmla="*/ 6 w 114"/>
                <a:gd name="T7" fmla="*/ 6 h 66"/>
                <a:gd name="T8" fmla="*/ 8 w 114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66">
                  <a:moveTo>
                    <a:pt x="0" y="66"/>
                  </a:moveTo>
                  <a:lnTo>
                    <a:pt x="30" y="54"/>
                  </a:lnTo>
                  <a:lnTo>
                    <a:pt x="54" y="42"/>
                  </a:lnTo>
                  <a:lnTo>
                    <a:pt x="84" y="24"/>
                  </a:lnTo>
                  <a:lnTo>
                    <a:pt x="114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77" name="Freeform 51"/>
            <p:cNvSpPr>
              <a:spLocks/>
            </p:cNvSpPr>
            <p:nvPr/>
          </p:nvSpPr>
          <p:spPr bwMode="auto">
            <a:xfrm>
              <a:off x="1801" y="3131"/>
              <a:ext cx="353" cy="335"/>
            </a:xfrm>
            <a:custGeom>
              <a:avLst/>
              <a:gdLst>
                <a:gd name="T0" fmla="*/ 0 w 186"/>
                <a:gd name="T1" fmla="*/ 16504 h 192"/>
                <a:gd name="T2" fmla="*/ 3021 w 186"/>
                <a:gd name="T3" fmla="*/ 14956 h 192"/>
                <a:gd name="T4" fmla="*/ 7096 w 186"/>
                <a:gd name="T5" fmla="*/ 12892 h 192"/>
                <a:gd name="T6" fmla="*/ 16126 w 186"/>
                <a:gd name="T7" fmla="*/ 8773 h 192"/>
                <a:gd name="T8" fmla="*/ 24205 w 186"/>
                <a:gd name="T9" fmla="*/ 4144 h 192"/>
                <a:gd name="T10" fmla="*/ 28267 w 186"/>
                <a:gd name="T11" fmla="*/ 2055 h 192"/>
                <a:gd name="T12" fmla="*/ 31315 w 186"/>
                <a:gd name="T13" fmla="*/ 0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6" h="192">
                  <a:moveTo>
                    <a:pt x="0" y="192"/>
                  </a:moveTo>
                  <a:lnTo>
                    <a:pt x="18" y="174"/>
                  </a:lnTo>
                  <a:lnTo>
                    <a:pt x="42" y="150"/>
                  </a:lnTo>
                  <a:lnTo>
                    <a:pt x="96" y="102"/>
                  </a:lnTo>
                  <a:lnTo>
                    <a:pt x="144" y="48"/>
                  </a:lnTo>
                  <a:lnTo>
                    <a:pt x="168" y="24"/>
                  </a:lnTo>
                  <a:lnTo>
                    <a:pt x="18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78" name="Freeform 52"/>
            <p:cNvSpPr>
              <a:spLocks/>
            </p:cNvSpPr>
            <p:nvPr/>
          </p:nvSpPr>
          <p:spPr bwMode="auto">
            <a:xfrm>
              <a:off x="2154" y="2922"/>
              <a:ext cx="149" cy="209"/>
            </a:xfrm>
            <a:custGeom>
              <a:avLst/>
              <a:gdLst>
                <a:gd name="T0" fmla="*/ 0 w 78"/>
                <a:gd name="T1" fmla="*/ 10159 h 120"/>
                <a:gd name="T2" fmla="*/ 4273 w 78"/>
                <a:gd name="T3" fmla="*/ 7608 h 120"/>
                <a:gd name="T4" fmla="*/ 7429 w 78"/>
                <a:gd name="T5" fmla="*/ 5572 h 120"/>
                <a:gd name="T6" fmla="*/ 9565 w 78"/>
                <a:gd name="T7" fmla="*/ 3076 h 120"/>
                <a:gd name="T8" fmla="*/ 11702 w 78"/>
                <a:gd name="T9" fmla="*/ 1510 h 120"/>
                <a:gd name="T10" fmla="*/ 13838 w 78"/>
                <a:gd name="T11" fmla="*/ 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120">
                  <a:moveTo>
                    <a:pt x="0" y="120"/>
                  </a:moveTo>
                  <a:lnTo>
                    <a:pt x="24" y="90"/>
                  </a:lnTo>
                  <a:lnTo>
                    <a:pt x="42" y="66"/>
                  </a:lnTo>
                  <a:lnTo>
                    <a:pt x="54" y="36"/>
                  </a:lnTo>
                  <a:lnTo>
                    <a:pt x="66" y="18"/>
                  </a:lnTo>
                  <a:lnTo>
                    <a:pt x="78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79" name="Freeform 53"/>
            <p:cNvSpPr>
              <a:spLocks/>
            </p:cNvSpPr>
            <p:nvPr/>
          </p:nvSpPr>
          <p:spPr bwMode="auto">
            <a:xfrm>
              <a:off x="2303" y="2451"/>
              <a:ext cx="285" cy="471"/>
            </a:xfrm>
            <a:custGeom>
              <a:avLst/>
              <a:gdLst>
                <a:gd name="T0" fmla="*/ 0 w 150"/>
                <a:gd name="T1" fmla="*/ 23173 h 270"/>
                <a:gd name="T2" fmla="*/ 3072 w 150"/>
                <a:gd name="T3" fmla="*/ 21085 h 270"/>
                <a:gd name="T4" fmla="*/ 5083 w 150"/>
                <a:gd name="T5" fmla="*/ 18547 h 270"/>
                <a:gd name="T6" fmla="*/ 12238 w 150"/>
                <a:gd name="T7" fmla="*/ 12342 h 270"/>
                <a:gd name="T8" fmla="*/ 18350 w 150"/>
                <a:gd name="T9" fmla="*/ 6205 h 270"/>
                <a:gd name="T10" fmla="*/ 25502 w 150"/>
                <a:gd name="T11" fmla="*/ 0 h 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270">
                  <a:moveTo>
                    <a:pt x="0" y="270"/>
                  </a:moveTo>
                  <a:lnTo>
                    <a:pt x="18" y="246"/>
                  </a:lnTo>
                  <a:lnTo>
                    <a:pt x="30" y="216"/>
                  </a:lnTo>
                  <a:lnTo>
                    <a:pt x="72" y="144"/>
                  </a:lnTo>
                  <a:lnTo>
                    <a:pt x="108" y="72"/>
                  </a:lnTo>
                  <a:lnTo>
                    <a:pt x="15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80" name="Freeform 54"/>
            <p:cNvSpPr>
              <a:spLocks/>
            </p:cNvSpPr>
            <p:nvPr/>
          </p:nvSpPr>
          <p:spPr bwMode="auto">
            <a:xfrm>
              <a:off x="2588" y="1970"/>
              <a:ext cx="285" cy="481"/>
            </a:xfrm>
            <a:custGeom>
              <a:avLst/>
              <a:gdLst>
                <a:gd name="T0" fmla="*/ 0 w 150"/>
                <a:gd name="T1" fmla="*/ 23468 h 276"/>
                <a:gd name="T2" fmla="*/ 7155 w 150"/>
                <a:gd name="T3" fmla="*/ 17375 h 276"/>
                <a:gd name="T4" fmla="*/ 13232 w 150"/>
                <a:gd name="T5" fmla="*/ 10718 h 276"/>
                <a:gd name="T6" fmla="*/ 20385 w 150"/>
                <a:gd name="T7" fmla="*/ 5131 h 276"/>
                <a:gd name="T8" fmla="*/ 23418 w 150"/>
                <a:gd name="T9" fmla="*/ 2557 h 276"/>
                <a:gd name="T10" fmla="*/ 25502 w 150"/>
                <a:gd name="T11" fmla="*/ 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276">
                  <a:moveTo>
                    <a:pt x="0" y="276"/>
                  </a:moveTo>
                  <a:lnTo>
                    <a:pt x="42" y="204"/>
                  </a:lnTo>
                  <a:lnTo>
                    <a:pt x="78" y="126"/>
                  </a:lnTo>
                  <a:lnTo>
                    <a:pt x="120" y="60"/>
                  </a:lnTo>
                  <a:lnTo>
                    <a:pt x="138" y="30"/>
                  </a:lnTo>
                  <a:lnTo>
                    <a:pt x="15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81" name="Freeform 55"/>
            <p:cNvSpPr>
              <a:spLocks/>
            </p:cNvSpPr>
            <p:nvPr/>
          </p:nvSpPr>
          <p:spPr bwMode="auto">
            <a:xfrm>
              <a:off x="2873" y="1761"/>
              <a:ext cx="114" cy="209"/>
            </a:xfrm>
            <a:custGeom>
              <a:avLst/>
              <a:gdLst>
                <a:gd name="T0" fmla="*/ 0 w 60"/>
                <a:gd name="T1" fmla="*/ 10159 h 120"/>
                <a:gd name="T2" fmla="*/ 3072 w 60"/>
                <a:gd name="T3" fmla="*/ 7087 h 120"/>
                <a:gd name="T4" fmla="*/ 5083 w 60"/>
                <a:gd name="T5" fmla="*/ 4581 h 120"/>
                <a:gd name="T6" fmla="*/ 7155 w 60"/>
                <a:gd name="T7" fmla="*/ 2531 h 120"/>
                <a:gd name="T8" fmla="*/ 10205 w 60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20">
                  <a:moveTo>
                    <a:pt x="0" y="120"/>
                  </a:moveTo>
                  <a:lnTo>
                    <a:pt x="18" y="84"/>
                  </a:lnTo>
                  <a:lnTo>
                    <a:pt x="30" y="54"/>
                  </a:lnTo>
                  <a:lnTo>
                    <a:pt x="42" y="30"/>
                  </a:lnTo>
                  <a:lnTo>
                    <a:pt x="6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06584" name="Group 56"/>
          <p:cNvGrpSpPr>
            <a:grpSpLocks/>
          </p:cNvGrpSpPr>
          <p:nvPr/>
        </p:nvGrpSpPr>
        <p:grpSpPr bwMode="auto">
          <a:xfrm>
            <a:off x="3151188" y="2784475"/>
            <a:ext cx="1593850" cy="2374900"/>
            <a:chOff x="1985" y="1754"/>
            <a:chExt cx="1004" cy="1496"/>
          </a:xfrm>
        </p:grpSpPr>
        <p:sp>
          <p:nvSpPr>
            <p:cNvPr id="53272" name="Freeform 57"/>
            <p:cNvSpPr>
              <a:spLocks/>
            </p:cNvSpPr>
            <p:nvPr/>
          </p:nvSpPr>
          <p:spPr bwMode="auto">
            <a:xfrm>
              <a:off x="1985" y="2779"/>
              <a:ext cx="285" cy="471"/>
            </a:xfrm>
            <a:custGeom>
              <a:avLst/>
              <a:gdLst>
                <a:gd name="T0" fmla="*/ 0 w 150"/>
                <a:gd name="T1" fmla="*/ 23173 h 270"/>
                <a:gd name="T2" fmla="*/ 2086 w 150"/>
                <a:gd name="T3" fmla="*/ 21085 h 270"/>
                <a:gd name="T4" fmla="*/ 5083 w 150"/>
                <a:gd name="T5" fmla="*/ 18547 h 270"/>
                <a:gd name="T6" fmla="*/ 12238 w 150"/>
                <a:gd name="T7" fmla="*/ 12342 h 270"/>
                <a:gd name="T8" fmla="*/ 18350 w 150"/>
                <a:gd name="T9" fmla="*/ 6205 h 270"/>
                <a:gd name="T10" fmla="*/ 25502 w 150"/>
                <a:gd name="T11" fmla="*/ 0 h 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270">
                  <a:moveTo>
                    <a:pt x="0" y="270"/>
                  </a:moveTo>
                  <a:lnTo>
                    <a:pt x="12" y="246"/>
                  </a:lnTo>
                  <a:lnTo>
                    <a:pt x="30" y="216"/>
                  </a:lnTo>
                  <a:lnTo>
                    <a:pt x="72" y="144"/>
                  </a:lnTo>
                  <a:lnTo>
                    <a:pt x="108" y="72"/>
                  </a:lnTo>
                  <a:lnTo>
                    <a:pt x="15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73" name="Freeform 58"/>
            <p:cNvSpPr>
              <a:spLocks/>
            </p:cNvSpPr>
            <p:nvPr/>
          </p:nvSpPr>
          <p:spPr bwMode="auto">
            <a:xfrm>
              <a:off x="2270" y="2298"/>
              <a:ext cx="285" cy="481"/>
            </a:xfrm>
            <a:custGeom>
              <a:avLst/>
              <a:gdLst>
                <a:gd name="T0" fmla="*/ 0 w 150"/>
                <a:gd name="T1" fmla="*/ 23468 h 276"/>
                <a:gd name="T2" fmla="*/ 7155 w 150"/>
                <a:gd name="T3" fmla="*/ 17375 h 276"/>
                <a:gd name="T4" fmla="*/ 13232 w 150"/>
                <a:gd name="T5" fmla="*/ 10718 h 276"/>
                <a:gd name="T6" fmla="*/ 20385 w 150"/>
                <a:gd name="T7" fmla="*/ 5131 h 276"/>
                <a:gd name="T8" fmla="*/ 22430 w 150"/>
                <a:gd name="T9" fmla="*/ 2557 h 276"/>
                <a:gd name="T10" fmla="*/ 25502 w 150"/>
                <a:gd name="T11" fmla="*/ 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276">
                  <a:moveTo>
                    <a:pt x="0" y="276"/>
                  </a:moveTo>
                  <a:lnTo>
                    <a:pt x="42" y="204"/>
                  </a:lnTo>
                  <a:lnTo>
                    <a:pt x="78" y="126"/>
                  </a:lnTo>
                  <a:lnTo>
                    <a:pt x="120" y="60"/>
                  </a:lnTo>
                  <a:lnTo>
                    <a:pt x="132" y="30"/>
                  </a:lnTo>
                  <a:lnTo>
                    <a:pt x="15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74" name="Freeform 59"/>
            <p:cNvSpPr>
              <a:spLocks/>
            </p:cNvSpPr>
            <p:nvPr/>
          </p:nvSpPr>
          <p:spPr bwMode="auto">
            <a:xfrm>
              <a:off x="2555" y="2089"/>
              <a:ext cx="149" cy="209"/>
            </a:xfrm>
            <a:custGeom>
              <a:avLst/>
              <a:gdLst>
                <a:gd name="T0" fmla="*/ 0 w 78"/>
                <a:gd name="T1" fmla="*/ 10159 h 120"/>
                <a:gd name="T2" fmla="*/ 2136 w 78"/>
                <a:gd name="T3" fmla="*/ 8660 h 120"/>
                <a:gd name="T4" fmla="*/ 4273 w 78"/>
                <a:gd name="T5" fmla="*/ 7087 h 120"/>
                <a:gd name="T6" fmla="*/ 6407 w 78"/>
                <a:gd name="T7" fmla="*/ 4581 h 120"/>
                <a:gd name="T8" fmla="*/ 9565 w 78"/>
                <a:gd name="T9" fmla="*/ 2531 h 120"/>
                <a:gd name="T10" fmla="*/ 13838 w 78"/>
                <a:gd name="T11" fmla="*/ 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120">
                  <a:moveTo>
                    <a:pt x="0" y="120"/>
                  </a:moveTo>
                  <a:lnTo>
                    <a:pt x="12" y="102"/>
                  </a:lnTo>
                  <a:lnTo>
                    <a:pt x="24" y="84"/>
                  </a:lnTo>
                  <a:lnTo>
                    <a:pt x="36" y="54"/>
                  </a:lnTo>
                  <a:lnTo>
                    <a:pt x="54" y="30"/>
                  </a:lnTo>
                  <a:lnTo>
                    <a:pt x="78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75" name="Freeform 60"/>
            <p:cNvSpPr>
              <a:spLocks/>
            </p:cNvSpPr>
            <p:nvPr/>
          </p:nvSpPr>
          <p:spPr bwMode="auto">
            <a:xfrm>
              <a:off x="2704" y="1754"/>
              <a:ext cx="285" cy="335"/>
            </a:xfrm>
            <a:custGeom>
              <a:avLst/>
              <a:gdLst>
                <a:gd name="T0" fmla="*/ 0 w 150"/>
                <a:gd name="T1" fmla="*/ 16504 h 192"/>
                <a:gd name="T2" fmla="*/ 6072 w 150"/>
                <a:gd name="T3" fmla="*/ 12353 h 192"/>
                <a:gd name="T4" fmla="*/ 12238 w 150"/>
                <a:gd name="T5" fmla="*/ 7729 h 192"/>
                <a:gd name="T6" fmla="*/ 19390 w 150"/>
                <a:gd name="T7" fmla="*/ 3586 h 192"/>
                <a:gd name="T8" fmla="*/ 22430 w 150"/>
                <a:gd name="T9" fmla="*/ 1520 h 192"/>
                <a:gd name="T10" fmla="*/ 25502 w 15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192">
                  <a:moveTo>
                    <a:pt x="0" y="192"/>
                  </a:moveTo>
                  <a:lnTo>
                    <a:pt x="36" y="144"/>
                  </a:lnTo>
                  <a:lnTo>
                    <a:pt x="72" y="90"/>
                  </a:lnTo>
                  <a:lnTo>
                    <a:pt x="114" y="42"/>
                  </a:lnTo>
                  <a:lnTo>
                    <a:pt x="132" y="18"/>
                  </a:lnTo>
                  <a:lnTo>
                    <a:pt x="15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06589" name="Group 61"/>
          <p:cNvGrpSpPr>
            <a:grpSpLocks/>
          </p:cNvGrpSpPr>
          <p:nvPr/>
        </p:nvGrpSpPr>
        <p:grpSpPr bwMode="auto">
          <a:xfrm>
            <a:off x="3146425" y="4081463"/>
            <a:ext cx="688975" cy="1079500"/>
            <a:chOff x="1982" y="2571"/>
            <a:chExt cx="434" cy="680"/>
          </a:xfrm>
        </p:grpSpPr>
        <p:sp>
          <p:nvSpPr>
            <p:cNvPr id="53270" name="Freeform 62"/>
            <p:cNvSpPr>
              <a:spLocks/>
            </p:cNvSpPr>
            <p:nvPr/>
          </p:nvSpPr>
          <p:spPr bwMode="auto">
            <a:xfrm>
              <a:off x="1982" y="3042"/>
              <a:ext cx="149" cy="209"/>
            </a:xfrm>
            <a:custGeom>
              <a:avLst/>
              <a:gdLst>
                <a:gd name="T0" fmla="*/ 0 w 78"/>
                <a:gd name="T1" fmla="*/ 10159 h 120"/>
                <a:gd name="T2" fmla="*/ 4273 w 78"/>
                <a:gd name="T3" fmla="*/ 7608 h 120"/>
                <a:gd name="T4" fmla="*/ 7429 w 78"/>
                <a:gd name="T5" fmla="*/ 5572 h 120"/>
                <a:gd name="T6" fmla="*/ 9565 w 78"/>
                <a:gd name="T7" fmla="*/ 3076 h 120"/>
                <a:gd name="T8" fmla="*/ 11702 w 78"/>
                <a:gd name="T9" fmla="*/ 1510 h 120"/>
                <a:gd name="T10" fmla="*/ 13838 w 78"/>
                <a:gd name="T11" fmla="*/ 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120">
                  <a:moveTo>
                    <a:pt x="0" y="120"/>
                  </a:moveTo>
                  <a:lnTo>
                    <a:pt x="24" y="90"/>
                  </a:lnTo>
                  <a:lnTo>
                    <a:pt x="42" y="66"/>
                  </a:lnTo>
                  <a:lnTo>
                    <a:pt x="54" y="36"/>
                  </a:lnTo>
                  <a:lnTo>
                    <a:pt x="66" y="18"/>
                  </a:lnTo>
                  <a:lnTo>
                    <a:pt x="78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71" name="Freeform 63"/>
            <p:cNvSpPr>
              <a:spLocks/>
            </p:cNvSpPr>
            <p:nvPr/>
          </p:nvSpPr>
          <p:spPr bwMode="auto">
            <a:xfrm>
              <a:off x="2131" y="2571"/>
              <a:ext cx="285" cy="471"/>
            </a:xfrm>
            <a:custGeom>
              <a:avLst/>
              <a:gdLst>
                <a:gd name="T0" fmla="*/ 0 w 150"/>
                <a:gd name="T1" fmla="*/ 23173 h 270"/>
                <a:gd name="T2" fmla="*/ 3072 w 150"/>
                <a:gd name="T3" fmla="*/ 21085 h 270"/>
                <a:gd name="T4" fmla="*/ 5083 w 150"/>
                <a:gd name="T5" fmla="*/ 18547 h 270"/>
                <a:gd name="T6" fmla="*/ 12238 w 150"/>
                <a:gd name="T7" fmla="*/ 12342 h 270"/>
                <a:gd name="T8" fmla="*/ 18350 w 150"/>
                <a:gd name="T9" fmla="*/ 6205 h 270"/>
                <a:gd name="T10" fmla="*/ 25502 w 150"/>
                <a:gd name="T11" fmla="*/ 0 h 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270">
                  <a:moveTo>
                    <a:pt x="0" y="270"/>
                  </a:moveTo>
                  <a:lnTo>
                    <a:pt x="18" y="246"/>
                  </a:lnTo>
                  <a:lnTo>
                    <a:pt x="30" y="216"/>
                  </a:lnTo>
                  <a:lnTo>
                    <a:pt x="72" y="144"/>
                  </a:lnTo>
                  <a:lnTo>
                    <a:pt x="108" y="72"/>
                  </a:lnTo>
                  <a:lnTo>
                    <a:pt x="15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6592" name="Line 64"/>
          <p:cNvSpPr>
            <a:spLocks noChangeShapeType="1"/>
          </p:cNvSpPr>
          <p:nvPr/>
        </p:nvSpPr>
        <p:spPr bwMode="auto">
          <a:xfrm flipV="1">
            <a:off x="5073650" y="2628900"/>
            <a:ext cx="0" cy="1460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69" name="WordArt 66"/>
          <p:cNvSpPr>
            <a:spLocks noChangeArrowheads="1" noChangeShapeType="1" noTextEdit="1"/>
          </p:cNvSpPr>
          <p:nvPr/>
        </p:nvSpPr>
        <p:spPr bwMode="auto">
          <a:xfrm>
            <a:off x="525463" y="209550"/>
            <a:ext cx="81327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Ферромагнетики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0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6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0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0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40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8" grpId="0"/>
      <p:bldP spid="406541" grpId="0"/>
      <p:bldP spid="40659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667000" y="1301750"/>
            <a:ext cx="3192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i="1">
                <a:solidFill>
                  <a:srgbClr val="000000"/>
                </a:solidFill>
              </a:rPr>
              <a:t>Теория  однодоменных  частиц</a:t>
            </a:r>
            <a:endParaRPr lang="ru-RU" altLang="ru-RU" sz="2800" b="0"/>
          </a:p>
        </p:txBody>
      </p:sp>
      <p:grpSp>
        <p:nvGrpSpPr>
          <p:cNvPr id="422915" name="Group 3"/>
          <p:cNvGrpSpPr>
            <a:grpSpLocks/>
          </p:cNvGrpSpPr>
          <p:nvPr/>
        </p:nvGrpSpPr>
        <p:grpSpPr bwMode="auto">
          <a:xfrm>
            <a:off x="1304925" y="2244725"/>
            <a:ext cx="3214688" cy="1751013"/>
            <a:chOff x="870" y="762"/>
            <a:chExt cx="2025" cy="1103"/>
          </a:xfrm>
        </p:grpSpPr>
        <p:sp>
          <p:nvSpPr>
            <p:cNvPr id="54513" name="Rectangle 4"/>
            <p:cNvSpPr>
              <a:spLocks noChangeArrowheads="1"/>
            </p:cNvSpPr>
            <p:nvPr/>
          </p:nvSpPr>
          <p:spPr bwMode="auto">
            <a:xfrm>
              <a:off x="1044" y="1068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d</a:t>
              </a:r>
              <a:endParaRPr lang="ru-RU" altLang="ru-RU" sz="2800" b="0"/>
            </a:p>
          </p:txBody>
        </p:sp>
        <p:sp>
          <p:nvSpPr>
            <p:cNvPr id="54514" name="Rectangle 5"/>
            <p:cNvSpPr>
              <a:spLocks noChangeArrowheads="1"/>
            </p:cNvSpPr>
            <p:nvPr/>
          </p:nvSpPr>
          <p:spPr bwMode="auto">
            <a:xfrm>
              <a:off x="1758" y="1524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d</a:t>
              </a:r>
              <a:endParaRPr lang="ru-RU" altLang="ru-RU" sz="2800" b="0"/>
            </a:p>
          </p:txBody>
        </p:sp>
        <p:sp>
          <p:nvSpPr>
            <p:cNvPr id="54515" name="Rectangle 6"/>
            <p:cNvSpPr>
              <a:spLocks noChangeArrowheads="1"/>
            </p:cNvSpPr>
            <p:nvPr/>
          </p:nvSpPr>
          <p:spPr bwMode="auto">
            <a:xfrm>
              <a:off x="1572" y="1680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d</a:t>
              </a:r>
              <a:endParaRPr lang="ru-RU" altLang="ru-RU" sz="2800" b="0"/>
            </a:p>
          </p:txBody>
        </p:sp>
        <p:sp>
          <p:nvSpPr>
            <p:cNvPr id="54516" name="Rectangle 7"/>
            <p:cNvSpPr>
              <a:spLocks noChangeArrowheads="1"/>
            </p:cNvSpPr>
            <p:nvPr/>
          </p:nvSpPr>
          <p:spPr bwMode="auto">
            <a:xfrm>
              <a:off x="1860" y="1236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d</a:t>
              </a:r>
              <a:endParaRPr lang="ru-RU" altLang="ru-RU" sz="2800" b="0"/>
            </a:p>
          </p:txBody>
        </p:sp>
        <p:sp>
          <p:nvSpPr>
            <p:cNvPr id="54517" name="Rectangle 8"/>
            <p:cNvSpPr>
              <a:spLocks noChangeArrowheads="1"/>
            </p:cNvSpPr>
            <p:nvPr/>
          </p:nvSpPr>
          <p:spPr bwMode="auto">
            <a:xfrm>
              <a:off x="1590" y="1368"/>
              <a:ext cx="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 d</a:t>
              </a:r>
              <a:endParaRPr lang="ru-RU" altLang="ru-RU" sz="2800" b="0"/>
            </a:p>
          </p:txBody>
        </p:sp>
        <p:sp>
          <p:nvSpPr>
            <p:cNvPr id="54518" name="Rectangle 9"/>
            <p:cNvSpPr>
              <a:spLocks noChangeArrowheads="1"/>
            </p:cNvSpPr>
            <p:nvPr/>
          </p:nvSpPr>
          <p:spPr bwMode="auto">
            <a:xfrm>
              <a:off x="870" y="762"/>
              <a:ext cx="112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b="0">
                  <a:solidFill>
                    <a:srgbClr val="000000"/>
                  </a:solidFill>
                </a:rPr>
                <a:t>Критический размер</a:t>
              </a:r>
              <a:endParaRPr lang="ru-RU" altLang="ru-RU" sz="2800" b="0"/>
            </a:p>
          </p:txBody>
        </p:sp>
        <p:sp>
          <p:nvSpPr>
            <p:cNvPr id="54519" name="Rectangle 10"/>
            <p:cNvSpPr>
              <a:spLocks noChangeArrowheads="1"/>
            </p:cNvSpPr>
            <p:nvPr/>
          </p:nvSpPr>
          <p:spPr bwMode="auto">
            <a:xfrm>
              <a:off x="870" y="906"/>
              <a:ext cx="202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b="0">
                  <a:solidFill>
                    <a:srgbClr val="000000"/>
                  </a:solidFill>
                </a:rPr>
                <a:t>сферической однодоменной частицы</a:t>
              </a:r>
              <a:endParaRPr lang="ru-RU" altLang="ru-RU" sz="2800" b="0"/>
            </a:p>
          </p:txBody>
        </p:sp>
        <p:sp>
          <p:nvSpPr>
            <p:cNvPr id="54520" name="Rectangle 11"/>
            <p:cNvSpPr>
              <a:spLocks noChangeArrowheads="1"/>
            </p:cNvSpPr>
            <p:nvPr/>
          </p:nvSpPr>
          <p:spPr bwMode="auto">
            <a:xfrm>
              <a:off x="1014" y="1242"/>
              <a:ext cx="77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b="0">
                  <a:solidFill>
                    <a:srgbClr val="000000"/>
                  </a:solidFill>
                </a:rPr>
                <a:t>для магнетита</a:t>
              </a:r>
              <a:endParaRPr lang="ru-RU" altLang="ru-RU" sz="2800" b="0"/>
            </a:p>
          </p:txBody>
        </p:sp>
        <p:sp>
          <p:nvSpPr>
            <p:cNvPr id="54521" name="Rectangle 12"/>
            <p:cNvSpPr>
              <a:spLocks noChangeArrowheads="1"/>
            </p:cNvSpPr>
            <p:nvPr/>
          </p:nvSpPr>
          <p:spPr bwMode="auto">
            <a:xfrm>
              <a:off x="996" y="1518"/>
              <a:ext cx="70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b="0">
                  <a:solidFill>
                    <a:srgbClr val="000000"/>
                  </a:solidFill>
                </a:rPr>
                <a:t>для гематита</a:t>
              </a:r>
              <a:endParaRPr lang="ru-RU" altLang="ru-RU" sz="2800" b="0"/>
            </a:p>
          </p:txBody>
        </p:sp>
        <p:sp>
          <p:nvSpPr>
            <p:cNvPr id="54522" name="Rectangle 13"/>
            <p:cNvSpPr>
              <a:spLocks noChangeArrowheads="1"/>
            </p:cNvSpPr>
            <p:nvPr/>
          </p:nvSpPr>
          <p:spPr bwMode="auto">
            <a:xfrm>
              <a:off x="2082" y="1248"/>
              <a:ext cx="4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b="0">
                  <a:solidFill>
                    <a:srgbClr val="000000"/>
                  </a:solidFill>
                </a:rPr>
                <a:t>~ 0.3 мк</a:t>
              </a:r>
              <a:endParaRPr lang="ru-RU" altLang="ru-RU" sz="2800" b="0"/>
            </a:p>
          </p:txBody>
        </p:sp>
        <p:sp>
          <p:nvSpPr>
            <p:cNvPr id="54523" name="Rectangle 14"/>
            <p:cNvSpPr>
              <a:spLocks noChangeArrowheads="1"/>
            </p:cNvSpPr>
            <p:nvPr/>
          </p:nvSpPr>
          <p:spPr bwMode="auto">
            <a:xfrm>
              <a:off x="1728" y="1386"/>
              <a:ext cx="4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b="0">
                  <a:solidFill>
                    <a:srgbClr val="000000"/>
                  </a:solidFill>
                </a:rPr>
                <a:t> &lt; 0.3 мк</a:t>
              </a:r>
              <a:endParaRPr lang="ru-RU" altLang="ru-RU" sz="2800" b="0"/>
            </a:p>
          </p:txBody>
        </p:sp>
        <p:sp>
          <p:nvSpPr>
            <p:cNvPr id="54524" name="Rectangle 15"/>
            <p:cNvSpPr>
              <a:spLocks noChangeArrowheads="1"/>
            </p:cNvSpPr>
            <p:nvPr/>
          </p:nvSpPr>
          <p:spPr bwMode="auto">
            <a:xfrm>
              <a:off x="1260" y="1386"/>
              <a:ext cx="3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b="0">
                  <a:solidFill>
                    <a:srgbClr val="000000"/>
                  </a:solidFill>
                </a:rPr>
                <a:t>0.03 &lt;</a:t>
              </a:r>
              <a:endParaRPr lang="ru-RU" altLang="ru-RU" sz="2800" b="0"/>
            </a:p>
          </p:txBody>
        </p:sp>
        <p:sp>
          <p:nvSpPr>
            <p:cNvPr id="54525" name="Rectangle 16"/>
            <p:cNvSpPr>
              <a:spLocks noChangeArrowheads="1"/>
            </p:cNvSpPr>
            <p:nvPr/>
          </p:nvSpPr>
          <p:spPr bwMode="auto">
            <a:xfrm>
              <a:off x="1296" y="1692"/>
              <a:ext cx="2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b="0">
                  <a:solidFill>
                    <a:srgbClr val="000000"/>
                  </a:solidFill>
                </a:rPr>
                <a:t>15 &lt;</a:t>
              </a:r>
              <a:endParaRPr lang="ru-RU" altLang="ru-RU" sz="2800" b="0"/>
            </a:p>
          </p:txBody>
        </p:sp>
        <p:sp>
          <p:nvSpPr>
            <p:cNvPr id="54526" name="Rectangle 17"/>
            <p:cNvSpPr>
              <a:spLocks noChangeArrowheads="1"/>
            </p:cNvSpPr>
            <p:nvPr/>
          </p:nvSpPr>
          <p:spPr bwMode="auto">
            <a:xfrm>
              <a:off x="1998" y="1530"/>
              <a:ext cx="46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 sz="1600" b="0">
                  <a:solidFill>
                    <a:srgbClr val="000000"/>
                  </a:solidFill>
                </a:rPr>
                <a:t>~ </a:t>
              </a:r>
              <a:r>
                <a:rPr lang="ru-RU" altLang="ru-RU" sz="1600" b="0">
                  <a:solidFill>
                    <a:srgbClr val="000000"/>
                  </a:solidFill>
                </a:rPr>
                <a:t>200 мк</a:t>
              </a:r>
              <a:endParaRPr lang="ru-RU" altLang="ru-RU" sz="2800" b="0"/>
            </a:p>
          </p:txBody>
        </p:sp>
        <p:sp>
          <p:nvSpPr>
            <p:cNvPr id="54527" name="Rectangle 18"/>
            <p:cNvSpPr>
              <a:spLocks noChangeArrowheads="1"/>
            </p:cNvSpPr>
            <p:nvPr/>
          </p:nvSpPr>
          <p:spPr bwMode="auto">
            <a:xfrm>
              <a:off x="1734" y="1686"/>
              <a:ext cx="4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b="0">
                  <a:solidFill>
                    <a:srgbClr val="000000"/>
                  </a:solidFill>
                </a:rPr>
                <a:t>&lt; 200 мк</a:t>
              </a:r>
              <a:endParaRPr lang="ru-RU" altLang="ru-RU" sz="2800" b="0"/>
            </a:p>
          </p:txBody>
        </p:sp>
        <p:sp>
          <p:nvSpPr>
            <p:cNvPr id="54528" name="Rectangle 19"/>
            <p:cNvSpPr>
              <a:spLocks noChangeArrowheads="1"/>
            </p:cNvSpPr>
            <p:nvPr/>
          </p:nvSpPr>
          <p:spPr bwMode="auto">
            <a:xfrm>
              <a:off x="1192" y="1056"/>
              <a:ext cx="9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b="0">
                  <a:solidFill>
                    <a:srgbClr val="000000"/>
                  </a:solidFill>
                </a:rPr>
                <a:t>= 9*</a:t>
              </a:r>
              <a:r>
                <a:rPr lang="ru-RU" altLang="ru-RU" sz="1600" i="1">
                  <a:solidFill>
                    <a:srgbClr val="000000"/>
                  </a:solidFill>
                </a:rPr>
                <a:t>Егр/</a:t>
              </a:r>
              <a:r>
                <a:rPr lang="ru-RU" altLang="ru-RU" sz="1600">
                  <a:solidFill>
                    <a:srgbClr val="000000"/>
                  </a:solidFill>
                </a:rPr>
                <a:t>(</a:t>
              </a:r>
              <a:r>
                <a:rPr lang="ru-RU" altLang="ru-RU" sz="1600" b="0">
                  <a:solidFill>
                    <a:srgbClr val="000000"/>
                  </a:solidFill>
                </a:rPr>
                <a:t>4</a:t>
              </a:r>
              <a:r>
                <a:rPr lang="ru-RU" altLang="ru-RU" sz="2000">
                  <a:solidFill>
                    <a:srgbClr val="000000"/>
                  </a:solidFill>
                </a:rPr>
                <a:t>π</a:t>
              </a:r>
              <a:r>
                <a:rPr lang="ru-RU" altLang="ru-RU" sz="1600" b="0">
                  <a:solidFill>
                    <a:srgbClr val="000000"/>
                  </a:solidFill>
                </a:rPr>
                <a:t>*</a:t>
              </a:r>
              <a:r>
                <a:rPr lang="en-US" altLang="ru-RU" sz="1600" i="1">
                  <a:solidFill>
                    <a:srgbClr val="000000"/>
                  </a:solidFill>
                </a:rPr>
                <a:t>Js</a:t>
              </a:r>
              <a:r>
                <a:rPr lang="en-US" altLang="ru-RU" sz="2000" b="0" baseline="30000">
                  <a:solidFill>
                    <a:srgbClr val="000000"/>
                  </a:solidFill>
                </a:rPr>
                <a:t>2</a:t>
              </a:r>
              <a:r>
                <a:rPr lang="en-US" altLang="ru-RU" sz="1600">
                  <a:solidFill>
                    <a:srgbClr val="000000"/>
                  </a:solidFill>
                </a:rPr>
                <a:t>)</a:t>
              </a:r>
              <a:endParaRPr lang="ru-RU" altLang="ru-RU" sz="2800" b="0"/>
            </a:p>
          </p:txBody>
        </p:sp>
        <p:sp>
          <p:nvSpPr>
            <p:cNvPr id="54529" name="Rectangle 20"/>
            <p:cNvSpPr>
              <a:spLocks noChangeArrowheads="1"/>
            </p:cNvSpPr>
            <p:nvPr/>
          </p:nvSpPr>
          <p:spPr bwMode="auto">
            <a:xfrm>
              <a:off x="1116" y="1140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300" b="0">
                  <a:solidFill>
                    <a:srgbClr val="000000"/>
                  </a:solidFill>
                </a:rPr>
                <a:t>о</a:t>
              </a:r>
              <a:endParaRPr lang="ru-RU" altLang="ru-RU" sz="2800" b="0"/>
            </a:p>
          </p:txBody>
        </p:sp>
        <p:sp>
          <p:nvSpPr>
            <p:cNvPr id="54530" name="Rectangle 21"/>
            <p:cNvSpPr>
              <a:spLocks noChangeArrowheads="1"/>
            </p:cNvSpPr>
            <p:nvPr/>
          </p:nvSpPr>
          <p:spPr bwMode="auto">
            <a:xfrm>
              <a:off x="1830" y="1584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300" b="0">
                  <a:solidFill>
                    <a:srgbClr val="000000"/>
                  </a:solidFill>
                </a:rPr>
                <a:t>о</a:t>
              </a:r>
              <a:endParaRPr lang="ru-RU" altLang="ru-RU" sz="2800" b="0"/>
            </a:p>
          </p:txBody>
        </p:sp>
        <p:sp>
          <p:nvSpPr>
            <p:cNvPr id="54531" name="Rectangle 22"/>
            <p:cNvSpPr>
              <a:spLocks noChangeArrowheads="1"/>
            </p:cNvSpPr>
            <p:nvPr/>
          </p:nvSpPr>
          <p:spPr bwMode="auto">
            <a:xfrm>
              <a:off x="1644" y="1740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300" b="0">
                  <a:solidFill>
                    <a:srgbClr val="000000"/>
                  </a:solidFill>
                </a:rPr>
                <a:t>о</a:t>
              </a:r>
              <a:endParaRPr lang="ru-RU" altLang="ru-RU" sz="2800" b="0"/>
            </a:p>
          </p:txBody>
        </p:sp>
        <p:sp>
          <p:nvSpPr>
            <p:cNvPr id="54532" name="Rectangle 23"/>
            <p:cNvSpPr>
              <a:spLocks noChangeArrowheads="1"/>
            </p:cNvSpPr>
            <p:nvPr/>
          </p:nvSpPr>
          <p:spPr bwMode="auto">
            <a:xfrm>
              <a:off x="1932" y="1308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300" b="0">
                  <a:solidFill>
                    <a:srgbClr val="000000"/>
                  </a:solidFill>
                </a:rPr>
                <a:t>о</a:t>
              </a:r>
              <a:endParaRPr lang="ru-RU" altLang="ru-RU" sz="2800" b="0"/>
            </a:p>
          </p:txBody>
        </p:sp>
        <p:sp>
          <p:nvSpPr>
            <p:cNvPr id="54533" name="Rectangle 24"/>
            <p:cNvSpPr>
              <a:spLocks noChangeArrowheads="1"/>
            </p:cNvSpPr>
            <p:nvPr/>
          </p:nvSpPr>
          <p:spPr bwMode="auto">
            <a:xfrm>
              <a:off x="1676" y="1440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300" b="0">
                  <a:solidFill>
                    <a:srgbClr val="000000"/>
                  </a:solidFill>
                </a:rPr>
                <a:t>о</a:t>
              </a:r>
              <a:endParaRPr lang="ru-RU" altLang="ru-RU" sz="2800" b="0"/>
            </a:p>
          </p:txBody>
        </p:sp>
      </p:grpSp>
      <p:grpSp>
        <p:nvGrpSpPr>
          <p:cNvPr id="422937" name="Group 25"/>
          <p:cNvGrpSpPr>
            <a:grpSpLocks/>
          </p:cNvGrpSpPr>
          <p:nvPr/>
        </p:nvGrpSpPr>
        <p:grpSpPr bwMode="auto">
          <a:xfrm>
            <a:off x="5378450" y="1739900"/>
            <a:ext cx="2319338" cy="2339975"/>
            <a:chOff x="3436" y="444"/>
            <a:chExt cx="1461" cy="1474"/>
          </a:xfrm>
        </p:grpSpPr>
        <p:sp>
          <p:nvSpPr>
            <p:cNvPr id="54404" name="Rectangle 26"/>
            <p:cNvSpPr>
              <a:spLocks noChangeArrowheads="1"/>
            </p:cNvSpPr>
            <p:nvPr/>
          </p:nvSpPr>
          <p:spPr bwMode="auto">
            <a:xfrm>
              <a:off x="4056" y="444"/>
              <a:ext cx="4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b="0">
                  <a:solidFill>
                    <a:srgbClr val="000000"/>
                  </a:solidFill>
                </a:rPr>
                <a:t>магнетит</a:t>
              </a:r>
              <a:endParaRPr lang="ru-RU" altLang="ru-RU" sz="2800" b="0"/>
            </a:p>
          </p:txBody>
        </p:sp>
        <p:sp>
          <p:nvSpPr>
            <p:cNvPr id="54405" name="Rectangle 27"/>
            <p:cNvSpPr>
              <a:spLocks noChangeArrowheads="1"/>
            </p:cNvSpPr>
            <p:nvPr/>
          </p:nvSpPr>
          <p:spPr bwMode="auto">
            <a:xfrm>
              <a:off x="3570" y="1554"/>
              <a:ext cx="1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0.01</a:t>
              </a:r>
              <a:endParaRPr lang="ru-RU" altLang="ru-RU" sz="2800" b="0"/>
            </a:p>
          </p:txBody>
        </p:sp>
        <p:sp>
          <p:nvSpPr>
            <p:cNvPr id="54406" name="Rectangle 28"/>
            <p:cNvSpPr>
              <a:spLocks noChangeArrowheads="1"/>
            </p:cNvSpPr>
            <p:nvPr/>
          </p:nvSpPr>
          <p:spPr bwMode="auto">
            <a:xfrm>
              <a:off x="4620" y="1662"/>
              <a:ext cx="14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1.0</a:t>
              </a:r>
              <a:endParaRPr lang="ru-RU" altLang="ru-RU" sz="2800" b="0"/>
            </a:p>
          </p:txBody>
        </p:sp>
        <p:sp>
          <p:nvSpPr>
            <p:cNvPr id="54407" name="Rectangle 29"/>
            <p:cNvSpPr>
              <a:spLocks noChangeArrowheads="1"/>
            </p:cNvSpPr>
            <p:nvPr/>
          </p:nvSpPr>
          <p:spPr bwMode="auto">
            <a:xfrm>
              <a:off x="3894" y="1656"/>
              <a:ext cx="14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0.2</a:t>
              </a:r>
              <a:endParaRPr lang="ru-RU" altLang="ru-RU" sz="2800" b="0"/>
            </a:p>
          </p:txBody>
        </p:sp>
        <p:sp>
          <p:nvSpPr>
            <p:cNvPr id="54408" name="Rectangle 30"/>
            <p:cNvSpPr>
              <a:spLocks noChangeArrowheads="1"/>
            </p:cNvSpPr>
            <p:nvPr/>
          </p:nvSpPr>
          <p:spPr bwMode="auto">
            <a:xfrm>
              <a:off x="4182" y="1662"/>
              <a:ext cx="14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0.5</a:t>
              </a:r>
              <a:endParaRPr lang="ru-RU" altLang="ru-RU" sz="2800" b="0"/>
            </a:p>
          </p:txBody>
        </p:sp>
        <p:sp>
          <p:nvSpPr>
            <p:cNvPr id="54409" name="Rectangle 31"/>
            <p:cNvSpPr>
              <a:spLocks noChangeArrowheads="1"/>
            </p:cNvSpPr>
            <p:nvPr/>
          </p:nvSpPr>
          <p:spPr bwMode="auto">
            <a:xfrm>
              <a:off x="4428" y="1662"/>
              <a:ext cx="14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0.8</a:t>
              </a:r>
              <a:endParaRPr lang="ru-RU" altLang="ru-RU" sz="2800" b="0"/>
            </a:p>
          </p:txBody>
        </p:sp>
        <p:sp>
          <p:nvSpPr>
            <p:cNvPr id="54410" name="Rectangle 32"/>
            <p:cNvSpPr>
              <a:spLocks noChangeArrowheads="1"/>
            </p:cNvSpPr>
            <p:nvPr/>
          </p:nvSpPr>
          <p:spPr bwMode="auto">
            <a:xfrm>
              <a:off x="4698" y="1560"/>
              <a:ext cx="1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0.01</a:t>
              </a:r>
              <a:endParaRPr lang="ru-RU" altLang="ru-RU" sz="2800" b="0"/>
            </a:p>
          </p:txBody>
        </p:sp>
        <p:sp>
          <p:nvSpPr>
            <p:cNvPr id="54411" name="Rectangle 33"/>
            <p:cNvSpPr>
              <a:spLocks noChangeArrowheads="1"/>
            </p:cNvSpPr>
            <p:nvPr/>
          </p:nvSpPr>
          <p:spPr bwMode="auto">
            <a:xfrm>
              <a:off x="4704" y="1062"/>
              <a:ext cx="14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0.1</a:t>
              </a:r>
              <a:endParaRPr lang="ru-RU" altLang="ru-RU" sz="2800" b="0"/>
            </a:p>
          </p:txBody>
        </p:sp>
        <p:sp>
          <p:nvSpPr>
            <p:cNvPr id="54412" name="Rectangle 34"/>
            <p:cNvSpPr>
              <a:spLocks noChangeArrowheads="1"/>
            </p:cNvSpPr>
            <p:nvPr/>
          </p:nvSpPr>
          <p:spPr bwMode="auto">
            <a:xfrm>
              <a:off x="3612" y="1068"/>
              <a:ext cx="14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0.1</a:t>
              </a:r>
              <a:endParaRPr lang="ru-RU" altLang="ru-RU" sz="2800" b="0"/>
            </a:p>
          </p:txBody>
        </p:sp>
        <p:sp>
          <p:nvSpPr>
            <p:cNvPr id="54413" name="Rectangle 35"/>
            <p:cNvSpPr>
              <a:spLocks noChangeArrowheads="1"/>
            </p:cNvSpPr>
            <p:nvPr/>
          </p:nvSpPr>
          <p:spPr bwMode="auto">
            <a:xfrm>
              <a:off x="4206" y="1764"/>
              <a:ext cx="1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b/a</a:t>
              </a:r>
              <a:endParaRPr lang="ru-RU" altLang="ru-RU" sz="2800" b="0"/>
            </a:p>
          </p:txBody>
        </p:sp>
        <p:sp>
          <p:nvSpPr>
            <p:cNvPr id="54414" name="Rectangle 36"/>
            <p:cNvSpPr>
              <a:spLocks noChangeArrowheads="1"/>
            </p:cNvSpPr>
            <p:nvPr/>
          </p:nvSpPr>
          <p:spPr bwMode="auto">
            <a:xfrm rot="-5400000">
              <a:off x="3475" y="139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д</a:t>
              </a:r>
              <a:endParaRPr lang="ru-RU" altLang="ru-RU" sz="2800" b="0"/>
            </a:p>
          </p:txBody>
        </p:sp>
        <p:sp>
          <p:nvSpPr>
            <p:cNvPr id="54415" name="Rectangle 37"/>
            <p:cNvSpPr>
              <a:spLocks noChangeArrowheads="1"/>
            </p:cNvSpPr>
            <p:nvPr/>
          </p:nvSpPr>
          <p:spPr bwMode="auto">
            <a:xfrm rot="-5400000">
              <a:off x="3474" y="1343"/>
              <a:ext cx="5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л</a:t>
              </a:r>
              <a:endParaRPr lang="ru-RU" altLang="ru-RU" sz="2800" b="0"/>
            </a:p>
          </p:txBody>
        </p:sp>
        <p:sp>
          <p:nvSpPr>
            <p:cNvPr id="54416" name="Rectangle 38"/>
            <p:cNvSpPr>
              <a:spLocks noChangeArrowheads="1"/>
            </p:cNvSpPr>
            <p:nvPr/>
          </p:nvSpPr>
          <p:spPr bwMode="auto">
            <a:xfrm rot="-5400000">
              <a:off x="3472" y="1280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и</a:t>
              </a:r>
              <a:endParaRPr lang="ru-RU" altLang="ru-RU" sz="2800" b="0"/>
            </a:p>
          </p:txBody>
        </p:sp>
        <p:sp>
          <p:nvSpPr>
            <p:cNvPr id="54417" name="Rectangle 39"/>
            <p:cNvSpPr>
              <a:spLocks noChangeArrowheads="1"/>
            </p:cNvSpPr>
            <p:nvPr/>
          </p:nvSpPr>
          <p:spPr bwMode="auto">
            <a:xfrm rot="-5400000">
              <a:off x="3472" y="1220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н</a:t>
              </a:r>
              <a:endParaRPr lang="ru-RU" altLang="ru-RU" sz="2800" b="0"/>
            </a:p>
          </p:txBody>
        </p:sp>
        <p:sp>
          <p:nvSpPr>
            <p:cNvPr id="54418" name="Rectangle 40"/>
            <p:cNvSpPr>
              <a:spLocks noChangeArrowheads="1"/>
            </p:cNvSpPr>
            <p:nvPr/>
          </p:nvSpPr>
          <p:spPr bwMode="auto">
            <a:xfrm rot="-5400000">
              <a:off x="3475" y="115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а</a:t>
              </a:r>
              <a:endParaRPr lang="ru-RU" altLang="ru-RU" sz="2800" b="0"/>
            </a:p>
          </p:txBody>
        </p:sp>
        <p:sp>
          <p:nvSpPr>
            <p:cNvPr id="54419" name="Rectangle 41"/>
            <p:cNvSpPr>
              <a:spLocks noChangeArrowheads="1"/>
            </p:cNvSpPr>
            <p:nvPr/>
          </p:nvSpPr>
          <p:spPr bwMode="auto">
            <a:xfrm rot="-5400000">
              <a:off x="3474" y="1072"/>
              <a:ext cx="5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ч</a:t>
              </a:r>
              <a:endParaRPr lang="ru-RU" altLang="ru-RU" sz="2800" b="0"/>
            </a:p>
          </p:txBody>
        </p:sp>
        <p:sp>
          <p:nvSpPr>
            <p:cNvPr id="54420" name="Rectangle 42"/>
            <p:cNvSpPr>
              <a:spLocks noChangeArrowheads="1"/>
            </p:cNvSpPr>
            <p:nvPr/>
          </p:nvSpPr>
          <p:spPr bwMode="auto">
            <a:xfrm rot="-5400000">
              <a:off x="3476" y="1019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а</a:t>
              </a:r>
              <a:endParaRPr lang="ru-RU" altLang="ru-RU" sz="2800" b="0"/>
            </a:p>
          </p:txBody>
        </p:sp>
        <p:sp>
          <p:nvSpPr>
            <p:cNvPr id="54421" name="Rectangle 43"/>
            <p:cNvSpPr>
              <a:spLocks noChangeArrowheads="1"/>
            </p:cNvSpPr>
            <p:nvPr/>
          </p:nvSpPr>
          <p:spPr bwMode="auto">
            <a:xfrm rot="-5400000">
              <a:off x="3479" y="962"/>
              <a:ext cx="5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с</a:t>
              </a:r>
              <a:endParaRPr lang="ru-RU" altLang="ru-RU" sz="2800" b="0"/>
            </a:p>
          </p:txBody>
        </p:sp>
        <p:sp>
          <p:nvSpPr>
            <p:cNvPr id="54422" name="Rectangle 44"/>
            <p:cNvSpPr>
              <a:spLocks noChangeArrowheads="1"/>
            </p:cNvSpPr>
            <p:nvPr/>
          </p:nvSpPr>
          <p:spPr bwMode="auto">
            <a:xfrm rot="-5400000">
              <a:off x="3460" y="896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т</a:t>
              </a:r>
              <a:endParaRPr lang="ru-RU" altLang="ru-RU" sz="2800" b="0"/>
            </a:p>
          </p:txBody>
        </p:sp>
        <p:sp>
          <p:nvSpPr>
            <p:cNvPr id="54423" name="Rectangle 45"/>
            <p:cNvSpPr>
              <a:spLocks noChangeArrowheads="1"/>
            </p:cNvSpPr>
            <p:nvPr/>
          </p:nvSpPr>
          <p:spPr bwMode="auto">
            <a:xfrm rot="-5400000">
              <a:off x="3473" y="824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и</a:t>
              </a:r>
              <a:endParaRPr lang="ru-RU" altLang="ru-RU" sz="2800" b="0"/>
            </a:p>
          </p:txBody>
        </p:sp>
        <p:sp>
          <p:nvSpPr>
            <p:cNvPr id="54424" name="Rectangle 46"/>
            <p:cNvSpPr>
              <a:spLocks noChangeArrowheads="1"/>
            </p:cNvSpPr>
            <p:nvPr/>
          </p:nvSpPr>
          <p:spPr bwMode="auto">
            <a:xfrm rot="-5400000">
              <a:off x="3473" y="75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ц</a:t>
              </a:r>
              <a:endParaRPr lang="ru-RU" altLang="ru-RU" sz="2800" b="0"/>
            </a:p>
          </p:txBody>
        </p:sp>
        <p:sp>
          <p:nvSpPr>
            <p:cNvPr id="54425" name="Rectangle 47"/>
            <p:cNvSpPr>
              <a:spLocks noChangeArrowheads="1"/>
            </p:cNvSpPr>
            <p:nvPr/>
          </p:nvSpPr>
          <p:spPr bwMode="auto">
            <a:xfrm rot="-5400000">
              <a:off x="3465" y="690"/>
              <a:ext cx="7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ы</a:t>
              </a:r>
              <a:endParaRPr lang="ru-RU" altLang="ru-RU" sz="2800" b="0"/>
            </a:p>
          </p:txBody>
        </p:sp>
        <p:sp>
          <p:nvSpPr>
            <p:cNvPr id="54426" name="Rectangle 48"/>
            <p:cNvSpPr>
              <a:spLocks noChangeArrowheads="1"/>
            </p:cNvSpPr>
            <p:nvPr/>
          </p:nvSpPr>
          <p:spPr bwMode="auto">
            <a:xfrm rot="-5400000">
              <a:off x="3476" y="593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a</a:t>
              </a:r>
              <a:endParaRPr lang="ru-RU" altLang="ru-RU" sz="2800" b="0"/>
            </a:p>
          </p:txBody>
        </p:sp>
        <p:sp>
          <p:nvSpPr>
            <p:cNvPr id="54427" name="Rectangle 49"/>
            <p:cNvSpPr>
              <a:spLocks noChangeArrowheads="1"/>
            </p:cNvSpPr>
            <p:nvPr/>
          </p:nvSpPr>
          <p:spPr bwMode="auto">
            <a:xfrm>
              <a:off x="4410" y="696"/>
              <a:ext cx="1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MD</a:t>
              </a:r>
              <a:endParaRPr lang="ru-RU" altLang="ru-RU" sz="2800" b="0"/>
            </a:p>
          </p:txBody>
        </p:sp>
        <p:sp>
          <p:nvSpPr>
            <p:cNvPr id="54428" name="Rectangle 50"/>
            <p:cNvSpPr>
              <a:spLocks noChangeArrowheads="1"/>
            </p:cNvSpPr>
            <p:nvPr/>
          </p:nvSpPr>
          <p:spPr bwMode="auto">
            <a:xfrm>
              <a:off x="4122" y="1086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SD</a:t>
              </a:r>
              <a:endParaRPr lang="ru-RU" altLang="ru-RU" sz="2800" b="0"/>
            </a:p>
          </p:txBody>
        </p:sp>
        <p:sp>
          <p:nvSpPr>
            <p:cNvPr id="54429" name="Rectangle 51"/>
            <p:cNvSpPr>
              <a:spLocks noChangeArrowheads="1"/>
            </p:cNvSpPr>
            <p:nvPr/>
          </p:nvSpPr>
          <p:spPr bwMode="auto">
            <a:xfrm>
              <a:off x="4182" y="1476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SP</a:t>
              </a:r>
              <a:endParaRPr lang="ru-RU" altLang="ru-RU" sz="2800" b="0"/>
            </a:p>
          </p:txBody>
        </p:sp>
        <p:sp>
          <p:nvSpPr>
            <p:cNvPr id="54430" name="Rectangle 52"/>
            <p:cNvSpPr>
              <a:spLocks noChangeArrowheads="1"/>
            </p:cNvSpPr>
            <p:nvPr/>
          </p:nvSpPr>
          <p:spPr bwMode="auto">
            <a:xfrm>
              <a:off x="3822" y="1230"/>
              <a:ext cx="2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100с</a:t>
              </a:r>
              <a:endParaRPr lang="ru-RU" altLang="ru-RU" sz="2800" b="0"/>
            </a:p>
          </p:txBody>
        </p:sp>
        <p:sp>
          <p:nvSpPr>
            <p:cNvPr id="54431" name="Rectangle 53"/>
            <p:cNvSpPr>
              <a:spLocks noChangeArrowheads="1"/>
            </p:cNvSpPr>
            <p:nvPr/>
          </p:nvSpPr>
          <p:spPr bwMode="auto">
            <a:xfrm>
              <a:off x="3570" y="564"/>
              <a:ext cx="1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1мк</a:t>
              </a:r>
              <a:endParaRPr lang="ru-RU" altLang="ru-RU" sz="2800" b="0"/>
            </a:p>
          </p:txBody>
        </p:sp>
        <p:sp>
          <p:nvSpPr>
            <p:cNvPr id="54432" name="Rectangle 54"/>
            <p:cNvSpPr>
              <a:spLocks noChangeArrowheads="1"/>
            </p:cNvSpPr>
            <p:nvPr/>
          </p:nvSpPr>
          <p:spPr bwMode="auto">
            <a:xfrm>
              <a:off x="4716" y="564"/>
              <a:ext cx="1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1мк</a:t>
              </a:r>
              <a:endParaRPr lang="ru-RU" altLang="ru-RU" sz="2800" b="0"/>
            </a:p>
          </p:txBody>
        </p:sp>
        <p:sp>
          <p:nvSpPr>
            <p:cNvPr id="54433" name="Line 55"/>
            <p:cNvSpPr>
              <a:spLocks noChangeShapeType="1"/>
            </p:cNvSpPr>
            <p:nvPr/>
          </p:nvSpPr>
          <p:spPr bwMode="auto">
            <a:xfrm>
              <a:off x="3798" y="636"/>
              <a:ext cx="1" cy="10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34" name="Line 56"/>
            <p:cNvSpPr>
              <a:spLocks noChangeShapeType="1"/>
            </p:cNvSpPr>
            <p:nvPr/>
          </p:nvSpPr>
          <p:spPr bwMode="auto">
            <a:xfrm>
              <a:off x="3792" y="163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35" name="Line 57"/>
            <p:cNvSpPr>
              <a:spLocks noChangeShapeType="1"/>
            </p:cNvSpPr>
            <p:nvPr/>
          </p:nvSpPr>
          <p:spPr bwMode="auto">
            <a:xfrm>
              <a:off x="3792" y="148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36" name="Line 58"/>
            <p:cNvSpPr>
              <a:spLocks noChangeShapeType="1"/>
            </p:cNvSpPr>
            <p:nvPr/>
          </p:nvSpPr>
          <p:spPr bwMode="auto">
            <a:xfrm>
              <a:off x="3792" y="139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37" name="Line 59"/>
            <p:cNvSpPr>
              <a:spLocks noChangeShapeType="1"/>
            </p:cNvSpPr>
            <p:nvPr/>
          </p:nvSpPr>
          <p:spPr bwMode="auto">
            <a:xfrm>
              <a:off x="3792" y="133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38" name="Line 60"/>
            <p:cNvSpPr>
              <a:spLocks noChangeShapeType="1"/>
            </p:cNvSpPr>
            <p:nvPr/>
          </p:nvSpPr>
          <p:spPr bwMode="auto">
            <a:xfrm>
              <a:off x="3792" y="129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39" name="Line 61"/>
            <p:cNvSpPr>
              <a:spLocks noChangeShapeType="1"/>
            </p:cNvSpPr>
            <p:nvPr/>
          </p:nvSpPr>
          <p:spPr bwMode="auto">
            <a:xfrm>
              <a:off x="3792" y="124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40" name="Line 62"/>
            <p:cNvSpPr>
              <a:spLocks noChangeShapeType="1"/>
            </p:cNvSpPr>
            <p:nvPr/>
          </p:nvSpPr>
          <p:spPr bwMode="auto">
            <a:xfrm>
              <a:off x="3792" y="121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41" name="Line 63"/>
            <p:cNvSpPr>
              <a:spLocks noChangeShapeType="1"/>
            </p:cNvSpPr>
            <p:nvPr/>
          </p:nvSpPr>
          <p:spPr bwMode="auto">
            <a:xfrm>
              <a:off x="3792" y="118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42" name="Line 64"/>
            <p:cNvSpPr>
              <a:spLocks noChangeShapeType="1"/>
            </p:cNvSpPr>
            <p:nvPr/>
          </p:nvSpPr>
          <p:spPr bwMode="auto">
            <a:xfrm>
              <a:off x="3792" y="116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43" name="Line 65"/>
            <p:cNvSpPr>
              <a:spLocks noChangeShapeType="1"/>
            </p:cNvSpPr>
            <p:nvPr/>
          </p:nvSpPr>
          <p:spPr bwMode="auto">
            <a:xfrm>
              <a:off x="3792" y="114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44" name="Line 66"/>
            <p:cNvSpPr>
              <a:spLocks noChangeShapeType="1"/>
            </p:cNvSpPr>
            <p:nvPr/>
          </p:nvSpPr>
          <p:spPr bwMode="auto">
            <a:xfrm>
              <a:off x="3792" y="99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45" name="Line 67"/>
            <p:cNvSpPr>
              <a:spLocks noChangeShapeType="1"/>
            </p:cNvSpPr>
            <p:nvPr/>
          </p:nvSpPr>
          <p:spPr bwMode="auto">
            <a:xfrm>
              <a:off x="3792" y="90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46" name="Line 68"/>
            <p:cNvSpPr>
              <a:spLocks noChangeShapeType="1"/>
            </p:cNvSpPr>
            <p:nvPr/>
          </p:nvSpPr>
          <p:spPr bwMode="auto">
            <a:xfrm>
              <a:off x="3792" y="84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47" name="Line 69"/>
            <p:cNvSpPr>
              <a:spLocks noChangeShapeType="1"/>
            </p:cNvSpPr>
            <p:nvPr/>
          </p:nvSpPr>
          <p:spPr bwMode="auto">
            <a:xfrm>
              <a:off x="3792" y="79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48" name="Line 70"/>
            <p:cNvSpPr>
              <a:spLocks noChangeShapeType="1"/>
            </p:cNvSpPr>
            <p:nvPr/>
          </p:nvSpPr>
          <p:spPr bwMode="auto">
            <a:xfrm>
              <a:off x="3792" y="75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49" name="Line 71"/>
            <p:cNvSpPr>
              <a:spLocks noChangeShapeType="1"/>
            </p:cNvSpPr>
            <p:nvPr/>
          </p:nvSpPr>
          <p:spPr bwMode="auto">
            <a:xfrm>
              <a:off x="3792" y="72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50" name="Line 72"/>
            <p:cNvSpPr>
              <a:spLocks noChangeShapeType="1"/>
            </p:cNvSpPr>
            <p:nvPr/>
          </p:nvSpPr>
          <p:spPr bwMode="auto">
            <a:xfrm>
              <a:off x="3792" y="69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51" name="Line 73"/>
            <p:cNvSpPr>
              <a:spLocks noChangeShapeType="1"/>
            </p:cNvSpPr>
            <p:nvPr/>
          </p:nvSpPr>
          <p:spPr bwMode="auto">
            <a:xfrm>
              <a:off x="3792" y="66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52" name="Line 74"/>
            <p:cNvSpPr>
              <a:spLocks noChangeShapeType="1"/>
            </p:cNvSpPr>
            <p:nvPr/>
          </p:nvSpPr>
          <p:spPr bwMode="auto">
            <a:xfrm flipV="1">
              <a:off x="4236" y="1620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53" name="Line 75"/>
            <p:cNvSpPr>
              <a:spLocks noChangeShapeType="1"/>
            </p:cNvSpPr>
            <p:nvPr/>
          </p:nvSpPr>
          <p:spPr bwMode="auto">
            <a:xfrm flipV="1">
              <a:off x="4326" y="1620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54" name="Line 76"/>
            <p:cNvSpPr>
              <a:spLocks noChangeShapeType="1"/>
            </p:cNvSpPr>
            <p:nvPr/>
          </p:nvSpPr>
          <p:spPr bwMode="auto">
            <a:xfrm flipV="1">
              <a:off x="4410" y="1620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55" name="Line 77"/>
            <p:cNvSpPr>
              <a:spLocks noChangeShapeType="1"/>
            </p:cNvSpPr>
            <p:nvPr/>
          </p:nvSpPr>
          <p:spPr bwMode="auto">
            <a:xfrm flipV="1">
              <a:off x="4512" y="1620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56" name="Line 78"/>
            <p:cNvSpPr>
              <a:spLocks noChangeShapeType="1"/>
            </p:cNvSpPr>
            <p:nvPr/>
          </p:nvSpPr>
          <p:spPr bwMode="auto">
            <a:xfrm flipV="1">
              <a:off x="4596" y="1620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57" name="Line 79"/>
            <p:cNvSpPr>
              <a:spLocks noChangeShapeType="1"/>
            </p:cNvSpPr>
            <p:nvPr/>
          </p:nvSpPr>
          <p:spPr bwMode="auto">
            <a:xfrm flipV="1">
              <a:off x="3876" y="1620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58" name="Line 80"/>
            <p:cNvSpPr>
              <a:spLocks noChangeShapeType="1"/>
            </p:cNvSpPr>
            <p:nvPr/>
          </p:nvSpPr>
          <p:spPr bwMode="auto">
            <a:xfrm flipV="1">
              <a:off x="3966" y="1620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59" name="Line 81"/>
            <p:cNvSpPr>
              <a:spLocks noChangeShapeType="1"/>
            </p:cNvSpPr>
            <p:nvPr/>
          </p:nvSpPr>
          <p:spPr bwMode="auto">
            <a:xfrm flipV="1">
              <a:off x="4062" y="1620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60" name="Line 82"/>
            <p:cNvSpPr>
              <a:spLocks noChangeShapeType="1"/>
            </p:cNvSpPr>
            <p:nvPr/>
          </p:nvSpPr>
          <p:spPr bwMode="auto">
            <a:xfrm flipV="1">
              <a:off x="4146" y="1620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61" name="Line 83"/>
            <p:cNvSpPr>
              <a:spLocks noChangeShapeType="1"/>
            </p:cNvSpPr>
            <p:nvPr/>
          </p:nvSpPr>
          <p:spPr bwMode="auto">
            <a:xfrm>
              <a:off x="3786" y="1638"/>
              <a:ext cx="9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62" name="Line 84"/>
            <p:cNvSpPr>
              <a:spLocks noChangeShapeType="1"/>
            </p:cNvSpPr>
            <p:nvPr/>
          </p:nvSpPr>
          <p:spPr bwMode="auto">
            <a:xfrm flipV="1">
              <a:off x="4242" y="624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63" name="Line 85"/>
            <p:cNvSpPr>
              <a:spLocks noChangeShapeType="1"/>
            </p:cNvSpPr>
            <p:nvPr/>
          </p:nvSpPr>
          <p:spPr bwMode="auto">
            <a:xfrm flipV="1">
              <a:off x="4332" y="624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64" name="Line 86"/>
            <p:cNvSpPr>
              <a:spLocks noChangeShapeType="1"/>
            </p:cNvSpPr>
            <p:nvPr/>
          </p:nvSpPr>
          <p:spPr bwMode="auto">
            <a:xfrm flipV="1">
              <a:off x="4416" y="624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65" name="Line 87"/>
            <p:cNvSpPr>
              <a:spLocks noChangeShapeType="1"/>
            </p:cNvSpPr>
            <p:nvPr/>
          </p:nvSpPr>
          <p:spPr bwMode="auto">
            <a:xfrm flipV="1">
              <a:off x="4518" y="624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66" name="Line 88"/>
            <p:cNvSpPr>
              <a:spLocks noChangeShapeType="1"/>
            </p:cNvSpPr>
            <p:nvPr/>
          </p:nvSpPr>
          <p:spPr bwMode="auto">
            <a:xfrm flipV="1">
              <a:off x="4602" y="624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67" name="Line 89"/>
            <p:cNvSpPr>
              <a:spLocks noChangeShapeType="1"/>
            </p:cNvSpPr>
            <p:nvPr/>
          </p:nvSpPr>
          <p:spPr bwMode="auto">
            <a:xfrm flipV="1">
              <a:off x="3882" y="624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68" name="Line 90"/>
            <p:cNvSpPr>
              <a:spLocks noChangeShapeType="1"/>
            </p:cNvSpPr>
            <p:nvPr/>
          </p:nvSpPr>
          <p:spPr bwMode="auto">
            <a:xfrm flipV="1">
              <a:off x="3972" y="624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69" name="Line 91"/>
            <p:cNvSpPr>
              <a:spLocks noChangeShapeType="1"/>
            </p:cNvSpPr>
            <p:nvPr/>
          </p:nvSpPr>
          <p:spPr bwMode="auto">
            <a:xfrm flipV="1">
              <a:off x="4068" y="624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70" name="Line 92"/>
            <p:cNvSpPr>
              <a:spLocks noChangeShapeType="1"/>
            </p:cNvSpPr>
            <p:nvPr/>
          </p:nvSpPr>
          <p:spPr bwMode="auto">
            <a:xfrm flipV="1">
              <a:off x="4152" y="624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71" name="Line 93"/>
            <p:cNvSpPr>
              <a:spLocks noChangeShapeType="1"/>
            </p:cNvSpPr>
            <p:nvPr/>
          </p:nvSpPr>
          <p:spPr bwMode="auto">
            <a:xfrm>
              <a:off x="3792" y="636"/>
              <a:ext cx="9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72" name="Line 94"/>
            <p:cNvSpPr>
              <a:spLocks noChangeShapeType="1"/>
            </p:cNvSpPr>
            <p:nvPr/>
          </p:nvSpPr>
          <p:spPr bwMode="auto">
            <a:xfrm>
              <a:off x="3786" y="163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73" name="Line 95"/>
            <p:cNvSpPr>
              <a:spLocks noChangeShapeType="1"/>
            </p:cNvSpPr>
            <p:nvPr/>
          </p:nvSpPr>
          <p:spPr bwMode="auto">
            <a:xfrm>
              <a:off x="3786" y="114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74" name="Line 96"/>
            <p:cNvSpPr>
              <a:spLocks noChangeShapeType="1"/>
            </p:cNvSpPr>
            <p:nvPr/>
          </p:nvSpPr>
          <p:spPr bwMode="auto">
            <a:xfrm flipV="1">
              <a:off x="3798" y="162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75" name="Line 97"/>
            <p:cNvSpPr>
              <a:spLocks noChangeShapeType="1"/>
            </p:cNvSpPr>
            <p:nvPr/>
          </p:nvSpPr>
          <p:spPr bwMode="auto">
            <a:xfrm flipV="1">
              <a:off x="3798" y="163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76" name="Line 98"/>
            <p:cNvSpPr>
              <a:spLocks noChangeShapeType="1"/>
            </p:cNvSpPr>
            <p:nvPr/>
          </p:nvSpPr>
          <p:spPr bwMode="auto">
            <a:xfrm>
              <a:off x="4674" y="636"/>
              <a:ext cx="1" cy="9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77" name="Line 99"/>
            <p:cNvSpPr>
              <a:spLocks noChangeShapeType="1"/>
            </p:cNvSpPr>
            <p:nvPr/>
          </p:nvSpPr>
          <p:spPr bwMode="auto">
            <a:xfrm>
              <a:off x="4668" y="1482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78" name="Line 100"/>
            <p:cNvSpPr>
              <a:spLocks noChangeShapeType="1"/>
            </p:cNvSpPr>
            <p:nvPr/>
          </p:nvSpPr>
          <p:spPr bwMode="auto">
            <a:xfrm>
              <a:off x="4668" y="1392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79" name="Line 101"/>
            <p:cNvSpPr>
              <a:spLocks noChangeShapeType="1"/>
            </p:cNvSpPr>
            <p:nvPr/>
          </p:nvSpPr>
          <p:spPr bwMode="auto">
            <a:xfrm>
              <a:off x="4668" y="1332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80" name="Line 102"/>
            <p:cNvSpPr>
              <a:spLocks noChangeShapeType="1"/>
            </p:cNvSpPr>
            <p:nvPr/>
          </p:nvSpPr>
          <p:spPr bwMode="auto">
            <a:xfrm>
              <a:off x="4668" y="1284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81" name="Line 103"/>
            <p:cNvSpPr>
              <a:spLocks noChangeShapeType="1"/>
            </p:cNvSpPr>
            <p:nvPr/>
          </p:nvSpPr>
          <p:spPr bwMode="auto">
            <a:xfrm>
              <a:off x="4668" y="1242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82" name="Line 104"/>
            <p:cNvSpPr>
              <a:spLocks noChangeShapeType="1"/>
            </p:cNvSpPr>
            <p:nvPr/>
          </p:nvSpPr>
          <p:spPr bwMode="auto">
            <a:xfrm>
              <a:off x="4668" y="1212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83" name="Line 105"/>
            <p:cNvSpPr>
              <a:spLocks noChangeShapeType="1"/>
            </p:cNvSpPr>
            <p:nvPr/>
          </p:nvSpPr>
          <p:spPr bwMode="auto">
            <a:xfrm>
              <a:off x="4668" y="1182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84" name="Line 106"/>
            <p:cNvSpPr>
              <a:spLocks noChangeShapeType="1"/>
            </p:cNvSpPr>
            <p:nvPr/>
          </p:nvSpPr>
          <p:spPr bwMode="auto">
            <a:xfrm>
              <a:off x="4668" y="1158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85" name="Line 107"/>
            <p:cNvSpPr>
              <a:spLocks noChangeShapeType="1"/>
            </p:cNvSpPr>
            <p:nvPr/>
          </p:nvSpPr>
          <p:spPr bwMode="auto">
            <a:xfrm>
              <a:off x="4668" y="1134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86" name="Line 108"/>
            <p:cNvSpPr>
              <a:spLocks noChangeShapeType="1"/>
            </p:cNvSpPr>
            <p:nvPr/>
          </p:nvSpPr>
          <p:spPr bwMode="auto">
            <a:xfrm>
              <a:off x="4668" y="984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87" name="Line 109"/>
            <p:cNvSpPr>
              <a:spLocks noChangeShapeType="1"/>
            </p:cNvSpPr>
            <p:nvPr/>
          </p:nvSpPr>
          <p:spPr bwMode="auto">
            <a:xfrm>
              <a:off x="4668" y="900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88" name="Line 110"/>
            <p:cNvSpPr>
              <a:spLocks noChangeShapeType="1"/>
            </p:cNvSpPr>
            <p:nvPr/>
          </p:nvSpPr>
          <p:spPr bwMode="auto">
            <a:xfrm>
              <a:off x="4668" y="834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89" name="Line 111"/>
            <p:cNvSpPr>
              <a:spLocks noChangeShapeType="1"/>
            </p:cNvSpPr>
            <p:nvPr/>
          </p:nvSpPr>
          <p:spPr bwMode="auto">
            <a:xfrm>
              <a:off x="4668" y="786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90" name="Line 112"/>
            <p:cNvSpPr>
              <a:spLocks noChangeShapeType="1"/>
            </p:cNvSpPr>
            <p:nvPr/>
          </p:nvSpPr>
          <p:spPr bwMode="auto">
            <a:xfrm>
              <a:off x="4668" y="750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91" name="Line 113"/>
            <p:cNvSpPr>
              <a:spLocks noChangeShapeType="1"/>
            </p:cNvSpPr>
            <p:nvPr/>
          </p:nvSpPr>
          <p:spPr bwMode="auto">
            <a:xfrm>
              <a:off x="4668" y="714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92" name="Line 114"/>
            <p:cNvSpPr>
              <a:spLocks noChangeShapeType="1"/>
            </p:cNvSpPr>
            <p:nvPr/>
          </p:nvSpPr>
          <p:spPr bwMode="auto">
            <a:xfrm>
              <a:off x="4668" y="684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93" name="Line 115"/>
            <p:cNvSpPr>
              <a:spLocks noChangeShapeType="1"/>
            </p:cNvSpPr>
            <p:nvPr/>
          </p:nvSpPr>
          <p:spPr bwMode="auto">
            <a:xfrm>
              <a:off x="4668" y="660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94" name="Line 116"/>
            <p:cNvSpPr>
              <a:spLocks noChangeShapeType="1"/>
            </p:cNvSpPr>
            <p:nvPr/>
          </p:nvSpPr>
          <p:spPr bwMode="auto">
            <a:xfrm>
              <a:off x="4662" y="1134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95" name="Line 117"/>
            <p:cNvSpPr>
              <a:spLocks noChangeShapeType="1"/>
            </p:cNvSpPr>
            <p:nvPr/>
          </p:nvSpPr>
          <p:spPr bwMode="auto">
            <a:xfrm flipV="1">
              <a:off x="4674" y="16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96" name="Line 118"/>
            <p:cNvSpPr>
              <a:spLocks noChangeShapeType="1"/>
            </p:cNvSpPr>
            <p:nvPr/>
          </p:nvSpPr>
          <p:spPr bwMode="auto">
            <a:xfrm flipV="1">
              <a:off x="4674" y="163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97" name="Freeform 119"/>
            <p:cNvSpPr>
              <a:spLocks/>
            </p:cNvSpPr>
            <p:nvPr/>
          </p:nvSpPr>
          <p:spPr bwMode="auto">
            <a:xfrm>
              <a:off x="3996" y="636"/>
              <a:ext cx="672" cy="552"/>
            </a:xfrm>
            <a:custGeom>
              <a:avLst/>
              <a:gdLst>
                <a:gd name="T0" fmla="*/ 0 w 672"/>
                <a:gd name="T1" fmla="*/ 0 h 552"/>
                <a:gd name="T2" fmla="*/ 66 w 672"/>
                <a:gd name="T3" fmla="*/ 96 h 552"/>
                <a:gd name="T4" fmla="*/ 132 w 672"/>
                <a:gd name="T5" fmla="*/ 180 h 552"/>
                <a:gd name="T6" fmla="*/ 210 w 672"/>
                <a:gd name="T7" fmla="*/ 264 h 552"/>
                <a:gd name="T8" fmla="*/ 294 w 672"/>
                <a:gd name="T9" fmla="*/ 336 h 552"/>
                <a:gd name="T10" fmla="*/ 378 w 672"/>
                <a:gd name="T11" fmla="*/ 396 h 552"/>
                <a:gd name="T12" fmla="*/ 474 w 672"/>
                <a:gd name="T13" fmla="*/ 456 h 552"/>
                <a:gd name="T14" fmla="*/ 570 w 672"/>
                <a:gd name="T15" fmla="*/ 504 h 552"/>
                <a:gd name="T16" fmla="*/ 672 w 672"/>
                <a:gd name="T17" fmla="*/ 552 h 5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72" h="552">
                  <a:moveTo>
                    <a:pt x="0" y="0"/>
                  </a:moveTo>
                  <a:lnTo>
                    <a:pt x="66" y="96"/>
                  </a:lnTo>
                  <a:lnTo>
                    <a:pt x="132" y="180"/>
                  </a:lnTo>
                  <a:lnTo>
                    <a:pt x="210" y="264"/>
                  </a:lnTo>
                  <a:lnTo>
                    <a:pt x="294" y="336"/>
                  </a:lnTo>
                  <a:lnTo>
                    <a:pt x="378" y="396"/>
                  </a:lnTo>
                  <a:lnTo>
                    <a:pt x="474" y="456"/>
                  </a:lnTo>
                  <a:lnTo>
                    <a:pt x="570" y="504"/>
                  </a:lnTo>
                  <a:lnTo>
                    <a:pt x="672" y="55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98" name="Freeform 120"/>
            <p:cNvSpPr>
              <a:spLocks/>
            </p:cNvSpPr>
            <p:nvPr/>
          </p:nvSpPr>
          <p:spPr bwMode="auto">
            <a:xfrm>
              <a:off x="4548" y="1338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12 w 30"/>
                <a:gd name="T3" fmla="*/ 12 h 18"/>
                <a:gd name="T4" fmla="*/ 18 w 30"/>
                <a:gd name="T5" fmla="*/ 6 h 18"/>
                <a:gd name="T6" fmla="*/ 24 w 30"/>
                <a:gd name="T7" fmla="*/ 6 h 18"/>
                <a:gd name="T8" fmla="*/ 30 w 3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8">
                  <a:moveTo>
                    <a:pt x="0" y="18"/>
                  </a:move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99" name="Freeform 121"/>
            <p:cNvSpPr>
              <a:spLocks/>
            </p:cNvSpPr>
            <p:nvPr/>
          </p:nvSpPr>
          <p:spPr bwMode="auto">
            <a:xfrm>
              <a:off x="3948" y="1344"/>
              <a:ext cx="588" cy="90"/>
            </a:xfrm>
            <a:custGeom>
              <a:avLst/>
              <a:gdLst>
                <a:gd name="T0" fmla="*/ 0 w 588"/>
                <a:gd name="T1" fmla="*/ 0 h 90"/>
                <a:gd name="T2" fmla="*/ 78 w 588"/>
                <a:gd name="T3" fmla="*/ 36 h 90"/>
                <a:gd name="T4" fmla="*/ 150 w 588"/>
                <a:gd name="T5" fmla="*/ 66 h 90"/>
                <a:gd name="T6" fmla="*/ 222 w 588"/>
                <a:gd name="T7" fmla="*/ 84 h 90"/>
                <a:gd name="T8" fmla="*/ 294 w 588"/>
                <a:gd name="T9" fmla="*/ 90 h 90"/>
                <a:gd name="T10" fmla="*/ 372 w 588"/>
                <a:gd name="T11" fmla="*/ 84 h 90"/>
                <a:gd name="T12" fmla="*/ 444 w 588"/>
                <a:gd name="T13" fmla="*/ 72 h 90"/>
                <a:gd name="T14" fmla="*/ 516 w 588"/>
                <a:gd name="T15" fmla="*/ 48 h 90"/>
                <a:gd name="T16" fmla="*/ 588 w 588"/>
                <a:gd name="T17" fmla="*/ 18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8" h="90">
                  <a:moveTo>
                    <a:pt x="0" y="0"/>
                  </a:moveTo>
                  <a:lnTo>
                    <a:pt x="78" y="36"/>
                  </a:lnTo>
                  <a:lnTo>
                    <a:pt x="150" y="66"/>
                  </a:lnTo>
                  <a:lnTo>
                    <a:pt x="222" y="84"/>
                  </a:lnTo>
                  <a:lnTo>
                    <a:pt x="294" y="90"/>
                  </a:lnTo>
                  <a:lnTo>
                    <a:pt x="372" y="84"/>
                  </a:lnTo>
                  <a:lnTo>
                    <a:pt x="444" y="72"/>
                  </a:lnTo>
                  <a:lnTo>
                    <a:pt x="516" y="48"/>
                  </a:lnTo>
                  <a:lnTo>
                    <a:pt x="588" y="1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00" name="Freeform 122"/>
            <p:cNvSpPr>
              <a:spLocks/>
            </p:cNvSpPr>
            <p:nvPr/>
          </p:nvSpPr>
          <p:spPr bwMode="auto">
            <a:xfrm>
              <a:off x="4632" y="1248"/>
              <a:ext cx="30" cy="42"/>
            </a:xfrm>
            <a:custGeom>
              <a:avLst/>
              <a:gdLst>
                <a:gd name="T0" fmla="*/ 0 w 30"/>
                <a:gd name="T1" fmla="*/ 42 h 42"/>
                <a:gd name="T2" fmla="*/ 12 w 30"/>
                <a:gd name="T3" fmla="*/ 30 h 42"/>
                <a:gd name="T4" fmla="*/ 18 w 30"/>
                <a:gd name="T5" fmla="*/ 18 h 42"/>
                <a:gd name="T6" fmla="*/ 24 w 30"/>
                <a:gd name="T7" fmla="*/ 12 h 42"/>
                <a:gd name="T8" fmla="*/ 30 w 3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42">
                  <a:moveTo>
                    <a:pt x="0" y="42"/>
                  </a:moveTo>
                  <a:lnTo>
                    <a:pt x="12" y="30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01" name="Freeform 123"/>
            <p:cNvSpPr>
              <a:spLocks/>
            </p:cNvSpPr>
            <p:nvPr/>
          </p:nvSpPr>
          <p:spPr bwMode="auto">
            <a:xfrm>
              <a:off x="4590" y="1296"/>
              <a:ext cx="30" cy="30"/>
            </a:xfrm>
            <a:custGeom>
              <a:avLst/>
              <a:gdLst>
                <a:gd name="T0" fmla="*/ 0 w 30"/>
                <a:gd name="T1" fmla="*/ 30 h 30"/>
                <a:gd name="T2" fmla="*/ 12 w 30"/>
                <a:gd name="T3" fmla="*/ 24 h 30"/>
                <a:gd name="T4" fmla="*/ 18 w 30"/>
                <a:gd name="T5" fmla="*/ 18 h 30"/>
                <a:gd name="T6" fmla="*/ 24 w 30"/>
                <a:gd name="T7" fmla="*/ 12 h 30"/>
                <a:gd name="T8" fmla="*/ 30 w 30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0">
                  <a:moveTo>
                    <a:pt x="0" y="30"/>
                  </a:move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02" name="Freeform 124"/>
            <p:cNvSpPr>
              <a:spLocks/>
            </p:cNvSpPr>
            <p:nvPr/>
          </p:nvSpPr>
          <p:spPr bwMode="auto">
            <a:xfrm>
              <a:off x="4578" y="474"/>
              <a:ext cx="114" cy="24"/>
            </a:xfrm>
            <a:custGeom>
              <a:avLst/>
              <a:gdLst>
                <a:gd name="T0" fmla="*/ 0 w 114"/>
                <a:gd name="T1" fmla="*/ 24 h 24"/>
                <a:gd name="T2" fmla="*/ 24 w 114"/>
                <a:gd name="T3" fmla="*/ 0 h 24"/>
                <a:gd name="T4" fmla="*/ 114 w 114"/>
                <a:gd name="T5" fmla="*/ 0 h 24"/>
                <a:gd name="T6" fmla="*/ 96 w 114"/>
                <a:gd name="T7" fmla="*/ 24 h 24"/>
                <a:gd name="T8" fmla="*/ 0 w 114"/>
                <a:gd name="T9" fmla="*/ 2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24">
                  <a:moveTo>
                    <a:pt x="0" y="24"/>
                  </a:moveTo>
                  <a:lnTo>
                    <a:pt x="24" y="0"/>
                  </a:lnTo>
                  <a:lnTo>
                    <a:pt x="114" y="0"/>
                  </a:lnTo>
                  <a:lnTo>
                    <a:pt x="96" y="24"/>
                  </a:lnTo>
                  <a:lnTo>
                    <a:pt x="0" y="2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03" name="Freeform 125"/>
            <p:cNvSpPr>
              <a:spLocks/>
            </p:cNvSpPr>
            <p:nvPr/>
          </p:nvSpPr>
          <p:spPr bwMode="auto">
            <a:xfrm>
              <a:off x="4578" y="498"/>
              <a:ext cx="96" cy="90"/>
            </a:xfrm>
            <a:custGeom>
              <a:avLst/>
              <a:gdLst>
                <a:gd name="T0" fmla="*/ 96 w 96"/>
                <a:gd name="T1" fmla="*/ 90 h 90"/>
                <a:gd name="T2" fmla="*/ 96 w 96"/>
                <a:gd name="T3" fmla="*/ 0 h 90"/>
                <a:gd name="T4" fmla="*/ 96 w 96"/>
                <a:gd name="T5" fmla="*/ 90 h 90"/>
                <a:gd name="T6" fmla="*/ 0 w 96"/>
                <a:gd name="T7" fmla="*/ 90 h 90"/>
                <a:gd name="T8" fmla="*/ 0 w 96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90">
                  <a:moveTo>
                    <a:pt x="96" y="90"/>
                  </a:moveTo>
                  <a:lnTo>
                    <a:pt x="96" y="0"/>
                  </a:lnTo>
                  <a:lnTo>
                    <a:pt x="96" y="90"/>
                  </a:lnTo>
                  <a:lnTo>
                    <a:pt x="0" y="9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04" name="Freeform 126"/>
            <p:cNvSpPr>
              <a:spLocks/>
            </p:cNvSpPr>
            <p:nvPr/>
          </p:nvSpPr>
          <p:spPr bwMode="auto">
            <a:xfrm>
              <a:off x="3774" y="534"/>
              <a:ext cx="78" cy="72"/>
            </a:xfrm>
            <a:custGeom>
              <a:avLst/>
              <a:gdLst>
                <a:gd name="T0" fmla="*/ 78 w 78"/>
                <a:gd name="T1" fmla="*/ 72 h 72"/>
                <a:gd name="T2" fmla="*/ 78 w 78"/>
                <a:gd name="T3" fmla="*/ 0 h 72"/>
                <a:gd name="T4" fmla="*/ 78 w 78"/>
                <a:gd name="T5" fmla="*/ 72 h 72"/>
                <a:gd name="T6" fmla="*/ 0 w 78"/>
                <a:gd name="T7" fmla="*/ 72 h 72"/>
                <a:gd name="T8" fmla="*/ 0 w 78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72">
                  <a:moveTo>
                    <a:pt x="78" y="72"/>
                  </a:moveTo>
                  <a:lnTo>
                    <a:pt x="78" y="0"/>
                  </a:lnTo>
                  <a:lnTo>
                    <a:pt x="78" y="72"/>
                  </a:lnTo>
                  <a:lnTo>
                    <a:pt x="0" y="7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05" name="Freeform 127"/>
            <p:cNvSpPr>
              <a:spLocks/>
            </p:cNvSpPr>
            <p:nvPr/>
          </p:nvSpPr>
          <p:spPr bwMode="auto">
            <a:xfrm>
              <a:off x="3936" y="456"/>
              <a:ext cx="72" cy="72"/>
            </a:xfrm>
            <a:custGeom>
              <a:avLst/>
              <a:gdLst>
                <a:gd name="T0" fmla="*/ 72 w 72"/>
                <a:gd name="T1" fmla="*/ 72 h 72"/>
                <a:gd name="T2" fmla="*/ 72 w 72"/>
                <a:gd name="T3" fmla="*/ 0 h 72"/>
                <a:gd name="T4" fmla="*/ 72 w 72"/>
                <a:gd name="T5" fmla="*/ 72 h 72"/>
                <a:gd name="T6" fmla="*/ 0 w 72"/>
                <a:gd name="T7" fmla="*/ 72 h 72"/>
                <a:gd name="T8" fmla="*/ 0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72">
                  <a:moveTo>
                    <a:pt x="72" y="72"/>
                  </a:moveTo>
                  <a:lnTo>
                    <a:pt x="72" y="0"/>
                  </a:lnTo>
                  <a:lnTo>
                    <a:pt x="72" y="72"/>
                  </a:lnTo>
                  <a:lnTo>
                    <a:pt x="0" y="7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06" name="Freeform 128"/>
            <p:cNvSpPr>
              <a:spLocks/>
            </p:cNvSpPr>
            <p:nvPr/>
          </p:nvSpPr>
          <p:spPr bwMode="auto">
            <a:xfrm>
              <a:off x="4674" y="474"/>
              <a:ext cx="18" cy="114"/>
            </a:xfrm>
            <a:custGeom>
              <a:avLst/>
              <a:gdLst>
                <a:gd name="T0" fmla="*/ 18 w 18"/>
                <a:gd name="T1" fmla="*/ 0 h 114"/>
                <a:gd name="T2" fmla="*/ 18 w 18"/>
                <a:gd name="T3" fmla="*/ 96 h 114"/>
                <a:gd name="T4" fmla="*/ 0 w 18"/>
                <a:gd name="T5" fmla="*/ 114 h 1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14">
                  <a:moveTo>
                    <a:pt x="18" y="0"/>
                  </a:moveTo>
                  <a:lnTo>
                    <a:pt x="18" y="96"/>
                  </a:lnTo>
                  <a:lnTo>
                    <a:pt x="0" y="1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07" name="Freeform 129"/>
            <p:cNvSpPr>
              <a:spLocks/>
            </p:cNvSpPr>
            <p:nvPr/>
          </p:nvSpPr>
          <p:spPr bwMode="auto">
            <a:xfrm>
              <a:off x="4602" y="474"/>
              <a:ext cx="90" cy="96"/>
            </a:xfrm>
            <a:custGeom>
              <a:avLst/>
              <a:gdLst>
                <a:gd name="T0" fmla="*/ 0 w 90"/>
                <a:gd name="T1" fmla="*/ 0 h 96"/>
                <a:gd name="T2" fmla="*/ 0 w 90"/>
                <a:gd name="T3" fmla="*/ 96 h 96"/>
                <a:gd name="T4" fmla="*/ 90 w 90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" h="96">
                  <a:moveTo>
                    <a:pt x="0" y="0"/>
                  </a:moveTo>
                  <a:lnTo>
                    <a:pt x="0" y="96"/>
                  </a:lnTo>
                  <a:lnTo>
                    <a:pt x="90" y="9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08" name="Line 130"/>
            <p:cNvSpPr>
              <a:spLocks noChangeShapeType="1"/>
            </p:cNvSpPr>
            <p:nvPr/>
          </p:nvSpPr>
          <p:spPr bwMode="auto">
            <a:xfrm flipH="1">
              <a:off x="4578" y="570"/>
              <a:ext cx="24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09" name="Line 131"/>
            <p:cNvSpPr>
              <a:spLocks noChangeShapeType="1"/>
            </p:cNvSpPr>
            <p:nvPr/>
          </p:nvSpPr>
          <p:spPr bwMode="auto">
            <a:xfrm>
              <a:off x="3774" y="534"/>
              <a:ext cx="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10" name="Freeform 132"/>
            <p:cNvSpPr>
              <a:spLocks/>
            </p:cNvSpPr>
            <p:nvPr/>
          </p:nvSpPr>
          <p:spPr bwMode="auto">
            <a:xfrm>
              <a:off x="3780" y="450"/>
              <a:ext cx="228" cy="84"/>
            </a:xfrm>
            <a:custGeom>
              <a:avLst/>
              <a:gdLst>
                <a:gd name="T0" fmla="*/ 66 w 228"/>
                <a:gd name="T1" fmla="*/ 84 h 84"/>
                <a:gd name="T2" fmla="*/ 228 w 228"/>
                <a:gd name="T3" fmla="*/ 0 h 84"/>
                <a:gd name="T4" fmla="*/ 156 w 228"/>
                <a:gd name="T5" fmla="*/ 0 h 84"/>
                <a:gd name="T6" fmla="*/ 0 w 228"/>
                <a:gd name="T7" fmla="*/ 84 h 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8" h="84">
                  <a:moveTo>
                    <a:pt x="66" y="84"/>
                  </a:moveTo>
                  <a:lnTo>
                    <a:pt x="228" y="0"/>
                  </a:lnTo>
                  <a:lnTo>
                    <a:pt x="156" y="0"/>
                  </a:lnTo>
                  <a:lnTo>
                    <a:pt x="0" y="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11" name="Line 133"/>
            <p:cNvSpPr>
              <a:spLocks noChangeShapeType="1"/>
            </p:cNvSpPr>
            <p:nvPr/>
          </p:nvSpPr>
          <p:spPr bwMode="auto">
            <a:xfrm flipV="1">
              <a:off x="3774" y="528"/>
              <a:ext cx="162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12" name="Line 134"/>
            <p:cNvSpPr>
              <a:spLocks noChangeShapeType="1"/>
            </p:cNvSpPr>
            <p:nvPr/>
          </p:nvSpPr>
          <p:spPr bwMode="auto">
            <a:xfrm flipV="1">
              <a:off x="3852" y="528"/>
              <a:ext cx="156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23047" name="Group 135"/>
          <p:cNvGrpSpPr>
            <a:grpSpLocks/>
          </p:cNvGrpSpPr>
          <p:nvPr/>
        </p:nvGrpSpPr>
        <p:grpSpPr bwMode="auto">
          <a:xfrm>
            <a:off x="1295400" y="1644650"/>
            <a:ext cx="2917825" cy="579438"/>
            <a:chOff x="864" y="384"/>
            <a:chExt cx="1838" cy="365"/>
          </a:xfrm>
        </p:grpSpPr>
        <p:sp>
          <p:nvSpPr>
            <p:cNvPr id="54393" name="Rectangle 136"/>
            <p:cNvSpPr>
              <a:spLocks noChangeArrowheads="1"/>
            </p:cNvSpPr>
            <p:nvPr/>
          </p:nvSpPr>
          <p:spPr bwMode="auto">
            <a:xfrm>
              <a:off x="906" y="546"/>
              <a:ext cx="14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Ер</a:t>
              </a:r>
              <a:endParaRPr lang="ru-RU" altLang="ru-RU" sz="2800" b="0"/>
            </a:p>
          </p:txBody>
        </p:sp>
        <p:sp>
          <p:nvSpPr>
            <p:cNvPr id="54394" name="Rectangle 137"/>
            <p:cNvSpPr>
              <a:spLocks noChangeArrowheads="1"/>
            </p:cNvSpPr>
            <p:nvPr/>
          </p:nvSpPr>
          <p:spPr bwMode="auto">
            <a:xfrm>
              <a:off x="1146" y="546"/>
              <a:ext cx="50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&lt; Ер  + E</a:t>
              </a:r>
              <a:endParaRPr lang="ru-RU" altLang="ru-RU" sz="2800" b="0"/>
            </a:p>
          </p:txBody>
        </p:sp>
        <p:sp>
          <p:nvSpPr>
            <p:cNvPr id="54395" name="Rectangle 138"/>
            <p:cNvSpPr>
              <a:spLocks noChangeArrowheads="1"/>
            </p:cNvSpPr>
            <p:nvPr/>
          </p:nvSpPr>
          <p:spPr bwMode="auto">
            <a:xfrm>
              <a:off x="1980" y="534"/>
              <a:ext cx="65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E   = Е   + Е</a:t>
              </a:r>
              <a:endParaRPr lang="ru-RU" altLang="ru-RU" sz="2800" b="0"/>
            </a:p>
          </p:txBody>
        </p:sp>
        <p:sp>
          <p:nvSpPr>
            <p:cNvPr id="54396" name="Rectangle 139"/>
            <p:cNvSpPr>
              <a:spLocks noChangeArrowheads="1"/>
            </p:cNvSpPr>
            <p:nvPr/>
          </p:nvSpPr>
          <p:spPr bwMode="auto">
            <a:xfrm>
              <a:off x="1404" y="606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300" b="0">
                  <a:solidFill>
                    <a:srgbClr val="000000"/>
                  </a:solidFill>
                </a:rPr>
                <a:t>2</a:t>
              </a:r>
              <a:endParaRPr lang="ru-RU" altLang="ru-RU" sz="2800" b="0"/>
            </a:p>
          </p:txBody>
        </p:sp>
        <p:sp>
          <p:nvSpPr>
            <p:cNvPr id="54397" name="Rectangle 140"/>
            <p:cNvSpPr>
              <a:spLocks noChangeArrowheads="1"/>
            </p:cNvSpPr>
            <p:nvPr/>
          </p:nvSpPr>
          <p:spPr bwMode="auto">
            <a:xfrm>
              <a:off x="1679" y="576"/>
              <a:ext cx="9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гр</a:t>
              </a:r>
              <a:endParaRPr lang="ru-RU" altLang="ru-RU" sz="2800" b="0"/>
            </a:p>
          </p:txBody>
        </p:sp>
        <p:sp>
          <p:nvSpPr>
            <p:cNvPr id="54398" name="Rectangle 141"/>
            <p:cNvSpPr>
              <a:spLocks noChangeArrowheads="1"/>
            </p:cNvSpPr>
            <p:nvPr/>
          </p:nvSpPr>
          <p:spPr bwMode="auto">
            <a:xfrm>
              <a:off x="2052" y="594"/>
              <a:ext cx="9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гр</a:t>
              </a:r>
              <a:endParaRPr lang="ru-RU" altLang="ru-RU" sz="2800" b="0"/>
            </a:p>
          </p:txBody>
        </p:sp>
        <p:sp>
          <p:nvSpPr>
            <p:cNvPr id="54399" name="Rectangle 142"/>
            <p:cNvSpPr>
              <a:spLocks noChangeArrowheads="1"/>
            </p:cNvSpPr>
            <p:nvPr/>
          </p:nvSpPr>
          <p:spPr bwMode="auto">
            <a:xfrm>
              <a:off x="1056" y="624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300" b="0">
                  <a:solidFill>
                    <a:srgbClr val="000000"/>
                  </a:solidFill>
                </a:rPr>
                <a:t>1</a:t>
              </a:r>
              <a:endParaRPr lang="ru-RU" altLang="ru-RU" sz="2800" b="0"/>
            </a:p>
          </p:txBody>
        </p:sp>
        <p:sp>
          <p:nvSpPr>
            <p:cNvPr id="54400" name="Rectangle 143"/>
            <p:cNvSpPr>
              <a:spLocks noChangeArrowheads="1"/>
            </p:cNvSpPr>
            <p:nvPr/>
          </p:nvSpPr>
          <p:spPr bwMode="auto">
            <a:xfrm>
              <a:off x="2336" y="600"/>
              <a:ext cx="11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об</a:t>
              </a:r>
              <a:endParaRPr lang="ru-RU" altLang="ru-RU" sz="2800" b="0"/>
            </a:p>
          </p:txBody>
        </p:sp>
        <p:sp>
          <p:nvSpPr>
            <p:cNvPr id="54401" name="Rectangle 144"/>
            <p:cNvSpPr>
              <a:spLocks noChangeArrowheads="1"/>
            </p:cNvSpPr>
            <p:nvPr/>
          </p:nvSpPr>
          <p:spPr bwMode="auto">
            <a:xfrm>
              <a:off x="2646" y="588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а</a:t>
              </a:r>
              <a:endParaRPr lang="ru-RU" altLang="ru-RU" sz="2800" b="0"/>
            </a:p>
          </p:txBody>
        </p:sp>
        <p:sp>
          <p:nvSpPr>
            <p:cNvPr id="54402" name="Line 145"/>
            <p:cNvSpPr>
              <a:spLocks noChangeShapeType="1"/>
            </p:cNvSpPr>
            <p:nvPr/>
          </p:nvSpPr>
          <p:spPr bwMode="auto">
            <a:xfrm>
              <a:off x="1146" y="636"/>
              <a:ext cx="66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03" name="Rectangle 146"/>
            <p:cNvSpPr>
              <a:spLocks noChangeArrowheads="1"/>
            </p:cNvSpPr>
            <p:nvPr/>
          </p:nvSpPr>
          <p:spPr bwMode="auto">
            <a:xfrm>
              <a:off x="864" y="384"/>
              <a:ext cx="147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b="0">
                  <a:solidFill>
                    <a:srgbClr val="000000"/>
                  </a:solidFill>
                </a:rPr>
                <a:t>Условие  однодоменности:</a:t>
              </a:r>
              <a:endParaRPr lang="ru-RU" altLang="ru-RU" sz="2800" b="0"/>
            </a:p>
          </p:txBody>
        </p:sp>
      </p:grpSp>
      <p:sp>
        <p:nvSpPr>
          <p:cNvPr id="423059" name="Rectangle 147"/>
          <p:cNvSpPr>
            <a:spLocks noChangeArrowheads="1"/>
          </p:cNvSpPr>
          <p:nvPr/>
        </p:nvSpPr>
        <p:spPr bwMode="auto">
          <a:xfrm>
            <a:off x="1524000" y="4235450"/>
            <a:ext cx="42433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600">
                <a:solidFill>
                  <a:srgbClr val="000000"/>
                </a:solidFill>
              </a:rPr>
              <a:t>Магнитный гистерезис однодоменных частиц</a:t>
            </a:r>
            <a:endParaRPr lang="ru-RU" altLang="ru-RU" sz="2800" b="0"/>
          </a:p>
        </p:txBody>
      </p:sp>
      <p:grpSp>
        <p:nvGrpSpPr>
          <p:cNvPr id="423060" name="Group 148"/>
          <p:cNvGrpSpPr>
            <a:grpSpLocks/>
          </p:cNvGrpSpPr>
          <p:nvPr/>
        </p:nvGrpSpPr>
        <p:grpSpPr bwMode="auto">
          <a:xfrm>
            <a:off x="3409950" y="6550025"/>
            <a:ext cx="3460750" cy="307975"/>
            <a:chOff x="2196" y="3450"/>
            <a:chExt cx="2180" cy="194"/>
          </a:xfrm>
        </p:grpSpPr>
        <p:sp>
          <p:nvSpPr>
            <p:cNvPr id="54390" name="Rectangle 149"/>
            <p:cNvSpPr>
              <a:spLocks noChangeArrowheads="1"/>
            </p:cNvSpPr>
            <p:nvPr/>
          </p:nvSpPr>
          <p:spPr bwMode="auto">
            <a:xfrm>
              <a:off x="2196" y="3462"/>
              <a:ext cx="151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коэрцитивная сила SD-частицы</a:t>
              </a:r>
              <a:endParaRPr lang="ru-RU" altLang="ru-RU" sz="2800" b="0"/>
            </a:p>
          </p:txBody>
        </p:sp>
        <p:sp>
          <p:nvSpPr>
            <p:cNvPr id="54391" name="Rectangle 150"/>
            <p:cNvSpPr>
              <a:spLocks noChangeArrowheads="1"/>
            </p:cNvSpPr>
            <p:nvPr/>
          </p:nvSpPr>
          <p:spPr bwMode="auto">
            <a:xfrm>
              <a:off x="3744" y="3450"/>
              <a:ext cx="6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Н  =2K</a:t>
              </a:r>
              <a:r>
                <a:rPr lang="ru-RU" altLang="ru-RU" sz="2400" i="1" baseline="-25000">
                  <a:solidFill>
                    <a:srgbClr val="000000"/>
                  </a:solidFill>
                </a:rPr>
                <a:t>a</a:t>
              </a:r>
              <a:r>
                <a:rPr lang="ru-RU" altLang="ru-RU" sz="1600" i="1">
                  <a:solidFill>
                    <a:srgbClr val="000000"/>
                  </a:solidFill>
                </a:rPr>
                <a:t> /Js</a:t>
              </a:r>
              <a:endParaRPr lang="ru-RU" altLang="ru-RU" sz="2800" b="0"/>
            </a:p>
          </p:txBody>
        </p:sp>
        <p:sp>
          <p:nvSpPr>
            <p:cNvPr id="54392" name="Rectangle 151"/>
            <p:cNvSpPr>
              <a:spLocks noChangeArrowheads="1"/>
            </p:cNvSpPr>
            <p:nvPr/>
          </p:nvSpPr>
          <p:spPr bwMode="auto">
            <a:xfrm>
              <a:off x="3840" y="3510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>
                  <a:solidFill>
                    <a:srgbClr val="000000"/>
                  </a:solidFill>
                </a:rPr>
                <a:t>0</a:t>
              </a:r>
              <a:endParaRPr lang="ru-RU" altLang="ru-RU" sz="2800" b="0"/>
            </a:p>
          </p:txBody>
        </p:sp>
      </p:grpSp>
      <p:grpSp>
        <p:nvGrpSpPr>
          <p:cNvPr id="423064" name="Group 152"/>
          <p:cNvGrpSpPr>
            <a:grpSpLocks/>
          </p:cNvGrpSpPr>
          <p:nvPr/>
        </p:nvGrpSpPr>
        <p:grpSpPr bwMode="auto">
          <a:xfrm>
            <a:off x="4333875" y="4635500"/>
            <a:ext cx="1838325" cy="2000250"/>
            <a:chOff x="2778" y="2268"/>
            <a:chExt cx="1158" cy="1260"/>
          </a:xfrm>
        </p:grpSpPr>
        <p:grpSp>
          <p:nvGrpSpPr>
            <p:cNvPr id="54372" name="Group 153"/>
            <p:cNvGrpSpPr>
              <a:grpSpLocks/>
            </p:cNvGrpSpPr>
            <p:nvPr/>
          </p:nvGrpSpPr>
          <p:grpSpPr bwMode="auto">
            <a:xfrm>
              <a:off x="2778" y="2302"/>
              <a:ext cx="1158" cy="156"/>
              <a:chOff x="2778" y="2256"/>
              <a:chExt cx="1158" cy="156"/>
            </a:xfrm>
          </p:grpSpPr>
          <p:sp>
            <p:nvSpPr>
              <p:cNvPr id="54387" name="Rectangle 154"/>
              <p:cNvSpPr>
                <a:spLocks noChangeArrowheads="1"/>
              </p:cNvSpPr>
              <p:nvPr/>
            </p:nvSpPr>
            <p:spPr bwMode="auto">
              <a:xfrm>
                <a:off x="2778" y="2256"/>
                <a:ext cx="10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 i="1">
                    <a:solidFill>
                      <a:srgbClr val="000000"/>
                    </a:solidFill>
                  </a:rPr>
                  <a:t>Н</a:t>
                </a:r>
                <a:endParaRPr lang="ru-RU" altLang="ru-RU" sz="2800" b="0"/>
              </a:p>
            </p:txBody>
          </p:sp>
          <p:sp>
            <p:nvSpPr>
              <p:cNvPr id="54388" name="Rectangle 155"/>
              <p:cNvSpPr>
                <a:spLocks noChangeArrowheads="1"/>
              </p:cNvSpPr>
              <p:nvPr/>
            </p:nvSpPr>
            <p:spPr bwMode="auto">
              <a:xfrm>
                <a:off x="2892" y="2256"/>
                <a:ext cx="90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b="0">
                    <a:solidFill>
                      <a:srgbClr val="000000"/>
                    </a:solidFill>
                  </a:rPr>
                  <a:t> </a:t>
                </a:r>
                <a:r>
                  <a:rPr lang="ru-RU" altLang="ru-RU" sz="1600" b="0">
                    <a:solidFill>
                      <a:srgbClr val="000000"/>
                    </a:solidFill>
                  </a:rPr>
                  <a:t>под углом 45   к</a:t>
                </a:r>
                <a:endParaRPr lang="ru-RU" altLang="ru-RU" sz="1600" b="0"/>
              </a:p>
            </p:txBody>
          </p:sp>
          <p:sp>
            <p:nvSpPr>
              <p:cNvPr id="54389" name="Rectangle 156"/>
              <p:cNvSpPr>
                <a:spLocks noChangeArrowheads="1"/>
              </p:cNvSpPr>
              <p:nvPr/>
            </p:nvSpPr>
            <p:spPr bwMode="auto">
              <a:xfrm>
                <a:off x="3758" y="2258"/>
                <a:ext cx="1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 i="1">
                    <a:solidFill>
                      <a:srgbClr val="000000"/>
                    </a:solidFill>
                  </a:rPr>
                  <a:t>  Js</a:t>
                </a:r>
                <a:endParaRPr lang="ru-RU" altLang="ru-RU" sz="1600" b="0"/>
              </a:p>
            </p:txBody>
          </p:sp>
        </p:grpSp>
        <p:sp>
          <p:nvSpPr>
            <p:cNvPr id="54373" name="Rectangle 157"/>
            <p:cNvSpPr>
              <a:spLocks noChangeArrowheads="1"/>
            </p:cNvSpPr>
            <p:nvPr/>
          </p:nvSpPr>
          <p:spPr bwMode="auto">
            <a:xfrm>
              <a:off x="3552" y="2268"/>
              <a:ext cx="10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300" b="0">
                  <a:solidFill>
                    <a:srgbClr val="000000"/>
                  </a:solidFill>
                </a:rPr>
                <a:t>  о</a:t>
              </a:r>
              <a:endParaRPr lang="ru-RU" altLang="ru-RU" sz="2800" b="0"/>
            </a:p>
          </p:txBody>
        </p:sp>
        <p:sp>
          <p:nvSpPr>
            <p:cNvPr id="54374" name="Rectangle 158"/>
            <p:cNvSpPr>
              <a:spLocks noChangeArrowheads="1"/>
            </p:cNvSpPr>
            <p:nvPr/>
          </p:nvSpPr>
          <p:spPr bwMode="auto">
            <a:xfrm>
              <a:off x="3630" y="3154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>
                  <a:solidFill>
                    <a:srgbClr val="000000"/>
                  </a:solidFill>
                </a:rPr>
                <a:t>2</a:t>
              </a:r>
              <a:endParaRPr lang="ru-RU" altLang="ru-RU" sz="1400"/>
            </a:p>
          </p:txBody>
        </p:sp>
        <p:sp>
          <p:nvSpPr>
            <p:cNvPr id="54375" name="Rectangle 159"/>
            <p:cNvSpPr>
              <a:spLocks noChangeArrowheads="1"/>
            </p:cNvSpPr>
            <p:nvPr/>
          </p:nvSpPr>
          <p:spPr bwMode="auto">
            <a:xfrm>
              <a:off x="2976" y="3154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>
                  <a:solidFill>
                    <a:srgbClr val="000000"/>
                  </a:solidFill>
                </a:rPr>
                <a:t>2</a:t>
              </a:r>
              <a:endParaRPr lang="ru-RU" altLang="ru-RU" sz="1400"/>
            </a:p>
          </p:txBody>
        </p:sp>
        <p:sp>
          <p:nvSpPr>
            <p:cNvPr id="54376" name="Line 160"/>
            <p:cNvSpPr>
              <a:spLocks noChangeShapeType="1"/>
            </p:cNvSpPr>
            <p:nvPr/>
          </p:nvSpPr>
          <p:spPr bwMode="auto">
            <a:xfrm>
              <a:off x="3354" y="2574"/>
              <a:ext cx="1" cy="9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77" name="Line 161"/>
            <p:cNvSpPr>
              <a:spLocks noChangeShapeType="1"/>
            </p:cNvSpPr>
            <p:nvPr/>
          </p:nvSpPr>
          <p:spPr bwMode="auto">
            <a:xfrm>
              <a:off x="2934" y="3042"/>
              <a:ext cx="80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78" name="Rectangle 162"/>
            <p:cNvSpPr>
              <a:spLocks noChangeArrowheads="1"/>
            </p:cNvSpPr>
            <p:nvPr/>
          </p:nvSpPr>
          <p:spPr bwMode="auto">
            <a:xfrm>
              <a:off x="3612" y="3016"/>
              <a:ext cx="12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Н</a:t>
              </a:r>
              <a:r>
                <a:rPr lang="ru-RU" altLang="ru-RU" sz="1400" b="0" baseline="-25000">
                  <a:solidFill>
                    <a:srgbClr val="000000"/>
                  </a:solidFill>
                </a:rPr>
                <a:t>0</a:t>
              </a:r>
              <a:endParaRPr lang="ru-RU" altLang="ru-RU" sz="1400"/>
            </a:p>
          </p:txBody>
        </p:sp>
        <p:sp>
          <p:nvSpPr>
            <p:cNvPr id="54379" name="Rectangle 163"/>
            <p:cNvSpPr>
              <a:spLocks noChangeArrowheads="1"/>
            </p:cNvSpPr>
            <p:nvPr/>
          </p:nvSpPr>
          <p:spPr bwMode="auto">
            <a:xfrm>
              <a:off x="2928" y="3016"/>
              <a:ext cx="19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-Н</a:t>
              </a:r>
              <a:r>
                <a:rPr lang="ru-RU" altLang="ru-RU" sz="1400" b="0" baseline="-25000">
                  <a:solidFill>
                    <a:srgbClr val="000000"/>
                  </a:solidFill>
                </a:rPr>
                <a:t>0</a:t>
              </a:r>
              <a:endParaRPr lang="ru-RU" altLang="ru-RU" sz="1400"/>
            </a:p>
          </p:txBody>
        </p:sp>
        <p:sp>
          <p:nvSpPr>
            <p:cNvPr id="54380" name="Rectangle 164"/>
            <p:cNvSpPr>
              <a:spLocks noChangeArrowheads="1"/>
            </p:cNvSpPr>
            <p:nvPr/>
          </p:nvSpPr>
          <p:spPr bwMode="auto">
            <a:xfrm>
              <a:off x="3258" y="2520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J</a:t>
              </a:r>
              <a:endParaRPr lang="ru-RU" altLang="ru-RU" sz="1400"/>
            </a:p>
          </p:txBody>
        </p:sp>
        <p:sp>
          <p:nvSpPr>
            <p:cNvPr id="54381" name="Line 165"/>
            <p:cNvSpPr>
              <a:spLocks noChangeShapeType="1"/>
            </p:cNvSpPr>
            <p:nvPr/>
          </p:nvSpPr>
          <p:spPr bwMode="auto">
            <a:xfrm flipV="1">
              <a:off x="3162" y="3024"/>
              <a:ext cx="1" cy="2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82" name="Line 166"/>
            <p:cNvSpPr>
              <a:spLocks noChangeShapeType="1"/>
            </p:cNvSpPr>
            <p:nvPr/>
          </p:nvSpPr>
          <p:spPr bwMode="auto">
            <a:xfrm flipV="1">
              <a:off x="3552" y="2754"/>
              <a:ext cx="1" cy="2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83" name="Freeform 167"/>
            <p:cNvSpPr>
              <a:spLocks/>
            </p:cNvSpPr>
            <p:nvPr/>
          </p:nvSpPr>
          <p:spPr bwMode="auto">
            <a:xfrm>
              <a:off x="3162" y="2748"/>
              <a:ext cx="510" cy="294"/>
            </a:xfrm>
            <a:custGeom>
              <a:avLst/>
              <a:gdLst>
                <a:gd name="T0" fmla="*/ 0 w 510"/>
                <a:gd name="T1" fmla="*/ 294 h 294"/>
                <a:gd name="T2" fmla="*/ 0 w 510"/>
                <a:gd name="T3" fmla="*/ 246 h 294"/>
                <a:gd name="T4" fmla="*/ 24 w 510"/>
                <a:gd name="T5" fmla="*/ 198 h 294"/>
                <a:gd name="T6" fmla="*/ 60 w 510"/>
                <a:gd name="T7" fmla="*/ 156 h 294"/>
                <a:gd name="T8" fmla="*/ 108 w 510"/>
                <a:gd name="T9" fmla="*/ 114 h 294"/>
                <a:gd name="T10" fmla="*/ 168 w 510"/>
                <a:gd name="T11" fmla="*/ 78 h 294"/>
                <a:gd name="T12" fmla="*/ 240 w 510"/>
                <a:gd name="T13" fmla="*/ 48 h 294"/>
                <a:gd name="T14" fmla="*/ 318 w 510"/>
                <a:gd name="T15" fmla="*/ 24 h 294"/>
                <a:gd name="T16" fmla="*/ 414 w 510"/>
                <a:gd name="T17" fmla="*/ 6 h 294"/>
                <a:gd name="T18" fmla="*/ 510 w 510"/>
                <a:gd name="T19" fmla="*/ 0 h 2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0" h="294">
                  <a:moveTo>
                    <a:pt x="0" y="294"/>
                  </a:moveTo>
                  <a:lnTo>
                    <a:pt x="0" y="246"/>
                  </a:lnTo>
                  <a:lnTo>
                    <a:pt x="24" y="198"/>
                  </a:lnTo>
                  <a:lnTo>
                    <a:pt x="60" y="156"/>
                  </a:lnTo>
                  <a:lnTo>
                    <a:pt x="108" y="114"/>
                  </a:lnTo>
                  <a:lnTo>
                    <a:pt x="168" y="78"/>
                  </a:lnTo>
                  <a:lnTo>
                    <a:pt x="240" y="48"/>
                  </a:lnTo>
                  <a:lnTo>
                    <a:pt x="318" y="24"/>
                  </a:lnTo>
                  <a:lnTo>
                    <a:pt x="414" y="6"/>
                  </a:lnTo>
                  <a:lnTo>
                    <a:pt x="51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84" name="Freeform 168"/>
            <p:cNvSpPr>
              <a:spLocks/>
            </p:cNvSpPr>
            <p:nvPr/>
          </p:nvSpPr>
          <p:spPr bwMode="auto">
            <a:xfrm>
              <a:off x="3042" y="3042"/>
              <a:ext cx="510" cy="300"/>
            </a:xfrm>
            <a:custGeom>
              <a:avLst/>
              <a:gdLst>
                <a:gd name="T0" fmla="*/ 510 w 510"/>
                <a:gd name="T1" fmla="*/ 0 h 300"/>
                <a:gd name="T2" fmla="*/ 510 w 510"/>
                <a:gd name="T3" fmla="*/ 48 h 300"/>
                <a:gd name="T4" fmla="*/ 486 w 510"/>
                <a:gd name="T5" fmla="*/ 96 h 300"/>
                <a:gd name="T6" fmla="*/ 450 w 510"/>
                <a:gd name="T7" fmla="*/ 144 h 300"/>
                <a:gd name="T8" fmla="*/ 402 w 510"/>
                <a:gd name="T9" fmla="*/ 186 h 300"/>
                <a:gd name="T10" fmla="*/ 342 w 510"/>
                <a:gd name="T11" fmla="*/ 222 h 300"/>
                <a:gd name="T12" fmla="*/ 270 w 510"/>
                <a:gd name="T13" fmla="*/ 252 h 300"/>
                <a:gd name="T14" fmla="*/ 192 w 510"/>
                <a:gd name="T15" fmla="*/ 276 h 300"/>
                <a:gd name="T16" fmla="*/ 102 w 510"/>
                <a:gd name="T17" fmla="*/ 288 h 300"/>
                <a:gd name="T18" fmla="*/ 0 w 510"/>
                <a:gd name="T19" fmla="*/ 300 h 3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0" h="300">
                  <a:moveTo>
                    <a:pt x="510" y="0"/>
                  </a:moveTo>
                  <a:lnTo>
                    <a:pt x="510" y="48"/>
                  </a:lnTo>
                  <a:lnTo>
                    <a:pt x="486" y="96"/>
                  </a:lnTo>
                  <a:lnTo>
                    <a:pt x="450" y="144"/>
                  </a:lnTo>
                  <a:lnTo>
                    <a:pt x="402" y="186"/>
                  </a:lnTo>
                  <a:lnTo>
                    <a:pt x="342" y="222"/>
                  </a:lnTo>
                  <a:lnTo>
                    <a:pt x="270" y="252"/>
                  </a:lnTo>
                  <a:lnTo>
                    <a:pt x="192" y="276"/>
                  </a:lnTo>
                  <a:lnTo>
                    <a:pt x="102" y="288"/>
                  </a:lnTo>
                  <a:lnTo>
                    <a:pt x="0" y="3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85" name="Line 169"/>
            <p:cNvSpPr>
              <a:spLocks noChangeShapeType="1"/>
            </p:cNvSpPr>
            <p:nvPr/>
          </p:nvSpPr>
          <p:spPr bwMode="auto">
            <a:xfrm>
              <a:off x="3612" y="3174"/>
              <a:ext cx="9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86" name="Line 170"/>
            <p:cNvSpPr>
              <a:spLocks noChangeShapeType="1"/>
            </p:cNvSpPr>
            <p:nvPr/>
          </p:nvSpPr>
          <p:spPr bwMode="auto">
            <a:xfrm>
              <a:off x="2976" y="3154"/>
              <a:ext cx="9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23083" name="Group 171"/>
          <p:cNvGrpSpPr>
            <a:grpSpLocks/>
          </p:cNvGrpSpPr>
          <p:nvPr/>
        </p:nvGrpSpPr>
        <p:grpSpPr bwMode="auto">
          <a:xfrm>
            <a:off x="1152525" y="4692650"/>
            <a:ext cx="1438275" cy="1952625"/>
            <a:chOff x="774" y="2280"/>
            <a:chExt cx="906" cy="1230"/>
          </a:xfrm>
        </p:grpSpPr>
        <p:sp>
          <p:nvSpPr>
            <p:cNvPr id="54340" name="Line 172"/>
            <p:cNvSpPr>
              <a:spLocks noChangeShapeType="1"/>
            </p:cNvSpPr>
            <p:nvPr/>
          </p:nvSpPr>
          <p:spPr bwMode="auto">
            <a:xfrm>
              <a:off x="1230" y="2538"/>
              <a:ext cx="1" cy="9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41" name="Line 173"/>
            <p:cNvSpPr>
              <a:spLocks noChangeShapeType="1"/>
            </p:cNvSpPr>
            <p:nvPr/>
          </p:nvSpPr>
          <p:spPr bwMode="auto">
            <a:xfrm>
              <a:off x="804" y="3018"/>
              <a:ext cx="8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42" name="Rectangle 174"/>
            <p:cNvSpPr>
              <a:spLocks noChangeArrowheads="1"/>
            </p:cNvSpPr>
            <p:nvPr/>
          </p:nvSpPr>
          <p:spPr bwMode="auto">
            <a:xfrm>
              <a:off x="1152" y="2478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J</a:t>
              </a:r>
              <a:endParaRPr lang="ru-RU" altLang="ru-RU" sz="2800" b="0"/>
            </a:p>
          </p:txBody>
        </p:sp>
        <p:sp>
          <p:nvSpPr>
            <p:cNvPr id="54343" name="Rectangle 175"/>
            <p:cNvSpPr>
              <a:spLocks noChangeArrowheads="1"/>
            </p:cNvSpPr>
            <p:nvPr/>
          </p:nvSpPr>
          <p:spPr bwMode="auto">
            <a:xfrm>
              <a:off x="1128" y="2592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Js</a:t>
              </a:r>
              <a:endParaRPr lang="ru-RU" altLang="ru-RU" sz="2800" b="0"/>
            </a:p>
          </p:txBody>
        </p:sp>
        <p:sp>
          <p:nvSpPr>
            <p:cNvPr id="54344" name="Rectangle 176"/>
            <p:cNvSpPr>
              <a:spLocks noChangeArrowheads="1"/>
            </p:cNvSpPr>
            <p:nvPr/>
          </p:nvSpPr>
          <p:spPr bwMode="auto">
            <a:xfrm>
              <a:off x="1092" y="3306"/>
              <a:ext cx="1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-Js</a:t>
              </a:r>
              <a:endParaRPr lang="ru-RU" altLang="ru-RU" sz="2800" b="0"/>
            </a:p>
          </p:txBody>
        </p:sp>
        <p:sp>
          <p:nvSpPr>
            <p:cNvPr id="54345" name="Rectangle 177"/>
            <p:cNvSpPr>
              <a:spLocks noChangeArrowheads="1"/>
            </p:cNvSpPr>
            <p:nvPr/>
          </p:nvSpPr>
          <p:spPr bwMode="auto">
            <a:xfrm>
              <a:off x="936" y="2724"/>
              <a:ext cx="588" cy="5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54346" name="Freeform 178"/>
            <p:cNvSpPr>
              <a:spLocks/>
            </p:cNvSpPr>
            <p:nvPr/>
          </p:nvSpPr>
          <p:spPr bwMode="auto">
            <a:xfrm>
              <a:off x="1512" y="3126"/>
              <a:ext cx="24" cy="48"/>
            </a:xfrm>
            <a:custGeom>
              <a:avLst/>
              <a:gdLst>
                <a:gd name="T0" fmla="*/ 12 w 24"/>
                <a:gd name="T1" fmla="*/ 0 h 48"/>
                <a:gd name="T2" fmla="*/ 0 w 24"/>
                <a:gd name="T3" fmla="*/ 48 h 48"/>
                <a:gd name="T4" fmla="*/ 24 w 24"/>
                <a:gd name="T5" fmla="*/ 48 h 48"/>
                <a:gd name="T6" fmla="*/ 12 w 24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48">
                  <a:moveTo>
                    <a:pt x="12" y="0"/>
                  </a:moveTo>
                  <a:lnTo>
                    <a:pt x="0" y="48"/>
                  </a:lnTo>
                  <a:lnTo>
                    <a:pt x="24" y="4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47" name="Freeform 179"/>
            <p:cNvSpPr>
              <a:spLocks/>
            </p:cNvSpPr>
            <p:nvPr/>
          </p:nvSpPr>
          <p:spPr bwMode="auto">
            <a:xfrm>
              <a:off x="1512" y="3126"/>
              <a:ext cx="24" cy="48"/>
            </a:xfrm>
            <a:custGeom>
              <a:avLst/>
              <a:gdLst>
                <a:gd name="T0" fmla="*/ 12 w 24"/>
                <a:gd name="T1" fmla="*/ 0 h 48"/>
                <a:gd name="T2" fmla="*/ 0 w 24"/>
                <a:gd name="T3" fmla="*/ 48 h 48"/>
                <a:gd name="T4" fmla="*/ 24 w 24"/>
                <a:gd name="T5" fmla="*/ 48 h 48"/>
                <a:gd name="T6" fmla="*/ 12 w 24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48">
                  <a:moveTo>
                    <a:pt x="12" y="0"/>
                  </a:moveTo>
                  <a:lnTo>
                    <a:pt x="0" y="48"/>
                  </a:lnTo>
                  <a:lnTo>
                    <a:pt x="24" y="48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48" name="Freeform 180"/>
            <p:cNvSpPr>
              <a:spLocks/>
            </p:cNvSpPr>
            <p:nvPr/>
          </p:nvSpPr>
          <p:spPr bwMode="auto">
            <a:xfrm>
              <a:off x="1362" y="2712"/>
              <a:ext cx="48" cy="24"/>
            </a:xfrm>
            <a:custGeom>
              <a:avLst/>
              <a:gdLst>
                <a:gd name="T0" fmla="*/ 0 w 48"/>
                <a:gd name="T1" fmla="*/ 12 h 24"/>
                <a:gd name="T2" fmla="*/ 48 w 48"/>
                <a:gd name="T3" fmla="*/ 24 h 24"/>
                <a:gd name="T4" fmla="*/ 48 w 48"/>
                <a:gd name="T5" fmla="*/ 0 h 24"/>
                <a:gd name="T6" fmla="*/ 0 w 48"/>
                <a:gd name="T7" fmla="*/ 12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24">
                  <a:moveTo>
                    <a:pt x="0" y="12"/>
                  </a:moveTo>
                  <a:lnTo>
                    <a:pt x="48" y="24"/>
                  </a:lnTo>
                  <a:lnTo>
                    <a:pt x="4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49" name="Freeform 181"/>
            <p:cNvSpPr>
              <a:spLocks/>
            </p:cNvSpPr>
            <p:nvPr/>
          </p:nvSpPr>
          <p:spPr bwMode="auto">
            <a:xfrm>
              <a:off x="1362" y="2712"/>
              <a:ext cx="48" cy="24"/>
            </a:xfrm>
            <a:custGeom>
              <a:avLst/>
              <a:gdLst>
                <a:gd name="T0" fmla="*/ 0 w 48"/>
                <a:gd name="T1" fmla="*/ 12 h 24"/>
                <a:gd name="T2" fmla="*/ 48 w 48"/>
                <a:gd name="T3" fmla="*/ 24 h 24"/>
                <a:gd name="T4" fmla="*/ 48 w 48"/>
                <a:gd name="T5" fmla="*/ 0 h 24"/>
                <a:gd name="T6" fmla="*/ 0 w 48"/>
                <a:gd name="T7" fmla="*/ 12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24">
                  <a:moveTo>
                    <a:pt x="0" y="12"/>
                  </a:moveTo>
                  <a:lnTo>
                    <a:pt x="48" y="24"/>
                  </a:lnTo>
                  <a:lnTo>
                    <a:pt x="48" y="0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50" name="Freeform 182"/>
            <p:cNvSpPr>
              <a:spLocks/>
            </p:cNvSpPr>
            <p:nvPr/>
          </p:nvSpPr>
          <p:spPr bwMode="auto">
            <a:xfrm>
              <a:off x="1620" y="2706"/>
              <a:ext cx="54" cy="30"/>
            </a:xfrm>
            <a:custGeom>
              <a:avLst/>
              <a:gdLst>
                <a:gd name="T0" fmla="*/ 54 w 54"/>
                <a:gd name="T1" fmla="*/ 18 h 30"/>
                <a:gd name="T2" fmla="*/ 0 w 54"/>
                <a:gd name="T3" fmla="*/ 0 h 30"/>
                <a:gd name="T4" fmla="*/ 0 w 54"/>
                <a:gd name="T5" fmla="*/ 30 h 30"/>
                <a:gd name="T6" fmla="*/ 54 w 54"/>
                <a:gd name="T7" fmla="*/ 18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30">
                  <a:moveTo>
                    <a:pt x="54" y="18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54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51" name="Freeform 183"/>
            <p:cNvSpPr>
              <a:spLocks/>
            </p:cNvSpPr>
            <p:nvPr/>
          </p:nvSpPr>
          <p:spPr bwMode="auto">
            <a:xfrm>
              <a:off x="1620" y="2706"/>
              <a:ext cx="54" cy="30"/>
            </a:xfrm>
            <a:custGeom>
              <a:avLst/>
              <a:gdLst>
                <a:gd name="T0" fmla="*/ 54 w 54"/>
                <a:gd name="T1" fmla="*/ 18 h 30"/>
                <a:gd name="T2" fmla="*/ 0 w 54"/>
                <a:gd name="T3" fmla="*/ 0 h 30"/>
                <a:gd name="T4" fmla="*/ 0 w 54"/>
                <a:gd name="T5" fmla="*/ 30 h 30"/>
                <a:gd name="T6" fmla="*/ 54 w 54"/>
                <a:gd name="T7" fmla="*/ 18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30">
                  <a:moveTo>
                    <a:pt x="54" y="18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54" y="1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52" name="Freeform 184"/>
            <p:cNvSpPr>
              <a:spLocks/>
            </p:cNvSpPr>
            <p:nvPr/>
          </p:nvSpPr>
          <p:spPr bwMode="auto">
            <a:xfrm>
              <a:off x="840" y="3300"/>
              <a:ext cx="48" cy="24"/>
            </a:xfrm>
            <a:custGeom>
              <a:avLst/>
              <a:gdLst>
                <a:gd name="T0" fmla="*/ 0 w 48"/>
                <a:gd name="T1" fmla="*/ 12 h 24"/>
                <a:gd name="T2" fmla="*/ 48 w 48"/>
                <a:gd name="T3" fmla="*/ 24 h 24"/>
                <a:gd name="T4" fmla="*/ 48 w 48"/>
                <a:gd name="T5" fmla="*/ 0 h 24"/>
                <a:gd name="T6" fmla="*/ 0 w 48"/>
                <a:gd name="T7" fmla="*/ 12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24">
                  <a:moveTo>
                    <a:pt x="0" y="12"/>
                  </a:moveTo>
                  <a:lnTo>
                    <a:pt x="48" y="24"/>
                  </a:lnTo>
                  <a:lnTo>
                    <a:pt x="4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53" name="Freeform 185"/>
            <p:cNvSpPr>
              <a:spLocks/>
            </p:cNvSpPr>
            <p:nvPr/>
          </p:nvSpPr>
          <p:spPr bwMode="auto">
            <a:xfrm>
              <a:off x="840" y="3300"/>
              <a:ext cx="48" cy="24"/>
            </a:xfrm>
            <a:custGeom>
              <a:avLst/>
              <a:gdLst>
                <a:gd name="T0" fmla="*/ 0 w 48"/>
                <a:gd name="T1" fmla="*/ 12 h 24"/>
                <a:gd name="T2" fmla="*/ 48 w 48"/>
                <a:gd name="T3" fmla="*/ 24 h 24"/>
                <a:gd name="T4" fmla="*/ 48 w 48"/>
                <a:gd name="T5" fmla="*/ 0 h 24"/>
                <a:gd name="T6" fmla="*/ 0 w 48"/>
                <a:gd name="T7" fmla="*/ 12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24">
                  <a:moveTo>
                    <a:pt x="0" y="12"/>
                  </a:moveTo>
                  <a:lnTo>
                    <a:pt x="48" y="24"/>
                  </a:lnTo>
                  <a:lnTo>
                    <a:pt x="48" y="0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54" name="Freeform 186"/>
            <p:cNvSpPr>
              <a:spLocks/>
            </p:cNvSpPr>
            <p:nvPr/>
          </p:nvSpPr>
          <p:spPr bwMode="auto">
            <a:xfrm>
              <a:off x="924" y="2838"/>
              <a:ext cx="24" cy="48"/>
            </a:xfrm>
            <a:custGeom>
              <a:avLst/>
              <a:gdLst>
                <a:gd name="T0" fmla="*/ 12 w 24"/>
                <a:gd name="T1" fmla="*/ 48 h 48"/>
                <a:gd name="T2" fmla="*/ 24 w 24"/>
                <a:gd name="T3" fmla="*/ 0 h 48"/>
                <a:gd name="T4" fmla="*/ 0 w 24"/>
                <a:gd name="T5" fmla="*/ 0 h 48"/>
                <a:gd name="T6" fmla="*/ 12 w 24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48">
                  <a:moveTo>
                    <a:pt x="12" y="48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55" name="Freeform 187"/>
            <p:cNvSpPr>
              <a:spLocks/>
            </p:cNvSpPr>
            <p:nvPr/>
          </p:nvSpPr>
          <p:spPr bwMode="auto">
            <a:xfrm>
              <a:off x="924" y="2838"/>
              <a:ext cx="24" cy="48"/>
            </a:xfrm>
            <a:custGeom>
              <a:avLst/>
              <a:gdLst>
                <a:gd name="T0" fmla="*/ 12 w 24"/>
                <a:gd name="T1" fmla="*/ 48 h 48"/>
                <a:gd name="T2" fmla="*/ 24 w 24"/>
                <a:gd name="T3" fmla="*/ 0 h 48"/>
                <a:gd name="T4" fmla="*/ 0 w 24"/>
                <a:gd name="T5" fmla="*/ 0 h 48"/>
                <a:gd name="T6" fmla="*/ 12 w 24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48">
                  <a:moveTo>
                    <a:pt x="12" y="48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12" y="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56" name="Freeform 188"/>
            <p:cNvSpPr>
              <a:spLocks/>
            </p:cNvSpPr>
            <p:nvPr/>
          </p:nvSpPr>
          <p:spPr bwMode="auto">
            <a:xfrm>
              <a:off x="1044" y="3294"/>
              <a:ext cx="48" cy="24"/>
            </a:xfrm>
            <a:custGeom>
              <a:avLst/>
              <a:gdLst>
                <a:gd name="T0" fmla="*/ 48 w 48"/>
                <a:gd name="T1" fmla="*/ 12 h 24"/>
                <a:gd name="T2" fmla="*/ 0 w 48"/>
                <a:gd name="T3" fmla="*/ 0 h 24"/>
                <a:gd name="T4" fmla="*/ 0 w 48"/>
                <a:gd name="T5" fmla="*/ 24 h 24"/>
                <a:gd name="T6" fmla="*/ 48 w 48"/>
                <a:gd name="T7" fmla="*/ 12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24">
                  <a:moveTo>
                    <a:pt x="48" y="12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57" name="Freeform 189"/>
            <p:cNvSpPr>
              <a:spLocks/>
            </p:cNvSpPr>
            <p:nvPr/>
          </p:nvSpPr>
          <p:spPr bwMode="auto">
            <a:xfrm>
              <a:off x="1044" y="3294"/>
              <a:ext cx="48" cy="24"/>
            </a:xfrm>
            <a:custGeom>
              <a:avLst/>
              <a:gdLst>
                <a:gd name="T0" fmla="*/ 48 w 48"/>
                <a:gd name="T1" fmla="*/ 12 h 24"/>
                <a:gd name="T2" fmla="*/ 0 w 48"/>
                <a:gd name="T3" fmla="*/ 0 h 24"/>
                <a:gd name="T4" fmla="*/ 0 w 48"/>
                <a:gd name="T5" fmla="*/ 24 h 24"/>
                <a:gd name="T6" fmla="*/ 48 w 48"/>
                <a:gd name="T7" fmla="*/ 12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24">
                  <a:moveTo>
                    <a:pt x="48" y="12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48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4358" name="Group 190"/>
            <p:cNvGrpSpPr>
              <a:grpSpLocks/>
            </p:cNvGrpSpPr>
            <p:nvPr/>
          </p:nvGrpSpPr>
          <p:grpSpPr bwMode="auto">
            <a:xfrm>
              <a:off x="1536" y="2994"/>
              <a:ext cx="136" cy="156"/>
              <a:chOff x="1536" y="2994"/>
              <a:chExt cx="136" cy="156"/>
            </a:xfrm>
          </p:grpSpPr>
          <p:sp>
            <p:nvSpPr>
              <p:cNvPr id="54370" name="Rectangle 191"/>
              <p:cNvSpPr>
                <a:spLocks noChangeArrowheads="1"/>
              </p:cNvSpPr>
              <p:nvPr/>
            </p:nvSpPr>
            <p:spPr bwMode="auto">
              <a:xfrm>
                <a:off x="1536" y="2994"/>
                <a:ext cx="8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i="1">
                    <a:solidFill>
                      <a:srgbClr val="000000"/>
                    </a:solidFill>
                  </a:rPr>
                  <a:t>Н</a:t>
                </a:r>
                <a:endParaRPr lang="ru-RU" altLang="ru-RU" sz="2800" b="0"/>
              </a:p>
            </p:txBody>
          </p:sp>
          <p:sp>
            <p:nvSpPr>
              <p:cNvPr id="54371" name="Rectangle 192"/>
              <p:cNvSpPr>
                <a:spLocks noChangeArrowheads="1"/>
              </p:cNvSpPr>
              <p:nvPr/>
            </p:nvSpPr>
            <p:spPr bwMode="auto">
              <a:xfrm>
                <a:off x="1632" y="3054"/>
                <a:ext cx="4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000" b="0">
                    <a:solidFill>
                      <a:srgbClr val="000000"/>
                    </a:solidFill>
                  </a:rPr>
                  <a:t>0</a:t>
                </a:r>
                <a:endParaRPr lang="ru-RU" altLang="ru-RU" sz="2800" b="0"/>
              </a:p>
            </p:txBody>
          </p:sp>
        </p:grpSp>
        <p:sp>
          <p:nvSpPr>
            <p:cNvPr id="54359" name="Rectangle 193"/>
            <p:cNvSpPr>
              <a:spLocks noChangeArrowheads="1"/>
            </p:cNvSpPr>
            <p:nvPr/>
          </p:nvSpPr>
          <p:spPr bwMode="auto">
            <a:xfrm>
              <a:off x="1242" y="3012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 b="0">
                  <a:solidFill>
                    <a:srgbClr val="000000"/>
                  </a:solidFill>
                </a:rPr>
                <a:t>0</a:t>
              </a:r>
              <a:endParaRPr lang="ru-RU" altLang="ru-RU" sz="2800" b="0"/>
            </a:p>
          </p:txBody>
        </p:sp>
        <p:grpSp>
          <p:nvGrpSpPr>
            <p:cNvPr id="54360" name="Group 194"/>
            <p:cNvGrpSpPr>
              <a:grpSpLocks/>
            </p:cNvGrpSpPr>
            <p:nvPr/>
          </p:nvGrpSpPr>
          <p:grpSpPr bwMode="auto">
            <a:xfrm>
              <a:off x="774" y="3000"/>
              <a:ext cx="178" cy="144"/>
              <a:chOff x="774" y="3000"/>
              <a:chExt cx="178" cy="144"/>
            </a:xfrm>
          </p:grpSpPr>
          <p:sp>
            <p:nvSpPr>
              <p:cNvPr id="54368" name="Rectangle 195"/>
              <p:cNvSpPr>
                <a:spLocks noChangeArrowheads="1"/>
              </p:cNvSpPr>
              <p:nvPr/>
            </p:nvSpPr>
            <p:spPr bwMode="auto">
              <a:xfrm>
                <a:off x="774" y="3000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i="1">
                    <a:solidFill>
                      <a:srgbClr val="000000"/>
                    </a:solidFill>
                  </a:rPr>
                  <a:t>-Н</a:t>
                </a:r>
                <a:endParaRPr lang="ru-RU" altLang="ru-RU" sz="2800" b="0"/>
              </a:p>
            </p:txBody>
          </p:sp>
          <p:sp>
            <p:nvSpPr>
              <p:cNvPr id="54369" name="Rectangle 196"/>
              <p:cNvSpPr>
                <a:spLocks noChangeArrowheads="1"/>
              </p:cNvSpPr>
              <p:nvPr/>
            </p:nvSpPr>
            <p:spPr bwMode="auto">
              <a:xfrm>
                <a:off x="912" y="3048"/>
                <a:ext cx="4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000" b="0">
                    <a:solidFill>
                      <a:srgbClr val="000000"/>
                    </a:solidFill>
                  </a:rPr>
                  <a:t>0</a:t>
                </a:r>
                <a:endParaRPr lang="ru-RU" altLang="ru-RU" sz="2800" b="0"/>
              </a:p>
            </p:txBody>
          </p:sp>
        </p:grpSp>
        <p:sp>
          <p:nvSpPr>
            <p:cNvPr id="54361" name="Line 197"/>
            <p:cNvSpPr>
              <a:spLocks noChangeShapeType="1"/>
            </p:cNvSpPr>
            <p:nvPr/>
          </p:nvSpPr>
          <p:spPr bwMode="auto">
            <a:xfrm>
              <a:off x="1530" y="2724"/>
              <a:ext cx="13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62" name="Line 198"/>
            <p:cNvSpPr>
              <a:spLocks noChangeShapeType="1"/>
            </p:cNvSpPr>
            <p:nvPr/>
          </p:nvSpPr>
          <p:spPr bwMode="auto">
            <a:xfrm flipH="1">
              <a:off x="846" y="3306"/>
              <a:ext cx="1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4363" name="Group 199"/>
            <p:cNvGrpSpPr>
              <a:grpSpLocks/>
            </p:cNvGrpSpPr>
            <p:nvPr/>
          </p:nvGrpSpPr>
          <p:grpSpPr bwMode="auto">
            <a:xfrm>
              <a:off x="1056" y="2280"/>
              <a:ext cx="312" cy="154"/>
              <a:chOff x="1056" y="2280"/>
              <a:chExt cx="312" cy="154"/>
            </a:xfrm>
          </p:grpSpPr>
          <p:sp>
            <p:nvSpPr>
              <p:cNvPr id="54364" name="Rectangle 200"/>
              <p:cNvSpPr>
                <a:spLocks noChangeArrowheads="1"/>
              </p:cNvSpPr>
              <p:nvPr/>
            </p:nvSpPr>
            <p:spPr bwMode="auto">
              <a:xfrm>
                <a:off x="1056" y="2280"/>
                <a:ext cx="10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 i="1">
                    <a:solidFill>
                      <a:srgbClr val="000000"/>
                    </a:solidFill>
                  </a:rPr>
                  <a:t>Н</a:t>
                </a:r>
                <a:endParaRPr lang="ru-RU" altLang="ru-RU" sz="2800" b="0"/>
              </a:p>
            </p:txBody>
          </p:sp>
          <p:sp>
            <p:nvSpPr>
              <p:cNvPr id="54365" name="Rectangle 201"/>
              <p:cNvSpPr>
                <a:spLocks noChangeArrowheads="1"/>
              </p:cNvSpPr>
              <p:nvPr/>
            </p:nvSpPr>
            <p:spPr bwMode="auto">
              <a:xfrm>
                <a:off x="1254" y="2280"/>
                <a:ext cx="11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 i="1">
                    <a:solidFill>
                      <a:srgbClr val="000000"/>
                    </a:solidFill>
                  </a:rPr>
                  <a:t>Js</a:t>
                </a:r>
                <a:endParaRPr lang="ru-RU" altLang="ru-RU" sz="2800" b="0"/>
              </a:p>
            </p:txBody>
          </p:sp>
          <p:sp>
            <p:nvSpPr>
              <p:cNvPr id="54366" name="Line 202"/>
              <p:cNvSpPr>
                <a:spLocks noChangeShapeType="1"/>
              </p:cNvSpPr>
              <p:nvPr/>
            </p:nvSpPr>
            <p:spPr bwMode="auto">
              <a:xfrm>
                <a:off x="1200" y="2322"/>
                <a:ext cx="1" cy="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67" name="Line 203"/>
              <p:cNvSpPr>
                <a:spLocks noChangeShapeType="1"/>
              </p:cNvSpPr>
              <p:nvPr/>
            </p:nvSpPr>
            <p:spPr bwMode="auto">
              <a:xfrm>
                <a:off x="1218" y="2322"/>
                <a:ext cx="1" cy="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23123" name="Group 211"/>
          <p:cNvGrpSpPr>
            <a:grpSpLocks/>
          </p:cNvGrpSpPr>
          <p:nvPr/>
        </p:nvGrpSpPr>
        <p:grpSpPr bwMode="auto">
          <a:xfrm>
            <a:off x="2819400" y="4692650"/>
            <a:ext cx="1400175" cy="1943100"/>
            <a:chOff x="1824" y="2280"/>
            <a:chExt cx="882" cy="1224"/>
          </a:xfrm>
        </p:grpSpPr>
        <p:sp>
          <p:nvSpPr>
            <p:cNvPr id="54284" name="Line 212"/>
            <p:cNvSpPr>
              <a:spLocks noChangeShapeType="1"/>
            </p:cNvSpPr>
            <p:nvPr/>
          </p:nvSpPr>
          <p:spPr bwMode="auto">
            <a:xfrm>
              <a:off x="2274" y="2550"/>
              <a:ext cx="1" cy="9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85" name="Line 213"/>
            <p:cNvSpPr>
              <a:spLocks noChangeShapeType="1"/>
            </p:cNvSpPr>
            <p:nvPr/>
          </p:nvSpPr>
          <p:spPr bwMode="auto">
            <a:xfrm flipV="1">
              <a:off x="1974" y="2724"/>
              <a:ext cx="588" cy="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86" name="Line 214"/>
            <p:cNvSpPr>
              <a:spLocks noChangeShapeType="1"/>
            </p:cNvSpPr>
            <p:nvPr/>
          </p:nvSpPr>
          <p:spPr bwMode="auto">
            <a:xfrm>
              <a:off x="1860" y="3018"/>
              <a:ext cx="8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87" name="Rectangle 215"/>
            <p:cNvSpPr>
              <a:spLocks noChangeArrowheads="1"/>
            </p:cNvSpPr>
            <p:nvPr/>
          </p:nvSpPr>
          <p:spPr bwMode="auto">
            <a:xfrm>
              <a:off x="2184" y="2478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J</a:t>
              </a:r>
              <a:endParaRPr lang="ru-RU" altLang="ru-RU" sz="1400"/>
            </a:p>
          </p:txBody>
        </p:sp>
        <p:sp>
          <p:nvSpPr>
            <p:cNvPr id="54288" name="Freeform 216"/>
            <p:cNvSpPr>
              <a:spLocks/>
            </p:cNvSpPr>
            <p:nvPr/>
          </p:nvSpPr>
          <p:spPr bwMode="auto">
            <a:xfrm>
              <a:off x="2562" y="2706"/>
              <a:ext cx="48" cy="24"/>
            </a:xfrm>
            <a:custGeom>
              <a:avLst/>
              <a:gdLst>
                <a:gd name="T0" fmla="*/ 0 w 48"/>
                <a:gd name="T1" fmla="*/ 12 h 24"/>
                <a:gd name="T2" fmla="*/ 48 w 48"/>
                <a:gd name="T3" fmla="*/ 24 h 24"/>
                <a:gd name="T4" fmla="*/ 48 w 48"/>
                <a:gd name="T5" fmla="*/ 0 h 24"/>
                <a:gd name="T6" fmla="*/ 0 w 48"/>
                <a:gd name="T7" fmla="*/ 12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24">
                  <a:moveTo>
                    <a:pt x="0" y="12"/>
                  </a:moveTo>
                  <a:lnTo>
                    <a:pt x="48" y="24"/>
                  </a:lnTo>
                  <a:lnTo>
                    <a:pt x="4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89" name="Freeform 217"/>
            <p:cNvSpPr>
              <a:spLocks/>
            </p:cNvSpPr>
            <p:nvPr/>
          </p:nvSpPr>
          <p:spPr bwMode="auto">
            <a:xfrm>
              <a:off x="2562" y="2706"/>
              <a:ext cx="48" cy="24"/>
            </a:xfrm>
            <a:custGeom>
              <a:avLst/>
              <a:gdLst>
                <a:gd name="T0" fmla="*/ 0 w 48"/>
                <a:gd name="T1" fmla="*/ 12 h 24"/>
                <a:gd name="T2" fmla="*/ 48 w 48"/>
                <a:gd name="T3" fmla="*/ 24 h 24"/>
                <a:gd name="T4" fmla="*/ 48 w 48"/>
                <a:gd name="T5" fmla="*/ 0 h 24"/>
                <a:gd name="T6" fmla="*/ 0 w 48"/>
                <a:gd name="T7" fmla="*/ 12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24">
                  <a:moveTo>
                    <a:pt x="0" y="12"/>
                  </a:moveTo>
                  <a:lnTo>
                    <a:pt x="48" y="24"/>
                  </a:lnTo>
                  <a:lnTo>
                    <a:pt x="48" y="0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0" name="Freeform 218"/>
            <p:cNvSpPr>
              <a:spLocks/>
            </p:cNvSpPr>
            <p:nvPr/>
          </p:nvSpPr>
          <p:spPr bwMode="auto">
            <a:xfrm>
              <a:off x="1836" y="3300"/>
              <a:ext cx="48" cy="24"/>
            </a:xfrm>
            <a:custGeom>
              <a:avLst/>
              <a:gdLst>
                <a:gd name="T0" fmla="*/ 0 w 48"/>
                <a:gd name="T1" fmla="*/ 12 h 24"/>
                <a:gd name="T2" fmla="*/ 48 w 48"/>
                <a:gd name="T3" fmla="*/ 24 h 24"/>
                <a:gd name="T4" fmla="*/ 48 w 48"/>
                <a:gd name="T5" fmla="*/ 0 h 24"/>
                <a:gd name="T6" fmla="*/ 0 w 48"/>
                <a:gd name="T7" fmla="*/ 12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24">
                  <a:moveTo>
                    <a:pt x="0" y="12"/>
                  </a:moveTo>
                  <a:lnTo>
                    <a:pt x="48" y="24"/>
                  </a:lnTo>
                  <a:lnTo>
                    <a:pt x="4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1" name="Freeform 219"/>
            <p:cNvSpPr>
              <a:spLocks/>
            </p:cNvSpPr>
            <p:nvPr/>
          </p:nvSpPr>
          <p:spPr bwMode="auto">
            <a:xfrm>
              <a:off x="1836" y="3300"/>
              <a:ext cx="48" cy="24"/>
            </a:xfrm>
            <a:custGeom>
              <a:avLst/>
              <a:gdLst>
                <a:gd name="T0" fmla="*/ 0 w 48"/>
                <a:gd name="T1" fmla="*/ 12 h 24"/>
                <a:gd name="T2" fmla="*/ 48 w 48"/>
                <a:gd name="T3" fmla="*/ 24 h 24"/>
                <a:gd name="T4" fmla="*/ 48 w 48"/>
                <a:gd name="T5" fmla="*/ 0 h 24"/>
                <a:gd name="T6" fmla="*/ 0 w 48"/>
                <a:gd name="T7" fmla="*/ 12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24">
                  <a:moveTo>
                    <a:pt x="0" y="12"/>
                  </a:moveTo>
                  <a:lnTo>
                    <a:pt x="48" y="24"/>
                  </a:lnTo>
                  <a:lnTo>
                    <a:pt x="48" y="0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2" name="Freeform 220"/>
            <p:cNvSpPr>
              <a:spLocks/>
            </p:cNvSpPr>
            <p:nvPr/>
          </p:nvSpPr>
          <p:spPr bwMode="auto">
            <a:xfrm>
              <a:off x="2658" y="2706"/>
              <a:ext cx="48" cy="24"/>
            </a:xfrm>
            <a:custGeom>
              <a:avLst/>
              <a:gdLst>
                <a:gd name="T0" fmla="*/ 48 w 48"/>
                <a:gd name="T1" fmla="*/ 12 h 24"/>
                <a:gd name="T2" fmla="*/ 0 w 48"/>
                <a:gd name="T3" fmla="*/ 0 h 24"/>
                <a:gd name="T4" fmla="*/ 0 w 48"/>
                <a:gd name="T5" fmla="*/ 24 h 24"/>
                <a:gd name="T6" fmla="*/ 48 w 48"/>
                <a:gd name="T7" fmla="*/ 12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24">
                  <a:moveTo>
                    <a:pt x="48" y="12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3" name="Freeform 221"/>
            <p:cNvSpPr>
              <a:spLocks/>
            </p:cNvSpPr>
            <p:nvPr/>
          </p:nvSpPr>
          <p:spPr bwMode="auto">
            <a:xfrm>
              <a:off x="2658" y="2706"/>
              <a:ext cx="48" cy="24"/>
            </a:xfrm>
            <a:custGeom>
              <a:avLst/>
              <a:gdLst>
                <a:gd name="T0" fmla="*/ 48 w 48"/>
                <a:gd name="T1" fmla="*/ 12 h 24"/>
                <a:gd name="T2" fmla="*/ 0 w 48"/>
                <a:gd name="T3" fmla="*/ 0 h 24"/>
                <a:gd name="T4" fmla="*/ 0 w 48"/>
                <a:gd name="T5" fmla="*/ 24 h 24"/>
                <a:gd name="T6" fmla="*/ 48 w 48"/>
                <a:gd name="T7" fmla="*/ 12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24">
                  <a:moveTo>
                    <a:pt x="48" y="12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48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4" name="Freeform 222"/>
            <p:cNvSpPr>
              <a:spLocks/>
            </p:cNvSpPr>
            <p:nvPr/>
          </p:nvSpPr>
          <p:spPr bwMode="auto">
            <a:xfrm>
              <a:off x="1926" y="3300"/>
              <a:ext cx="48" cy="24"/>
            </a:xfrm>
            <a:custGeom>
              <a:avLst/>
              <a:gdLst>
                <a:gd name="T0" fmla="*/ 48 w 48"/>
                <a:gd name="T1" fmla="*/ 18 h 24"/>
                <a:gd name="T2" fmla="*/ 0 w 48"/>
                <a:gd name="T3" fmla="*/ 0 h 24"/>
                <a:gd name="T4" fmla="*/ 0 w 48"/>
                <a:gd name="T5" fmla="*/ 24 h 24"/>
                <a:gd name="T6" fmla="*/ 48 w 48"/>
                <a:gd name="T7" fmla="*/ 18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24">
                  <a:moveTo>
                    <a:pt x="48" y="18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4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5" name="Freeform 223"/>
            <p:cNvSpPr>
              <a:spLocks/>
            </p:cNvSpPr>
            <p:nvPr/>
          </p:nvSpPr>
          <p:spPr bwMode="auto">
            <a:xfrm>
              <a:off x="1926" y="3300"/>
              <a:ext cx="48" cy="24"/>
            </a:xfrm>
            <a:custGeom>
              <a:avLst/>
              <a:gdLst>
                <a:gd name="T0" fmla="*/ 48 w 48"/>
                <a:gd name="T1" fmla="*/ 18 h 24"/>
                <a:gd name="T2" fmla="*/ 0 w 48"/>
                <a:gd name="T3" fmla="*/ 0 h 24"/>
                <a:gd name="T4" fmla="*/ 0 w 48"/>
                <a:gd name="T5" fmla="*/ 24 h 24"/>
                <a:gd name="T6" fmla="*/ 48 w 48"/>
                <a:gd name="T7" fmla="*/ 18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24">
                  <a:moveTo>
                    <a:pt x="48" y="18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48" y="1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6" name="Rectangle 224"/>
            <p:cNvSpPr>
              <a:spLocks noChangeArrowheads="1"/>
            </p:cNvSpPr>
            <p:nvPr/>
          </p:nvSpPr>
          <p:spPr bwMode="auto">
            <a:xfrm>
              <a:off x="2292" y="3018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 b="0">
                  <a:solidFill>
                    <a:srgbClr val="000000"/>
                  </a:solidFill>
                </a:rPr>
                <a:t>0</a:t>
              </a:r>
              <a:endParaRPr lang="ru-RU" altLang="ru-RU" sz="2800" b="0"/>
            </a:p>
          </p:txBody>
        </p:sp>
        <p:sp>
          <p:nvSpPr>
            <p:cNvPr id="54297" name="Line 225"/>
            <p:cNvSpPr>
              <a:spLocks noChangeShapeType="1"/>
            </p:cNvSpPr>
            <p:nvPr/>
          </p:nvSpPr>
          <p:spPr bwMode="auto">
            <a:xfrm>
              <a:off x="2562" y="2718"/>
              <a:ext cx="13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8" name="Line 226"/>
            <p:cNvSpPr>
              <a:spLocks noChangeShapeType="1"/>
            </p:cNvSpPr>
            <p:nvPr/>
          </p:nvSpPr>
          <p:spPr bwMode="auto">
            <a:xfrm>
              <a:off x="1836" y="3318"/>
              <a:ext cx="13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9" name="Line 227"/>
            <p:cNvSpPr>
              <a:spLocks noChangeShapeType="1"/>
            </p:cNvSpPr>
            <p:nvPr/>
          </p:nvSpPr>
          <p:spPr bwMode="auto">
            <a:xfrm>
              <a:off x="2268" y="2724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00" name="Line 228"/>
            <p:cNvSpPr>
              <a:spLocks noChangeShapeType="1"/>
            </p:cNvSpPr>
            <p:nvPr/>
          </p:nvSpPr>
          <p:spPr bwMode="auto">
            <a:xfrm>
              <a:off x="2316" y="2724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01" name="Line 229"/>
            <p:cNvSpPr>
              <a:spLocks noChangeShapeType="1"/>
            </p:cNvSpPr>
            <p:nvPr/>
          </p:nvSpPr>
          <p:spPr bwMode="auto">
            <a:xfrm>
              <a:off x="2364" y="272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02" name="Line 230"/>
            <p:cNvSpPr>
              <a:spLocks noChangeShapeType="1"/>
            </p:cNvSpPr>
            <p:nvPr/>
          </p:nvSpPr>
          <p:spPr bwMode="auto">
            <a:xfrm>
              <a:off x="2406" y="2724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03" name="Line 231"/>
            <p:cNvSpPr>
              <a:spLocks noChangeShapeType="1"/>
            </p:cNvSpPr>
            <p:nvPr/>
          </p:nvSpPr>
          <p:spPr bwMode="auto">
            <a:xfrm>
              <a:off x="2454" y="272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04" name="Line 232"/>
            <p:cNvSpPr>
              <a:spLocks noChangeShapeType="1"/>
            </p:cNvSpPr>
            <p:nvPr/>
          </p:nvSpPr>
          <p:spPr bwMode="auto">
            <a:xfrm>
              <a:off x="2496" y="2724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05" name="Line 233"/>
            <p:cNvSpPr>
              <a:spLocks noChangeShapeType="1"/>
            </p:cNvSpPr>
            <p:nvPr/>
          </p:nvSpPr>
          <p:spPr bwMode="auto">
            <a:xfrm>
              <a:off x="2544" y="272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06" name="Line 234"/>
            <p:cNvSpPr>
              <a:spLocks noChangeShapeType="1"/>
            </p:cNvSpPr>
            <p:nvPr/>
          </p:nvSpPr>
          <p:spPr bwMode="auto">
            <a:xfrm>
              <a:off x="2568" y="2742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07" name="Line 235"/>
            <p:cNvSpPr>
              <a:spLocks noChangeShapeType="1"/>
            </p:cNvSpPr>
            <p:nvPr/>
          </p:nvSpPr>
          <p:spPr bwMode="auto">
            <a:xfrm>
              <a:off x="2568" y="2790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08" name="Line 236"/>
            <p:cNvSpPr>
              <a:spLocks noChangeShapeType="1"/>
            </p:cNvSpPr>
            <p:nvPr/>
          </p:nvSpPr>
          <p:spPr bwMode="auto">
            <a:xfrm>
              <a:off x="2568" y="2832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09" name="Line 237"/>
            <p:cNvSpPr>
              <a:spLocks noChangeShapeType="1"/>
            </p:cNvSpPr>
            <p:nvPr/>
          </p:nvSpPr>
          <p:spPr bwMode="auto">
            <a:xfrm>
              <a:off x="2568" y="2880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10" name="Line 238"/>
            <p:cNvSpPr>
              <a:spLocks noChangeShapeType="1"/>
            </p:cNvSpPr>
            <p:nvPr/>
          </p:nvSpPr>
          <p:spPr bwMode="auto">
            <a:xfrm>
              <a:off x="2568" y="292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11" name="Line 239"/>
            <p:cNvSpPr>
              <a:spLocks noChangeShapeType="1"/>
            </p:cNvSpPr>
            <p:nvPr/>
          </p:nvSpPr>
          <p:spPr bwMode="auto">
            <a:xfrm>
              <a:off x="2568" y="2970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12" name="Line 240"/>
            <p:cNvSpPr>
              <a:spLocks noChangeShapeType="1"/>
            </p:cNvSpPr>
            <p:nvPr/>
          </p:nvSpPr>
          <p:spPr bwMode="auto">
            <a:xfrm>
              <a:off x="2568" y="301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13" name="Line 241"/>
            <p:cNvSpPr>
              <a:spLocks noChangeShapeType="1"/>
            </p:cNvSpPr>
            <p:nvPr/>
          </p:nvSpPr>
          <p:spPr bwMode="auto">
            <a:xfrm flipH="1">
              <a:off x="2244" y="331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14" name="Line 242"/>
            <p:cNvSpPr>
              <a:spLocks noChangeShapeType="1"/>
            </p:cNvSpPr>
            <p:nvPr/>
          </p:nvSpPr>
          <p:spPr bwMode="auto">
            <a:xfrm flipH="1">
              <a:off x="2196" y="3318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15" name="Line 243"/>
            <p:cNvSpPr>
              <a:spLocks noChangeShapeType="1"/>
            </p:cNvSpPr>
            <p:nvPr/>
          </p:nvSpPr>
          <p:spPr bwMode="auto">
            <a:xfrm flipH="1">
              <a:off x="2154" y="331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16" name="Line 244"/>
            <p:cNvSpPr>
              <a:spLocks noChangeShapeType="1"/>
            </p:cNvSpPr>
            <p:nvPr/>
          </p:nvSpPr>
          <p:spPr bwMode="auto">
            <a:xfrm flipH="1">
              <a:off x="2106" y="3318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17" name="Line 245"/>
            <p:cNvSpPr>
              <a:spLocks noChangeShapeType="1"/>
            </p:cNvSpPr>
            <p:nvPr/>
          </p:nvSpPr>
          <p:spPr bwMode="auto">
            <a:xfrm flipH="1">
              <a:off x="2058" y="3318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18" name="Line 246"/>
            <p:cNvSpPr>
              <a:spLocks noChangeShapeType="1"/>
            </p:cNvSpPr>
            <p:nvPr/>
          </p:nvSpPr>
          <p:spPr bwMode="auto">
            <a:xfrm flipH="1">
              <a:off x="2016" y="3318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19" name="Freeform 247"/>
            <p:cNvSpPr>
              <a:spLocks/>
            </p:cNvSpPr>
            <p:nvPr/>
          </p:nvSpPr>
          <p:spPr bwMode="auto">
            <a:xfrm>
              <a:off x="1974" y="3312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0 w 24"/>
                <a:gd name="T3" fmla="*/ 6 h 6"/>
                <a:gd name="T4" fmla="*/ 0 w 24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6">
                  <a:moveTo>
                    <a:pt x="24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20" name="Line 248"/>
            <p:cNvSpPr>
              <a:spLocks noChangeShapeType="1"/>
            </p:cNvSpPr>
            <p:nvPr/>
          </p:nvSpPr>
          <p:spPr bwMode="auto">
            <a:xfrm flipV="1">
              <a:off x="1974" y="3264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21" name="Line 249"/>
            <p:cNvSpPr>
              <a:spLocks noChangeShapeType="1"/>
            </p:cNvSpPr>
            <p:nvPr/>
          </p:nvSpPr>
          <p:spPr bwMode="auto">
            <a:xfrm flipV="1">
              <a:off x="1974" y="3222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22" name="Line 250"/>
            <p:cNvSpPr>
              <a:spLocks noChangeShapeType="1"/>
            </p:cNvSpPr>
            <p:nvPr/>
          </p:nvSpPr>
          <p:spPr bwMode="auto">
            <a:xfrm flipV="1">
              <a:off x="1974" y="3174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23" name="Line 251"/>
            <p:cNvSpPr>
              <a:spLocks noChangeShapeType="1"/>
            </p:cNvSpPr>
            <p:nvPr/>
          </p:nvSpPr>
          <p:spPr bwMode="auto">
            <a:xfrm flipV="1">
              <a:off x="1974" y="313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24" name="Line 252"/>
            <p:cNvSpPr>
              <a:spLocks noChangeShapeType="1"/>
            </p:cNvSpPr>
            <p:nvPr/>
          </p:nvSpPr>
          <p:spPr bwMode="auto">
            <a:xfrm flipV="1">
              <a:off x="1974" y="3084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25" name="Line 253"/>
            <p:cNvSpPr>
              <a:spLocks noChangeShapeType="1"/>
            </p:cNvSpPr>
            <p:nvPr/>
          </p:nvSpPr>
          <p:spPr bwMode="auto">
            <a:xfrm flipV="1">
              <a:off x="1974" y="304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26" name="Line 254"/>
            <p:cNvSpPr>
              <a:spLocks noChangeShapeType="1"/>
            </p:cNvSpPr>
            <p:nvPr/>
          </p:nvSpPr>
          <p:spPr bwMode="auto">
            <a:xfrm flipV="1">
              <a:off x="1974" y="301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4327" name="Group 255"/>
            <p:cNvGrpSpPr>
              <a:grpSpLocks/>
            </p:cNvGrpSpPr>
            <p:nvPr/>
          </p:nvGrpSpPr>
          <p:grpSpPr bwMode="auto">
            <a:xfrm>
              <a:off x="2106" y="2280"/>
              <a:ext cx="312" cy="154"/>
              <a:chOff x="2106" y="2274"/>
              <a:chExt cx="312" cy="154"/>
            </a:xfrm>
          </p:grpSpPr>
          <p:sp>
            <p:nvSpPr>
              <p:cNvPr id="54336" name="Rectangle 256"/>
              <p:cNvSpPr>
                <a:spLocks noChangeArrowheads="1"/>
              </p:cNvSpPr>
              <p:nvPr/>
            </p:nvSpPr>
            <p:spPr bwMode="auto">
              <a:xfrm>
                <a:off x="2106" y="2274"/>
                <a:ext cx="10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 i="1">
                    <a:solidFill>
                      <a:srgbClr val="000000"/>
                    </a:solidFill>
                  </a:rPr>
                  <a:t>Н</a:t>
                </a:r>
                <a:endParaRPr lang="ru-RU" altLang="ru-RU" sz="2800" b="0"/>
              </a:p>
            </p:txBody>
          </p:sp>
          <p:sp>
            <p:nvSpPr>
              <p:cNvPr id="54337" name="Rectangle 257"/>
              <p:cNvSpPr>
                <a:spLocks noChangeArrowheads="1"/>
              </p:cNvSpPr>
              <p:nvPr/>
            </p:nvSpPr>
            <p:spPr bwMode="auto">
              <a:xfrm>
                <a:off x="2304" y="2274"/>
                <a:ext cx="11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 i="1">
                    <a:solidFill>
                      <a:srgbClr val="000000"/>
                    </a:solidFill>
                  </a:rPr>
                  <a:t>Js</a:t>
                </a:r>
                <a:endParaRPr lang="ru-RU" altLang="ru-RU" sz="2800" b="0"/>
              </a:p>
            </p:txBody>
          </p:sp>
          <p:sp>
            <p:nvSpPr>
              <p:cNvPr id="54338" name="Line 258"/>
              <p:cNvSpPr>
                <a:spLocks noChangeShapeType="1"/>
              </p:cNvSpPr>
              <p:nvPr/>
            </p:nvSpPr>
            <p:spPr bwMode="auto">
              <a:xfrm>
                <a:off x="2244" y="2304"/>
                <a:ext cx="1" cy="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39" name="Line 259"/>
              <p:cNvSpPr>
                <a:spLocks noChangeShapeType="1"/>
              </p:cNvSpPr>
              <p:nvPr/>
            </p:nvSpPr>
            <p:spPr bwMode="auto">
              <a:xfrm>
                <a:off x="2214" y="2388"/>
                <a:ext cx="7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4328" name="Rectangle 260"/>
            <p:cNvSpPr>
              <a:spLocks noChangeArrowheads="1"/>
            </p:cNvSpPr>
            <p:nvPr/>
          </p:nvSpPr>
          <p:spPr bwMode="auto">
            <a:xfrm>
              <a:off x="2178" y="2592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Js</a:t>
              </a:r>
              <a:endParaRPr lang="ru-RU" altLang="ru-RU" sz="2800" b="0"/>
            </a:p>
          </p:txBody>
        </p:sp>
        <p:sp>
          <p:nvSpPr>
            <p:cNvPr id="54329" name="Rectangle 261"/>
            <p:cNvSpPr>
              <a:spLocks noChangeArrowheads="1"/>
            </p:cNvSpPr>
            <p:nvPr/>
          </p:nvSpPr>
          <p:spPr bwMode="auto">
            <a:xfrm>
              <a:off x="2142" y="3306"/>
              <a:ext cx="1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-Js</a:t>
              </a:r>
              <a:endParaRPr lang="ru-RU" altLang="ru-RU" sz="2800" b="0"/>
            </a:p>
          </p:txBody>
        </p:sp>
        <p:grpSp>
          <p:nvGrpSpPr>
            <p:cNvPr id="54330" name="Group 262"/>
            <p:cNvGrpSpPr>
              <a:grpSpLocks/>
            </p:cNvGrpSpPr>
            <p:nvPr/>
          </p:nvGrpSpPr>
          <p:grpSpPr bwMode="auto">
            <a:xfrm>
              <a:off x="1824" y="3000"/>
              <a:ext cx="178" cy="144"/>
              <a:chOff x="774" y="3000"/>
              <a:chExt cx="178" cy="144"/>
            </a:xfrm>
          </p:grpSpPr>
          <p:sp>
            <p:nvSpPr>
              <p:cNvPr id="54334" name="Rectangle 263"/>
              <p:cNvSpPr>
                <a:spLocks noChangeArrowheads="1"/>
              </p:cNvSpPr>
              <p:nvPr/>
            </p:nvSpPr>
            <p:spPr bwMode="auto">
              <a:xfrm>
                <a:off x="774" y="3000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i="1">
                    <a:solidFill>
                      <a:srgbClr val="000000"/>
                    </a:solidFill>
                  </a:rPr>
                  <a:t>-Н</a:t>
                </a:r>
                <a:endParaRPr lang="ru-RU" altLang="ru-RU" sz="2800" b="0"/>
              </a:p>
            </p:txBody>
          </p:sp>
          <p:sp>
            <p:nvSpPr>
              <p:cNvPr id="54335" name="Rectangle 264"/>
              <p:cNvSpPr>
                <a:spLocks noChangeArrowheads="1"/>
              </p:cNvSpPr>
              <p:nvPr/>
            </p:nvSpPr>
            <p:spPr bwMode="auto">
              <a:xfrm>
                <a:off x="912" y="3048"/>
                <a:ext cx="4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000" b="0">
                    <a:solidFill>
                      <a:srgbClr val="000000"/>
                    </a:solidFill>
                  </a:rPr>
                  <a:t>0</a:t>
                </a:r>
                <a:endParaRPr lang="ru-RU" altLang="ru-RU" sz="2800" b="0"/>
              </a:p>
            </p:txBody>
          </p:sp>
        </p:grpSp>
        <p:grpSp>
          <p:nvGrpSpPr>
            <p:cNvPr id="54331" name="Group 265"/>
            <p:cNvGrpSpPr>
              <a:grpSpLocks/>
            </p:cNvGrpSpPr>
            <p:nvPr/>
          </p:nvGrpSpPr>
          <p:grpSpPr bwMode="auto">
            <a:xfrm>
              <a:off x="2510" y="3000"/>
              <a:ext cx="178" cy="144"/>
              <a:chOff x="774" y="3000"/>
              <a:chExt cx="178" cy="144"/>
            </a:xfrm>
          </p:grpSpPr>
          <p:sp>
            <p:nvSpPr>
              <p:cNvPr id="54332" name="Rectangle 266"/>
              <p:cNvSpPr>
                <a:spLocks noChangeArrowheads="1"/>
              </p:cNvSpPr>
              <p:nvPr/>
            </p:nvSpPr>
            <p:spPr bwMode="auto">
              <a:xfrm>
                <a:off x="774" y="3000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i="1">
                    <a:solidFill>
                      <a:srgbClr val="000000"/>
                    </a:solidFill>
                  </a:rPr>
                  <a:t>-Н</a:t>
                </a:r>
                <a:endParaRPr lang="ru-RU" altLang="ru-RU" sz="2800" b="0"/>
              </a:p>
            </p:txBody>
          </p:sp>
          <p:sp>
            <p:nvSpPr>
              <p:cNvPr id="54333" name="Rectangle 267"/>
              <p:cNvSpPr>
                <a:spLocks noChangeArrowheads="1"/>
              </p:cNvSpPr>
              <p:nvPr/>
            </p:nvSpPr>
            <p:spPr bwMode="auto">
              <a:xfrm>
                <a:off x="912" y="3048"/>
                <a:ext cx="4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000" b="0">
                    <a:solidFill>
                      <a:srgbClr val="000000"/>
                    </a:solidFill>
                  </a:rPr>
                  <a:t>0</a:t>
                </a:r>
                <a:endParaRPr lang="ru-RU" altLang="ru-RU" sz="2800" b="0"/>
              </a:p>
            </p:txBody>
          </p:sp>
        </p:grpSp>
      </p:grpSp>
      <p:sp>
        <p:nvSpPr>
          <p:cNvPr id="54283" name="WordArt 269"/>
          <p:cNvSpPr>
            <a:spLocks noChangeArrowheads="1" noChangeShapeType="1" noTextEdit="1"/>
          </p:cNvSpPr>
          <p:nvPr/>
        </p:nvSpPr>
        <p:spPr bwMode="auto">
          <a:xfrm>
            <a:off x="525463" y="209550"/>
            <a:ext cx="81327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Ферромагнетики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3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3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2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2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2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059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2732088" y="912813"/>
            <a:ext cx="3984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 b="0">
                <a:latin typeface="Arial" charset="0"/>
              </a:rPr>
              <a:t>Зависимость Н</a:t>
            </a:r>
            <a:r>
              <a:rPr lang="ru-RU" altLang="ru-RU" b="0" baseline="-25000">
                <a:latin typeface="Arial" charset="0"/>
              </a:rPr>
              <a:t>с</a:t>
            </a:r>
            <a:r>
              <a:rPr lang="ru-RU" altLang="ru-RU" b="0">
                <a:latin typeface="Arial" charset="0"/>
              </a:rPr>
              <a:t> от размеров зерна </a:t>
            </a: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410629" name="Object 5"/>
          <p:cNvGraphicFramePr>
            <a:graphicFrameLocks noChangeAspect="1"/>
          </p:cNvGraphicFramePr>
          <p:nvPr/>
        </p:nvGraphicFramePr>
        <p:xfrm>
          <a:off x="5716588" y="1254125"/>
          <a:ext cx="2235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2" name="Формула" r:id="rId3" imgW="1117600" imgH="431800" progId="Equation.3">
                  <p:embed/>
                </p:oleObj>
              </mc:Choice>
              <mc:Fallback>
                <p:oleObj name="Формула" r:id="rId3" imgW="11176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6588" y="1254125"/>
                        <a:ext cx="22352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410631" name="Object 7"/>
          <p:cNvGraphicFramePr>
            <a:graphicFrameLocks noChangeAspect="1"/>
          </p:cNvGraphicFramePr>
          <p:nvPr/>
        </p:nvGraphicFramePr>
        <p:xfrm>
          <a:off x="5499100" y="2027238"/>
          <a:ext cx="266541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3" name="Формула" r:id="rId5" imgW="1333500" imgH="444500" progId="Equation.3">
                  <p:embed/>
                </p:oleObj>
              </mc:Choice>
              <mc:Fallback>
                <p:oleObj name="Формула" r:id="rId5" imgW="1333500" imgH="444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2027238"/>
                        <a:ext cx="2665413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410633" name="Object 9"/>
          <p:cNvGraphicFramePr>
            <a:graphicFrameLocks noChangeAspect="1"/>
          </p:cNvGraphicFramePr>
          <p:nvPr/>
        </p:nvGraphicFramePr>
        <p:xfrm>
          <a:off x="6180138" y="2841625"/>
          <a:ext cx="134461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4" name="Формула" r:id="rId7" imgW="672808" imgH="444307" progId="Equation.3">
                  <p:embed/>
                </p:oleObj>
              </mc:Choice>
              <mc:Fallback>
                <p:oleObj name="Формула" r:id="rId7" imgW="672808" imgH="444307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0138" y="2841625"/>
                        <a:ext cx="1344612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634" name="Group 10"/>
          <p:cNvGrpSpPr>
            <a:grpSpLocks noChangeAspect="1"/>
          </p:cNvGrpSpPr>
          <p:nvPr/>
        </p:nvGrpSpPr>
        <p:grpSpPr bwMode="auto">
          <a:xfrm>
            <a:off x="4881563" y="3811588"/>
            <a:ext cx="3876675" cy="2619375"/>
            <a:chOff x="2637" y="2130"/>
            <a:chExt cx="2442" cy="1650"/>
          </a:xfrm>
        </p:grpSpPr>
        <p:sp>
          <p:nvSpPr>
            <p:cNvPr id="5537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637" y="2130"/>
              <a:ext cx="2436" cy="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71" name="Rectangle 12"/>
            <p:cNvSpPr>
              <a:spLocks noChangeArrowheads="1"/>
            </p:cNvSpPr>
            <p:nvPr/>
          </p:nvSpPr>
          <p:spPr bwMode="auto">
            <a:xfrm>
              <a:off x="2637" y="2130"/>
              <a:ext cx="2442" cy="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55372" name="Rectangle 13"/>
            <p:cNvSpPr>
              <a:spLocks noChangeArrowheads="1"/>
            </p:cNvSpPr>
            <p:nvPr/>
          </p:nvSpPr>
          <p:spPr bwMode="auto">
            <a:xfrm>
              <a:off x="2835" y="2220"/>
              <a:ext cx="2142" cy="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55373" name="Rectangle 14"/>
            <p:cNvSpPr>
              <a:spLocks noChangeArrowheads="1"/>
            </p:cNvSpPr>
            <p:nvPr/>
          </p:nvSpPr>
          <p:spPr bwMode="auto">
            <a:xfrm>
              <a:off x="2835" y="2220"/>
              <a:ext cx="2142" cy="1464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55374" name="Line 15"/>
            <p:cNvSpPr>
              <a:spLocks noChangeShapeType="1"/>
            </p:cNvSpPr>
            <p:nvPr/>
          </p:nvSpPr>
          <p:spPr bwMode="auto">
            <a:xfrm>
              <a:off x="2835" y="2220"/>
              <a:ext cx="1" cy="14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75" name="Line 16"/>
            <p:cNvSpPr>
              <a:spLocks noChangeShapeType="1"/>
            </p:cNvSpPr>
            <p:nvPr/>
          </p:nvSpPr>
          <p:spPr bwMode="auto">
            <a:xfrm>
              <a:off x="2817" y="3684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76" name="Line 17"/>
            <p:cNvSpPr>
              <a:spLocks noChangeShapeType="1"/>
            </p:cNvSpPr>
            <p:nvPr/>
          </p:nvSpPr>
          <p:spPr bwMode="auto">
            <a:xfrm>
              <a:off x="2817" y="3438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77" name="Line 18"/>
            <p:cNvSpPr>
              <a:spLocks noChangeShapeType="1"/>
            </p:cNvSpPr>
            <p:nvPr/>
          </p:nvSpPr>
          <p:spPr bwMode="auto">
            <a:xfrm>
              <a:off x="2817" y="3198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78" name="Line 19"/>
            <p:cNvSpPr>
              <a:spLocks noChangeShapeType="1"/>
            </p:cNvSpPr>
            <p:nvPr/>
          </p:nvSpPr>
          <p:spPr bwMode="auto">
            <a:xfrm>
              <a:off x="2817" y="2952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79" name="Line 20"/>
            <p:cNvSpPr>
              <a:spLocks noChangeShapeType="1"/>
            </p:cNvSpPr>
            <p:nvPr/>
          </p:nvSpPr>
          <p:spPr bwMode="auto">
            <a:xfrm>
              <a:off x="2817" y="2706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80" name="Line 21"/>
            <p:cNvSpPr>
              <a:spLocks noChangeShapeType="1"/>
            </p:cNvSpPr>
            <p:nvPr/>
          </p:nvSpPr>
          <p:spPr bwMode="auto">
            <a:xfrm>
              <a:off x="2817" y="2466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81" name="Line 22"/>
            <p:cNvSpPr>
              <a:spLocks noChangeShapeType="1"/>
            </p:cNvSpPr>
            <p:nvPr/>
          </p:nvSpPr>
          <p:spPr bwMode="auto">
            <a:xfrm>
              <a:off x="2817" y="2220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82" name="Line 23"/>
            <p:cNvSpPr>
              <a:spLocks noChangeShapeType="1"/>
            </p:cNvSpPr>
            <p:nvPr/>
          </p:nvSpPr>
          <p:spPr bwMode="auto">
            <a:xfrm>
              <a:off x="2835" y="3438"/>
              <a:ext cx="21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83" name="Line 24"/>
            <p:cNvSpPr>
              <a:spLocks noChangeShapeType="1"/>
            </p:cNvSpPr>
            <p:nvPr/>
          </p:nvSpPr>
          <p:spPr bwMode="auto">
            <a:xfrm flipV="1">
              <a:off x="2835" y="342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84" name="Line 25"/>
            <p:cNvSpPr>
              <a:spLocks noChangeShapeType="1"/>
            </p:cNvSpPr>
            <p:nvPr/>
          </p:nvSpPr>
          <p:spPr bwMode="auto">
            <a:xfrm flipV="1">
              <a:off x="3105" y="342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85" name="Line 26"/>
            <p:cNvSpPr>
              <a:spLocks noChangeShapeType="1"/>
            </p:cNvSpPr>
            <p:nvPr/>
          </p:nvSpPr>
          <p:spPr bwMode="auto">
            <a:xfrm flipV="1">
              <a:off x="3369" y="342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86" name="Line 27"/>
            <p:cNvSpPr>
              <a:spLocks noChangeShapeType="1"/>
            </p:cNvSpPr>
            <p:nvPr/>
          </p:nvSpPr>
          <p:spPr bwMode="auto">
            <a:xfrm flipV="1">
              <a:off x="3639" y="342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87" name="Line 28"/>
            <p:cNvSpPr>
              <a:spLocks noChangeShapeType="1"/>
            </p:cNvSpPr>
            <p:nvPr/>
          </p:nvSpPr>
          <p:spPr bwMode="auto">
            <a:xfrm flipV="1">
              <a:off x="3909" y="342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88" name="Line 29"/>
            <p:cNvSpPr>
              <a:spLocks noChangeShapeType="1"/>
            </p:cNvSpPr>
            <p:nvPr/>
          </p:nvSpPr>
          <p:spPr bwMode="auto">
            <a:xfrm flipV="1">
              <a:off x="4173" y="342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89" name="Line 30"/>
            <p:cNvSpPr>
              <a:spLocks noChangeShapeType="1"/>
            </p:cNvSpPr>
            <p:nvPr/>
          </p:nvSpPr>
          <p:spPr bwMode="auto">
            <a:xfrm flipV="1">
              <a:off x="4443" y="342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90" name="Line 31"/>
            <p:cNvSpPr>
              <a:spLocks noChangeShapeType="1"/>
            </p:cNvSpPr>
            <p:nvPr/>
          </p:nvSpPr>
          <p:spPr bwMode="auto">
            <a:xfrm flipV="1">
              <a:off x="4707" y="342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91" name="Line 32"/>
            <p:cNvSpPr>
              <a:spLocks noChangeShapeType="1"/>
            </p:cNvSpPr>
            <p:nvPr/>
          </p:nvSpPr>
          <p:spPr bwMode="auto">
            <a:xfrm flipV="1">
              <a:off x="4977" y="342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92" name="Freeform 33"/>
            <p:cNvSpPr>
              <a:spLocks/>
            </p:cNvSpPr>
            <p:nvPr/>
          </p:nvSpPr>
          <p:spPr bwMode="auto">
            <a:xfrm>
              <a:off x="2889" y="2220"/>
              <a:ext cx="1980" cy="1230"/>
            </a:xfrm>
            <a:custGeom>
              <a:avLst/>
              <a:gdLst>
                <a:gd name="T0" fmla="*/ 0 w 330"/>
                <a:gd name="T1" fmla="*/ 344321280 h 205"/>
                <a:gd name="T2" fmla="*/ 30233088 w 330"/>
                <a:gd name="T3" fmla="*/ 337602816 h 205"/>
                <a:gd name="T4" fmla="*/ 45349632 w 330"/>
                <a:gd name="T5" fmla="*/ 334243584 h 205"/>
                <a:gd name="T6" fmla="*/ 60466176 w 330"/>
                <a:gd name="T7" fmla="*/ 330884352 h 205"/>
                <a:gd name="T8" fmla="*/ 89019648 w 330"/>
                <a:gd name="T9" fmla="*/ 324165888 h 205"/>
                <a:gd name="T10" fmla="*/ 104136192 w 330"/>
                <a:gd name="T11" fmla="*/ 317447424 h 205"/>
                <a:gd name="T12" fmla="*/ 119252736 w 330"/>
                <a:gd name="T13" fmla="*/ 310728960 h 205"/>
                <a:gd name="T14" fmla="*/ 179718912 w 330"/>
                <a:gd name="T15" fmla="*/ 290573568 h 205"/>
                <a:gd name="T16" fmla="*/ 554273280 w 330"/>
                <a:gd name="T17" fmla="*/ 0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0" h="205">
                  <a:moveTo>
                    <a:pt x="0" y="205"/>
                  </a:moveTo>
                  <a:lnTo>
                    <a:pt x="18" y="201"/>
                  </a:lnTo>
                  <a:lnTo>
                    <a:pt x="27" y="199"/>
                  </a:lnTo>
                  <a:lnTo>
                    <a:pt x="36" y="197"/>
                  </a:lnTo>
                  <a:lnTo>
                    <a:pt x="53" y="193"/>
                  </a:lnTo>
                  <a:lnTo>
                    <a:pt x="62" y="189"/>
                  </a:lnTo>
                  <a:lnTo>
                    <a:pt x="71" y="185"/>
                  </a:lnTo>
                  <a:lnTo>
                    <a:pt x="107" y="173"/>
                  </a:lnTo>
                  <a:lnTo>
                    <a:pt x="33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93" name="Freeform 34"/>
            <p:cNvSpPr>
              <a:spLocks/>
            </p:cNvSpPr>
            <p:nvPr/>
          </p:nvSpPr>
          <p:spPr bwMode="auto">
            <a:xfrm>
              <a:off x="2871" y="343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94" name="Freeform 35"/>
            <p:cNvSpPr>
              <a:spLocks/>
            </p:cNvSpPr>
            <p:nvPr/>
          </p:nvSpPr>
          <p:spPr bwMode="auto">
            <a:xfrm>
              <a:off x="2979" y="340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95" name="Freeform 36"/>
            <p:cNvSpPr>
              <a:spLocks/>
            </p:cNvSpPr>
            <p:nvPr/>
          </p:nvSpPr>
          <p:spPr bwMode="auto">
            <a:xfrm>
              <a:off x="3033" y="339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96" name="Freeform 37"/>
            <p:cNvSpPr>
              <a:spLocks/>
            </p:cNvSpPr>
            <p:nvPr/>
          </p:nvSpPr>
          <p:spPr bwMode="auto">
            <a:xfrm>
              <a:off x="3087" y="338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97" name="Freeform 38"/>
            <p:cNvSpPr>
              <a:spLocks/>
            </p:cNvSpPr>
            <p:nvPr/>
          </p:nvSpPr>
          <p:spPr bwMode="auto">
            <a:xfrm>
              <a:off x="3189" y="336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98" name="Freeform 39"/>
            <p:cNvSpPr>
              <a:spLocks/>
            </p:cNvSpPr>
            <p:nvPr/>
          </p:nvSpPr>
          <p:spPr bwMode="auto">
            <a:xfrm>
              <a:off x="3243" y="333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99" name="Freeform 40"/>
            <p:cNvSpPr>
              <a:spLocks/>
            </p:cNvSpPr>
            <p:nvPr/>
          </p:nvSpPr>
          <p:spPr bwMode="auto">
            <a:xfrm>
              <a:off x="3297" y="331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00" name="Freeform 41"/>
            <p:cNvSpPr>
              <a:spLocks/>
            </p:cNvSpPr>
            <p:nvPr/>
          </p:nvSpPr>
          <p:spPr bwMode="auto">
            <a:xfrm>
              <a:off x="3513" y="324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01" name="Freeform 42"/>
            <p:cNvSpPr>
              <a:spLocks/>
            </p:cNvSpPr>
            <p:nvPr/>
          </p:nvSpPr>
          <p:spPr bwMode="auto">
            <a:xfrm>
              <a:off x="4851" y="220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02" name="Rectangle 43"/>
            <p:cNvSpPr>
              <a:spLocks noChangeArrowheads="1"/>
            </p:cNvSpPr>
            <p:nvPr/>
          </p:nvSpPr>
          <p:spPr bwMode="auto">
            <a:xfrm>
              <a:off x="2691" y="3642"/>
              <a:ext cx="9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800" b="0">
                  <a:solidFill>
                    <a:srgbClr val="000000"/>
                  </a:solidFill>
                  <a:latin typeface="Arial" charset="0"/>
                </a:rPr>
                <a:t>-20</a:t>
              </a:r>
              <a:endParaRPr lang="ru-RU" altLang="ru-RU" b="0">
                <a:latin typeface="Arial" charset="0"/>
              </a:endParaRPr>
            </a:p>
          </p:txBody>
        </p:sp>
        <p:sp>
          <p:nvSpPr>
            <p:cNvPr id="55403" name="Rectangle 44"/>
            <p:cNvSpPr>
              <a:spLocks noChangeArrowheads="1"/>
            </p:cNvSpPr>
            <p:nvPr/>
          </p:nvSpPr>
          <p:spPr bwMode="auto">
            <a:xfrm>
              <a:off x="2751" y="339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800" b="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ru-RU" altLang="ru-RU" b="0">
                <a:latin typeface="Arial" charset="0"/>
              </a:endParaRPr>
            </a:p>
          </p:txBody>
        </p:sp>
        <p:sp>
          <p:nvSpPr>
            <p:cNvPr id="55404" name="Rectangle 45"/>
            <p:cNvSpPr>
              <a:spLocks noChangeArrowheads="1"/>
            </p:cNvSpPr>
            <p:nvPr/>
          </p:nvSpPr>
          <p:spPr bwMode="auto">
            <a:xfrm>
              <a:off x="2715" y="3156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800" b="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ru-RU" altLang="ru-RU" b="0">
                <a:latin typeface="Arial" charset="0"/>
              </a:endParaRPr>
            </a:p>
          </p:txBody>
        </p:sp>
        <p:sp>
          <p:nvSpPr>
            <p:cNvPr id="55405" name="Rectangle 46"/>
            <p:cNvSpPr>
              <a:spLocks noChangeArrowheads="1"/>
            </p:cNvSpPr>
            <p:nvPr/>
          </p:nvSpPr>
          <p:spPr bwMode="auto">
            <a:xfrm>
              <a:off x="2715" y="2910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800" b="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ru-RU" altLang="ru-RU" b="0">
                <a:latin typeface="Arial" charset="0"/>
              </a:endParaRPr>
            </a:p>
          </p:txBody>
        </p:sp>
        <p:sp>
          <p:nvSpPr>
            <p:cNvPr id="55406" name="Rectangle 47"/>
            <p:cNvSpPr>
              <a:spLocks noChangeArrowheads="1"/>
            </p:cNvSpPr>
            <p:nvPr/>
          </p:nvSpPr>
          <p:spPr bwMode="auto">
            <a:xfrm>
              <a:off x="2715" y="2664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800" b="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ru-RU" altLang="ru-RU" b="0">
                <a:latin typeface="Arial" charset="0"/>
              </a:endParaRPr>
            </a:p>
          </p:txBody>
        </p:sp>
        <p:sp>
          <p:nvSpPr>
            <p:cNvPr id="55407" name="Rectangle 48"/>
            <p:cNvSpPr>
              <a:spLocks noChangeArrowheads="1"/>
            </p:cNvSpPr>
            <p:nvPr/>
          </p:nvSpPr>
          <p:spPr bwMode="auto">
            <a:xfrm>
              <a:off x="2715" y="2424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800" b="0">
                  <a:solidFill>
                    <a:srgbClr val="000000"/>
                  </a:solidFill>
                  <a:latin typeface="Arial" charset="0"/>
                </a:rPr>
                <a:t>80</a:t>
              </a:r>
              <a:endParaRPr lang="ru-RU" altLang="ru-RU" b="0">
                <a:latin typeface="Arial" charset="0"/>
              </a:endParaRPr>
            </a:p>
          </p:txBody>
        </p:sp>
        <p:sp>
          <p:nvSpPr>
            <p:cNvPr id="55408" name="Rectangle 49"/>
            <p:cNvSpPr>
              <a:spLocks noChangeArrowheads="1"/>
            </p:cNvSpPr>
            <p:nvPr/>
          </p:nvSpPr>
          <p:spPr bwMode="auto">
            <a:xfrm>
              <a:off x="2679" y="2178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800" b="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ru-RU" altLang="ru-RU" b="0">
                <a:latin typeface="Arial" charset="0"/>
              </a:endParaRPr>
            </a:p>
          </p:txBody>
        </p:sp>
        <p:sp>
          <p:nvSpPr>
            <p:cNvPr id="55409" name="Rectangle 50"/>
            <p:cNvSpPr>
              <a:spLocks noChangeArrowheads="1"/>
            </p:cNvSpPr>
            <p:nvPr/>
          </p:nvSpPr>
          <p:spPr bwMode="auto">
            <a:xfrm>
              <a:off x="2781" y="3492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800" b="0">
                  <a:solidFill>
                    <a:srgbClr val="000000"/>
                  </a:solidFill>
                  <a:latin typeface="Arial" charset="0"/>
                </a:rPr>
                <a:t>250</a:t>
              </a:r>
              <a:endParaRPr lang="ru-RU" altLang="ru-RU" b="0">
                <a:latin typeface="Arial" charset="0"/>
              </a:endParaRPr>
            </a:p>
          </p:txBody>
        </p:sp>
        <p:sp>
          <p:nvSpPr>
            <p:cNvPr id="55410" name="Rectangle 51"/>
            <p:cNvSpPr>
              <a:spLocks noChangeArrowheads="1"/>
            </p:cNvSpPr>
            <p:nvPr/>
          </p:nvSpPr>
          <p:spPr bwMode="auto">
            <a:xfrm>
              <a:off x="3051" y="3492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800" b="0">
                  <a:solidFill>
                    <a:srgbClr val="000000"/>
                  </a:solidFill>
                  <a:latin typeface="Arial" charset="0"/>
                </a:rPr>
                <a:t>300</a:t>
              </a:r>
              <a:endParaRPr lang="ru-RU" altLang="ru-RU" b="0">
                <a:latin typeface="Arial" charset="0"/>
              </a:endParaRPr>
            </a:p>
          </p:txBody>
        </p:sp>
        <p:sp>
          <p:nvSpPr>
            <p:cNvPr id="55411" name="Rectangle 52"/>
            <p:cNvSpPr>
              <a:spLocks noChangeArrowheads="1"/>
            </p:cNvSpPr>
            <p:nvPr/>
          </p:nvSpPr>
          <p:spPr bwMode="auto">
            <a:xfrm>
              <a:off x="3315" y="3492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800" b="0">
                  <a:solidFill>
                    <a:srgbClr val="000000"/>
                  </a:solidFill>
                  <a:latin typeface="Arial" charset="0"/>
                </a:rPr>
                <a:t>350</a:t>
              </a:r>
              <a:endParaRPr lang="ru-RU" altLang="ru-RU" b="0">
                <a:latin typeface="Arial" charset="0"/>
              </a:endParaRPr>
            </a:p>
          </p:txBody>
        </p:sp>
        <p:sp>
          <p:nvSpPr>
            <p:cNvPr id="55412" name="Rectangle 53"/>
            <p:cNvSpPr>
              <a:spLocks noChangeArrowheads="1"/>
            </p:cNvSpPr>
            <p:nvPr/>
          </p:nvSpPr>
          <p:spPr bwMode="auto">
            <a:xfrm>
              <a:off x="3585" y="3492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800" b="0">
                  <a:solidFill>
                    <a:srgbClr val="000000"/>
                  </a:solidFill>
                  <a:latin typeface="Arial" charset="0"/>
                </a:rPr>
                <a:t>400</a:t>
              </a:r>
              <a:endParaRPr lang="ru-RU" altLang="ru-RU" b="0">
                <a:latin typeface="Arial" charset="0"/>
              </a:endParaRPr>
            </a:p>
          </p:txBody>
        </p:sp>
        <p:sp>
          <p:nvSpPr>
            <p:cNvPr id="55413" name="Rectangle 54"/>
            <p:cNvSpPr>
              <a:spLocks noChangeArrowheads="1"/>
            </p:cNvSpPr>
            <p:nvPr/>
          </p:nvSpPr>
          <p:spPr bwMode="auto">
            <a:xfrm>
              <a:off x="3855" y="3492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800" b="0">
                  <a:solidFill>
                    <a:srgbClr val="000000"/>
                  </a:solidFill>
                  <a:latin typeface="Arial" charset="0"/>
                </a:rPr>
                <a:t>450</a:t>
              </a:r>
              <a:endParaRPr lang="ru-RU" altLang="ru-RU" b="0">
                <a:latin typeface="Arial" charset="0"/>
              </a:endParaRPr>
            </a:p>
          </p:txBody>
        </p:sp>
        <p:sp>
          <p:nvSpPr>
            <p:cNvPr id="55414" name="Rectangle 55"/>
            <p:cNvSpPr>
              <a:spLocks noChangeArrowheads="1"/>
            </p:cNvSpPr>
            <p:nvPr/>
          </p:nvSpPr>
          <p:spPr bwMode="auto">
            <a:xfrm>
              <a:off x="4119" y="3492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800" b="0">
                  <a:solidFill>
                    <a:srgbClr val="000000"/>
                  </a:solidFill>
                  <a:latin typeface="Arial" charset="0"/>
                </a:rPr>
                <a:t>500</a:t>
              </a:r>
              <a:endParaRPr lang="ru-RU" altLang="ru-RU" b="0">
                <a:latin typeface="Arial" charset="0"/>
              </a:endParaRPr>
            </a:p>
          </p:txBody>
        </p:sp>
        <p:sp>
          <p:nvSpPr>
            <p:cNvPr id="55415" name="Rectangle 56"/>
            <p:cNvSpPr>
              <a:spLocks noChangeArrowheads="1"/>
            </p:cNvSpPr>
            <p:nvPr/>
          </p:nvSpPr>
          <p:spPr bwMode="auto">
            <a:xfrm>
              <a:off x="4389" y="3492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800" b="0">
                  <a:solidFill>
                    <a:srgbClr val="000000"/>
                  </a:solidFill>
                  <a:latin typeface="Arial" charset="0"/>
                </a:rPr>
                <a:t>550</a:t>
              </a:r>
              <a:endParaRPr lang="ru-RU" altLang="ru-RU" b="0">
                <a:latin typeface="Arial" charset="0"/>
              </a:endParaRPr>
            </a:p>
          </p:txBody>
        </p:sp>
        <p:sp>
          <p:nvSpPr>
            <p:cNvPr id="55416" name="Rectangle 57"/>
            <p:cNvSpPr>
              <a:spLocks noChangeArrowheads="1"/>
            </p:cNvSpPr>
            <p:nvPr/>
          </p:nvSpPr>
          <p:spPr bwMode="auto">
            <a:xfrm>
              <a:off x="4653" y="3492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800" b="0">
                  <a:solidFill>
                    <a:srgbClr val="000000"/>
                  </a:solidFill>
                  <a:latin typeface="Arial" charset="0"/>
                </a:rPr>
                <a:t>600</a:t>
              </a:r>
              <a:endParaRPr lang="ru-RU" altLang="ru-RU" b="0">
                <a:latin typeface="Arial" charset="0"/>
              </a:endParaRPr>
            </a:p>
          </p:txBody>
        </p:sp>
        <p:sp>
          <p:nvSpPr>
            <p:cNvPr id="55417" name="Rectangle 58"/>
            <p:cNvSpPr>
              <a:spLocks noChangeArrowheads="1"/>
            </p:cNvSpPr>
            <p:nvPr/>
          </p:nvSpPr>
          <p:spPr bwMode="auto">
            <a:xfrm>
              <a:off x="4923" y="3492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800" b="0">
                  <a:solidFill>
                    <a:srgbClr val="000000"/>
                  </a:solidFill>
                  <a:latin typeface="Arial" charset="0"/>
                </a:rPr>
                <a:t>650</a:t>
              </a:r>
              <a:endParaRPr lang="ru-RU" altLang="ru-RU" b="0">
                <a:latin typeface="Arial" charset="0"/>
              </a:endParaRPr>
            </a:p>
          </p:txBody>
        </p:sp>
        <p:sp>
          <p:nvSpPr>
            <p:cNvPr id="55418" name="Rectangle 59"/>
            <p:cNvSpPr>
              <a:spLocks noChangeArrowheads="1"/>
            </p:cNvSpPr>
            <p:nvPr/>
          </p:nvSpPr>
          <p:spPr bwMode="auto">
            <a:xfrm>
              <a:off x="2637" y="2130"/>
              <a:ext cx="2436" cy="164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</p:grpSp>
      <p:sp>
        <p:nvSpPr>
          <p:cNvPr id="410684" name="Text Box 60"/>
          <p:cNvSpPr txBox="1">
            <a:spLocks noChangeArrowheads="1"/>
          </p:cNvSpPr>
          <p:nvPr/>
        </p:nvSpPr>
        <p:spPr bwMode="auto">
          <a:xfrm>
            <a:off x="5130800" y="3976688"/>
            <a:ext cx="933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600" b="0">
                <a:latin typeface="Times New Roman" pitchFamily="18" charset="0"/>
              </a:rPr>
              <a:t> lg t</a:t>
            </a:r>
            <a:r>
              <a:rPr lang="en-US" altLang="ru-RU" sz="1600" b="0" baseline="-25000">
                <a:latin typeface="Times New Roman" pitchFamily="18" charset="0"/>
              </a:rPr>
              <a:t>0</a:t>
            </a:r>
            <a:r>
              <a:rPr lang="en-US" altLang="ru-RU" sz="1600" b="0">
                <a:latin typeface="Times New Roman" pitchFamily="18" charset="0"/>
              </a:rPr>
              <a:t>, sec</a:t>
            </a:r>
            <a:endParaRPr lang="ru-RU" altLang="ru-RU" sz="1600" b="0">
              <a:latin typeface="Times New Roman" pitchFamily="18" charset="0"/>
            </a:endParaRPr>
          </a:p>
        </p:txBody>
      </p:sp>
      <p:sp>
        <p:nvSpPr>
          <p:cNvPr id="410685" name="Text Box 61"/>
          <p:cNvSpPr txBox="1">
            <a:spLocks noChangeArrowheads="1"/>
          </p:cNvSpPr>
          <p:nvPr/>
        </p:nvSpPr>
        <p:spPr bwMode="auto">
          <a:xfrm>
            <a:off x="7950200" y="5475288"/>
            <a:ext cx="577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600" b="0">
                <a:latin typeface="Times New Roman" pitchFamily="18" charset="0"/>
              </a:rPr>
              <a:t>D, Å</a:t>
            </a:r>
            <a:endParaRPr lang="ru-RU" altLang="ru-RU" sz="1600" b="0">
              <a:latin typeface="Times New Roman" pitchFamily="18" charset="0"/>
            </a:endParaRPr>
          </a:p>
        </p:txBody>
      </p:sp>
      <p:grpSp>
        <p:nvGrpSpPr>
          <p:cNvPr id="410686" name="Group 62"/>
          <p:cNvGrpSpPr>
            <a:grpSpLocks/>
          </p:cNvGrpSpPr>
          <p:nvPr/>
        </p:nvGrpSpPr>
        <p:grpSpPr bwMode="auto">
          <a:xfrm>
            <a:off x="846138" y="1438275"/>
            <a:ext cx="2724150" cy="4806950"/>
            <a:chOff x="720" y="528"/>
            <a:chExt cx="1716" cy="3028"/>
          </a:xfrm>
        </p:grpSpPr>
        <p:sp>
          <p:nvSpPr>
            <p:cNvPr id="55310" name="Rectangle 63"/>
            <p:cNvSpPr>
              <a:spLocks noChangeArrowheads="1"/>
            </p:cNvSpPr>
            <p:nvPr/>
          </p:nvSpPr>
          <p:spPr bwMode="auto">
            <a:xfrm>
              <a:off x="1104" y="720"/>
              <a:ext cx="249" cy="244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55311" name="Line 64"/>
            <p:cNvSpPr>
              <a:spLocks noChangeShapeType="1"/>
            </p:cNvSpPr>
            <p:nvPr/>
          </p:nvSpPr>
          <p:spPr bwMode="auto">
            <a:xfrm>
              <a:off x="780" y="2124"/>
              <a:ext cx="1" cy="10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12" name="Line 65"/>
            <p:cNvSpPr>
              <a:spLocks noChangeShapeType="1"/>
            </p:cNvSpPr>
            <p:nvPr/>
          </p:nvSpPr>
          <p:spPr bwMode="auto">
            <a:xfrm>
              <a:off x="780" y="720"/>
              <a:ext cx="1" cy="112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13" name="Line 66"/>
            <p:cNvSpPr>
              <a:spLocks noChangeShapeType="1"/>
            </p:cNvSpPr>
            <p:nvPr/>
          </p:nvSpPr>
          <p:spPr bwMode="auto">
            <a:xfrm>
              <a:off x="780" y="3156"/>
              <a:ext cx="165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14" name="Line 67"/>
            <p:cNvSpPr>
              <a:spLocks noChangeShapeType="1"/>
            </p:cNvSpPr>
            <p:nvPr/>
          </p:nvSpPr>
          <p:spPr bwMode="auto">
            <a:xfrm>
              <a:off x="780" y="1842"/>
              <a:ext cx="165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15" name="Freeform 68"/>
            <p:cNvSpPr>
              <a:spLocks/>
            </p:cNvSpPr>
            <p:nvPr/>
          </p:nvSpPr>
          <p:spPr bwMode="auto">
            <a:xfrm>
              <a:off x="1020" y="1020"/>
              <a:ext cx="1110" cy="804"/>
            </a:xfrm>
            <a:custGeom>
              <a:avLst/>
              <a:gdLst>
                <a:gd name="T0" fmla="*/ 0 w 1110"/>
                <a:gd name="T1" fmla="*/ 804 h 804"/>
                <a:gd name="T2" fmla="*/ 30 w 1110"/>
                <a:gd name="T3" fmla="*/ 684 h 804"/>
                <a:gd name="T4" fmla="*/ 54 w 1110"/>
                <a:gd name="T5" fmla="*/ 570 h 804"/>
                <a:gd name="T6" fmla="*/ 78 w 1110"/>
                <a:gd name="T7" fmla="*/ 450 h 804"/>
                <a:gd name="T8" fmla="*/ 102 w 1110"/>
                <a:gd name="T9" fmla="*/ 342 h 804"/>
                <a:gd name="T10" fmla="*/ 138 w 1110"/>
                <a:gd name="T11" fmla="*/ 234 h 804"/>
                <a:gd name="T12" fmla="*/ 186 w 1110"/>
                <a:gd name="T13" fmla="*/ 144 h 804"/>
                <a:gd name="T14" fmla="*/ 252 w 1110"/>
                <a:gd name="T15" fmla="*/ 66 h 804"/>
                <a:gd name="T16" fmla="*/ 336 w 1110"/>
                <a:gd name="T17" fmla="*/ 0 h 804"/>
                <a:gd name="T18" fmla="*/ 414 w 1110"/>
                <a:gd name="T19" fmla="*/ 102 h 804"/>
                <a:gd name="T20" fmla="*/ 504 w 1110"/>
                <a:gd name="T21" fmla="*/ 192 h 804"/>
                <a:gd name="T22" fmla="*/ 594 w 1110"/>
                <a:gd name="T23" fmla="*/ 264 h 804"/>
                <a:gd name="T24" fmla="*/ 690 w 1110"/>
                <a:gd name="T25" fmla="*/ 330 h 804"/>
                <a:gd name="T26" fmla="*/ 786 w 1110"/>
                <a:gd name="T27" fmla="*/ 384 h 804"/>
                <a:gd name="T28" fmla="*/ 894 w 1110"/>
                <a:gd name="T29" fmla="*/ 426 h 804"/>
                <a:gd name="T30" fmla="*/ 1002 w 1110"/>
                <a:gd name="T31" fmla="*/ 456 h 804"/>
                <a:gd name="T32" fmla="*/ 1110 w 1110"/>
                <a:gd name="T33" fmla="*/ 480 h 8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10" h="804">
                  <a:moveTo>
                    <a:pt x="0" y="804"/>
                  </a:moveTo>
                  <a:lnTo>
                    <a:pt x="30" y="684"/>
                  </a:lnTo>
                  <a:lnTo>
                    <a:pt x="54" y="570"/>
                  </a:lnTo>
                  <a:lnTo>
                    <a:pt x="78" y="450"/>
                  </a:lnTo>
                  <a:lnTo>
                    <a:pt x="102" y="342"/>
                  </a:lnTo>
                  <a:lnTo>
                    <a:pt x="138" y="234"/>
                  </a:lnTo>
                  <a:lnTo>
                    <a:pt x="186" y="144"/>
                  </a:lnTo>
                  <a:lnTo>
                    <a:pt x="252" y="66"/>
                  </a:lnTo>
                  <a:lnTo>
                    <a:pt x="336" y="0"/>
                  </a:lnTo>
                  <a:lnTo>
                    <a:pt x="414" y="102"/>
                  </a:lnTo>
                  <a:lnTo>
                    <a:pt x="504" y="192"/>
                  </a:lnTo>
                  <a:lnTo>
                    <a:pt x="594" y="264"/>
                  </a:lnTo>
                  <a:lnTo>
                    <a:pt x="690" y="330"/>
                  </a:lnTo>
                  <a:lnTo>
                    <a:pt x="786" y="384"/>
                  </a:lnTo>
                  <a:lnTo>
                    <a:pt x="894" y="426"/>
                  </a:lnTo>
                  <a:lnTo>
                    <a:pt x="1002" y="456"/>
                  </a:lnTo>
                  <a:lnTo>
                    <a:pt x="1110" y="480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16" name="Line 69"/>
            <p:cNvSpPr>
              <a:spLocks noChangeShapeType="1"/>
            </p:cNvSpPr>
            <p:nvPr/>
          </p:nvSpPr>
          <p:spPr bwMode="auto">
            <a:xfrm>
              <a:off x="1362" y="822"/>
              <a:ext cx="1" cy="24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17" name="Line 70"/>
            <p:cNvSpPr>
              <a:spLocks noChangeShapeType="1"/>
            </p:cNvSpPr>
            <p:nvPr/>
          </p:nvSpPr>
          <p:spPr bwMode="auto">
            <a:xfrm>
              <a:off x="1092" y="822"/>
              <a:ext cx="1" cy="24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18" name="Line 71"/>
            <p:cNvSpPr>
              <a:spLocks noChangeShapeType="1"/>
            </p:cNvSpPr>
            <p:nvPr/>
          </p:nvSpPr>
          <p:spPr bwMode="auto">
            <a:xfrm>
              <a:off x="780" y="3156"/>
              <a:ext cx="1" cy="2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19" name="Line 72"/>
            <p:cNvSpPr>
              <a:spLocks noChangeShapeType="1"/>
            </p:cNvSpPr>
            <p:nvPr/>
          </p:nvSpPr>
          <p:spPr bwMode="auto">
            <a:xfrm flipV="1">
              <a:off x="1020" y="1776"/>
              <a:ext cx="6" cy="6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20" name="Freeform 73"/>
            <p:cNvSpPr>
              <a:spLocks/>
            </p:cNvSpPr>
            <p:nvPr/>
          </p:nvSpPr>
          <p:spPr bwMode="auto">
            <a:xfrm>
              <a:off x="1026" y="1668"/>
              <a:ext cx="1" cy="54"/>
            </a:xfrm>
            <a:custGeom>
              <a:avLst/>
              <a:gdLst>
                <a:gd name="T0" fmla="*/ 0 w 1"/>
                <a:gd name="T1" fmla="*/ 54 h 54"/>
                <a:gd name="T2" fmla="*/ 0 w 1"/>
                <a:gd name="T3" fmla="*/ 36 h 54"/>
                <a:gd name="T4" fmla="*/ 0 w 1"/>
                <a:gd name="T5" fmla="*/ 0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4">
                  <a:moveTo>
                    <a:pt x="0" y="54"/>
                  </a:move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21" name="Freeform 74"/>
            <p:cNvSpPr>
              <a:spLocks/>
            </p:cNvSpPr>
            <p:nvPr/>
          </p:nvSpPr>
          <p:spPr bwMode="auto">
            <a:xfrm>
              <a:off x="1032" y="1554"/>
              <a:ext cx="6" cy="54"/>
            </a:xfrm>
            <a:custGeom>
              <a:avLst/>
              <a:gdLst>
                <a:gd name="T0" fmla="*/ 0 w 6"/>
                <a:gd name="T1" fmla="*/ 54 h 54"/>
                <a:gd name="T2" fmla="*/ 0 w 6"/>
                <a:gd name="T3" fmla="*/ 18 h 54"/>
                <a:gd name="T4" fmla="*/ 6 w 6"/>
                <a:gd name="T5" fmla="*/ 0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54">
                  <a:moveTo>
                    <a:pt x="0" y="54"/>
                  </a:moveTo>
                  <a:lnTo>
                    <a:pt x="0" y="18"/>
                  </a:lnTo>
                  <a:lnTo>
                    <a:pt x="6" y="0"/>
                  </a:lnTo>
                </a:path>
              </a:pathLst>
            </a:custGeom>
            <a:noFill/>
            <a:ln w="25400" cap="flat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22" name="Line 75"/>
            <p:cNvSpPr>
              <a:spLocks noChangeShapeType="1"/>
            </p:cNvSpPr>
            <p:nvPr/>
          </p:nvSpPr>
          <p:spPr bwMode="auto">
            <a:xfrm flipV="1">
              <a:off x="1044" y="1440"/>
              <a:ext cx="6" cy="54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23" name="Line 76"/>
            <p:cNvSpPr>
              <a:spLocks noChangeShapeType="1"/>
            </p:cNvSpPr>
            <p:nvPr/>
          </p:nvSpPr>
          <p:spPr bwMode="auto">
            <a:xfrm flipV="1">
              <a:off x="1062" y="1326"/>
              <a:ext cx="12" cy="6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24" name="Line 77"/>
            <p:cNvSpPr>
              <a:spLocks noChangeShapeType="1"/>
            </p:cNvSpPr>
            <p:nvPr/>
          </p:nvSpPr>
          <p:spPr bwMode="auto">
            <a:xfrm flipV="1">
              <a:off x="1086" y="1218"/>
              <a:ext cx="12" cy="54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25" name="Line 78"/>
            <p:cNvSpPr>
              <a:spLocks noChangeShapeType="1"/>
            </p:cNvSpPr>
            <p:nvPr/>
          </p:nvSpPr>
          <p:spPr bwMode="auto">
            <a:xfrm flipV="1">
              <a:off x="1116" y="1110"/>
              <a:ext cx="24" cy="54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26" name="Line 79"/>
            <p:cNvSpPr>
              <a:spLocks noChangeShapeType="1"/>
            </p:cNvSpPr>
            <p:nvPr/>
          </p:nvSpPr>
          <p:spPr bwMode="auto">
            <a:xfrm flipV="1">
              <a:off x="1158" y="1008"/>
              <a:ext cx="30" cy="54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27" name="Line 80"/>
            <p:cNvSpPr>
              <a:spLocks noChangeShapeType="1"/>
            </p:cNvSpPr>
            <p:nvPr/>
          </p:nvSpPr>
          <p:spPr bwMode="auto">
            <a:xfrm flipV="1">
              <a:off x="1212" y="918"/>
              <a:ext cx="36" cy="42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28" name="Line 81"/>
            <p:cNvSpPr>
              <a:spLocks noChangeShapeType="1"/>
            </p:cNvSpPr>
            <p:nvPr/>
          </p:nvSpPr>
          <p:spPr bwMode="auto">
            <a:xfrm flipV="1">
              <a:off x="1284" y="828"/>
              <a:ext cx="42" cy="42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29" name="Freeform 82"/>
            <p:cNvSpPr>
              <a:spLocks/>
            </p:cNvSpPr>
            <p:nvPr/>
          </p:nvSpPr>
          <p:spPr bwMode="auto">
            <a:xfrm>
              <a:off x="1356" y="780"/>
              <a:ext cx="18" cy="54"/>
            </a:xfrm>
            <a:custGeom>
              <a:avLst/>
              <a:gdLst>
                <a:gd name="T0" fmla="*/ 0 w 18"/>
                <a:gd name="T1" fmla="*/ 6 h 54"/>
                <a:gd name="T2" fmla="*/ 0 w 18"/>
                <a:gd name="T3" fmla="*/ 0 h 54"/>
                <a:gd name="T4" fmla="*/ 0 w 18"/>
                <a:gd name="T5" fmla="*/ 24 h 54"/>
                <a:gd name="T6" fmla="*/ 18 w 18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54">
                  <a:moveTo>
                    <a:pt x="0" y="6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8" y="54"/>
                  </a:lnTo>
                </a:path>
              </a:pathLst>
            </a:custGeom>
            <a:noFill/>
            <a:ln w="25400" cap="flat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30" name="Freeform 83"/>
            <p:cNvSpPr>
              <a:spLocks/>
            </p:cNvSpPr>
            <p:nvPr/>
          </p:nvSpPr>
          <p:spPr bwMode="auto">
            <a:xfrm>
              <a:off x="1410" y="876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24 w 42"/>
                <a:gd name="T3" fmla="*/ 18 h 36"/>
                <a:gd name="T4" fmla="*/ 42 w 42"/>
                <a:gd name="T5" fmla="*/ 36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36">
                  <a:moveTo>
                    <a:pt x="0" y="0"/>
                  </a:moveTo>
                  <a:lnTo>
                    <a:pt x="24" y="18"/>
                  </a:lnTo>
                  <a:lnTo>
                    <a:pt x="42" y="36"/>
                  </a:lnTo>
                </a:path>
              </a:pathLst>
            </a:custGeom>
            <a:noFill/>
            <a:ln w="25400" cap="flat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31" name="Line 84"/>
            <p:cNvSpPr>
              <a:spLocks noChangeShapeType="1"/>
            </p:cNvSpPr>
            <p:nvPr/>
          </p:nvSpPr>
          <p:spPr bwMode="auto">
            <a:xfrm>
              <a:off x="1500" y="942"/>
              <a:ext cx="48" cy="3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32" name="Line 85"/>
            <p:cNvSpPr>
              <a:spLocks noChangeShapeType="1"/>
            </p:cNvSpPr>
            <p:nvPr/>
          </p:nvSpPr>
          <p:spPr bwMode="auto">
            <a:xfrm>
              <a:off x="1596" y="996"/>
              <a:ext cx="54" cy="3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33" name="Line 86"/>
            <p:cNvSpPr>
              <a:spLocks noChangeShapeType="1"/>
            </p:cNvSpPr>
            <p:nvPr/>
          </p:nvSpPr>
          <p:spPr bwMode="auto">
            <a:xfrm>
              <a:off x="1698" y="1050"/>
              <a:ext cx="54" cy="24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34" name="Line 87"/>
            <p:cNvSpPr>
              <a:spLocks noChangeShapeType="1"/>
            </p:cNvSpPr>
            <p:nvPr/>
          </p:nvSpPr>
          <p:spPr bwMode="auto">
            <a:xfrm>
              <a:off x="1800" y="1098"/>
              <a:ext cx="54" cy="24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35" name="Line 88"/>
            <p:cNvSpPr>
              <a:spLocks noChangeShapeType="1"/>
            </p:cNvSpPr>
            <p:nvPr/>
          </p:nvSpPr>
          <p:spPr bwMode="auto">
            <a:xfrm>
              <a:off x="1908" y="1146"/>
              <a:ext cx="54" cy="18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36" name="Freeform 89"/>
            <p:cNvSpPr>
              <a:spLocks/>
            </p:cNvSpPr>
            <p:nvPr/>
          </p:nvSpPr>
          <p:spPr bwMode="auto">
            <a:xfrm>
              <a:off x="2010" y="1182"/>
              <a:ext cx="54" cy="18"/>
            </a:xfrm>
            <a:custGeom>
              <a:avLst/>
              <a:gdLst>
                <a:gd name="T0" fmla="*/ 0 w 54"/>
                <a:gd name="T1" fmla="*/ 0 h 18"/>
                <a:gd name="T2" fmla="*/ 12 w 54"/>
                <a:gd name="T3" fmla="*/ 6 h 18"/>
                <a:gd name="T4" fmla="*/ 54 w 54"/>
                <a:gd name="T5" fmla="*/ 18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18">
                  <a:moveTo>
                    <a:pt x="0" y="0"/>
                  </a:moveTo>
                  <a:lnTo>
                    <a:pt x="12" y="6"/>
                  </a:lnTo>
                  <a:lnTo>
                    <a:pt x="54" y="18"/>
                  </a:lnTo>
                </a:path>
              </a:pathLst>
            </a:custGeom>
            <a:noFill/>
            <a:ln w="25400" cap="flat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37" name="Line 90"/>
            <p:cNvSpPr>
              <a:spLocks noChangeShapeType="1"/>
            </p:cNvSpPr>
            <p:nvPr/>
          </p:nvSpPr>
          <p:spPr bwMode="auto">
            <a:xfrm>
              <a:off x="2118" y="1218"/>
              <a:ext cx="6" cy="1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38" name="Freeform 91"/>
            <p:cNvSpPr>
              <a:spLocks/>
            </p:cNvSpPr>
            <p:nvPr/>
          </p:nvSpPr>
          <p:spPr bwMode="auto">
            <a:xfrm>
              <a:off x="786" y="2118"/>
              <a:ext cx="1404" cy="1032"/>
            </a:xfrm>
            <a:custGeom>
              <a:avLst/>
              <a:gdLst>
                <a:gd name="T0" fmla="*/ 1404 w 1404"/>
                <a:gd name="T1" fmla="*/ 738 h 1032"/>
                <a:gd name="T2" fmla="*/ 1326 w 1404"/>
                <a:gd name="T3" fmla="*/ 744 h 1032"/>
                <a:gd name="T4" fmla="*/ 1248 w 1404"/>
                <a:gd name="T5" fmla="*/ 762 h 1032"/>
                <a:gd name="T6" fmla="*/ 1158 w 1404"/>
                <a:gd name="T7" fmla="*/ 780 h 1032"/>
                <a:gd name="T8" fmla="*/ 1068 w 1404"/>
                <a:gd name="T9" fmla="*/ 804 h 1032"/>
                <a:gd name="T10" fmla="*/ 978 w 1404"/>
                <a:gd name="T11" fmla="*/ 828 h 1032"/>
                <a:gd name="T12" fmla="*/ 882 w 1404"/>
                <a:gd name="T13" fmla="*/ 864 h 1032"/>
                <a:gd name="T14" fmla="*/ 780 w 1404"/>
                <a:gd name="T15" fmla="*/ 900 h 1032"/>
                <a:gd name="T16" fmla="*/ 678 w 1404"/>
                <a:gd name="T17" fmla="*/ 948 h 1032"/>
                <a:gd name="T18" fmla="*/ 648 w 1404"/>
                <a:gd name="T19" fmla="*/ 966 h 1032"/>
                <a:gd name="T20" fmla="*/ 618 w 1404"/>
                <a:gd name="T21" fmla="*/ 978 h 1032"/>
                <a:gd name="T22" fmla="*/ 576 w 1404"/>
                <a:gd name="T23" fmla="*/ 978 h 1032"/>
                <a:gd name="T24" fmla="*/ 528 w 1404"/>
                <a:gd name="T25" fmla="*/ 954 h 1032"/>
                <a:gd name="T26" fmla="*/ 474 w 1404"/>
                <a:gd name="T27" fmla="*/ 870 h 1032"/>
                <a:gd name="T28" fmla="*/ 426 w 1404"/>
                <a:gd name="T29" fmla="*/ 774 h 1032"/>
                <a:gd name="T30" fmla="*/ 390 w 1404"/>
                <a:gd name="T31" fmla="*/ 666 h 1032"/>
                <a:gd name="T32" fmla="*/ 360 w 1404"/>
                <a:gd name="T33" fmla="*/ 552 h 1032"/>
                <a:gd name="T34" fmla="*/ 342 w 1404"/>
                <a:gd name="T35" fmla="*/ 426 h 1032"/>
                <a:gd name="T36" fmla="*/ 324 w 1404"/>
                <a:gd name="T37" fmla="*/ 294 h 1032"/>
                <a:gd name="T38" fmla="*/ 312 w 1404"/>
                <a:gd name="T39" fmla="*/ 150 h 1032"/>
                <a:gd name="T40" fmla="*/ 306 w 1404"/>
                <a:gd name="T41" fmla="*/ 0 h 1032"/>
                <a:gd name="T42" fmla="*/ 288 w 1404"/>
                <a:gd name="T43" fmla="*/ 138 h 1032"/>
                <a:gd name="T44" fmla="*/ 270 w 1404"/>
                <a:gd name="T45" fmla="*/ 276 h 1032"/>
                <a:gd name="T46" fmla="*/ 246 w 1404"/>
                <a:gd name="T47" fmla="*/ 408 h 1032"/>
                <a:gd name="T48" fmla="*/ 222 w 1404"/>
                <a:gd name="T49" fmla="*/ 534 h 1032"/>
                <a:gd name="T50" fmla="*/ 198 w 1404"/>
                <a:gd name="T51" fmla="*/ 654 h 1032"/>
                <a:gd name="T52" fmla="*/ 180 w 1404"/>
                <a:gd name="T53" fmla="*/ 750 h 1032"/>
                <a:gd name="T54" fmla="*/ 162 w 1404"/>
                <a:gd name="T55" fmla="*/ 840 h 1032"/>
                <a:gd name="T56" fmla="*/ 150 w 1404"/>
                <a:gd name="T57" fmla="*/ 900 h 1032"/>
                <a:gd name="T58" fmla="*/ 120 w 1404"/>
                <a:gd name="T59" fmla="*/ 984 h 1032"/>
                <a:gd name="T60" fmla="*/ 78 w 1404"/>
                <a:gd name="T61" fmla="*/ 1020 h 1032"/>
                <a:gd name="T62" fmla="*/ 30 w 1404"/>
                <a:gd name="T63" fmla="*/ 1026 h 1032"/>
                <a:gd name="T64" fmla="*/ 0 w 1404"/>
                <a:gd name="T65" fmla="*/ 1032 h 10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04" h="1032">
                  <a:moveTo>
                    <a:pt x="1404" y="738"/>
                  </a:moveTo>
                  <a:lnTo>
                    <a:pt x="1326" y="744"/>
                  </a:lnTo>
                  <a:lnTo>
                    <a:pt x="1248" y="762"/>
                  </a:lnTo>
                  <a:lnTo>
                    <a:pt x="1158" y="780"/>
                  </a:lnTo>
                  <a:lnTo>
                    <a:pt x="1068" y="804"/>
                  </a:lnTo>
                  <a:lnTo>
                    <a:pt x="978" y="828"/>
                  </a:lnTo>
                  <a:lnTo>
                    <a:pt x="882" y="864"/>
                  </a:lnTo>
                  <a:lnTo>
                    <a:pt x="780" y="900"/>
                  </a:lnTo>
                  <a:lnTo>
                    <a:pt x="678" y="948"/>
                  </a:lnTo>
                  <a:lnTo>
                    <a:pt x="648" y="966"/>
                  </a:lnTo>
                  <a:lnTo>
                    <a:pt x="618" y="978"/>
                  </a:lnTo>
                  <a:lnTo>
                    <a:pt x="576" y="978"/>
                  </a:lnTo>
                  <a:lnTo>
                    <a:pt x="528" y="954"/>
                  </a:lnTo>
                  <a:lnTo>
                    <a:pt x="474" y="870"/>
                  </a:lnTo>
                  <a:lnTo>
                    <a:pt x="426" y="774"/>
                  </a:lnTo>
                  <a:lnTo>
                    <a:pt x="390" y="666"/>
                  </a:lnTo>
                  <a:lnTo>
                    <a:pt x="360" y="552"/>
                  </a:lnTo>
                  <a:lnTo>
                    <a:pt x="342" y="426"/>
                  </a:lnTo>
                  <a:lnTo>
                    <a:pt x="324" y="294"/>
                  </a:lnTo>
                  <a:lnTo>
                    <a:pt x="312" y="150"/>
                  </a:lnTo>
                  <a:lnTo>
                    <a:pt x="306" y="0"/>
                  </a:lnTo>
                  <a:lnTo>
                    <a:pt x="288" y="138"/>
                  </a:lnTo>
                  <a:lnTo>
                    <a:pt x="270" y="276"/>
                  </a:lnTo>
                  <a:lnTo>
                    <a:pt x="246" y="408"/>
                  </a:lnTo>
                  <a:lnTo>
                    <a:pt x="222" y="534"/>
                  </a:lnTo>
                  <a:lnTo>
                    <a:pt x="198" y="654"/>
                  </a:lnTo>
                  <a:lnTo>
                    <a:pt x="180" y="750"/>
                  </a:lnTo>
                  <a:lnTo>
                    <a:pt x="162" y="840"/>
                  </a:lnTo>
                  <a:lnTo>
                    <a:pt x="150" y="900"/>
                  </a:lnTo>
                  <a:lnTo>
                    <a:pt x="120" y="984"/>
                  </a:lnTo>
                  <a:lnTo>
                    <a:pt x="78" y="1020"/>
                  </a:lnTo>
                  <a:lnTo>
                    <a:pt x="30" y="1026"/>
                  </a:lnTo>
                  <a:lnTo>
                    <a:pt x="0" y="1032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39" name="Rectangle 92"/>
            <p:cNvSpPr>
              <a:spLocks noChangeArrowheads="1"/>
            </p:cNvSpPr>
            <p:nvPr/>
          </p:nvSpPr>
          <p:spPr bwMode="auto">
            <a:xfrm>
              <a:off x="1674" y="1398"/>
              <a:ext cx="15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Hc</a:t>
              </a:r>
              <a:endParaRPr lang="ru-RU" altLang="ru-RU" sz="2800" b="0"/>
            </a:p>
          </p:txBody>
        </p:sp>
        <p:sp>
          <p:nvSpPr>
            <p:cNvPr id="55340" name="Rectangle 93"/>
            <p:cNvSpPr>
              <a:spLocks noChangeArrowheads="1"/>
            </p:cNvSpPr>
            <p:nvPr/>
          </p:nvSpPr>
          <p:spPr bwMode="auto">
            <a:xfrm>
              <a:off x="1686" y="912"/>
              <a:ext cx="11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Jr</a:t>
              </a:r>
              <a:endParaRPr lang="ru-RU" altLang="ru-RU" sz="2800" b="0"/>
            </a:p>
          </p:txBody>
        </p:sp>
        <p:sp>
          <p:nvSpPr>
            <p:cNvPr id="55341" name="Rectangle 94"/>
            <p:cNvSpPr>
              <a:spLocks noChangeArrowheads="1"/>
            </p:cNvSpPr>
            <p:nvPr/>
          </p:nvSpPr>
          <p:spPr bwMode="auto">
            <a:xfrm>
              <a:off x="1314" y="3222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d</a:t>
              </a:r>
              <a:endParaRPr lang="ru-RU" altLang="ru-RU" sz="2800" b="0"/>
            </a:p>
          </p:txBody>
        </p:sp>
        <p:sp>
          <p:nvSpPr>
            <p:cNvPr id="55342" name="Rectangle 95"/>
            <p:cNvSpPr>
              <a:spLocks noChangeArrowheads="1"/>
            </p:cNvSpPr>
            <p:nvPr/>
          </p:nvSpPr>
          <p:spPr bwMode="auto">
            <a:xfrm>
              <a:off x="1362" y="1878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d</a:t>
              </a:r>
              <a:endParaRPr lang="ru-RU" altLang="ru-RU" sz="2800" b="0"/>
            </a:p>
          </p:txBody>
        </p:sp>
        <p:sp>
          <p:nvSpPr>
            <p:cNvPr id="55343" name="Rectangle 96"/>
            <p:cNvSpPr>
              <a:spLocks noChangeArrowheads="1"/>
            </p:cNvSpPr>
            <p:nvPr/>
          </p:nvSpPr>
          <p:spPr bwMode="auto">
            <a:xfrm>
              <a:off x="1050" y="3222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d</a:t>
              </a:r>
              <a:endParaRPr lang="ru-RU" altLang="ru-RU" sz="2800" b="0"/>
            </a:p>
          </p:txBody>
        </p:sp>
        <p:sp>
          <p:nvSpPr>
            <p:cNvPr id="55344" name="Rectangle 97"/>
            <p:cNvSpPr>
              <a:spLocks noChangeArrowheads="1"/>
            </p:cNvSpPr>
            <p:nvPr/>
          </p:nvSpPr>
          <p:spPr bwMode="auto">
            <a:xfrm>
              <a:off x="1086" y="1878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d</a:t>
              </a:r>
              <a:endParaRPr lang="ru-RU" altLang="ru-RU" sz="2800" b="0"/>
            </a:p>
          </p:txBody>
        </p:sp>
        <p:sp>
          <p:nvSpPr>
            <p:cNvPr id="55345" name="Rectangle 98"/>
            <p:cNvSpPr>
              <a:spLocks noChangeArrowheads="1"/>
            </p:cNvSpPr>
            <p:nvPr/>
          </p:nvSpPr>
          <p:spPr bwMode="auto">
            <a:xfrm>
              <a:off x="2202" y="185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i="1">
                  <a:solidFill>
                    <a:srgbClr val="000000"/>
                  </a:solidFill>
                </a:rPr>
                <a:t>d</a:t>
              </a:r>
              <a:endParaRPr lang="ru-RU" altLang="ru-RU" sz="2800" b="0"/>
            </a:p>
          </p:txBody>
        </p:sp>
        <p:sp>
          <p:nvSpPr>
            <p:cNvPr id="55346" name="Rectangle 99"/>
            <p:cNvSpPr>
              <a:spLocks noChangeArrowheads="1"/>
            </p:cNvSpPr>
            <p:nvPr/>
          </p:nvSpPr>
          <p:spPr bwMode="auto">
            <a:xfrm>
              <a:off x="2190" y="319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i="1">
                  <a:solidFill>
                    <a:srgbClr val="000000"/>
                  </a:solidFill>
                </a:rPr>
                <a:t>d</a:t>
              </a:r>
              <a:endParaRPr lang="ru-RU" altLang="ru-RU" sz="2800" b="0"/>
            </a:p>
          </p:txBody>
        </p:sp>
        <p:sp>
          <p:nvSpPr>
            <p:cNvPr id="55347" name="Rectangle 100"/>
            <p:cNvSpPr>
              <a:spLocks noChangeArrowheads="1"/>
            </p:cNvSpPr>
            <p:nvPr/>
          </p:nvSpPr>
          <p:spPr bwMode="auto">
            <a:xfrm>
              <a:off x="870" y="3252"/>
              <a:ext cx="14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</a:rPr>
                <a:t>SP</a:t>
              </a:r>
              <a:endParaRPr lang="ru-RU" altLang="ru-RU" sz="2800" b="0"/>
            </a:p>
          </p:txBody>
        </p:sp>
        <p:sp>
          <p:nvSpPr>
            <p:cNvPr id="55348" name="Rectangle 101"/>
            <p:cNvSpPr>
              <a:spLocks noChangeArrowheads="1"/>
            </p:cNvSpPr>
            <p:nvPr/>
          </p:nvSpPr>
          <p:spPr bwMode="auto">
            <a:xfrm>
              <a:off x="1008" y="3396"/>
              <a:ext cx="1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</a:rPr>
                <a:t>SD</a:t>
              </a:r>
              <a:endParaRPr lang="ru-RU" altLang="ru-RU" sz="2800" b="0"/>
            </a:p>
          </p:txBody>
        </p:sp>
        <p:sp>
          <p:nvSpPr>
            <p:cNvPr id="55349" name="Rectangle 102"/>
            <p:cNvSpPr>
              <a:spLocks noChangeArrowheads="1"/>
            </p:cNvSpPr>
            <p:nvPr/>
          </p:nvSpPr>
          <p:spPr bwMode="auto">
            <a:xfrm>
              <a:off x="1614" y="3402"/>
              <a:ext cx="21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</a:rPr>
                <a:t>MD</a:t>
              </a:r>
              <a:endParaRPr lang="ru-RU" altLang="ru-RU" sz="2800" b="0"/>
            </a:p>
          </p:txBody>
        </p:sp>
        <p:sp>
          <p:nvSpPr>
            <p:cNvPr id="55350" name="Rectangle 103"/>
            <p:cNvSpPr>
              <a:spLocks noChangeArrowheads="1"/>
            </p:cNvSpPr>
            <p:nvPr/>
          </p:nvSpPr>
          <p:spPr bwMode="auto">
            <a:xfrm>
              <a:off x="1386" y="3258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>
                  <a:solidFill>
                    <a:srgbClr val="000000"/>
                  </a:solidFill>
                </a:rPr>
                <a:t>o</a:t>
              </a:r>
              <a:endParaRPr lang="ru-RU" altLang="ru-RU" sz="2800" b="0"/>
            </a:p>
          </p:txBody>
        </p:sp>
        <p:sp>
          <p:nvSpPr>
            <p:cNvPr id="55351" name="Rectangle 104"/>
            <p:cNvSpPr>
              <a:spLocks noChangeArrowheads="1"/>
            </p:cNvSpPr>
            <p:nvPr/>
          </p:nvSpPr>
          <p:spPr bwMode="auto">
            <a:xfrm>
              <a:off x="1434" y="1908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>
                  <a:solidFill>
                    <a:srgbClr val="000000"/>
                  </a:solidFill>
                </a:rPr>
                <a:t>o</a:t>
              </a:r>
              <a:endParaRPr lang="ru-RU" altLang="ru-RU" sz="2800" b="0"/>
            </a:p>
          </p:txBody>
        </p:sp>
        <p:sp>
          <p:nvSpPr>
            <p:cNvPr id="55352" name="Rectangle 105"/>
            <p:cNvSpPr>
              <a:spLocks noChangeArrowheads="1"/>
            </p:cNvSpPr>
            <p:nvPr/>
          </p:nvSpPr>
          <p:spPr bwMode="auto">
            <a:xfrm>
              <a:off x="1116" y="3258"/>
              <a:ext cx="4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>
                  <a:solidFill>
                    <a:srgbClr val="000000"/>
                  </a:solidFill>
                </a:rPr>
                <a:t>s</a:t>
              </a:r>
              <a:endParaRPr lang="ru-RU" altLang="ru-RU" sz="2800" b="0"/>
            </a:p>
          </p:txBody>
        </p:sp>
        <p:sp>
          <p:nvSpPr>
            <p:cNvPr id="55353" name="Rectangle 106"/>
            <p:cNvSpPr>
              <a:spLocks noChangeArrowheads="1"/>
            </p:cNvSpPr>
            <p:nvPr/>
          </p:nvSpPr>
          <p:spPr bwMode="auto">
            <a:xfrm>
              <a:off x="1152" y="1920"/>
              <a:ext cx="4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>
                  <a:solidFill>
                    <a:srgbClr val="000000"/>
                  </a:solidFill>
                </a:rPr>
                <a:t>s</a:t>
              </a:r>
              <a:endParaRPr lang="ru-RU" altLang="ru-RU" sz="2800" b="0"/>
            </a:p>
          </p:txBody>
        </p:sp>
        <p:sp>
          <p:nvSpPr>
            <p:cNvPr id="55354" name="Freeform 107"/>
            <p:cNvSpPr>
              <a:spLocks/>
            </p:cNvSpPr>
            <p:nvPr/>
          </p:nvSpPr>
          <p:spPr bwMode="auto">
            <a:xfrm>
              <a:off x="816" y="2106"/>
              <a:ext cx="72" cy="102"/>
            </a:xfrm>
            <a:custGeom>
              <a:avLst/>
              <a:gdLst>
                <a:gd name="T0" fmla="*/ 66 w 72"/>
                <a:gd name="T1" fmla="*/ 0 h 102"/>
                <a:gd name="T2" fmla="*/ 42 w 72"/>
                <a:gd name="T3" fmla="*/ 54 h 102"/>
                <a:gd name="T4" fmla="*/ 42 w 72"/>
                <a:gd name="T5" fmla="*/ 72 h 102"/>
                <a:gd name="T6" fmla="*/ 48 w 72"/>
                <a:gd name="T7" fmla="*/ 78 h 102"/>
                <a:gd name="T8" fmla="*/ 48 w 72"/>
                <a:gd name="T9" fmla="*/ 84 h 102"/>
                <a:gd name="T10" fmla="*/ 48 w 72"/>
                <a:gd name="T11" fmla="*/ 90 h 102"/>
                <a:gd name="T12" fmla="*/ 54 w 72"/>
                <a:gd name="T13" fmla="*/ 90 h 102"/>
                <a:gd name="T14" fmla="*/ 60 w 72"/>
                <a:gd name="T15" fmla="*/ 90 h 102"/>
                <a:gd name="T16" fmla="*/ 66 w 72"/>
                <a:gd name="T17" fmla="*/ 90 h 102"/>
                <a:gd name="T18" fmla="*/ 66 w 72"/>
                <a:gd name="T19" fmla="*/ 84 h 102"/>
                <a:gd name="T20" fmla="*/ 72 w 72"/>
                <a:gd name="T21" fmla="*/ 84 h 102"/>
                <a:gd name="T22" fmla="*/ 72 w 72"/>
                <a:gd name="T23" fmla="*/ 78 h 102"/>
                <a:gd name="T24" fmla="*/ 72 w 72"/>
                <a:gd name="T25" fmla="*/ 84 h 102"/>
                <a:gd name="T26" fmla="*/ 72 w 72"/>
                <a:gd name="T27" fmla="*/ 90 h 102"/>
                <a:gd name="T28" fmla="*/ 72 w 72"/>
                <a:gd name="T29" fmla="*/ 96 h 102"/>
                <a:gd name="T30" fmla="*/ 66 w 72"/>
                <a:gd name="T31" fmla="*/ 96 h 102"/>
                <a:gd name="T32" fmla="*/ 66 w 72"/>
                <a:gd name="T33" fmla="*/ 102 h 102"/>
                <a:gd name="T34" fmla="*/ 60 w 72"/>
                <a:gd name="T35" fmla="*/ 102 h 102"/>
                <a:gd name="T36" fmla="*/ 54 w 72"/>
                <a:gd name="T37" fmla="*/ 102 h 102"/>
                <a:gd name="T38" fmla="*/ 48 w 72"/>
                <a:gd name="T39" fmla="*/ 102 h 102"/>
                <a:gd name="T40" fmla="*/ 48 w 72"/>
                <a:gd name="T41" fmla="*/ 96 h 102"/>
                <a:gd name="T42" fmla="*/ 42 w 72"/>
                <a:gd name="T43" fmla="*/ 90 h 102"/>
                <a:gd name="T44" fmla="*/ 42 w 72"/>
                <a:gd name="T45" fmla="*/ 84 h 102"/>
                <a:gd name="T46" fmla="*/ 36 w 72"/>
                <a:gd name="T47" fmla="*/ 60 h 102"/>
                <a:gd name="T48" fmla="*/ 18 w 72"/>
                <a:gd name="T49" fmla="*/ 102 h 102"/>
                <a:gd name="T50" fmla="*/ 6 w 72"/>
                <a:gd name="T51" fmla="*/ 102 h 102"/>
                <a:gd name="T52" fmla="*/ 30 w 72"/>
                <a:gd name="T53" fmla="*/ 42 h 102"/>
                <a:gd name="T54" fmla="*/ 24 w 72"/>
                <a:gd name="T55" fmla="*/ 24 h 102"/>
                <a:gd name="T56" fmla="*/ 24 w 72"/>
                <a:gd name="T57" fmla="*/ 18 h 102"/>
                <a:gd name="T58" fmla="*/ 24 w 72"/>
                <a:gd name="T59" fmla="*/ 12 h 102"/>
                <a:gd name="T60" fmla="*/ 18 w 72"/>
                <a:gd name="T61" fmla="*/ 12 h 102"/>
                <a:gd name="T62" fmla="*/ 12 w 72"/>
                <a:gd name="T63" fmla="*/ 12 h 102"/>
                <a:gd name="T64" fmla="*/ 6 w 72"/>
                <a:gd name="T65" fmla="*/ 12 h 102"/>
                <a:gd name="T66" fmla="*/ 6 w 72"/>
                <a:gd name="T67" fmla="*/ 18 h 102"/>
                <a:gd name="T68" fmla="*/ 6 w 72"/>
                <a:gd name="T69" fmla="*/ 24 h 102"/>
                <a:gd name="T70" fmla="*/ 0 w 72"/>
                <a:gd name="T71" fmla="*/ 24 h 102"/>
                <a:gd name="T72" fmla="*/ 0 w 72"/>
                <a:gd name="T73" fmla="*/ 18 h 102"/>
                <a:gd name="T74" fmla="*/ 0 w 72"/>
                <a:gd name="T75" fmla="*/ 12 h 102"/>
                <a:gd name="T76" fmla="*/ 6 w 72"/>
                <a:gd name="T77" fmla="*/ 6 h 102"/>
                <a:gd name="T78" fmla="*/ 6 w 72"/>
                <a:gd name="T79" fmla="*/ 0 h 102"/>
                <a:gd name="T80" fmla="*/ 12 w 72"/>
                <a:gd name="T81" fmla="*/ 0 h 102"/>
                <a:gd name="T82" fmla="*/ 18 w 72"/>
                <a:gd name="T83" fmla="*/ 0 h 102"/>
                <a:gd name="T84" fmla="*/ 24 w 72"/>
                <a:gd name="T85" fmla="*/ 0 h 102"/>
                <a:gd name="T86" fmla="*/ 24 w 72"/>
                <a:gd name="T87" fmla="*/ 6 h 102"/>
                <a:gd name="T88" fmla="*/ 30 w 72"/>
                <a:gd name="T89" fmla="*/ 12 h 102"/>
                <a:gd name="T90" fmla="*/ 30 w 72"/>
                <a:gd name="T91" fmla="*/ 18 h 102"/>
                <a:gd name="T92" fmla="*/ 36 w 72"/>
                <a:gd name="T93" fmla="*/ 36 h 102"/>
                <a:gd name="T94" fmla="*/ 54 w 72"/>
                <a:gd name="T95" fmla="*/ 0 h 102"/>
                <a:gd name="T96" fmla="*/ 66 w 72"/>
                <a:gd name="T97" fmla="*/ 0 h 1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2" h="102">
                  <a:moveTo>
                    <a:pt x="66" y="0"/>
                  </a:moveTo>
                  <a:lnTo>
                    <a:pt x="42" y="54"/>
                  </a:lnTo>
                  <a:lnTo>
                    <a:pt x="42" y="72"/>
                  </a:lnTo>
                  <a:lnTo>
                    <a:pt x="48" y="78"/>
                  </a:lnTo>
                  <a:lnTo>
                    <a:pt x="48" y="84"/>
                  </a:lnTo>
                  <a:lnTo>
                    <a:pt x="48" y="90"/>
                  </a:lnTo>
                  <a:lnTo>
                    <a:pt x="54" y="90"/>
                  </a:lnTo>
                  <a:lnTo>
                    <a:pt x="60" y="90"/>
                  </a:lnTo>
                  <a:lnTo>
                    <a:pt x="66" y="90"/>
                  </a:lnTo>
                  <a:lnTo>
                    <a:pt x="66" y="84"/>
                  </a:lnTo>
                  <a:lnTo>
                    <a:pt x="72" y="84"/>
                  </a:lnTo>
                  <a:lnTo>
                    <a:pt x="72" y="78"/>
                  </a:lnTo>
                  <a:lnTo>
                    <a:pt x="72" y="84"/>
                  </a:lnTo>
                  <a:lnTo>
                    <a:pt x="72" y="90"/>
                  </a:lnTo>
                  <a:lnTo>
                    <a:pt x="72" y="96"/>
                  </a:lnTo>
                  <a:lnTo>
                    <a:pt x="66" y="96"/>
                  </a:lnTo>
                  <a:lnTo>
                    <a:pt x="66" y="102"/>
                  </a:lnTo>
                  <a:lnTo>
                    <a:pt x="60" y="102"/>
                  </a:lnTo>
                  <a:lnTo>
                    <a:pt x="54" y="102"/>
                  </a:lnTo>
                  <a:lnTo>
                    <a:pt x="48" y="102"/>
                  </a:lnTo>
                  <a:lnTo>
                    <a:pt x="48" y="96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36" y="60"/>
                  </a:lnTo>
                  <a:lnTo>
                    <a:pt x="18" y="102"/>
                  </a:lnTo>
                  <a:lnTo>
                    <a:pt x="6" y="102"/>
                  </a:lnTo>
                  <a:lnTo>
                    <a:pt x="30" y="42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36"/>
                  </a:lnTo>
                  <a:lnTo>
                    <a:pt x="54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55" name="Freeform 108"/>
            <p:cNvSpPr>
              <a:spLocks/>
            </p:cNvSpPr>
            <p:nvPr/>
          </p:nvSpPr>
          <p:spPr bwMode="auto">
            <a:xfrm>
              <a:off x="816" y="2106"/>
              <a:ext cx="72" cy="102"/>
            </a:xfrm>
            <a:custGeom>
              <a:avLst/>
              <a:gdLst>
                <a:gd name="T0" fmla="*/ 66 w 72"/>
                <a:gd name="T1" fmla="*/ 0 h 102"/>
                <a:gd name="T2" fmla="*/ 42 w 72"/>
                <a:gd name="T3" fmla="*/ 54 h 102"/>
                <a:gd name="T4" fmla="*/ 42 w 72"/>
                <a:gd name="T5" fmla="*/ 72 h 102"/>
                <a:gd name="T6" fmla="*/ 48 w 72"/>
                <a:gd name="T7" fmla="*/ 78 h 102"/>
                <a:gd name="T8" fmla="*/ 48 w 72"/>
                <a:gd name="T9" fmla="*/ 84 h 102"/>
                <a:gd name="T10" fmla="*/ 48 w 72"/>
                <a:gd name="T11" fmla="*/ 90 h 102"/>
                <a:gd name="T12" fmla="*/ 54 w 72"/>
                <a:gd name="T13" fmla="*/ 90 h 102"/>
                <a:gd name="T14" fmla="*/ 60 w 72"/>
                <a:gd name="T15" fmla="*/ 90 h 102"/>
                <a:gd name="T16" fmla="*/ 66 w 72"/>
                <a:gd name="T17" fmla="*/ 90 h 102"/>
                <a:gd name="T18" fmla="*/ 66 w 72"/>
                <a:gd name="T19" fmla="*/ 84 h 102"/>
                <a:gd name="T20" fmla="*/ 72 w 72"/>
                <a:gd name="T21" fmla="*/ 84 h 102"/>
                <a:gd name="T22" fmla="*/ 72 w 72"/>
                <a:gd name="T23" fmla="*/ 78 h 102"/>
                <a:gd name="T24" fmla="*/ 72 w 72"/>
                <a:gd name="T25" fmla="*/ 84 h 102"/>
                <a:gd name="T26" fmla="*/ 72 w 72"/>
                <a:gd name="T27" fmla="*/ 90 h 102"/>
                <a:gd name="T28" fmla="*/ 72 w 72"/>
                <a:gd name="T29" fmla="*/ 96 h 102"/>
                <a:gd name="T30" fmla="*/ 66 w 72"/>
                <a:gd name="T31" fmla="*/ 96 h 102"/>
                <a:gd name="T32" fmla="*/ 66 w 72"/>
                <a:gd name="T33" fmla="*/ 102 h 102"/>
                <a:gd name="T34" fmla="*/ 60 w 72"/>
                <a:gd name="T35" fmla="*/ 102 h 102"/>
                <a:gd name="T36" fmla="*/ 54 w 72"/>
                <a:gd name="T37" fmla="*/ 102 h 102"/>
                <a:gd name="T38" fmla="*/ 48 w 72"/>
                <a:gd name="T39" fmla="*/ 102 h 102"/>
                <a:gd name="T40" fmla="*/ 48 w 72"/>
                <a:gd name="T41" fmla="*/ 96 h 102"/>
                <a:gd name="T42" fmla="*/ 42 w 72"/>
                <a:gd name="T43" fmla="*/ 90 h 102"/>
                <a:gd name="T44" fmla="*/ 42 w 72"/>
                <a:gd name="T45" fmla="*/ 84 h 102"/>
                <a:gd name="T46" fmla="*/ 36 w 72"/>
                <a:gd name="T47" fmla="*/ 60 h 102"/>
                <a:gd name="T48" fmla="*/ 18 w 72"/>
                <a:gd name="T49" fmla="*/ 102 h 102"/>
                <a:gd name="T50" fmla="*/ 6 w 72"/>
                <a:gd name="T51" fmla="*/ 102 h 102"/>
                <a:gd name="T52" fmla="*/ 30 w 72"/>
                <a:gd name="T53" fmla="*/ 42 h 102"/>
                <a:gd name="T54" fmla="*/ 24 w 72"/>
                <a:gd name="T55" fmla="*/ 24 h 102"/>
                <a:gd name="T56" fmla="*/ 24 w 72"/>
                <a:gd name="T57" fmla="*/ 18 h 102"/>
                <a:gd name="T58" fmla="*/ 24 w 72"/>
                <a:gd name="T59" fmla="*/ 12 h 102"/>
                <a:gd name="T60" fmla="*/ 18 w 72"/>
                <a:gd name="T61" fmla="*/ 12 h 102"/>
                <a:gd name="T62" fmla="*/ 12 w 72"/>
                <a:gd name="T63" fmla="*/ 12 h 102"/>
                <a:gd name="T64" fmla="*/ 6 w 72"/>
                <a:gd name="T65" fmla="*/ 12 h 102"/>
                <a:gd name="T66" fmla="*/ 6 w 72"/>
                <a:gd name="T67" fmla="*/ 18 h 102"/>
                <a:gd name="T68" fmla="*/ 6 w 72"/>
                <a:gd name="T69" fmla="*/ 24 h 102"/>
                <a:gd name="T70" fmla="*/ 0 w 72"/>
                <a:gd name="T71" fmla="*/ 24 h 102"/>
                <a:gd name="T72" fmla="*/ 0 w 72"/>
                <a:gd name="T73" fmla="*/ 18 h 102"/>
                <a:gd name="T74" fmla="*/ 0 w 72"/>
                <a:gd name="T75" fmla="*/ 12 h 102"/>
                <a:gd name="T76" fmla="*/ 6 w 72"/>
                <a:gd name="T77" fmla="*/ 6 h 102"/>
                <a:gd name="T78" fmla="*/ 6 w 72"/>
                <a:gd name="T79" fmla="*/ 0 h 102"/>
                <a:gd name="T80" fmla="*/ 12 w 72"/>
                <a:gd name="T81" fmla="*/ 0 h 102"/>
                <a:gd name="T82" fmla="*/ 18 w 72"/>
                <a:gd name="T83" fmla="*/ 0 h 102"/>
                <a:gd name="T84" fmla="*/ 24 w 72"/>
                <a:gd name="T85" fmla="*/ 0 h 102"/>
                <a:gd name="T86" fmla="*/ 24 w 72"/>
                <a:gd name="T87" fmla="*/ 6 h 102"/>
                <a:gd name="T88" fmla="*/ 30 w 72"/>
                <a:gd name="T89" fmla="*/ 12 h 102"/>
                <a:gd name="T90" fmla="*/ 30 w 72"/>
                <a:gd name="T91" fmla="*/ 18 h 102"/>
                <a:gd name="T92" fmla="*/ 36 w 72"/>
                <a:gd name="T93" fmla="*/ 36 h 102"/>
                <a:gd name="T94" fmla="*/ 54 w 72"/>
                <a:gd name="T95" fmla="*/ 0 h 102"/>
                <a:gd name="T96" fmla="*/ 66 w 72"/>
                <a:gd name="T97" fmla="*/ 0 h 1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2" h="102">
                  <a:moveTo>
                    <a:pt x="66" y="0"/>
                  </a:moveTo>
                  <a:lnTo>
                    <a:pt x="42" y="54"/>
                  </a:lnTo>
                  <a:lnTo>
                    <a:pt x="42" y="72"/>
                  </a:lnTo>
                  <a:lnTo>
                    <a:pt x="48" y="78"/>
                  </a:lnTo>
                  <a:lnTo>
                    <a:pt x="48" y="84"/>
                  </a:lnTo>
                  <a:lnTo>
                    <a:pt x="48" y="90"/>
                  </a:lnTo>
                  <a:lnTo>
                    <a:pt x="54" y="90"/>
                  </a:lnTo>
                  <a:lnTo>
                    <a:pt x="60" y="90"/>
                  </a:lnTo>
                  <a:lnTo>
                    <a:pt x="66" y="90"/>
                  </a:lnTo>
                  <a:lnTo>
                    <a:pt x="66" y="84"/>
                  </a:lnTo>
                  <a:lnTo>
                    <a:pt x="72" y="84"/>
                  </a:lnTo>
                  <a:lnTo>
                    <a:pt x="72" y="78"/>
                  </a:lnTo>
                  <a:lnTo>
                    <a:pt x="72" y="84"/>
                  </a:lnTo>
                  <a:lnTo>
                    <a:pt x="72" y="90"/>
                  </a:lnTo>
                  <a:lnTo>
                    <a:pt x="72" y="96"/>
                  </a:lnTo>
                  <a:lnTo>
                    <a:pt x="66" y="96"/>
                  </a:lnTo>
                  <a:lnTo>
                    <a:pt x="66" y="102"/>
                  </a:lnTo>
                  <a:lnTo>
                    <a:pt x="60" y="102"/>
                  </a:lnTo>
                  <a:lnTo>
                    <a:pt x="54" y="102"/>
                  </a:lnTo>
                  <a:lnTo>
                    <a:pt x="48" y="102"/>
                  </a:lnTo>
                  <a:lnTo>
                    <a:pt x="48" y="96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36" y="60"/>
                  </a:lnTo>
                  <a:lnTo>
                    <a:pt x="18" y="102"/>
                  </a:lnTo>
                  <a:lnTo>
                    <a:pt x="6" y="102"/>
                  </a:lnTo>
                  <a:lnTo>
                    <a:pt x="30" y="42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36"/>
                  </a:lnTo>
                  <a:lnTo>
                    <a:pt x="54" y="0"/>
                  </a:lnTo>
                  <a:lnTo>
                    <a:pt x="6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56" name="Line 109"/>
            <p:cNvSpPr>
              <a:spLocks noChangeShapeType="1"/>
            </p:cNvSpPr>
            <p:nvPr/>
          </p:nvSpPr>
          <p:spPr bwMode="auto">
            <a:xfrm>
              <a:off x="786" y="3252"/>
              <a:ext cx="30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57" name="Line 110"/>
            <p:cNvSpPr>
              <a:spLocks noChangeShapeType="1"/>
            </p:cNvSpPr>
            <p:nvPr/>
          </p:nvSpPr>
          <p:spPr bwMode="auto">
            <a:xfrm>
              <a:off x="792" y="3402"/>
              <a:ext cx="5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58" name="Line 111"/>
            <p:cNvSpPr>
              <a:spLocks noChangeShapeType="1"/>
            </p:cNvSpPr>
            <p:nvPr/>
          </p:nvSpPr>
          <p:spPr bwMode="auto">
            <a:xfrm>
              <a:off x="1380" y="3396"/>
              <a:ext cx="5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59" name="Freeform 112"/>
            <p:cNvSpPr>
              <a:spLocks/>
            </p:cNvSpPr>
            <p:nvPr/>
          </p:nvSpPr>
          <p:spPr bwMode="auto">
            <a:xfrm>
              <a:off x="780" y="3234"/>
              <a:ext cx="48" cy="30"/>
            </a:xfrm>
            <a:custGeom>
              <a:avLst/>
              <a:gdLst>
                <a:gd name="T0" fmla="*/ 0 w 48"/>
                <a:gd name="T1" fmla="*/ 18 h 30"/>
                <a:gd name="T2" fmla="*/ 48 w 48"/>
                <a:gd name="T3" fmla="*/ 0 h 30"/>
                <a:gd name="T4" fmla="*/ 48 w 48"/>
                <a:gd name="T5" fmla="*/ 12 h 30"/>
                <a:gd name="T6" fmla="*/ 48 w 48"/>
                <a:gd name="T7" fmla="*/ 18 h 30"/>
                <a:gd name="T8" fmla="*/ 42 w 48"/>
                <a:gd name="T9" fmla="*/ 24 h 30"/>
                <a:gd name="T10" fmla="*/ 42 w 48"/>
                <a:gd name="T11" fmla="*/ 30 h 30"/>
                <a:gd name="T12" fmla="*/ 0 w 48"/>
                <a:gd name="T13" fmla="*/ 18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30">
                  <a:moveTo>
                    <a:pt x="0" y="18"/>
                  </a:moveTo>
                  <a:lnTo>
                    <a:pt x="48" y="0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60" name="Freeform 113"/>
            <p:cNvSpPr>
              <a:spLocks/>
            </p:cNvSpPr>
            <p:nvPr/>
          </p:nvSpPr>
          <p:spPr bwMode="auto">
            <a:xfrm>
              <a:off x="780" y="3234"/>
              <a:ext cx="48" cy="30"/>
            </a:xfrm>
            <a:custGeom>
              <a:avLst/>
              <a:gdLst>
                <a:gd name="T0" fmla="*/ 0 w 48"/>
                <a:gd name="T1" fmla="*/ 18 h 30"/>
                <a:gd name="T2" fmla="*/ 48 w 48"/>
                <a:gd name="T3" fmla="*/ 0 h 30"/>
                <a:gd name="T4" fmla="*/ 48 w 48"/>
                <a:gd name="T5" fmla="*/ 12 h 30"/>
                <a:gd name="T6" fmla="*/ 48 w 48"/>
                <a:gd name="T7" fmla="*/ 18 h 30"/>
                <a:gd name="T8" fmla="*/ 42 w 48"/>
                <a:gd name="T9" fmla="*/ 24 h 30"/>
                <a:gd name="T10" fmla="*/ 42 w 48"/>
                <a:gd name="T11" fmla="*/ 30 h 30"/>
                <a:gd name="T12" fmla="*/ 0 w 48"/>
                <a:gd name="T13" fmla="*/ 18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30">
                  <a:moveTo>
                    <a:pt x="0" y="18"/>
                  </a:moveTo>
                  <a:lnTo>
                    <a:pt x="48" y="0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0" y="1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61" name="Freeform 114"/>
            <p:cNvSpPr>
              <a:spLocks/>
            </p:cNvSpPr>
            <p:nvPr/>
          </p:nvSpPr>
          <p:spPr bwMode="auto">
            <a:xfrm>
              <a:off x="774" y="3390"/>
              <a:ext cx="48" cy="24"/>
            </a:xfrm>
            <a:custGeom>
              <a:avLst/>
              <a:gdLst>
                <a:gd name="T0" fmla="*/ 0 w 48"/>
                <a:gd name="T1" fmla="*/ 12 h 24"/>
                <a:gd name="T2" fmla="*/ 48 w 48"/>
                <a:gd name="T3" fmla="*/ 0 h 24"/>
                <a:gd name="T4" fmla="*/ 48 w 48"/>
                <a:gd name="T5" fmla="*/ 6 h 24"/>
                <a:gd name="T6" fmla="*/ 48 w 48"/>
                <a:gd name="T7" fmla="*/ 12 h 24"/>
                <a:gd name="T8" fmla="*/ 48 w 48"/>
                <a:gd name="T9" fmla="*/ 18 h 24"/>
                <a:gd name="T10" fmla="*/ 48 w 48"/>
                <a:gd name="T11" fmla="*/ 24 h 24"/>
                <a:gd name="T12" fmla="*/ 0 w 48"/>
                <a:gd name="T13" fmla="*/ 1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4">
                  <a:moveTo>
                    <a:pt x="0" y="12"/>
                  </a:moveTo>
                  <a:lnTo>
                    <a:pt x="48" y="0"/>
                  </a:lnTo>
                  <a:lnTo>
                    <a:pt x="48" y="6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8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62" name="Freeform 115"/>
            <p:cNvSpPr>
              <a:spLocks/>
            </p:cNvSpPr>
            <p:nvPr/>
          </p:nvSpPr>
          <p:spPr bwMode="auto">
            <a:xfrm>
              <a:off x="774" y="3390"/>
              <a:ext cx="48" cy="24"/>
            </a:xfrm>
            <a:custGeom>
              <a:avLst/>
              <a:gdLst>
                <a:gd name="T0" fmla="*/ 0 w 48"/>
                <a:gd name="T1" fmla="*/ 12 h 24"/>
                <a:gd name="T2" fmla="*/ 48 w 48"/>
                <a:gd name="T3" fmla="*/ 0 h 24"/>
                <a:gd name="T4" fmla="*/ 48 w 48"/>
                <a:gd name="T5" fmla="*/ 6 h 24"/>
                <a:gd name="T6" fmla="*/ 48 w 48"/>
                <a:gd name="T7" fmla="*/ 12 h 24"/>
                <a:gd name="T8" fmla="*/ 48 w 48"/>
                <a:gd name="T9" fmla="*/ 18 h 24"/>
                <a:gd name="T10" fmla="*/ 48 w 48"/>
                <a:gd name="T11" fmla="*/ 24 h 24"/>
                <a:gd name="T12" fmla="*/ 0 w 48"/>
                <a:gd name="T13" fmla="*/ 1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4">
                  <a:moveTo>
                    <a:pt x="0" y="12"/>
                  </a:moveTo>
                  <a:lnTo>
                    <a:pt x="48" y="0"/>
                  </a:lnTo>
                  <a:lnTo>
                    <a:pt x="48" y="6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8" y="24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63" name="Freeform 116"/>
            <p:cNvSpPr>
              <a:spLocks/>
            </p:cNvSpPr>
            <p:nvPr/>
          </p:nvSpPr>
          <p:spPr bwMode="auto">
            <a:xfrm>
              <a:off x="1374" y="3384"/>
              <a:ext cx="48" cy="24"/>
            </a:xfrm>
            <a:custGeom>
              <a:avLst/>
              <a:gdLst>
                <a:gd name="T0" fmla="*/ 0 w 48"/>
                <a:gd name="T1" fmla="*/ 12 h 24"/>
                <a:gd name="T2" fmla="*/ 48 w 48"/>
                <a:gd name="T3" fmla="*/ 0 h 24"/>
                <a:gd name="T4" fmla="*/ 48 w 48"/>
                <a:gd name="T5" fmla="*/ 6 h 24"/>
                <a:gd name="T6" fmla="*/ 48 w 48"/>
                <a:gd name="T7" fmla="*/ 12 h 24"/>
                <a:gd name="T8" fmla="*/ 48 w 48"/>
                <a:gd name="T9" fmla="*/ 18 h 24"/>
                <a:gd name="T10" fmla="*/ 42 w 48"/>
                <a:gd name="T11" fmla="*/ 24 h 24"/>
                <a:gd name="T12" fmla="*/ 0 w 48"/>
                <a:gd name="T13" fmla="*/ 1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4">
                  <a:moveTo>
                    <a:pt x="0" y="12"/>
                  </a:moveTo>
                  <a:lnTo>
                    <a:pt x="48" y="0"/>
                  </a:lnTo>
                  <a:lnTo>
                    <a:pt x="48" y="6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64" name="Freeform 117"/>
            <p:cNvSpPr>
              <a:spLocks/>
            </p:cNvSpPr>
            <p:nvPr/>
          </p:nvSpPr>
          <p:spPr bwMode="auto">
            <a:xfrm>
              <a:off x="1374" y="3384"/>
              <a:ext cx="48" cy="24"/>
            </a:xfrm>
            <a:custGeom>
              <a:avLst/>
              <a:gdLst>
                <a:gd name="T0" fmla="*/ 0 w 48"/>
                <a:gd name="T1" fmla="*/ 12 h 24"/>
                <a:gd name="T2" fmla="*/ 48 w 48"/>
                <a:gd name="T3" fmla="*/ 0 h 24"/>
                <a:gd name="T4" fmla="*/ 48 w 48"/>
                <a:gd name="T5" fmla="*/ 6 h 24"/>
                <a:gd name="T6" fmla="*/ 48 w 48"/>
                <a:gd name="T7" fmla="*/ 12 h 24"/>
                <a:gd name="T8" fmla="*/ 48 w 48"/>
                <a:gd name="T9" fmla="*/ 18 h 24"/>
                <a:gd name="T10" fmla="*/ 42 w 48"/>
                <a:gd name="T11" fmla="*/ 24 h 24"/>
                <a:gd name="T12" fmla="*/ 0 w 48"/>
                <a:gd name="T13" fmla="*/ 1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4">
                  <a:moveTo>
                    <a:pt x="0" y="12"/>
                  </a:moveTo>
                  <a:lnTo>
                    <a:pt x="48" y="0"/>
                  </a:lnTo>
                  <a:lnTo>
                    <a:pt x="48" y="6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65" name="Freeform 118"/>
            <p:cNvSpPr>
              <a:spLocks/>
            </p:cNvSpPr>
            <p:nvPr/>
          </p:nvSpPr>
          <p:spPr bwMode="auto">
            <a:xfrm>
              <a:off x="1056" y="3240"/>
              <a:ext cx="36" cy="24"/>
            </a:xfrm>
            <a:custGeom>
              <a:avLst/>
              <a:gdLst>
                <a:gd name="T0" fmla="*/ 0 w 36"/>
                <a:gd name="T1" fmla="*/ 0 h 24"/>
                <a:gd name="T2" fmla="*/ 36 w 36"/>
                <a:gd name="T3" fmla="*/ 12 h 24"/>
                <a:gd name="T4" fmla="*/ 0 w 36"/>
                <a:gd name="T5" fmla="*/ 24 h 24"/>
                <a:gd name="T6" fmla="*/ 0 w 36"/>
                <a:gd name="T7" fmla="*/ 18 h 24"/>
                <a:gd name="T8" fmla="*/ 0 w 3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24">
                  <a:moveTo>
                    <a:pt x="0" y="0"/>
                  </a:moveTo>
                  <a:lnTo>
                    <a:pt x="36" y="12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66" name="Freeform 119"/>
            <p:cNvSpPr>
              <a:spLocks/>
            </p:cNvSpPr>
            <p:nvPr/>
          </p:nvSpPr>
          <p:spPr bwMode="auto">
            <a:xfrm>
              <a:off x="1056" y="3240"/>
              <a:ext cx="36" cy="24"/>
            </a:xfrm>
            <a:custGeom>
              <a:avLst/>
              <a:gdLst>
                <a:gd name="T0" fmla="*/ 0 w 36"/>
                <a:gd name="T1" fmla="*/ 0 h 24"/>
                <a:gd name="T2" fmla="*/ 36 w 36"/>
                <a:gd name="T3" fmla="*/ 12 h 24"/>
                <a:gd name="T4" fmla="*/ 0 w 36"/>
                <a:gd name="T5" fmla="*/ 24 h 24"/>
                <a:gd name="T6" fmla="*/ 0 w 36"/>
                <a:gd name="T7" fmla="*/ 18 h 24"/>
                <a:gd name="T8" fmla="*/ 0 w 3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24">
                  <a:moveTo>
                    <a:pt x="0" y="0"/>
                  </a:moveTo>
                  <a:lnTo>
                    <a:pt x="36" y="12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67" name="Freeform 120"/>
            <p:cNvSpPr>
              <a:spLocks/>
            </p:cNvSpPr>
            <p:nvPr/>
          </p:nvSpPr>
          <p:spPr bwMode="auto">
            <a:xfrm>
              <a:off x="1326" y="3384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48 w 48"/>
                <a:gd name="T3" fmla="*/ 12 h 30"/>
                <a:gd name="T4" fmla="*/ 0 w 48"/>
                <a:gd name="T5" fmla="*/ 30 h 30"/>
                <a:gd name="T6" fmla="*/ 0 w 48"/>
                <a:gd name="T7" fmla="*/ 24 h 30"/>
                <a:gd name="T8" fmla="*/ 0 w 48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30">
                  <a:moveTo>
                    <a:pt x="0" y="0"/>
                  </a:moveTo>
                  <a:lnTo>
                    <a:pt x="48" y="12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68" name="Freeform 121"/>
            <p:cNvSpPr>
              <a:spLocks/>
            </p:cNvSpPr>
            <p:nvPr/>
          </p:nvSpPr>
          <p:spPr bwMode="auto">
            <a:xfrm>
              <a:off x="1326" y="3384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48 w 48"/>
                <a:gd name="T3" fmla="*/ 12 h 30"/>
                <a:gd name="T4" fmla="*/ 0 w 48"/>
                <a:gd name="T5" fmla="*/ 30 h 30"/>
                <a:gd name="T6" fmla="*/ 0 w 48"/>
                <a:gd name="T7" fmla="*/ 24 h 30"/>
                <a:gd name="T8" fmla="*/ 0 w 48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30">
                  <a:moveTo>
                    <a:pt x="0" y="0"/>
                  </a:moveTo>
                  <a:lnTo>
                    <a:pt x="48" y="12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69" name="Rectangle 122"/>
            <p:cNvSpPr>
              <a:spLocks noChangeArrowheads="1"/>
            </p:cNvSpPr>
            <p:nvPr/>
          </p:nvSpPr>
          <p:spPr bwMode="auto">
            <a:xfrm>
              <a:off x="720" y="528"/>
              <a:ext cx="45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Jr, </a:t>
              </a:r>
              <a:r>
                <a:rPr lang="en-US" altLang="ru-RU" sz="1600" i="1">
                  <a:solidFill>
                    <a:srgbClr val="000000"/>
                  </a:solidFill>
                </a:rPr>
                <a:t>Hc</a:t>
              </a:r>
              <a:endParaRPr lang="ru-RU" altLang="ru-RU" sz="1600" i="1">
                <a:solidFill>
                  <a:srgbClr val="000000"/>
                </a:solidFill>
              </a:endParaRPr>
            </a:p>
          </p:txBody>
        </p:sp>
      </p:grpSp>
      <p:sp>
        <p:nvSpPr>
          <p:cNvPr id="55309" name="WordArt 124"/>
          <p:cNvSpPr>
            <a:spLocks noChangeArrowheads="1" noChangeShapeType="1" noTextEdit="1"/>
          </p:cNvSpPr>
          <p:nvPr/>
        </p:nvSpPr>
        <p:spPr bwMode="auto">
          <a:xfrm>
            <a:off x="525463" y="209550"/>
            <a:ext cx="81327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Ферромагнетики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84" grpId="0"/>
      <p:bldP spid="41068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699" name="Group 3"/>
          <p:cNvGrpSpPr>
            <a:grpSpLocks/>
          </p:cNvGrpSpPr>
          <p:nvPr/>
        </p:nvGrpSpPr>
        <p:grpSpPr bwMode="auto">
          <a:xfrm>
            <a:off x="0" y="2487613"/>
            <a:ext cx="9144000" cy="1185862"/>
            <a:chOff x="0" y="1087"/>
            <a:chExt cx="5760" cy="747"/>
          </a:xfrm>
        </p:grpSpPr>
        <p:grpSp>
          <p:nvGrpSpPr>
            <p:cNvPr id="56383" name="Group 4"/>
            <p:cNvGrpSpPr>
              <a:grpSpLocks/>
            </p:cNvGrpSpPr>
            <p:nvPr/>
          </p:nvGrpSpPr>
          <p:grpSpPr bwMode="auto">
            <a:xfrm>
              <a:off x="0" y="1104"/>
              <a:ext cx="5760" cy="730"/>
              <a:chOff x="0" y="1104"/>
              <a:chExt cx="5760" cy="730"/>
            </a:xfrm>
          </p:grpSpPr>
          <p:sp>
            <p:nvSpPr>
              <p:cNvPr id="56386" name="Rectangle 5"/>
              <p:cNvSpPr>
                <a:spLocks noChangeArrowheads="1"/>
              </p:cNvSpPr>
              <p:nvPr/>
            </p:nvSpPr>
            <p:spPr bwMode="auto">
              <a:xfrm>
                <a:off x="0" y="1104"/>
                <a:ext cx="5760" cy="730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grpSp>
            <p:nvGrpSpPr>
              <p:cNvPr id="56387" name="Group 6"/>
              <p:cNvGrpSpPr>
                <a:grpSpLocks/>
              </p:cNvGrpSpPr>
              <p:nvPr/>
            </p:nvGrpSpPr>
            <p:grpSpPr bwMode="auto">
              <a:xfrm>
                <a:off x="432" y="1118"/>
                <a:ext cx="4272" cy="610"/>
                <a:chOff x="432" y="1118"/>
                <a:chExt cx="4272" cy="610"/>
              </a:xfrm>
            </p:grpSpPr>
            <p:sp>
              <p:nvSpPr>
                <p:cNvPr id="56388" name="Rectangle 7"/>
                <p:cNvSpPr>
                  <a:spLocks noChangeArrowheads="1"/>
                </p:cNvSpPr>
                <p:nvPr/>
              </p:nvSpPr>
              <p:spPr bwMode="auto">
                <a:xfrm>
                  <a:off x="432" y="1200"/>
                  <a:ext cx="3257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500" b="0">
                      <a:solidFill>
                        <a:srgbClr val="000000"/>
                      </a:solidFill>
                    </a:rPr>
                    <a:t>для  типичных  ферромагнетиков  при  комнатной  температуре</a:t>
                  </a:r>
                  <a:endParaRPr lang="ru-RU" altLang="ru-RU" sz="2800" b="0"/>
                </a:p>
              </p:txBody>
            </p:sp>
            <p:sp>
              <p:nvSpPr>
                <p:cNvPr id="56389" name="Rectangle 8"/>
                <p:cNvSpPr>
                  <a:spLocks noChangeArrowheads="1"/>
                </p:cNvSpPr>
                <p:nvPr/>
              </p:nvSpPr>
              <p:spPr bwMode="auto">
                <a:xfrm>
                  <a:off x="4027" y="1171"/>
                  <a:ext cx="597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600" b="0">
                      <a:solidFill>
                        <a:srgbClr val="000000"/>
                      </a:solidFill>
                    </a:rPr>
                    <a:t>10  -10   см</a:t>
                  </a:r>
                  <a:endParaRPr lang="ru-RU" altLang="ru-RU" sz="2800" b="0"/>
                </a:p>
              </p:txBody>
            </p:sp>
            <p:sp>
              <p:nvSpPr>
                <p:cNvPr id="56390" name="Rectangle 9"/>
                <p:cNvSpPr>
                  <a:spLocks noChangeArrowheads="1"/>
                </p:cNvSpPr>
                <p:nvPr/>
              </p:nvSpPr>
              <p:spPr bwMode="auto">
                <a:xfrm>
                  <a:off x="4652" y="1118"/>
                  <a:ext cx="52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300" b="0">
                      <a:solidFill>
                        <a:srgbClr val="000000"/>
                      </a:solidFill>
                    </a:rPr>
                    <a:t>3</a:t>
                  </a:r>
                  <a:endParaRPr lang="ru-RU" altLang="ru-RU" sz="2800" b="0"/>
                </a:p>
              </p:txBody>
            </p:sp>
            <p:sp>
              <p:nvSpPr>
                <p:cNvPr id="56391" name="Rectangle 10"/>
                <p:cNvSpPr>
                  <a:spLocks noChangeArrowheads="1"/>
                </p:cNvSpPr>
                <p:nvPr/>
              </p:nvSpPr>
              <p:spPr bwMode="auto">
                <a:xfrm>
                  <a:off x="4176" y="1301"/>
                  <a:ext cx="87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300" b="0">
                      <a:solidFill>
                        <a:srgbClr val="000000"/>
                      </a:solidFill>
                    </a:rPr>
                    <a:t>-3</a:t>
                  </a:r>
                  <a:endParaRPr lang="ru-RU" altLang="ru-RU" sz="2800" b="0"/>
                </a:p>
              </p:txBody>
            </p:sp>
            <p:sp>
              <p:nvSpPr>
                <p:cNvPr id="56392" name="Rectangle 11"/>
                <p:cNvSpPr>
                  <a:spLocks noChangeArrowheads="1"/>
                </p:cNvSpPr>
                <p:nvPr/>
              </p:nvSpPr>
              <p:spPr bwMode="auto">
                <a:xfrm>
                  <a:off x="4425" y="1296"/>
                  <a:ext cx="87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300" b="0">
                      <a:solidFill>
                        <a:srgbClr val="000000"/>
                      </a:solidFill>
                    </a:rPr>
                    <a:t>-2</a:t>
                  </a:r>
                  <a:endParaRPr lang="ru-RU" altLang="ru-RU" sz="2800" b="0"/>
                </a:p>
              </p:txBody>
            </p:sp>
            <p:sp>
              <p:nvSpPr>
                <p:cNvPr id="56393" name="Rectangle 12"/>
                <p:cNvSpPr>
                  <a:spLocks noChangeArrowheads="1"/>
                </p:cNvSpPr>
                <p:nvPr/>
              </p:nvSpPr>
              <p:spPr bwMode="auto">
                <a:xfrm>
                  <a:off x="3810" y="1171"/>
                  <a:ext cx="6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i="1">
                      <a:solidFill>
                        <a:srgbClr val="000000"/>
                      </a:solidFill>
                    </a:rPr>
                    <a:t>v</a:t>
                  </a:r>
                  <a:endParaRPr lang="ru-RU" altLang="ru-RU" sz="2800" b="0"/>
                </a:p>
              </p:txBody>
            </p:sp>
            <p:sp>
              <p:nvSpPr>
                <p:cNvPr id="56394" name="Rectangle 13"/>
                <p:cNvSpPr>
                  <a:spLocks noChangeArrowheads="1"/>
                </p:cNvSpPr>
                <p:nvPr/>
              </p:nvSpPr>
              <p:spPr bwMode="auto">
                <a:xfrm>
                  <a:off x="3792" y="1360"/>
                  <a:ext cx="64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600" i="1">
                      <a:solidFill>
                        <a:srgbClr val="000000"/>
                      </a:solidFill>
                    </a:rPr>
                    <a:t>d</a:t>
                  </a:r>
                  <a:endParaRPr lang="ru-RU" altLang="ru-RU" sz="2800" b="0"/>
                </a:p>
              </p:txBody>
            </p:sp>
            <p:sp>
              <p:nvSpPr>
                <p:cNvPr id="56395" name="Freeform 14"/>
                <p:cNvSpPr>
                  <a:spLocks/>
                </p:cNvSpPr>
                <p:nvPr/>
              </p:nvSpPr>
              <p:spPr bwMode="auto">
                <a:xfrm>
                  <a:off x="3900" y="1255"/>
                  <a:ext cx="78" cy="26"/>
                </a:xfrm>
                <a:custGeom>
                  <a:avLst/>
                  <a:gdLst>
                    <a:gd name="T0" fmla="*/ 78 w 78"/>
                    <a:gd name="T1" fmla="*/ 0 h 24"/>
                    <a:gd name="T2" fmla="*/ 78 w 78"/>
                    <a:gd name="T3" fmla="*/ 14 h 24"/>
                    <a:gd name="T4" fmla="*/ 78 w 78"/>
                    <a:gd name="T5" fmla="*/ 22 h 24"/>
                    <a:gd name="T6" fmla="*/ 78 w 78"/>
                    <a:gd name="T7" fmla="*/ 36 h 24"/>
                    <a:gd name="T8" fmla="*/ 72 w 78"/>
                    <a:gd name="T9" fmla="*/ 36 h 24"/>
                    <a:gd name="T10" fmla="*/ 72 w 78"/>
                    <a:gd name="T11" fmla="*/ 46 h 24"/>
                    <a:gd name="T12" fmla="*/ 66 w 78"/>
                    <a:gd name="T13" fmla="*/ 46 h 24"/>
                    <a:gd name="T14" fmla="*/ 60 w 78"/>
                    <a:gd name="T15" fmla="*/ 46 h 24"/>
                    <a:gd name="T16" fmla="*/ 54 w 78"/>
                    <a:gd name="T17" fmla="*/ 46 h 24"/>
                    <a:gd name="T18" fmla="*/ 48 w 78"/>
                    <a:gd name="T19" fmla="*/ 46 h 24"/>
                    <a:gd name="T20" fmla="*/ 42 w 78"/>
                    <a:gd name="T21" fmla="*/ 46 h 24"/>
                    <a:gd name="T22" fmla="*/ 36 w 78"/>
                    <a:gd name="T23" fmla="*/ 36 h 24"/>
                    <a:gd name="T24" fmla="*/ 30 w 78"/>
                    <a:gd name="T25" fmla="*/ 22 h 24"/>
                    <a:gd name="T26" fmla="*/ 24 w 78"/>
                    <a:gd name="T27" fmla="*/ 22 h 24"/>
                    <a:gd name="T28" fmla="*/ 18 w 78"/>
                    <a:gd name="T29" fmla="*/ 22 h 24"/>
                    <a:gd name="T30" fmla="*/ 12 w 78"/>
                    <a:gd name="T31" fmla="*/ 22 h 24"/>
                    <a:gd name="T32" fmla="*/ 6 w 78"/>
                    <a:gd name="T33" fmla="*/ 22 h 24"/>
                    <a:gd name="T34" fmla="*/ 6 w 78"/>
                    <a:gd name="T35" fmla="*/ 36 h 24"/>
                    <a:gd name="T36" fmla="*/ 6 w 78"/>
                    <a:gd name="T37" fmla="*/ 46 h 24"/>
                    <a:gd name="T38" fmla="*/ 0 w 78"/>
                    <a:gd name="T39" fmla="*/ 46 h 24"/>
                    <a:gd name="T40" fmla="*/ 0 w 78"/>
                    <a:gd name="T41" fmla="*/ 36 h 24"/>
                    <a:gd name="T42" fmla="*/ 0 w 78"/>
                    <a:gd name="T43" fmla="*/ 22 h 24"/>
                    <a:gd name="T44" fmla="*/ 6 w 78"/>
                    <a:gd name="T45" fmla="*/ 22 h 24"/>
                    <a:gd name="T46" fmla="*/ 6 w 78"/>
                    <a:gd name="T47" fmla="*/ 14 h 24"/>
                    <a:gd name="T48" fmla="*/ 12 w 78"/>
                    <a:gd name="T49" fmla="*/ 14 h 24"/>
                    <a:gd name="T50" fmla="*/ 12 w 78"/>
                    <a:gd name="T51" fmla="*/ 0 h 24"/>
                    <a:gd name="T52" fmla="*/ 18 w 78"/>
                    <a:gd name="T53" fmla="*/ 0 h 24"/>
                    <a:gd name="T54" fmla="*/ 24 w 78"/>
                    <a:gd name="T55" fmla="*/ 0 h 24"/>
                    <a:gd name="T56" fmla="*/ 30 w 78"/>
                    <a:gd name="T57" fmla="*/ 0 h 24"/>
                    <a:gd name="T58" fmla="*/ 36 w 78"/>
                    <a:gd name="T59" fmla="*/ 14 h 24"/>
                    <a:gd name="T60" fmla="*/ 42 w 78"/>
                    <a:gd name="T61" fmla="*/ 14 h 24"/>
                    <a:gd name="T62" fmla="*/ 48 w 78"/>
                    <a:gd name="T63" fmla="*/ 22 h 24"/>
                    <a:gd name="T64" fmla="*/ 54 w 78"/>
                    <a:gd name="T65" fmla="*/ 22 h 24"/>
                    <a:gd name="T66" fmla="*/ 60 w 78"/>
                    <a:gd name="T67" fmla="*/ 22 h 24"/>
                    <a:gd name="T68" fmla="*/ 60 w 78"/>
                    <a:gd name="T69" fmla="*/ 36 h 24"/>
                    <a:gd name="T70" fmla="*/ 66 w 78"/>
                    <a:gd name="T71" fmla="*/ 22 h 24"/>
                    <a:gd name="T72" fmla="*/ 72 w 78"/>
                    <a:gd name="T73" fmla="*/ 22 h 24"/>
                    <a:gd name="T74" fmla="*/ 72 w 78"/>
                    <a:gd name="T75" fmla="*/ 14 h 24"/>
                    <a:gd name="T76" fmla="*/ 78 w 78"/>
                    <a:gd name="T77" fmla="*/ 14 h 24"/>
                    <a:gd name="T78" fmla="*/ 78 w 78"/>
                    <a:gd name="T79" fmla="*/ 0 h 2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78" h="24">
                      <a:moveTo>
                        <a:pt x="78" y="0"/>
                      </a:moveTo>
                      <a:lnTo>
                        <a:pt x="78" y="6"/>
                      </a:lnTo>
                      <a:lnTo>
                        <a:pt x="78" y="12"/>
                      </a:lnTo>
                      <a:lnTo>
                        <a:pt x="78" y="18"/>
                      </a:lnTo>
                      <a:lnTo>
                        <a:pt x="72" y="18"/>
                      </a:lnTo>
                      <a:lnTo>
                        <a:pt x="72" y="24"/>
                      </a:lnTo>
                      <a:lnTo>
                        <a:pt x="66" y="24"/>
                      </a:lnTo>
                      <a:lnTo>
                        <a:pt x="60" y="24"/>
                      </a:lnTo>
                      <a:lnTo>
                        <a:pt x="54" y="24"/>
                      </a:lnTo>
                      <a:lnTo>
                        <a:pt x="48" y="24"/>
                      </a:lnTo>
                      <a:lnTo>
                        <a:pt x="42" y="24"/>
                      </a:lnTo>
                      <a:lnTo>
                        <a:pt x="36" y="18"/>
                      </a:lnTo>
                      <a:lnTo>
                        <a:pt x="30" y="12"/>
                      </a:lnTo>
                      <a:lnTo>
                        <a:pt x="24" y="12"/>
                      </a:lnTo>
                      <a:lnTo>
                        <a:pt x="18" y="12"/>
                      </a:lnTo>
                      <a:lnTo>
                        <a:pt x="12" y="12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6"/>
                      </a:lnTo>
                      <a:lnTo>
                        <a:pt x="42" y="6"/>
                      </a:lnTo>
                      <a:lnTo>
                        <a:pt x="48" y="12"/>
                      </a:lnTo>
                      <a:lnTo>
                        <a:pt x="54" y="12"/>
                      </a:lnTo>
                      <a:lnTo>
                        <a:pt x="60" y="12"/>
                      </a:lnTo>
                      <a:lnTo>
                        <a:pt x="60" y="18"/>
                      </a:lnTo>
                      <a:lnTo>
                        <a:pt x="66" y="12"/>
                      </a:lnTo>
                      <a:lnTo>
                        <a:pt x="72" y="12"/>
                      </a:lnTo>
                      <a:lnTo>
                        <a:pt x="72" y="6"/>
                      </a:lnTo>
                      <a:lnTo>
                        <a:pt x="78" y="6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96" name="Freeform 15"/>
                <p:cNvSpPr>
                  <a:spLocks/>
                </p:cNvSpPr>
                <p:nvPr/>
              </p:nvSpPr>
              <p:spPr bwMode="auto">
                <a:xfrm>
                  <a:off x="3900" y="1255"/>
                  <a:ext cx="78" cy="26"/>
                </a:xfrm>
                <a:custGeom>
                  <a:avLst/>
                  <a:gdLst>
                    <a:gd name="T0" fmla="*/ 78 w 78"/>
                    <a:gd name="T1" fmla="*/ 0 h 24"/>
                    <a:gd name="T2" fmla="*/ 78 w 78"/>
                    <a:gd name="T3" fmla="*/ 14 h 24"/>
                    <a:gd name="T4" fmla="*/ 78 w 78"/>
                    <a:gd name="T5" fmla="*/ 22 h 24"/>
                    <a:gd name="T6" fmla="*/ 78 w 78"/>
                    <a:gd name="T7" fmla="*/ 36 h 24"/>
                    <a:gd name="T8" fmla="*/ 72 w 78"/>
                    <a:gd name="T9" fmla="*/ 36 h 24"/>
                    <a:gd name="T10" fmla="*/ 72 w 78"/>
                    <a:gd name="T11" fmla="*/ 46 h 24"/>
                    <a:gd name="T12" fmla="*/ 66 w 78"/>
                    <a:gd name="T13" fmla="*/ 46 h 24"/>
                    <a:gd name="T14" fmla="*/ 60 w 78"/>
                    <a:gd name="T15" fmla="*/ 46 h 24"/>
                    <a:gd name="T16" fmla="*/ 54 w 78"/>
                    <a:gd name="T17" fmla="*/ 46 h 24"/>
                    <a:gd name="T18" fmla="*/ 48 w 78"/>
                    <a:gd name="T19" fmla="*/ 46 h 24"/>
                    <a:gd name="T20" fmla="*/ 42 w 78"/>
                    <a:gd name="T21" fmla="*/ 46 h 24"/>
                    <a:gd name="T22" fmla="*/ 36 w 78"/>
                    <a:gd name="T23" fmla="*/ 36 h 24"/>
                    <a:gd name="T24" fmla="*/ 30 w 78"/>
                    <a:gd name="T25" fmla="*/ 22 h 24"/>
                    <a:gd name="T26" fmla="*/ 24 w 78"/>
                    <a:gd name="T27" fmla="*/ 22 h 24"/>
                    <a:gd name="T28" fmla="*/ 18 w 78"/>
                    <a:gd name="T29" fmla="*/ 22 h 24"/>
                    <a:gd name="T30" fmla="*/ 12 w 78"/>
                    <a:gd name="T31" fmla="*/ 22 h 24"/>
                    <a:gd name="T32" fmla="*/ 6 w 78"/>
                    <a:gd name="T33" fmla="*/ 22 h 24"/>
                    <a:gd name="T34" fmla="*/ 6 w 78"/>
                    <a:gd name="T35" fmla="*/ 36 h 24"/>
                    <a:gd name="T36" fmla="*/ 6 w 78"/>
                    <a:gd name="T37" fmla="*/ 46 h 24"/>
                    <a:gd name="T38" fmla="*/ 0 w 78"/>
                    <a:gd name="T39" fmla="*/ 46 h 24"/>
                    <a:gd name="T40" fmla="*/ 0 w 78"/>
                    <a:gd name="T41" fmla="*/ 36 h 24"/>
                    <a:gd name="T42" fmla="*/ 0 w 78"/>
                    <a:gd name="T43" fmla="*/ 22 h 24"/>
                    <a:gd name="T44" fmla="*/ 6 w 78"/>
                    <a:gd name="T45" fmla="*/ 22 h 24"/>
                    <a:gd name="T46" fmla="*/ 6 w 78"/>
                    <a:gd name="T47" fmla="*/ 14 h 24"/>
                    <a:gd name="T48" fmla="*/ 12 w 78"/>
                    <a:gd name="T49" fmla="*/ 14 h 24"/>
                    <a:gd name="T50" fmla="*/ 12 w 78"/>
                    <a:gd name="T51" fmla="*/ 0 h 24"/>
                    <a:gd name="T52" fmla="*/ 18 w 78"/>
                    <a:gd name="T53" fmla="*/ 0 h 24"/>
                    <a:gd name="T54" fmla="*/ 24 w 78"/>
                    <a:gd name="T55" fmla="*/ 0 h 24"/>
                    <a:gd name="T56" fmla="*/ 30 w 78"/>
                    <a:gd name="T57" fmla="*/ 0 h 24"/>
                    <a:gd name="T58" fmla="*/ 36 w 78"/>
                    <a:gd name="T59" fmla="*/ 14 h 24"/>
                    <a:gd name="T60" fmla="*/ 42 w 78"/>
                    <a:gd name="T61" fmla="*/ 14 h 24"/>
                    <a:gd name="T62" fmla="*/ 48 w 78"/>
                    <a:gd name="T63" fmla="*/ 22 h 24"/>
                    <a:gd name="T64" fmla="*/ 54 w 78"/>
                    <a:gd name="T65" fmla="*/ 22 h 24"/>
                    <a:gd name="T66" fmla="*/ 60 w 78"/>
                    <a:gd name="T67" fmla="*/ 22 h 24"/>
                    <a:gd name="T68" fmla="*/ 60 w 78"/>
                    <a:gd name="T69" fmla="*/ 36 h 24"/>
                    <a:gd name="T70" fmla="*/ 66 w 78"/>
                    <a:gd name="T71" fmla="*/ 22 h 24"/>
                    <a:gd name="T72" fmla="*/ 72 w 78"/>
                    <a:gd name="T73" fmla="*/ 22 h 24"/>
                    <a:gd name="T74" fmla="*/ 72 w 78"/>
                    <a:gd name="T75" fmla="*/ 14 h 24"/>
                    <a:gd name="T76" fmla="*/ 78 w 78"/>
                    <a:gd name="T77" fmla="*/ 14 h 24"/>
                    <a:gd name="T78" fmla="*/ 78 w 78"/>
                    <a:gd name="T79" fmla="*/ 0 h 2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78" h="24">
                      <a:moveTo>
                        <a:pt x="78" y="0"/>
                      </a:moveTo>
                      <a:lnTo>
                        <a:pt x="78" y="6"/>
                      </a:lnTo>
                      <a:lnTo>
                        <a:pt x="78" y="12"/>
                      </a:lnTo>
                      <a:lnTo>
                        <a:pt x="78" y="18"/>
                      </a:lnTo>
                      <a:lnTo>
                        <a:pt x="72" y="18"/>
                      </a:lnTo>
                      <a:lnTo>
                        <a:pt x="72" y="24"/>
                      </a:lnTo>
                      <a:lnTo>
                        <a:pt x="66" y="24"/>
                      </a:lnTo>
                      <a:lnTo>
                        <a:pt x="60" y="24"/>
                      </a:lnTo>
                      <a:lnTo>
                        <a:pt x="54" y="24"/>
                      </a:lnTo>
                      <a:lnTo>
                        <a:pt x="48" y="24"/>
                      </a:lnTo>
                      <a:lnTo>
                        <a:pt x="42" y="24"/>
                      </a:lnTo>
                      <a:lnTo>
                        <a:pt x="36" y="18"/>
                      </a:lnTo>
                      <a:lnTo>
                        <a:pt x="30" y="12"/>
                      </a:lnTo>
                      <a:lnTo>
                        <a:pt x="24" y="12"/>
                      </a:lnTo>
                      <a:lnTo>
                        <a:pt x="18" y="12"/>
                      </a:lnTo>
                      <a:lnTo>
                        <a:pt x="12" y="12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6"/>
                      </a:lnTo>
                      <a:lnTo>
                        <a:pt x="42" y="6"/>
                      </a:lnTo>
                      <a:lnTo>
                        <a:pt x="48" y="12"/>
                      </a:lnTo>
                      <a:lnTo>
                        <a:pt x="54" y="12"/>
                      </a:lnTo>
                      <a:lnTo>
                        <a:pt x="60" y="12"/>
                      </a:lnTo>
                      <a:lnTo>
                        <a:pt x="60" y="18"/>
                      </a:lnTo>
                      <a:lnTo>
                        <a:pt x="66" y="12"/>
                      </a:lnTo>
                      <a:lnTo>
                        <a:pt x="72" y="12"/>
                      </a:lnTo>
                      <a:lnTo>
                        <a:pt x="72" y="6"/>
                      </a:lnTo>
                      <a:lnTo>
                        <a:pt x="78" y="6"/>
                      </a:lnTo>
                      <a:lnTo>
                        <a:pt x="7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97" name="Freeform 16"/>
                <p:cNvSpPr>
                  <a:spLocks/>
                </p:cNvSpPr>
                <p:nvPr/>
              </p:nvSpPr>
              <p:spPr bwMode="auto">
                <a:xfrm>
                  <a:off x="3870" y="1426"/>
                  <a:ext cx="84" cy="33"/>
                </a:xfrm>
                <a:custGeom>
                  <a:avLst/>
                  <a:gdLst>
                    <a:gd name="T0" fmla="*/ 78 w 84"/>
                    <a:gd name="T1" fmla="*/ 0 h 30"/>
                    <a:gd name="T2" fmla="*/ 84 w 84"/>
                    <a:gd name="T3" fmla="*/ 0 h 30"/>
                    <a:gd name="T4" fmla="*/ 78 w 84"/>
                    <a:gd name="T5" fmla="*/ 14 h 30"/>
                    <a:gd name="T6" fmla="*/ 78 w 84"/>
                    <a:gd name="T7" fmla="*/ 25 h 30"/>
                    <a:gd name="T8" fmla="*/ 78 w 84"/>
                    <a:gd name="T9" fmla="*/ 39 h 30"/>
                    <a:gd name="T10" fmla="*/ 72 w 84"/>
                    <a:gd name="T11" fmla="*/ 52 h 30"/>
                    <a:gd name="T12" fmla="*/ 66 w 84"/>
                    <a:gd name="T13" fmla="*/ 52 h 30"/>
                    <a:gd name="T14" fmla="*/ 66 w 84"/>
                    <a:gd name="T15" fmla="*/ 64 h 30"/>
                    <a:gd name="T16" fmla="*/ 60 w 84"/>
                    <a:gd name="T17" fmla="*/ 64 h 30"/>
                    <a:gd name="T18" fmla="*/ 54 w 84"/>
                    <a:gd name="T19" fmla="*/ 64 h 30"/>
                    <a:gd name="T20" fmla="*/ 48 w 84"/>
                    <a:gd name="T21" fmla="*/ 52 h 30"/>
                    <a:gd name="T22" fmla="*/ 42 w 84"/>
                    <a:gd name="T23" fmla="*/ 52 h 30"/>
                    <a:gd name="T24" fmla="*/ 36 w 84"/>
                    <a:gd name="T25" fmla="*/ 39 h 30"/>
                    <a:gd name="T26" fmla="*/ 30 w 84"/>
                    <a:gd name="T27" fmla="*/ 39 h 30"/>
                    <a:gd name="T28" fmla="*/ 24 w 84"/>
                    <a:gd name="T29" fmla="*/ 25 h 30"/>
                    <a:gd name="T30" fmla="*/ 18 w 84"/>
                    <a:gd name="T31" fmla="*/ 25 h 30"/>
                    <a:gd name="T32" fmla="*/ 12 w 84"/>
                    <a:gd name="T33" fmla="*/ 25 h 30"/>
                    <a:gd name="T34" fmla="*/ 12 w 84"/>
                    <a:gd name="T35" fmla="*/ 39 h 30"/>
                    <a:gd name="T36" fmla="*/ 6 w 84"/>
                    <a:gd name="T37" fmla="*/ 39 h 30"/>
                    <a:gd name="T38" fmla="*/ 6 w 84"/>
                    <a:gd name="T39" fmla="*/ 52 h 30"/>
                    <a:gd name="T40" fmla="*/ 6 w 84"/>
                    <a:gd name="T41" fmla="*/ 64 h 30"/>
                    <a:gd name="T42" fmla="*/ 0 w 84"/>
                    <a:gd name="T43" fmla="*/ 64 h 30"/>
                    <a:gd name="T44" fmla="*/ 0 w 84"/>
                    <a:gd name="T45" fmla="*/ 52 h 30"/>
                    <a:gd name="T46" fmla="*/ 0 w 84"/>
                    <a:gd name="T47" fmla="*/ 39 h 30"/>
                    <a:gd name="T48" fmla="*/ 6 w 84"/>
                    <a:gd name="T49" fmla="*/ 25 h 30"/>
                    <a:gd name="T50" fmla="*/ 6 w 84"/>
                    <a:gd name="T51" fmla="*/ 14 h 30"/>
                    <a:gd name="T52" fmla="*/ 12 w 84"/>
                    <a:gd name="T53" fmla="*/ 14 h 30"/>
                    <a:gd name="T54" fmla="*/ 18 w 84"/>
                    <a:gd name="T55" fmla="*/ 0 h 30"/>
                    <a:gd name="T56" fmla="*/ 24 w 84"/>
                    <a:gd name="T57" fmla="*/ 0 h 30"/>
                    <a:gd name="T58" fmla="*/ 30 w 84"/>
                    <a:gd name="T59" fmla="*/ 14 h 30"/>
                    <a:gd name="T60" fmla="*/ 36 w 84"/>
                    <a:gd name="T61" fmla="*/ 14 h 30"/>
                    <a:gd name="T62" fmla="*/ 42 w 84"/>
                    <a:gd name="T63" fmla="*/ 25 h 30"/>
                    <a:gd name="T64" fmla="*/ 48 w 84"/>
                    <a:gd name="T65" fmla="*/ 25 h 30"/>
                    <a:gd name="T66" fmla="*/ 54 w 84"/>
                    <a:gd name="T67" fmla="*/ 25 h 30"/>
                    <a:gd name="T68" fmla="*/ 54 w 84"/>
                    <a:gd name="T69" fmla="*/ 39 h 30"/>
                    <a:gd name="T70" fmla="*/ 60 w 84"/>
                    <a:gd name="T71" fmla="*/ 39 h 30"/>
                    <a:gd name="T72" fmla="*/ 66 w 84"/>
                    <a:gd name="T73" fmla="*/ 39 h 30"/>
                    <a:gd name="T74" fmla="*/ 72 w 84"/>
                    <a:gd name="T75" fmla="*/ 39 h 30"/>
                    <a:gd name="T76" fmla="*/ 72 w 84"/>
                    <a:gd name="T77" fmla="*/ 25 h 30"/>
                    <a:gd name="T78" fmla="*/ 78 w 84"/>
                    <a:gd name="T79" fmla="*/ 25 h 30"/>
                    <a:gd name="T80" fmla="*/ 78 w 84"/>
                    <a:gd name="T81" fmla="*/ 14 h 30"/>
                    <a:gd name="T82" fmla="*/ 78 w 84"/>
                    <a:gd name="T83" fmla="*/ 0 h 3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84" h="30">
                      <a:moveTo>
                        <a:pt x="78" y="0"/>
                      </a:moveTo>
                      <a:lnTo>
                        <a:pt x="84" y="0"/>
                      </a:lnTo>
                      <a:lnTo>
                        <a:pt x="78" y="6"/>
                      </a:lnTo>
                      <a:lnTo>
                        <a:pt x="78" y="12"/>
                      </a:lnTo>
                      <a:lnTo>
                        <a:pt x="78" y="18"/>
                      </a:lnTo>
                      <a:lnTo>
                        <a:pt x="72" y="24"/>
                      </a:lnTo>
                      <a:lnTo>
                        <a:pt x="66" y="24"/>
                      </a:lnTo>
                      <a:lnTo>
                        <a:pt x="66" y="30"/>
                      </a:lnTo>
                      <a:lnTo>
                        <a:pt x="60" y="30"/>
                      </a:lnTo>
                      <a:lnTo>
                        <a:pt x="54" y="30"/>
                      </a:lnTo>
                      <a:lnTo>
                        <a:pt x="48" y="24"/>
                      </a:lnTo>
                      <a:lnTo>
                        <a:pt x="42" y="24"/>
                      </a:lnTo>
                      <a:lnTo>
                        <a:pt x="36" y="18"/>
                      </a:lnTo>
                      <a:lnTo>
                        <a:pt x="30" y="18"/>
                      </a:lnTo>
                      <a:lnTo>
                        <a:pt x="24" y="12"/>
                      </a:lnTo>
                      <a:lnTo>
                        <a:pt x="18" y="12"/>
                      </a:lnTo>
                      <a:lnTo>
                        <a:pt x="12" y="12"/>
                      </a:lnTo>
                      <a:lnTo>
                        <a:pt x="12" y="18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6" y="30"/>
                      </a:lnTo>
                      <a:lnTo>
                        <a:pt x="0" y="30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6"/>
                      </a:lnTo>
                      <a:lnTo>
                        <a:pt x="36" y="6"/>
                      </a:lnTo>
                      <a:lnTo>
                        <a:pt x="42" y="12"/>
                      </a:lnTo>
                      <a:lnTo>
                        <a:pt x="48" y="12"/>
                      </a:lnTo>
                      <a:lnTo>
                        <a:pt x="54" y="12"/>
                      </a:lnTo>
                      <a:lnTo>
                        <a:pt x="54" y="18"/>
                      </a:lnTo>
                      <a:lnTo>
                        <a:pt x="60" y="18"/>
                      </a:lnTo>
                      <a:lnTo>
                        <a:pt x="66" y="18"/>
                      </a:lnTo>
                      <a:lnTo>
                        <a:pt x="72" y="18"/>
                      </a:lnTo>
                      <a:lnTo>
                        <a:pt x="72" y="12"/>
                      </a:lnTo>
                      <a:lnTo>
                        <a:pt x="78" y="12"/>
                      </a:lnTo>
                      <a:lnTo>
                        <a:pt x="78" y="6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98" name="Freeform 17"/>
                <p:cNvSpPr>
                  <a:spLocks/>
                </p:cNvSpPr>
                <p:nvPr/>
              </p:nvSpPr>
              <p:spPr bwMode="auto">
                <a:xfrm>
                  <a:off x="3870" y="1426"/>
                  <a:ext cx="84" cy="33"/>
                </a:xfrm>
                <a:custGeom>
                  <a:avLst/>
                  <a:gdLst>
                    <a:gd name="T0" fmla="*/ 78 w 84"/>
                    <a:gd name="T1" fmla="*/ 0 h 30"/>
                    <a:gd name="T2" fmla="*/ 84 w 84"/>
                    <a:gd name="T3" fmla="*/ 0 h 30"/>
                    <a:gd name="T4" fmla="*/ 78 w 84"/>
                    <a:gd name="T5" fmla="*/ 14 h 30"/>
                    <a:gd name="T6" fmla="*/ 78 w 84"/>
                    <a:gd name="T7" fmla="*/ 25 h 30"/>
                    <a:gd name="T8" fmla="*/ 78 w 84"/>
                    <a:gd name="T9" fmla="*/ 39 h 30"/>
                    <a:gd name="T10" fmla="*/ 72 w 84"/>
                    <a:gd name="T11" fmla="*/ 52 h 30"/>
                    <a:gd name="T12" fmla="*/ 66 w 84"/>
                    <a:gd name="T13" fmla="*/ 52 h 30"/>
                    <a:gd name="T14" fmla="*/ 66 w 84"/>
                    <a:gd name="T15" fmla="*/ 64 h 30"/>
                    <a:gd name="T16" fmla="*/ 60 w 84"/>
                    <a:gd name="T17" fmla="*/ 64 h 30"/>
                    <a:gd name="T18" fmla="*/ 54 w 84"/>
                    <a:gd name="T19" fmla="*/ 64 h 30"/>
                    <a:gd name="T20" fmla="*/ 48 w 84"/>
                    <a:gd name="T21" fmla="*/ 52 h 30"/>
                    <a:gd name="T22" fmla="*/ 42 w 84"/>
                    <a:gd name="T23" fmla="*/ 52 h 30"/>
                    <a:gd name="T24" fmla="*/ 36 w 84"/>
                    <a:gd name="T25" fmla="*/ 39 h 30"/>
                    <a:gd name="T26" fmla="*/ 30 w 84"/>
                    <a:gd name="T27" fmla="*/ 39 h 30"/>
                    <a:gd name="T28" fmla="*/ 24 w 84"/>
                    <a:gd name="T29" fmla="*/ 25 h 30"/>
                    <a:gd name="T30" fmla="*/ 18 w 84"/>
                    <a:gd name="T31" fmla="*/ 25 h 30"/>
                    <a:gd name="T32" fmla="*/ 12 w 84"/>
                    <a:gd name="T33" fmla="*/ 25 h 30"/>
                    <a:gd name="T34" fmla="*/ 12 w 84"/>
                    <a:gd name="T35" fmla="*/ 39 h 30"/>
                    <a:gd name="T36" fmla="*/ 6 w 84"/>
                    <a:gd name="T37" fmla="*/ 39 h 30"/>
                    <a:gd name="T38" fmla="*/ 6 w 84"/>
                    <a:gd name="T39" fmla="*/ 52 h 30"/>
                    <a:gd name="T40" fmla="*/ 6 w 84"/>
                    <a:gd name="T41" fmla="*/ 64 h 30"/>
                    <a:gd name="T42" fmla="*/ 0 w 84"/>
                    <a:gd name="T43" fmla="*/ 64 h 30"/>
                    <a:gd name="T44" fmla="*/ 0 w 84"/>
                    <a:gd name="T45" fmla="*/ 52 h 30"/>
                    <a:gd name="T46" fmla="*/ 0 w 84"/>
                    <a:gd name="T47" fmla="*/ 39 h 30"/>
                    <a:gd name="T48" fmla="*/ 6 w 84"/>
                    <a:gd name="T49" fmla="*/ 25 h 30"/>
                    <a:gd name="T50" fmla="*/ 6 w 84"/>
                    <a:gd name="T51" fmla="*/ 14 h 30"/>
                    <a:gd name="T52" fmla="*/ 12 w 84"/>
                    <a:gd name="T53" fmla="*/ 14 h 30"/>
                    <a:gd name="T54" fmla="*/ 18 w 84"/>
                    <a:gd name="T55" fmla="*/ 0 h 30"/>
                    <a:gd name="T56" fmla="*/ 24 w 84"/>
                    <a:gd name="T57" fmla="*/ 0 h 30"/>
                    <a:gd name="T58" fmla="*/ 30 w 84"/>
                    <a:gd name="T59" fmla="*/ 14 h 30"/>
                    <a:gd name="T60" fmla="*/ 36 w 84"/>
                    <a:gd name="T61" fmla="*/ 14 h 30"/>
                    <a:gd name="T62" fmla="*/ 42 w 84"/>
                    <a:gd name="T63" fmla="*/ 25 h 30"/>
                    <a:gd name="T64" fmla="*/ 48 w 84"/>
                    <a:gd name="T65" fmla="*/ 25 h 30"/>
                    <a:gd name="T66" fmla="*/ 54 w 84"/>
                    <a:gd name="T67" fmla="*/ 25 h 30"/>
                    <a:gd name="T68" fmla="*/ 54 w 84"/>
                    <a:gd name="T69" fmla="*/ 39 h 30"/>
                    <a:gd name="T70" fmla="*/ 60 w 84"/>
                    <a:gd name="T71" fmla="*/ 39 h 30"/>
                    <a:gd name="T72" fmla="*/ 66 w 84"/>
                    <a:gd name="T73" fmla="*/ 39 h 30"/>
                    <a:gd name="T74" fmla="*/ 72 w 84"/>
                    <a:gd name="T75" fmla="*/ 39 h 30"/>
                    <a:gd name="T76" fmla="*/ 72 w 84"/>
                    <a:gd name="T77" fmla="*/ 25 h 30"/>
                    <a:gd name="T78" fmla="*/ 78 w 84"/>
                    <a:gd name="T79" fmla="*/ 25 h 30"/>
                    <a:gd name="T80" fmla="*/ 78 w 84"/>
                    <a:gd name="T81" fmla="*/ 14 h 30"/>
                    <a:gd name="T82" fmla="*/ 78 w 84"/>
                    <a:gd name="T83" fmla="*/ 0 h 3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84" h="30">
                      <a:moveTo>
                        <a:pt x="78" y="0"/>
                      </a:moveTo>
                      <a:lnTo>
                        <a:pt x="84" y="0"/>
                      </a:lnTo>
                      <a:lnTo>
                        <a:pt x="78" y="6"/>
                      </a:lnTo>
                      <a:lnTo>
                        <a:pt x="78" y="12"/>
                      </a:lnTo>
                      <a:lnTo>
                        <a:pt x="78" y="18"/>
                      </a:lnTo>
                      <a:lnTo>
                        <a:pt x="72" y="24"/>
                      </a:lnTo>
                      <a:lnTo>
                        <a:pt x="66" y="24"/>
                      </a:lnTo>
                      <a:lnTo>
                        <a:pt x="66" y="30"/>
                      </a:lnTo>
                      <a:lnTo>
                        <a:pt x="60" y="30"/>
                      </a:lnTo>
                      <a:lnTo>
                        <a:pt x="54" y="30"/>
                      </a:lnTo>
                      <a:lnTo>
                        <a:pt x="48" y="24"/>
                      </a:lnTo>
                      <a:lnTo>
                        <a:pt x="42" y="24"/>
                      </a:lnTo>
                      <a:lnTo>
                        <a:pt x="36" y="18"/>
                      </a:lnTo>
                      <a:lnTo>
                        <a:pt x="30" y="18"/>
                      </a:lnTo>
                      <a:lnTo>
                        <a:pt x="24" y="12"/>
                      </a:lnTo>
                      <a:lnTo>
                        <a:pt x="18" y="12"/>
                      </a:lnTo>
                      <a:lnTo>
                        <a:pt x="12" y="12"/>
                      </a:lnTo>
                      <a:lnTo>
                        <a:pt x="12" y="18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6" y="30"/>
                      </a:lnTo>
                      <a:lnTo>
                        <a:pt x="0" y="30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6"/>
                      </a:lnTo>
                      <a:lnTo>
                        <a:pt x="36" y="6"/>
                      </a:lnTo>
                      <a:lnTo>
                        <a:pt x="42" y="12"/>
                      </a:lnTo>
                      <a:lnTo>
                        <a:pt x="48" y="12"/>
                      </a:lnTo>
                      <a:lnTo>
                        <a:pt x="54" y="12"/>
                      </a:lnTo>
                      <a:lnTo>
                        <a:pt x="54" y="18"/>
                      </a:lnTo>
                      <a:lnTo>
                        <a:pt x="60" y="18"/>
                      </a:lnTo>
                      <a:lnTo>
                        <a:pt x="66" y="18"/>
                      </a:lnTo>
                      <a:lnTo>
                        <a:pt x="72" y="18"/>
                      </a:lnTo>
                      <a:lnTo>
                        <a:pt x="72" y="12"/>
                      </a:lnTo>
                      <a:lnTo>
                        <a:pt x="78" y="12"/>
                      </a:lnTo>
                      <a:lnTo>
                        <a:pt x="78" y="6"/>
                      </a:lnTo>
                      <a:lnTo>
                        <a:pt x="7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99" name="Rectangle 18"/>
                <p:cNvSpPr>
                  <a:spLocks noChangeArrowheads="1"/>
                </p:cNvSpPr>
                <p:nvPr/>
              </p:nvSpPr>
              <p:spPr bwMode="auto">
                <a:xfrm>
                  <a:off x="4032" y="1349"/>
                  <a:ext cx="602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600" b="0">
                      <a:solidFill>
                        <a:srgbClr val="000000"/>
                      </a:solidFill>
                    </a:rPr>
                    <a:t>10  -10   мк</a:t>
                  </a:r>
                  <a:endParaRPr lang="ru-RU" altLang="ru-RU" sz="2800" b="0"/>
                </a:p>
              </p:txBody>
            </p:sp>
            <p:sp>
              <p:nvSpPr>
                <p:cNvPr id="56400" name="Rectangle 19"/>
                <p:cNvSpPr>
                  <a:spLocks noChangeArrowheads="1"/>
                </p:cNvSpPr>
                <p:nvPr/>
              </p:nvSpPr>
              <p:spPr bwMode="auto">
                <a:xfrm>
                  <a:off x="432" y="1584"/>
                  <a:ext cx="3752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500" b="0">
                      <a:solidFill>
                        <a:srgbClr val="000000"/>
                      </a:solidFill>
                    </a:rPr>
                    <a:t>поведение  суперпарамагнитной  частицы  определяется  соотношением  </a:t>
                  </a:r>
                  <a:endParaRPr lang="ru-RU" altLang="ru-RU" sz="2800" b="0"/>
                </a:p>
              </p:txBody>
            </p:sp>
            <p:sp>
              <p:nvSpPr>
                <p:cNvPr id="56401" name="Rectangle 20"/>
                <p:cNvSpPr>
                  <a:spLocks noChangeArrowheads="1"/>
                </p:cNvSpPr>
                <p:nvPr/>
              </p:nvSpPr>
              <p:spPr bwMode="auto">
                <a:xfrm>
                  <a:off x="4272" y="1584"/>
                  <a:ext cx="159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500" i="1">
                      <a:solidFill>
                        <a:srgbClr val="000000"/>
                      </a:solidFill>
                    </a:rPr>
                    <a:t>v/T</a:t>
                  </a:r>
                  <a:endParaRPr lang="ru-RU" altLang="ru-RU" sz="2800" b="0"/>
                </a:p>
              </p:txBody>
            </p:sp>
          </p:grpSp>
        </p:grpSp>
        <p:sp>
          <p:nvSpPr>
            <p:cNvPr id="56384" name="Rectangle 21"/>
            <p:cNvSpPr>
              <a:spLocks noChangeArrowheads="1"/>
            </p:cNvSpPr>
            <p:nvPr/>
          </p:nvSpPr>
          <p:spPr bwMode="auto">
            <a:xfrm>
              <a:off x="4128" y="1087"/>
              <a:ext cx="13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300" b="0">
                  <a:solidFill>
                    <a:srgbClr val="000000"/>
                  </a:solidFill>
                </a:rPr>
                <a:t>-21</a:t>
              </a:r>
              <a:endParaRPr lang="ru-RU" altLang="ru-RU" sz="2800" b="0"/>
            </a:p>
          </p:txBody>
        </p:sp>
        <p:sp>
          <p:nvSpPr>
            <p:cNvPr id="56385" name="Rectangle 22"/>
            <p:cNvSpPr>
              <a:spLocks noChangeArrowheads="1"/>
            </p:cNvSpPr>
            <p:nvPr/>
          </p:nvSpPr>
          <p:spPr bwMode="auto">
            <a:xfrm>
              <a:off x="4368" y="1087"/>
              <a:ext cx="13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300" b="0">
                  <a:solidFill>
                    <a:srgbClr val="000000"/>
                  </a:solidFill>
                </a:rPr>
                <a:t>-17</a:t>
              </a:r>
              <a:endParaRPr lang="ru-RU" altLang="ru-RU" sz="2800" b="0"/>
            </a:p>
          </p:txBody>
        </p:sp>
      </p:grpSp>
      <p:grpSp>
        <p:nvGrpSpPr>
          <p:cNvPr id="413719" name="Group 23"/>
          <p:cNvGrpSpPr>
            <a:grpSpLocks/>
          </p:cNvGrpSpPr>
          <p:nvPr/>
        </p:nvGrpSpPr>
        <p:grpSpPr bwMode="auto">
          <a:xfrm>
            <a:off x="0" y="3771900"/>
            <a:ext cx="9144000" cy="2438400"/>
            <a:chOff x="0" y="1776"/>
            <a:chExt cx="5760" cy="1536"/>
          </a:xfrm>
        </p:grpSpPr>
        <p:sp>
          <p:nvSpPr>
            <p:cNvPr id="56356" name="Rectangle 24"/>
            <p:cNvSpPr>
              <a:spLocks noChangeArrowheads="1"/>
            </p:cNvSpPr>
            <p:nvPr/>
          </p:nvSpPr>
          <p:spPr bwMode="auto">
            <a:xfrm>
              <a:off x="0" y="1776"/>
              <a:ext cx="5760" cy="1536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grpSp>
          <p:nvGrpSpPr>
            <p:cNvPr id="56357" name="Group 25"/>
            <p:cNvGrpSpPr>
              <a:grpSpLocks/>
            </p:cNvGrpSpPr>
            <p:nvPr/>
          </p:nvGrpSpPr>
          <p:grpSpPr bwMode="auto">
            <a:xfrm>
              <a:off x="384" y="1776"/>
              <a:ext cx="4964" cy="432"/>
              <a:chOff x="336" y="1776"/>
              <a:chExt cx="4964" cy="432"/>
            </a:xfrm>
          </p:grpSpPr>
          <p:sp>
            <p:nvSpPr>
              <p:cNvPr id="56376" name="Rectangle 26"/>
              <p:cNvSpPr>
                <a:spLocks noChangeArrowheads="1"/>
              </p:cNvSpPr>
              <p:nvPr/>
            </p:nvSpPr>
            <p:spPr bwMode="auto">
              <a:xfrm>
                <a:off x="1584" y="1824"/>
                <a:ext cx="4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i="1">
                    <a:solidFill>
                      <a:srgbClr val="000000"/>
                    </a:solidFill>
                  </a:rPr>
                  <a:t>r</a:t>
                </a:r>
                <a:endParaRPr lang="ru-RU" altLang="ru-RU" sz="2800" b="0"/>
              </a:p>
            </p:txBody>
          </p:sp>
          <p:sp>
            <p:nvSpPr>
              <p:cNvPr id="56377" name="Rectangle 27"/>
              <p:cNvSpPr>
                <a:spLocks noChangeArrowheads="1"/>
              </p:cNvSpPr>
              <p:nvPr/>
            </p:nvSpPr>
            <p:spPr bwMode="auto">
              <a:xfrm>
                <a:off x="1816" y="1824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b="0">
                    <a:solidFill>
                      <a:srgbClr val="000000"/>
                    </a:solidFill>
                  </a:rPr>
                  <a:t>o</a:t>
                </a:r>
                <a:endParaRPr lang="ru-RU" altLang="ru-RU" sz="2800" b="0"/>
              </a:p>
            </p:txBody>
          </p:sp>
          <p:sp>
            <p:nvSpPr>
              <p:cNvPr id="56378" name="Rectangle 28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b="0">
                    <a:solidFill>
                      <a:srgbClr val="000000"/>
                    </a:solidFill>
                  </a:rPr>
                  <a:t>o</a:t>
                </a:r>
                <a:endParaRPr lang="ru-RU" altLang="ru-RU" sz="2800" b="0"/>
              </a:p>
            </p:txBody>
          </p:sp>
          <p:sp>
            <p:nvSpPr>
              <p:cNvPr id="56379" name="Rectangle 29"/>
              <p:cNvSpPr>
                <a:spLocks noChangeArrowheads="1"/>
              </p:cNvSpPr>
              <p:nvPr/>
            </p:nvSpPr>
            <p:spPr bwMode="auto">
              <a:xfrm>
                <a:off x="2256" y="2074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b="0">
                    <a:solidFill>
                      <a:srgbClr val="000000"/>
                    </a:solidFill>
                  </a:rPr>
                  <a:t>o</a:t>
                </a:r>
                <a:endParaRPr lang="ru-RU" altLang="ru-RU" sz="2800" b="0"/>
              </a:p>
            </p:txBody>
          </p:sp>
          <p:sp>
            <p:nvSpPr>
              <p:cNvPr id="56380" name="Rectangle 30"/>
              <p:cNvSpPr>
                <a:spLocks noChangeArrowheads="1"/>
              </p:cNvSpPr>
              <p:nvPr/>
            </p:nvSpPr>
            <p:spPr bwMode="auto">
              <a:xfrm>
                <a:off x="1536" y="1776"/>
                <a:ext cx="94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 i="1">
                    <a:solidFill>
                      <a:srgbClr val="000000"/>
                    </a:solidFill>
                  </a:rPr>
                  <a:t>J  =J    </a:t>
                </a:r>
                <a:r>
                  <a:rPr lang="en-US" altLang="ru-RU" sz="1600">
                    <a:solidFill>
                      <a:srgbClr val="000000"/>
                    </a:solidFill>
                  </a:rPr>
                  <a:t>exp (-</a:t>
                </a:r>
                <a:r>
                  <a:rPr lang="en-US" altLang="ru-RU" sz="1600" i="1">
                    <a:solidFill>
                      <a:srgbClr val="000000"/>
                    </a:solidFill>
                  </a:rPr>
                  <a:t>t/</a:t>
                </a:r>
                <a:r>
                  <a:rPr lang="en-US" altLang="ru-RU" sz="1600">
                    <a:solidFill>
                      <a:srgbClr val="000000"/>
                    </a:solidFill>
                  </a:rPr>
                  <a:t>τ</a:t>
                </a:r>
                <a:r>
                  <a:rPr lang="en-US" altLang="ru-RU" sz="1600" i="1">
                    <a:solidFill>
                      <a:srgbClr val="000000"/>
                    </a:solidFill>
                  </a:rPr>
                  <a:t>  </a:t>
                </a:r>
                <a:r>
                  <a:rPr lang="en-US" altLang="ru-RU" sz="1600">
                    <a:solidFill>
                      <a:srgbClr val="000000"/>
                    </a:solidFill>
                  </a:rPr>
                  <a:t>)</a:t>
                </a:r>
                <a:endParaRPr lang="ru-RU" altLang="ru-RU" sz="2800" b="0"/>
              </a:p>
            </p:txBody>
          </p:sp>
          <p:sp>
            <p:nvSpPr>
              <p:cNvPr id="56381" name="Rectangle 31"/>
              <p:cNvSpPr>
                <a:spLocks noChangeArrowheads="1"/>
              </p:cNvSpPr>
              <p:nvPr/>
            </p:nvSpPr>
            <p:spPr bwMode="auto">
              <a:xfrm>
                <a:off x="336" y="2016"/>
                <a:ext cx="496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где  </a:t>
                </a:r>
                <a:r>
                  <a:rPr lang="en-US" altLang="ru-RU" sz="1500" i="1">
                    <a:solidFill>
                      <a:srgbClr val="000000"/>
                    </a:solidFill>
                  </a:rPr>
                  <a:t>t</a:t>
                </a:r>
                <a:r>
                  <a:rPr lang="en-US" altLang="ru-RU" sz="1500" b="0">
                    <a:solidFill>
                      <a:srgbClr val="000000"/>
                    </a:solidFill>
                  </a:rPr>
                  <a:t> - </a:t>
                </a:r>
                <a:r>
                  <a:rPr lang="ru-RU" altLang="ru-RU" sz="1500" b="0">
                    <a:solidFill>
                      <a:srgbClr val="000000"/>
                    </a:solidFill>
                  </a:rPr>
                  <a:t>время после удаления поля;       - время релаксации;  </a:t>
                </a:r>
                <a:r>
                  <a:rPr lang="en-US" altLang="ru-RU" sz="1500" i="1">
                    <a:solidFill>
                      <a:srgbClr val="000000"/>
                    </a:solidFill>
                  </a:rPr>
                  <a:t>J</a:t>
                </a:r>
                <a:r>
                  <a:rPr lang="ru-RU" altLang="ru-RU" sz="1500" b="0">
                    <a:solidFill>
                      <a:srgbClr val="000000"/>
                    </a:solidFill>
                  </a:rPr>
                  <a:t>  - полная намагниченность при </a:t>
                </a:r>
                <a:r>
                  <a:rPr lang="en-US" altLang="ru-RU" sz="1500" i="1">
                    <a:solidFill>
                      <a:srgbClr val="000000"/>
                    </a:solidFill>
                  </a:rPr>
                  <a:t>t</a:t>
                </a:r>
                <a:r>
                  <a:rPr lang="ru-RU" altLang="ru-RU" sz="1500" b="0">
                    <a:solidFill>
                      <a:srgbClr val="000000"/>
                    </a:solidFill>
                  </a:rPr>
                  <a:t> =0</a:t>
                </a:r>
                <a:endParaRPr lang="ru-RU" altLang="ru-RU" sz="2800" b="0"/>
              </a:p>
            </p:txBody>
          </p:sp>
          <p:sp>
            <p:nvSpPr>
              <p:cNvPr id="56382" name="Rectangle 32"/>
              <p:cNvSpPr>
                <a:spLocks noChangeArrowheads="1"/>
              </p:cNvSpPr>
              <p:nvPr/>
            </p:nvSpPr>
            <p:spPr bwMode="auto">
              <a:xfrm>
                <a:off x="2160" y="1996"/>
                <a:ext cx="17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sz="1600" i="1">
                    <a:solidFill>
                      <a:srgbClr val="000000"/>
                    </a:solidFill>
                  </a:rPr>
                  <a:t>τ</a:t>
                </a:r>
                <a:endParaRPr lang="ru-RU" altLang="ru-RU" sz="1600" i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358" name="Group 33"/>
            <p:cNvGrpSpPr>
              <a:grpSpLocks/>
            </p:cNvGrpSpPr>
            <p:nvPr/>
          </p:nvGrpSpPr>
          <p:grpSpPr bwMode="auto">
            <a:xfrm>
              <a:off x="288" y="2238"/>
              <a:ext cx="4739" cy="1064"/>
              <a:chOff x="288" y="2238"/>
              <a:chExt cx="4739" cy="1064"/>
            </a:xfrm>
          </p:grpSpPr>
          <p:sp>
            <p:nvSpPr>
              <p:cNvPr id="56359" name="Rectangle 34"/>
              <p:cNvSpPr>
                <a:spLocks noChangeArrowheads="1"/>
              </p:cNvSpPr>
              <p:nvPr/>
            </p:nvSpPr>
            <p:spPr bwMode="auto">
              <a:xfrm>
                <a:off x="2392" y="2448"/>
                <a:ext cx="10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300" b="0">
                    <a:solidFill>
                      <a:srgbClr val="000000"/>
                    </a:solidFill>
                  </a:rPr>
                  <a:t>10</a:t>
                </a:r>
                <a:endParaRPr lang="ru-RU" altLang="ru-RU" sz="2800" b="0"/>
              </a:p>
            </p:txBody>
          </p:sp>
          <p:sp>
            <p:nvSpPr>
              <p:cNvPr id="56360" name="Rectangle 35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300" b="0">
                    <a:solidFill>
                      <a:srgbClr val="000000"/>
                    </a:solidFill>
                  </a:rPr>
                  <a:t>2</a:t>
                </a:r>
                <a:endParaRPr lang="ru-RU" altLang="ru-RU" sz="2800" b="0"/>
              </a:p>
            </p:txBody>
          </p:sp>
          <p:sp>
            <p:nvSpPr>
              <p:cNvPr id="56361" name="Rectangle 36"/>
              <p:cNvSpPr>
                <a:spLocks noChangeArrowheads="1"/>
              </p:cNvSpPr>
              <p:nvPr/>
            </p:nvSpPr>
            <p:spPr bwMode="auto">
              <a:xfrm>
                <a:off x="2640" y="2448"/>
                <a:ext cx="87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300" b="0">
                    <a:solidFill>
                      <a:srgbClr val="000000"/>
                    </a:solidFill>
                  </a:rPr>
                  <a:t>-1</a:t>
                </a:r>
                <a:endParaRPr lang="ru-RU" altLang="ru-RU" sz="2800" b="0"/>
              </a:p>
            </p:txBody>
          </p:sp>
          <p:sp>
            <p:nvSpPr>
              <p:cNvPr id="56362" name="Rectangle 37"/>
              <p:cNvSpPr>
                <a:spLocks noChangeArrowheads="1"/>
              </p:cNvSpPr>
              <p:nvPr/>
            </p:nvSpPr>
            <p:spPr bwMode="auto">
              <a:xfrm>
                <a:off x="3216" y="2688"/>
                <a:ext cx="133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300" b="0">
                    <a:solidFill>
                      <a:srgbClr val="000000"/>
                    </a:solidFill>
                  </a:rPr>
                  <a:t>1/2</a:t>
                </a:r>
                <a:endParaRPr lang="ru-RU" altLang="ru-RU" sz="2800" b="0"/>
              </a:p>
            </p:txBody>
          </p:sp>
          <p:sp>
            <p:nvSpPr>
              <p:cNvPr id="56363" name="Rectangle 38"/>
              <p:cNvSpPr>
                <a:spLocks noChangeArrowheads="1"/>
              </p:cNvSpPr>
              <p:nvPr/>
            </p:nvSpPr>
            <p:spPr bwMode="auto">
              <a:xfrm>
                <a:off x="1056" y="2832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b="0">
                    <a:solidFill>
                      <a:srgbClr val="000000"/>
                    </a:solidFill>
                  </a:rPr>
                  <a:t>o</a:t>
                </a:r>
                <a:endParaRPr lang="ru-RU" altLang="ru-RU" sz="2800" b="0"/>
              </a:p>
            </p:txBody>
          </p:sp>
          <p:sp>
            <p:nvSpPr>
              <p:cNvPr id="56364" name="Rectangle 39"/>
              <p:cNvSpPr>
                <a:spLocks noChangeArrowheads="1"/>
              </p:cNvSpPr>
              <p:nvPr/>
            </p:nvSpPr>
            <p:spPr bwMode="auto">
              <a:xfrm>
                <a:off x="1488" y="2832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ru-RU" sz="1400" i="1"/>
                  <a:t>a</a:t>
                </a:r>
                <a:endParaRPr lang="ru-RU" altLang="ru-RU" sz="2800" b="0"/>
              </a:p>
            </p:txBody>
          </p:sp>
          <p:sp>
            <p:nvSpPr>
              <p:cNvPr id="56365" name="Rectangle 40"/>
              <p:cNvSpPr>
                <a:spLocks noChangeArrowheads="1"/>
              </p:cNvSpPr>
              <p:nvPr/>
            </p:nvSpPr>
            <p:spPr bwMode="auto">
              <a:xfrm>
                <a:off x="1008" y="2736"/>
                <a:ext cx="221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 i="1">
                    <a:solidFill>
                      <a:srgbClr val="000000"/>
                    </a:solidFill>
                  </a:rPr>
                  <a:t>f  = </a:t>
                </a:r>
                <a:r>
                  <a:rPr lang="ru-RU" altLang="ru-RU" sz="1600">
                    <a:solidFill>
                      <a:srgbClr val="000000"/>
                    </a:solidFill>
                  </a:rPr>
                  <a:t>(</a:t>
                </a:r>
                <a:r>
                  <a:rPr lang="ru-RU" altLang="ru-RU" sz="1600" i="1">
                    <a:solidFill>
                      <a:srgbClr val="000000"/>
                    </a:solidFill>
                  </a:rPr>
                  <a:t>2eК   /mJs </a:t>
                </a:r>
                <a:r>
                  <a:rPr lang="ru-RU" altLang="ru-RU" sz="1600">
                    <a:solidFill>
                      <a:srgbClr val="000000"/>
                    </a:solidFill>
                  </a:rPr>
                  <a:t>) 3</a:t>
                </a:r>
                <a:r>
                  <a:rPr lang="ru-RU" altLang="ru-RU" sz="1600" i="1">
                    <a:solidFill>
                      <a:srgbClr val="000000"/>
                    </a:solidFill>
                  </a:rPr>
                  <a:t>G</a:t>
                </a:r>
                <a:r>
                  <a:rPr lang="ru-RU" altLang="ru-RU">
                    <a:solidFill>
                      <a:srgbClr val="000000"/>
                    </a:solidFill>
                  </a:rPr>
                  <a:t>λ</a:t>
                </a:r>
                <a:r>
                  <a:rPr lang="ru-RU" altLang="ru-RU" sz="1600" i="1">
                    <a:solidFill>
                      <a:srgbClr val="000000"/>
                    </a:solidFill>
                  </a:rPr>
                  <a:t> + DJs    </a:t>
                </a:r>
                <a:r>
                  <a:rPr lang="ru-RU" altLang="ru-RU" sz="1600">
                    <a:solidFill>
                      <a:srgbClr val="000000"/>
                    </a:solidFill>
                  </a:rPr>
                  <a:t>(2</a:t>
                </a:r>
                <a:r>
                  <a:rPr lang="ru-RU" altLang="ru-RU" sz="1600" i="1">
                    <a:solidFill>
                      <a:srgbClr val="000000"/>
                    </a:solidFill>
                  </a:rPr>
                  <a:t>v/</a:t>
                </a:r>
                <a:r>
                  <a:rPr lang="ru-RU" altLang="ru-RU" sz="2000">
                    <a:solidFill>
                      <a:srgbClr val="000000"/>
                    </a:solidFill>
                  </a:rPr>
                  <a:t>π</a:t>
                </a:r>
                <a:r>
                  <a:rPr lang="ru-RU" altLang="ru-RU" sz="1600" i="1">
                    <a:solidFill>
                      <a:srgbClr val="000000"/>
                    </a:solidFill>
                  </a:rPr>
                  <a:t> GkT</a:t>
                </a:r>
                <a:r>
                  <a:rPr lang="ru-RU" altLang="ru-RU" sz="1600">
                    <a:solidFill>
                      <a:srgbClr val="000000"/>
                    </a:solidFill>
                  </a:rPr>
                  <a:t>)</a:t>
                </a:r>
                <a:endParaRPr lang="ru-RU" altLang="ru-RU" sz="2800" b="0"/>
              </a:p>
            </p:txBody>
          </p:sp>
          <p:sp>
            <p:nvSpPr>
              <p:cNvPr id="56366" name="Rectangle 41"/>
              <p:cNvSpPr>
                <a:spLocks noChangeArrowheads="1"/>
              </p:cNvSpPr>
              <p:nvPr/>
            </p:nvSpPr>
            <p:spPr bwMode="auto">
              <a:xfrm>
                <a:off x="288" y="2976"/>
                <a:ext cx="473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i="1">
                    <a:solidFill>
                      <a:srgbClr val="000000"/>
                    </a:solidFill>
                  </a:rPr>
                  <a:t>G -</a:t>
                </a:r>
                <a:r>
                  <a:rPr lang="ru-RU" altLang="ru-RU" sz="1400" b="0">
                    <a:solidFill>
                      <a:srgbClr val="000000"/>
                    </a:solidFill>
                  </a:rPr>
                  <a:t>модуль  сдвига;  </a:t>
                </a:r>
                <a:r>
                  <a:rPr lang="ru-RU" altLang="ru-RU">
                    <a:solidFill>
                      <a:srgbClr val="000000"/>
                    </a:solidFill>
                  </a:rPr>
                  <a:t>λ </a:t>
                </a:r>
                <a:r>
                  <a:rPr lang="ru-RU" altLang="ru-RU" sz="1400" b="0">
                    <a:solidFill>
                      <a:srgbClr val="000000"/>
                    </a:solidFill>
                  </a:rPr>
                  <a:t>- продольная  магнитострикция  насыщения; </a:t>
                </a:r>
                <a:r>
                  <a:rPr lang="ru-RU" altLang="ru-RU" sz="1400" i="1">
                    <a:solidFill>
                      <a:srgbClr val="000000"/>
                    </a:solidFill>
                  </a:rPr>
                  <a:t>D </a:t>
                </a:r>
                <a:r>
                  <a:rPr lang="ru-RU" altLang="ru-RU" sz="1400" b="0">
                    <a:solidFill>
                      <a:srgbClr val="000000"/>
                    </a:solidFill>
                  </a:rPr>
                  <a:t>- размагничивающий  фактор</a:t>
                </a:r>
                <a:endParaRPr lang="ru-RU" altLang="ru-RU" sz="2800" b="0"/>
              </a:p>
            </p:txBody>
          </p:sp>
          <p:sp>
            <p:nvSpPr>
              <p:cNvPr id="56367" name="Rectangle 42"/>
              <p:cNvSpPr>
                <a:spLocks noChangeArrowheads="1"/>
              </p:cNvSpPr>
              <p:nvPr/>
            </p:nvSpPr>
            <p:spPr bwMode="auto">
              <a:xfrm>
                <a:off x="1248" y="3168"/>
                <a:ext cx="152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i="1">
                    <a:solidFill>
                      <a:srgbClr val="000000"/>
                    </a:solidFill>
                  </a:rPr>
                  <a:t>m, e -  </a:t>
                </a:r>
                <a:r>
                  <a:rPr lang="ru-RU" altLang="ru-RU" sz="1400" b="0">
                    <a:solidFill>
                      <a:srgbClr val="000000"/>
                    </a:solidFill>
                  </a:rPr>
                  <a:t>масса и  заряд  электрона</a:t>
                </a:r>
                <a:endParaRPr lang="ru-RU" altLang="ru-RU" sz="2800" b="0"/>
              </a:p>
            </p:txBody>
          </p:sp>
          <p:sp>
            <p:nvSpPr>
              <p:cNvPr id="56368" name="Line 4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1" cy="1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69" name="Line 44"/>
              <p:cNvSpPr>
                <a:spLocks noChangeShapeType="1"/>
              </p:cNvSpPr>
              <p:nvPr/>
            </p:nvSpPr>
            <p:spPr bwMode="auto">
              <a:xfrm>
                <a:off x="2592" y="2784"/>
                <a:ext cx="1" cy="1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70" name="Rectangle 45"/>
              <p:cNvSpPr>
                <a:spLocks noChangeArrowheads="1"/>
              </p:cNvSpPr>
              <p:nvPr/>
            </p:nvSpPr>
            <p:spPr bwMode="auto">
              <a:xfrm>
                <a:off x="1128" y="2238"/>
                <a:ext cx="87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300" b="0">
                    <a:solidFill>
                      <a:srgbClr val="000000"/>
                    </a:solidFill>
                  </a:rPr>
                  <a:t>-1</a:t>
                </a:r>
                <a:endParaRPr lang="ru-RU" altLang="ru-RU" sz="2800" b="0"/>
              </a:p>
            </p:txBody>
          </p:sp>
          <p:sp>
            <p:nvSpPr>
              <p:cNvPr id="56371" name="Rectangle 46"/>
              <p:cNvSpPr>
                <a:spLocks noChangeArrowheads="1"/>
              </p:cNvSpPr>
              <p:nvPr/>
            </p:nvSpPr>
            <p:spPr bwMode="auto">
              <a:xfrm>
                <a:off x="1104" y="2304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b="0">
                    <a:solidFill>
                      <a:srgbClr val="000000"/>
                    </a:solidFill>
                  </a:rPr>
                  <a:t>o</a:t>
                </a:r>
                <a:endParaRPr lang="ru-RU" altLang="ru-RU" sz="2800" b="0"/>
              </a:p>
            </p:txBody>
          </p:sp>
          <p:sp>
            <p:nvSpPr>
              <p:cNvPr id="56372" name="Rectangle 47"/>
              <p:cNvSpPr>
                <a:spLocks noChangeArrowheads="1"/>
              </p:cNvSpPr>
              <p:nvPr/>
            </p:nvSpPr>
            <p:spPr bwMode="auto">
              <a:xfrm>
                <a:off x="1344" y="2304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b="0">
                    <a:solidFill>
                      <a:srgbClr val="000000"/>
                    </a:solidFill>
                  </a:rPr>
                  <a:t>o</a:t>
                </a:r>
                <a:endParaRPr lang="ru-RU" altLang="ru-RU" sz="2800" b="0"/>
              </a:p>
            </p:txBody>
          </p:sp>
          <p:sp>
            <p:nvSpPr>
              <p:cNvPr id="56373" name="Rectangle 48"/>
              <p:cNvSpPr>
                <a:spLocks noChangeArrowheads="1"/>
              </p:cNvSpPr>
              <p:nvPr/>
            </p:nvSpPr>
            <p:spPr bwMode="auto">
              <a:xfrm>
                <a:off x="1056" y="2256"/>
                <a:ext cx="223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>
                    <a:solidFill>
                      <a:srgbClr val="000000"/>
                    </a:solidFill>
                  </a:rPr>
                  <a:t>τ   </a:t>
                </a:r>
                <a:r>
                  <a:rPr lang="ru-RU" altLang="ru-RU" sz="1600" i="1">
                    <a:solidFill>
                      <a:srgbClr val="000000"/>
                    </a:solidFill>
                  </a:rPr>
                  <a:t>=f   </a:t>
                </a:r>
                <a:r>
                  <a:rPr lang="en-US" altLang="ru-RU" sz="1600">
                    <a:solidFill>
                      <a:srgbClr val="000000"/>
                    </a:solidFill>
                  </a:rPr>
                  <a:t>exp(</a:t>
                </a:r>
                <a:r>
                  <a:rPr lang="ru-RU" altLang="ru-RU" sz="1600" i="1">
                    <a:solidFill>
                      <a:srgbClr val="000000"/>
                    </a:solidFill>
                  </a:rPr>
                  <a:t>-Kv/kT</a:t>
                </a:r>
                <a:r>
                  <a:rPr lang="ru-RU" altLang="ru-RU" sz="1600">
                    <a:solidFill>
                      <a:srgbClr val="000000"/>
                    </a:solidFill>
                  </a:rPr>
                  <a:t>)</a:t>
                </a:r>
                <a:r>
                  <a:rPr lang="ru-RU" altLang="ru-RU" sz="1600" i="1">
                    <a:solidFill>
                      <a:srgbClr val="000000"/>
                    </a:solidFill>
                  </a:rPr>
                  <a:t>=f   </a:t>
                </a:r>
                <a:r>
                  <a:rPr lang="ru-RU" altLang="ru-RU" sz="1600">
                    <a:solidFill>
                      <a:srgbClr val="000000"/>
                    </a:solidFill>
                  </a:rPr>
                  <a:t>exp(-</a:t>
                </a:r>
                <a:r>
                  <a:rPr lang="ru-RU" altLang="ru-RU" sz="1600" i="1">
                    <a:solidFill>
                      <a:srgbClr val="000000"/>
                    </a:solidFill>
                  </a:rPr>
                  <a:t>Js*v*Hc/2kT</a:t>
                </a:r>
                <a:r>
                  <a:rPr lang="ru-RU" altLang="ru-RU" sz="1600">
                    <a:solidFill>
                      <a:srgbClr val="000000"/>
                    </a:solidFill>
                  </a:rPr>
                  <a:t>)</a:t>
                </a:r>
                <a:endParaRPr lang="ru-RU" altLang="ru-RU" sz="2800" b="0"/>
              </a:p>
            </p:txBody>
          </p:sp>
          <p:sp>
            <p:nvSpPr>
              <p:cNvPr id="56374" name="Rectangle 49"/>
              <p:cNvSpPr>
                <a:spLocks noChangeArrowheads="1"/>
              </p:cNvSpPr>
              <p:nvPr/>
            </p:nvSpPr>
            <p:spPr bwMode="auto">
              <a:xfrm>
                <a:off x="2200" y="2314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b="0">
                    <a:solidFill>
                      <a:srgbClr val="000000"/>
                    </a:solidFill>
                  </a:rPr>
                  <a:t>o</a:t>
                </a:r>
                <a:endParaRPr lang="ru-RU" altLang="ru-RU" sz="2800" b="0"/>
              </a:p>
            </p:txBody>
          </p:sp>
          <p:sp>
            <p:nvSpPr>
              <p:cNvPr id="56375" name="Rectangle 50"/>
              <p:cNvSpPr>
                <a:spLocks noChangeArrowheads="1"/>
              </p:cNvSpPr>
              <p:nvPr/>
            </p:nvSpPr>
            <p:spPr bwMode="auto">
              <a:xfrm>
                <a:off x="384" y="2496"/>
                <a:ext cx="225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500" b="0">
                    <a:solidFill>
                      <a:srgbClr val="000000"/>
                    </a:solidFill>
                  </a:rPr>
                  <a:t>где  </a:t>
                </a:r>
                <a:r>
                  <a:rPr lang="en-US" altLang="ru-RU" sz="1500" i="1">
                    <a:solidFill>
                      <a:srgbClr val="000000"/>
                    </a:solidFill>
                  </a:rPr>
                  <a:t>f    - </a:t>
                </a:r>
                <a:r>
                  <a:rPr lang="ru-RU" altLang="ru-RU" sz="1500" b="0">
                    <a:solidFill>
                      <a:srgbClr val="000000"/>
                    </a:solidFill>
                  </a:rPr>
                  <a:t>частотный фактор</a:t>
                </a:r>
                <a:r>
                  <a:rPr lang="ru-RU" altLang="ru-RU" sz="1500" i="1">
                    <a:solidFill>
                      <a:srgbClr val="000000"/>
                    </a:solidFill>
                  </a:rPr>
                  <a:t>  </a:t>
                </a:r>
                <a:r>
                  <a:rPr lang="ru-RU" altLang="ru-RU" sz="1500" b="0">
                    <a:solidFill>
                      <a:srgbClr val="000000"/>
                    </a:solidFill>
                  </a:rPr>
                  <a:t>порядка 10   сек</a:t>
                </a:r>
                <a:endParaRPr lang="ru-RU" altLang="ru-RU" sz="1500" b="0"/>
              </a:p>
            </p:txBody>
          </p:sp>
        </p:grpSp>
      </p:grpSp>
      <p:grpSp>
        <p:nvGrpSpPr>
          <p:cNvPr id="413747" name="Group 51"/>
          <p:cNvGrpSpPr>
            <a:grpSpLocks/>
          </p:cNvGrpSpPr>
          <p:nvPr/>
        </p:nvGrpSpPr>
        <p:grpSpPr bwMode="auto">
          <a:xfrm>
            <a:off x="0" y="6311900"/>
            <a:ext cx="9144000" cy="381000"/>
            <a:chOff x="0" y="3312"/>
            <a:chExt cx="5760" cy="240"/>
          </a:xfrm>
        </p:grpSpPr>
        <p:sp>
          <p:nvSpPr>
            <p:cNvPr id="56354" name="Rectangle 52"/>
            <p:cNvSpPr>
              <a:spLocks noChangeArrowheads="1"/>
            </p:cNvSpPr>
            <p:nvPr/>
          </p:nvSpPr>
          <p:spPr bwMode="auto">
            <a:xfrm>
              <a:off x="0" y="3312"/>
              <a:ext cx="5760" cy="24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pic>
          <p:nvPicPr>
            <p:cNvPr id="56355" name="Picture 5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360"/>
              <a:ext cx="1780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3752" name="Group 56"/>
          <p:cNvGrpSpPr>
            <a:grpSpLocks/>
          </p:cNvGrpSpPr>
          <p:nvPr/>
        </p:nvGrpSpPr>
        <p:grpSpPr bwMode="auto">
          <a:xfrm>
            <a:off x="0" y="1143000"/>
            <a:ext cx="9144000" cy="1265238"/>
            <a:chOff x="0" y="96"/>
            <a:chExt cx="5760" cy="797"/>
          </a:xfrm>
        </p:grpSpPr>
        <p:grpSp>
          <p:nvGrpSpPr>
            <p:cNvPr id="56327" name="Group 57"/>
            <p:cNvGrpSpPr>
              <a:grpSpLocks/>
            </p:cNvGrpSpPr>
            <p:nvPr/>
          </p:nvGrpSpPr>
          <p:grpSpPr bwMode="auto">
            <a:xfrm>
              <a:off x="0" y="96"/>
              <a:ext cx="5760" cy="784"/>
              <a:chOff x="0" y="336"/>
              <a:chExt cx="5760" cy="784"/>
            </a:xfrm>
          </p:grpSpPr>
          <p:sp>
            <p:nvSpPr>
              <p:cNvPr id="56329" name="Rectangle 58"/>
              <p:cNvSpPr>
                <a:spLocks noChangeArrowheads="1"/>
              </p:cNvSpPr>
              <p:nvPr/>
            </p:nvSpPr>
            <p:spPr bwMode="auto">
              <a:xfrm>
                <a:off x="0" y="336"/>
                <a:ext cx="5760" cy="768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grpSp>
            <p:nvGrpSpPr>
              <p:cNvPr id="56330" name="Group 59"/>
              <p:cNvGrpSpPr>
                <a:grpSpLocks/>
              </p:cNvGrpSpPr>
              <p:nvPr/>
            </p:nvGrpSpPr>
            <p:grpSpPr bwMode="auto">
              <a:xfrm>
                <a:off x="902" y="384"/>
                <a:ext cx="2794" cy="736"/>
                <a:chOff x="902" y="384"/>
                <a:chExt cx="2794" cy="736"/>
              </a:xfrm>
            </p:grpSpPr>
            <p:sp>
              <p:nvSpPr>
                <p:cNvPr id="56331" name="Rectangle 60"/>
                <p:cNvSpPr>
                  <a:spLocks noChangeArrowheads="1"/>
                </p:cNvSpPr>
                <p:nvPr/>
              </p:nvSpPr>
              <p:spPr bwMode="auto">
                <a:xfrm>
                  <a:off x="908" y="576"/>
                  <a:ext cx="1617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500" b="0">
                      <a:solidFill>
                        <a:srgbClr val="000000"/>
                      </a:solidFill>
                    </a:rPr>
                    <a:t>энергия  тепловых  флуктуаций</a:t>
                  </a:r>
                  <a:endParaRPr lang="ru-RU" altLang="ru-RU" sz="2800" b="0"/>
                </a:p>
              </p:txBody>
            </p:sp>
            <p:sp>
              <p:nvSpPr>
                <p:cNvPr id="56332" name="Rectangle 61"/>
                <p:cNvSpPr>
                  <a:spLocks noChangeArrowheads="1"/>
                </p:cNvSpPr>
                <p:nvPr/>
              </p:nvSpPr>
              <p:spPr bwMode="auto">
                <a:xfrm>
                  <a:off x="1856" y="966"/>
                  <a:ext cx="780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500" b="0">
                      <a:solidFill>
                        <a:srgbClr val="000000"/>
                      </a:solidFill>
                    </a:rPr>
                    <a:t>ферромагнетик</a:t>
                  </a:r>
                  <a:endParaRPr lang="ru-RU" altLang="ru-RU" sz="2800" b="0"/>
                </a:p>
              </p:txBody>
            </p:sp>
            <p:sp>
              <p:nvSpPr>
                <p:cNvPr id="56333" name="Rectangle 62"/>
                <p:cNvSpPr>
                  <a:spLocks noChangeArrowheads="1"/>
                </p:cNvSpPr>
                <p:nvPr/>
              </p:nvSpPr>
              <p:spPr bwMode="auto">
                <a:xfrm>
                  <a:off x="2918" y="966"/>
                  <a:ext cx="699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500" b="0">
                      <a:solidFill>
                        <a:srgbClr val="000000"/>
                      </a:solidFill>
                    </a:rPr>
                    <a:t>парамагнетик</a:t>
                  </a:r>
                  <a:endParaRPr lang="ru-RU" altLang="ru-RU" sz="2800" b="0"/>
                </a:p>
              </p:txBody>
            </p:sp>
            <p:sp>
              <p:nvSpPr>
                <p:cNvPr id="56334" name="Rectangle 63"/>
                <p:cNvSpPr>
                  <a:spLocks noChangeArrowheads="1"/>
                </p:cNvSpPr>
                <p:nvPr/>
              </p:nvSpPr>
              <p:spPr bwMode="auto">
                <a:xfrm>
                  <a:off x="926" y="972"/>
                  <a:ext cx="18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500" b="0">
                      <a:solidFill>
                        <a:srgbClr val="000000"/>
                      </a:solidFill>
                    </a:rPr>
                    <a:t>при</a:t>
                  </a:r>
                  <a:endParaRPr lang="ru-RU" altLang="ru-RU" sz="2800" b="0"/>
                </a:p>
              </p:txBody>
            </p:sp>
            <p:sp>
              <p:nvSpPr>
                <p:cNvPr id="56335" name="Rectangle 64"/>
                <p:cNvSpPr>
                  <a:spLocks noChangeArrowheads="1"/>
                </p:cNvSpPr>
                <p:nvPr/>
              </p:nvSpPr>
              <p:spPr bwMode="auto">
                <a:xfrm>
                  <a:off x="902" y="726"/>
                  <a:ext cx="1573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500" b="0">
                      <a:solidFill>
                        <a:srgbClr val="000000"/>
                      </a:solidFill>
                    </a:rPr>
                    <a:t>при  небольших  температурах</a:t>
                  </a:r>
                  <a:endParaRPr lang="ru-RU" altLang="ru-RU" sz="2800" b="0"/>
                </a:p>
              </p:txBody>
            </p:sp>
            <p:sp>
              <p:nvSpPr>
                <p:cNvPr id="56336" name="Rectangle 65"/>
                <p:cNvSpPr>
                  <a:spLocks noChangeArrowheads="1"/>
                </p:cNvSpPr>
                <p:nvPr/>
              </p:nvSpPr>
              <p:spPr bwMode="auto">
                <a:xfrm>
                  <a:off x="3218" y="744"/>
                  <a:ext cx="52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300" i="1">
                      <a:solidFill>
                        <a:srgbClr val="000000"/>
                      </a:solidFill>
                    </a:rPr>
                    <a:t>a</a:t>
                  </a:r>
                  <a:endParaRPr lang="ru-RU" altLang="ru-RU" sz="2800" b="0"/>
                </a:p>
              </p:txBody>
            </p:sp>
            <p:sp>
              <p:nvSpPr>
                <p:cNvPr id="56337" name="Rectangle 66"/>
                <p:cNvSpPr>
                  <a:spLocks noChangeArrowheads="1"/>
                </p:cNvSpPr>
                <p:nvPr/>
              </p:nvSpPr>
              <p:spPr bwMode="auto">
                <a:xfrm>
                  <a:off x="1158" y="966"/>
                  <a:ext cx="80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500" i="1">
                      <a:solidFill>
                        <a:srgbClr val="000000"/>
                      </a:solidFill>
                    </a:rPr>
                    <a:t>K</a:t>
                  </a:r>
                  <a:endParaRPr lang="ru-RU" altLang="ru-RU" sz="2800" b="0"/>
                </a:p>
              </p:txBody>
            </p:sp>
            <p:sp>
              <p:nvSpPr>
                <p:cNvPr id="56338" name="Rectangle 67"/>
                <p:cNvSpPr>
                  <a:spLocks noChangeArrowheads="1"/>
                </p:cNvSpPr>
                <p:nvPr/>
              </p:nvSpPr>
              <p:spPr bwMode="auto">
                <a:xfrm>
                  <a:off x="1334" y="966"/>
                  <a:ext cx="57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600" i="1">
                      <a:solidFill>
                        <a:srgbClr val="000000"/>
                      </a:solidFill>
                    </a:rPr>
                    <a:t>v</a:t>
                  </a:r>
                  <a:endParaRPr lang="ru-RU" altLang="ru-RU" sz="2800" b="0"/>
                </a:p>
              </p:txBody>
            </p:sp>
            <p:sp>
              <p:nvSpPr>
                <p:cNvPr id="56339" name="Rectangle 68"/>
                <p:cNvSpPr>
                  <a:spLocks noChangeArrowheads="1"/>
                </p:cNvSpPr>
                <p:nvPr/>
              </p:nvSpPr>
              <p:spPr bwMode="auto">
                <a:xfrm>
                  <a:off x="3146" y="708"/>
                  <a:ext cx="80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500" i="1">
                      <a:solidFill>
                        <a:srgbClr val="000000"/>
                      </a:solidFill>
                    </a:rPr>
                    <a:t>K</a:t>
                  </a:r>
                  <a:endParaRPr lang="ru-RU" altLang="ru-RU" sz="2800" b="0"/>
                </a:p>
              </p:txBody>
            </p:sp>
            <p:sp>
              <p:nvSpPr>
                <p:cNvPr id="56340" name="Rectangle 69"/>
                <p:cNvSpPr>
                  <a:spLocks noChangeArrowheads="1"/>
                </p:cNvSpPr>
                <p:nvPr/>
              </p:nvSpPr>
              <p:spPr bwMode="auto">
                <a:xfrm>
                  <a:off x="3290" y="702"/>
                  <a:ext cx="57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600" i="1">
                      <a:solidFill>
                        <a:srgbClr val="000000"/>
                      </a:solidFill>
                    </a:rPr>
                    <a:t>v</a:t>
                  </a:r>
                  <a:endParaRPr lang="ru-RU" altLang="ru-RU" sz="2800" b="0"/>
                </a:p>
              </p:txBody>
            </p:sp>
            <p:sp>
              <p:nvSpPr>
                <p:cNvPr id="56341" name="Rectangle 70"/>
                <p:cNvSpPr>
                  <a:spLocks noChangeArrowheads="1"/>
                </p:cNvSpPr>
                <p:nvPr/>
              </p:nvSpPr>
              <p:spPr bwMode="auto">
                <a:xfrm>
                  <a:off x="3182" y="570"/>
                  <a:ext cx="31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500" i="1">
                      <a:solidFill>
                        <a:srgbClr val="000000"/>
                      </a:solidFill>
                    </a:rPr>
                    <a:t>Et=kT</a:t>
                  </a:r>
                  <a:endParaRPr lang="ru-RU" altLang="ru-RU" sz="2800" b="0"/>
                </a:p>
              </p:txBody>
            </p:sp>
            <p:sp>
              <p:nvSpPr>
                <p:cNvPr id="56342" name="Rectangle 71"/>
                <p:cNvSpPr>
                  <a:spLocks noChangeArrowheads="1"/>
                </p:cNvSpPr>
                <p:nvPr/>
              </p:nvSpPr>
              <p:spPr bwMode="auto">
                <a:xfrm>
                  <a:off x="1538" y="972"/>
                  <a:ext cx="133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500" i="1">
                      <a:solidFill>
                        <a:srgbClr val="000000"/>
                      </a:solidFill>
                    </a:rPr>
                    <a:t>kT</a:t>
                  </a:r>
                  <a:endParaRPr lang="ru-RU" altLang="ru-RU" sz="2800" b="0"/>
                </a:p>
              </p:txBody>
            </p:sp>
            <p:sp>
              <p:nvSpPr>
                <p:cNvPr id="56343" name="Rectangle 72"/>
                <p:cNvSpPr>
                  <a:spLocks noChangeArrowheads="1"/>
                </p:cNvSpPr>
                <p:nvPr/>
              </p:nvSpPr>
              <p:spPr bwMode="auto">
                <a:xfrm>
                  <a:off x="3554" y="708"/>
                  <a:ext cx="133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500" i="1">
                      <a:solidFill>
                        <a:srgbClr val="000000"/>
                      </a:solidFill>
                    </a:rPr>
                    <a:t>kT</a:t>
                  </a:r>
                  <a:endParaRPr lang="ru-RU" altLang="ru-RU" sz="2800" b="0"/>
                </a:p>
              </p:txBody>
            </p:sp>
            <p:sp>
              <p:nvSpPr>
                <p:cNvPr id="56344" name="Rectangle 73"/>
                <p:cNvSpPr>
                  <a:spLocks noChangeArrowheads="1"/>
                </p:cNvSpPr>
                <p:nvPr/>
              </p:nvSpPr>
              <p:spPr bwMode="auto">
                <a:xfrm>
                  <a:off x="3392" y="702"/>
                  <a:ext cx="6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500" i="1">
                      <a:solidFill>
                        <a:srgbClr val="000000"/>
                      </a:solidFill>
                    </a:rPr>
                    <a:t>&gt;</a:t>
                  </a:r>
                  <a:endParaRPr lang="ru-RU" altLang="ru-RU" sz="2800" b="0"/>
                </a:p>
              </p:txBody>
            </p:sp>
            <p:sp>
              <p:nvSpPr>
                <p:cNvPr id="56345" name="Rectangle 74"/>
                <p:cNvSpPr>
                  <a:spLocks noChangeArrowheads="1"/>
                </p:cNvSpPr>
                <p:nvPr/>
              </p:nvSpPr>
              <p:spPr bwMode="auto">
                <a:xfrm>
                  <a:off x="3446" y="708"/>
                  <a:ext cx="6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500" i="1">
                      <a:solidFill>
                        <a:srgbClr val="000000"/>
                      </a:solidFill>
                    </a:rPr>
                    <a:t>&gt;</a:t>
                  </a:r>
                  <a:endParaRPr lang="ru-RU" altLang="ru-RU" sz="2800" b="0"/>
                </a:p>
              </p:txBody>
            </p:sp>
            <p:sp>
              <p:nvSpPr>
                <p:cNvPr id="56346" name="Freeform 75"/>
                <p:cNvSpPr>
                  <a:spLocks/>
                </p:cNvSpPr>
                <p:nvPr/>
              </p:nvSpPr>
              <p:spPr bwMode="auto">
                <a:xfrm>
                  <a:off x="1424" y="1038"/>
                  <a:ext cx="78" cy="24"/>
                </a:xfrm>
                <a:custGeom>
                  <a:avLst/>
                  <a:gdLst>
                    <a:gd name="T0" fmla="*/ 78 w 78"/>
                    <a:gd name="T1" fmla="*/ 0 h 24"/>
                    <a:gd name="T2" fmla="*/ 78 w 78"/>
                    <a:gd name="T3" fmla="*/ 6 h 24"/>
                    <a:gd name="T4" fmla="*/ 78 w 78"/>
                    <a:gd name="T5" fmla="*/ 12 h 24"/>
                    <a:gd name="T6" fmla="*/ 78 w 78"/>
                    <a:gd name="T7" fmla="*/ 18 h 24"/>
                    <a:gd name="T8" fmla="*/ 72 w 78"/>
                    <a:gd name="T9" fmla="*/ 18 h 24"/>
                    <a:gd name="T10" fmla="*/ 72 w 78"/>
                    <a:gd name="T11" fmla="*/ 24 h 24"/>
                    <a:gd name="T12" fmla="*/ 66 w 78"/>
                    <a:gd name="T13" fmla="*/ 24 h 24"/>
                    <a:gd name="T14" fmla="*/ 60 w 78"/>
                    <a:gd name="T15" fmla="*/ 24 h 24"/>
                    <a:gd name="T16" fmla="*/ 54 w 78"/>
                    <a:gd name="T17" fmla="*/ 24 h 24"/>
                    <a:gd name="T18" fmla="*/ 48 w 78"/>
                    <a:gd name="T19" fmla="*/ 24 h 24"/>
                    <a:gd name="T20" fmla="*/ 42 w 78"/>
                    <a:gd name="T21" fmla="*/ 24 h 24"/>
                    <a:gd name="T22" fmla="*/ 36 w 78"/>
                    <a:gd name="T23" fmla="*/ 18 h 24"/>
                    <a:gd name="T24" fmla="*/ 30 w 78"/>
                    <a:gd name="T25" fmla="*/ 18 h 24"/>
                    <a:gd name="T26" fmla="*/ 24 w 78"/>
                    <a:gd name="T27" fmla="*/ 12 h 24"/>
                    <a:gd name="T28" fmla="*/ 18 w 78"/>
                    <a:gd name="T29" fmla="*/ 12 h 24"/>
                    <a:gd name="T30" fmla="*/ 12 w 78"/>
                    <a:gd name="T31" fmla="*/ 12 h 24"/>
                    <a:gd name="T32" fmla="*/ 6 w 78"/>
                    <a:gd name="T33" fmla="*/ 18 h 24"/>
                    <a:gd name="T34" fmla="*/ 6 w 78"/>
                    <a:gd name="T35" fmla="*/ 24 h 24"/>
                    <a:gd name="T36" fmla="*/ 0 w 78"/>
                    <a:gd name="T37" fmla="*/ 24 h 24"/>
                    <a:gd name="T38" fmla="*/ 0 w 78"/>
                    <a:gd name="T39" fmla="*/ 18 h 24"/>
                    <a:gd name="T40" fmla="*/ 6 w 78"/>
                    <a:gd name="T41" fmla="*/ 12 h 24"/>
                    <a:gd name="T42" fmla="*/ 6 w 78"/>
                    <a:gd name="T43" fmla="*/ 6 h 24"/>
                    <a:gd name="T44" fmla="*/ 12 w 78"/>
                    <a:gd name="T45" fmla="*/ 6 h 24"/>
                    <a:gd name="T46" fmla="*/ 12 w 78"/>
                    <a:gd name="T47" fmla="*/ 0 h 24"/>
                    <a:gd name="T48" fmla="*/ 18 w 78"/>
                    <a:gd name="T49" fmla="*/ 0 h 24"/>
                    <a:gd name="T50" fmla="*/ 24 w 78"/>
                    <a:gd name="T51" fmla="*/ 0 h 24"/>
                    <a:gd name="T52" fmla="*/ 30 w 78"/>
                    <a:gd name="T53" fmla="*/ 0 h 24"/>
                    <a:gd name="T54" fmla="*/ 36 w 78"/>
                    <a:gd name="T55" fmla="*/ 6 h 24"/>
                    <a:gd name="T56" fmla="*/ 42 w 78"/>
                    <a:gd name="T57" fmla="*/ 6 h 24"/>
                    <a:gd name="T58" fmla="*/ 48 w 78"/>
                    <a:gd name="T59" fmla="*/ 12 h 24"/>
                    <a:gd name="T60" fmla="*/ 54 w 78"/>
                    <a:gd name="T61" fmla="*/ 12 h 24"/>
                    <a:gd name="T62" fmla="*/ 60 w 78"/>
                    <a:gd name="T63" fmla="*/ 18 h 24"/>
                    <a:gd name="T64" fmla="*/ 66 w 78"/>
                    <a:gd name="T65" fmla="*/ 18 h 24"/>
                    <a:gd name="T66" fmla="*/ 72 w 78"/>
                    <a:gd name="T67" fmla="*/ 12 h 24"/>
                    <a:gd name="T68" fmla="*/ 72 w 78"/>
                    <a:gd name="T69" fmla="*/ 6 h 24"/>
                    <a:gd name="T70" fmla="*/ 78 w 78"/>
                    <a:gd name="T71" fmla="*/ 6 h 24"/>
                    <a:gd name="T72" fmla="*/ 78 w 78"/>
                    <a:gd name="T73" fmla="*/ 0 h 2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78" h="24">
                      <a:moveTo>
                        <a:pt x="78" y="0"/>
                      </a:moveTo>
                      <a:lnTo>
                        <a:pt x="78" y="6"/>
                      </a:lnTo>
                      <a:lnTo>
                        <a:pt x="78" y="12"/>
                      </a:lnTo>
                      <a:lnTo>
                        <a:pt x="78" y="18"/>
                      </a:lnTo>
                      <a:lnTo>
                        <a:pt x="72" y="18"/>
                      </a:lnTo>
                      <a:lnTo>
                        <a:pt x="72" y="24"/>
                      </a:lnTo>
                      <a:lnTo>
                        <a:pt x="66" y="24"/>
                      </a:lnTo>
                      <a:lnTo>
                        <a:pt x="60" y="24"/>
                      </a:lnTo>
                      <a:lnTo>
                        <a:pt x="54" y="24"/>
                      </a:lnTo>
                      <a:lnTo>
                        <a:pt x="48" y="24"/>
                      </a:lnTo>
                      <a:lnTo>
                        <a:pt x="42" y="24"/>
                      </a:lnTo>
                      <a:lnTo>
                        <a:pt x="36" y="18"/>
                      </a:lnTo>
                      <a:lnTo>
                        <a:pt x="30" y="18"/>
                      </a:lnTo>
                      <a:lnTo>
                        <a:pt x="24" y="12"/>
                      </a:lnTo>
                      <a:lnTo>
                        <a:pt x="18" y="12"/>
                      </a:lnTo>
                      <a:lnTo>
                        <a:pt x="12" y="12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6"/>
                      </a:lnTo>
                      <a:lnTo>
                        <a:pt x="42" y="6"/>
                      </a:lnTo>
                      <a:lnTo>
                        <a:pt x="48" y="12"/>
                      </a:lnTo>
                      <a:lnTo>
                        <a:pt x="54" y="12"/>
                      </a:lnTo>
                      <a:lnTo>
                        <a:pt x="60" y="18"/>
                      </a:lnTo>
                      <a:lnTo>
                        <a:pt x="66" y="18"/>
                      </a:lnTo>
                      <a:lnTo>
                        <a:pt x="72" y="12"/>
                      </a:lnTo>
                      <a:lnTo>
                        <a:pt x="72" y="6"/>
                      </a:lnTo>
                      <a:lnTo>
                        <a:pt x="78" y="6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47" name="Freeform 76"/>
                <p:cNvSpPr>
                  <a:spLocks/>
                </p:cNvSpPr>
                <p:nvPr/>
              </p:nvSpPr>
              <p:spPr bwMode="auto">
                <a:xfrm>
                  <a:off x="1424" y="1038"/>
                  <a:ext cx="78" cy="24"/>
                </a:xfrm>
                <a:custGeom>
                  <a:avLst/>
                  <a:gdLst>
                    <a:gd name="T0" fmla="*/ 78 w 78"/>
                    <a:gd name="T1" fmla="*/ 0 h 24"/>
                    <a:gd name="T2" fmla="*/ 78 w 78"/>
                    <a:gd name="T3" fmla="*/ 6 h 24"/>
                    <a:gd name="T4" fmla="*/ 78 w 78"/>
                    <a:gd name="T5" fmla="*/ 12 h 24"/>
                    <a:gd name="T6" fmla="*/ 78 w 78"/>
                    <a:gd name="T7" fmla="*/ 18 h 24"/>
                    <a:gd name="T8" fmla="*/ 72 w 78"/>
                    <a:gd name="T9" fmla="*/ 18 h 24"/>
                    <a:gd name="T10" fmla="*/ 72 w 78"/>
                    <a:gd name="T11" fmla="*/ 24 h 24"/>
                    <a:gd name="T12" fmla="*/ 66 w 78"/>
                    <a:gd name="T13" fmla="*/ 24 h 24"/>
                    <a:gd name="T14" fmla="*/ 60 w 78"/>
                    <a:gd name="T15" fmla="*/ 24 h 24"/>
                    <a:gd name="T16" fmla="*/ 54 w 78"/>
                    <a:gd name="T17" fmla="*/ 24 h 24"/>
                    <a:gd name="T18" fmla="*/ 48 w 78"/>
                    <a:gd name="T19" fmla="*/ 24 h 24"/>
                    <a:gd name="T20" fmla="*/ 42 w 78"/>
                    <a:gd name="T21" fmla="*/ 24 h 24"/>
                    <a:gd name="T22" fmla="*/ 36 w 78"/>
                    <a:gd name="T23" fmla="*/ 18 h 24"/>
                    <a:gd name="T24" fmla="*/ 30 w 78"/>
                    <a:gd name="T25" fmla="*/ 18 h 24"/>
                    <a:gd name="T26" fmla="*/ 24 w 78"/>
                    <a:gd name="T27" fmla="*/ 12 h 24"/>
                    <a:gd name="T28" fmla="*/ 18 w 78"/>
                    <a:gd name="T29" fmla="*/ 12 h 24"/>
                    <a:gd name="T30" fmla="*/ 12 w 78"/>
                    <a:gd name="T31" fmla="*/ 12 h 24"/>
                    <a:gd name="T32" fmla="*/ 6 w 78"/>
                    <a:gd name="T33" fmla="*/ 18 h 24"/>
                    <a:gd name="T34" fmla="*/ 6 w 78"/>
                    <a:gd name="T35" fmla="*/ 24 h 24"/>
                    <a:gd name="T36" fmla="*/ 0 w 78"/>
                    <a:gd name="T37" fmla="*/ 24 h 24"/>
                    <a:gd name="T38" fmla="*/ 0 w 78"/>
                    <a:gd name="T39" fmla="*/ 18 h 24"/>
                    <a:gd name="T40" fmla="*/ 6 w 78"/>
                    <a:gd name="T41" fmla="*/ 12 h 24"/>
                    <a:gd name="T42" fmla="*/ 6 w 78"/>
                    <a:gd name="T43" fmla="*/ 6 h 24"/>
                    <a:gd name="T44" fmla="*/ 12 w 78"/>
                    <a:gd name="T45" fmla="*/ 6 h 24"/>
                    <a:gd name="T46" fmla="*/ 12 w 78"/>
                    <a:gd name="T47" fmla="*/ 0 h 24"/>
                    <a:gd name="T48" fmla="*/ 18 w 78"/>
                    <a:gd name="T49" fmla="*/ 0 h 24"/>
                    <a:gd name="T50" fmla="*/ 24 w 78"/>
                    <a:gd name="T51" fmla="*/ 0 h 24"/>
                    <a:gd name="T52" fmla="*/ 30 w 78"/>
                    <a:gd name="T53" fmla="*/ 0 h 24"/>
                    <a:gd name="T54" fmla="*/ 36 w 78"/>
                    <a:gd name="T55" fmla="*/ 6 h 24"/>
                    <a:gd name="T56" fmla="*/ 42 w 78"/>
                    <a:gd name="T57" fmla="*/ 6 h 24"/>
                    <a:gd name="T58" fmla="*/ 48 w 78"/>
                    <a:gd name="T59" fmla="*/ 12 h 24"/>
                    <a:gd name="T60" fmla="*/ 54 w 78"/>
                    <a:gd name="T61" fmla="*/ 12 h 24"/>
                    <a:gd name="T62" fmla="*/ 60 w 78"/>
                    <a:gd name="T63" fmla="*/ 18 h 24"/>
                    <a:gd name="T64" fmla="*/ 66 w 78"/>
                    <a:gd name="T65" fmla="*/ 18 h 24"/>
                    <a:gd name="T66" fmla="*/ 72 w 78"/>
                    <a:gd name="T67" fmla="*/ 12 h 24"/>
                    <a:gd name="T68" fmla="*/ 72 w 78"/>
                    <a:gd name="T69" fmla="*/ 6 h 24"/>
                    <a:gd name="T70" fmla="*/ 78 w 78"/>
                    <a:gd name="T71" fmla="*/ 6 h 24"/>
                    <a:gd name="T72" fmla="*/ 78 w 78"/>
                    <a:gd name="T73" fmla="*/ 0 h 2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78" h="24">
                      <a:moveTo>
                        <a:pt x="78" y="0"/>
                      </a:moveTo>
                      <a:lnTo>
                        <a:pt x="78" y="6"/>
                      </a:lnTo>
                      <a:lnTo>
                        <a:pt x="78" y="12"/>
                      </a:lnTo>
                      <a:lnTo>
                        <a:pt x="78" y="18"/>
                      </a:lnTo>
                      <a:lnTo>
                        <a:pt x="72" y="18"/>
                      </a:lnTo>
                      <a:lnTo>
                        <a:pt x="72" y="24"/>
                      </a:lnTo>
                      <a:lnTo>
                        <a:pt x="66" y="24"/>
                      </a:lnTo>
                      <a:lnTo>
                        <a:pt x="60" y="24"/>
                      </a:lnTo>
                      <a:lnTo>
                        <a:pt x="54" y="24"/>
                      </a:lnTo>
                      <a:lnTo>
                        <a:pt x="48" y="24"/>
                      </a:lnTo>
                      <a:lnTo>
                        <a:pt x="42" y="24"/>
                      </a:lnTo>
                      <a:lnTo>
                        <a:pt x="36" y="18"/>
                      </a:lnTo>
                      <a:lnTo>
                        <a:pt x="30" y="18"/>
                      </a:lnTo>
                      <a:lnTo>
                        <a:pt x="24" y="12"/>
                      </a:lnTo>
                      <a:lnTo>
                        <a:pt x="18" y="12"/>
                      </a:lnTo>
                      <a:lnTo>
                        <a:pt x="12" y="12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6"/>
                      </a:lnTo>
                      <a:lnTo>
                        <a:pt x="42" y="6"/>
                      </a:lnTo>
                      <a:lnTo>
                        <a:pt x="48" y="12"/>
                      </a:lnTo>
                      <a:lnTo>
                        <a:pt x="54" y="12"/>
                      </a:lnTo>
                      <a:lnTo>
                        <a:pt x="60" y="18"/>
                      </a:lnTo>
                      <a:lnTo>
                        <a:pt x="66" y="18"/>
                      </a:lnTo>
                      <a:lnTo>
                        <a:pt x="72" y="12"/>
                      </a:lnTo>
                      <a:lnTo>
                        <a:pt x="72" y="6"/>
                      </a:lnTo>
                      <a:lnTo>
                        <a:pt x="78" y="6"/>
                      </a:lnTo>
                      <a:lnTo>
                        <a:pt x="7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48" name="Freeform 77"/>
                <p:cNvSpPr>
                  <a:spLocks/>
                </p:cNvSpPr>
                <p:nvPr/>
              </p:nvSpPr>
              <p:spPr bwMode="auto">
                <a:xfrm>
                  <a:off x="2708" y="1020"/>
                  <a:ext cx="174" cy="66"/>
                </a:xfrm>
                <a:custGeom>
                  <a:avLst/>
                  <a:gdLst>
                    <a:gd name="T0" fmla="*/ 174 w 174"/>
                    <a:gd name="T1" fmla="*/ 30 h 66"/>
                    <a:gd name="T2" fmla="*/ 102 w 174"/>
                    <a:gd name="T3" fmla="*/ 66 h 66"/>
                    <a:gd name="T4" fmla="*/ 102 w 174"/>
                    <a:gd name="T5" fmla="*/ 48 h 66"/>
                    <a:gd name="T6" fmla="*/ 0 w 174"/>
                    <a:gd name="T7" fmla="*/ 48 h 66"/>
                    <a:gd name="T8" fmla="*/ 0 w 174"/>
                    <a:gd name="T9" fmla="*/ 42 h 66"/>
                    <a:gd name="T10" fmla="*/ 114 w 174"/>
                    <a:gd name="T11" fmla="*/ 42 h 66"/>
                    <a:gd name="T12" fmla="*/ 114 w 174"/>
                    <a:gd name="T13" fmla="*/ 48 h 66"/>
                    <a:gd name="T14" fmla="*/ 150 w 174"/>
                    <a:gd name="T15" fmla="*/ 30 h 66"/>
                    <a:gd name="T16" fmla="*/ 114 w 174"/>
                    <a:gd name="T17" fmla="*/ 18 h 66"/>
                    <a:gd name="T18" fmla="*/ 114 w 174"/>
                    <a:gd name="T19" fmla="*/ 24 h 66"/>
                    <a:gd name="T20" fmla="*/ 0 w 174"/>
                    <a:gd name="T21" fmla="*/ 24 h 66"/>
                    <a:gd name="T22" fmla="*/ 0 w 174"/>
                    <a:gd name="T23" fmla="*/ 18 h 66"/>
                    <a:gd name="T24" fmla="*/ 102 w 174"/>
                    <a:gd name="T25" fmla="*/ 18 h 66"/>
                    <a:gd name="T26" fmla="*/ 102 w 174"/>
                    <a:gd name="T27" fmla="*/ 0 h 66"/>
                    <a:gd name="T28" fmla="*/ 174 w 174"/>
                    <a:gd name="T29" fmla="*/ 30 h 6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4" h="66">
                      <a:moveTo>
                        <a:pt x="174" y="30"/>
                      </a:moveTo>
                      <a:lnTo>
                        <a:pt x="102" y="66"/>
                      </a:lnTo>
                      <a:lnTo>
                        <a:pt x="102" y="48"/>
                      </a:lnTo>
                      <a:lnTo>
                        <a:pt x="0" y="48"/>
                      </a:lnTo>
                      <a:lnTo>
                        <a:pt x="0" y="42"/>
                      </a:lnTo>
                      <a:lnTo>
                        <a:pt x="114" y="42"/>
                      </a:lnTo>
                      <a:lnTo>
                        <a:pt x="114" y="48"/>
                      </a:lnTo>
                      <a:lnTo>
                        <a:pt x="150" y="30"/>
                      </a:lnTo>
                      <a:lnTo>
                        <a:pt x="114" y="18"/>
                      </a:lnTo>
                      <a:lnTo>
                        <a:pt x="114" y="24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102" y="18"/>
                      </a:lnTo>
                      <a:lnTo>
                        <a:pt x="102" y="0"/>
                      </a:lnTo>
                      <a:lnTo>
                        <a:pt x="174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49" name="Freeform 78"/>
                <p:cNvSpPr>
                  <a:spLocks/>
                </p:cNvSpPr>
                <p:nvPr/>
              </p:nvSpPr>
              <p:spPr bwMode="auto">
                <a:xfrm>
                  <a:off x="2708" y="1020"/>
                  <a:ext cx="174" cy="66"/>
                </a:xfrm>
                <a:custGeom>
                  <a:avLst/>
                  <a:gdLst>
                    <a:gd name="T0" fmla="*/ 174 w 174"/>
                    <a:gd name="T1" fmla="*/ 30 h 66"/>
                    <a:gd name="T2" fmla="*/ 102 w 174"/>
                    <a:gd name="T3" fmla="*/ 66 h 66"/>
                    <a:gd name="T4" fmla="*/ 102 w 174"/>
                    <a:gd name="T5" fmla="*/ 48 h 66"/>
                    <a:gd name="T6" fmla="*/ 0 w 174"/>
                    <a:gd name="T7" fmla="*/ 48 h 66"/>
                    <a:gd name="T8" fmla="*/ 0 w 174"/>
                    <a:gd name="T9" fmla="*/ 42 h 66"/>
                    <a:gd name="T10" fmla="*/ 114 w 174"/>
                    <a:gd name="T11" fmla="*/ 42 h 66"/>
                    <a:gd name="T12" fmla="*/ 114 w 174"/>
                    <a:gd name="T13" fmla="*/ 48 h 66"/>
                    <a:gd name="T14" fmla="*/ 150 w 174"/>
                    <a:gd name="T15" fmla="*/ 30 h 66"/>
                    <a:gd name="T16" fmla="*/ 114 w 174"/>
                    <a:gd name="T17" fmla="*/ 18 h 66"/>
                    <a:gd name="T18" fmla="*/ 114 w 174"/>
                    <a:gd name="T19" fmla="*/ 24 h 66"/>
                    <a:gd name="T20" fmla="*/ 0 w 174"/>
                    <a:gd name="T21" fmla="*/ 24 h 66"/>
                    <a:gd name="T22" fmla="*/ 0 w 174"/>
                    <a:gd name="T23" fmla="*/ 18 h 66"/>
                    <a:gd name="T24" fmla="*/ 102 w 174"/>
                    <a:gd name="T25" fmla="*/ 18 h 66"/>
                    <a:gd name="T26" fmla="*/ 102 w 174"/>
                    <a:gd name="T27" fmla="*/ 0 h 66"/>
                    <a:gd name="T28" fmla="*/ 174 w 174"/>
                    <a:gd name="T29" fmla="*/ 30 h 6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4" h="66">
                      <a:moveTo>
                        <a:pt x="174" y="30"/>
                      </a:moveTo>
                      <a:lnTo>
                        <a:pt x="102" y="66"/>
                      </a:lnTo>
                      <a:lnTo>
                        <a:pt x="102" y="48"/>
                      </a:lnTo>
                      <a:lnTo>
                        <a:pt x="0" y="48"/>
                      </a:lnTo>
                      <a:lnTo>
                        <a:pt x="0" y="42"/>
                      </a:lnTo>
                      <a:lnTo>
                        <a:pt x="114" y="42"/>
                      </a:lnTo>
                      <a:lnTo>
                        <a:pt x="114" y="48"/>
                      </a:lnTo>
                      <a:lnTo>
                        <a:pt x="150" y="30"/>
                      </a:lnTo>
                      <a:lnTo>
                        <a:pt x="114" y="18"/>
                      </a:lnTo>
                      <a:lnTo>
                        <a:pt x="114" y="24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102" y="18"/>
                      </a:lnTo>
                      <a:lnTo>
                        <a:pt x="102" y="0"/>
                      </a:lnTo>
                      <a:lnTo>
                        <a:pt x="174" y="3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50" name="Rectangle 79"/>
                <p:cNvSpPr>
                  <a:spLocks noChangeArrowheads="1"/>
                </p:cNvSpPr>
                <p:nvPr/>
              </p:nvSpPr>
              <p:spPr bwMode="auto">
                <a:xfrm>
                  <a:off x="902" y="420"/>
                  <a:ext cx="1109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500" b="0">
                      <a:solidFill>
                        <a:srgbClr val="000000"/>
                      </a:solidFill>
                    </a:rPr>
                    <a:t>энергия  анизотропии</a:t>
                  </a:r>
                </a:p>
              </p:txBody>
            </p:sp>
            <p:sp>
              <p:nvSpPr>
                <p:cNvPr id="56351" name="Rectangle 80"/>
                <p:cNvSpPr>
                  <a:spLocks noChangeArrowheads="1"/>
                </p:cNvSpPr>
                <p:nvPr/>
              </p:nvSpPr>
              <p:spPr bwMode="auto">
                <a:xfrm>
                  <a:off x="3512" y="432"/>
                  <a:ext cx="56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400" i="1">
                      <a:solidFill>
                        <a:srgbClr val="000000"/>
                      </a:solidFill>
                    </a:rPr>
                    <a:t>a</a:t>
                  </a:r>
                  <a:endParaRPr lang="ru-RU" altLang="ru-RU" sz="2800" b="0"/>
                </a:p>
              </p:txBody>
            </p:sp>
            <p:sp>
              <p:nvSpPr>
                <p:cNvPr id="56352" name="Rectangle 81"/>
                <p:cNvSpPr>
                  <a:spLocks noChangeArrowheads="1"/>
                </p:cNvSpPr>
                <p:nvPr/>
              </p:nvSpPr>
              <p:spPr bwMode="auto">
                <a:xfrm>
                  <a:off x="3188" y="402"/>
                  <a:ext cx="307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sz="1600" i="1">
                      <a:solidFill>
                        <a:srgbClr val="000000"/>
                      </a:solidFill>
                    </a:rPr>
                    <a:t>Ea=K</a:t>
                  </a:r>
                  <a:endParaRPr lang="ru-RU" altLang="ru-RU" sz="2800" b="0"/>
                </a:p>
              </p:txBody>
            </p:sp>
            <p:sp>
              <p:nvSpPr>
                <p:cNvPr id="56353" name="Rectangle 82"/>
                <p:cNvSpPr>
                  <a:spLocks noChangeArrowheads="1"/>
                </p:cNvSpPr>
                <p:nvPr/>
              </p:nvSpPr>
              <p:spPr bwMode="auto">
                <a:xfrm>
                  <a:off x="3560" y="384"/>
                  <a:ext cx="136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altLang="ru-RU" i="1">
                      <a:solidFill>
                        <a:srgbClr val="000000"/>
                      </a:solidFill>
                    </a:rPr>
                    <a:t>*v</a:t>
                  </a:r>
                  <a:endParaRPr lang="ru-RU" altLang="ru-RU" sz="2800" b="0"/>
                </a:p>
              </p:txBody>
            </p:sp>
          </p:grpSp>
        </p:grpSp>
        <p:sp>
          <p:nvSpPr>
            <p:cNvPr id="56328" name="Rectangle 83"/>
            <p:cNvSpPr>
              <a:spLocks noChangeArrowheads="1"/>
            </p:cNvSpPr>
            <p:nvPr/>
          </p:nvSpPr>
          <p:spPr bwMode="auto">
            <a:xfrm>
              <a:off x="1248" y="768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300" i="1">
                  <a:solidFill>
                    <a:srgbClr val="000000"/>
                  </a:solidFill>
                </a:rPr>
                <a:t>a</a:t>
              </a:r>
              <a:endParaRPr lang="ru-RU" altLang="ru-RU" sz="2800" b="0"/>
            </a:p>
          </p:txBody>
        </p:sp>
      </p:grpSp>
      <p:sp>
        <p:nvSpPr>
          <p:cNvPr id="56326" name="WordArt 84"/>
          <p:cNvSpPr>
            <a:spLocks noChangeArrowheads="1" noChangeShapeType="1" noTextEdit="1"/>
          </p:cNvSpPr>
          <p:nvPr/>
        </p:nvSpPr>
        <p:spPr bwMode="auto">
          <a:xfrm>
            <a:off x="411163" y="196850"/>
            <a:ext cx="81327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Суперпарамагнетизм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1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1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1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1003300" y="1527175"/>
            <a:ext cx="7013575" cy="1635125"/>
            <a:chOff x="624" y="298"/>
            <a:chExt cx="4418" cy="1094"/>
          </a:xfrm>
        </p:grpSpPr>
        <p:sp>
          <p:nvSpPr>
            <p:cNvPr id="57451" name="Rectangle 3"/>
            <p:cNvSpPr>
              <a:spLocks noChangeArrowheads="1"/>
            </p:cNvSpPr>
            <p:nvPr/>
          </p:nvSpPr>
          <p:spPr bwMode="auto">
            <a:xfrm>
              <a:off x="3930" y="624"/>
              <a:ext cx="324" cy="75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57452" name="Rectangle 4"/>
            <p:cNvSpPr>
              <a:spLocks noChangeArrowheads="1"/>
            </p:cNvSpPr>
            <p:nvPr/>
          </p:nvSpPr>
          <p:spPr bwMode="auto">
            <a:xfrm>
              <a:off x="3930" y="624"/>
              <a:ext cx="324" cy="7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57453" name="Rectangle 5"/>
            <p:cNvSpPr>
              <a:spLocks noChangeArrowheads="1"/>
            </p:cNvSpPr>
            <p:nvPr/>
          </p:nvSpPr>
          <p:spPr bwMode="auto">
            <a:xfrm>
              <a:off x="1956" y="630"/>
              <a:ext cx="1320" cy="750"/>
            </a:xfrm>
            <a:prstGeom prst="rect">
              <a:avLst/>
            </a:prstGeom>
            <a:solidFill>
              <a:srgbClr val="9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57454" name="Rectangle 6"/>
            <p:cNvSpPr>
              <a:spLocks noChangeArrowheads="1"/>
            </p:cNvSpPr>
            <p:nvPr/>
          </p:nvSpPr>
          <p:spPr bwMode="auto">
            <a:xfrm>
              <a:off x="1956" y="630"/>
              <a:ext cx="1320" cy="7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57455" name="Rectangle 7"/>
            <p:cNvSpPr>
              <a:spLocks noChangeArrowheads="1"/>
            </p:cNvSpPr>
            <p:nvPr/>
          </p:nvSpPr>
          <p:spPr bwMode="auto">
            <a:xfrm>
              <a:off x="624" y="336"/>
              <a:ext cx="441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Зависимость времени релаксации </a:t>
              </a:r>
              <a:r>
                <a:rPr lang="ru-RU" altLang="ru-RU">
                  <a:solidFill>
                    <a:srgbClr val="000000"/>
                  </a:solidFill>
                </a:rPr>
                <a:t>τ</a:t>
              </a:r>
              <a:r>
                <a:rPr lang="ru-RU" altLang="ru-RU" sz="1500" b="0">
                  <a:solidFill>
                    <a:srgbClr val="000000"/>
                  </a:solidFill>
                </a:rPr>
                <a:t>    от </a:t>
              </a:r>
              <a:r>
                <a:rPr lang="ru-RU" altLang="ru-RU" sz="1600" i="1">
                  <a:solidFill>
                    <a:srgbClr val="000000"/>
                  </a:solidFill>
                </a:rPr>
                <a:t>v/T</a:t>
              </a:r>
              <a:r>
                <a:rPr lang="ru-RU" altLang="ru-RU" sz="1500" b="0">
                  <a:solidFill>
                    <a:srgbClr val="000000"/>
                  </a:solidFill>
                </a:rPr>
                <a:t> или радиуса для магнетита при  Т=300   К</a:t>
              </a:r>
              <a:endParaRPr lang="ru-RU" altLang="ru-RU" sz="2800" b="0"/>
            </a:p>
          </p:txBody>
        </p:sp>
        <p:sp>
          <p:nvSpPr>
            <p:cNvPr id="57456" name="Rectangle 8"/>
            <p:cNvSpPr>
              <a:spLocks noChangeArrowheads="1"/>
            </p:cNvSpPr>
            <p:nvPr/>
          </p:nvSpPr>
          <p:spPr bwMode="auto">
            <a:xfrm>
              <a:off x="1008" y="732"/>
              <a:ext cx="5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o</a:t>
              </a:r>
              <a:endParaRPr lang="ru-RU" altLang="ru-RU" sz="2800" b="0"/>
            </a:p>
          </p:txBody>
        </p:sp>
        <p:sp>
          <p:nvSpPr>
            <p:cNvPr id="57457" name="Rectangle 9"/>
            <p:cNvSpPr>
              <a:spLocks noChangeArrowheads="1"/>
            </p:cNvSpPr>
            <p:nvPr/>
          </p:nvSpPr>
          <p:spPr bwMode="auto">
            <a:xfrm>
              <a:off x="1104" y="702"/>
              <a:ext cx="244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(сек)</a:t>
              </a:r>
              <a:endParaRPr lang="ru-RU" altLang="ru-RU" sz="2800" b="0"/>
            </a:p>
          </p:txBody>
        </p:sp>
        <p:sp>
          <p:nvSpPr>
            <p:cNvPr id="57458" name="Rectangle 10"/>
            <p:cNvSpPr>
              <a:spLocks noChangeArrowheads="1"/>
            </p:cNvSpPr>
            <p:nvPr/>
          </p:nvSpPr>
          <p:spPr bwMode="auto">
            <a:xfrm>
              <a:off x="4878" y="298"/>
              <a:ext cx="5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o</a:t>
              </a:r>
              <a:endParaRPr lang="ru-RU" altLang="ru-RU" sz="2800" b="0"/>
            </a:p>
          </p:txBody>
        </p:sp>
        <p:sp>
          <p:nvSpPr>
            <p:cNvPr id="57459" name="Rectangle 11"/>
            <p:cNvSpPr>
              <a:spLocks noChangeArrowheads="1"/>
            </p:cNvSpPr>
            <p:nvPr/>
          </p:nvSpPr>
          <p:spPr bwMode="auto">
            <a:xfrm>
              <a:off x="2448" y="384"/>
              <a:ext cx="5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o</a:t>
              </a:r>
              <a:endParaRPr lang="ru-RU" altLang="ru-RU" sz="2800" b="0"/>
            </a:p>
          </p:txBody>
        </p:sp>
        <p:sp>
          <p:nvSpPr>
            <p:cNvPr id="57460" name="Rectangle 12"/>
            <p:cNvSpPr>
              <a:spLocks noChangeArrowheads="1"/>
            </p:cNvSpPr>
            <p:nvPr/>
          </p:nvSpPr>
          <p:spPr bwMode="auto">
            <a:xfrm>
              <a:off x="3966" y="732"/>
              <a:ext cx="12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10</a:t>
              </a:r>
              <a:endParaRPr lang="ru-RU" altLang="ru-RU" sz="2800" b="0"/>
            </a:p>
          </p:txBody>
        </p:sp>
        <p:sp>
          <p:nvSpPr>
            <p:cNvPr id="57461" name="Rectangle 13"/>
            <p:cNvSpPr>
              <a:spLocks noChangeArrowheads="1"/>
            </p:cNvSpPr>
            <p:nvPr/>
          </p:nvSpPr>
          <p:spPr bwMode="auto">
            <a:xfrm>
              <a:off x="4320" y="732"/>
              <a:ext cx="12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10</a:t>
              </a:r>
              <a:endParaRPr lang="ru-RU" altLang="ru-RU" sz="2800" b="0"/>
            </a:p>
          </p:txBody>
        </p:sp>
        <p:sp>
          <p:nvSpPr>
            <p:cNvPr id="57462" name="Rectangle 14"/>
            <p:cNvSpPr>
              <a:spLocks noChangeArrowheads="1"/>
            </p:cNvSpPr>
            <p:nvPr/>
          </p:nvSpPr>
          <p:spPr bwMode="auto">
            <a:xfrm>
              <a:off x="3684" y="732"/>
              <a:ext cx="12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10</a:t>
              </a:r>
              <a:endParaRPr lang="ru-RU" altLang="ru-RU" sz="2800" b="0"/>
            </a:p>
          </p:txBody>
        </p:sp>
        <p:sp>
          <p:nvSpPr>
            <p:cNvPr id="57463" name="Rectangle 15"/>
            <p:cNvSpPr>
              <a:spLocks noChangeArrowheads="1"/>
            </p:cNvSpPr>
            <p:nvPr/>
          </p:nvSpPr>
          <p:spPr bwMode="auto">
            <a:xfrm>
              <a:off x="3342" y="732"/>
              <a:ext cx="12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10</a:t>
              </a:r>
              <a:endParaRPr lang="ru-RU" altLang="ru-RU" sz="2800" b="0"/>
            </a:p>
          </p:txBody>
        </p:sp>
        <p:sp>
          <p:nvSpPr>
            <p:cNvPr id="57464" name="Rectangle 16"/>
            <p:cNvSpPr>
              <a:spLocks noChangeArrowheads="1"/>
            </p:cNvSpPr>
            <p:nvPr/>
          </p:nvSpPr>
          <p:spPr bwMode="auto">
            <a:xfrm>
              <a:off x="3024" y="732"/>
              <a:ext cx="12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10</a:t>
              </a:r>
              <a:endParaRPr lang="ru-RU" altLang="ru-RU" sz="2800" b="0"/>
            </a:p>
          </p:txBody>
        </p:sp>
        <p:sp>
          <p:nvSpPr>
            <p:cNvPr id="57465" name="Rectangle 17"/>
            <p:cNvSpPr>
              <a:spLocks noChangeArrowheads="1"/>
            </p:cNvSpPr>
            <p:nvPr/>
          </p:nvSpPr>
          <p:spPr bwMode="auto">
            <a:xfrm>
              <a:off x="2676" y="732"/>
              <a:ext cx="12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10</a:t>
              </a:r>
              <a:endParaRPr lang="ru-RU" altLang="ru-RU" sz="2800" b="0"/>
            </a:p>
          </p:txBody>
        </p:sp>
        <p:sp>
          <p:nvSpPr>
            <p:cNvPr id="57466" name="Rectangle 18"/>
            <p:cNvSpPr>
              <a:spLocks noChangeArrowheads="1"/>
            </p:cNvSpPr>
            <p:nvPr/>
          </p:nvSpPr>
          <p:spPr bwMode="auto">
            <a:xfrm>
              <a:off x="2352" y="732"/>
              <a:ext cx="12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10</a:t>
              </a:r>
              <a:endParaRPr lang="ru-RU" altLang="ru-RU" sz="2800" b="0"/>
            </a:p>
          </p:txBody>
        </p:sp>
        <p:sp>
          <p:nvSpPr>
            <p:cNvPr id="57467" name="Rectangle 19"/>
            <p:cNvSpPr>
              <a:spLocks noChangeArrowheads="1"/>
            </p:cNvSpPr>
            <p:nvPr/>
          </p:nvSpPr>
          <p:spPr bwMode="auto">
            <a:xfrm>
              <a:off x="2016" y="732"/>
              <a:ext cx="12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10</a:t>
              </a:r>
              <a:endParaRPr lang="ru-RU" altLang="ru-RU" sz="2800" b="0"/>
            </a:p>
          </p:txBody>
        </p:sp>
        <p:sp>
          <p:nvSpPr>
            <p:cNvPr id="57468" name="Rectangle 20"/>
            <p:cNvSpPr>
              <a:spLocks noChangeArrowheads="1"/>
            </p:cNvSpPr>
            <p:nvPr/>
          </p:nvSpPr>
          <p:spPr bwMode="auto">
            <a:xfrm>
              <a:off x="2016" y="972"/>
              <a:ext cx="15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2.5</a:t>
              </a:r>
              <a:endParaRPr lang="ru-RU" altLang="ru-RU" sz="2800" b="0"/>
            </a:p>
          </p:txBody>
        </p:sp>
        <p:sp>
          <p:nvSpPr>
            <p:cNvPr id="57469" name="Rectangle 21"/>
            <p:cNvSpPr>
              <a:spLocks noChangeArrowheads="1"/>
            </p:cNvSpPr>
            <p:nvPr/>
          </p:nvSpPr>
          <p:spPr bwMode="auto">
            <a:xfrm>
              <a:off x="2340" y="972"/>
              <a:ext cx="15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3.2</a:t>
              </a:r>
              <a:endParaRPr lang="ru-RU" altLang="ru-RU" sz="2800" b="0"/>
            </a:p>
          </p:txBody>
        </p:sp>
        <p:sp>
          <p:nvSpPr>
            <p:cNvPr id="57470" name="Rectangle 22"/>
            <p:cNvSpPr>
              <a:spLocks noChangeArrowheads="1"/>
            </p:cNvSpPr>
            <p:nvPr/>
          </p:nvSpPr>
          <p:spPr bwMode="auto">
            <a:xfrm>
              <a:off x="2676" y="972"/>
              <a:ext cx="15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3.5</a:t>
              </a:r>
              <a:endParaRPr lang="ru-RU" altLang="ru-RU" sz="2800" b="0"/>
            </a:p>
          </p:txBody>
        </p:sp>
        <p:sp>
          <p:nvSpPr>
            <p:cNvPr id="57471" name="Rectangle 23"/>
            <p:cNvSpPr>
              <a:spLocks noChangeArrowheads="1"/>
            </p:cNvSpPr>
            <p:nvPr/>
          </p:nvSpPr>
          <p:spPr bwMode="auto">
            <a:xfrm>
              <a:off x="3012" y="972"/>
              <a:ext cx="15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4.4</a:t>
              </a:r>
              <a:endParaRPr lang="ru-RU" altLang="ru-RU" sz="2800" b="0"/>
            </a:p>
          </p:txBody>
        </p:sp>
        <p:sp>
          <p:nvSpPr>
            <p:cNvPr id="57472" name="Rectangle 24"/>
            <p:cNvSpPr>
              <a:spLocks noChangeArrowheads="1"/>
            </p:cNvSpPr>
            <p:nvPr/>
          </p:nvSpPr>
          <p:spPr bwMode="auto">
            <a:xfrm>
              <a:off x="3342" y="972"/>
              <a:ext cx="15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5.1</a:t>
              </a:r>
              <a:endParaRPr lang="ru-RU" altLang="ru-RU" sz="2800" b="0"/>
            </a:p>
          </p:txBody>
        </p:sp>
        <p:sp>
          <p:nvSpPr>
            <p:cNvPr id="57473" name="Rectangle 25"/>
            <p:cNvSpPr>
              <a:spLocks noChangeArrowheads="1"/>
            </p:cNvSpPr>
            <p:nvPr/>
          </p:nvSpPr>
          <p:spPr bwMode="auto">
            <a:xfrm>
              <a:off x="3690" y="972"/>
              <a:ext cx="15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5.7</a:t>
              </a:r>
              <a:endParaRPr lang="ru-RU" altLang="ru-RU" sz="2800" b="0"/>
            </a:p>
          </p:txBody>
        </p:sp>
        <p:sp>
          <p:nvSpPr>
            <p:cNvPr id="57474" name="Rectangle 26"/>
            <p:cNvSpPr>
              <a:spLocks noChangeArrowheads="1"/>
            </p:cNvSpPr>
            <p:nvPr/>
          </p:nvSpPr>
          <p:spPr bwMode="auto">
            <a:xfrm>
              <a:off x="3996" y="972"/>
              <a:ext cx="15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7.6</a:t>
              </a:r>
              <a:endParaRPr lang="ru-RU" altLang="ru-RU" sz="2800" b="0"/>
            </a:p>
          </p:txBody>
        </p:sp>
        <p:sp>
          <p:nvSpPr>
            <p:cNvPr id="57475" name="Rectangle 27"/>
            <p:cNvSpPr>
              <a:spLocks noChangeArrowheads="1"/>
            </p:cNvSpPr>
            <p:nvPr/>
          </p:nvSpPr>
          <p:spPr bwMode="auto">
            <a:xfrm>
              <a:off x="4344" y="972"/>
              <a:ext cx="21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34.6</a:t>
              </a:r>
              <a:endParaRPr lang="ru-RU" altLang="ru-RU" sz="2800" b="0"/>
            </a:p>
          </p:txBody>
        </p:sp>
        <p:sp>
          <p:nvSpPr>
            <p:cNvPr id="57476" name="Rectangle 28"/>
            <p:cNvSpPr>
              <a:spLocks noChangeArrowheads="1"/>
            </p:cNvSpPr>
            <p:nvPr/>
          </p:nvSpPr>
          <p:spPr bwMode="auto">
            <a:xfrm>
              <a:off x="1998" y="1188"/>
              <a:ext cx="27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0.026</a:t>
              </a:r>
              <a:endParaRPr lang="ru-RU" altLang="ru-RU" sz="2800" b="0"/>
            </a:p>
          </p:txBody>
        </p:sp>
        <p:sp>
          <p:nvSpPr>
            <p:cNvPr id="57477" name="Rectangle 29"/>
            <p:cNvSpPr>
              <a:spLocks noChangeArrowheads="1"/>
            </p:cNvSpPr>
            <p:nvPr/>
          </p:nvSpPr>
          <p:spPr bwMode="auto">
            <a:xfrm>
              <a:off x="2328" y="1188"/>
              <a:ext cx="27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0.028</a:t>
              </a:r>
              <a:endParaRPr lang="ru-RU" altLang="ru-RU" sz="2800" b="0"/>
            </a:p>
          </p:txBody>
        </p:sp>
        <p:sp>
          <p:nvSpPr>
            <p:cNvPr id="57478" name="Rectangle 30"/>
            <p:cNvSpPr>
              <a:spLocks noChangeArrowheads="1"/>
            </p:cNvSpPr>
            <p:nvPr/>
          </p:nvSpPr>
          <p:spPr bwMode="auto">
            <a:xfrm>
              <a:off x="2652" y="1188"/>
              <a:ext cx="27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0.029</a:t>
              </a:r>
              <a:endParaRPr lang="ru-RU" altLang="ru-RU" sz="2800" b="0"/>
            </a:p>
          </p:txBody>
        </p:sp>
        <p:sp>
          <p:nvSpPr>
            <p:cNvPr id="57479" name="Rectangle 31"/>
            <p:cNvSpPr>
              <a:spLocks noChangeArrowheads="1"/>
            </p:cNvSpPr>
            <p:nvPr/>
          </p:nvSpPr>
          <p:spPr bwMode="auto">
            <a:xfrm>
              <a:off x="2982" y="1188"/>
              <a:ext cx="21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0.03</a:t>
              </a:r>
              <a:endParaRPr lang="ru-RU" altLang="ru-RU" sz="2800" b="0"/>
            </a:p>
          </p:txBody>
        </p:sp>
        <p:sp>
          <p:nvSpPr>
            <p:cNvPr id="57480" name="Rectangle 32"/>
            <p:cNvSpPr>
              <a:spLocks noChangeArrowheads="1"/>
            </p:cNvSpPr>
            <p:nvPr/>
          </p:nvSpPr>
          <p:spPr bwMode="auto">
            <a:xfrm>
              <a:off x="3300" y="1188"/>
              <a:ext cx="27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0.033</a:t>
              </a:r>
              <a:endParaRPr lang="ru-RU" altLang="ru-RU" sz="2800" b="0"/>
            </a:p>
          </p:txBody>
        </p:sp>
        <p:sp>
          <p:nvSpPr>
            <p:cNvPr id="57481" name="Rectangle 33"/>
            <p:cNvSpPr>
              <a:spLocks noChangeArrowheads="1"/>
            </p:cNvSpPr>
            <p:nvPr/>
          </p:nvSpPr>
          <p:spPr bwMode="auto">
            <a:xfrm>
              <a:off x="3630" y="1188"/>
              <a:ext cx="27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0.034</a:t>
              </a:r>
              <a:endParaRPr lang="ru-RU" altLang="ru-RU" sz="2800" b="0"/>
            </a:p>
          </p:txBody>
        </p:sp>
        <p:sp>
          <p:nvSpPr>
            <p:cNvPr id="57482" name="Rectangle 34"/>
            <p:cNvSpPr>
              <a:spLocks noChangeArrowheads="1"/>
            </p:cNvSpPr>
            <p:nvPr/>
          </p:nvSpPr>
          <p:spPr bwMode="auto">
            <a:xfrm>
              <a:off x="3960" y="1188"/>
              <a:ext cx="27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0.038</a:t>
              </a:r>
              <a:endParaRPr lang="ru-RU" altLang="ru-RU" sz="2800" b="0"/>
            </a:p>
          </p:txBody>
        </p:sp>
        <p:sp>
          <p:nvSpPr>
            <p:cNvPr id="57483" name="Rectangle 35"/>
            <p:cNvSpPr>
              <a:spLocks noChangeArrowheads="1"/>
            </p:cNvSpPr>
            <p:nvPr/>
          </p:nvSpPr>
          <p:spPr bwMode="auto">
            <a:xfrm>
              <a:off x="4296" y="1188"/>
              <a:ext cx="27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0.063</a:t>
              </a:r>
              <a:endParaRPr lang="ru-RU" altLang="ru-RU" sz="2800" b="0"/>
            </a:p>
          </p:txBody>
        </p:sp>
        <p:sp>
          <p:nvSpPr>
            <p:cNvPr id="57484" name="Rectangle 36"/>
            <p:cNvSpPr>
              <a:spLocks noChangeArrowheads="1"/>
            </p:cNvSpPr>
            <p:nvPr/>
          </p:nvSpPr>
          <p:spPr bwMode="auto">
            <a:xfrm>
              <a:off x="4434" y="660"/>
              <a:ext cx="14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0">
                  <a:solidFill>
                    <a:srgbClr val="000000"/>
                  </a:solidFill>
                </a:rPr>
                <a:t>100</a:t>
              </a:r>
              <a:endParaRPr lang="ru-RU" altLang="ru-RU" sz="2800" b="0"/>
            </a:p>
          </p:txBody>
        </p:sp>
        <p:sp>
          <p:nvSpPr>
            <p:cNvPr id="57485" name="Rectangle 37"/>
            <p:cNvSpPr>
              <a:spLocks noChangeArrowheads="1"/>
            </p:cNvSpPr>
            <p:nvPr/>
          </p:nvSpPr>
          <p:spPr bwMode="auto">
            <a:xfrm>
              <a:off x="4068" y="660"/>
              <a:ext cx="9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0">
                  <a:solidFill>
                    <a:srgbClr val="000000"/>
                  </a:solidFill>
                </a:rPr>
                <a:t>15</a:t>
              </a:r>
              <a:endParaRPr lang="ru-RU" altLang="ru-RU" sz="2800" b="0"/>
            </a:p>
          </p:txBody>
        </p:sp>
        <p:sp>
          <p:nvSpPr>
            <p:cNvPr id="57486" name="Rectangle 38"/>
            <p:cNvSpPr>
              <a:spLocks noChangeArrowheads="1"/>
            </p:cNvSpPr>
            <p:nvPr/>
          </p:nvSpPr>
          <p:spPr bwMode="auto">
            <a:xfrm>
              <a:off x="3798" y="665"/>
              <a:ext cx="48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0">
                  <a:solidFill>
                    <a:srgbClr val="000000"/>
                  </a:solidFill>
                </a:rPr>
                <a:t>9</a:t>
              </a:r>
              <a:endParaRPr lang="ru-RU" altLang="ru-RU" sz="2800" b="0"/>
            </a:p>
          </p:txBody>
        </p:sp>
        <p:sp>
          <p:nvSpPr>
            <p:cNvPr id="57487" name="Rectangle 39"/>
            <p:cNvSpPr>
              <a:spLocks noChangeArrowheads="1"/>
            </p:cNvSpPr>
            <p:nvPr/>
          </p:nvSpPr>
          <p:spPr bwMode="auto">
            <a:xfrm>
              <a:off x="3462" y="665"/>
              <a:ext cx="48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0">
                  <a:solidFill>
                    <a:srgbClr val="000000"/>
                  </a:solidFill>
                </a:rPr>
                <a:t>7</a:t>
              </a:r>
              <a:endParaRPr lang="ru-RU" altLang="ru-RU" sz="2800" b="0"/>
            </a:p>
          </p:txBody>
        </p:sp>
        <p:sp>
          <p:nvSpPr>
            <p:cNvPr id="57488" name="Rectangle 40"/>
            <p:cNvSpPr>
              <a:spLocks noChangeArrowheads="1"/>
            </p:cNvSpPr>
            <p:nvPr/>
          </p:nvSpPr>
          <p:spPr bwMode="auto">
            <a:xfrm>
              <a:off x="3144" y="672"/>
              <a:ext cx="48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0">
                  <a:solidFill>
                    <a:srgbClr val="000000"/>
                  </a:solidFill>
                </a:rPr>
                <a:t>3</a:t>
              </a:r>
              <a:endParaRPr lang="ru-RU" altLang="ru-RU" sz="2800" b="0"/>
            </a:p>
          </p:txBody>
        </p:sp>
        <p:sp>
          <p:nvSpPr>
            <p:cNvPr id="57489" name="Rectangle 41"/>
            <p:cNvSpPr>
              <a:spLocks noChangeArrowheads="1"/>
            </p:cNvSpPr>
            <p:nvPr/>
          </p:nvSpPr>
          <p:spPr bwMode="auto">
            <a:xfrm>
              <a:off x="1530" y="936"/>
              <a:ext cx="48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0">
                  <a:solidFill>
                    <a:srgbClr val="000000"/>
                  </a:solidFill>
                </a:rPr>
                <a:t>3</a:t>
              </a:r>
              <a:endParaRPr lang="ru-RU" altLang="ru-RU" sz="2800" b="0"/>
            </a:p>
          </p:txBody>
        </p:sp>
        <p:sp>
          <p:nvSpPr>
            <p:cNvPr id="57490" name="Rectangle 42"/>
            <p:cNvSpPr>
              <a:spLocks noChangeArrowheads="1"/>
            </p:cNvSpPr>
            <p:nvPr/>
          </p:nvSpPr>
          <p:spPr bwMode="auto">
            <a:xfrm>
              <a:off x="2790" y="665"/>
              <a:ext cx="48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0">
                  <a:solidFill>
                    <a:srgbClr val="000000"/>
                  </a:solidFill>
                </a:rPr>
                <a:t>2</a:t>
              </a:r>
              <a:endParaRPr lang="ru-RU" altLang="ru-RU" sz="2800" b="0"/>
            </a:p>
          </p:txBody>
        </p:sp>
        <p:sp>
          <p:nvSpPr>
            <p:cNvPr id="57491" name="Rectangle 43"/>
            <p:cNvSpPr>
              <a:spLocks noChangeArrowheads="1"/>
            </p:cNvSpPr>
            <p:nvPr/>
          </p:nvSpPr>
          <p:spPr bwMode="auto">
            <a:xfrm>
              <a:off x="2148" y="665"/>
              <a:ext cx="80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0">
                  <a:solidFill>
                    <a:srgbClr val="000000"/>
                  </a:solidFill>
                </a:rPr>
                <a:t>-1</a:t>
              </a:r>
              <a:endParaRPr lang="ru-RU" altLang="ru-RU" sz="2800" b="0"/>
            </a:p>
          </p:txBody>
        </p:sp>
        <p:sp>
          <p:nvSpPr>
            <p:cNvPr id="57492" name="Rectangle 44"/>
            <p:cNvSpPr>
              <a:spLocks noChangeArrowheads="1"/>
            </p:cNvSpPr>
            <p:nvPr/>
          </p:nvSpPr>
          <p:spPr bwMode="auto">
            <a:xfrm>
              <a:off x="2466" y="665"/>
              <a:ext cx="48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0">
                  <a:solidFill>
                    <a:srgbClr val="000000"/>
                  </a:solidFill>
                </a:rPr>
                <a:t>1</a:t>
              </a:r>
              <a:endParaRPr lang="ru-RU" altLang="ru-RU" sz="2800" b="0"/>
            </a:p>
          </p:txBody>
        </p:sp>
        <p:sp>
          <p:nvSpPr>
            <p:cNvPr id="57493" name="Rectangle 45"/>
            <p:cNvSpPr>
              <a:spLocks noChangeArrowheads="1"/>
            </p:cNvSpPr>
            <p:nvPr/>
          </p:nvSpPr>
          <p:spPr bwMode="auto">
            <a:xfrm>
              <a:off x="1284" y="936"/>
              <a:ext cx="128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0">
                  <a:solidFill>
                    <a:srgbClr val="000000"/>
                  </a:solidFill>
                </a:rPr>
                <a:t>-19</a:t>
              </a:r>
              <a:endParaRPr lang="ru-RU" altLang="ru-RU" sz="2800" b="0"/>
            </a:p>
          </p:txBody>
        </p:sp>
        <p:sp>
          <p:nvSpPr>
            <p:cNvPr id="57494" name="Rectangle 46"/>
            <p:cNvSpPr>
              <a:spLocks noChangeArrowheads="1"/>
            </p:cNvSpPr>
            <p:nvPr/>
          </p:nvSpPr>
          <p:spPr bwMode="auto">
            <a:xfrm>
              <a:off x="936" y="978"/>
              <a:ext cx="15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i="1">
                  <a:solidFill>
                    <a:srgbClr val="000000"/>
                  </a:solidFill>
                </a:rPr>
                <a:t>v/T</a:t>
              </a:r>
              <a:endParaRPr lang="ru-RU" altLang="ru-RU" sz="2800" b="0"/>
            </a:p>
          </p:txBody>
        </p:sp>
        <p:sp>
          <p:nvSpPr>
            <p:cNvPr id="57495" name="Rectangle 47"/>
            <p:cNvSpPr>
              <a:spLocks noChangeArrowheads="1"/>
            </p:cNvSpPr>
            <p:nvPr/>
          </p:nvSpPr>
          <p:spPr bwMode="auto">
            <a:xfrm>
              <a:off x="1128" y="978"/>
              <a:ext cx="735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(10    см /град)</a:t>
              </a:r>
              <a:endParaRPr lang="ru-RU" altLang="ru-RU" sz="2800" b="0"/>
            </a:p>
          </p:txBody>
        </p:sp>
        <p:sp>
          <p:nvSpPr>
            <p:cNvPr id="57496" name="Rectangle 48"/>
            <p:cNvSpPr>
              <a:spLocks noChangeArrowheads="1"/>
            </p:cNvSpPr>
            <p:nvPr/>
          </p:nvSpPr>
          <p:spPr bwMode="auto">
            <a:xfrm>
              <a:off x="978" y="1194"/>
              <a:ext cx="8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i="1">
                  <a:solidFill>
                    <a:srgbClr val="000000"/>
                  </a:solidFill>
                </a:rPr>
                <a:t>R</a:t>
              </a:r>
              <a:endParaRPr lang="ru-RU" altLang="ru-RU" sz="2800" b="0"/>
            </a:p>
          </p:txBody>
        </p:sp>
        <p:sp>
          <p:nvSpPr>
            <p:cNvPr id="57497" name="Rectangle 49"/>
            <p:cNvSpPr>
              <a:spLocks noChangeArrowheads="1"/>
            </p:cNvSpPr>
            <p:nvPr/>
          </p:nvSpPr>
          <p:spPr bwMode="auto">
            <a:xfrm>
              <a:off x="1086" y="1194"/>
              <a:ext cx="214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(мк)</a:t>
              </a:r>
              <a:endParaRPr lang="ru-RU" altLang="ru-RU" sz="2800" b="0"/>
            </a:p>
          </p:txBody>
        </p:sp>
        <p:sp>
          <p:nvSpPr>
            <p:cNvPr id="57498" name="Freeform 50"/>
            <p:cNvSpPr>
              <a:spLocks/>
            </p:cNvSpPr>
            <p:nvPr/>
          </p:nvSpPr>
          <p:spPr bwMode="auto">
            <a:xfrm>
              <a:off x="930" y="744"/>
              <a:ext cx="66" cy="66"/>
            </a:xfrm>
            <a:custGeom>
              <a:avLst/>
              <a:gdLst>
                <a:gd name="T0" fmla="*/ 66 w 66"/>
                <a:gd name="T1" fmla="*/ 0 h 66"/>
                <a:gd name="T2" fmla="*/ 66 w 66"/>
                <a:gd name="T3" fmla="*/ 12 h 66"/>
                <a:gd name="T4" fmla="*/ 42 w 66"/>
                <a:gd name="T5" fmla="*/ 12 h 66"/>
                <a:gd name="T6" fmla="*/ 42 w 66"/>
                <a:gd name="T7" fmla="*/ 24 h 66"/>
                <a:gd name="T8" fmla="*/ 36 w 66"/>
                <a:gd name="T9" fmla="*/ 30 h 66"/>
                <a:gd name="T10" fmla="*/ 36 w 66"/>
                <a:gd name="T11" fmla="*/ 36 h 66"/>
                <a:gd name="T12" fmla="*/ 36 w 66"/>
                <a:gd name="T13" fmla="*/ 42 h 66"/>
                <a:gd name="T14" fmla="*/ 36 w 66"/>
                <a:gd name="T15" fmla="*/ 48 h 66"/>
                <a:gd name="T16" fmla="*/ 42 w 66"/>
                <a:gd name="T17" fmla="*/ 48 h 66"/>
                <a:gd name="T18" fmla="*/ 42 w 66"/>
                <a:gd name="T19" fmla="*/ 54 h 66"/>
                <a:gd name="T20" fmla="*/ 48 w 66"/>
                <a:gd name="T21" fmla="*/ 54 h 66"/>
                <a:gd name="T22" fmla="*/ 54 w 66"/>
                <a:gd name="T23" fmla="*/ 54 h 66"/>
                <a:gd name="T24" fmla="*/ 54 w 66"/>
                <a:gd name="T25" fmla="*/ 48 h 66"/>
                <a:gd name="T26" fmla="*/ 60 w 66"/>
                <a:gd name="T27" fmla="*/ 48 h 66"/>
                <a:gd name="T28" fmla="*/ 60 w 66"/>
                <a:gd name="T29" fmla="*/ 54 h 66"/>
                <a:gd name="T30" fmla="*/ 60 w 66"/>
                <a:gd name="T31" fmla="*/ 60 h 66"/>
                <a:gd name="T32" fmla="*/ 54 w 66"/>
                <a:gd name="T33" fmla="*/ 60 h 66"/>
                <a:gd name="T34" fmla="*/ 54 w 66"/>
                <a:gd name="T35" fmla="*/ 66 h 66"/>
                <a:gd name="T36" fmla="*/ 48 w 66"/>
                <a:gd name="T37" fmla="*/ 66 h 66"/>
                <a:gd name="T38" fmla="*/ 42 w 66"/>
                <a:gd name="T39" fmla="*/ 66 h 66"/>
                <a:gd name="T40" fmla="*/ 36 w 66"/>
                <a:gd name="T41" fmla="*/ 66 h 66"/>
                <a:gd name="T42" fmla="*/ 30 w 66"/>
                <a:gd name="T43" fmla="*/ 60 h 66"/>
                <a:gd name="T44" fmla="*/ 30 w 66"/>
                <a:gd name="T45" fmla="*/ 54 h 66"/>
                <a:gd name="T46" fmla="*/ 30 w 66"/>
                <a:gd name="T47" fmla="*/ 48 h 66"/>
                <a:gd name="T48" fmla="*/ 30 w 66"/>
                <a:gd name="T49" fmla="*/ 42 h 66"/>
                <a:gd name="T50" fmla="*/ 30 w 66"/>
                <a:gd name="T51" fmla="*/ 36 h 66"/>
                <a:gd name="T52" fmla="*/ 30 w 66"/>
                <a:gd name="T53" fmla="*/ 30 h 66"/>
                <a:gd name="T54" fmla="*/ 30 w 66"/>
                <a:gd name="T55" fmla="*/ 24 h 66"/>
                <a:gd name="T56" fmla="*/ 30 w 66"/>
                <a:gd name="T57" fmla="*/ 12 h 66"/>
                <a:gd name="T58" fmla="*/ 24 w 66"/>
                <a:gd name="T59" fmla="*/ 12 h 66"/>
                <a:gd name="T60" fmla="*/ 18 w 66"/>
                <a:gd name="T61" fmla="*/ 12 h 66"/>
                <a:gd name="T62" fmla="*/ 12 w 66"/>
                <a:gd name="T63" fmla="*/ 12 h 66"/>
                <a:gd name="T64" fmla="*/ 6 w 66"/>
                <a:gd name="T65" fmla="*/ 18 h 66"/>
                <a:gd name="T66" fmla="*/ 0 w 66"/>
                <a:gd name="T67" fmla="*/ 18 h 66"/>
                <a:gd name="T68" fmla="*/ 6 w 66"/>
                <a:gd name="T69" fmla="*/ 12 h 66"/>
                <a:gd name="T70" fmla="*/ 12 w 66"/>
                <a:gd name="T71" fmla="*/ 6 h 66"/>
                <a:gd name="T72" fmla="*/ 18 w 66"/>
                <a:gd name="T73" fmla="*/ 0 h 66"/>
                <a:gd name="T74" fmla="*/ 24 w 66"/>
                <a:gd name="T75" fmla="*/ 0 h 66"/>
                <a:gd name="T76" fmla="*/ 66 w 66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lnTo>
                    <a:pt x="66" y="12"/>
                  </a:lnTo>
                  <a:lnTo>
                    <a:pt x="42" y="12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0" y="54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99" name="Freeform 51"/>
            <p:cNvSpPr>
              <a:spLocks/>
            </p:cNvSpPr>
            <p:nvPr/>
          </p:nvSpPr>
          <p:spPr bwMode="auto">
            <a:xfrm>
              <a:off x="930" y="744"/>
              <a:ext cx="66" cy="66"/>
            </a:xfrm>
            <a:custGeom>
              <a:avLst/>
              <a:gdLst>
                <a:gd name="T0" fmla="*/ 66 w 66"/>
                <a:gd name="T1" fmla="*/ 0 h 66"/>
                <a:gd name="T2" fmla="*/ 66 w 66"/>
                <a:gd name="T3" fmla="*/ 12 h 66"/>
                <a:gd name="T4" fmla="*/ 42 w 66"/>
                <a:gd name="T5" fmla="*/ 12 h 66"/>
                <a:gd name="T6" fmla="*/ 42 w 66"/>
                <a:gd name="T7" fmla="*/ 24 h 66"/>
                <a:gd name="T8" fmla="*/ 36 w 66"/>
                <a:gd name="T9" fmla="*/ 30 h 66"/>
                <a:gd name="T10" fmla="*/ 36 w 66"/>
                <a:gd name="T11" fmla="*/ 36 h 66"/>
                <a:gd name="T12" fmla="*/ 36 w 66"/>
                <a:gd name="T13" fmla="*/ 42 h 66"/>
                <a:gd name="T14" fmla="*/ 36 w 66"/>
                <a:gd name="T15" fmla="*/ 48 h 66"/>
                <a:gd name="T16" fmla="*/ 42 w 66"/>
                <a:gd name="T17" fmla="*/ 48 h 66"/>
                <a:gd name="T18" fmla="*/ 42 w 66"/>
                <a:gd name="T19" fmla="*/ 54 h 66"/>
                <a:gd name="T20" fmla="*/ 48 w 66"/>
                <a:gd name="T21" fmla="*/ 54 h 66"/>
                <a:gd name="T22" fmla="*/ 54 w 66"/>
                <a:gd name="T23" fmla="*/ 54 h 66"/>
                <a:gd name="T24" fmla="*/ 54 w 66"/>
                <a:gd name="T25" fmla="*/ 48 h 66"/>
                <a:gd name="T26" fmla="*/ 60 w 66"/>
                <a:gd name="T27" fmla="*/ 48 h 66"/>
                <a:gd name="T28" fmla="*/ 60 w 66"/>
                <a:gd name="T29" fmla="*/ 54 h 66"/>
                <a:gd name="T30" fmla="*/ 60 w 66"/>
                <a:gd name="T31" fmla="*/ 60 h 66"/>
                <a:gd name="T32" fmla="*/ 54 w 66"/>
                <a:gd name="T33" fmla="*/ 60 h 66"/>
                <a:gd name="T34" fmla="*/ 54 w 66"/>
                <a:gd name="T35" fmla="*/ 66 h 66"/>
                <a:gd name="T36" fmla="*/ 48 w 66"/>
                <a:gd name="T37" fmla="*/ 66 h 66"/>
                <a:gd name="T38" fmla="*/ 42 w 66"/>
                <a:gd name="T39" fmla="*/ 66 h 66"/>
                <a:gd name="T40" fmla="*/ 36 w 66"/>
                <a:gd name="T41" fmla="*/ 66 h 66"/>
                <a:gd name="T42" fmla="*/ 30 w 66"/>
                <a:gd name="T43" fmla="*/ 60 h 66"/>
                <a:gd name="T44" fmla="*/ 30 w 66"/>
                <a:gd name="T45" fmla="*/ 54 h 66"/>
                <a:gd name="T46" fmla="*/ 30 w 66"/>
                <a:gd name="T47" fmla="*/ 48 h 66"/>
                <a:gd name="T48" fmla="*/ 30 w 66"/>
                <a:gd name="T49" fmla="*/ 42 h 66"/>
                <a:gd name="T50" fmla="*/ 30 w 66"/>
                <a:gd name="T51" fmla="*/ 36 h 66"/>
                <a:gd name="T52" fmla="*/ 30 w 66"/>
                <a:gd name="T53" fmla="*/ 30 h 66"/>
                <a:gd name="T54" fmla="*/ 30 w 66"/>
                <a:gd name="T55" fmla="*/ 24 h 66"/>
                <a:gd name="T56" fmla="*/ 30 w 66"/>
                <a:gd name="T57" fmla="*/ 12 h 66"/>
                <a:gd name="T58" fmla="*/ 24 w 66"/>
                <a:gd name="T59" fmla="*/ 12 h 66"/>
                <a:gd name="T60" fmla="*/ 18 w 66"/>
                <a:gd name="T61" fmla="*/ 12 h 66"/>
                <a:gd name="T62" fmla="*/ 12 w 66"/>
                <a:gd name="T63" fmla="*/ 12 h 66"/>
                <a:gd name="T64" fmla="*/ 6 w 66"/>
                <a:gd name="T65" fmla="*/ 18 h 66"/>
                <a:gd name="T66" fmla="*/ 0 w 66"/>
                <a:gd name="T67" fmla="*/ 18 h 66"/>
                <a:gd name="T68" fmla="*/ 6 w 66"/>
                <a:gd name="T69" fmla="*/ 12 h 66"/>
                <a:gd name="T70" fmla="*/ 12 w 66"/>
                <a:gd name="T71" fmla="*/ 6 h 66"/>
                <a:gd name="T72" fmla="*/ 18 w 66"/>
                <a:gd name="T73" fmla="*/ 0 h 66"/>
                <a:gd name="T74" fmla="*/ 24 w 66"/>
                <a:gd name="T75" fmla="*/ 0 h 66"/>
                <a:gd name="T76" fmla="*/ 66 w 66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lnTo>
                    <a:pt x="66" y="12"/>
                  </a:lnTo>
                  <a:lnTo>
                    <a:pt x="42" y="12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0" y="54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6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500" name="Line 52"/>
            <p:cNvSpPr>
              <a:spLocks noChangeShapeType="1"/>
            </p:cNvSpPr>
            <p:nvPr/>
          </p:nvSpPr>
          <p:spPr bwMode="auto">
            <a:xfrm>
              <a:off x="870" y="630"/>
              <a:ext cx="37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501" name="Line 53"/>
            <p:cNvSpPr>
              <a:spLocks noChangeShapeType="1"/>
            </p:cNvSpPr>
            <p:nvPr/>
          </p:nvSpPr>
          <p:spPr bwMode="auto">
            <a:xfrm>
              <a:off x="864" y="936"/>
              <a:ext cx="3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502" name="Line 54"/>
            <p:cNvSpPr>
              <a:spLocks noChangeShapeType="1"/>
            </p:cNvSpPr>
            <p:nvPr/>
          </p:nvSpPr>
          <p:spPr bwMode="auto">
            <a:xfrm>
              <a:off x="876" y="1158"/>
              <a:ext cx="371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503" name="Line 55"/>
            <p:cNvSpPr>
              <a:spLocks noChangeShapeType="1"/>
            </p:cNvSpPr>
            <p:nvPr/>
          </p:nvSpPr>
          <p:spPr bwMode="auto">
            <a:xfrm>
              <a:off x="888" y="1380"/>
              <a:ext cx="36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504" name="Line 56"/>
            <p:cNvSpPr>
              <a:spLocks noChangeShapeType="1"/>
            </p:cNvSpPr>
            <p:nvPr/>
          </p:nvSpPr>
          <p:spPr bwMode="auto">
            <a:xfrm>
              <a:off x="1956" y="630"/>
              <a:ext cx="1" cy="7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505" name="Line 57"/>
            <p:cNvSpPr>
              <a:spLocks noChangeShapeType="1"/>
            </p:cNvSpPr>
            <p:nvPr/>
          </p:nvSpPr>
          <p:spPr bwMode="auto">
            <a:xfrm>
              <a:off x="2304" y="630"/>
              <a:ext cx="1" cy="7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506" name="Line 58"/>
            <p:cNvSpPr>
              <a:spLocks noChangeShapeType="1"/>
            </p:cNvSpPr>
            <p:nvPr/>
          </p:nvSpPr>
          <p:spPr bwMode="auto">
            <a:xfrm>
              <a:off x="2628" y="636"/>
              <a:ext cx="1" cy="7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507" name="Line 59"/>
            <p:cNvSpPr>
              <a:spLocks noChangeShapeType="1"/>
            </p:cNvSpPr>
            <p:nvPr/>
          </p:nvSpPr>
          <p:spPr bwMode="auto">
            <a:xfrm>
              <a:off x="2952" y="642"/>
              <a:ext cx="1" cy="7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508" name="Line 60"/>
            <p:cNvSpPr>
              <a:spLocks noChangeShapeType="1"/>
            </p:cNvSpPr>
            <p:nvPr/>
          </p:nvSpPr>
          <p:spPr bwMode="auto">
            <a:xfrm>
              <a:off x="3276" y="624"/>
              <a:ext cx="1" cy="7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509" name="Line 61"/>
            <p:cNvSpPr>
              <a:spLocks noChangeShapeType="1"/>
            </p:cNvSpPr>
            <p:nvPr/>
          </p:nvSpPr>
          <p:spPr bwMode="auto">
            <a:xfrm>
              <a:off x="3612" y="630"/>
              <a:ext cx="1" cy="7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510" name="Line 62"/>
            <p:cNvSpPr>
              <a:spLocks noChangeShapeType="1"/>
            </p:cNvSpPr>
            <p:nvPr/>
          </p:nvSpPr>
          <p:spPr bwMode="auto">
            <a:xfrm>
              <a:off x="3930" y="630"/>
              <a:ext cx="1" cy="7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511" name="Line 63"/>
            <p:cNvSpPr>
              <a:spLocks noChangeShapeType="1"/>
            </p:cNvSpPr>
            <p:nvPr/>
          </p:nvSpPr>
          <p:spPr bwMode="auto">
            <a:xfrm>
              <a:off x="4260" y="630"/>
              <a:ext cx="1" cy="7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4784" name="Group 64"/>
          <p:cNvGrpSpPr>
            <a:grpSpLocks/>
          </p:cNvGrpSpPr>
          <p:nvPr/>
        </p:nvGrpSpPr>
        <p:grpSpPr bwMode="auto">
          <a:xfrm>
            <a:off x="927100" y="3268663"/>
            <a:ext cx="7307263" cy="641350"/>
            <a:chOff x="576" y="1434"/>
            <a:chExt cx="4603" cy="430"/>
          </a:xfrm>
        </p:grpSpPr>
        <p:sp>
          <p:nvSpPr>
            <p:cNvPr id="57438" name="Rectangle 65"/>
            <p:cNvSpPr>
              <a:spLocks noChangeArrowheads="1"/>
            </p:cNvSpPr>
            <p:nvPr/>
          </p:nvSpPr>
          <p:spPr bwMode="auto">
            <a:xfrm>
              <a:off x="1990" y="1692"/>
              <a:ext cx="37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i="1">
                  <a:solidFill>
                    <a:srgbClr val="000000"/>
                  </a:solidFill>
                </a:rPr>
                <a:t>-</a:t>
              </a:r>
              <a:endParaRPr lang="ru-RU" altLang="ru-RU" sz="2800" b="0"/>
            </a:p>
          </p:txBody>
        </p:sp>
        <p:sp>
          <p:nvSpPr>
            <p:cNvPr id="57439" name="Rectangle 66"/>
            <p:cNvSpPr>
              <a:spLocks noChangeArrowheads="1"/>
            </p:cNvSpPr>
            <p:nvPr/>
          </p:nvSpPr>
          <p:spPr bwMode="auto">
            <a:xfrm>
              <a:off x="1554" y="1434"/>
              <a:ext cx="16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J/J</a:t>
              </a:r>
              <a:endParaRPr lang="ru-RU" altLang="ru-RU" sz="2800" b="0"/>
            </a:p>
          </p:txBody>
        </p:sp>
        <p:sp>
          <p:nvSpPr>
            <p:cNvPr id="57440" name="Rectangle 67"/>
            <p:cNvSpPr>
              <a:spLocks noChangeArrowheads="1"/>
            </p:cNvSpPr>
            <p:nvPr/>
          </p:nvSpPr>
          <p:spPr bwMode="auto">
            <a:xfrm>
              <a:off x="1776" y="1440"/>
              <a:ext cx="657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</a:rPr>
                <a:t>= cth α -1/α,</a:t>
              </a:r>
            </a:p>
          </p:txBody>
        </p:sp>
        <p:sp>
          <p:nvSpPr>
            <p:cNvPr id="57441" name="Rectangle 68"/>
            <p:cNvSpPr>
              <a:spLocks noChangeArrowheads="1"/>
            </p:cNvSpPr>
            <p:nvPr/>
          </p:nvSpPr>
          <p:spPr bwMode="auto">
            <a:xfrm>
              <a:off x="2496" y="1440"/>
              <a:ext cx="268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где       - намагниченность насыщения при данной </a:t>
              </a:r>
              <a:r>
                <a:rPr lang="ru-RU" altLang="ru-RU" sz="1500" i="1">
                  <a:solidFill>
                    <a:srgbClr val="000000"/>
                  </a:solidFill>
                </a:rPr>
                <a:t>T </a:t>
              </a:r>
              <a:endParaRPr lang="ru-RU" altLang="ru-RU" sz="2800" b="0"/>
            </a:p>
          </p:txBody>
        </p:sp>
        <p:sp>
          <p:nvSpPr>
            <p:cNvPr id="57442" name="Rectangle 69"/>
            <p:cNvSpPr>
              <a:spLocks noChangeArrowheads="1"/>
            </p:cNvSpPr>
            <p:nvPr/>
          </p:nvSpPr>
          <p:spPr bwMode="auto">
            <a:xfrm>
              <a:off x="900" y="1680"/>
              <a:ext cx="18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>
                  <a:solidFill>
                    <a:srgbClr val="000000"/>
                  </a:solidFill>
                </a:rPr>
                <a:t>α </a:t>
              </a:r>
              <a:r>
                <a:rPr lang="ru-RU" altLang="ru-RU" sz="1600">
                  <a:solidFill>
                    <a:srgbClr val="000000"/>
                  </a:solidFill>
                </a:rPr>
                <a:t>=</a:t>
              </a:r>
              <a:endParaRPr lang="ru-RU" altLang="ru-RU" sz="2800" b="0"/>
            </a:p>
          </p:txBody>
        </p:sp>
        <p:sp>
          <p:nvSpPr>
            <p:cNvPr id="57443" name="Rectangle 70"/>
            <p:cNvSpPr>
              <a:spLocks noChangeArrowheads="1"/>
            </p:cNvSpPr>
            <p:nvPr/>
          </p:nvSpPr>
          <p:spPr bwMode="auto">
            <a:xfrm>
              <a:off x="1135" y="1680"/>
              <a:ext cx="51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vJsH/kT </a:t>
              </a:r>
              <a:r>
                <a:rPr lang="ru-RU" altLang="ru-RU" sz="1600">
                  <a:solidFill>
                    <a:srgbClr val="000000"/>
                  </a:solidFill>
                </a:rPr>
                <a:t>,</a:t>
              </a:r>
              <a:endParaRPr lang="ru-RU" altLang="ru-RU" sz="2800" b="0"/>
            </a:p>
          </p:txBody>
        </p:sp>
        <p:sp>
          <p:nvSpPr>
            <p:cNvPr id="57444" name="Rectangle 71"/>
            <p:cNvSpPr>
              <a:spLocks noChangeArrowheads="1"/>
            </p:cNvSpPr>
            <p:nvPr/>
          </p:nvSpPr>
          <p:spPr bwMode="auto">
            <a:xfrm>
              <a:off x="1792" y="1680"/>
              <a:ext cx="17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vJs</a:t>
              </a:r>
              <a:endParaRPr lang="ru-RU" altLang="ru-RU" sz="2800" b="0"/>
            </a:p>
          </p:txBody>
        </p:sp>
        <p:sp>
          <p:nvSpPr>
            <p:cNvPr id="57445" name="Rectangle 72"/>
            <p:cNvSpPr>
              <a:spLocks noChangeArrowheads="1"/>
            </p:cNvSpPr>
            <p:nvPr/>
          </p:nvSpPr>
          <p:spPr bwMode="auto">
            <a:xfrm>
              <a:off x="2056" y="1692"/>
              <a:ext cx="140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магнитный  момент  частицы</a:t>
              </a:r>
              <a:endParaRPr lang="ru-RU" altLang="ru-RU" sz="2800" b="0"/>
            </a:p>
          </p:txBody>
        </p:sp>
        <p:sp>
          <p:nvSpPr>
            <p:cNvPr id="57446" name="Rectangle 73"/>
            <p:cNvSpPr>
              <a:spLocks noChangeArrowheads="1"/>
            </p:cNvSpPr>
            <p:nvPr/>
          </p:nvSpPr>
          <p:spPr bwMode="auto">
            <a:xfrm>
              <a:off x="2736" y="1440"/>
              <a:ext cx="6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J</a:t>
              </a:r>
              <a:endParaRPr lang="ru-RU" altLang="ru-RU" sz="2800" b="0"/>
            </a:p>
          </p:txBody>
        </p:sp>
        <p:sp>
          <p:nvSpPr>
            <p:cNvPr id="57447" name="Rectangle 74"/>
            <p:cNvSpPr>
              <a:spLocks noChangeArrowheads="1"/>
            </p:cNvSpPr>
            <p:nvPr/>
          </p:nvSpPr>
          <p:spPr bwMode="auto">
            <a:xfrm>
              <a:off x="576" y="1450"/>
              <a:ext cx="822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Если поле Н = 0</a:t>
              </a:r>
              <a:endParaRPr lang="ru-RU" altLang="ru-RU" sz="2800" b="0"/>
            </a:p>
          </p:txBody>
        </p:sp>
        <p:sp>
          <p:nvSpPr>
            <p:cNvPr id="57448" name="Line 75"/>
            <p:cNvSpPr>
              <a:spLocks noChangeShapeType="1"/>
            </p:cNvSpPr>
            <p:nvPr/>
          </p:nvSpPr>
          <p:spPr bwMode="auto">
            <a:xfrm flipH="1">
              <a:off x="1248" y="149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449" name="Rectangle 76"/>
            <p:cNvSpPr>
              <a:spLocks noChangeArrowheads="1"/>
            </p:cNvSpPr>
            <p:nvPr/>
          </p:nvSpPr>
          <p:spPr bwMode="auto">
            <a:xfrm>
              <a:off x="2736" y="1440"/>
              <a:ext cx="172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57450" name="Rectangle 77"/>
            <p:cNvSpPr>
              <a:spLocks noChangeArrowheads="1"/>
            </p:cNvSpPr>
            <p:nvPr/>
          </p:nvSpPr>
          <p:spPr bwMode="auto">
            <a:xfrm>
              <a:off x="1652" y="1440"/>
              <a:ext cx="172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o</a:t>
              </a:r>
            </a:p>
          </p:txBody>
        </p:sp>
      </p:grpSp>
      <p:grpSp>
        <p:nvGrpSpPr>
          <p:cNvPr id="414798" name="Group 78"/>
          <p:cNvGrpSpPr>
            <a:grpSpLocks/>
          </p:cNvGrpSpPr>
          <p:nvPr/>
        </p:nvGrpSpPr>
        <p:grpSpPr bwMode="auto">
          <a:xfrm>
            <a:off x="4279900" y="4044950"/>
            <a:ext cx="4144963" cy="2557463"/>
            <a:chOff x="2606" y="1848"/>
            <a:chExt cx="2611" cy="1711"/>
          </a:xfrm>
        </p:grpSpPr>
        <p:sp>
          <p:nvSpPr>
            <p:cNvPr id="57359" name="Freeform 79"/>
            <p:cNvSpPr>
              <a:spLocks/>
            </p:cNvSpPr>
            <p:nvPr/>
          </p:nvSpPr>
          <p:spPr bwMode="auto">
            <a:xfrm>
              <a:off x="2684" y="3377"/>
              <a:ext cx="48" cy="42"/>
            </a:xfrm>
            <a:custGeom>
              <a:avLst/>
              <a:gdLst>
                <a:gd name="T0" fmla="*/ 24 w 48"/>
                <a:gd name="T1" fmla="*/ 0 h 42"/>
                <a:gd name="T2" fmla="*/ 36 w 48"/>
                <a:gd name="T3" fmla="*/ 0 h 42"/>
                <a:gd name="T4" fmla="*/ 42 w 48"/>
                <a:gd name="T5" fmla="*/ 6 h 42"/>
                <a:gd name="T6" fmla="*/ 42 w 48"/>
                <a:gd name="T7" fmla="*/ 12 h 42"/>
                <a:gd name="T8" fmla="*/ 48 w 48"/>
                <a:gd name="T9" fmla="*/ 18 h 42"/>
                <a:gd name="T10" fmla="*/ 42 w 48"/>
                <a:gd name="T11" fmla="*/ 30 h 42"/>
                <a:gd name="T12" fmla="*/ 42 w 48"/>
                <a:gd name="T13" fmla="*/ 36 h 42"/>
                <a:gd name="T14" fmla="*/ 36 w 48"/>
                <a:gd name="T15" fmla="*/ 42 h 42"/>
                <a:gd name="T16" fmla="*/ 24 w 48"/>
                <a:gd name="T17" fmla="*/ 42 h 42"/>
                <a:gd name="T18" fmla="*/ 18 w 48"/>
                <a:gd name="T19" fmla="*/ 42 h 42"/>
                <a:gd name="T20" fmla="*/ 12 w 48"/>
                <a:gd name="T21" fmla="*/ 36 h 42"/>
                <a:gd name="T22" fmla="*/ 6 w 48"/>
                <a:gd name="T23" fmla="*/ 30 h 42"/>
                <a:gd name="T24" fmla="*/ 0 w 48"/>
                <a:gd name="T25" fmla="*/ 18 h 42"/>
                <a:gd name="T26" fmla="*/ 6 w 48"/>
                <a:gd name="T27" fmla="*/ 12 h 42"/>
                <a:gd name="T28" fmla="*/ 12 w 48"/>
                <a:gd name="T29" fmla="*/ 6 h 42"/>
                <a:gd name="T30" fmla="*/ 18 w 48"/>
                <a:gd name="T31" fmla="*/ 0 h 42"/>
                <a:gd name="T32" fmla="*/ 24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2">
                  <a:moveTo>
                    <a:pt x="24" y="0"/>
                  </a:moveTo>
                  <a:lnTo>
                    <a:pt x="36" y="0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48" y="18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2" y="36"/>
                  </a:lnTo>
                  <a:lnTo>
                    <a:pt x="6" y="30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60" name="Freeform 80"/>
            <p:cNvSpPr>
              <a:spLocks/>
            </p:cNvSpPr>
            <p:nvPr/>
          </p:nvSpPr>
          <p:spPr bwMode="auto">
            <a:xfrm>
              <a:off x="2684" y="3485"/>
              <a:ext cx="48" cy="42"/>
            </a:xfrm>
            <a:custGeom>
              <a:avLst/>
              <a:gdLst>
                <a:gd name="T0" fmla="*/ 24 w 48"/>
                <a:gd name="T1" fmla="*/ 0 h 42"/>
                <a:gd name="T2" fmla="*/ 30 w 48"/>
                <a:gd name="T3" fmla="*/ 0 h 42"/>
                <a:gd name="T4" fmla="*/ 36 w 48"/>
                <a:gd name="T5" fmla="*/ 6 h 42"/>
                <a:gd name="T6" fmla="*/ 42 w 48"/>
                <a:gd name="T7" fmla="*/ 12 h 42"/>
                <a:gd name="T8" fmla="*/ 48 w 48"/>
                <a:gd name="T9" fmla="*/ 18 h 42"/>
                <a:gd name="T10" fmla="*/ 42 w 48"/>
                <a:gd name="T11" fmla="*/ 30 h 42"/>
                <a:gd name="T12" fmla="*/ 36 w 48"/>
                <a:gd name="T13" fmla="*/ 36 h 42"/>
                <a:gd name="T14" fmla="*/ 30 w 48"/>
                <a:gd name="T15" fmla="*/ 42 h 42"/>
                <a:gd name="T16" fmla="*/ 24 w 48"/>
                <a:gd name="T17" fmla="*/ 42 h 42"/>
                <a:gd name="T18" fmla="*/ 18 w 48"/>
                <a:gd name="T19" fmla="*/ 42 h 42"/>
                <a:gd name="T20" fmla="*/ 6 w 48"/>
                <a:gd name="T21" fmla="*/ 36 h 42"/>
                <a:gd name="T22" fmla="*/ 6 w 48"/>
                <a:gd name="T23" fmla="*/ 30 h 42"/>
                <a:gd name="T24" fmla="*/ 0 w 48"/>
                <a:gd name="T25" fmla="*/ 18 h 42"/>
                <a:gd name="T26" fmla="*/ 6 w 48"/>
                <a:gd name="T27" fmla="*/ 12 h 42"/>
                <a:gd name="T28" fmla="*/ 6 w 48"/>
                <a:gd name="T29" fmla="*/ 6 h 42"/>
                <a:gd name="T30" fmla="*/ 18 w 48"/>
                <a:gd name="T31" fmla="*/ 0 h 42"/>
                <a:gd name="T32" fmla="*/ 24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2">
                  <a:moveTo>
                    <a:pt x="24" y="0"/>
                  </a:moveTo>
                  <a:lnTo>
                    <a:pt x="30" y="0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8" y="18"/>
                  </a:lnTo>
                  <a:lnTo>
                    <a:pt x="42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61" name="Rectangle 81"/>
            <p:cNvSpPr>
              <a:spLocks noChangeArrowheads="1"/>
            </p:cNvSpPr>
            <p:nvPr/>
          </p:nvSpPr>
          <p:spPr bwMode="auto">
            <a:xfrm>
              <a:off x="2756" y="3072"/>
              <a:ext cx="2380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Кривая намагничивания суперпарамагнитного</a:t>
              </a:r>
              <a:endParaRPr lang="ru-RU" altLang="ru-RU" sz="2800" b="0"/>
            </a:p>
          </p:txBody>
        </p:sp>
        <p:sp>
          <p:nvSpPr>
            <p:cNvPr id="57362" name="Rectangle 82"/>
            <p:cNvSpPr>
              <a:spLocks noChangeArrowheads="1"/>
            </p:cNvSpPr>
            <p:nvPr/>
          </p:nvSpPr>
          <p:spPr bwMode="auto">
            <a:xfrm>
              <a:off x="2606" y="3192"/>
              <a:ext cx="261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порошка маггемита (размер частиц 0.008-0.029 мк)</a:t>
              </a:r>
              <a:endParaRPr lang="ru-RU" altLang="ru-RU" sz="2800" b="0"/>
            </a:p>
          </p:txBody>
        </p:sp>
        <p:sp>
          <p:nvSpPr>
            <p:cNvPr id="57363" name="Rectangle 83"/>
            <p:cNvSpPr>
              <a:spLocks noChangeArrowheads="1"/>
            </p:cNvSpPr>
            <p:nvPr/>
          </p:nvSpPr>
          <p:spPr bwMode="auto">
            <a:xfrm>
              <a:off x="2762" y="3335"/>
              <a:ext cx="1535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0">
                  <a:solidFill>
                    <a:srgbClr val="000000"/>
                  </a:solidFill>
                </a:rPr>
                <a:t>-для возрастающего магнитного поля</a:t>
              </a:r>
              <a:endParaRPr lang="ru-RU" altLang="ru-RU" sz="2800" b="0"/>
            </a:p>
          </p:txBody>
        </p:sp>
        <p:sp>
          <p:nvSpPr>
            <p:cNvPr id="57364" name="Rectangle 84"/>
            <p:cNvSpPr>
              <a:spLocks noChangeArrowheads="1"/>
            </p:cNvSpPr>
            <p:nvPr/>
          </p:nvSpPr>
          <p:spPr bwMode="auto">
            <a:xfrm>
              <a:off x="2750" y="3437"/>
              <a:ext cx="1435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0">
                  <a:solidFill>
                    <a:srgbClr val="000000"/>
                  </a:solidFill>
                </a:rPr>
                <a:t>-для убывающего магнитного поля</a:t>
              </a:r>
              <a:endParaRPr lang="ru-RU" altLang="ru-RU" sz="2800" b="0"/>
            </a:p>
          </p:txBody>
        </p:sp>
        <p:sp>
          <p:nvSpPr>
            <p:cNvPr id="57365" name="Rectangle 85"/>
            <p:cNvSpPr>
              <a:spLocks noChangeArrowheads="1"/>
            </p:cNvSpPr>
            <p:nvPr/>
          </p:nvSpPr>
          <p:spPr bwMode="auto">
            <a:xfrm>
              <a:off x="3276" y="1848"/>
              <a:ext cx="16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J/J</a:t>
              </a:r>
              <a:endParaRPr lang="ru-RU" altLang="ru-RU" sz="2800" b="0"/>
            </a:p>
          </p:txBody>
        </p:sp>
        <p:sp>
          <p:nvSpPr>
            <p:cNvPr id="57366" name="Rectangle 86"/>
            <p:cNvSpPr>
              <a:spLocks noChangeArrowheads="1"/>
            </p:cNvSpPr>
            <p:nvPr/>
          </p:nvSpPr>
          <p:spPr bwMode="auto">
            <a:xfrm>
              <a:off x="3768" y="2880"/>
              <a:ext cx="37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i="1">
                  <a:solidFill>
                    <a:srgbClr val="000000"/>
                  </a:solidFill>
                </a:rPr>
                <a:t>H, мТл</a:t>
              </a:r>
              <a:endParaRPr lang="ru-RU" altLang="ru-RU" sz="2800" b="0"/>
            </a:p>
          </p:txBody>
        </p:sp>
        <p:sp>
          <p:nvSpPr>
            <p:cNvPr id="57367" name="Rectangle 87"/>
            <p:cNvSpPr>
              <a:spLocks noChangeArrowheads="1"/>
            </p:cNvSpPr>
            <p:nvPr/>
          </p:nvSpPr>
          <p:spPr bwMode="auto">
            <a:xfrm>
              <a:off x="3114" y="1920"/>
              <a:ext cx="5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1</a:t>
              </a:r>
              <a:endParaRPr lang="ru-RU" altLang="ru-RU" sz="2800" b="0"/>
            </a:p>
          </p:txBody>
        </p:sp>
        <p:sp>
          <p:nvSpPr>
            <p:cNvPr id="57368" name="Rectangle 88"/>
            <p:cNvSpPr>
              <a:spLocks noChangeArrowheads="1"/>
            </p:cNvSpPr>
            <p:nvPr/>
          </p:nvSpPr>
          <p:spPr bwMode="auto">
            <a:xfrm>
              <a:off x="3378" y="2759"/>
              <a:ext cx="11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10</a:t>
              </a:r>
              <a:endParaRPr lang="ru-RU" altLang="ru-RU" sz="2800" b="0"/>
            </a:p>
          </p:txBody>
        </p:sp>
        <p:sp>
          <p:nvSpPr>
            <p:cNvPr id="57369" name="Rectangle 89"/>
            <p:cNvSpPr>
              <a:spLocks noChangeArrowheads="1"/>
            </p:cNvSpPr>
            <p:nvPr/>
          </p:nvSpPr>
          <p:spPr bwMode="auto">
            <a:xfrm>
              <a:off x="4140" y="2759"/>
              <a:ext cx="11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50</a:t>
              </a:r>
              <a:endParaRPr lang="ru-RU" altLang="ru-RU" sz="2800" b="0"/>
            </a:p>
          </p:txBody>
        </p:sp>
        <p:sp>
          <p:nvSpPr>
            <p:cNvPr id="57370" name="Rectangle 90"/>
            <p:cNvSpPr>
              <a:spLocks noChangeArrowheads="1"/>
            </p:cNvSpPr>
            <p:nvPr/>
          </p:nvSpPr>
          <p:spPr bwMode="auto">
            <a:xfrm>
              <a:off x="4500" y="2754"/>
              <a:ext cx="11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70</a:t>
              </a:r>
              <a:endParaRPr lang="ru-RU" altLang="ru-RU" sz="2800" b="0"/>
            </a:p>
          </p:txBody>
        </p:sp>
        <p:sp>
          <p:nvSpPr>
            <p:cNvPr id="57371" name="Rectangle 91"/>
            <p:cNvSpPr>
              <a:spLocks noChangeArrowheads="1"/>
            </p:cNvSpPr>
            <p:nvPr/>
          </p:nvSpPr>
          <p:spPr bwMode="auto">
            <a:xfrm>
              <a:off x="3762" y="2759"/>
              <a:ext cx="11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30</a:t>
              </a:r>
              <a:endParaRPr lang="ru-RU" altLang="ru-RU" sz="2800" b="0"/>
            </a:p>
          </p:txBody>
        </p:sp>
        <p:sp>
          <p:nvSpPr>
            <p:cNvPr id="57372" name="Rectangle 92"/>
            <p:cNvSpPr>
              <a:spLocks noChangeArrowheads="1"/>
            </p:cNvSpPr>
            <p:nvPr/>
          </p:nvSpPr>
          <p:spPr bwMode="auto">
            <a:xfrm>
              <a:off x="3126" y="2622"/>
              <a:ext cx="5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0</a:t>
              </a:r>
              <a:endParaRPr lang="ru-RU" altLang="ru-RU" sz="2800" b="0"/>
            </a:p>
          </p:txBody>
        </p:sp>
        <p:sp>
          <p:nvSpPr>
            <p:cNvPr id="57373" name="Rectangle 93"/>
            <p:cNvSpPr>
              <a:spLocks noChangeArrowheads="1"/>
            </p:cNvSpPr>
            <p:nvPr/>
          </p:nvSpPr>
          <p:spPr bwMode="auto">
            <a:xfrm>
              <a:off x="3066" y="2280"/>
              <a:ext cx="14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0.5</a:t>
              </a:r>
              <a:endParaRPr lang="ru-RU" altLang="ru-RU" sz="2800" b="0"/>
            </a:p>
          </p:txBody>
        </p:sp>
        <p:sp>
          <p:nvSpPr>
            <p:cNvPr id="57374" name="Line 94"/>
            <p:cNvSpPr>
              <a:spLocks noChangeShapeType="1"/>
            </p:cNvSpPr>
            <p:nvPr/>
          </p:nvSpPr>
          <p:spPr bwMode="auto">
            <a:xfrm>
              <a:off x="3240" y="1914"/>
              <a:ext cx="1" cy="8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75" name="Line 95"/>
            <p:cNvSpPr>
              <a:spLocks noChangeShapeType="1"/>
            </p:cNvSpPr>
            <p:nvPr/>
          </p:nvSpPr>
          <p:spPr bwMode="auto">
            <a:xfrm>
              <a:off x="3240" y="2718"/>
              <a:ext cx="156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76" name="Line 96"/>
            <p:cNvSpPr>
              <a:spLocks noChangeShapeType="1"/>
            </p:cNvSpPr>
            <p:nvPr/>
          </p:nvSpPr>
          <p:spPr bwMode="auto">
            <a:xfrm flipV="1">
              <a:off x="3612" y="2706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77" name="Line 97"/>
            <p:cNvSpPr>
              <a:spLocks noChangeShapeType="1"/>
            </p:cNvSpPr>
            <p:nvPr/>
          </p:nvSpPr>
          <p:spPr bwMode="auto">
            <a:xfrm flipV="1">
              <a:off x="3804" y="2706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78" name="Line 98"/>
            <p:cNvSpPr>
              <a:spLocks noChangeShapeType="1"/>
            </p:cNvSpPr>
            <p:nvPr/>
          </p:nvSpPr>
          <p:spPr bwMode="auto">
            <a:xfrm flipV="1">
              <a:off x="3420" y="2706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79" name="Line 99"/>
            <p:cNvSpPr>
              <a:spLocks noChangeShapeType="1"/>
            </p:cNvSpPr>
            <p:nvPr/>
          </p:nvSpPr>
          <p:spPr bwMode="auto">
            <a:xfrm flipH="1">
              <a:off x="3204" y="1998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80" name="Line 100"/>
            <p:cNvSpPr>
              <a:spLocks noChangeShapeType="1"/>
            </p:cNvSpPr>
            <p:nvPr/>
          </p:nvSpPr>
          <p:spPr bwMode="auto">
            <a:xfrm flipH="1">
              <a:off x="3198" y="2346"/>
              <a:ext cx="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81" name="Line 101"/>
            <p:cNvSpPr>
              <a:spLocks noChangeShapeType="1"/>
            </p:cNvSpPr>
            <p:nvPr/>
          </p:nvSpPr>
          <p:spPr bwMode="auto">
            <a:xfrm flipH="1">
              <a:off x="3204" y="254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82" name="Line 102"/>
            <p:cNvSpPr>
              <a:spLocks noChangeShapeType="1"/>
            </p:cNvSpPr>
            <p:nvPr/>
          </p:nvSpPr>
          <p:spPr bwMode="auto">
            <a:xfrm flipH="1">
              <a:off x="3198" y="2166"/>
              <a:ext cx="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83" name="Line 103"/>
            <p:cNvSpPr>
              <a:spLocks noChangeShapeType="1"/>
            </p:cNvSpPr>
            <p:nvPr/>
          </p:nvSpPr>
          <p:spPr bwMode="auto">
            <a:xfrm flipV="1">
              <a:off x="3990" y="2706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84" name="Line 104"/>
            <p:cNvSpPr>
              <a:spLocks noChangeShapeType="1"/>
            </p:cNvSpPr>
            <p:nvPr/>
          </p:nvSpPr>
          <p:spPr bwMode="auto">
            <a:xfrm flipV="1">
              <a:off x="4176" y="2706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85" name="Line 105"/>
            <p:cNvSpPr>
              <a:spLocks noChangeShapeType="1"/>
            </p:cNvSpPr>
            <p:nvPr/>
          </p:nvSpPr>
          <p:spPr bwMode="auto">
            <a:xfrm flipV="1">
              <a:off x="4368" y="2706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86" name="Line 106"/>
            <p:cNvSpPr>
              <a:spLocks noChangeShapeType="1"/>
            </p:cNvSpPr>
            <p:nvPr/>
          </p:nvSpPr>
          <p:spPr bwMode="auto">
            <a:xfrm flipV="1">
              <a:off x="4554" y="2706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87" name="Line 107"/>
            <p:cNvSpPr>
              <a:spLocks noChangeShapeType="1"/>
            </p:cNvSpPr>
            <p:nvPr/>
          </p:nvSpPr>
          <p:spPr bwMode="auto">
            <a:xfrm flipV="1">
              <a:off x="4740" y="2706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88" name="Freeform 108"/>
            <p:cNvSpPr>
              <a:spLocks/>
            </p:cNvSpPr>
            <p:nvPr/>
          </p:nvSpPr>
          <p:spPr bwMode="auto">
            <a:xfrm>
              <a:off x="3240" y="2070"/>
              <a:ext cx="1488" cy="642"/>
            </a:xfrm>
            <a:custGeom>
              <a:avLst/>
              <a:gdLst>
                <a:gd name="T0" fmla="*/ 0 w 1488"/>
                <a:gd name="T1" fmla="*/ 642 h 642"/>
                <a:gd name="T2" fmla="*/ 18 w 1488"/>
                <a:gd name="T3" fmla="*/ 618 h 642"/>
                <a:gd name="T4" fmla="*/ 24 w 1488"/>
                <a:gd name="T5" fmla="*/ 588 h 642"/>
                <a:gd name="T6" fmla="*/ 30 w 1488"/>
                <a:gd name="T7" fmla="*/ 558 h 642"/>
                <a:gd name="T8" fmla="*/ 42 w 1488"/>
                <a:gd name="T9" fmla="*/ 528 h 642"/>
                <a:gd name="T10" fmla="*/ 48 w 1488"/>
                <a:gd name="T11" fmla="*/ 492 h 642"/>
                <a:gd name="T12" fmla="*/ 60 w 1488"/>
                <a:gd name="T13" fmla="*/ 456 h 642"/>
                <a:gd name="T14" fmla="*/ 72 w 1488"/>
                <a:gd name="T15" fmla="*/ 420 h 642"/>
                <a:gd name="T16" fmla="*/ 84 w 1488"/>
                <a:gd name="T17" fmla="*/ 384 h 642"/>
                <a:gd name="T18" fmla="*/ 102 w 1488"/>
                <a:gd name="T19" fmla="*/ 348 h 642"/>
                <a:gd name="T20" fmla="*/ 126 w 1488"/>
                <a:gd name="T21" fmla="*/ 312 h 642"/>
                <a:gd name="T22" fmla="*/ 150 w 1488"/>
                <a:gd name="T23" fmla="*/ 276 h 642"/>
                <a:gd name="T24" fmla="*/ 186 w 1488"/>
                <a:gd name="T25" fmla="*/ 246 h 642"/>
                <a:gd name="T26" fmla="*/ 240 w 1488"/>
                <a:gd name="T27" fmla="*/ 210 h 642"/>
                <a:gd name="T28" fmla="*/ 312 w 1488"/>
                <a:gd name="T29" fmla="*/ 180 h 642"/>
                <a:gd name="T30" fmla="*/ 396 w 1488"/>
                <a:gd name="T31" fmla="*/ 156 h 642"/>
                <a:gd name="T32" fmla="*/ 480 w 1488"/>
                <a:gd name="T33" fmla="*/ 132 h 642"/>
                <a:gd name="T34" fmla="*/ 576 w 1488"/>
                <a:gd name="T35" fmla="*/ 114 h 642"/>
                <a:gd name="T36" fmla="*/ 666 w 1488"/>
                <a:gd name="T37" fmla="*/ 102 h 642"/>
                <a:gd name="T38" fmla="*/ 762 w 1488"/>
                <a:gd name="T39" fmla="*/ 84 h 642"/>
                <a:gd name="T40" fmla="*/ 846 w 1488"/>
                <a:gd name="T41" fmla="*/ 72 h 642"/>
                <a:gd name="T42" fmla="*/ 924 w 1488"/>
                <a:gd name="T43" fmla="*/ 60 h 642"/>
                <a:gd name="T44" fmla="*/ 1008 w 1488"/>
                <a:gd name="T45" fmla="*/ 48 h 642"/>
                <a:gd name="T46" fmla="*/ 1086 w 1488"/>
                <a:gd name="T47" fmla="*/ 36 h 642"/>
                <a:gd name="T48" fmla="*/ 1164 w 1488"/>
                <a:gd name="T49" fmla="*/ 30 h 642"/>
                <a:gd name="T50" fmla="*/ 1248 w 1488"/>
                <a:gd name="T51" fmla="*/ 24 h 642"/>
                <a:gd name="T52" fmla="*/ 1326 w 1488"/>
                <a:gd name="T53" fmla="*/ 12 h 642"/>
                <a:gd name="T54" fmla="*/ 1404 w 1488"/>
                <a:gd name="T55" fmla="*/ 6 h 642"/>
                <a:gd name="T56" fmla="*/ 1488 w 1488"/>
                <a:gd name="T57" fmla="*/ 0 h 6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88" h="642">
                  <a:moveTo>
                    <a:pt x="0" y="642"/>
                  </a:moveTo>
                  <a:lnTo>
                    <a:pt x="18" y="618"/>
                  </a:lnTo>
                  <a:lnTo>
                    <a:pt x="24" y="588"/>
                  </a:lnTo>
                  <a:lnTo>
                    <a:pt x="30" y="558"/>
                  </a:lnTo>
                  <a:lnTo>
                    <a:pt x="42" y="528"/>
                  </a:lnTo>
                  <a:lnTo>
                    <a:pt x="48" y="492"/>
                  </a:lnTo>
                  <a:lnTo>
                    <a:pt x="60" y="456"/>
                  </a:lnTo>
                  <a:lnTo>
                    <a:pt x="72" y="420"/>
                  </a:lnTo>
                  <a:lnTo>
                    <a:pt x="84" y="384"/>
                  </a:lnTo>
                  <a:lnTo>
                    <a:pt x="102" y="348"/>
                  </a:lnTo>
                  <a:lnTo>
                    <a:pt x="126" y="312"/>
                  </a:lnTo>
                  <a:lnTo>
                    <a:pt x="150" y="276"/>
                  </a:lnTo>
                  <a:lnTo>
                    <a:pt x="186" y="246"/>
                  </a:lnTo>
                  <a:lnTo>
                    <a:pt x="240" y="210"/>
                  </a:lnTo>
                  <a:lnTo>
                    <a:pt x="312" y="180"/>
                  </a:lnTo>
                  <a:lnTo>
                    <a:pt x="396" y="156"/>
                  </a:lnTo>
                  <a:lnTo>
                    <a:pt x="480" y="132"/>
                  </a:lnTo>
                  <a:lnTo>
                    <a:pt x="576" y="114"/>
                  </a:lnTo>
                  <a:lnTo>
                    <a:pt x="666" y="102"/>
                  </a:lnTo>
                  <a:lnTo>
                    <a:pt x="762" y="84"/>
                  </a:lnTo>
                  <a:lnTo>
                    <a:pt x="846" y="72"/>
                  </a:lnTo>
                  <a:lnTo>
                    <a:pt x="924" y="60"/>
                  </a:lnTo>
                  <a:lnTo>
                    <a:pt x="1008" y="48"/>
                  </a:lnTo>
                  <a:lnTo>
                    <a:pt x="1086" y="36"/>
                  </a:lnTo>
                  <a:lnTo>
                    <a:pt x="1164" y="30"/>
                  </a:lnTo>
                  <a:lnTo>
                    <a:pt x="1248" y="24"/>
                  </a:lnTo>
                  <a:lnTo>
                    <a:pt x="1326" y="12"/>
                  </a:lnTo>
                  <a:lnTo>
                    <a:pt x="1404" y="6"/>
                  </a:lnTo>
                  <a:lnTo>
                    <a:pt x="1488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89" name="Freeform 109"/>
            <p:cNvSpPr>
              <a:spLocks/>
            </p:cNvSpPr>
            <p:nvPr/>
          </p:nvSpPr>
          <p:spPr bwMode="auto">
            <a:xfrm>
              <a:off x="3258" y="2580"/>
              <a:ext cx="24" cy="30"/>
            </a:xfrm>
            <a:custGeom>
              <a:avLst/>
              <a:gdLst>
                <a:gd name="T0" fmla="*/ 12 w 24"/>
                <a:gd name="T1" fmla="*/ 0 h 30"/>
                <a:gd name="T2" fmla="*/ 18 w 24"/>
                <a:gd name="T3" fmla="*/ 0 h 30"/>
                <a:gd name="T4" fmla="*/ 24 w 24"/>
                <a:gd name="T5" fmla="*/ 6 h 30"/>
                <a:gd name="T6" fmla="*/ 24 w 24"/>
                <a:gd name="T7" fmla="*/ 12 h 30"/>
                <a:gd name="T8" fmla="*/ 24 w 24"/>
                <a:gd name="T9" fmla="*/ 18 h 30"/>
                <a:gd name="T10" fmla="*/ 24 w 24"/>
                <a:gd name="T11" fmla="*/ 24 h 30"/>
                <a:gd name="T12" fmla="*/ 18 w 24"/>
                <a:gd name="T13" fmla="*/ 24 h 30"/>
                <a:gd name="T14" fmla="*/ 12 w 24"/>
                <a:gd name="T15" fmla="*/ 30 h 30"/>
                <a:gd name="T16" fmla="*/ 6 w 24"/>
                <a:gd name="T17" fmla="*/ 24 h 30"/>
                <a:gd name="T18" fmla="*/ 0 w 24"/>
                <a:gd name="T19" fmla="*/ 24 h 30"/>
                <a:gd name="T20" fmla="*/ 0 w 24"/>
                <a:gd name="T21" fmla="*/ 18 h 30"/>
                <a:gd name="T22" fmla="*/ 0 w 24"/>
                <a:gd name="T23" fmla="*/ 12 h 30"/>
                <a:gd name="T24" fmla="*/ 0 w 24"/>
                <a:gd name="T25" fmla="*/ 6 h 30"/>
                <a:gd name="T26" fmla="*/ 6 w 24"/>
                <a:gd name="T27" fmla="*/ 0 h 30"/>
                <a:gd name="T28" fmla="*/ 12 w 24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0">
                  <a:moveTo>
                    <a:pt x="12" y="0"/>
                  </a:move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90" name="Freeform 110"/>
            <p:cNvSpPr>
              <a:spLocks/>
            </p:cNvSpPr>
            <p:nvPr/>
          </p:nvSpPr>
          <p:spPr bwMode="auto">
            <a:xfrm>
              <a:off x="3258" y="2580"/>
              <a:ext cx="24" cy="30"/>
            </a:xfrm>
            <a:custGeom>
              <a:avLst/>
              <a:gdLst>
                <a:gd name="T0" fmla="*/ 12 w 24"/>
                <a:gd name="T1" fmla="*/ 0 h 30"/>
                <a:gd name="T2" fmla="*/ 18 w 24"/>
                <a:gd name="T3" fmla="*/ 0 h 30"/>
                <a:gd name="T4" fmla="*/ 24 w 24"/>
                <a:gd name="T5" fmla="*/ 6 h 30"/>
                <a:gd name="T6" fmla="*/ 24 w 24"/>
                <a:gd name="T7" fmla="*/ 12 h 30"/>
                <a:gd name="T8" fmla="*/ 24 w 24"/>
                <a:gd name="T9" fmla="*/ 18 h 30"/>
                <a:gd name="T10" fmla="*/ 24 w 24"/>
                <a:gd name="T11" fmla="*/ 24 h 30"/>
                <a:gd name="T12" fmla="*/ 18 w 24"/>
                <a:gd name="T13" fmla="*/ 24 h 30"/>
                <a:gd name="T14" fmla="*/ 12 w 24"/>
                <a:gd name="T15" fmla="*/ 30 h 30"/>
                <a:gd name="T16" fmla="*/ 6 w 24"/>
                <a:gd name="T17" fmla="*/ 24 h 30"/>
                <a:gd name="T18" fmla="*/ 0 w 24"/>
                <a:gd name="T19" fmla="*/ 24 h 30"/>
                <a:gd name="T20" fmla="*/ 0 w 24"/>
                <a:gd name="T21" fmla="*/ 18 h 30"/>
                <a:gd name="T22" fmla="*/ 0 w 24"/>
                <a:gd name="T23" fmla="*/ 12 h 30"/>
                <a:gd name="T24" fmla="*/ 0 w 24"/>
                <a:gd name="T25" fmla="*/ 6 h 30"/>
                <a:gd name="T26" fmla="*/ 6 w 24"/>
                <a:gd name="T27" fmla="*/ 0 h 30"/>
                <a:gd name="T28" fmla="*/ 12 w 24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0">
                  <a:moveTo>
                    <a:pt x="12" y="0"/>
                  </a:move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91" name="Freeform 111"/>
            <p:cNvSpPr>
              <a:spLocks/>
            </p:cNvSpPr>
            <p:nvPr/>
          </p:nvSpPr>
          <p:spPr bwMode="auto">
            <a:xfrm>
              <a:off x="3282" y="2508"/>
              <a:ext cx="30" cy="30"/>
            </a:xfrm>
            <a:custGeom>
              <a:avLst/>
              <a:gdLst>
                <a:gd name="T0" fmla="*/ 12 w 30"/>
                <a:gd name="T1" fmla="*/ 0 h 30"/>
                <a:gd name="T2" fmla="*/ 18 w 30"/>
                <a:gd name="T3" fmla="*/ 0 h 30"/>
                <a:gd name="T4" fmla="*/ 24 w 30"/>
                <a:gd name="T5" fmla="*/ 6 h 30"/>
                <a:gd name="T6" fmla="*/ 24 w 30"/>
                <a:gd name="T7" fmla="*/ 12 h 30"/>
                <a:gd name="T8" fmla="*/ 30 w 30"/>
                <a:gd name="T9" fmla="*/ 18 h 30"/>
                <a:gd name="T10" fmla="*/ 24 w 30"/>
                <a:gd name="T11" fmla="*/ 18 h 30"/>
                <a:gd name="T12" fmla="*/ 24 w 30"/>
                <a:gd name="T13" fmla="*/ 24 h 30"/>
                <a:gd name="T14" fmla="*/ 18 w 30"/>
                <a:gd name="T15" fmla="*/ 30 h 30"/>
                <a:gd name="T16" fmla="*/ 12 w 30"/>
                <a:gd name="T17" fmla="*/ 30 h 30"/>
                <a:gd name="T18" fmla="*/ 6 w 30"/>
                <a:gd name="T19" fmla="*/ 30 h 30"/>
                <a:gd name="T20" fmla="*/ 6 w 30"/>
                <a:gd name="T21" fmla="*/ 24 h 30"/>
                <a:gd name="T22" fmla="*/ 0 w 30"/>
                <a:gd name="T23" fmla="*/ 18 h 30"/>
                <a:gd name="T24" fmla="*/ 0 w 30"/>
                <a:gd name="T25" fmla="*/ 12 h 30"/>
                <a:gd name="T26" fmla="*/ 6 w 30"/>
                <a:gd name="T27" fmla="*/ 6 h 30"/>
                <a:gd name="T28" fmla="*/ 6 w 30"/>
                <a:gd name="T29" fmla="*/ 0 h 30"/>
                <a:gd name="T30" fmla="*/ 12 w 30"/>
                <a:gd name="T31" fmla="*/ 0 h 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" h="30">
                  <a:moveTo>
                    <a:pt x="12" y="0"/>
                  </a:move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92" name="Freeform 112"/>
            <p:cNvSpPr>
              <a:spLocks/>
            </p:cNvSpPr>
            <p:nvPr/>
          </p:nvSpPr>
          <p:spPr bwMode="auto">
            <a:xfrm>
              <a:off x="3282" y="2508"/>
              <a:ext cx="30" cy="30"/>
            </a:xfrm>
            <a:custGeom>
              <a:avLst/>
              <a:gdLst>
                <a:gd name="T0" fmla="*/ 12 w 30"/>
                <a:gd name="T1" fmla="*/ 0 h 30"/>
                <a:gd name="T2" fmla="*/ 18 w 30"/>
                <a:gd name="T3" fmla="*/ 0 h 30"/>
                <a:gd name="T4" fmla="*/ 24 w 30"/>
                <a:gd name="T5" fmla="*/ 6 h 30"/>
                <a:gd name="T6" fmla="*/ 24 w 30"/>
                <a:gd name="T7" fmla="*/ 12 h 30"/>
                <a:gd name="T8" fmla="*/ 30 w 30"/>
                <a:gd name="T9" fmla="*/ 18 h 30"/>
                <a:gd name="T10" fmla="*/ 24 w 30"/>
                <a:gd name="T11" fmla="*/ 18 h 30"/>
                <a:gd name="T12" fmla="*/ 24 w 30"/>
                <a:gd name="T13" fmla="*/ 24 h 30"/>
                <a:gd name="T14" fmla="*/ 18 w 30"/>
                <a:gd name="T15" fmla="*/ 30 h 30"/>
                <a:gd name="T16" fmla="*/ 12 w 30"/>
                <a:gd name="T17" fmla="*/ 30 h 30"/>
                <a:gd name="T18" fmla="*/ 6 w 30"/>
                <a:gd name="T19" fmla="*/ 30 h 30"/>
                <a:gd name="T20" fmla="*/ 6 w 30"/>
                <a:gd name="T21" fmla="*/ 24 h 30"/>
                <a:gd name="T22" fmla="*/ 0 w 30"/>
                <a:gd name="T23" fmla="*/ 18 h 30"/>
                <a:gd name="T24" fmla="*/ 0 w 30"/>
                <a:gd name="T25" fmla="*/ 12 h 30"/>
                <a:gd name="T26" fmla="*/ 6 w 30"/>
                <a:gd name="T27" fmla="*/ 6 h 30"/>
                <a:gd name="T28" fmla="*/ 6 w 30"/>
                <a:gd name="T29" fmla="*/ 0 h 30"/>
                <a:gd name="T30" fmla="*/ 12 w 30"/>
                <a:gd name="T31" fmla="*/ 0 h 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" h="30">
                  <a:moveTo>
                    <a:pt x="12" y="0"/>
                  </a:move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93" name="Freeform 113"/>
            <p:cNvSpPr>
              <a:spLocks/>
            </p:cNvSpPr>
            <p:nvPr/>
          </p:nvSpPr>
          <p:spPr bwMode="auto">
            <a:xfrm>
              <a:off x="3348" y="2370"/>
              <a:ext cx="24" cy="30"/>
            </a:xfrm>
            <a:custGeom>
              <a:avLst/>
              <a:gdLst>
                <a:gd name="T0" fmla="*/ 12 w 24"/>
                <a:gd name="T1" fmla="*/ 0 h 30"/>
                <a:gd name="T2" fmla="*/ 18 w 24"/>
                <a:gd name="T3" fmla="*/ 6 h 30"/>
                <a:gd name="T4" fmla="*/ 24 w 24"/>
                <a:gd name="T5" fmla="*/ 6 h 30"/>
                <a:gd name="T6" fmla="*/ 24 w 24"/>
                <a:gd name="T7" fmla="*/ 12 h 30"/>
                <a:gd name="T8" fmla="*/ 24 w 24"/>
                <a:gd name="T9" fmla="*/ 18 h 30"/>
                <a:gd name="T10" fmla="*/ 24 w 24"/>
                <a:gd name="T11" fmla="*/ 24 h 30"/>
                <a:gd name="T12" fmla="*/ 18 w 24"/>
                <a:gd name="T13" fmla="*/ 30 h 30"/>
                <a:gd name="T14" fmla="*/ 12 w 24"/>
                <a:gd name="T15" fmla="*/ 30 h 30"/>
                <a:gd name="T16" fmla="*/ 6 w 24"/>
                <a:gd name="T17" fmla="*/ 30 h 30"/>
                <a:gd name="T18" fmla="*/ 0 w 24"/>
                <a:gd name="T19" fmla="*/ 24 h 30"/>
                <a:gd name="T20" fmla="*/ 0 w 24"/>
                <a:gd name="T21" fmla="*/ 18 h 30"/>
                <a:gd name="T22" fmla="*/ 0 w 24"/>
                <a:gd name="T23" fmla="*/ 12 h 30"/>
                <a:gd name="T24" fmla="*/ 0 w 24"/>
                <a:gd name="T25" fmla="*/ 6 h 30"/>
                <a:gd name="T26" fmla="*/ 6 w 24"/>
                <a:gd name="T27" fmla="*/ 6 h 30"/>
                <a:gd name="T28" fmla="*/ 12 w 24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0">
                  <a:moveTo>
                    <a:pt x="12" y="0"/>
                  </a:move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94" name="Freeform 114"/>
            <p:cNvSpPr>
              <a:spLocks/>
            </p:cNvSpPr>
            <p:nvPr/>
          </p:nvSpPr>
          <p:spPr bwMode="auto">
            <a:xfrm>
              <a:off x="3348" y="2370"/>
              <a:ext cx="24" cy="30"/>
            </a:xfrm>
            <a:custGeom>
              <a:avLst/>
              <a:gdLst>
                <a:gd name="T0" fmla="*/ 12 w 24"/>
                <a:gd name="T1" fmla="*/ 0 h 30"/>
                <a:gd name="T2" fmla="*/ 18 w 24"/>
                <a:gd name="T3" fmla="*/ 6 h 30"/>
                <a:gd name="T4" fmla="*/ 24 w 24"/>
                <a:gd name="T5" fmla="*/ 6 h 30"/>
                <a:gd name="T6" fmla="*/ 24 w 24"/>
                <a:gd name="T7" fmla="*/ 12 h 30"/>
                <a:gd name="T8" fmla="*/ 24 w 24"/>
                <a:gd name="T9" fmla="*/ 18 h 30"/>
                <a:gd name="T10" fmla="*/ 24 w 24"/>
                <a:gd name="T11" fmla="*/ 24 h 30"/>
                <a:gd name="T12" fmla="*/ 18 w 24"/>
                <a:gd name="T13" fmla="*/ 30 h 30"/>
                <a:gd name="T14" fmla="*/ 12 w 24"/>
                <a:gd name="T15" fmla="*/ 30 h 30"/>
                <a:gd name="T16" fmla="*/ 6 w 24"/>
                <a:gd name="T17" fmla="*/ 30 h 30"/>
                <a:gd name="T18" fmla="*/ 0 w 24"/>
                <a:gd name="T19" fmla="*/ 24 h 30"/>
                <a:gd name="T20" fmla="*/ 0 w 24"/>
                <a:gd name="T21" fmla="*/ 18 h 30"/>
                <a:gd name="T22" fmla="*/ 0 w 24"/>
                <a:gd name="T23" fmla="*/ 12 h 30"/>
                <a:gd name="T24" fmla="*/ 0 w 24"/>
                <a:gd name="T25" fmla="*/ 6 h 30"/>
                <a:gd name="T26" fmla="*/ 6 w 24"/>
                <a:gd name="T27" fmla="*/ 6 h 30"/>
                <a:gd name="T28" fmla="*/ 12 w 24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0">
                  <a:moveTo>
                    <a:pt x="12" y="0"/>
                  </a:move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95" name="Freeform 115"/>
            <p:cNvSpPr>
              <a:spLocks/>
            </p:cNvSpPr>
            <p:nvPr/>
          </p:nvSpPr>
          <p:spPr bwMode="auto">
            <a:xfrm>
              <a:off x="3522" y="2238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18 w 24"/>
                <a:gd name="T3" fmla="*/ 0 h 24"/>
                <a:gd name="T4" fmla="*/ 24 w 24"/>
                <a:gd name="T5" fmla="*/ 6 h 24"/>
                <a:gd name="T6" fmla="*/ 24 w 24"/>
                <a:gd name="T7" fmla="*/ 12 h 24"/>
                <a:gd name="T8" fmla="*/ 24 w 24"/>
                <a:gd name="T9" fmla="*/ 18 h 24"/>
                <a:gd name="T10" fmla="*/ 24 w 24"/>
                <a:gd name="T11" fmla="*/ 24 h 24"/>
                <a:gd name="T12" fmla="*/ 18 w 24"/>
                <a:gd name="T13" fmla="*/ 24 h 24"/>
                <a:gd name="T14" fmla="*/ 12 w 24"/>
                <a:gd name="T15" fmla="*/ 24 h 24"/>
                <a:gd name="T16" fmla="*/ 6 w 24"/>
                <a:gd name="T17" fmla="*/ 24 h 24"/>
                <a:gd name="T18" fmla="*/ 0 w 24"/>
                <a:gd name="T19" fmla="*/ 24 h 24"/>
                <a:gd name="T20" fmla="*/ 0 w 24"/>
                <a:gd name="T21" fmla="*/ 18 h 24"/>
                <a:gd name="T22" fmla="*/ 0 w 24"/>
                <a:gd name="T23" fmla="*/ 12 h 24"/>
                <a:gd name="T24" fmla="*/ 0 w 24"/>
                <a:gd name="T25" fmla="*/ 6 h 24"/>
                <a:gd name="T26" fmla="*/ 6 w 24"/>
                <a:gd name="T27" fmla="*/ 0 h 24"/>
                <a:gd name="T28" fmla="*/ 12 w 24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96" name="Freeform 116"/>
            <p:cNvSpPr>
              <a:spLocks/>
            </p:cNvSpPr>
            <p:nvPr/>
          </p:nvSpPr>
          <p:spPr bwMode="auto">
            <a:xfrm>
              <a:off x="3522" y="2238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18 w 24"/>
                <a:gd name="T3" fmla="*/ 0 h 24"/>
                <a:gd name="T4" fmla="*/ 24 w 24"/>
                <a:gd name="T5" fmla="*/ 6 h 24"/>
                <a:gd name="T6" fmla="*/ 24 w 24"/>
                <a:gd name="T7" fmla="*/ 12 h 24"/>
                <a:gd name="T8" fmla="*/ 24 w 24"/>
                <a:gd name="T9" fmla="*/ 18 h 24"/>
                <a:gd name="T10" fmla="*/ 24 w 24"/>
                <a:gd name="T11" fmla="*/ 24 h 24"/>
                <a:gd name="T12" fmla="*/ 18 w 24"/>
                <a:gd name="T13" fmla="*/ 24 h 24"/>
                <a:gd name="T14" fmla="*/ 12 w 24"/>
                <a:gd name="T15" fmla="*/ 24 h 24"/>
                <a:gd name="T16" fmla="*/ 6 w 24"/>
                <a:gd name="T17" fmla="*/ 24 h 24"/>
                <a:gd name="T18" fmla="*/ 0 w 24"/>
                <a:gd name="T19" fmla="*/ 24 h 24"/>
                <a:gd name="T20" fmla="*/ 0 w 24"/>
                <a:gd name="T21" fmla="*/ 18 h 24"/>
                <a:gd name="T22" fmla="*/ 0 w 24"/>
                <a:gd name="T23" fmla="*/ 12 h 24"/>
                <a:gd name="T24" fmla="*/ 0 w 24"/>
                <a:gd name="T25" fmla="*/ 6 h 24"/>
                <a:gd name="T26" fmla="*/ 6 w 24"/>
                <a:gd name="T27" fmla="*/ 0 h 24"/>
                <a:gd name="T28" fmla="*/ 12 w 24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97" name="Freeform 117"/>
            <p:cNvSpPr>
              <a:spLocks/>
            </p:cNvSpPr>
            <p:nvPr/>
          </p:nvSpPr>
          <p:spPr bwMode="auto">
            <a:xfrm>
              <a:off x="3594" y="2220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18 w 24"/>
                <a:gd name="T3" fmla="*/ 0 h 24"/>
                <a:gd name="T4" fmla="*/ 24 w 24"/>
                <a:gd name="T5" fmla="*/ 0 h 24"/>
                <a:gd name="T6" fmla="*/ 24 w 24"/>
                <a:gd name="T7" fmla="*/ 6 h 24"/>
                <a:gd name="T8" fmla="*/ 24 w 24"/>
                <a:gd name="T9" fmla="*/ 12 h 24"/>
                <a:gd name="T10" fmla="*/ 24 w 24"/>
                <a:gd name="T11" fmla="*/ 18 h 24"/>
                <a:gd name="T12" fmla="*/ 24 w 24"/>
                <a:gd name="T13" fmla="*/ 24 h 24"/>
                <a:gd name="T14" fmla="*/ 18 w 24"/>
                <a:gd name="T15" fmla="*/ 24 h 24"/>
                <a:gd name="T16" fmla="*/ 12 w 24"/>
                <a:gd name="T17" fmla="*/ 24 h 24"/>
                <a:gd name="T18" fmla="*/ 6 w 24"/>
                <a:gd name="T19" fmla="*/ 24 h 24"/>
                <a:gd name="T20" fmla="*/ 0 w 24"/>
                <a:gd name="T21" fmla="*/ 24 h 24"/>
                <a:gd name="T22" fmla="*/ 0 w 24"/>
                <a:gd name="T23" fmla="*/ 18 h 24"/>
                <a:gd name="T24" fmla="*/ 0 w 24"/>
                <a:gd name="T25" fmla="*/ 12 h 24"/>
                <a:gd name="T26" fmla="*/ 0 w 24"/>
                <a:gd name="T27" fmla="*/ 6 h 24"/>
                <a:gd name="T28" fmla="*/ 0 w 24"/>
                <a:gd name="T29" fmla="*/ 0 h 24"/>
                <a:gd name="T30" fmla="*/ 6 w 24"/>
                <a:gd name="T31" fmla="*/ 0 h 24"/>
                <a:gd name="T32" fmla="*/ 12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98" name="Freeform 118"/>
            <p:cNvSpPr>
              <a:spLocks/>
            </p:cNvSpPr>
            <p:nvPr/>
          </p:nvSpPr>
          <p:spPr bwMode="auto">
            <a:xfrm>
              <a:off x="3594" y="2220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18 w 24"/>
                <a:gd name="T3" fmla="*/ 0 h 24"/>
                <a:gd name="T4" fmla="*/ 24 w 24"/>
                <a:gd name="T5" fmla="*/ 0 h 24"/>
                <a:gd name="T6" fmla="*/ 24 w 24"/>
                <a:gd name="T7" fmla="*/ 6 h 24"/>
                <a:gd name="T8" fmla="*/ 24 w 24"/>
                <a:gd name="T9" fmla="*/ 12 h 24"/>
                <a:gd name="T10" fmla="*/ 24 w 24"/>
                <a:gd name="T11" fmla="*/ 18 h 24"/>
                <a:gd name="T12" fmla="*/ 24 w 24"/>
                <a:gd name="T13" fmla="*/ 24 h 24"/>
                <a:gd name="T14" fmla="*/ 18 w 24"/>
                <a:gd name="T15" fmla="*/ 24 h 24"/>
                <a:gd name="T16" fmla="*/ 12 w 24"/>
                <a:gd name="T17" fmla="*/ 24 h 24"/>
                <a:gd name="T18" fmla="*/ 6 w 24"/>
                <a:gd name="T19" fmla="*/ 24 h 24"/>
                <a:gd name="T20" fmla="*/ 0 w 24"/>
                <a:gd name="T21" fmla="*/ 24 h 24"/>
                <a:gd name="T22" fmla="*/ 0 w 24"/>
                <a:gd name="T23" fmla="*/ 18 h 24"/>
                <a:gd name="T24" fmla="*/ 0 w 24"/>
                <a:gd name="T25" fmla="*/ 12 h 24"/>
                <a:gd name="T26" fmla="*/ 0 w 24"/>
                <a:gd name="T27" fmla="*/ 6 h 24"/>
                <a:gd name="T28" fmla="*/ 0 w 24"/>
                <a:gd name="T29" fmla="*/ 0 h 24"/>
                <a:gd name="T30" fmla="*/ 6 w 24"/>
                <a:gd name="T31" fmla="*/ 0 h 24"/>
                <a:gd name="T32" fmla="*/ 12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99" name="Freeform 119"/>
            <p:cNvSpPr>
              <a:spLocks/>
            </p:cNvSpPr>
            <p:nvPr/>
          </p:nvSpPr>
          <p:spPr bwMode="auto">
            <a:xfrm>
              <a:off x="3732" y="2178"/>
              <a:ext cx="30" cy="24"/>
            </a:xfrm>
            <a:custGeom>
              <a:avLst/>
              <a:gdLst>
                <a:gd name="T0" fmla="*/ 12 w 30"/>
                <a:gd name="T1" fmla="*/ 0 h 24"/>
                <a:gd name="T2" fmla="*/ 18 w 30"/>
                <a:gd name="T3" fmla="*/ 0 h 24"/>
                <a:gd name="T4" fmla="*/ 24 w 30"/>
                <a:gd name="T5" fmla="*/ 0 h 24"/>
                <a:gd name="T6" fmla="*/ 30 w 30"/>
                <a:gd name="T7" fmla="*/ 6 h 24"/>
                <a:gd name="T8" fmla="*/ 30 w 30"/>
                <a:gd name="T9" fmla="*/ 12 h 24"/>
                <a:gd name="T10" fmla="*/ 30 w 30"/>
                <a:gd name="T11" fmla="*/ 18 h 24"/>
                <a:gd name="T12" fmla="*/ 24 w 30"/>
                <a:gd name="T13" fmla="*/ 24 h 24"/>
                <a:gd name="T14" fmla="*/ 18 w 30"/>
                <a:gd name="T15" fmla="*/ 24 h 24"/>
                <a:gd name="T16" fmla="*/ 12 w 30"/>
                <a:gd name="T17" fmla="*/ 24 h 24"/>
                <a:gd name="T18" fmla="*/ 6 w 30"/>
                <a:gd name="T19" fmla="*/ 24 h 24"/>
                <a:gd name="T20" fmla="*/ 0 w 30"/>
                <a:gd name="T21" fmla="*/ 18 h 24"/>
                <a:gd name="T22" fmla="*/ 0 w 30"/>
                <a:gd name="T23" fmla="*/ 12 h 24"/>
                <a:gd name="T24" fmla="*/ 0 w 30"/>
                <a:gd name="T25" fmla="*/ 6 h 24"/>
                <a:gd name="T26" fmla="*/ 6 w 30"/>
                <a:gd name="T27" fmla="*/ 0 h 24"/>
                <a:gd name="T28" fmla="*/ 12 w 30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24">
                  <a:moveTo>
                    <a:pt x="12" y="0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00" name="Freeform 120"/>
            <p:cNvSpPr>
              <a:spLocks/>
            </p:cNvSpPr>
            <p:nvPr/>
          </p:nvSpPr>
          <p:spPr bwMode="auto">
            <a:xfrm>
              <a:off x="3732" y="2178"/>
              <a:ext cx="30" cy="24"/>
            </a:xfrm>
            <a:custGeom>
              <a:avLst/>
              <a:gdLst>
                <a:gd name="T0" fmla="*/ 12 w 30"/>
                <a:gd name="T1" fmla="*/ 0 h 24"/>
                <a:gd name="T2" fmla="*/ 18 w 30"/>
                <a:gd name="T3" fmla="*/ 0 h 24"/>
                <a:gd name="T4" fmla="*/ 24 w 30"/>
                <a:gd name="T5" fmla="*/ 0 h 24"/>
                <a:gd name="T6" fmla="*/ 30 w 30"/>
                <a:gd name="T7" fmla="*/ 6 h 24"/>
                <a:gd name="T8" fmla="*/ 30 w 30"/>
                <a:gd name="T9" fmla="*/ 12 h 24"/>
                <a:gd name="T10" fmla="*/ 30 w 30"/>
                <a:gd name="T11" fmla="*/ 18 h 24"/>
                <a:gd name="T12" fmla="*/ 24 w 30"/>
                <a:gd name="T13" fmla="*/ 24 h 24"/>
                <a:gd name="T14" fmla="*/ 18 w 30"/>
                <a:gd name="T15" fmla="*/ 24 h 24"/>
                <a:gd name="T16" fmla="*/ 12 w 30"/>
                <a:gd name="T17" fmla="*/ 24 h 24"/>
                <a:gd name="T18" fmla="*/ 6 w 30"/>
                <a:gd name="T19" fmla="*/ 24 h 24"/>
                <a:gd name="T20" fmla="*/ 0 w 30"/>
                <a:gd name="T21" fmla="*/ 18 h 24"/>
                <a:gd name="T22" fmla="*/ 0 w 30"/>
                <a:gd name="T23" fmla="*/ 12 h 24"/>
                <a:gd name="T24" fmla="*/ 0 w 30"/>
                <a:gd name="T25" fmla="*/ 6 h 24"/>
                <a:gd name="T26" fmla="*/ 6 w 30"/>
                <a:gd name="T27" fmla="*/ 0 h 24"/>
                <a:gd name="T28" fmla="*/ 12 w 30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24">
                  <a:moveTo>
                    <a:pt x="12" y="0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01" name="Freeform 121"/>
            <p:cNvSpPr>
              <a:spLocks/>
            </p:cNvSpPr>
            <p:nvPr/>
          </p:nvSpPr>
          <p:spPr bwMode="auto">
            <a:xfrm>
              <a:off x="3954" y="2154"/>
              <a:ext cx="30" cy="24"/>
            </a:xfrm>
            <a:custGeom>
              <a:avLst/>
              <a:gdLst>
                <a:gd name="T0" fmla="*/ 18 w 30"/>
                <a:gd name="T1" fmla="*/ 0 h 24"/>
                <a:gd name="T2" fmla="*/ 24 w 30"/>
                <a:gd name="T3" fmla="*/ 0 h 24"/>
                <a:gd name="T4" fmla="*/ 30 w 30"/>
                <a:gd name="T5" fmla="*/ 6 h 24"/>
                <a:gd name="T6" fmla="*/ 30 w 30"/>
                <a:gd name="T7" fmla="*/ 12 h 24"/>
                <a:gd name="T8" fmla="*/ 30 w 30"/>
                <a:gd name="T9" fmla="*/ 18 h 24"/>
                <a:gd name="T10" fmla="*/ 24 w 30"/>
                <a:gd name="T11" fmla="*/ 24 h 24"/>
                <a:gd name="T12" fmla="*/ 18 w 30"/>
                <a:gd name="T13" fmla="*/ 24 h 24"/>
                <a:gd name="T14" fmla="*/ 12 w 30"/>
                <a:gd name="T15" fmla="*/ 24 h 24"/>
                <a:gd name="T16" fmla="*/ 6 w 30"/>
                <a:gd name="T17" fmla="*/ 24 h 24"/>
                <a:gd name="T18" fmla="*/ 6 w 30"/>
                <a:gd name="T19" fmla="*/ 18 h 24"/>
                <a:gd name="T20" fmla="*/ 0 w 30"/>
                <a:gd name="T21" fmla="*/ 12 h 24"/>
                <a:gd name="T22" fmla="*/ 6 w 30"/>
                <a:gd name="T23" fmla="*/ 6 h 24"/>
                <a:gd name="T24" fmla="*/ 6 w 30"/>
                <a:gd name="T25" fmla="*/ 0 h 24"/>
                <a:gd name="T26" fmla="*/ 12 w 30"/>
                <a:gd name="T27" fmla="*/ 0 h 24"/>
                <a:gd name="T28" fmla="*/ 18 w 30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24">
                  <a:moveTo>
                    <a:pt x="18" y="0"/>
                  </a:moveTo>
                  <a:lnTo>
                    <a:pt x="24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02" name="Freeform 122"/>
            <p:cNvSpPr>
              <a:spLocks/>
            </p:cNvSpPr>
            <p:nvPr/>
          </p:nvSpPr>
          <p:spPr bwMode="auto">
            <a:xfrm>
              <a:off x="3954" y="2154"/>
              <a:ext cx="30" cy="24"/>
            </a:xfrm>
            <a:custGeom>
              <a:avLst/>
              <a:gdLst>
                <a:gd name="T0" fmla="*/ 18 w 30"/>
                <a:gd name="T1" fmla="*/ 0 h 24"/>
                <a:gd name="T2" fmla="*/ 24 w 30"/>
                <a:gd name="T3" fmla="*/ 0 h 24"/>
                <a:gd name="T4" fmla="*/ 30 w 30"/>
                <a:gd name="T5" fmla="*/ 6 h 24"/>
                <a:gd name="T6" fmla="*/ 30 w 30"/>
                <a:gd name="T7" fmla="*/ 12 h 24"/>
                <a:gd name="T8" fmla="*/ 30 w 30"/>
                <a:gd name="T9" fmla="*/ 18 h 24"/>
                <a:gd name="T10" fmla="*/ 24 w 30"/>
                <a:gd name="T11" fmla="*/ 24 h 24"/>
                <a:gd name="T12" fmla="*/ 18 w 30"/>
                <a:gd name="T13" fmla="*/ 24 h 24"/>
                <a:gd name="T14" fmla="*/ 12 w 30"/>
                <a:gd name="T15" fmla="*/ 24 h 24"/>
                <a:gd name="T16" fmla="*/ 6 w 30"/>
                <a:gd name="T17" fmla="*/ 24 h 24"/>
                <a:gd name="T18" fmla="*/ 6 w 30"/>
                <a:gd name="T19" fmla="*/ 18 h 24"/>
                <a:gd name="T20" fmla="*/ 0 w 30"/>
                <a:gd name="T21" fmla="*/ 12 h 24"/>
                <a:gd name="T22" fmla="*/ 6 w 30"/>
                <a:gd name="T23" fmla="*/ 6 h 24"/>
                <a:gd name="T24" fmla="*/ 6 w 30"/>
                <a:gd name="T25" fmla="*/ 0 h 24"/>
                <a:gd name="T26" fmla="*/ 12 w 30"/>
                <a:gd name="T27" fmla="*/ 0 h 24"/>
                <a:gd name="T28" fmla="*/ 18 w 30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24">
                  <a:moveTo>
                    <a:pt x="18" y="0"/>
                  </a:moveTo>
                  <a:lnTo>
                    <a:pt x="24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03" name="Freeform 123"/>
            <p:cNvSpPr>
              <a:spLocks/>
            </p:cNvSpPr>
            <p:nvPr/>
          </p:nvSpPr>
          <p:spPr bwMode="auto">
            <a:xfrm>
              <a:off x="4188" y="2106"/>
              <a:ext cx="30" cy="24"/>
            </a:xfrm>
            <a:custGeom>
              <a:avLst/>
              <a:gdLst>
                <a:gd name="T0" fmla="*/ 12 w 30"/>
                <a:gd name="T1" fmla="*/ 0 h 24"/>
                <a:gd name="T2" fmla="*/ 18 w 30"/>
                <a:gd name="T3" fmla="*/ 0 h 24"/>
                <a:gd name="T4" fmla="*/ 24 w 30"/>
                <a:gd name="T5" fmla="*/ 0 h 24"/>
                <a:gd name="T6" fmla="*/ 30 w 30"/>
                <a:gd name="T7" fmla="*/ 6 h 24"/>
                <a:gd name="T8" fmla="*/ 30 w 30"/>
                <a:gd name="T9" fmla="*/ 12 h 24"/>
                <a:gd name="T10" fmla="*/ 30 w 30"/>
                <a:gd name="T11" fmla="*/ 18 h 24"/>
                <a:gd name="T12" fmla="*/ 24 w 30"/>
                <a:gd name="T13" fmla="*/ 24 h 24"/>
                <a:gd name="T14" fmla="*/ 18 w 30"/>
                <a:gd name="T15" fmla="*/ 24 h 24"/>
                <a:gd name="T16" fmla="*/ 12 w 30"/>
                <a:gd name="T17" fmla="*/ 24 h 24"/>
                <a:gd name="T18" fmla="*/ 6 w 30"/>
                <a:gd name="T19" fmla="*/ 24 h 24"/>
                <a:gd name="T20" fmla="*/ 0 w 30"/>
                <a:gd name="T21" fmla="*/ 18 h 24"/>
                <a:gd name="T22" fmla="*/ 0 w 30"/>
                <a:gd name="T23" fmla="*/ 12 h 24"/>
                <a:gd name="T24" fmla="*/ 0 w 30"/>
                <a:gd name="T25" fmla="*/ 6 h 24"/>
                <a:gd name="T26" fmla="*/ 6 w 30"/>
                <a:gd name="T27" fmla="*/ 0 h 24"/>
                <a:gd name="T28" fmla="*/ 12 w 30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24">
                  <a:moveTo>
                    <a:pt x="12" y="0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04" name="Freeform 124"/>
            <p:cNvSpPr>
              <a:spLocks/>
            </p:cNvSpPr>
            <p:nvPr/>
          </p:nvSpPr>
          <p:spPr bwMode="auto">
            <a:xfrm>
              <a:off x="4188" y="2106"/>
              <a:ext cx="30" cy="24"/>
            </a:xfrm>
            <a:custGeom>
              <a:avLst/>
              <a:gdLst>
                <a:gd name="T0" fmla="*/ 12 w 30"/>
                <a:gd name="T1" fmla="*/ 0 h 24"/>
                <a:gd name="T2" fmla="*/ 18 w 30"/>
                <a:gd name="T3" fmla="*/ 0 h 24"/>
                <a:gd name="T4" fmla="*/ 24 w 30"/>
                <a:gd name="T5" fmla="*/ 0 h 24"/>
                <a:gd name="T6" fmla="*/ 30 w 30"/>
                <a:gd name="T7" fmla="*/ 6 h 24"/>
                <a:gd name="T8" fmla="*/ 30 w 30"/>
                <a:gd name="T9" fmla="*/ 12 h 24"/>
                <a:gd name="T10" fmla="*/ 30 w 30"/>
                <a:gd name="T11" fmla="*/ 18 h 24"/>
                <a:gd name="T12" fmla="*/ 24 w 30"/>
                <a:gd name="T13" fmla="*/ 24 h 24"/>
                <a:gd name="T14" fmla="*/ 18 w 30"/>
                <a:gd name="T15" fmla="*/ 24 h 24"/>
                <a:gd name="T16" fmla="*/ 12 w 30"/>
                <a:gd name="T17" fmla="*/ 24 h 24"/>
                <a:gd name="T18" fmla="*/ 6 w 30"/>
                <a:gd name="T19" fmla="*/ 24 h 24"/>
                <a:gd name="T20" fmla="*/ 0 w 30"/>
                <a:gd name="T21" fmla="*/ 18 h 24"/>
                <a:gd name="T22" fmla="*/ 0 w 30"/>
                <a:gd name="T23" fmla="*/ 12 h 24"/>
                <a:gd name="T24" fmla="*/ 0 w 30"/>
                <a:gd name="T25" fmla="*/ 6 h 24"/>
                <a:gd name="T26" fmla="*/ 6 w 30"/>
                <a:gd name="T27" fmla="*/ 0 h 24"/>
                <a:gd name="T28" fmla="*/ 12 w 30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24">
                  <a:moveTo>
                    <a:pt x="12" y="0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05" name="Freeform 125"/>
            <p:cNvSpPr>
              <a:spLocks/>
            </p:cNvSpPr>
            <p:nvPr/>
          </p:nvSpPr>
          <p:spPr bwMode="auto">
            <a:xfrm>
              <a:off x="4350" y="2094"/>
              <a:ext cx="30" cy="24"/>
            </a:xfrm>
            <a:custGeom>
              <a:avLst/>
              <a:gdLst>
                <a:gd name="T0" fmla="*/ 18 w 30"/>
                <a:gd name="T1" fmla="*/ 0 h 24"/>
                <a:gd name="T2" fmla="*/ 24 w 30"/>
                <a:gd name="T3" fmla="*/ 0 h 24"/>
                <a:gd name="T4" fmla="*/ 30 w 30"/>
                <a:gd name="T5" fmla="*/ 6 h 24"/>
                <a:gd name="T6" fmla="*/ 30 w 30"/>
                <a:gd name="T7" fmla="*/ 12 h 24"/>
                <a:gd name="T8" fmla="*/ 30 w 30"/>
                <a:gd name="T9" fmla="*/ 18 h 24"/>
                <a:gd name="T10" fmla="*/ 24 w 30"/>
                <a:gd name="T11" fmla="*/ 24 h 24"/>
                <a:gd name="T12" fmla="*/ 18 w 30"/>
                <a:gd name="T13" fmla="*/ 24 h 24"/>
                <a:gd name="T14" fmla="*/ 12 w 30"/>
                <a:gd name="T15" fmla="*/ 24 h 24"/>
                <a:gd name="T16" fmla="*/ 6 w 30"/>
                <a:gd name="T17" fmla="*/ 24 h 24"/>
                <a:gd name="T18" fmla="*/ 0 w 30"/>
                <a:gd name="T19" fmla="*/ 18 h 24"/>
                <a:gd name="T20" fmla="*/ 0 w 30"/>
                <a:gd name="T21" fmla="*/ 12 h 24"/>
                <a:gd name="T22" fmla="*/ 0 w 30"/>
                <a:gd name="T23" fmla="*/ 6 h 24"/>
                <a:gd name="T24" fmla="*/ 6 w 30"/>
                <a:gd name="T25" fmla="*/ 0 h 24"/>
                <a:gd name="T26" fmla="*/ 12 w 30"/>
                <a:gd name="T27" fmla="*/ 0 h 24"/>
                <a:gd name="T28" fmla="*/ 18 w 30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24">
                  <a:moveTo>
                    <a:pt x="18" y="0"/>
                  </a:moveTo>
                  <a:lnTo>
                    <a:pt x="24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06" name="Freeform 126"/>
            <p:cNvSpPr>
              <a:spLocks/>
            </p:cNvSpPr>
            <p:nvPr/>
          </p:nvSpPr>
          <p:spPr bwMode="auto">
            <a:xfrm>
              <a:off x="4350" y="2094"/>
              <a:ext cx="30" cy="24"/>
            </a:xfrm>
            <a:custGeom>
              <a:avLst/>
              <a:gdLst>
                <a:gd name="T0" fmla="*/ 18 w 30"/>
                <a:gd name="T1" fmla="*/ 0 h 24"/>
                <a:gd name="T2" fmla="*/ 24 w 30"/>
                <a:gd name="T3" fmla="*/ 0 h 24"/>
                <a:gd name="T4" fmla="*/ 30 w 30"/>
                <a:gd name="T5" fmla="*/ 6 h 24"/>
                <a:gd name="T6" fmla="*/ 30 w 30"/>
                <a:gd name="T7" fmla="*/ 12 h 24"/>
                <a:gd name="T8" fmla="*/ 30 w 30"/>
                <a:gd name="T9" fmla="*/ 18 h 24"/>
                <a:gd name="T10" fmla="*/ 24 w 30"/>
                <a:gd name="T11" fmla="*/ 24 h 24"/>
                <a:gd name="T12" fmla="*/ 18 w 30"/>
                <a:gd name="T13" fmla="*/ 24 h 24"/>
                <a:gd name="T14" fmla="*/ 12 w 30"/>
                <a:gd name="T15" fmla="*/ 24 h 24"/>
                <a:gd name="T16" fmla="*/ 6 w 30"/>
                <a:gd name="T17" fmla="*/ 24 h 24"/>
                <a:gd name="T18" fmla="*/ 0 w 30"/>
                <a:gd name="T19" fmla="*/ 18 h 24"/>
                <a:gd name="T20" fmla="*/ 0 w 30"/>
                <a:gd name="T21" fmla="*/ 12 h 24"/>
                <a:gd name="T22" fmla="*/ 0 w 30"/>
                <a:gd name="T23" fmla="*/ 6 h 24"/>
                <a:gd name="T24" fmla="*/ 6 w 30"/>
                <a:gd name="T25" fmla="*/ 0 h 24"/>
                <a:gd name="T26" fmla="*/ 12 w 30"/>
                <a:gd name="T27" fmla="*/ 0 h 24"/>
                <a:gd name="T28" fmla="*/ 18 w 30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24">
                  <a:moveTo>
                    <a:pt x="18" y="0"/>
                  </a:moveTo>
                  <a:lnTo>
                    <a:pt x="24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07" name="Freeform 127"/>
            <p:cNvSpPr>
              <a:spLocks/>
            </p:cNvSpPr>
            <p:nvPr/>
          </p:nvSpPr>
          <p:spPr bwMode="auto">
            <a:xfrm>
              <a:off x="4518" y="2070"/>
              <a:ext cx="24" cy="30"/>
            </a:xfrm>
            <a:custGeom>
              <a:avLst/>
              <a:gdLst>
                <a:gd name="T0" fmla="*/ 12 w 24"/>
                <a:gd name="T1" fmla="*/ 0 h 30"/>
                <a:gd name="T2" fmla="*/ 18 w 24"/>
                <a:gd name="T3" fmla="*/ 0 h 30"/>
                <a:gd name="T4" fmla="*/ 24 w 24"/>
                <a:gd name="T5" fmla="*/ 6 h 30"/>
                <a:gd name="T6" fmla="*/ 24 w 24"/>
                <a:gd name="T7" fmla="*/ 12 h 30"/>
                <a:gd name="T8" fmla="*/ 24 w 24"/>
                <a:gd name="T9" fmla="*/ 18 h 30"/>
                <a:gd name="T10" fmla="*/ 24 w 24"/>
                <a:gd name="T11" fmla="*/ 24 h 30"/>
                <a:gd name="T12" fmla="*/ 18 w 24"/>
                <a:gd name="T13" fmla="*/ 30 h 30"/>
                <a:gd name="T14" fmla="*/ 12 w 24"/>
                <a:gd name="T15" fmla="*/ 30 h 30"/>
                <a:gd name="T16" fmla="*/ 6 w 24"/>
                <a:gd name="T17" fmla="*/ 30 h 30"/>
                <a:gd name="T18" fmla="*/ 0 w 24"/>
                <a:gd name="T19" fmla="*/ 24 h 30"/>
                <a:gd name="T20" fmla="*/ 0 w 24"/>
                <a:gd name="T21" fmla="*/ 18 h 30"/>
                <a:gd name="T22" fmla="*/ 0 w 24"/>
                <a:gd name="T23" fmla="*/ 12 h 30"/>
                <a:gd name="T24" fmla="*/ 0 w 24"/>
                <a:gd name="T25" fmla="*/ 6 h 30"/>
                <a:gd name="T26" fmla="*/ 6 w 24"/>
                <a:gd name="T27" fmla="*/ 0 h 30"/>
                <a:gd name="T28" fmla="*/ 12 w 24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0">
                  <a:moveTo>
                    <a:pt x="12" y="0"/>
                  </a:move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08" name="Freeform 128"/>
            <p:cNvSpPr>
              <a:spLocks/>
            </p:cNvSpPr>
            <p:nvPr/>
          </p:nvSpPr>
          <p:spPr bwMode="auto">
            <a:xfrm>
              <a:off x="4518" y="2070"/>
              <a:ext cx="24" cy="30"/>
            </a:xfrm>
            <a:custGeom>
              <a:avLst/>
              <a:gdLst>
                <a:gd name="T0" fmla="*/ 12 w 24"/>
                <a:gd name="T1" fmla="*/ 0 h 30"/>
                <a:gd name="T2" fmla="*/ 18 w 24"/>
                <a:gd name="T3" fmla="*/ 0 h 30"/>
                <a:gd name="T4" fmla="*/ 24 w 24"/>
                <a:gd name="T5" fmla="*/ 6 h 30"/>
                <a:gd name="T6" fmla="*/ 24 w 24"/>
                <a:gd name="T7" fmla="*/ 12 h 30"/>
                <a:gd name="T8" fmla="*/ 24 w 24"/>
                <a:gd name="T9" fmla="*/ 18 h 30"/>
                <a:gd name="T10" fmla="*/ 24 w 24"/>
                <a:gd name="T11" fmla="*/ 24 h 30"/>
                <a:gd name="T12" fmla="*/ 18 w 24"/>
                <a:gd name="T13" fmla="*/ 30 h 30"/>
                <a:gd name="T14" fmla="*/ 12 w 24"/>
                <a:gd name="T15" fmla="*/ 30 h 30"/>
                <a:gd name="T16" fmla="*/ 6 w 24"/>
                <a:gd name="T17" fmla="*/ 30 h 30"/>
                <a:gd name="T18" fmla="*/ 0 w 24"/>
                <a:gd name="T19" fmla="*/ 24 h 30"/>
                <a:gd name="T20" fmla="*/ 0 w 24"/>
                <a:gd name="T21" fmla="*/ 18 h 30"/>
                <a:gd name="T22" fmla="*/ 0 w 24"/>
                <a:gd name="T23" fmla="*/ 12 h 30"/>
                <a:gd name="T24" fmla="*/ 0 w 24"/>
                <a:gd name="T25" fmla="*/ 6 h 30"/>
                <a:gd name="T26" fmla="*/ 6 w 24"/>
                <a:gd name="T27" fmla="*/ 0 h 30"/>
                <a:gd name="T28" fmla="*/ 12 w 24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0">
                  <a:moveTo>
                    <a:pt x="12" y="0"/>
                  </a:move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09" name="Freeform 129"/>
            <p:cNvSpPr>
              <a:spLocks/>
            </p:cNvSpPr>
            <p:nvPr/>
          </p:nvSpPr>
          <p:spPr bwMode="auto">
            <a:xfrm>
              <a:off x="4656" y="2058"/>
              <a:ext cx="30" cy="30"/>
            </a:xfrm>
            <a:custGeom>
              <a:avLst/>
              <a:gdLst>
                <a:gd name="T0" fmla="*/ 18 w 30"/>
                <a:gd name="T1" fmla="*/ 0 h 30"/>
                <a:gd name="T2" fmla="*/ 24 w 30"/>
                <a:gd name="T3" fmla="*/ 6 h 30"/>
                <a:gd name="T4" fmla="*/ 30 w 30"/>
                <a:gd name="T5" fmla="*/ 12 h 30"/>
                <a:gd name="T6" fmla="*/ 30 w 30"/>
                <a:gd name="T7" fmla="*/ 18 h 30"/>
                <a:gd name="T8" fmla="*/ 30 w 30"/>
                <a:gd name="T9" fmla="*/ 24 h 30"/>
                <a:gd name="T10" fmla="*/ 24 w 30"/>
                <a:gd name="T11" fmla="*/ 24 h 30"/>
                <a:gd name="T12" fmla="*/ 24 w 30"/>
                <a:gd name="T13" fmla="*/ 30 h 30"/>
                <a:gd name="T14" fmla="*/ 18 w 30"/>
                <a:gd name="T15" fmla="*/ 30 h 30"/>
                <a:gd name="T16" fmla="*/ 12 w 30"/>
                <a:gd name="T17" fmla="*/ 30 h 30"/>
                <a:gd name="T18" fmla="*/ 6 w 30"/>
                <a:gd name="T19" fmla="*/ 24 h 30"/>
                <a:gd name="T20" fmla="*/ 0 w 30"/>
                <a:gd name="T21" fmla="*/ 18 h 30"/>
                <a:gd name="T22" fmla="*/ 6 w 30"/>
                <a:gd name="T23" fmla="*/ 12 h 30"/>
                <a:gd name="T24" fmla="*/ 6 w 30"/>
                <a:gd name="T25" fmla="*/ 6 h 30"/>
                <a:gd name="T26" fmla="*/ 12 w 30"/>
                <a:gd name="T27" fmla="*/ 6 h 30"/>
                <a:gd name="T28" fmla="*/ 18 w 30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30">
                  <a:moveTo>
                    <a:pt x="18" y="0"/>
                  </a:move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10" name="Freeform 130"/>
            <p:cNvSpPr>
              <a:spLocks/>
            </p:cNvSpPr>
            <p:nvPr/>
          </p:nvSpPr>
          <p:spPr bwMode="auto">
            <a:xfrm>
              <a:off x="4656" y="2058"/>
              <a:ext cx="30" cy="30"/>
            </a:xfrm>
            <a:custGeom>
              <a:avLst/>
              <a:gdLst>
                <a:gd name="T0" fmla="*/ 18 w 30"/>
                <a:gd name="T1" fmla="*/ 0 h 30"/>
                <a:gd name="T2" fmla="*/ 24 w 30"/>
                <a:gd name="T3" fmla="*/ 6 h 30"/>
                <a:gd name="T4" fmla="*/ 30 w 30"/>
                <a:gd name="T5" fmla="*/ 12 h 30"/>
                <a:gd name="T6" fmla="*/ 30 w 30"/>
                <a:gd name="T7" fmla="*/ 18 h 30"/>
                <a:gd name="T8" fmla="*/ 30 w 30"/>
                <a:gd name="T9" fmla="*/ 24 h 30"/>
                <a:gd name="T10" fmla="*/ 24 w 30"/>
                <a:gd name="T11" fmla="*/ 24 h 30"/>
                <a:gd name="T12" fmla="*/ 24 w 30"/>
                <a:gd name="T13" fmla="*/ 30 h 30"/>
                <a:gd name="T14" fmla="*/ 18 w 30"/>
                <a:gd name="T15" fmla="*/ 30 h 30"/>
                <a:gd name="T16" fmla="*/ 12 w 30"/>
                <a:gd name="T17" fmla="*/ 30 h 30"/>
                <a:gd name="T18" fmla="*/ 6 w 30"/>
                <a:gd name="T19" fmla="*/ 24 h 30"/>
                <a:gd name="T20" fmla="*/ 0 w 30"/>
                <a:gd name="T21" fmla="*/ 18 h 30"/>
                <a:gd name="T22" fmla="*/ 6 w 30"/>
                <a:gd name="T23" fmla="*/ 12 h 30"/>
                <a:gd name="T24" fmla="*/ 6 w 30"/>
                <a:gd name="T25" fmla="*/ 6 h 30"/>
                <a:gd name="T26" fmla="*/ 12 w 30"/>
                <a:gd name="T27" fmla="*/ 6 h 30"/>
                <a:gd name="T28" fmla="*/ 18 w 30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30">
                  <a:moveTo>
                    <a:pt x="18" y="0"/>
                  </a:move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11" name="Freeform 131"/>
            <p:cNvSpPr>
              <a:spLocks/>
            </p:cNvSpPr>
            <p:nvPr/>
          </p:nvSpPr>
          <p:spPr bwMode="auto">
            <a:xfrm>
              <a:off x="3378" y="2316"/>
              <a:ext cx="30" cy="30"/>
            </a:xfrm>
            <a:custGeom>
              <a:avLst/>
              <a:gdLst>
                <a:gd name="T0" fmla="*/ 18 w 30"/>
                <a:gd name="T1" fmla="*/ 0 h 30"/>
                <a:gd name="T2" fmla="*/ 24 w 30"/>
                <a:gd name="T3" fmla="*/ 6 h 30"/>
                <a:gd name="T4" fmla="*/ 30 w 30"/>
                <a:gd name="T5" fmla="*/ 6 h 30"/>
                <a:gd name="T6" fmla="*/ 30 w 30"/>
                <a:gd name="T7" fmla="*/ 12 h 30"/>
                <a:gd name="T8" fmla="*/ 30 w 30"/>
                <a:gd name="T9" fmla="*/ 18 h 30"/>
                <a:gd name="T10" fmla="*/ 24 w 30"/>
                <a:gd name="T11" fmla="*/ 24 h 30"/>
                <a:gd name="T12" fmla="*/ 18 w 30"/>
                <a:gd name="T13" fmla="*/ 30 h 30"/>
                <a:gd name="T14" fmla="*/ 12 w 30"/>
                <a:gd name="T15" fmla="*/ 30 h 30"/>
                <a:gd name="T16" fmla="*/ 6 w 30"/>
                <a:gd name="T17" fmla="*/ 24 h 30"/>
                <a:gd name="T18" fmla="*/ 0 w 30"/>
                <a:gd name="T19" fmla="*/ 18 h 30"/>
                <a:gd name="T20" fmla="*/ 0 w 30"/>
                <a:gd name="T21" fmla="*/ 12 h 30"/>
                <a:gd name="T22" fmla="*/ 0 w 30"/>
                <a:gd name="T23" fmla="*/ 6 h 30"/>
                <a:gd name="T24" fmla="*/ 6 w 30"/>
                <a:gd name="T25" fmla="*/ 6 h 30"/>
                <a:gd name="T26" fmla="*/ 12 w 30"/>
                <a:gd name="T27" fmla="*/ 0 h 30"/>
                <a:gd name="T28" fmla="*/ 18 w 30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30">
                  <a:moveTo>
                    <a:pt x="18" y="0"/>
                  </a:moveTo>
                  <a:lnTo>
                    <a:pt x="24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12" name="Freeform 132"/>
            <p:cNvSpPr>
              <a:spLocks/>
            </p:cNvSpPr>
            <p:nvPr/>
          </p:nvSpPr>
          <p:spPr bwMode="auto">
            <a:xfrm>
              <a:off x="3378" y="2316"/>
              <a:ext cx="30" cy="30"/>
            </a:xfrm>
            <a:custGeom>
              <a:avLst/>
              <a:gdLst>
                <a:gd name="T0" fmla="*/ 18 w 30"/>
                <a:gd name="T1" fmla="*/ 0 h 30"/>
                <a:gd name="T2" fmla="*/ 24 w 30"/>
                <a:gd name="T3" fmla="*/ 6 h 30"/>
                <a:gd name="T4" fmla="*/ 30 w 30"/>
                <a:gd name="T5" fmla="*/ 6 h 30"/>
                <a:gd name="T6" fmla="*/ 30 w 30"/>
                <a:gd name="T7" fmla="*/ 12 h 30"/>
                <a:gd name="T8" fmla="*/ 30 w 30"/>
                <a:gd name="T9" fmla="*/ 18 h 30"/>
                <a:gd name="T10" fmla="*/ 24 w 30"/>
                <a:gd name="T11" fmla="*/ 24 h 30"/>
                <a:gd name="T12" fmla="*/ 18 w 30"/>
                <a:gd name="T13" fmla="*/ 30 h 30"/>
                <a:gd name="T14" fmla="*/ 12 w 30"/>
                <a:gd name="T15" fmla="*/ 30 h 30"/>
                <a:gd name="T16" fmla="*/ 6 w 30"/>
                <a:gd name="T17" fmla="*/ 24 h 30"/>
                <a:gd name="T18" fmla="*/ 0 w 30"/>
                <a:gd name="T19" fmla="*/ 18 h 30"/>
                <a:gd name="T20" fmla="*/ 0 w 30"/>
                <a:gd name="T21" fmla="*/ 12 h 30"/>
                <a:gd name="T22" fmla="*/ 0 w 30"/>
                <a:gd name="T23" fmla="*/ 6 h 30"/>
                <a:gd name="T24" fmla="*/ 6 w 30"/>
                <a:gd name="T25" fmla="*/ 6 h 30"/>
                <a:gd name="T26" fmla="*/ 12 w 30"/>
                <a:gd name="T27" fmla="*/ 0 h 30"/>
                <a:gd name="T28" fmla="*/ 18 w 30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30">
                  <a:moveTo>
                    <a:pt x="18" y="0"/>
                  </a:moveTo>
                  <a:lnTo>
                    <a:pt x="24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13" name="Freeform 133"/>
            <p:cNvSpPr>
              <a:spLocks/>
            </p:cNvSpPr>
            <p:nvPr/>
          </p:nvSpPr>
          <p:spPr bwMode="auto">
            <a:xfrm>
              <a:off x="3438" y="2298"/>
              <a:ext cx="24" cy="30"/>
            </a:xfrm>
            <a:custGeom>
              <a:avLst/>
              <a:gdLst>
                <a:gd name="T0" fmla="*/ 12 w 24"/>
                <a:gd name="T1" fmla="*/ 0 h 30"/>
                <a:gd name="T2" fmla="*/ 18 w 24"/>
                <a:gd name="T3" fmla="*/ 0 h 30"/>
                <a:gd name="T4" fmla="*/ 18 w 24"/>
                <a:gd name="T5" fmla="*/ 6 h 30"/>
                <a:gd name="T6" fmla="*/ 24 w 24"/>
                <a:gd name="T7" fmla="*/ 12 h 30"/>
                <a:gd name="T8" fmla="*/ 24 w 24"/>
                <a:gd name="T9" fmla="*/ 18 h 30"/>
                <a:gd name="T10" fmla="*/ 18 w 24"/>
                <a:gd name="T11" fmla="*/ 24 h 30"/>
                <a:gd name="T12" fmla="*/ 18 w 24"/>
                <a:gd name="T13" fmla="*/ 30 h 30"/>
                <a:gd name="T14" fmla="*/ 12 w 24"/>
                <a:gd name="T15" fmla="*/ 30 h 30"/>
                <a:gd name="T16" fmla="*/ 6 w 24"/>
                <a:gd name="T17" fmla="*/ 30 h 30"/>
                <a:gd name="T18" fmla="*/ 0 w 24"/>
                <a:gd name="T19" fmla="*/ 24 h 30"/>
                <a:gd name="T20" fmla="*/ 0 w 24"/>
                <a:gd name="T21" fmla="*/ 18 h 30"/>
                <a:gd name="T22" fmla="*/ 0 w 24"/>
                <a:gd name="T23" fmla="*/ 12 h 30"/>
                <a:gd name="T24" fmla="*/ 0 w 24"/>
                <a:gd name="T25" fmla="*/ 6 h 30"/>
                <a:gd name="T26" fmla="*/ 6 w 24"/>
                <a:gd name="T27" fmla="*/ 0 h 30"/>
                <a:gd name="T28" fmla="*/ 12 w 24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0"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14" name="Freeform 134"/>
            <p:cNvSpPr>
              <a:spLocks/>
            </p:cNvSpPr>
            <p:nvPr/>
          </p:nvSpPr>
          <p:spPr bwMode="auto">
            <a:xfrm>
              <a:off x="3438" y="2298"/>
              <a:ext cx="24" cy="30"/>
            </a:xfrm>
            <a:custGeom>
              <a:avLst/>
              <a:gdLst>
                <a:gd name="T0" fmla="*/ 12 w 24"/>
                <a:gd name="T1" fmla="*/ 0 h 30"/>
                <a:gd name="T2" fmla="*/ 18 w 24"/>
                <a:gd name="T3" fmla="*/ 0 h 30"/>
                <a:gd name="T4" fmla="*/ 18 w 24"/>
                <a:gd name="T5" fmla="*/ 6 h 30"/>
                <a:gd name="T6" fmla="*/ 24 w 24"/>
                <a:gd name="T7" fmla="*/ 12 h 30"/>
                <a:gd name="T8" fmla="*/ 24 w 24"/>
                <a:gd name="T9" fmla="*/ 18 h 30"/>
                <a:gd name="T10" fmla="*/ 18 w 24"/>
                <a:gd name="T11" fmla="*/ 24 h 30"/>
                <a:gd name="T12" fmla="*/ 18 w 24"/>
                <a:gd name="T13" fmla="*/ 30 h 30"/>
                <a:gd name="T14" fmla="*/ 12 w 24"/>
                <a:gd name="T15" fmla="*/ 30 h 30"/>
                <a:gd name="T16" fmla="*/ 6 w 24"/>
                <a:gd name="T17" fmla="*/ 30 h 30"/>
                <a:gd name="T18" fmla="*/ 0 w 24"/>
                <a:gd name="T19" fmla="*/ 24 h 30"/>
                <a:gd name="T20" fmla="*/ 0 w 24"/>
                <a:gd name="T21" fmla="*/ 18 h 30"/>
                <a:gd name="T22" fmla="*/ 0 w 24"/>
                <a:gd name="T23" fmla="*/ 12 h 30"/>
                <a:gd name="T24" fmla="*/ 0 w 24"/>
                <a:gd name="T25" fmla="*/ 6 h 30"/>
                <a:gd name="T26" fmla="*/ 6 w 24"/>
                <a:gd name="T27" fmla="*/ 0 h 30"/>
                <a:gd name="T28" fmla="*/ 12 w 24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0"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15" name="Freeform 135"/>
            <p:cNvSpPr>
              <a:spLocks/>
            </p:cNvSpPr>
            <p:nvPr/>
          </p:nvSpPr>
          <p:spPr bwMode="auto">
            <a:xfrm>
              <a:off x="2684" y="3377"/>
              <a:ext cx="48" cy="42"/>
            </a:xfrm>
            <a:custGeom>
              <a:avLst/>
              <a:gdLst>
                <a:gd name="T0" fmla="*/ 24 w 48"/>
                <a:gd name="T1" fmla="*/ 0 h 42"/>
                <a:gd name="T2" fmla="*/ 36 w 48"/>
                <a:gd name="T3" fmla="*/ 0 h 42"/>
                <a:gd name="T4" fmla="*/ 42 w 48"/>
                <a:gd name="T5" fmla="*/ 6 h 42"/>
                <a:gd name="T6" fmla="*/ 42 w 48"/>
                <a:gd name="T7" fmla="*/ 12 h 42"/>
                <a:gd name="T8" fmla="*/ 48 w 48"/>
                <a:gd name="T9" fmla="*/ 18 h 42"/>
                <a:gd name="T10" fmla="*/ 42 w 48"/>
                <a:gd name="T11" fmla="*/ 30 h 42"/>
                <a:gd name="T12" fmla="*/ 42 w 48"/>
                <a:gd name="T13" fmla="*/ 36 h 42"/>
                <a:gd name="T14" fmla="*/ 36 w 48"/>
                <a:gd name="T15" fmla="*/ 42 h 42"/>
                <a:gd name="T16" fmla="*/ 24 w 48"/>
                <a:gd name="T17" fmla="*/ 42 h 42"/>
                <a:gd name="T18" fmla="*/ 18 w 48"/>
                <a:gd name="T19" fmla="*/ 42 h 42"/>
                <a:gd name="T20" fmla="*/ 12 w 48"/>
                <a:gd name="T21" fmla="*/ 36 h 42"/>
                <a:gd name="T22" fmla="*/ 6 w 48"/>
                <a:gd name="T23" fmla="*/ 30 h 42"/>
                <a:gd name="T24" fmla="*/ 0 w 48"/>
                <a:gd name="T25" fmla="*/ 18 h 42"/>
                <a:gd name="T26" fmla="*/ 6 w 48"/>
                <a:gd name="T27" fmla="*/ 12 h 42"/>
                <a:gd name="T28" fmla="*/ 12 w 48"/>
                <a:gd name="T29" fmla="*/ 6 h 42"/>
                <a:gd name="T30" fmla="*/ 18 w 48"/>
                <a:gd name="T31" fmla="*/ 0 h 42"/>
                <a:gd name="T32" fmla="*/ 24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2">
                  <a:moveTo>
                    <a:pt x="24" y="0"/>
                  </a:moveTo>
                  <a:lnTo>
                    <a:pt x="36" y="0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48" y="18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2" y="36"/>
                  </a:lnTo>
                  <a:lnTo>
                    <a:pt x="6" y="30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16" name="Freeform 136"/>
            <p:cNvSpPr>
              <a:spLocks/>
            </p:cNvSpPr>
            <p:nvPr/>
          </p:nvSpPr>
          <p:spPr bwMode="auto">
            <a:xfrm>
              <a:off x="3300" y="2454"/>
              <a:ext cx="30" cy="24"/>
            </a:xfrm>
            <a:custGeom>
              <a:avLst/>
              <a:gdLst>
                <a:gd name="T0" fmla="*/ 18 w 30"/>
                <a:gd name="T1" fmla="*/ 0 h 24"/>
                <a:gd name="T2" fmla="*/ 24 w 30"/>
                <a:gd name="T3" fmla="*/ 0 h 24"/>
                <a:gd name="T4" fmla="*/ 30 w 30"/>
                <a:gd name="T5" fmla="*/ 6 h 24"/>
                <a:gd name="T6" fmla="*/ 30 w 30"/>
                <a:gd name="T7" fmla="*/ 12 h 24"/>
                <a:gd name="T8" fmla="*/ 30 w 30"/>
                <a:gd name="T9" fmla="*/ 18 h 24"/>
                <a:gd name="T10" fmla="*/ 24 w 30"/>
                <a:gd name="T11" fmla="*/ 18 h 24"/>
                <a:gd name="T12" fmla="*/ 24 w 30"/>
                <a:gd name="T13" fmla="*/ 24 h 24"/>
                <a:gd name="T14" fmla="*/ 18 w 30"/>
                <a:gd name="T15" fmla="*/ 24 h 24"/>
                <a:gd name="T16" fmla="*/ 12 w 30"/>
                <a:gd name="T17" fmla="*/ 24 h 24"/>
                <a:gd name="T18" fmla="*/ 6 w 30"/>
                <a:gd name="T19" fmla="*/ 18 h 24"/>
                <a:gd name="T20" fmla="*/ 0 w 30"/>
                <a:gd name="T21" fmla="*/ 12 h 24"/>
                <a:gd name="T22" fmla="*/ 6 w 30"/>
                <a:gd name="T23" fmla="*/ 6 h 24"/>
                <a:gd name="T24" fmla="*/ 6 w 30"/>
                <a:gd name="T25" fmla="*/ 0 h 24"/>
                <a:gd name="T26" fmla="*/ 12 w 30"/>
                <a:gd name="T27" fmla="*/ 0 h 24"/>
                <a:gd name="T28" fmla="*/ 18 w 30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24">
                  <a:moveTo>
                    <a:pt x="18" y="0"/>
                  </a:moveTo>
                  <a:lnTo>
                    <a:pt x="24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17" name="Freeform 137"/>
            <p:cNvSpPr>
              <a:spLocks/>
            </p:cNvSpPr>
            <p:nvPr/>
          </p:nvSpPr>
          <p:spPr bwMode="auto">
            <a:xfrm>
              <a:off x="3300" y="2454"/>
              <a:ext cx="30" cy="24"/>
            </a:xfrm>
            <a:custGeom>
              <a:avLst/>
              <a:gdLst>
                <a:gd name="T0" fmla="*/ 18 w 30"/>
                <a:gd name="T1" fmla="*/ 0 h 24"/>
                <a:gd name="T2" fmla="*/ 24 w 30"/>
                <a:gd name="T3" fmla="*/ 0 h 24"/>
                <a:gd name="T4" fmla="*/ 30 w 30"/>
                <a:gd name="T5" fmla="*/ 6 h 24"/>
                <a:gd name="T6" fmla="*/ 30 w 30"/>
                <a:gd name="T7" fmla="*/ 12 h 24"/>
                <a:gd name="T8" fmla="*/ 30 w 30"/>
                <a:gd name="T9" fmla="*/ 18 h 24"/>
                <a:gd name="T10" fmla="*/ 24 w 30"/>
                <a:gd name="T11" fmla="*/ 18 h 24"/>
                <a:gd name="T12" fmla="*/ 24 w 30"/>
                <a:gd name="T13" fmla="*/ 24 h 24"/>
                <a:gd name="T14" fmla="*/ 18 w 30"/>
                <a:gd name="T15" fmla="*/ 24 h 24"/>
                <a:gd name="T16" fmla="*/ 12 w 30"/>
                <a:gd name="T17" fmla="*/ 24 h 24"/>
                <a:gd name="T18" fmla="*/ 6 w 30"/>
                <a:gd name="T19" fmla="*/ 18 h 24"/>
                <a:gd name="T20" fmla="*/ 0 w 30"/>
                <a:gd name="T21" fmla="*/ 12 h 24"/>
                <a:gd name="T22" fmla="*/ 6 w 30"/>
                <a:gd name="T23" fmla="*/ 6 h 24"/>
                <a:gd name="T24" fmla="*/ 6 w 30"/>
                <a:gd name="T25" fmla="*/ 0 h 24"/>
                <a:gd name="T26" fmla="*/ 12 w 30"/>
                <a:gd name="T27" fmla="*/ 0 h 24"/>
                <a:gd name="T28" fmla="*/ 18 w 30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24">
                  <a:moveTo>
                    <a:pt x="18" y="0"/>
                  </a:moveTo>
                  <a:lnTo>
                    <a:pt x="24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18" name="Freeform 138"/>
            <p:cNvSpPr>
              <a:spLocks/>
            </p:cNvSpPr>
            <p:nvPr/>
          </p:nvSpPr>
          <p:spPr bwMode="auto">
            <a:xfrm>
              <a:off x="3258" y="2604"/>
              <a:ext cx="30" cy="24"/>
            </a:xfrm>
            <a:custGeom>
              <a:avLst/>
              <a:gdLst>
                <a:gd name="T0" fmla="*/ 18 w 30"/>
                <a:gd name="T1" fmla="*/ 0 h 24"/>
                <a:gd name="T2" fmla="*/ 24 w 30"/>
                <a:gd name="T3" fmla="*/ 0 h 24"/>
                <a:gd name="T4" fmla="*/ 30 w 30"/>
                <a:gd name="T5" fmla="*/ 6 h 24"/>
                <a:gd name="T6" fmla="*/ 30 w 30"/>
                <a:gd name="T7" fmla="*/ 12 h 24"/>
                <a:gd name="T8" fmla="*/ 30 w 30"/>
                <a:gd name="T9" fmla="*/ 18 h 24"/>
                <a:gd name="T10" fmla="*/ 24 w 30"/>
                <a:gd name="T11" fmla="*/ 24 h 24"/>
                <a:gd name="T12" fmla="*/ 18 w 30"/>
                <a:gd name="T13" fmla="*/ 24 h 24"/>
                <a:gd name="T14" fmla="*/ 12 w 30"/>
                <a:gd name="T15" fmla="*/ 24 h 24"/>
                <a:gd name="T16" fmla="*/ 6 w 30"/>
                <a:gd name="T17" fmla="*/ 24 h 24"/>
                <a:gd name="T18" fmla="*/ 0 w 30"/>
                <a:gd name="T19" fmla="*/ 18 h 24"/>
                <a:gd name="T20" fmla="*/ 0 w 30"/>
                <a:gd name="T21" fmla="*/ 12 h 24"/>
                <a:gd name="T22" fmla="*/ 0 w 30"/>
                <a:gd name="T23" fmla="*/ 6 h 24"/>
                <a:gd name="T24" fmla="*/ 6 w 30"/>
                <a:gd name="T25" fmla="*/ 0 h 24"/>
                <a:gd name="T26" fmla="*/ 12 w 30"/>
                <a:gd name="T27" fmla="*/ 0 h 24"/>
                <a:gd name="T28" fmla="*/ 18 w 30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24">
                  <a:moveTo>
                    <a:pt x="18" y="0"/>
                  </a:moveTo>
                  <a:lnTo>
                    <a:pt x="24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19" name="Freeform 139"/>
            <p:cNvSpPr>
              <a:spLocks/>
            </p:cNvSpPr>
            <p:nvPr/>
          </p:nvSpPr>
          <p:spPr bwMode="auto">
            <a:xfrm>
              <a:off x="3258" y="2604"/>
              <a:ext cx="30" cy="24"/>
            </a:xfrm>
            <a:custGeom>
              <a:avLst/>
              <a:gdLst>
                <a:gd name="T0" fmla="*/ 18 w 30"/>
                <a:gd name="T1" fmla="*/ 0 h 24"/>
                <a:gd name="T2" fmla="*/ 24 w 30"/>
                <a:gd name="T3" fmla="*/ 0 h 24"/>
                <a:gd name="T4" fmla="*/ 30 w 30"/>
                <a:gd name="T5" fmla="*/ 6 h 24"/>
                <a:gd name="T6" fmla="*/ 30 w 30"/>
                <a:gd name="T7" fmla="*/ 12 h 24"/>
                <a:gd name="T8" fmla="*/ 30 w 30"/>
                <a:gd name="T9" fmla="*/ 18 h 24"/>
                <a:gd name="T10" fmla="*/ 24 w 30"/>
                <a:gd name="T11" fmla="*/ 24 h 24"/>
                <a:gd name="T12" fmla="*/ 18 w 30"/>
                <a:gd name="T13" fmla="*/ 24 h 24"/>
                <a:gd name="T14" fmla="*/ 12 w 30"/>
                <a:gd name="T15" fmla="*/ 24 h 24"/>
                <a:gd name="T16" fmla="*/ 6 w 30"/>
                <a:gd name="T17" fmla="*/ 24 h 24"/>
                <a:gd name="T18" fmla="*/ 0 w 30"/>
                <a:gd name="T19" fmla="*/ 18 h 24"/>
                <a:gd name="T20" fmla="*/ 0 w 30"/>
                <a:gd name="T21" fmla="*/ 12 h 24"/>
                <a:gd name="T22" fmla="*/ 0 w 30"/>
                <a:gd name="T23" fmla="*/ 6 h 24"/>
                <a:gd name="T24" fmla="*/ 6 w 30"/>
                <a:gd name="T25" fmla="*/ 0 h 24"/>
                <a:gd name="T26" fmla="*/ 12 w 30"/>
                <a:gd name="T27" fmla="*/ 0 h 24"/>
                <a:gd name="T28" fmla="*/ 18 w 30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24">
                  <a:moveTo>
                    <a:pt x="18" y="0"/>
                  </a:moveTo>
                  <a:lnTo>
                    <a:pt x="24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20" name="Freeform 140"/>
            <p:cNvSpPr>
              <a:spLocks/>
            </p:cNvSpPr>
            <p:nvPr/>
          </p:nvSpPr>
          <p:spPr bwMode="auto">
            <a:xfrm>
              <a:off x="3492" y="2256"/>
              <a:ext cx="30" cy="24"/>
            </a:xfrm>
            <a:custGeom>
              <a:avLst/>
              <a:gdLst>
                <a:gd name="T0" fmla="*/ 18 w 30"/>
                <a:gd name="T1" fmla="*/ 0 h 24"/>
                <a:gd name="T2" fmla="*/ 24 w 30"/>
                <a:gd name="T3" fmla="*/ 0 h 24"/>
                <a:gd name="T4" fmla="*/ 24 w 30"/>
                <a:gd name="T5" fmla="*/ 6 h 24"/>
                <a:gd name="T6" fmla="*/ 30 w 30"/>
                <a:gd name="T7" fmla="*/ 6 h 24"/>
                <a:gd name="T8" fmla="*/ 30 w 30"/>
                <a:gd name="T9" fmla="*/ 12 h 24"/>
                <a:gd name="T10" fmla="*/ 30 w 30"/>
                <a:gd name="T11" fmla="*/ 18 h 24"/>
                <a:gd name="T12" fmla="*/ 24 w 30"/>
                <a:gd name="T13" fmla="*/ 24 h 24"/>
                <a:gd name="T14" fmla="*/ 18 w 30"/>
                <a:gd name="T15" fmla="*/ 24 h 24"/>
                <a:gd name="T16" fmla="*/ 12 w 30"/>
                <a:gd name="T17" fmla="*/ 24 h 24"/>
                <a:gd name="T18" fmla="*/ 6 w 30"/>
                <a:gd name="T19" fmla="*/ 24 h 24"/>
                <a:gd name="T20" fmla="*/ 6 w 30"/>
                <a:gd name="T21" fmla="*/ 18 h 24"/>
                <a:gd name="T22" fmla="*/ 0 w 30"/>
                <a:gd name="T23" fmla="*/ 12 h 24"/>
                <a:gd name="T24" fmla="*/ 6 w 30"/>
                <a:gd name="T25" fmla="*/ 6 h 24"/>
                <a:gd name="T26" fmla="*/ 12 w 30"/>
                <a:gd name="T27" fmla="*/ 0 h 24"/>
                <a:gd name="T28" fmla="*/ 18 w 30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24">
                  <a:moveTo>
                    <a:pt x="18" y="0"/>
                  </a:moveTo>
                  <a:lnTo>
                    <a:pt x="24" y="0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21" name="Freeform 141"/>
            <p:cNvSpPr>
              <a:spLocks/>
            </p:cNvSpPr>
            <p:nvPr/>
          </p:nvSpPr>
          <p:spPr bwMode="auto">
            <a:xfrm>
              <a:off x="3492" y="2256"/>
              <a:ext cx="30" cy="24"/>
            </a:xfrm>
            <a:custGeom>
              <a:avLst/>
              <a:gdLst>
                <a:gd name="T0" fmla="*/ 18 w 30"/>
                <a:gd name="T1" fmla="*/ 0 h 24"/>
                <a:gd name="T2" fmla="*/ 24 w 30"/>
                <a:gd name="T3" fmla="*/ 0 h 24"/>
                <a:gd name="T4" fmla="*/ 24 w 30"/>
                <a:gd name="T5" fmla="*/ 6 h 24"/>
                <a:gd name="T6" fmla="*/ 30 w 30"/>
                <a:gd name="T7" fmla="*/ 6 h 24"/>
                <a:gd name="T8" fmla="*/ 30 w 30"/>
                <a:gd name="T9" fmla="*/ 12 h 24"/>
                <a:gd name="T10" fmla="*/ 30 w 30"/>
                <a:gd name="T11" fmla="*/ 18 h 24"/>
                <a:gd name="T12" fmla="*/ 24 w 30"/>
                <a:gd name="T13" fmla="*/ 24 h 24"/>
                <a:gd name="T14" fmla="*/ 18 w 30"/>
                <a:gd name="T15" fmla="*/ 24 h 24"/>
                <a:gd name="T16" fmla="*/ 12 w 30"/>
                <a:gd name="T17" fmla="*/ 24 h 24"/>
                <a:gd name="T18" fmla="*/ 6 w 30"/>
                <a:gd name="T19" fmla="*/ 24 h 24"/>
                <a:gd name="T20" fmla="*/ 6 w 30"/>
                <a:gd name="T21" fmla="*/ 18 h 24"/>
                <a:gd name="T22" fmla="*/ 0 w 30"/>
                <a:gd name="T23" fmla="*/ 12 h 24"/>
                <a:gd name="T24" fmla="*/ 6 w 30"/>
                <a:gd name="T25" fmla="*/ 6 h 24"/>
                <a:gd name="T26" fmla="*/ 12 w 30"/>
                <a:gd name="T27" fmla="*/ 0 h 24"/>
                <a:gd name="T28" fmla="*/ 18 w 30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24">
                  <a:moveTo>
                    <a:pt x="18" y="0"/>
                  </a:moveTo>
                  <a:lnTo>
                    <a:pt x="24" y="0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22" name="Freeform 142"/>
            <p:cNvSpPr>
              <a:spLocks/>
            </p:cNvSpPr>
            <p:nvPr/>
          </p:nvSpPr>
          <p:spPr bwMode="auto">
            <a:xfrm>
              <a:off x="2684" y="3485"/>
              <a:ext cx="48" cy="42"/>
            </a:xfrm>
            <a:custGeom>
              <a:avLst/>
              <a:gdLst>
                <a:gd name="T0" fmla="*/ 24 w 48"/>
                <a:gd name="T1" fmla="*/ 0 h 42"/>
                <a:gd name="T2" fmla="*/ 30 w 48"/>
                <a:gd name="T3" fmla="*/ 0 h 42"/>
                <a:gd name="T4" fmla="*/ 36 w 48"/>
                <a:gd name="T5" fmla="*/ 6 h 42"/>
                <a:gd name="T6" fmla="*/ 42 w 48"/>
                <a:gd name="T7" fmla="*/ 12 h 42"/>
                <a:gd name="T8" fmla="*/ 48 w 48"/>
                <a:gd name="T9" fmla="*/ 18 h 42"/>
                <a:gd name="T10" fmla="*/ 42 w 48"/>
                <a:gd name="T11" fmla="*/ 30 h 42"/>
                <a:gd name="T12" fmla="*/ 36 w 48"/>
                <a:gd name="T13" fmla="*/ 36 h 42"/>
                <a:gd name="T14" fmla="*/ 30 w 48"/>
                <a:gd name="T15" fmla="*/ 42 h 42"/>
                <a:gd name="T16" fmla="*/ 24 w 48"/>
                <a:gd name="T17" fmla="*/ 42 h 42"/>
                <a:gd name="T18" fmla="*/ 18 w 48"/>
                <a:gd name="T19" fmla="*/ 42 h 42"/>
                <a:gd name="T20" fmla="*/ 6 w 48"/>
                <a:gd name="T21" fmla="*/ 36 h 42"/>
                <a:gd name="T22" fmla="*/ 6 w 48"/>
                <a:gd name="T23" fmla="*/ 30 h 42"/>
                <a:gd name="T24" fmla="*/ 0 w 48"/>
                <a:gd name="T25" fmla="*/ 18 h 42"/>
                <a:gd name="T26" fmla="*/ 6 w 48"/>
                <a:gd name="T27" fmla="*/ 12 h 42"/>
                <a:gd name="T28" fmla="*/ 6 w 48"/>
                <a:gd name="T29" fmla="*/ 6 h 42"/>
                <a:gd name="T30" fmla="*/ 18 w 48"/>
                <a:gd name="T31" fmla="*/ 0 h 42"/>
                <a:gd name="T32" fmla="*/ 24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2">
                  <a:moveTo>
                    <a:pt x="24" y="0"/>
                  </a:moveTo>
                  <a:lnTo>
                    <a:pt x="30" y="0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8" y="18"/>
                  </a:lnTo>
                  <a:lnTo>
                    <a:pt x="42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8" y="0"/>
                  </a:lnTo>
                  <a:lnTo>
                    <a:pt x="2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23" name="Freeform 143"/>
            <p:cNvSpPr>
              <a:spLocks/>
            </p:cNvSpPr>
            <p:nvPr/>
          </p:nvSpPr>
          <p:spPr bwMode="auto">
            <a:xfrm>
              <a:off x="3618" y="2214"/>
              <a:ext cx="30" cy="30"/>
            </a:xfrm>
            <a:custGeom>
              <a:avLst/>
              <a:gdLst>
                <a:gd name="T0" fmla="*/ 12 w 30"/>
                <a:gd name="T1" fmla="*/ 0 h 30"/>
                <a:gd name="T2" fmla="*/ 18 w 30"/>
                <a:gd name="T3" fmla="*/ 0 h 30"/>
                <a:gd name="T4" fmla="*/ 24 w 30"/>
                <a:gd name="T5" fmla="*/ 6 h 30"/>
                <a:gd name="T6" fmla="*/ 30 w 30"/>
                <a:gd name="T7" fmla="*/ 12 h 30"/>
                <a:gd name="T8" fmla="*/ 24 w 30"/>
                <a:gd name="T9" fmla="*/ 18 h 30"/>
                <a:gd name="T10" fmla="*/ 24 w 30"/>
                <a:gd name="T11" fmla="*/ 24 h 30"/>
                <a:gd name="T12" fmla="*/ 18 w 30"/>
                <a:gd name="T13" fmla="*/ 24 h 30"/>
                <a:gd name="T14" fmla="*/ 12 w 30"/>
                <a:gd name="T15" fmla="*/ 30 h 30"/>
                <a:gd name="T16" fmla="*/ 6 w 30"/>
                <a:gd name="T17" fmla="*/ 24 h 30"/>
                <a:gd name="T18" fmla="*/ 0 w 30"/>
                <a:gd name="T19" fmla="*/ 18 h 30"/>
                <a:gd name="T20" fmla="*/ 0 w 30"/>
                <a:gd name="T21" fmla="*/ 12 h 30"/>
                <a:gd name="T22" fmla="*/ 0 w 30"/>
                <a:gd name="T23" fmla="*/ 6 h 30"/>
                <a:gd name="T24" fmla="*/ 6 w 30"/>
                <a:gd name="T25" fmla="*/ 6 h 30"/>
                <a:gd name="T26" fmla="*/ 6 w 30"/>
                <a:gd name="T27" fmla="*/ 0 h 30"/>
                <a:gd name="T28" fmla="*/ 12 w 30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30">
                  <a:moveTo>
                    <a:pt x="12" y="0"/>
                  </a:moveTo>
                  <a:lnTo>
                    <a:pt x="18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24" name="Freeform 144"/>
            <p:cNvSpPr>
              <a:spLocks/>
            </p:cNvSpPr>
            <p:nvPr/>
          </p:nvSpPr>
          <p:spPr bwMode="auto">
            <a:xfrm>
              <a:off x="3618" y="2214"/>
              <a:ext cx="30" cy="30"/>
            </a:xfrm>
            <a:custGeom>
              <a:avLst/>
              <a:gdLst>
                <a:gd name="T0" fmla="*/ 12 w 30"/>
                <a:gd name="T1" fmla="*/ 0 h 30"/>
                <a:gd name="T2" fmla="*/ 18 w 30"/>
                <a:gd name="T3" fmla="*/ 0 h 30"/>
                <a:gd name="T4" fmla="*/ 24 w 30"/>
                <a:gd name="T5" fmla="*/ 6 h 30"/>
                <a:gd name="T6" fmla="*/ 30 w 30"/>
                <a:gd name="T7" fmla="*/ 12 h 30"/>
                <a:gd name="T8" fmla="*/ 24 w 30"/>
                <a:gd name="T9" fmla="*/ 18 h 30"/>
                <a:gd name="T10" fmla="*/ 24 w 30"/>
                <a:gd name="T11" fmla="*/ 24 h 30"/>
                <a:gd name="T12" fmla="*/ 18 w 30"/>
                <a:gd name="T13" fmla="*/ 24 h 30"/>
                <a:gd name="T14" fmla="*/ 12 w 30"/>
                <a:gd name="T15" fmla="*/ 30 h 30"/>
                <a:gd name="T16" fmla="*/ 6 w 30"/>
                <a:gd name="T17" fmla="*/ 24 h 30"/>
                <a:gd name="T18" fmla="*/ 0 w 30"/>
                <a:gd name="T19" fmla="*/ 18 h 30"/>
                <a:gd name="T20" fmla="*/ 0 w 30"/>
                <a:gd name="T21" fmla="*/ 12 h 30"/>
                <a:gd name="T22" fmla="*/ 0 w 30"/>
                <a:gd name="T23" fmla="*/ 6 h 30"/>
                <a:gd name="T24" fmla="*/ 6 w 30"/>
                <a:gd name="T25" fmla="*/ 6 h 30"/>
                <a:gd name="T26" fmla="*/ 6 w 30"/>
                <a:gd name="T27" fmla="*/ 0 h 30"/>
                <a:gd name="T28" fmla="*/ 12 w 30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30">
                  <a:moveTo>
                    <a:pt x="12" y="0"/>
                  </a:moveTo>
                  <a:lnTo>
                    <a:pt x="18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25" name="Freeform 145"/>
            <p:cNvSpPr>
              <a:spLocks/>
            </p:cNvSpPr>
            <p:nvPr/>
          </p:nvSpPr>
          <p:spPr bwMode="auto">
            <a:xfrm>
              <a:off x="3840" y="2172"/>
              <a:ext cx="30" cy="30"/>
            </a:xfrm>
            <a:custGeom>
              <a:avLst/>
              <a:gdLst>
                <a:gd name="T0" fmla="*/ 18 w 30"/>
                <a:gd name="T1" fmla="*/ 0 h 30"/>
                <a:gd name="T2" fmla="*/ 24 w 30"/>
                <a:gd name="T3" fmla="*/ 6 h 30"/>
                <a:gd name="T4" fmla="*/ 30 w 30"/>
                <a:gd name="T5" fmla="*/ 6 h 30"/>
                <a:gd name="T6" fmla="*/ 30 w 30"/>
                <a:gd name="T7" fmla="*/ 12 h 30"/>
                <a:gd name="T8" fmla="*/ 30 w 30"/>
                <a:gd name="T9" fmla="*/ 18 h 30"/>
                <a:gd name="T10" fmla="*/ 24 w 30"/>
                <a:gd name="T11" fmla="*/ 24 h 30"/>
                <a:gd name="T12" fmla="*/ 18 w 30"/>
                <a:gd name="T13" fmla="*/ 24 h 30"/>
                <a:gd name="T14" fmla="*/ 18 w 30"/>
                <a:gd name="T15" fmla="*/ 30 h 30"/>
                <a:gd name="T16" fmla="*/ 12 w 30"/>
                <a:gd name="T17" fmla="*/ 24 h 30"/>
                <a:gd name="T18" fmla="*/ 6 w 30"/>
                <a:gd name="T19" fmla="*/ 24 h 30"/>
                <a:gd name="T20" fmla="*/ 0 w 30"/>
                <a:gd name="T21" fmla="*/ 18 h 30"/>
                <a:gd name="T22" fmla="*/ 0 w 30"/>
                <a:gd name="T23" fmla="*/ 12 h 30"/>
                <a:gd name="T24" fmla="*/ 0 w 30"/>
                <a:gd name="T25" fmla="*/ 6 h 30"/>
                <a:gd name="T26" fmla="*/ 6 w 30"/>
                <a:gd name="T27" fmla="*/ 6 h 30"/>
                <a:gd name="T28" fmla="*/ 12 w 30"/>
                <a:gd name="T29" fmla="*/ 0 h 30"/>
                <a:gd name="T30" fmla="*/ 18 w 30"/>
                <a:gd name="T31" fmla="*/ 0 h 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" h="30">
                  <a:moveTo>
                    <a:pt x="18" y="0"/>
                  </a:moveTo>
                  <a:lnTo>
                    <a:pt x="24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26" name="Freeform 146"/>
            <p:cNvSpPr>
              <a:spLocks/>
            </p:cNvSpPr>
            <p:nvPr/>
          </p:nvSpPr>
          <p:spPr bwMode="auto">
            <a:xfrm>
              <a:off x="3840" y="2172"/>
              <a:ext cx="30" cy="30"/>
            </a:xfrm>
            <a:custGeom>
              <a:avLst/>
              <a:gdLst>
                <a:gd name="T0" fmla="*/ 18 w 30"/>
                <a:gd name="T1" fmla="*/ 0 h 30"/>
                <a:gd name="T2" fmla="*/ 24 w 30"/>
                <a:gd name="T3" fmla="*/ 6 h 30"/>
                <a:gd name="T4" fmla="*/ 30 w 30"/>
                <a:gd name="T5" fmla="*/ 6 h 30"/>
                <a:gd name="T6" fmla="*/ 30 w 30"/>
                <a:gd name="T7" fmla="*/ 12 h 30"/>
                <a:gd name="T8" fmla="*/ 30 w 30"/>
                <a:gd name="T9" fmla="*/ 18 h 30"/>
                <a:gd name="T10" fmla="*/ 24 w 30"/>
                <a:gd name="T11" fmla="*/ 24 h 30"/>
                <a:gd name="T12" fmla="*/ 18 w 30"/>
                <a:gd name="T13" fmla="*/ 24 h 30"/>
                <a:gd name="T14" fmla="*/ 18 w 30"/>
                <a:gd name="T15" fmla="*/ 30 h 30"/>
                <a:gd name="T16" fmla="*/ 12 w 30"/>
                <a:gd name="T17" fmla="*/ 24 h 30"/>
                <a:gd name="T18" fmla="*/ 6 w 30"/>
                <a:gd name="T19" fmla="*/ 24 h 30"/>
                <a:gd name="T20" fmla="*/ 0 w 30"/>
                <a:gd name="T21" fmla="*/ 18 h 30"/>
                <a:gd name="T22" fmla="*/ 0 w 30"/>
                <a:gd name="T23" fmla="*/ 12 h 30"/>
                <a:gd name="T24" fmla="*/ 0 w 30"/>
                <a:gd name="T25" fmla="*/ 6 h 30"/>
                <a:gd name="T26" fmla="*/ 6 w 30"/>
                <a:gd name="T27" fmla="*/ 6 h 30"/>
                <a:gd name="T28" fmla="*/ 12 w 30"/>
                <a:gd name="T29" fmla="*/ 0 h 30"/>
                <a:gd name="T30" fmla="*/ 18 w 30"/>
                <a:gd name="T31" fmla="*/ 0 h 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" h="30">
                  <a:moveTo>
                    <a:pt x="18" y="0"/>
                  </a:moveTo>
                  <a:lnTo>
                    <a:pt x="24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27" name="Freeform 147"/>
            <p:cNvSpPr>
              <a:spLocks/>
            </p:cNvSpPr>
            <p:nvPr/>
          </p:nvSpPr>
          <p:spPr bwMode="auto">
            <a:xfrm>
              <a:off x="4056" y="2130"/>
              <a:ext cx="30" cy="30"/>
            </a:xfrm>
            <a:custGeom>
              <a:avLst/>
              <a:gdLst>
                <a:gd name="T0" fmla="*/ 12 w 30"/>
                <a:gd name="T1" fmla="*/ 0 h 30"/>
                <a:gd name="T2" fmla="*/ 18 w 30"/>
                <a:gd name="T3" fmla="*/ 6 h 30"/>
                <a:gd name="T4" fmla="*/ 24 w 30"/>
                <a:gd name="T5" fmla="*/ 6 h 30"/>
                <a:gd name="T6" fmla="*/ 24 w 30"/>
                <a:gd name="T7" fmla="*/ 12 h 30"/>
                <a:gd name="T8" fmla="*/ 30 w 30"/>
                <a:gd name="T9" fmla="*/ 18 h 30"/>
                <a:gd name="T10" fmla="*/ 24 w 30"/>
                <a:gd name="T11" fmla="*/ 24 h 30"/>
                <a:gd name="T12" fmla="*/ 18 w 30"/>
                <a:gd name="T13" fmla="*/ 30 h 30"/>
                <a:gd name="T14" fmla="*/ 12 w 30"/>
                <a:gd name="T15" fmla="*/ 30 h 30"/>
                <a:gd name="T16" fmla="*/ 6 w 30"/>
                <a:gd name="T17" fmla="*/ 30 h 30"/>
                <a:gd name="T18" fmla="*/ 6 w 30"/>
                <a:gd name="T19" fmla="*/ 24 h 30"/>
                <a:gd name="T20" fmla="*/ 0 w 30"/>
                <a:gd name="T21" fmla="*/ 24 h 30"/>
                <a:gd name="T22" fmla="*/ 0 w 30"/>
                <a:gd name="T23" fmla="*/ 18 h 30"/>
                <a:gd name="T24" fmla="*/ 0 w 30"/>
                <a:gd name="T25" fmla="*/ 12 h 30"/>
                <a:gd name="T26" fmla="*/ 6 w 30"/>
                <a:gd name="T27" fmla="*/ 6 h 30"/>
                <a:gd name="T28" fmla="*/ 12 w 30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30">
                  <a:moveTo>
                    <a:pt x="12" y="0"/>
                  </a:move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28" name="Freeform 148"/>
            <p:cNvSpPr>
              <a:spLocks/>
            </p:cNvSpPr>
            <p:nvPr/>
          </p:nvSpPr>
          <p:spPr bwMode="auto">
            <a:xfrm>
              <a:off x="4056" y="2130"/>
              <a:ext cx="30" cy="30"/>
            </a:xfrm>
            <a:custGeom>
              <a:avLst/>
              <a:gdLst>
                <a:gd name="T0" fmla="*/ 12 w 30"/>
                <a:gd name="T1" fmla="*/ 0 h 30"/>
                <a:gd name="T2" fmla="*/ 18 w 30"/>
                <a:gd name="T3" fmla="*/ 6 h 30"/>
                <a:gd name="T4" fmla="*/ 24 w 30"/>
                <a:gd name="T5" fmla="*/ 6 h 30"/>
                <a:gd name="T6" fmla="*/ 24 w 30"/>
                <a:gd name="T7" fmla="*/ 12 h 30"/>
                <a:gd name="T8" fmla="*/ 30 w 30"/>
                <a:gd name="T9" fmla="*/ 18 h 30"/>
                <a:gd name="T10" fmla="*/ 24 w 30"/>
                <a:gd name="T11" fmla="*/ 24 h 30"/>
                <a:gd name="T12" fmla="*/ 18 w 30"/>
                <a:gd name="T13" fmla="*/ 30 h 30"/>
                <a:gd name="T14" fmla="*/ 12 w 30"/>
                <a:gd name="T15" fmla="*/ 30 h 30"/>
                <a:gd name="T16" fmla="*/ 6 w 30"/>
                <a:gd name="T17" fmla="*/ 30 h 30"/>
                <a:gd name="T18" fmla="*/ 6 w 30"/>
                <a:gd name="T19" fmla="*/ 24 h 30"/>
                <a:gd name="T20" fmla="*/ 0 w 30"/>
                <a:gd name="T21" fmla="*/ 24 h 30"/>
                <a:gd name="T22" fmla="*/ 0 w 30"/>
                <a:gd name="T23" fmla="*/ 18 h 30"/>
                <a:gd name="T24" fmla="*/ 0 w 30"/>
                <a:gd name="T25" fmla="*/ 12 h 30"/>
                <a:gd name="T26" fmla="*/ 6 w 30"/>
                <a:gd name="T27" fmla="*/ 6 h 30"/>
                <a:gd name="T28" fmla="*/ 12 w 30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30">
                  <a:moveTo>
                    <a:pt x="12" y="0"/>
                  </a:move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29" name="Freeform 149"/>
            <p:cNvSpPr>
              <a:spLocks/>
            </p:cNvSpPr>
            <p:nvPr/>
          </p:nvSpPr>
          <p:spPr bwMode="auto">
            <a:xfrm>
              <a:off x="4212" y="2106"/>
              <a:ext cx="30" cy="30"/>
            </a:xfrm>
            <a:custGeom>
              <a:avLst/>
              <a:gdLst>
                <a:gd name="T0" fmla="*/ 18 w 30"/>
                <a:gd name="T1" fmla="*/ 0 h 30"/>
                <a:gd name="T2" fmla="*/ 24 w 30"/>
                <a:gd name="T3" fmla="*/ 6 h 30"/>
                <a:gd name="T4" fmla="*/ 30 w 30"/>
                <a:gd name="T5" fmla="*/ 12 h 30"/>
                <a:gd name="T6" fmla="*/ 30 w 30"/>
                <a:gd name="T7" fmla="*/ 18 h 30"/>
                <a:gd name="T8" fmla="*/ 30 w 30"/>
                <a:gd name="T9" fmla="*/ 24 h 30"/>
                <a:gd name="T10" fmla="*/ 24 w 30"/>
                <a:gd name="T11" fmla="*/ 24 h 30"/>
                <a:gd name="T12" fmla="*/ 24 w 30"/>
                <a:gd name="T13" fmla="*/ 30 h 30"/>
                <a:gd name="T14" fmla="*/ 18 w 30"/>
                <a:gd name="T15" fmla="*/ 30 h 30"/>
                <a:gd name="T16" fmla="*/ 12 w 30"/>
                <a:gd name="T17" fmla="*/ 30 h 30"/>
                <a:gd name="T18" fmla="*/ 6 w 30"/>
                <a:gd name="T19" fmla="*/ 24 h 30"/>
                <a:gd name="T20" fmla="*/ 0 w 30"/>
                <a:gd name="T21" fmla="*/ 18 h 30"/>
                <a:gd name="T22" fmla="*/ 6 w 30"/>
                <a:gd name="T23" fmla="*/ 12 h 30"/>
                <a:gd name="T24" fmla="*/ 6 w 30"/>
                <a:gd name="T25" fmla="*/ 6 h 30"/>
                <a:gd name="T26" fmla="*/ 12 w 30"/>
                <a:gd name="T27" fmla="*/ 6 h 30"/>
                <a:gd name="T28" fmla="*/ 18 w 30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30">
                  <a:moveTo>
                    <a:pt x="18" y="0"/>
                  </a:move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30" name="Freeform 150"/>
            <p:cNvSpPr>
              <a:spLocks/>
            </p:cNvSpPr>
            <p:nvPr/>
          </p:nvSpPr>
          <p:spPr bwMode="auto">
            <a:xfrm>
              <a:off x="4212" y="2106"/>
              <a:ext cx="30" cy="30"/>
            </a:xfrm>
            <a:custGeom>
              <a:avLst/>
              <a:gdLst>
                <a:gd name="T0" fmla="*/ 18 w 30"/>
                <a:gd name="T1" fmla="*/ 0 h 30"/>
                <a:gd name="T2" fmla="*/ 24 w 30"/>
                <a:gd name="T3" fmla="*/ 6 h 30"/>
                <a:gd name="T4" fmla="*/ 30 w 30"/>
                <a:gd name="T5" fmla="*/ 12 h 30"/>
                <a:gd name="T6" fmla="*/ 30 w 30"/>
                <a:gd name="T7" fmla="*/ 18 h 30"/>
                <a:gd name="T8" fmla="*/ 30 w 30"/>
                <a:gd name="T9" fmla="*/ 24 h 30"/>
                <a:gd name="T10" fmla="*/ 24 w 30"/>
                <a:gd name="T11" fmla="*/ 24 h 30"/>
                <a:gd name="T12" fmla="*/ 24 w 30"/>
                <a:gd name="T13" fmla="*/ 30 h 30"/>
                <a:gd name="T14" fmla="*/ 18 w 30"/>
                <a:gd name="T15" fmla="*/ 30 h 30"/>
                <a:gd name="T16" fmla="*/ 12 w 30"/>
                <a:gd name="T17" fmla="*/ 30 h 30"/>
                <a:gd name="T18" fmla="*/ 6 w 30"/>
                <a:gd name="T19" fmla="*/ 24 h 30"/>
                <a:gd name="T20" fmla="*/ 0 w 30"/>
                <a:gd name="T21" fmla="*/ 18 h 30"/>
                <a:gd name="T22" fmla="*/ 6 w 30"/>
                <a:gd name="T23" fmla="*/ 12 h 30"/>
                <a:gd name="T24" fmla="*/ 6 w 30"/>
                <a:gd name="T25" fmla="*/ 6 h 30"/>
                <a:gd name="T26" fmla="*/ 12 w 30"/>
                <a:gd name="T27" fmla="*/ 6 h 30"/>
                <a:gd name="T28" fmla="*/ 18 w 30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30">
                  <a:moveTo>
                    <a:pt x="18" y="0"/>
                  </a:move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31" name="Freeform 151"/>
            <p:cNvSpPr>
              <a:spLocks/>
            </p:cNvSpPr>
            <p:nvPr/>
          </p:nvSpPr>
          <p:spPr bwMode="auto">
            <a:xfrm>
              <a:off x="4416" y="2076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18 w 24"/>
                <a:gd name="T3" fmla="*/ 0 h 24"/>
                <a:gd name="T4" fmla="*/ 24 w 24"/>
                <a:gd name="T5" fmla="*/ 0 h 24"/>
                <a:gd name="T6" fmla="*/ 24 w 24"/>
                <a:gd name="T7" fmla="*/ 6 h 24"/>
                <a:gd name="T8" fmla="*/ 24 w 24"/>
                <a:gd name="T9" fmla="*/ 12 h 24"/>
                <a:gd name="T10" fmla="*/ 24 w 24"/>
                <a:gd name="T11" fmla="*/ 18 h 24"/>
                <a:gd name="T12" fmla="*/ 24 w 24"/>
                <a:gd name="T13" fmla="*/ 24 h 24"/>
                <a:gd name="T14" fmla="*/ 18 w 24"/>
                <a:gd name="T15" fmla="*/ 24 h 24"/>
                <a:gd name="T16" fmla="*/ 12 w 24"/>
                <a:gd name="T17" fmla="*/ 24 h 24"/>
                <a:gd name="T18" fmla="*/ 6 w 24"/>
                <a:gd name="T19" fmla="*/ 24 h 24"/>
                <a:gd name="T20" fmla="*/ 0 w 24"/>
                <a:gd name="T21" fmla="*/ 24 h 24"/>
                <a:gd name="T22" fmla="*/ 0 w 24"/>
                <a:gd name="T23" fmla="*/ 18 h 24"/>
                <a:gd name="T24" fmla="*/ 0 w 24"/>
                <a:gd name="T25" fmla="*/ 12 h 24"/>
                <a:gd name="T26" fmla="*/ 0 w 24"/>
                <a:gd name="T27" fmla="*/ 6 h 24"/>
                <a:gd name="T28" fmla="*/ 0 w 24"/>
                <a:gd name="T29" fmla="*/ 0 h 24"/>
                <a:gd name="T30" fmla="*/ 6 w 24"/>
                <a:gd name="T31" fmla="*/ 0 h 24"/>
                <a:gd name="T32" fmla="*/ 12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32" name="Freeform 152"/>
            <p:cNvSpPr>
              <a:spLocks/>
            </p:cNvSpPr>
            <p:nvPr/>
          </p:nvSpPr>
          <p:spPr bwMode="auto">
            <a:xfrm>
              <a:off x="4416" y="2076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18 w 24"/>
                <a:gd name="T3" fmla="*/ 0 h 24"/>
                <a:gd name="T4" fmla="*/ 24 w 24"/>
                <a:gd name="T5" fmla="*/ 0 h 24"/>
                <a:gd name="T6" fmla="*/ 24 w 24"/>
                <a:gd name="T7" fmla="*/ 6 h 24"/>
                <a:gd name="T8" fmla="*/ 24 w 24"/>
                <a:gd name="T9" fmla="*/ 12 h 24"/>
                <a:gd name="T10" fmla="*/ 24 w 24"/>
                <a:gd name="T11" fmla="*/ 18 h 24"/>
                <a:gd name="T12" fmla="*/ 24 w 24"/>
                <a:gd name="T13" fmla="*/ 24 h 24"/>
                <a:gd name="T14" fmla="*/ 18 w 24"/>
                <a:gd name="T15" fmla="*/ 24 h 24"/>
                <a:gd name="T16" fmla="*/ 12 w 24"/>
                <a:gd name="T17" fmla="*/ 24 h 24"/>
                <a:gd name="T18" fmla="*/ 6 w 24"/>
                <a:gd name="T19" fmla="*/ 24 h 24"/>
                <a:gd name="T20" fmla="*/ 0 w 24"/>
                <a:gd name="T21" fmla="*/ 24 h 24"/>
                <a:gd name="T22" fmla="*/ 0 w 24"/>
                <a:gd name="T23" fmla="*/ 18 h 24"/>
                <a:gd name="T24" fmla="*/ 0 w 24"/>
                <a:gd name="T25" fmla="*/ 12 h 24"/>
                <a:gd name="T26" fmla="*/ 0 w 24"/>
                <a:gd name="T27" fmla="*/ 6 h 24"/>
                <a:gd name="T28" fmla="*/ 0 w 24"/>
                <a:gd name="T29" fmla="*/ 0 h 24"/>
                <a:gd name="T30" fmla="*/ 6 w 24"/>
                <a:gd name="T31" fmla="*/ 0 h 24"/>
                <a:gd name="T32" fmla="*/ 12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33" name="Freeform 153"/>
            <p:cNvSpPr>
              <a:spLocks/>
            </p:cNvSpPr>
            <p:nvPr/>
          </p:nvSpPr>
          <p:spPr bwMode="auto">
            <a:xfrm>
              <a:off x="4590" y="2070"/>
              <a:ext cx="30" cy="30"/>
            </a:xfrm>
            <a:custGeom>
              <a:avLst/>
              <a:gdLst>
                <a:gd name="T0" fmla="*/ 12 w 30"/>
                <a:gd name="T1" fmla="*/ 0 h 30"/>
                <a:gd name="T2" fmla="*/ 18 w 30"/>
                <a:gd name="T3" fmla="*/ 0 h 30"/>
                <a:gd name="T4" fmla="*/ 24 w 30"/>
                <a:gd name="T5" fmla="*/ 6 h 30"/>
                <a:gd name="T6" fmla="*/ 24 w 30"/>
                <a:gd name="T7" fmla="*/ 12 h 30"/>
                <a:gd name="T8" fmla="*/ 30 w 30"/>
                <a:gd name="T9" fmla="*/ 12 h 30"/>
                <a:gd name="T10" fmla="*/ 24 w 30"/>
                <a:gd name="T11" fmla="*/ 18 h 30"/>
                <a:gd name="T12" fmla="*/ 24 w 30"/>
                <a:gd name="T13" fmla="*/ 24 h 30"/>
                <a:gd name="T14" fmla="*/ 18 w 30"/>
                <a:gd name="T15" fmla="*/ 30 h 30"/>
                <a:gd name="T16" fmla="*/ 12 w 30"/>
                <a:gd name="T17" fmla="*/ 30 h 30"/>
                <a:gd name="T18" fmla="*/ 6 w 30"/>
                <a:gd name="T19" fmla="*/ 30 h 30"/>
                <a:gd name="T20" fmla="*/ 6 w 30"/>
                <a:gd name="T21" fmla="*/ 24 h 30"/>
                <a:gd name="T22" fmla="*/ 0 w 30"/>
                <a:gd name="T23" fmla="*/ 18 h 30"/>
                <a:gd name="T24" fmla="*/ 0 w 30"/>
                <a:gd name="T25" fmla="*/ 12 h 30"/>
                <a:gd name="T26" fmla="*/ 6 w 30"/>
                <a:gd name="T27" fmla="*/ 6 h 30"/>
                <a:gd name="T28" fmla="*/ 6 w 30"/>
                <a:gd name="T29" fmla="*/ 0 h 30"/>
                <a:gd name="T30" fmla="*/ 12 w 30"/>
                <a:gd name="T31" fmla="*/ 0 h 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" h="30">
                  <a:moveTo>
                    <a:pt x="12" y="0"/>
                  </a:move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34" name="Freeform 154"/>
            <p:cNvSpPr>
              <a:spLocks/>
            </p:cNvSpPr>
            <p:nvPr/>
          </p:nvSpPr>
          <p:spPr bwMode="auto">
            <a:xfrm>
              <a:off x="4590" y="2070"/>
              <a:ext cx="30" cy="30"/>
            </a:xfrm>
            <a:custGeom>
              <a:avLst/>
              <a:gdLst>
                <a:gd name="T0" fmla="*/ 12 w 30"/>
                <a:gd name="T1" fmla="*/ 0 h 30"/>
                <a:gd name="T2" fmla="*/ 18 w 30"/>
                <a:gd name="T3" fmla="*/ 0 h 30"/>
                <a:gd name="T4" fmla="*/ 24 w 30"/>
                <a:gd name="T5" fmla="*/ 6 h 30"/>
                <a:gd name="T6" fmla="*/ 24 w 30"/>
                <a:gd name="T7" fmla="*/ 12 h 30"/>
                <a:gd name="T8" fmla="*/ 30 w 30"/>
                <a:gd name="T9" fmla="*/ 12 h 30"/>
                <a:gd name="T10" fmla="*/ 24 w 30"/>
                <a:gd name="T11" fmla="*/ 18 h 30"/>
                <a:gd name="T12" fmla="*/ 24 w 30"/>
                <a:gd name="T13" fmla="*/ 24 h 30"/>
                <a:gd name="T14" fmla="*/ 18 w 30"/>
                <a:gd name="T15" fmla="*/ 30 h 30"/>
                <a:gd name="T16" fmla="*/ 12 w 30"/>
                <a:gd name="T17" fmla="*/ 30 h 30"/>
                <a:gd name="T18" fmla="*/ 6 w 30"/>
                <a:gd name="T19" fmla="*/ 30 h 30"/>
                <a:gd name="T20" fmla="*/ 6 w 30"/>
                <a:gd name="T21" fmla="*/ 24 h 30"/>
                <a:gd name="T22" fmla="*/ 0 w 30"/>
                <a:gd name="T23" fmla="*/ 18 h 30"/>
                <a:gd name="T24" fmla="*/ 0 w 30"/>
                <a:gd name="T25" fmla="*/ 12 h 30"/>
                <a:gd name="T26" fmla="*/ 6 w 30"/>
                <a:gd name="T27" fmla="*/ 6 h 30"/>
                <a:gd name="T28" fmla="*/ 6 w 30"/>
                <a:gd name="T29" fmla="*/ 0 h 30"/>
                <a:gd name="T30" fmla="*/ 12 w 30"/>
                <a:gd name="T31" fmla="*/ 0 h 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" h="30">
                  <a:moveTo>
                    <a:pt x="12" y="0"/>
                  </a:move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35" name="Freeform 155"/>
            <p:cNvSpPr>
              <a:spLocks/>
            </p:cNvSpPr>
            <p:nvPr/>
          </p:nvSpPr>
          <p:spPr bwMode="auto">
            <a:xfrm>
              <a:off x="3246" y="2622"/>
              <a:ext cx="24" cy="30"/>
            </a:xfrm>
            <a:custGeom>
              <a:avLst/>
              <a:gdLst>
                <a:gd name="T0" fmla="*/ 12 w 24"/>
                <a:gd name="T1" fmla="*/ 0 h 30"/>
                <a:gd name="T2" fmla="*/ 18 w 24"/>
                <a:gd name="T3" fmla="*/ 6 h 30"/>
                <a:gd name="T4" fmla="*/ 24 w 24"/>
                <a:gd name="T5" fmla="*/ 6 h 30"/>
                <a:gd name="T6" fmla="*/ 24 w 24"/>
                <a:gd name="T7" fmla="*/ 12 h 30"/>
                <a:gd name="T8" fmla="*/ 24 w 24"/>
                <a:gd name="T9" fmla="*/ 18 h 30"/>
                <a:gd name="T10" fmla="*/ 24 w 24"/>
                <a:gd name="T11" fmla="*/ 24 h 30"/>
                <a:gd name="T12" fmla="*/ 18 w 24"/>
                <a:gd name="T13" fmla="*/ 30 h 30"/>
                <a:gd name="T14" fmla="*/ 12 w 24"/>
                <a:gd name="T15" fmla="*/ 30 h 30"/>
                <a:gd name="T16" fmla="*/ 6 w 24"/>
                <a:gd name="T17" fmla="*/ 30 h 30"/>
                <a:gd name="T18" fmla="*/ 6 w 24"/>
                <a:gd name="T19" fmla="*/ 24 h 30"/>
                <a:gd name="T20" fmla="*/ 0 w 24"/>
                <a:gd name="T21" fmla="*/ 24 h 30"/>
                <a:gd name="T22" fmla="*/ 0 w 24"/>
                <a:gd name="T23" fmla="*/ 18 h 30"/>
                <a:gd name="T24" fmla="*/ 0 w 24"/>
                <a:gd name="T25" fmla="*/ 12 h 30"/>
                <a:gd name="T26" fmla="*/ 6 w 24"/>
                <a:gd name="T27" fmla="*/ 6 h 30"/>
                <a:gd name="T28" fmla="*/ 12 w 24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0">
                  <a:moveTo>
                    <a:pt x="12" y="0"/>
                  </a:move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36" name="Freeform 156"/>
            <p:cNvSpPr>
              <a:spLocks/>
            </p:cNvSpPr>
            <p:nvPr/>
          </p:nvSpPr>
          <p:spPr bwMode="auto">
            <a:xfrm>
              <a:off x="3246" y="2622"/>
              <a:ext cx="24" cy="30"/>
            </a:xfrm>
            <a:custGeom>
              <a:avLst/>
              <a:gdLst>
                <a:gd name="T0" fmla="*/ 12 w 24"/>
                <a:gd name="T1" fmla="*/ 0 h 30"/>
                <a:gd name="T2" fmla="*/ 18 w 24"/>
                <a:gd name="T3" fmla="*/ 6 h 30"/>
                <a:gd name="T4" fmla="*/ 24 w 24"/>
                <a:gd name="T5" fmla="*/ 6 h 30"/>
                <a:gd name="T6" fmla="*/ 24 w 24"/>
                <a:gd name="T7" fmla="*/ 12 h 30"/>
                <a:gd name="T8" fmla="*/ 24 w 24"/>
                <a:gd name="T9" fmla="*/ 18 h 30"/>
                <a:gd name="T10" fmla="*/ 24 w 24"/>
                <a:gd name="T11" fmla="*/ 24 h 30"/>
                <a:gd name="T12" fmla="*/ 18 w 24"/>
                <a:gd name="T13" fmla="*/ 30 h 30"/>
                <a:gd name="T14" fmla="*/ 12 w 24"/>
                <a:gd name="T15" fmla="*/ 30 h 30"/>
                <a:gd name="T16" fmla="*/ 6 w 24"/>
                <a:gd name="T17" fmla="*/ 30 h 30"/>
                <a:gd name="T18" fmla="*/ 6 w 24"/>
                <a:gd name="T19" fmla="*/ 24 h 30"/>
                <a:gd name="T20" fmla="*/ 0 w 24"/>
                <a:gd name="T21" fmla="*/ 24 h 30"/>
                <a:gd name="T22" fmla="*/ 0 w 24"/>
                <a:gd name="T23" fmla="*/ 18 h 30"/>
                <a:gd name="T24" fmla="*/ 0 w 24"/>
                <a:gd name="T25" fmla="*/ 12 h 30"/>
                <a:gd name="T26" fmla="*/ 6 w 24"/>
                <a:gd name="T27" fmla="*/ 6 h 30"/>
                <a:gd name="T28" fmla="*/ 12 w 24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0">
                  <a:moveTo>
                    <a:pt x="12" y="0"/>
                  </a:move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37" name="Rectangle 157"/>
            <p:cNvSpPr>
              <a:spLocks noChangeArrowheads="1"/>
            </p:cNvSpPr>
            <p:nvPr/>
          </p:nvSpPr>
          <p:spPr bwMode="auto">
            <a:xfrm>
              <a:off x="3378" y="1878"/>
              <a:ext cx="17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o</a:t>
              </a:r>
            </a:p>
          </p:txBody>
        </p:sp>
      </p:grpSp>
      <p:grpSp>
        <p:nvGrpSpPr>
          <p:cNvPr id="414878" name="Group 158"/>
          <p:cNvGrpSpPr>
            <a:grpSpLocks/>
          </p:cNvGrpSpPr>
          <p:nvPr/>
        </p:nvGrpSpPr>
        <p:grpSpPr bwMode="auto">
          <a:xfrm>
            <a:off x="927100" y="4292600"/>
            <a:ext cx="3722688" cy="1036638"/>
            <a:chOff x="576" y="2160"/>
            <a:chExt cx="2345" cy="694"/>
          </a:xfrm>
        </p:grpSpPr>
        <p:sp>
          <p:nvSpPr>
            <p:cNvPr id="57351" name="Rectangle 159"/>
            <p:cNvSpPr>
              <a:spLocks noChangeArrowheads="1"/>
            </p:cNvSpPr>
            <p:nvPr/>
          </p:nvSpPr>
          <p:spPr bwMode="auto">
            <a:xfrm>
              <a:off x="588" y="2160"/>
              <a:ext cx="119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В слабых полях (</a:t>
              </a:r>
              <a:r>
                <a:rPr lang="ru-RU" altLang="ru-RU">
                  <a:solidFill>
                    <a:srgbClr val="000000"/>
                  </a:solidFill>
                </a:rPr>
                <a:t>α</a:t>
              </a:r>
              <a:r>
                <a:rPr lang="ru-RU" altLang="ru-RU" sz="1500" b="0">
                  <a:solidFill>
                    <a:srgbClr val="000000"/>
                  </a:solidFill>
                </a:rPr>
                <a:t>&lt;&lt;1)</a:t>
              </a:r>
              <a:endParaRPr lang="ru-RU" altLang="ru-RU" sz="2800" b="0"/>
            </a:p>
          </p:txBody>
        </p:sp>
        <p:sp>
          <p:nvSpPr>
            <p:cNvPr id="57352" name="Rectangle 160"/>
            <p:cNvSpPr>
              <a:spLocks noChangeArrowheads="1"/>
            </p:cNvSpPr>
            <p:nvPr/>
          </p:nvSpPr>
          <p:spPr bwMode="auto">
            <a:xfrm>
              <a:off x="1968" y="2160"/>
              <a:ext cx="846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J/J  ~ vJsH/</a:t>
              </a:r>
              <a:r>
                <a:rPr lang="ru-RU" altLang="ru-RU" sz="1600">
                  <a:solidFill>
                    <a:srgbClr val="000000"/>
                  </a:solidFill>
                </a:rPr>
                <a:t>3</a:t>
              </a:r>
              <a:r>
                <a:rPr lang="ru-RU" altLang="ru-RU" sz="1600" i="1">
                  <a:solidFill>
                    <a:srgbClr val="000000"/>
                  </a:solidFill>
                </a:rPr>
                <a:t>kT</a:t>
              </a:r>
            </a:p>
          </p:txBody>
        </p:sp>
        <p:sp>
          <p:nvSpPr>
            <p:cNvPr id="57353" name="Rectangle 161"/>
            <p:cNvSpPr>
              <a:spLocks noChangeArrowheads="1"/>
            </p:cNvSpPr>
            <p:nvPr/>
          </p:nvSpPr>
          <p:spPr bwMode="auto">
            <a:xfrm>
              <a:off x="1392" y="2640"/>
              <a:ext cx="70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J/J   = f(H/T)</a:t>
              </a:r>
              <a:endParaRPr lang="ru-RU" altLang="ru-RU" sz="2800" b="0"/>
            </a:p>
          </p:txBody>
        </p:sp>
        <p:sp>
          <p:nvSpPr>
            <p:cNvPr id="57354" name="Rectangle 162"/>
            <p:cNvSpPr>
              <a:spLocks noChangeArrowheads="1"/>
            </p:cNvSpPr>
            <p:nvPr/>
          </p:nvSpPr>
          <p:spPr bwMode="auto">
            <a:xfrm>
              <a:off x="1968" y="2352"/>
              <a:ext cx="95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J/J   ~</a:t>
              </a:r>
              <a:r>
                <a:rPr lang="ru-RU" altLang="ru-RU" sz="1600">
                  <a:solidFill>
                    <a:srgbClr val="000000"/>
                  </a:solidFill>
                </a:rPr>
                <a:t>1 -</a:t>
              </a:r>
              <a:r>
                <a:rPr lang="ru-RU" altLang="ru-RU" sz="1600" i="1">
                  <a:solidFill>
                    <a:srgbClr val="000000"/>
                  </a:solidFill>
                </a:rPr>
                <a:t> kT/vJsH</a:t>
              </a:r>
              <a:endParaRPr lang="ru-RU" altLang="ru-RU" sz="2800" b="0"/>
            </a:p>
          </p:txBody>
        </p:sp>
        <p:sp>
          <p:nvSpPr>
            <p:cNvPr id="57355" name="Rectangle 163"/>
            <p:cNvSpPr>
              <a:spLocks noChangeArrowheads="1"/>
            </p:cNvSpPr>
            <p:nvPr/>
          </p:nvSpPr>
          <p:spPr bwMode="auto">
            <a:xfrm>
              <a:off x="2064" y="2160"/>
              <a:ext cx="17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57356" name="Rectangle 164"/>
            <p:cNvSpPr>
              <a:spLocks noChangeArrowheads="1"/>
            </p:cNvSpPr>
            <p:nvPr/>
          </p:nvSpPr>
          <p:spPr bwMode="auto">
            <a:xfrm>
              <a:off x="576" y="2352"/>
              <a:ext cx="1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В сильных полях (</a:t>
              </a:r>
              <a:r>
                <a:rPr lang="ru-RU" altLang="ru-RU">
                  <a:solidFill>
                    <a:srgbClr val="000000"/>
                  </a:solidFill>
                </a:rPr>
                <a:t>α </a:t>
              </a:r>
              <a:r>
                <a:rPr lang="en-US" altLang="ru-RU" sz="1500" b="0">
                  <a:solidFill>
                    <a:srgbClr val="000000"/>
                  </a:solidFill>
                </a:rPr>
                <a:t>&gt;&gt;</a:t>
              </a:r>
              <a:r>
                <a:rPr lang="ru-RU" altLang="ru-RU" sz="1500" b="0">
                  <a:solidFill>
                    <a:srgbClr val="000000"/>
                  </a:solidFill>
                </a:rPr>
                <a:t>1)</a:t>
              </a:r>
              <a:endParaRPr lang="ru-RU" altLang="ru-RU" sz="2800" b="0"/>
            </a:p>
          </p:txBody>
        </p:sp>
        <p:sp>
          <p:nvSpPr>
            <p:cNvPr id="57357" name="Rectangle 165"/>
            <p:cNvSpPr>
              <a:spLocks noChangeArrowheads="1"/>
            </p:cNvSpPr>
            <p:nvPr/>
          </p:nvSpPr>
          <p:spPr bwMode="auto">
            <a:xfrm>
              <a:off x="2064" y="2362"/>
              <a:ext cx="17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57358" name="Rectangle 166"/>
            <p:cNvSpPr>
              <a:spLocks noChangeArrowheads="1"/>
            </p:cNvSpPr>
            <p:nvPr/>
          </p:nvSpPr>
          <p:spPr bwMode="auto">
            <a:xfrm>
              <a:off x="1506" y="2650"/>
              <a:ext cx="17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o</a:t>
              </a:r>
            </a:p>
          </p:txBody>
        </p:sp>
      </p:grpSp>
      <p:sp>
        <p:nvSpPr>
          <p:cNvPr id="57350" name="WordArt 169"/>
          <p:cNvSpPr>
            <a:spLocks noChangeArrowheads="1" noChangeShapeType="1" noTextEdit="1"/>
          </p:cNvSpPr>
          <p:nvPr/>
        </p:nvSpPr>
        <p:spPr bwMode="auto">
          <a:xfrm>
            <a:off x="601663" y="577850"/>
            <a:ext cx="81327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Суперпарамагнетизм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387600" y="857250"/>
            <a:ext cx="474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i="1">
                <a:solidFill>
                  <a:srgbClr val="000000"/>
                </a:solidFill>
              </a:rPr>
              <a:t>Критерии  суперпарамагнетизма</a:t>
            </a:r>
            <a:endParaRPr lang="ru-RU" altLang="ru-RU" sz="2400" b="0">
              <a:solidFill>
                <a:srgbClr val="000000"/>
              </a:solidFill>
            </a:endParaRPr>
          </a:p>
        </p:txBody>
      </p:sp>
      <p:grpSp>
        <p:nvGrpSpPr>
          <p:cNvPr id="415747" name="Group 3"/>
          <p:cNvGrpSpPr>
            <a:grpSpLocks/>
          </p:cNvGrpSpPr>
          <p:nvPr/>
        </p:nvGrpSpPr>
        <p:grpSpPr bwMode="auto">
          <a:xfrm>
            <a:off x="1143000" y="1398588"/>
            <a:ext cx="2724150" cy="4806950"/>
            <a:chOff x="720" y="528"/>
            <a:chExt cx="1716" cy="3028"/>
          </a:xfrm>
        </p:grpSpPr>
        <p:sp>
          <p:nvSpPr>
            <p:cNvPr id="58808" name="Rectangle 4"/>
            <p:cNvSpPr>
              <a:spLocks noChangeArrowheads="1"/>
            </p:cNvSpPr>
            <p:nvPr/>
          </p:nvSpPr>
          <p:spPr bwMode="auto">
            <a:xfrm>
              <a:off x="1104" y="720"/>
              <a:ext cx="249" cy="244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58809" name="Line 5"/>
            <p:cNvSpPr>
              <a:spLocks noChangeShapeType="1"/>
            </p:cNvSpPr>
            <p:nvPr/>
          </p:nvSpPr>
          <p:spPr bwMode="auto">
            <a:xfrm>
              <a:off x="780" y="2124"/>
              <a:ext cx="1" cy="10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10" name="Line 6"/>
            <p:cNvSpPr>
              <a:spLocks noChangeShapeType="1"/>
            </p:cNvSpPr>
            <p:nvPr/>
          </p:nvSpPr>
          <p:spPr bwMode="auto">
            <a:xfrm>
              <a:off x="780" y="720"/>
              <a:ext cx="1" cy="112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11" name="Line 7"/>
            <p:cNvSpPr>
              <a:spLocks noChangeShapeType="1"/>
            </p:cNvSpPr>
            <p:nvPr/>
          </p:nvSpPr>
          <p:spPr bwMode="auto">
            <a:xfrm>
              <a:off x="780" y="3156"/>
              <a:ext cx="165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12" name="Line 8"/>
            <p:cNvSpPr>
              <a:spLocks noChangeShapeType="1"/>
            </p:cNvSpPr>
            <p:nvPr/>
          </p:nvSpPr>
          <p:spPr bwMode="auto">
            <a:xfrm>
              <a:off x="780" y="1842"/>
              <a:ext cx="165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13" name="Freeform 9"/>
            <p:cNvSpPr>
              <a:spLocks/>
            </p:cNvSpPr>
            <p:nvPr/>
          </p:nvSpPr>
          <p:spPr bwMode="auto">
            <a:xfrm>
              <a:off x="1020" y="1020"/>
              <a:ext cx="1110" cy="804"/>
            </a:xfrm>
            <a:custGeom>
              <a:avLst/>
              <a:gdLst>
                <a:gd name="T0" fmla="*/ 0 w 1110"/>
                <a:gd name="T1" fmla="*/ 804 h 804"/>
                <a:gd name="T2" fmla="*/ 30 w 1110"/>
                <a:gd name="T3" fmla="*/ 684 h 804"/>
                <a:gd name="T4" fmla="*/ 54 w 1110"/>
                <a:gd name="T5" fmla="*/ 570 h 804"/>
                <a:gd name="T6" fmla="*/ 78 w 1110"/>
                <a:gd name="T7" fmla="*/ 450 h 804"/>
                <a:gd name="T8" fmla="*/ 102 w 1110"/>
                <a:gd name="T9" fmla="*/ 342 h 804"/>
                <a:gd name="T10" fmla="*/ 138 w 1110"/>
                <a:gd name="T11" fmla="*/ 234 h 804"/>
                <a:gd name="T12" fmla="*/ 186 w 1110"/>
                <a:gd name="T13" fmla="*/ 144 h 804"/>
                <a:gd name="T14" fmla="*/ 252 w 1110"/>
                <a:gd name="T15" fmla="*/ 66 h 804"/>
                <a:gd name="T16" fmla="*/ 336 w 1110"/>
                <a:gd name="T17" fmla="*/ 0 h 804"/>
                <a:gd name="T18" fmla="*/ 414 w 1110"/>
                <a:gd name="T19" fmla="*/ 102 h 804"/>
                <a:gd name="T20" fmla="*/ 504 w 1110"/>
                <a:gd name="T21" fmla="*/ 192 h 804"/>
                <a:gd name="T22" fmla="*/ 594 w 1110"/>
                <a:gd name="T23" fmla="*/ 264 h 804"/>
                <a:gd name="T24" fmla="*/ 690 w 1110"/>
                <a:gd name="T25" fmla="*/ 330 h 804"/>
                <a:gd name="T26" fmla="*/ 786 w 1110"/>
                <a:gd name="T27" fmla="*/ 384 h 804"/>
                <a:gd name="T28" fmla="*/ 894 w 1110"/>
                <a:gd name="T29" fmla="*/ 426 h 804"/>
                <a:gd name="T30" fmla="*/ 1002 w 1110"/>
                <a:gd name="T31" fmla="*/ 456 h 804"/>
                <a:gd name="T32" fmla="*/ 1110 w 1110"/>
                <a:gd name="T33" fmla="*/ 480 h 8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10" h="804">
                  <a:moveTo>
                    <a:pt x="0" y="804"/>
                  </a:moveTo>
                  <a:lnTo>
                    <a:pt x="30" y="684"/>
                  </a:lnTo>
                  <a:lnTo>
                    <a:pt x="54" y="570"/>
                  </a:lnTo>
                  <a:lnTo>
                    <a:pt x="78" y="450"/>
                  </a:lnTo>
                  <a:lnTo>
                    <a:pt x="102" y="342"/>
                  </a:lnTo>
                  <a:lnTo>
                    <a:pt x="138" y="234"/>
                  </a:lnTo>
                  <a:lnTo>
                    <a:pt x="186" y="144"/>
                  </a:lnTo>
                  <a:lnTo>
                    <a:pt x="252" y="66"/>
                  </a:lnTo>
                  <a:lnTo>
                    <a:pt x="336" y="0"/>
                  </a:lnTo>
                  <a:lnTo>
                    <a:pt x="414" y="102"/>
                  </a:lnTo>
                  <a:lnTo>
                    <a:pt x="504" y="192"/>
                  </a:lnTo>
                  <a:lnTo>
                    <a:pt x="594" y="264"/>
                  </a:lnTo>
                  <a:lnTo>
                    <a:pt x="690" y="330"/>
                  </a:lnTo>
                  <a:lnTo>
                    <a:pt x="786" y="384"/>
                  </a:lnTo>
                  <a:lnTo>
                    <a:pt x="894" y="426"/>
                  </a:lnTo>
                  <a:lnTo>
                    <a:pt x="1002" y="456"/>
                  </a:lnTo>
                  <a:lnTo>
                    <a:pt x="1110" y="480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14" name="Line 10"/>
            <p:cNvSpPr>
              <a:spLocks noChangeShapeType="1"/>
            </p:cNvSpPr>
            <p:nvPr/>
          </p:nvSpPr>
          <p:spPr bwMode="auto">
            <a:xfrm>
              <a:off x="1362" y="822"/>
              <a:ext cx="1" cy="24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15" name="Line 11"/>
            <p:cNvSpPr>
              <a:spLocks noChangeShapeType="1"/>
            </p:cNvSpPr>
            <p:nvPr/>
          </p:nvSpPr>
          <p:spPr bwMode="auto">
            <a:xfrm>
              <a:off x="1092" y="822"/>
              <a:ext cx="1" cy="24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16" name="Line 12"/>
            <p:cNvSpPr>
              <a:spLocks noChangeShapeType="1"/>
            </p:cNvSpPr>
            <p:nvPr/>
          </p:nvSpPr>
          <p:spPr bwMode="auto">
            <a:xfrm>
              <a:off x="780" y="3156"/>
              <a:ext cx="1" cy="2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17" name="Line 13"/>
            <p:cNvSpPr>
              <a:spLocks noChangeShapeType="1"/>
            </p:cNvSpPr>
            <p:nvPr/>
          </p:nvSpPr>
          <p:spPr bwMode="auto">
            <a:xfrm flipV="1">
              <a:off x="1020" y="1776"/>
              <a:ext cx="6" cy="6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18" name="Freeform 14"/>
            <p:cNvSpPr>
              <a:spLocks/>
            </p:cNvSpPr>
            <p:nvPr/>
          </p:nvSpPr>
          <p:spPr bwMode="auto">
            <a:xfrm>
              <a:off x="1026" y="1668"/>
              <a:ext cx="1" cy="54"/>
            </a:xfrm>
            <a:custGeom>
              <a:avLst/>
              <a:gdLst>
                <a:gd name="T0" fmla="*/ 0 w 1"/>
                <a:gd name="T1" fmla="*/ 54 h 54"/>
                <a:gd name="T2" fmla="*/ 0 w 1"/>
                <a:gd name="T3" fmla="*/ 36 h 54"/>
                <a:gd name="T4" fmla="*/ 0 w 1"/>
                <a:gd name="T5" fmla="*/ 0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4">
                  <a:moveTo>
                    <a:pt x="0" y="54"/>
                  </a:move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19" name="Freeform 15"/>
            <p:cNvSpPr>
              <a:spLocks/>
            </p:cNvSpPr>
            <p:nvPr/>
          </p:nvSpPr>
          <p:spPr bwMode="auto">
            <a:xfrm>
              <a:off x="1032" y="1554"/>
              <a:ext cx="6" cy="54"/>
            </a:xfrm>
            <a:custGeom>
              <a:avLst/>
              <a:gdLst>
                <a:gd name="T0" fmla="*/ 0 w 6"/>
                <a:gd name="T1" fmla="*/ 54 h 54"/>
                <a:gd name="T2" fmla="*/ 0 w 6"/>
                <a:gd name="T3" fmla="*/ 18 h 54"/>
                <a:gd name="T4" fmla="*/ 6 w 6"/>
                <a:gd name="T5" fmla="*/ 0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54">
                  <a:moveTo>
                    <a:pt x="0" y="54"/>
                  </a:moveTo>
                  <a:lnTo>
                    <a:pt x="0" y="18"/>
                  </a:lnTo>
                  <a:lnTo>
                    <a:pt x="6" y="0"/>
                  </a:lnTo>
                </a:path>
              </a:pathLst>
            </a:custGeom>
            <a:noFill/>
            <a:ln w="25400" cap="flat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20" name="Line 16"/>
            <p:cNvSpPr>
              <a:spLocks noChangeShapeType="1"/>
            </p:cNvSpPr>
            <p:nvPr/>
          </p:nvSpPr>
          <p:spPr bwMode="auto">
            <a:xfrm flipV="1">
              <a:off x="1044" y="1440"/>
              <a:ext cx="6" cy="54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21" name="Line 17"/>
            <p:cNvSpPr>
              <a:spLocks noChangeShapeType="1"/>
            </p:cNvSpPr>
            <p:nvPr/>
          </p:nvSpPr>
          <p:spPr bwMode="auto">
            <a:xfrm flipV="1">
              <a:off x="1062" y="1326"/>
              <a:ext cx="12" cy="6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22" name="Line 18"/>
            <p:cNvSpPr>
              <a:spLocks noChangeShapeType="1"/>
            </p:cNvSpPr>
            <p:nvPr/>
          </p:nvSpPr>
          <p:spPr bwMode="auto">
            <a:xfrm flipV="1">
              <a:off x="1086" y="1218"/>
              <a:ext cx="12" cy="54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23" name="Line 19"/>
            <p:cNvSpPr>
              <a:spLocks noChangeShapeType="1"/>
            </p:cNvSpPr>
            <p:nvPr/>
          </p:nvSpPr>
          <p:spPr bwMode="auto">
            <a:xfrm flipV="1">
              <a:off x="1116" y="1110"/>
              <a:ext cx="24" cy="54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24" name="Line 20"/>
            <p:cNvSpPr>
              <a:spLocks noChangeShapeType="1"/>
            </p:cNvSpPr>
            <p:nvPr/>
          </p:nvSpPr>
          <p:spPr bwMode="auto">
            <a:xfrm flipV="1">
              <a:off x="1158" y="1008"/>
              <a:ext cx="30" cy="54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25" name="Line 21"/>
            <p:cNvSpPr>
              <a:spLocks noChangeShapeType="1"/>
            </p:cNvSpPr>
            <p:nvPr/>
          </p:nvSpPr>
          <p:spPr bwMode="auto">
            <a:xfrm flipV="1">
              <a:off x="1212" y="918"/>
              <a:ext cx="36" cy="42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26" name="Line 22"/>
            <p:cNvSpPr>
              <a:spLocks noChangeShapeType="1"/>
            </p:cNvSpPr>
            <p:nvPr/>
          </p:nvSpPr>
          <p:spPr bwMode="auto">
            <a:xfrm flipV="1">
              <a:off x="1284" y="828"/>
              <a:ext cx="42" cy="42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27" name="Freeform 23"/>
            <p:cNvSpPr>
              <a:spLocks/>
            </p:cNvSpPr>
            <p:nvPr/>
          </p:nvSpPr>
          <p:spPr bwMode="auto">
            <a:xfrm>
              <a:off x="1356" y="780"/>
              <a:ext cx="18" cy="54"/>
            </a:xfrm>
            <a:custGeom>
              <a:avLst/>
              <a:gdLst>
                <a:gd name="T0" fmla="*/ 0 w 18"/>
                <a:gd name="T1" fmla="*/ 6 h 54"/>
                <a:gd name="T2" fmla="*/ 0 w 18"/>
                <a:gd name="T3" fmla="*/ 0 h 54"/>
                <a:gd name="T4" fmla="*/ 0 w 18"/>
                <a:gd name="T5" fmla="*/ 24 h 54"/>
                <a:gd name="T6" fmla="*/ 18 w 18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54">
                  <a:moveTo>
                    <a:pt x="0" y="6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8" y="54"/>
                  </a:lnTo>
                </a:path>
              </a:pathLst>
            </a:custGeom>
            <a:noFill/>
            <a:ln w="25400" cap="flat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28" name="Freeform 24"/>
            <p:cNvSpPr>
              <a:spLocks/>
            </p:cNvSpPr>
            <p:nvPr/>
          </p:nvSpPr>
          <p:spPr bwMode="auto">
            <a:xfrm>
              <a:off x="1410" y="876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24 w 42"/>
                <a:gd name="T3" fmla="*/ 18 h 36"/>
                <a:gd name="T4" fmla="*/ 42 w 42"/>
                <a:gd name="T5" fmla="*/ 36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36">
                  <a:moveTo>
                    <a:pt x="0" y="0"/>
                  </a:moveTo>
                  <a:lnTo>
                    <a:pt x="24" y="18"/>
                  </a:lnTo>
                  <a:lnTo>
                    <a:pt x="42" y="36"/>
                  </a:lnTo>
                </a:path>
              </a:pathLst>
            </a:custGeom>
            <a:noFill/>
            <a:ln w="25400" cap="flat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29" name="Line 25"/>
            <p:cNvSpPr>
              <a:spLocks noChangeShapeType="1"/>
            </p:cNvSpPr>
            <p:nvPr/>
          </p:nvSpPr>
          <p:spPr bwMode="auto">
            <a:xfrm>
              <a:off x="1500" y="942"/>
              <a:ext cx="48" cy="3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30" name="Line 26"/>
            <p:cNvSpPr>
              <a:spLocks noChangeShapeType="1"/>
            </p:cNvSpPr>
            <p:nvPr/>
          </p:nvSpPr>
          <p:spPr bwMode="auto">
            <a:xfrm>
              <a:off x="1596" y="996"/>
              <a:ext cx="54" cy="3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31" name="Line 27"/>
            <p:cNvSpPr>
              <a:spLocks noChangeShapeType="1"/>
            </p:cNvSpPr>
            <p:nvPr/>
          </p:nvSpPr>
          <p:spPr bwMode="auto">
            <a:xfrm>
              <a:off x="1698" y="1050"/>
              <a:ext cx="54" cy="24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32" name="Line 28"/>
            <p:cNvSpPr>
              <a:spLocks noChangeShapeType="1"/>
            </p:cNvSpPr>
            <p:nvPr/>
          </p:nvSpPr>
          <p:spPr bwMode="auto">
            <a:xfrm>
              <a:off x="1800" y="1098"/>
              <a:ext cx="54" cy="24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33" name="Line 29"/>
            <p:cNvSpPr>
              <a:spLocks noChangeShapeType="1"/>
            </p:cNvSpPr>
            <p:nvPr/>
          </p:nvSpPr>
          <p:spPr bwMode="auto">
            <a:xfrm>
              <a:off x="1908" y="1146"/>
              <a:ext cx="54" cy="18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34" name="Freeform 30"/>
            <p:cNvSpPr>
              <a:spLocks/>
            </p:cNvSpPr>
            <p:nvPr/>
          </p:nvSpPr>
          <p:spPr bwMode="auto">
            <a:xfrm>
              <a:off x="2010" y="1182"/>
              <a:ext cx="54" cy="18"/>
            </a:xfrm>
            <a:custGeom>
              <a:avLst/>
              <a:gdLst>
                <a:gd name="T0" fmla="*/ 0 w 54"/>
                <a:gd name="T1" fmla="*/ 0 h 18"/>
                <a:gd name="T2" fmla="*/ 12 w 54"/>
                <a:gd name="T3" fmla="*/ 6 h 18"/>
                <a:gd name="T4" fmla="*/ 54 w 54"/>
                <a:gd name="T5" fmla="*/ 18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18">
                  <a:moveTo>
                    <a:pt x="0" y="0"/>
                  </a:moveTo>
                  <a:lnTo>
                    <a:pt x="12" y="6"/>
                  </a:lnTo>
                  <a:lnTo>
                    <a:pt x="54" y="18"/>
                  </a:lnTo>
                </a:path>
              </a:pathLst>
            </a:custGeom>
            <a:noFill/>
            <a:ln w="25400" cap="flat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35" name="Line 31"/>
            <p:cNvSpPr>
              <a:spLocks noChangeShapeType="1"/>
            </p:cNvSpPr>
            <p:nvPr/>
          </p:nvSpPr>
          <p:spPr bwMode="auto">
            <a:xfrm>
              <a:off x="2118" y="1218"/>
              <a:ext cx="6" cy="1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36" name="Freeform 32"/>
            <p:cNvSpPr>
              <a:spLocks/>
            </p:cNvSpPr>
            <p:nvPr/>
          </p:nvSpPr>
          <p:spPr bwMode="auto">
            <a:xfrm>
              <a:off x="786" y="2118"/>
              <a:ext cx="1404" cy="1032"/>
            </a:xfrm>
            <a:custGeom>
              <a:avLst/>
              <a:gdLst>
                <a:gd name="T0" fmla="*/ 1404 w 1404"/>
                <a:gd name="T1" fmla="*/ 738 h 1032"/>
                <a:gd name="T2" fmla="*/ 1326 w 1404"/>
                <a:gd name="T3" fmla="*/ 744 h 1032"/>
                <a:gd name="T4" fmla="*/ 1248 w 1404"/>
                <a:gd name="T5" fmla="*/ 762 h 1032"/>
                <a:gd name="T6" fmla="*/ 1158 w 1404"/>
                <a:gd name="T7" fmla="*/ 780 h 1032"/>
                <a:gd name="T8" fmla="*/ 1068 w 1404"/>
                <a:gd name="T9" fmla="*/ 804 h 1032"/>
                <a:gd name="T10" fmla="*/ 978 w 1404"/>
                <a:gd name="T11" fmla="*/ 828 h 1032"/>
                <a:gd name="T12" fmla="*/ 882 w 1404"/>
                <a:gd name="T13" fmla="*/ 864 h 1032"/>
                <a:gd name="T14" fmla="*/ 780 w 1404"/>
                <a:gd name="T15" fmla="*/ 900 h 1032"/>
                <a:gd name="T16" fmla="*/ 678 w 1404"/>
                <a:gd name="T17" fmla="*/ 948 h 1032"/>
                <a:gd name="T18" fmla="*/ 648 w 1404"/>
                <a:gd name="T19" fmla="*/ 966 h 1032"/>
                <a:gd name="T20" fmla="*/ 618 w 1404"/>
                <a:gd name="T21" fmla="*/ 978 h 1032"/>
                <a:gd name="T22" fmla="*/ 576 w 1404"/>
                <a:gd name="T23" fmla="*/ 978 h 1032"/>
                <a:gd name="T24" fmla="*/ 528 w 1404"/>
                <a:gd name="T25" fmla="*/ 954 h 1032"/>
                <a:gd name="T26" fmla="*/ 474 w 1404"/>
                <a:gd name="T27" fmla="*/ 870 h 1032"/>
                <a:gd name="T28" fmla="*/ 426 w 1404"/>
                <a:gd name="T29" fmla="*/ 774 h 1032"/>
                <a:gd name="T30" fmla="*/ 390 w 1404"/>
                <a:gd name="T31" fmla="*/ 666 h 1032"/>
                <a:gd name="T32" fmla="*/ 360 w 1404"/>
                <a:gd name="T33" fmla="*/ 552 h 1032"/>
                <a:gd name="T34" fmla="*/ 342 w 1404"/>
                <a:gd name="T35" fmla="*/ 426 h 1032"/>
                <a:gd name="T36" fmla="*/ 324 w 1404"/>
                <a:gd name="T37" fmla="*/ 294 h 1032"/>
                <a:gd name="T38" fmla="*/ 312 w 1404"/>
                <a:gd name="T39" fmla="*/ 150 h 1032"/>
                <a:gd name="T40" fmla="*/ 306 w 1404"/>
                <a:gd name="T41" fmla="*/ 0 h 1032"/>
                <a:gd name="T42" fmla="*/ 288 w 1404"/>
                <a:gd name="T43" fmla="*/ 138 h 1032"/>
                <a:gd name="T44" fmla="*/ 270 w 1404"/>
                <a:gd name="T45" fmla="*/ 276 h 1032"/>
                <a:gd name="T46" fmla="*/ 246 w 1404"/>
                <a:gd name="T47" fmla="*/ 408 h 1032"/>
                <a:gd name="T48" fmla="*/ 222 w 1404"/>
                <a:gd name="T49" fmla="*/ 534 h 1032"/>
                <a:gd name="T50" fmla="*/ 198 w 1404"/>
                <a:gd name="T51" fmla="*/ 654 h 1032"/>
                <a:gd name="T52" fmla="*/ 180 w 1404"/>
                <a:gd name="T53" fmla="*/ 750 h 1032"/>
                <a:gd name="T54" fmla="*/ 162 w 1404"/>
                <a:gd name="T55" fmla="*/ 840 h 1032"/>
                <a:gd name="T56" fmla="*/ 150 w 1404"/>
                <a:gd name="T57" fmla="*/ 900 h 1032"/>
                <a:gd name="T58" fmla="*/ 120 w 1404"/>
                <a:gd name="T59" fmla="*/ 984 h 1032"/>
                <a:gd name="T60" fmla="*/ 78 w 1404"/>
                <a:gd name="T61" fmla="*/ 1020 h 1032"/>
                <a:gd name="T62" fmla="*/ 30 w 1404"/>
                <a:gd name="T63" fmla="*/ 1026 h 1032"/>
                <a:gd name="T64" fmla="*/ 0 w 1404"/>
                <a:gd name="T65" fmla="*/ 1032 h 10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04" h="1032">
                  <a:moveTo>
                    <a:pt x="1404" y="738"/>
                  </a:moveTo>
                  <a:lnTo>
                    <a:pt x="1326" y="744"/>
                  </a:lnTo>
                  <a:lnTo>
                    <a:pt x="1248" y="762"/>
                  </a:lnTo>
                  <a:lnTo>
                    <a:pt x="1158" y="780"/>
                  </a:lnTo>
                  <a:lnTo>
                    <a:pt x="1068" y="804"/>
                  </a:lnTo>
                  <a:lnTo>
                    <a:pt x="978" y="828"/>
                  </a:lnTo>
                  <a:lnTo>
                    <a:pt x="882" y="864"/>
                  </a:lnTo>
                  <a:lnTo>
                    <a:pt x="780" y="900"/>
                  </a:lnTo>
                  <a:lnTo>
                    <a:pt x="678" y="948"/>
                  </a:lnTo>
                  <a:lnTo>
                    <a:pt x="648" y="966"/>
                  </a:lnTo>
                  <a:lnTo>
                    <a:pt x="618" y="978"/>
                  </a:lnTo>
                  <a:lnTo>
                    <a:pt x="576" y="978"/>
                  </a:lnTo>
                  <a:lnTo>
                    <a:pt x="528" y="954"/>
                  </a:lnTo>
                  <a:lnTo>
                    <a:pt x="474" y="870"/>
                  </a:lnTo>
                  <a:lnTo>
                    <a:pt x="426" y="774"/>
                  </a:lnTo>
                  <a:lnTo>
                    <a:pt x="390" y="666"/>
                  </a:lnTo>
                  <a:lnTo>
                    <a:pt x="360" y="552"/>
                  </a:lnTo>
                  <a:lnTo>
                    <a:pt x="342" y="426"/>
                  </a:lnTo>
                  <a:lnTo>
                    <a:pt x="324" y="294"/>
                  </a:lnTo>
                  <a:lnTo>
                    <a:pt x="312" y="150"/>
                  </a:lnTo>
                  <a:lnTo>
                    <a:pt x="306" y="0"/>
                  </a:lnTo>
                  <a:lnTo>
                    <a:pt x="288" y="138"/>
                  </a:lnTo>
                  <a:lnTo>
                    <a:pt x="270" y="276"/>
                  </a:lnTo>
                  <a:lnTo>
                    <a:pt x="246" y="408"/>
                  </a:lnTo>
                  <a:lnTo>
                    <a:pt x="222" y="534"/>
                  </a:lnTo>
                  <a:lnTo>
                    <a:pt x="198" y="654"/>
                  </a:lnTo>
                  <a:lnTo>
                    <a:pt x="180" y="750"/>
                  </a:lnTo>
                  <a:lnTo>
                    <a:pt x="162" y="840"/>
                  </a:lnTo>
                  <a:lnTo>
                    <a:pt x="150" y="900"/>
                  </a:lnTo>
                  <a:lnTo>
                    <a:pt x="120" y="984"/>
                  </a:lnTo>
                  <a:lnTo>
                    <a:pt x="78" y="1020"/>
                  </a:lnTo>
                  <a:lnTo>
                    <a:pt x="30" y="1026"/>
                  </a:lnTo>
                  <a:lnTo>
                    <a:pt x="0" y="1032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37" name="Rectangle 33"/>
            <p:cNvSpPr>
              <a:spLocks noChangeArrowheads="1"/>
            </p:cNvSpPr>
            <p:nvPr/>
          </p:nvSpPr>
          <p:spPr bwMode="auto">
            <a:xfrm>
              <a:off x="1674" y="1398"/>
              <a:ext cx="15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Hc</a:t>
              </a:r>
              <a:endParaRPr lang="ru-RU" altLang="ru-RU" sz="2800" b="0"/>
            </a:p>
          </p:txBody>
        </p:sp>
        <p:sp>
          <p:nvSpPr>
            <p:cNvPr id="58838" name="Rectangle 34"/>
            <p:cNvSpPr>
              <a:spLocks noChangeArrowheads="1"/>
            </p:cNvSpPr>
            <p:nvPr/>
          </p:nvSpPr>
          <p:spPr bwMode="auto">
            <a:xfrm>
              <a:off x="1686" y="912"/>
              <a:ext cx="11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Jr</a:t>
              </a:r>
              <a:endParaRPr lang="ru-RU" altLang="ru-RU" sz="2800" b="0"/>
            </a:p>
          </p:txBody>
        </p:sp>
        <p:sp>
          <p:nvSpPr>
            <p:cNvPr id="58839" name="Rectangle 35"/>
            <p:cNvSpPr>
              <a:spLocks noChangeArrowheads="1"/>
            </p:cNvSpPr>
            <p:nvPr/>
          </p:nvSpPr>
          <p:spPr bwMode="auto">
            <a:xfrm>
              <a:off x="1314" y="3222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d</a:t>
              </a:r>
              <a:endParaRPr lang="ru-RU" altLang="ru-RU" sz="2800" b="0"/>
            </a:p>
          </p:txBody>
        </p:sp>
        <p:sp>
          <p:nvSpPr>
            <p:cNvPr id="58840" name="Rectangle 36"/>
            <p:cNvSpPr>
              <a:spLocks noChangeArrowheads="1"/>
            </p:cNvSpPr>
            <p:nvPr/>
          </p:nvSpPr>
          <p:spPr bwMode="auto">
            <a:xfrm>
              <a:off x="1362" y="1878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d</a:t>
              </a:r>
              <a:endParaRPr lang="ru-RU" altLang="ru-RU" sz="2800" b="0"/>
            </a:p>
          </p:txBody>
        </p:sp>
        <p:sp>
          <p:nvSpPr>
            <p:cNvPr id="58841" name="Rectangle 37"/>
            <p:cNvSpPr>
              <a:spLocks noChangeArrowheads="1"/>
            </p:cNvSpPr>
            <p:nvPr/>
          </p:nvSpPr>
          <p:spPr bwMode="auto">
            <a:xfrm>
              <a:off x="1050" y="3222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d</a:t>
              </a:r>
              <a:endParaRPr lang="ru-RU" altLang="ru-RU" sz="2800" b="0"/>
            </a:p>
          </p:txBody>
        </p:sp>
        <p:sp>
          <p:nvSpPr>
            <p:cNvPr id="58842" name="Rectangle 38"/>
            <p:cNvSpPr>
              <a:spLocks noChangeArrowheads="1"/>
            </p:cNvSpPr>
            <p:nvPr/>
          </p:nvSpPr>
          <p:spPr bwMode="auto">
            <a:xfrm>
              <a:off x="1086" y="1878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d</a:t>
              </a:r>
              <a:endParaRPr lang="ru-RU" altLang="ru-RU" sz="2800" b="0"/>
            </a:p>
          </p:txBody>
        </p:sp>
        <p:sp>
          <p:nvSpPr>
            <p:cNvPr id="58843" name="Rectangle 39"/>
            <p:cNvSpPr>
              <a:spLocks noChangeArrowheads="1"/>
            </p:cNvSpPr>
            <p:nvPr/>
          </p:nvSpPr>
          <p:spPr bwMode="auto">
            <a:xfrm>
              <a:off x="2202" y="185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i="1">
                  <a:solidFill>
                    <a:srgbClr val="000000"/>
                  </a:solidFill>
                </a:rPr>
                <a:t>d</a:t>
              </a:r>
              <a:endParaRPr lang="ru-RU" altLang="ru-RU" sz="2800" b="0"/>
            </a:p>
          </p:txBody>
        </p:sp>
        <p:sp>
          <p:nvSpPr>
            <p:cNvPr id="58844" name="Rectangle 40"/>
            <p:cNvSpPr>
              <a:spLocks noChangeArrowheads="1"/>
            </p:cNvSpPr>
            <p:nvPr/>
          </p:nvSpPr>
          <p:spPr bwMode="auto">
            <a:xfrm>
              <a:off x="2190" y="319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i="1">
                  <a:solidFill>
                    <a:srgbClr val="000000"/>
                  </a:solidFill>
                </a:rPr>
                <a:t>d</a:t>
              </a:r>
              <a:endParaRPr lang="ru-RU" altLang="ru-RU" sz="2800" b="0"/>
            </a:p>
          </p:txBody>
        </p:sp>
        <p:sp>
          <p:nvSpPr>
            <p:cNvPr id="58845" name="Rectangle 41"/>
            <p:cNvSpPr>
              <a:spLocks noChangeArrowheads="1"/>
            </p:cNvSpPr>
            <p:nvPr/>
          </p:nvSpPr>
          <p:spPr bwMode="auto">
            <a:xfrm>
              <a:off x="870" y="3252"/>
              <a:ext cx="14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</a:rPr>
                <a:t>SP</a:t>
              </a:r>
              <a:endParaRPr lang="ru-RU" altLang="ru-RU" sz="2800" b="0"/>
            </a:p>
          </p:txBody>
        </p:sp>
        <p:sp>
          <p:nvSpPr>
            <p:cNvPr id="58846" name="Rectangle 42"/>
            <p:cNvSpPr>
              <a:spLocks noChangeArrowheads="1"/>
            </p:cNvSpPr>
            <p:nvPr/>
          </p:nvSpPr>
          <p:spPr bwMode="auto">
            <a:xfrm>
              <a:off x="1008" y="3396"/>
              <a:ext cx="1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</a:rPr>
                <a:t>SD</a:t>
              </a:r>
              <a:endParaRPr lang="ru-RU" altLang="ru-RU" sz="2800" b="0"/>
            </a:p>
          </p:txBody>
        </p:sp>
        <p:sp>
          <p:nvSpPr>
            <p:cNvPr id="58847" name="Rectangle 43"/>
            <p:cNvSpPr>
              <a:spLocks noChangeArrowheads="1"/>
            </p:cNvSpPr>
            <p:nvPr/>
          </p:nvSpPr>
          <p:spPr bwMode="auto">
            <a:xfrm>
              <a:off x="1614" y="3402"/>
              <a:ext cx="21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</a:rPr>
                <a:t>MD</a:t>
              </a:r>
              <a:endParaRPr lang="ru-RU" altLang="ru-RU" sz="2800" b="0"/>
            </a:p>
          </p:txBody>
        </p:sp>
        <p:sp>
          <p:nvSpPr>
            <p:cNvPr id="58848" name="Rectangle 44"/>
            <p:cNvSpPr>
              <a:spLocks noChangeArrowheads="1"/>
            </p:cNvSpPr>
            <p:nvPr/>
          </p:nvSpPr>
          <p:spPr bwMode="auto">
            <a:xfrm>
              <a:off x="1386" y="3258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>
                  <a:solidFill>
                    <a:srgbClr val="000000"/>
                  </a:solidFill>
                </a:rPr>
                <a:t>o</a:t>
              </a:r>
              <a:endParaRPr lang="ru-RU" altLang="ru-RU" sz="2800" b="0"/>
            </a:p>
          </p:txBody>
        </p:sp>
        <p:sp>
          <p:nvSpPr>
            <p:cNvPr id="58849" name="Rectangle 45"/>
            <p:cNvSpPr>
              <a:spLocks noChangeArrowheads="1"/>
            </p:cNvSpPr>
            <p:nvPr/>
          </p:nvSpPr>
          <p:spPr bwMode="auto">
            <a:xfrm>
              <a:off x="1434" y="1908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>
                  <a:solidFill>
                    <a:srgbClr val="000000"/>
                  </a:solidFill>
                </a:rPr>
                <a:t>o</a:t>
              </a:r>
              <a:endParaRPr lang="ru-RU" altLang="ru-RU" sz="2800" b="0"/>
            </a:p>
          </p:txBody>
        </p:sp>
        <p:sp>
          <p:nvSpPr>
            <p:cNvPr id="58850" name="Rectangle 46"/>
            <p:cNvSpPr>
              <a:spLocks noChangeArrowheads="1"/>
            </p:cNvSpPr>
            <p:nvPr/>
          </p:nvSpPr>
          <p:spPr bwMode="auto">
            <a:xfrm>
              <a:off x="1116" y="3258"/>
              <a:ext cx="4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>
                  <a:solidFill>
                    <a:srgbClr val="000000"/>
                  </a:solidFill>
                </a:rPr>
                <a:t>s</a:t>
              </a:r>
              <a:endParaRPr lang="ru-RU" altLang="ru-RU" sz="2800" b="0"/>
            </a:p>
          </p:txBody>
        </p:sp>
        <p:sp>
          <p:nvSpPr>
            <p:cNvPr id="58851" name="Rectangle 47"/>
            <p:cNvSpPr>
              <a:spLocks noChangeArrowheads="1"/>
            </p:cNvSpPr>
            <p:nvPr/>
          </p:nvSpPr>
          <p:spPr bwMode="auto">
            <a:xfrm>
              <a:off x="1152" y="1920"/>
              <a:ext cx="4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>
                  <a:solidFill>
                    <a:srgbClr val="000000"/>
                  </a:solidFill>
                </a:rPr>
                <a:t>s</a:t>
              </a:r>
              <a:endParaRPr lang="ru-RU" altLang="ru-RU" sz="2800" b="0"/>
            </a:p>
          </p:txBody>
        </p:sp>
        <p:sp>
          <p:nvSpPr>
            <p:cNvPr id="58852" name="Freeform 48"/>
            <p:cNvSpPr>
              <a:spLocks/>
            </p:cNvSpPr>
            <p:nvPr/>
          </p:nvSpPr>
          <p:spPr bwMode="auto">
            <a:xfrm>
              <a:off x="816" y="2106"/>
              <a:ext cx="72" cy="102"/>
            </a:xfrm>
            <a:custGeom>
              <a:avLst/>
              <a:gdLst>
                <a:gd name="T0" fmla="*/ 66 w 72"/>
                <a:gd name="T1" fmla="*/ 0 h 102"/>
                <a:gd name="T2" fmla="*/ 42 w 72"/>
                <a:gd name="T3" fmla="*/ 54 h 102"/>
                <a:gd name="T4" fmla="*/ 42 w 72"/>
                <a:gd name="T5" fmla="*/ 72 h 102"/>
                <a:gd name="T6" fmla="*/ 48 w 72"/>
                <a:gd name="T7" fmla="*/ 78 h 102"/>
                <a:gd name="T8" fmla="*/ 48 w 72"/>
                <a:gd name="T9" fmla="*/ 84 h 102"/>
                <a:gd name="T10" fmla="*/ 48 w 72"/>
                <a:gd name="T11" fmla="*/ 90 h 102"/>
                <a:gd name="T12" fmla="*/ 54 w 72"/>
                <a:gd name="T13" fmla="*/ 90 h 102"/>
                <a:gd name="T14" fmla="*/ 60 w 72"/>
                <a:gd name="T15" fmla="*/ 90 h 102"/>
                <a:gd name="T16" fmla="*/ 66 w 72"/>
                <a:gd name="T17" fmla="*/ 90 h 102"/>
                <a:gd name="T18" fmla="*/ 66 w 72"/>
                <a:gd name="T19" fmla="*/ 84 h 102"/>
                <a:gd name="T20" fmla="*/ 72 w 72"/>
                <a:gd name="T21" fmla="*/ 84 h 102"/>
                <a:gd name="T22" fmla="*/ 72 w 72"/>
                <a:gd name="T23" fmla="*/ 78 h 102"/>
                <a:gd name="T24" fmla="*/ 72 w 72"/>
                <a:gd name="T25" fmla="*/ 84 h 102"/>
                <a:gd name="T26" fmla="*/ 72 w 72"/>
                <a:gd name="T27" fmla="*/ 90 h 102"/>
                <a:gd name="T28" fmla="*/ 72 w 72"/>
                <a:gd name="T29" fmla="*/ 96 h 102"/>
                <a:gd name="T30" fmla="*/ 66 w 72"/>
                <a:gd name="T31" fmla="*/ 96 h 102"/>
                <a:gd name="T32" fmla="*/ 66 w 72"/>
                <a:gd name="T33" fmla="*/ 102 h 102"/>
                <a:gd name="T34" fmla="*/ 60 w 72"/>
                <a:gd name="T35" fmla="*/ 102 h 102"/>
                <a:gd name="T36" fmla="*/ 54 w 72"/>
                <a:gd name="T37" fmla="*/ 102 h 102"/>
                <a:gd name="T38" fmla="*/ 48 w 72"/>
                <a:gd name="T39" fmla="*/ 102 h 102"/>
                <a:gd name="T40" fmla="*/ 48 w 72"/>
                <a:gd name="T41" fmla="*/ 96 h 102"/>
                <a:gd name="T42" fmla="*/ 42 w 72"/>
                <a:gd name="T43" fmla="*/ 90 h 102"/>
                <a:gd name="T44" fmla="*/ 42 w 72"/>
                <a:gd name="T45" fmla="*/ 84 h 102"/>
                <a:gd name="T46" fmla="*/ 36 w 72"/>
                <a:gd name="T47" fmla="*/ 60 h 102"/>
                <a:gd name="T48" fmla="*/ 18 w 72"/>
                <a:gd name="T49" fmla="*/ 102 h 102"/>
                <a:gd name="T50" fmla="*/ 6 w 72"/>
                <a:gd name="T51" fmla="*/ 102 h 102"/>
                <a:gd name="T52" fmla="*/ 30 w 72"/>
                <a:gd name="T53" fmla="*/ 42 h 102"/>
                <a:gd name="T54" fmla="*/ 24 w 72"/>
                <a:gd name="T55" fmla="*/ 24 h 102"/>
                <a:gd name="T56" fmla="*/ 24 w 72"/>
                <a:gd name="T57" fmla="*/ 18 h 102"/>
                <a:gd name="T58" fmla="*/ 24 w 72"/>
                <a:gd name="T59" fmla="*/ 12 h 102"/>
                <a:gd name="T60" fmla="*/ 18 w 72"/>
                <a:gd name="T61" fmla="*/ 12 h 102"/>
                <a:gd name="T62" fmla="*/ 12 w 72"/>
                <a:gd name="T63" fmla="*/ 12 h 102"/>
                <a:gd name="T64" fmla="*/ 6 w 72"/>
                <a:gd name="T65" fmla="*/ 12 h 102"/>
                <a:gd name="T66" fmla="*/ 6 w 72"/>
                <a:gd name="T67" fmla="*/ 18 h 102"/>
                <a:gd name="T68" fmla="*/ 6 w 72"/>
                <a:gd name="T69" fmla="*/ 24 h 102"/>
                <a:gd name="T70" fmla="*/ 0 w 72"/>
                <a:gd name="T71" fmla="*/ 24 h 102"/>
                <a:gd name="T72" fmla="*/ 0 w 72"/>
                <a:gd name="T73" fmla="*/ 18 h 102"/>
                <a:gd name="T74" fmla="*/ 0 w 72"/>
                <a:gd name="T75" fmla="*/ 12 h 102"/>
                <a:gd name="T76" fmla="*/ 6 w 72"/>
                <a:gd name="T77" fmla="*/ 6 h 102"/>
                <a:gd name="T78" fmla="*/ 6 w 72"/>
                <a:gd name="T79" fmla="*/ 0 h 102"/>
                <a:gd name="T80" fmla="*/ 12 w 72"/>
                <a:gd name="T81" fmla="*/ 0 h 102"/>
                <a:gd name="T82" fmla="*/ 18 w 72"/>
                <a:gd name="T83" fmla="*/ 0 h 102"/>
                <a:gd name="T84" fmla="*/ 24 w 72"/>
                <a:gd name="T85" fmla="*/ 0 h 102"/>
                <a:gd name="T86" fmla="*/ 24 w 72"/>
                <a:gd name="T87" fmla="*/ 6 h 102"/>
                <a:gd name="T88" fmla="*/ 30 w 72"/>
                <a:gd name="T89" fmla="*/ 12 h 102"/>
                <a:gd name="T90" fmla="*/ 30 w 72"/>
                <a:gd name="T91" fmla="*/ 18 h 102"/>
                <a:gd name="T92" fmla="*/ 36 w 72"/>
                <a:gd name="T93" fmla="*/ 36 h 102"/>
                <a:gd name="T94" fmla="*/ 54 w 72"/>
                <a:gd name="T95" fmla="*/ 0 h 102"/>
                <a:gd name="T96" fmla="*/ 66 w 72"/>
                <a:gd name="T97" fmla="*/ 0 h 1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2" h="102">
                  <a:moveTo>
                    <a:pt x="66" y="0"/>
                  </a:moveTo>
                  <a:lnTo>
                    <a:pt x="42" y="54"/>
                  </a:lnTo>
                  <a:lnTo>
                    <a:pt x="42" y="72"/>
                  </a:lnTo>
                  <a:lnTo>
                    <a:pt x="48" y="78"/>
                  </a:lnTo>
                  <a:lnTo>
                    <a:pt x="48" y="84"/>
                  </a:lnTo>
                  <a:lnTo>
                    <a:pt x="48" y="90"/>
                  </a:lnTo>
                  <a:lnTo>
                    <a:pt x="54" y="90"/>
                  </a:lnTo>
                  <a:lnTo>
                    <a:pt x="60" y="90"/>
                  </a:lnTo>
                  <a:lnTo>
                    <a:pt x="66" y="90"/>
                  </a:lnTo>
                  <a:lnTo>
                    <a:pt x="66" y="84"/>
                  </a:lnTo>
                  <a:lnTo>
                    <a:pt x="72" y="84"/>
                  </a:lnTo>
                  <a:lnTo>
                    <a:pt x="72" y="78"/>
                  </a:lnTo>
                  <a:lnTo>
                    <a:pt x="72" y="84"/>
                  </a:lnTo>
                  <a:lnTo>
                    <a:pt x="72" y="90"/>
                  </a:lnTo>
                  <a:lnTo>
                    <a:pt x="72" y="96"/>
                  </a:lnTo>
                  <a:lnTo>
                    <a:pt x="66" y="96"/>
                  </a:lnTo>
                  <a:lnTo>
                    <a:pt x="66" y="102"/>
                  </a:lnTo>
                  <a:lnTo>
                    <a:pt x="60" y="102"/>
                  </a:lnTo>
                  <a:lnTo>
                    <a:pt x="54" y="102"/>
                  </a:lnTo>
                  <a:lnTo>
                    <a:pt x="48" y="102"/>
                  </a:lnTo>
                  <a:lnTo>
                    <a:pt x="48" y="96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36" y="60"/>
                  </a:lnTo>
                  <a:lnTo>
                    <a:pt x="18" y="102"/>
                  </a:lnTo>
                  <a:lnTo>
                    <a:pt x="6" y="102"/>
                  </a:lnTo>
                  <a:lnTo>
                    <a:pt x="30" y="42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36"/>
                  </a:lnTo>
                  <a:lnTo>
                    <a:pt x="54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53" name="Freeform 49"/>
            <p:cNvSpPr>
              <a:spLocks/>
            </p:cNvSpPr>
            <p:nvPr/>
          </p:nvSpPr>
          <p:spPr bwMode="auto">
            <a:xfrm>
              <a:off x="816" y="2106"/>
              <a:ext cx="72" cy="102"/>
            </a:xfrm>
            <a:custGeom>
              <a:avLst/>
              <a:gdLst>
                <a:gd name="T0" fmla="*/ 66 w 72"/>
                <a:gd name="T1" fmla="*/ 0 h 102"/>
                <a:gd name="T2" fmla="*/ 42 w 72"/>
                <a:gd name="T3" fmla="*/ 54 h 102"/>
                <a:gd name="T4" fmla="*/ 42 w 72"/>
                <a:gd name="T5" fmla="*/ 72 h 102"/>
                <a:gd name="T6" fmla="*/ 48 w 72"/>
                <a:gd name="T7" fmla="*/ 78 h 102"/>
                <a:gd name="T8" fmla="*/ 48 w 72"/>
                <a:gd name="T9" fmla="*/ 84 h 102"/>
                <a:gd name="T10" fmla="*/ 48 w 72"/>
                <a:gd name="T11" fmla="*/ 90 h 102"/>
                <a:gd name="T12" fmla="*/ 54 w 72"/>
                <a:gd name="T13" fmla="*/ 90 h 102"/>
                <a:gd name="T14" fmla="*/ 60 w 72"/>
                <a:gd name="T15" fmla="*/ 90 h 102"/>
                <a:gd name="T16" fmla="*/ 66 w 72"/>
                <a:gd name="T17" fmla="*/ 90 h 102"/>
                <a:gd name="T18" fmla="*/ 66 w 72"/>
                <a:gd name="T19" fmla="*/ 84 h 102"/>
                <a:gd name="T20" fmla="*/ 72 w 72"/>
                <a:gd name="T21" fmla="*/ 84 h 102"/>
                <a:gd name="T22" fmla="*/ 72 w 72"/>
                <a:gd name="T23" fmla="*/ 78 h 102"/>
                <a:gd name="T24" fmla="*/ 72 w 72"/>
                <a:gd name="T25" fmla="*/ 84 h 102"/>
                <a:gd name="T26" fmla="*/ 72 w 72"/>
                <a:gd name="T27" fmla="*/ 90 h 102"/>
                <a:gd name="T28" fmla="*/ 72 w 72"/>
                <a:gd name="T29" fmla="*/ 96 h 102"/>
                <a:gd name="T30" fmla="*/ 66 w 72"/>
                <a:gd name="T31" fmla="*/ 96 h 102"/>
                <a:gd name="T32" fmla="*/ 66 w 72"/>
                <a:gd name="T33" fmla="*/ 102 h 102"/>
                <a:gd name="T34" fmla="*/ 60 w 72"/>
                <a:gd name="T35" fmla="*/ 102 h 102"/>
                <a:gd name="T36" fmla="*/ 54 w 72"/>
                <a:gd name="T37" fmla="*/ 102 h 102"/>
                <a:gd name="T38" fmla="*/ 48 w 72"/>
                <a:gd name="T39" fmla="*/ 102 h 102"/>
                <a:gd name="T40" fmla="*/ 48 w 72"/>
                <a:gd name="T41" fmla="*/ 96 h 102"/>
                <a:gd name="T42" fmla="*/ 42 w 72"/>
                <a:gd name="T43" fmla="*/ 90 h 102"/>
                <a:gd name="T44" fmla="*/ 42 w 72"/>
                <a:gd name="T45" fmla="*/ 84 h 102"/>
                <a:gd name="T46" fmla="*/ 36 w 72"/>
                <a:gd name="T47" fmla="*/ 60 h 102"/>
                <a:gd name="T48" fmla="*/ 18 w 72"/>
                <a:gd name="T49" fmla="*/ 102 h 102"/>
                <a:gd name="T50" fmla="*/ 6 w 72"/>
                <a:gd name="T51" fmla="*/ 102 h 102"/>
                <a:gd name="T52" fmla="*/ 30 w 72"/>
                <a:gd name="T53" fmla="*/ 42 h 102"/>
                <a:gd name="T54" fmla="*/ 24 w 72"/>
                <a:gd name="T55" fmla="*/ 24 h 102"/>
                <a:gd name="T56" fmla="*/ 24 w 72"/>
                <a:gd name="T57" fmla="*/ 18 h 102"/>
                <a:gd name="T58" fmla="*/ 24 w 72"/>
                <a:gd name="T59" fmla="*/ 12 h 102"/>
                <a:gd name="T60" fmla="*/ 18 w 72"/>
                <a:gd name="T61" fmla="*/ 12 h 102"/>
                <a:gd name="T62" fmla="*/ 12 w 72"/>
                <a:gd name="T63" fmla="*/ 12 h 102"/>
                <a:gd name="T64" fmla="*/ 6 w 72"/>
                <a:gd name="T65" fmla="*/ 12 h 102"/>
                <a:gd name="T66" fmla="*/ 6 w 72"/>
                <a:gd name="T67" fmla="*/ 18 h 102"/>
                <a:gd name="T68" fmla="*/ 6 w 72"/>
                <a:gd name="T69" fmla="*/ 24 h 102"/>
                <a:gd name="T70" fmla="*/ 0 w 72"/>
                <a:gd name="T71" fmla="*/ 24 h 102"/>
                <a:gd name="T72" fmla="*/ 0 w 72"/>
                <a:gd name="T73" fmla="*/ 18 h 102"/>
                <a:gd name="T74" fmla="*/ 0 w 72"/>
                <a:gd name="T75" fmla="*/ 12 h 102"/>
                <a:gd name="T76" fmla="*/ 6 w 72"/>
                <a:gd name="T77" fmla="*/ 6 h 102"/>
                <a:gd name="T78" fmla="*/ 6 w 72"/>
                <a:gd name="T79" fmla="*/ 0 h 102"/>
                <a:gd name="T80" fmla="*/ 12 w 72"/>
                <a:gd name="T81" fmla="*/ 0 h 102"/>
                <a:gd name="T82" fmla="*/ 18 w 72"/>
                <a:gd name="T83" fmla="*/ 0 h 102"/>
                <a:gd name="T84" fmla="*/ 24 w 72"/>
                <a:gd name="T85" fmla="*/ 0 h 102"/>
                <a:gd name="T86" fmla="*/ 24 w 72"/>
                <a:gd name="T87" fmla="*/ 6 h 102"/>
                <a:gd name="T88" fmla="*/ 30 w 72"/>
                <a:gd name="T89" fmla="*/ 12 h 102"/>
                <a:gd name="T90" fmla="*/ 30 w 72"/>
                <a:gd name="T91" fmla="*/ 18 h 102"/>
                <a:gd name="T92" fmla="*/ 36 w 72"/>
                <a:gd name="T93" fmla="*/ 36 h 102"/>
                <a:gd name="T94" fmla="*/ 54 w 72"/>
                <a:gd name="T95" fmla="*/ 0 h 102"/>
                <a:gd name="T96" fmla="*/ 66 w 72"/>
                <a:gd name="T97" fmla="*/ 0 h 1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2" h="102">
                  <a:moveTo>
                    <a:pt x="66" y="0"/>
                  </a:moveTo>
                  <a:lnTo>
                    <a:pt x="42" y="54"/>
                  </a:lnTo>
                  <a:lnTo>
                    <a:pt x="42" y="72"/>
                  </a:lnTo>
                  <a:lnTo>
                    <a:pt x="48" y="78"/>
                  </a:lnTo>
                  <a:lnTo>
                    <a:pt x="48" y="84"/>
                  </a:lnTo>
                  <a:lnTo>
                    <a:pt x="48" y="90"/>
                  </a:lnTo>
                  <a:lnTo>
                    <a:pt x="54" y="90"/>
                  </a:lnTo>
                  <a:lnTo>
                    <a:pt x="60" y="90"/>
                  </a:lnTo>
                  <a:lnTo>
                    <a:pt x="66" y="90"/>
                  </a:lnTo>
                  <a:lnTo>
                    <a:pt x="66" y="84"/>
                  </a:lnTo>
                  <a:lnTo>
                    <a:pt x="72" y="84"/>
                  </a:lnTo>
                  <a:lnTo>
                    <a:pt x="72" y="78"/>
                  </a:lnTo>
                  <a:lnTo>
                    <a:pt x="72" y="84"/>
                  </a:lnTo>
                  <a:lnTo>
                    <a:pt x="72" y="90"/>
                  </a:lnTo>
                  <a:lnTo>
                    <a:pt x="72" y="96"/>
                  </a:lnTo>
                  <a:lnTo>
                    <a:pt x="66" y="96"/>
                  </a:lnTo>
                  <a:lnTo>
                    <a:pt x="66" y="102"/>
                  </a:lnTo>
                  <a:lnTo>
                    <a:pt x="60" y="102"/>
                  </a:lnTo>
                  <a:lnTo>
                    <a:pt x="54" y="102"/>
                  </a:lnTo>
                  <a:lnTo>
                    <a:pt x="48" y="102"/>
                  </a:lnTo>
                  <a:lnTo>
                    <a:pt x="48" y="96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36" y="60"/>
                  </a:lnTo>
                  <a:lnTo>
                    <a:pt x="18" y="102"/>
                  </a:lnTo>
                  <a:lnTo>
                    <a:pt x="6" y="102"/>
                  </a:lnTo>
                  <a:lnTo>
                    <a:pt x="30" y="42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36"/>
                  </a:lnTo>
                  <a:lnTo>
                    <a:pt x="54" y="0"/>
                  </a:lnTo>
                  <a:lnTo>
                    <a:pt x="6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54" name="Line 50"/>
            <p:cNvSpPr>
              <a:spLocks noChangeShapeType="1"/>
            </p:cNvSpPr>
            <p:nvPr/>
          </p:nvSpPr>
          <p:spPr bwMode="auto">
            <a:xfrm>
              <a:off x="786" y="3252"/>
              <a:ext cx="30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55" name="Line 51"/>
            <p:cNvSpPr>
              <a:spLocks noChangeShapeType="1"/>
            </p:cNvSpPr>
            <p:nvPr/>
          </p:nvSpPr>
          <p:spPr bwMode="auto">
            <a:xfrm>
              <a:off x="792" y="3402"/>
              <a:ext cx="5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56" name="Line 52"/>
            <p:cNvSpPr>
              <a:spLocks noChangeShapeType="1"/>
            </p:cNvSpPr>
            <p:nvPr/>
          </p:nvSpPr>
          <p:spPr bwMode="auto">
            <a:xfrm>
              <a:off x="1380" y="3396"/>
              <a:ext cx="5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57" name="Freeform 53"/>
            <p:cNvSpPr>
              <a:spLocks/>
            </p:cNvSpPr>
            <p:nvPr/>
          </p:nvSpPr>
          <p:spPr bwMode="auto">
            <a:xfrm>
              <a:off x="780" y="3234"/>
              <a:ext cx="48" cy="30"/>
            </a:xfrm>
            <a:custGeom>
              <a:avLst/>
              <a:gdLst>
                <a:gd name="T0" fmla="*/ 0 w 48"/>
                <a:gd name="T1" fmla="*/ 18 h 30"/>
                <a:gd name="T2" fmla="*/ 48 w 48"/>
                <a:gd name="T3" fmla="*/ 0 h 30"/>
                <a:gd name="T4" fmla="*/ 48 w 48"/>
                <a:gd name="T5" fmla="*/ 12 h 30"/>
                <a:gd name="T6" fmla="*/ 48 w 48"/>
                <a:gd name="T7" fmla="*/ 18 h 30"/>
                <a:gd name="T8" fmla="*/ 42 w 48"/>
                <a:gd name="T9" fmla="*/ 24 h 30"/>
                <a:gd name="T10" fmla="*/ 42 w 48"/>
                <a:gd name="T11" fmla="*/ 30 h 30"/>
                <a:gd name="T12" fmla="*/ 0 w 48"/>
                <a:gd name="T13" fmla="*/ 18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30">
                  <a:moveTo>
                    <a:pt x="0" y="18"/>
                  </a:moveTo>
                  <a:lnTo>
                    <a:pt x="48" y="0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58" name="Freeform 54"/>
            <p:cNvSpPr>
              <a:spLocks/>
            </p:cNvSpPr>
            <p:nvPr/>
          </p:nvSpPr>
          <p:spPr bwMode="auto">
            <a:xfrm>
              <a:off x="780" y="3234"/>
              <a:ext cx="48" cy="30"/>
            </a:xfrm>
            <a:custGeom>
              <a:avLst/>
              <a:gdLst>
                <a:gd name="T0" fmla="*/ 0 w 48"/>
                <a:gd name="T1" fmla="*/ 18 h 30"/>
                <a:gd name="T2" fmla="*/ 48 w 48"/>
                <a:gd name="T3" fmla="*/ 0 h 30"/>
                <a:gd name="T4" fmla="*/ 48 w 48"/>
                <a:gd name="T5" fmla="*/ 12 h 30"/>
                <a:gd name="T6" fmla="*/ 48 w 48"/>
                <a:gd name="T7" fmla="*/ 18 h 30"/>
                <a:gd name="T8" fmla="*/ 42 w 48"/>
                <a:gd name="T9" fmla="*/ 24 h 30"/>
                <a:gd name="T10" fmla="*/ 42 w 48"/>
                <a:gd name="T11" fmla="*/ 30 h 30"/>
                <a:gd name="T12" fmla="*/ 0 w 48"/>
                <a:gd name="T13" fmla="*/ 18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30">
                  <a:moveTo>
                    <a:pt x="0" y="18"/>
                  </a:moveTo>
                  <a:lnTo>
                    <a:pt x="48" y="0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0" y="1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59" name="Freeform 55"/>
            <p:cNvSpPr>
              <a:spLocks/>
            </p:cNvSpPr>
            <p:nvPr/>
          </p:nvSpPr>
          <p:spPr bwMode="auto">
            <a:xfrm>
              <a:off x="774" y="3390"/>
              <a:ext cx="48" cy="24"/>
            </a:xfrm>
            <a:custGeom>
              <a:avLst/>
              <a:gdLst>
                <a:gd name="T0" fmla="*/ 0 w 48"/>
                <a:gd name="T1" fmla="*/ 12 h 24"/>
                <a:gd name="T2" fmla="*/ 48 w 48"/>
                <a:gd name="T3" fmla="*/ 0 h 24"/>
                <a:gd name="T4" fmla="*/ 48 w 48"/>
                <a:gd name="T5" fmla="*/ 6 h 24"/>
                <a:gd name="T6" fmla="*/ 48 w 48"/>
                <a:gd name="T7" fmla="*/ 12 h 24"/>
                <a:gd name="T8" fmla="*/ 48 w 48"/>
                <a:gd name="T9" fmla="*/ 18 h 24"/>
                <a:gd name="T10" fmla="*/ 48 w 48"/>
                <a:gd name="T11" fmla="*/ 24 h 24"/>
                <a:gd name="T12" fmla="*/ 0 w 48"/>
                <a:gd name="T13" fmla="*/ 1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4">
                  <a:moveTo>
                    <a:pt x="0" y="12"/>
                  </a:moveTo>
                  <a:lnTo>
                    <a:pt x="48" y="0"/>
                  </a:lnTo>
                  <a:lnTo>
                    <a:pt x="48" y="6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8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60" name="Freeform 56"/>
            <p:cNvSpPr>
              <a:spLocks/>
            </p:cNvSpPr>
            <p:nvPr/>
          </p:nvSpPr>
          <p:spPr bwMode="auto">
            <a:xfrm>
              <a:off x="774" y="3390"/>
              <a:ext cx="48" cy="24"/>
            </a:xfrm>
            <a:custGeom>
              <a:avLst/>
              <a:gdLst>
                <a:gd name="T0" fmla="*/ 0 w 48"/>
                <a:gd name="T1" fmla="*/ 12 h 24"/>
                <a:gd name="T2" fmla="*/ 48 w 48"/>
                <a:gd name="T3" fmla="*/ 0 h 24"/>
                <a:gd name="T4" fmla="*/ 48 w 48"/>
                <a:gd name="T5" fmla="*/ 6 h 24"/>
                <a:gd name="T6" fmla="*/ 48 w 48"/>
                <a:gd name="T7" fmla="*/ 12 h 24"/>
                <a:gd name="T8" fmla="*/ 48 w 48"/>
                <a:gd name="T9" fmla="*/ 18 h 24"/>
                <a:gd name="T10" fmla="*/ 48 w 48"/>
                <a:gd name="T11" fmla="*/ 24 h 24"/>
                <a:gd name="T12" fmla="*/ 0 w 48"/>
                <a:gd name="T13" fmla="*/ 1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4">
                  <a:moveTo>
                    <a:pt x="0" y="12"/>
                  </a:moveTo>
                  <a:lnTo>
                    <a:pt x="48" y="0"/>
                  </a:lnTo>
                  <a:lnTo>
                    <a:pt x="48" y="6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8" y="24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61" name="Freeform 57"/>
            <p:cNvSpPr>
              <a:spLocks/>
            </p:cNvSpPr>
            <p:nvPr/>
          </p:nvSpPr>
          <p:spPr bwMode="auto">
            <a:xfrm>
              <a:off x="1374" y="3384"/>
              <a:ext cx="48" cy="24"/>
            </a:xfrm>
            <a:custGeom>
              <a:avLst/>
              <a:gdLst>
                <a:gd name="T0" fmla="*/ 0 w 48"/>
                <a:gd name="T1" fmla="*/ 12 h 24"/>
                <a:gd name="T2" fmla="*/ 48 w 48"/>
                <a:gd name="T3" fmla="*/ 0 h 24"/>
                <a:gd name="T4" fmla="*/ 48 w 48"/>
                <a:gd name="T5" fmla="*/ 6 h 24"/>
                <a:gd name="T6" fmla="*/ 48 w 48"/>
                <a:gd name="T7" fmla="*/ 12 h 24"/>
                <a:gd name="T8" fmla="*/ 48 w 48"/>
                <a:gd name="T9" fmla="*/ 18 h 24"/>
                <a:gd name="T10" fmla="*/ 42 w 48"/>
                <a:gd name="T11" fmla="*/ 24 h 24"/>
                <a:gd name="T12" fmla="*/ 0 w 48"/>
                <a:gd name="T13" fmla="*/ 1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4">
                  <a:moveTo>
                    <a:pt x="0" y="12"/>
                  </a:moveTo>
                  <a:lnTo>
                    <a:pt x="48" y="0"/>
                  </a:lnTo>
                  <a:lnTo>
                    <a:pt x="48" y="6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62" name="Freeform 58"/>
            <p:cNvSpPr>
              <a:spLocks/>
            </p:cNvSpPr>
            <p:nvPr/>
          </p:nvSpPr>
          <p:spPr bwMode="auto">
            <a:xfrm>
              <a:off x="1374" y="3384"/>
              <a:ext cx="48" cy="24"/>
            </a:xfrm>
            <a:custGeom>
              <a:avLst/>
              <a:gdLst>
                <a:gd name="T0" fmla="*/ 0 w 48"/>
                <a:gd name="T1" fmla="*/ 12 h 24"/>
                <a:gd name="T2" fmla="*/ 48 w 48"/>
                <a:gd name="T3" fmla="*/ 0 h 24"/>
                <a:gd name="T4" fmla="*/ 48 w 48"/>
                <a:gd name="T5" fmla="*/ 6 h 24"/>
                <a:gd name="T6" fmla="*/ 48 w 48"/>
                <a:gd name="T7" fmla="*/ 12 h 24"/>
                <a:gd name="T8" fmla="*/ 48 w 48"/>
                <a:gd name="T9" fmla="*/ 18 h 24"/>
                <a:gd name="T10" fmla="*/ 42 w 48"/>
                <a:gd name="T11" fmla="*/ 24 h 24"/>
                <a:gd name="T12" fmla="*/ 0 w 48"/>
                <a:gd name="T13" fmla="*/ 1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4">
                  <a:moveTo>
                    <a:pt x="0" y="12"/>
                  </a:moveTo>
                  <a:lnTo>
                    <a:pt x="48" y="0"/>
                  </a:lnTo>
                  <a:lnTo>
                    <a:pt x="48" y="6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63" name="Freeform 59"/>
            <p:cNvSpPr>
              <a:spLocks/>
            </p:cNvSpPr>
            <p:nvPr/>
          </p:nvSpPr>
          <p:spPr bwMode="auto">
            <a:xfrm>
              <a:off x="1056" y="3240"/>
              <a:ext cx="36" cy="24"/>
            </a:xfrm>
            <a:custGeom>
              <a:avLst/>
              <a:gdLst>
                <a:gd name="T0" fmla="*/ 0 w 36"/>
                <a:gd name="T1" fmla="*/ 0 h 24"/>
                <a:gd name="T2" fmla="*/ 36 w 36"/>
                <a:gd name="T3" fmla="*/ 12 h 24"/>
                <a:gd name="T4" fmla="*/ 0 w 36"/>
                <a:gd name="T5" fmla="*/ 24 h 24"/>
                <a:gd name="T6" fmla="*/ 0 w 36"/>
                <a:gd name="T7" fmla="*/ 18 h 24"/>
                <a:gd name="T8" fmla="*/ 0 w 3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24">
                  <a:moveTo>
                    <a:pt x="0" y="0"/>
                  </a:moveTo>
                  <a:lnTo>
                    <a:pt x="36" y="12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64" name="Freeform 60"/>
            <p:cNvSpPr>
              <a:spLocks/>
            </p:cNvSpPr>
            <p:nvPr/>
          </p:nvSpPr>
          <p:spPr bwMode="auto">
            <a:xfrm>
              <a:off x="1056" y="3240"/>
              <a:ext cx="36" cy="24"/>
            </a:xfrm>
            <a:custGeom>
              <a:avLst/>
              <a:gdLst>
                <a:gd name="T0" fmla="*/ 0 w 36"/>
                <a:gd name="T1" fmla="*/ 0 h 24"/>
                <a:gd name="T2" fmla="*/ 36 w 36"/>
                <a:gd name="T3" fmla="*/ 12 h 24"/>
                <a:gd name="T4" fmla="*/ 0 w 36"/>
                <a:gd name="T5" fmla="*/ 24 h 24"/>
                <a:gd name="T6" fmla="*/ 0 w 36"/>
                <a:gd name="T7" fmla="*/ 18 h 24"/>
                <a:gd name="T8" fmla="*/ 0 w 3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24">
                  <a:moveTo>
                    <a:pt x="0" y="0"/>
                  </a:moveTo>
                  <a:lnTo>
                    <a:pt x="36" y="12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65" name="Freeform 61"/>
            <p:cNvSpPr>
              <a:spLocks/>
            </p:cNvSpPr>
            <p:nvPr/>
          </p:nvSpPr>
          <p:spPr bwMode="auto">
            <a:xfrm>
              <a:off x="1326" y="3384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48 w 48"/>
                <a:gd name="T3" fmla="*/ 12 h 30"/>
                <a:gd name="T4" fmla="*/ 0 w 48"/>
                <a:gd name="T5" fmla="*/ 30 h 30"/>
                <a:gd name="T6" fmla="*/ 0 w 48"/>
                <a:gd name="T7" fmla="*/ 24 h 30"/>
                <a:gd name="T8" fmla="*/ 0 w 48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30">
                  <a:moveTo>
                    <a:pt x="0" y="0"/>
                  </a:moveTo>
                  <a:lnTo>
                    <a:pt x="48" y="12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66" name="Freeform 62"/>
            <p:cNvSpPr>
              <a:spLocks/>
            </p:cNvSpPr>
            <p:nvPr/>
          </p:nvSpPr>
          <p:spPr bwMode="auto">
            <a:xfrm>
              <a:off x="1326" y="3384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48 w 48"/>
                <a:gd name="T3" fmla="*/ 12 h 30"/>
                <a:gd name="T4" fmla="*/ 0 w 48"/>
                <a:gd name="T5" fmla="*/ 30 h 30"/>
                <a:gd name="T6" fmla="*/ 0 w 48"/>
                <a:gd name="T7" fmla="*/ 24 h 30"/>
                <a:gd name="T8" fmla="*/ 0 w 48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30">
                  <a:moveTo>
                    <a:pt x="0" y="0"/>
                  </a:moveTo>
                  <a:lnTo>
                    <a:pt x="48" y="12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67" name="Rectangle 63"/>
            <p:cNvSpPr>
              <a:spLocks noChangeArrowheads="1"/>
            </p:cNvSpPr>
            <p:nvPr/>
          </p:nvSpPr>
          <p:spPr bwMode="auto">
            <a:xfrm>
              <a:off x="720" y="528"/>
              <a:ext cx="45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Jr, </a:t>
              </a:r>
              <a:r>
                <a:rPr lang="en-US" altLang="ru-RU" sz="1600" i="1">
                  <a:solidFill>
                    <a:srgbClr val="000000"/>
                  </a:solidFill>
                </a:rPr>
                <a:t>Hc</a:t>
              </a:r>
              <a:endParaRPr lang="ru-RU" altLang="ru-RU" sz="160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415808" name="Group 64"/>
          <p:cNvGrpSpPr>
            <a:grpSpLocks/>
          </p:cNvGrpSpPr>
          <p:nvPr/>
        </p:nvGrpSpPr>
        <p:grpSpPr bwMode="auto">
          <a:xfrm>
            <a:off x="4810125" y="1474788"/>
            <a:ext cx="3051175" cy="4778375"/>
            <a:chOff x="3030" y="576"/>
            <a:chExt cx="1922" cy="3010"/>
          </a:xfrm>
        </p:grpSpPr>
        <p:sp>
          <p:nvSpPr>
            <p:cNvPr id="58375" name="Rectangle 65"/>
            <p:cNvSpPr>
              <a:spLocks noChangeArrowheads="1"/>
            </p:cNvSpPr>
            <p:nvPr/>
          </p:nvSpPr>
          <p:spPr bwMode="auto">
            <a:xfrm>
              <a:off x="4158" y="1836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10</a:t>
              </a:r>
              <a:endParaRPr lang="ru-RU" altLang="ru-RU" sz="2800" b="0"/>
            </a:p>
          </p:txBody>
        </p:sp>
        <p:sp>
          <p:nvSpPr>
            <p:cNvPr id="58376" name="Rectangle 66"/>
            <p:cNvSpPr>
              <a:spLocks noChangeArrowheads="1"/>
            </p:cNvSpPr>
            <p:nvPr/>
          </p:nvSpPr>
          <p:spPr bwMode="auto">
            <a:xfrm>
              <a:off x="3054" y="1734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10</a:t>
              </a:r>
              <a:endParaRPr lang="ru-RU" altLang="ru-RU" sz="2800" b="0"/>
            </a:p>
          </p:txBody>
        </p:sp>
        <p:sp>
          <p:nvSpPr>
            <p:cNvPr id="58377" name="Rectangle 67"/>
            <p:cNvSpPr>
              <a:spLocks noChangeArrowheads="1"/>
            </p:cNvSpPr>
            <p:nvPr/>
          </p:nvSpPr>
          <p:spPr bwMode="auto">
            <a:xfrm>
              <a:off x="4470" y="1836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10</a:t>
              </a:r>
              <a:endParaRPr lang="ru-RU" altLang="ru-RU" sz="2800" b="0"/>
            </a:p>
          </p:txBody>
        </p:sp>
        <p:sp>
          <p:nvSpPr>
            <p:cNvPr id="58378" name="Rectangle 68"/>
            <p:cNvSpPr>
              <a:spLocks noChangeArrowheads="1"/>
            </p:cNvSpPr>
            <p:nvPr/>
          </p:nvSpPr>
          <p:spPr bwMode="auto">
            <a:xfrm>
              <a:off x="3048" y="1386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10</a:t>
              </a:r>
              <a:endParaRPr lang="ru-RU" altLang="ru-RU" sz="2800" b="0"/>
            </a:p>
          </p:txBody>
        </p:sp>
        <p:sp>
          <p:nvSpPr>
            <p:cNvPr id="58379" name="Rectangle 69"/>
            <p:cNvSpPr>
              <a:spLocks noChangeArrowheads="1"/>
            </p:cNvSpPr>
            <p:nvPr/>
          </p:nvSpPr>
          <p:spPr bwMode="auto">
            <a:xfrm>
              <a:off x="3804" y="1836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10</a:t>
              </a:r>
              <a:endParaRPr lang="ru-RU" altLang="ru-RU" sz="2800" b="0"/>
            </a:p>
          </p:txBody>
        </p:sp>
        <p:sp>
          <p:nvSpPr>
            <p:cNvPr id="58380" name="Rectangle 70"/>
            <p:cNvSpPr>
              <a:spLocks noChangeArrowheads="1"/>
            </p:cNvSpPr>
            <p:nvPr/>
          </p:nvSpPr>
          <p:spPr bwMode="auto">
            <a:xfrm>
              <a:off x="4782" y="1836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10</a:t>
              </a:r>
              <a:endParaRPr lang="ru-RU" altLang="ru-RU" sz="2800" b="0"/>
            </a:p>
          </p:txBody>
        </p:sp>
        <p:sp>
          <p:nvSpPr>
            <p:cNvPr id="58381" name="Rectangle 71"/>
            <p:cNvSpPr>
              <a:spLocks noChangeArrowheads="1"/>
            </p:cNvSpPr>
            <p:nvPr/>
          </p:nvSpPr>
          <p:spPr bwMode="auto">
            <a:xfrm>
              <a:off x="3042" y="1056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10</a:t>
              </a:r>
              <a:endParaRPr lang="ru-RU" altLang="ru-RU" sz="2800" b="0"/>
            </a:p>
          </p:txBody>
        </p:sp>
        <p:sp>
          <p:nvSpPr>
            <p:cNvPr id="58382" name="Rectangle 72"/>
            <p:cNvSpPr>
              <a:spLocks noChangeArrowheads="1"/>
            </p:cNvSpPr>
            <p:nvPr/>
          </p:nvSpPr>
          <p:spPr bwMode="auto">
            <a:xfrm>
              <a:off x="3408" y="834"/>
              <a:ext cx="3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b="0">
                  <a:solidFill>
                    <a:srgbClr val="000000"/>
                  </a:solidFill>
                </a:rPr>
                <a:t>Fe,77K</a:t>
              </a:r>
              <a:endParaRPr lang="ru-RU" altLang="ru-RU" sz="2800" b="0"/>
            </a:p>
          </p:txBody>
        </p:sp>
        <p:sp>
          <p:nvSpPr>
            <p:cNvPr id="58383" name="Rectangle 73"/>
            <p:cNvSpPr>
              <a:spLocks noChangeArrowheads="1"/>
            </p:cNvSpPr>
            <p:nvPr/>
          </p:nvSpPr>
          <p:spPr bwMode="auto">
            <a:xfrm>
              <a:off x="4188" y="810"/>
              <a:ext cx="6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b="0">
                  <a:solidFill>
                    <a:srgbClr val="000000"/>
                  </a:solidFill>
                </a:rPr>
                <a:t>Fe O ,300K</a:t>
              </a:r>
              <a:endParaRPr lang="ru-RU" altLang="ru-RU" sz="2800" b="0"/>
            </a:p>
          </p:txBody>
        </p:sp>
        <p:sp>
          <p:nvSpPr>
            <p:cNvPr id="58384" name="Rectangle 74"/>
            <p:cNvSpPr>
              <a:spLocks noChangeArrowheads="1"/>
            </p:cNvSpPr>
            <p:nvPr/>
          </p:nvSpPr>
          <p:spPr bwMode="auto">
            <a:xfrm>
              <a:off x="3030" y="714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10</a:t>
              </a:r>
              <a:endParaRPr lang="ru-RU" altLang="ru-RU" sz="2800" b="0"/>
            </a:p>
          </p:txBody>
        </p:sp>
        <p:sp>
          <p:nvSpPr>
            <p:cNvPr id="58385" name="Rectangle 75"/>
            <p:cNvSpPr>
              <a:spLocks noChangeArrowheads="1"/>
            </p:cNvSpPr>
            <p:nvPr/>
          </p:nvSpPr>
          <p:spPr bwMode="auto">
            <a:xfrm>
              <a:off x="3468" y="1836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10</a:t>
              </a:r>
              <a:endParaRPr lang="ru-RU" altLang="ru-RU" sz="2800" b="0"/>
            </a:p>
          </p:txBody>
        </p:sp>
        <p:sp>
          <p:nvSpPr>
            <p:cNvPr id="58386" name="Rectangle 76"/>
            <p:cNvSpPr>
              <a:spLocks noChangeArrowheads="1"/>
            </p:cNvSpPr>
            <p:nvPr/>
          </p:nvSpPr>
          <p:spPr bwMode="auto">
            <a:xfrm>
              <a:off x="3174" y="1836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10</a:t>
              </a:r>
              <a:endParaRPr lang="ru-RU" altLang="ru-RU" sz="2800" b="0"/>
            </a:p>
          </p:txBody>
        </p:sp>
        <p:sp>
          <p:nvSpPr>
            <p:cNvPr id="58387" name="Rectangle 77"/>
            <p:cNvSpPr>
              <a:spLocks noChangeArrowheads="1"/>
            </p:cNvSpPr>
            <p:nvPr/>
          </p:nvSpPr>
          <p:spPr bwMode="auto">
            <a:xfrm>
              <a:off x="4284" y="1812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 b="0">
                  <a:solidFill>
                    <a:srgbClr val="000000"/>
                  </a:solidFill>
                </a:rPr>
                <a:t>0</a:t>
              </a:r>
              <a:endParaRPr lang="ru-RU" altLang="ru-RU" sz="2800" b="0"/>
            </a:p>
          </p:txBody>
        </p:sp>
        <p:sp>
          <p:nvSpPr>
            <p:cNvPr id="58388" name="Rectangle 78"/>
            <p:cNvSpPr>
              <a:spLocks noChangeArrowheads="1"/>
            </p:cNvSpPr>
            <p:nvPr/>
          </p:nvSpPr>
          <p:spPr bwMode="auto">
            <a:xfrm>
              <a:off x="3180" y="1710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 b="0">
                  <a:solidFill>
                    <a:srgbClr val="000000"/>
                  </a:solidFill>
                </a:rPr>
                <a:t>0</a:t>
              </a:r>
              <a:endParaRPr lang="ru-RU" altLang="ru-RU" sz="2800" b="0"/>
            </a:p>
          </p:txBody>
        </p:sp>
        <p:sp>
          <p:nvSpPr>
            <p:cNvPr id="58389" name="Rectangle 79"/>
            <p:cNvSpPr>
              <a:spLocks noChangeArrowheads="1"/>
            </p:cNvSpPr>
            <p:nvPr/>
          </p:nvSpPr>
          <p:spPr bwMode="auto">
            <a:xfrm>
              <a:off x="4602" y="1812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 b="0">
                  <a:solidFill>
                    <a:srgbClr val="000000"/>
                  </a:solidFill>
                </a:rPr>
                <a:t>1</a:t>
              </a:r>
              <a:endParaRPr lang="ru-RU" altLang="ru-RU" sz="2800" b="0"/>
            </a:p>
          </p:txBody>
        </p:sp>
        <p:sp>
          <p:nvSpPr>
            <p:cNvPr id="58390" name="Rectangle 80"/>
            <p:cNvSpPr>
              <a:spLocks noChangeArrowheads="1"/>
            </p:cNvSpPr>
            <p:nvPr/>
          </p:nvSpPr>
          <p:spPr bwMode="auto">
            <a:xfrm>
              <a:off x="3174" y="1362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 b="0">
                  <a:solidFill>
                    <a:srgbClr val="000000"/>
                  </a:solidFill>
                </a:rPr>
                <a:t>1</a:t>
              </a:r>
              <a:endParaRPr lang="ru-RU" altLang="ru-RU" sz="2800" b="0"/>
            </a:p>
          </p:txBody>
        </p:sp>
        <p:sp>
          <p:nvSpPr>
            <p:cNvPr id="58391" name="Rectangle 81"/>
            <p:cNvSpPr>
              <a:spLocks noChangeArrowheads="1"/>
            </p:cNvSpPr>
            <p:nvPr/>
          </p:nvSpPr>
          <p:spPr bwMode="auto">
            <a:xfrm>
              <a:off x="3930" y="1812"/>
              <a:ext cx="7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 b="0">
                  <a:solidFill>
                    <a:srgbClr val="000000"/>
                  </a:solidFill>
                </a:rPr>
                <a:t>-1</a:t>
              </a:r>
              <a:endParaRPr lang="ru-RU" altLang="ru-RU" sz="2800" b="0"/>
            </a:p>
          </p:txBody>
        </p:sp>
        <p:sp>
          <p:nvSpPr>
            <p:cNvPr id="58392" name="Rectangle 82"/>
            <p:cNvSpPr>
              <a:spLocks noChangeArrowheads="1"/>
            </p:cNvSpPr>
            <p:nvPr/>
          </p:nvSpPr>
          <p:spPr bwMode="auto">
            <a:xfrm>
              <a:off x="4908" y="1812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 b="0">
                  <a:solidFill>
                    <a:srgbClr val="000000"/>
                  </a:solidFill>
                </a:rPr>
                <a:t>2</a:t>
              </a:r>
              <a:endParaRPr lang="ru-RU" altLang="ru-RU" sz="2800" b="0"/>
            </a:p>
          </p:txBody>
        </p:sp>
        <p:sp>
          <p:nvSpPr>
            <p:cNvPr id="58393" name="Rectangle 83"/>
            <p:cNvSpPr>
              <a:spLocks noChangeArrowheads="1"/>
            </p:cNvSpPr>
            <p:nvPr/>
          </p:nvSpPr>
          <p:spPr bwMode="auto">
            <a:xfrm>
              <a:off x="3168" y="1032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 b="0">
                  <a:solidFill>
                    <a:srgbClr val="000000"/>
                  </a:solidFill>
                </a:rPr>
                <a:t>2</a:t>
              </a:r>
              <a:endParaRPr lang="ru-RU" altLang="ru-RU" sz="2800" b="0"/>
            </a:p>
          </p:txBody>
        </p:sp>
        <p:sp>
          <p:nvSpPr>
            <p:cNvPr id="58394" name="Rectangle 84"/>
            <p:cNvSpPr>
              <a:spLocks noChangeArrowheads="1"/>
            </p:cNvSpPr>
            <p:nvPr/>
          </p:nvSpPr>
          <p:spPr bwMode="auto">
            <a:xfrm>
              <a:off x="4314" y="882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 b="0">
                  <a:solidFill>
                    <a:srgbClr val="000000"/>
                  </a:solidFill>
                </a:rPr>
                <a:t>2</a:t>
              </a:r>
              <a:endParaRPr lang="ru-RU" altLang="ru-RU" sz="2800" b="0"/>
            </a:p>
          </p:txBody>
        </p:sp>
        <p:sp>
          <p:nvSpPr>
            <p:cNvPr id="58395" name="Rectangle 85"/>
            <p:cNvSpPr>
              <a:spLocks noChangeArrowheads="1"/>
            </p:cNvSpPr>
            <p:nvPr/>
          </p:nvSpPr>
          <p:spPr bwMode="auto">
            <a:xfrm>
              <a:off x="3162" y="690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 b="0">
                  <a:solidFill>
                    <a:srgbClr val="000000"/>
                  </a:solidFill>
                </a:rPr>
                <a:t>3</a:t>
              </a:r>
              <a:endParaRPr lang="ru-RU" altLang="ru-RU" sz="2800" b="0"/>
            </a:p>
          </p:txBody>
        </p:sp>
        <p:sp>
          <p:nvSpPr>
            <p:cNvPr id="58396" name="Rectangle 86"/>
            <p:cNvSpPr>
              <a:spLocks noChangeArrowheads="1"/>
            </p:cNvSpPr>
            <p:nvPr/>
          </p:nvSpPr>
          <p:spPr bwMode="auto">
            <a:xfrm>
              <a:off x="4434" y="882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 b="0">
                  <a:solidFill>
                    <a:srgbClr val="000000"/>
                  </a:solidFill>
                </a:rPr>
                <a:t>3</a:t>
              </a:r>
              <a:endParaRPr lang="ru-RU" altLang="ru-RU" sz="2800" b="0"/>
            </a:p>
          </p:txBody>
        </p:sp>
        <p:sp>
          <p:nvSpPr>
            <p:cNvPr id="58397" name="Rectangle 87"/>
            <p:cNvSpPr>
              <a:spLocks noChangeArrowheads="1"/>
            </p:cNvSpPr>
            <p:nvPr/>
          </p:nvSpPr>
          <p:spPr bwMode="auto">
            <a:xfrm>
              <a:off x="3594" y="1812"/>
              <a:ext cx="7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 b="0">
                  <a:solidFill>
                    <a:srgbClr val="000000"/>
                  </a:solidFill>
                </a:rPr>
                <a:t>-2</a:t>
              </a:r>
              <a:endParaRPr lang="ru-RU" altLang="ru-RU" sz="2800" b="0"/>
            </a:p>
          </p:txBody>
        </p:sp>
        <p:sp>
          <p:nvSpPr>
            <p:cNvPr id="58398" name="Rectangle 88"/>
            <p:cNvSpPr>
              <a:spLocks noChangeArrowheads="1"/>
            </p:cNvSpPr>
            <p:nvPr/>
          </p:nvSpPr>
          <p:spPr bwMode="auto">
            <a:xfrm>
              <a:off x="3300" y="1812"/>
              <a:ext cx="7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 b="0">
                  <a:solidFill>
                    <a:srgbClr val="000000"/>
                  </a:solidFill>
                </a:rPr>
                <a:t>-3</a:t>
              </a:r>
              <a:endParaRPr lang="ru-RU" altLang="ru-RU" sz="2800" b="0"/>
            </a:p>
          </p:txBody>
        </p:sp>
        <p:sp>
          <p:nvSpPr>
            <p:cNvPr id="58399" name="Line 89"/>
            <p:cNvSpPr>
              <a:spLocks noChangeShapeType="1"/>
            </p:cNvSpPr>
            <p:nvPr/>
          </p:nvSpPr>
          <p:spPr bwMode="auto">
            <a:xfrm>
              <a:off x="3678" y="1068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00" name="Line 90"/>
            <p:cNvSpPr>
              <a:spLocks noChangeShapeType="1"/>
            </p:cNvSpPr>
            <p:nvPr/>
          </p:nvSpPr>
          <p:spPr bwMode="auto">
            <a:xfrm>
              <a:off x="3678" y="1134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01" name="Line 91"/>
            <p:cNvSpPr>
              <a:spLocks noChangeShapeType="1"/>
            </p:cNvSpPr>
            <p:nvPr/>
          </p:nvSpPr>
          <p:spPr bwMode="auto">
            <a:xfrm>
              <a:off x="3678" y="1206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02" name="Line 92"/>
            <p:cNvSpPr>
              <a:spLocks noChangeShapeType="1"/>
            </p:cNvSpPr>
            <p:nvPr/>
          </p:nvSpPr>
          <p:spPr bwMode="auto">
            <a:xfrm>
              <a:off x="3678" y="1272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03" name="Line 93"/>
            <p:cNvSpPr>
              <a:spLocks noChangeShapeType="1"/>
            </p:cNvSpPr>
            <p:nvPr/>
          </p:nvSpPr>
          <p:spPr bwMode="auto">
            <a:xfrm>
              <a:off x="3678" y="1338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04" name="Line 94"/>
            <p:cNvSpPr>
              <a:spLocks noChangeShapeType="1"/>
            </p:cNvSpPr>
            <p:nvPr/>
          </p:nvSpPr>
          <p:spPr bwMode="auto">
            <a:xfrm>
              <a:off x="3678" y="1404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05" name="Line 95"/>
            <p:cNvSpPr>
              <a:spLocks noChangeShapeType="1"/>
            </p:cNvSpPr>
            <p:nvPr/>
          </p:nvSpPr>
          <p:spPr bwMode="auto">
            <a:xfrm>
              <a:off x="3678" y="1476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06" name="Line 96"/>
            <p:cNvSpPr>
              <a:spLocks noChangeShapeType="1"/>
            </p:cNvSpPr>
            <p:nvPr/>
          </p:nvSpPr>
          <p:spPr bwMode="auto">
            <a:xfrm>
              <a:off x="3678" y="1542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07" name="Line 97"/>
            <p:cNvSpPr>
              <a:spLocks noChangeShapeType="1"/>
            </p:cNvSpPr>
            <p:nvPr/>
          </p:nvSpPr>
          <p:spPr bwMode="auto">
            <a:xfrm>
              <a:off x="3678" y="1608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08" name="Line 98"/>
            <p:cNvSpPr>
              <a:spLocks noChangeShapeType="1"/>
            </p:cNvSpPr>
            <p:nvPr/>
          </p:nvSpPr>
          <p:spPr bwMode="auto">
            <a:xfrm>
              <a:off x="3678" y="1680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09" name="Line 99"/>
            <p:cNvSpPr>
              <a:spLocks noChangeShapeType="1"/>
            </p:cNvSpPr>
            <p:nvPr/>
          </p:nvSpPr>
          <p:spPr bwMode="auto">
            <a:xfrm>
              <a:off x="3678" y="1746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10" name="Line 100"/>
            <p:cNvSpPr>
              <a:spLocks noChangeShapeType="1"/>
            </p:cNvSpPr>
            <p:nvPr/>
          </p:nvSpPr>
          <p:spPr bwMode="auto">
            <a:xfrm>
              <a:off x="4620" y="1026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11" name="Line 101"/>
            <p:cNvSpPr>
              <a:spLocks noChangeShapeType="1"/>
            </p:cNvSpPr>
            <p:nvPr/>
          </p:nvSpPr>
          <p:spPr bwMode="auto">
            <a:xfrm>
              <a:off x="4620" y="1092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12" name="Line 102"/>
            <p:cNvSpPr>
              <a:spLocks noChangeShapeType="1"/>
            </p:cNvSpPr>
            <p:nvPr/>
          </p:nvSpPr>
          <p:spPr bwMode="auto">
            <a:xfrm>
              <a:off x="4620" y="1164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13" name="Line 103"/>
            <p:cNvSpPr>
              <a:spLocks noChangeShapeType="1"/>
            </p:cNvSpPr>
            <p:nvPr/>
          </p:nvSpPr>
          <p:spPr bwMode="auto">
            <a:xfrm>
              <a:off x="4620" y="1230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14" name="Line 104"/>
            <p:cNvSpPr>
              <a:spLocks noChangeShapeType="1"/>
            </p:cNvSpPr>
            <p:nvPr/>
          </p:nvSpPr>
          <p:spPr bwMode="auto">
            <a:xfrm>
              <a:off x="4620" y="1296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15" name="Line 105"/>
            <p:cNvSpPr>
              <a:spLocks noChangeShapeType="1"/>
            </p:cNvSpPr>
            <p:nvPr/>
          </p:nvSpPr>
          <p:spPr bwMode="auto">
            <a:xfrm>
              <a:off x="4620" y="1362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16" name="Line 106"/>
            <p:cNvSpPr>
              <a:spLocks noChangeShapeType="1"/>
            </p:cNvSpPr>
            <p:nvPr/>
          </p:nvSpPr>
          <p:spPr bwMode="auto">
            <a:xfrm>
              <a:off x="4620" y="1434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17" name="Line 107"/>
            <p:cNvSpPr>
              <a:spLocks noChangeShapeType="1"/>
            </p:cNvSpPr>
            <p:nvPr/>
          </p:nvSpPr>
          <p:spPr bwMode="auto">
            <a:xfrm>
              <a:off x="4620" y="1500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18" name="Line 108"/>
            <p:cNvSpPr>
              <a:spLocks noChangeShapeType="1"/>
            </p:cNvSpPr>
            <p:nvPr/>
          </p:nvSpPr>
          <p:spPr bwMode="auto">
            <a:xfrm>
              <a:off x="4620" y="1566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19" name="Line 109"/>
            <p:cNvSpPr>
              <a:spLocks noChangeShapeType="1"/>
            </p:cNvSpPr>
            <p:nvPr/>
          </p:nvSpPr>
          <p:spPr bwMode="auto">
            <a:xfrm>
              <a:off x="4620" y="1638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20" name="Line 110"/>
            <p:cNvSpPr>
              <a:spLocks noChangeShapeType="1"/>
            </p:cNvSpPr>
            <p:nvPr/>
          </p:nvSpPr>
          <p:spPr bwMode="auto">
            <a:xfrm>
              <a:off x="4620" y="1704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21" name="Line 111"/>
            <p:cNvSpPr>
              <a:spLocks noChangeShapeType="1"/>
            </p:cNvSpPr>
            <p:nvPr/>
          </p:nvSpPr>
          <p:spPr bwMode="auto">
            <a:xfrm>
              <a:off x="4620" y="1770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22" name="Line 112"/>
            <p:cNvSpPr>
              <a:spLocks noChangeShapeType="1"/>
            </p:cNvSpPr>
            <p:nvPr/>
          </p:nvSpPr>
          <p:spPr bwMode="auto">
            <a:xfrm>
              <a:off x="3348" y="1692"/>
              <a:ext cx="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23" name="Line 113"/>
            <p:cNvSpPr>
              <a:spLocks noChangeShapeType="1"/>
            </p:cNvSpPr>
            <p:nvPr/>
          </p:nvSpPr>
          <p:spPr bwMode="auto">
            <a:xfrm>
              <a:off x="3384" y="1662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24" name="Line 114"/>
            <p:cNvSpPr>
              <a:spLocks noChangeShapeType="1"/>
            </p:cNvSpPr>
            <p:nvPr/>
          </p:nvSpPr>
          <p:spPr bwMode="auto">
            <a:xfrm>
              <a:off x="3318" y="1608"/>
              <a:ext cx="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25" name="Line 115"/>
            <p:cNvSpPr>
              <a:spLocks noChangeShapeType="1"/>
            </p:cNvSpPr>
            <p:nvPr/>
          </p:nvSpPr>
          <p:spPr bwMode="auto">
            <a:xfrm>
              <a:off x="3354" y="1578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26" name="Line 116"/>
            <p:cNvSpPr>
              <a:spLocks noChangeShapeType="1"/>
            </p:cNvSpPr>
            <p:nvPr/>
          </p:nvSpPr>
          <p:spPr bwMode="auto">
            <a:xfrm>
              <a:off x="3252" y="1698"/>
              <a:ext cx="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27" name="Line 117"/>
            <p:cNvSpPr>
              <a:spLocks noChangeShapeType="1"/>
            </p:cNvSpPr>
            <p:nvPr/>
          </p:nvSpPr>
          <p:spPr bwMode="auto">
            <a:xfrm>
              <a:off x="3288" y="1668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28" name="Line 118"/>
            <p:cNvSpPr>
              <a:spLocks noChangeShapeType="1"/>
            </p:cNvSpPr>
            <p:nvPr/>
          </p:nvSpPr>
          <p:spPr bwMode="auto">
            <a:xfrm>
              <a:off x="3354" y="1452"/>
              <a:ext cx="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29" name="Line 119"/>
            <p:cNvSpPr>
              <a:spLocks noChangeShapeType="1"/>
            </p:cNvSpPr>
            <p:nvPr/>
          </p:nvSpPr>
          <p:spPr bwMode="auto">
            <a:xfrm>
              <a:off x="3390" y="1422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30" name="Line 120"/>
            <p:cNvSpPr>
              <a:spLocks noChangeShapeType="1"/>
            </p:cNvSpPr>
            <p:nvPr/>
          </p:nvSpPr>
          <p:spPr bwMode="auto">
            <a:xfrm>
              <a:off x="3378" y="1392"/>
              <a:ext cx="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31" name="Line 121"/>
            <p:cNvSpPr>
              <a:spLocks noChangeShapeType="1"/>
            </p:cNvSpPr>
            <p:nvPr/>
          </p:nvSpPr>
          <p:spPr bwMode="auto">
            <a:xfrm>
              <a:off x="3414" y="1356"/>
              <a:ext cx="1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32" name="Line 122"/>
            <p:cNvSpPr>
              <a:spLocks noChangeShapeType="1"/>
            </p:cNvSpPr>
            <p:nvPr/>
          </p:nvSpPr>
          <p:spPr bwMode="auto">
            <a:xfrm>
              <a:off x="3972" y="1482"/>
              <a:ext cx="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33" name="Line 123"/>
            <p:cNvSpPr>
              <a:spLocks noChangeShapeType="1"/>
            </p:cNvSpPr>
            <p:nvPr/>
          </p:nvSpPr>
          <p:spPr bwMode="auto">
            <a:xfrm>
              <a:off x="4002" y="1446"/>
              <a:ext cx="1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34" name="Line 124"/>
            <p:cNvSpPr>
              <a:spLocks noChangeShapeType="1"/>
            </p:cNvSpPr>
            <p:nvPr/>
          </p:nvSpPr>
          <p:spPr bwMode="auto">
            <a:xfrm>
              <a:off x="4104" y="1590"/>
              <a:ext cx="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35" name="Line 125"/>
            <p:cNvSpPr>
              <a:spLocks noChangeShapeType="1"/>
            </p:cNvSpPr>
            <p:nvPr/>
          </p:nvSpPr>
          <p:spPr bwMode="auto">
            <a:xfrm>
              <a:off x="4134" y="1560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36" name="Line 126"/>
            <p:cNvSpPr>
              <a:spLocks noChangeShapeType="1"/>
            </p:cNvSpPr>
            <p:nvPr/>
          </p:nvSpPr>
          <p:spPr bwMode="auto">
            <a:xfrm>
              <a:off x="3906" y="1350"/>
              <a:ext cx="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37" name="Line 127"/>
            <p:cNvSpPr>
              <a:spLocks noChangeShapeType="1"/>
            </p:cNvSpPr>
            <p:nvPr/>
          </p:nvSpPr>
          <p:spPr bwMode="auto">
            <a:xfrm>
              <a:off x="3942" y="1314"/>
              <a:ext cx="1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38" name="Line 128"/>
            <p:cNvSpPr>
              <a:spLocks noChangeShapeType="1"/>
            </p:cNvSpPr>
            <p:nvPr/>
          </p:nvSpPr>
          <p:spPr bwMode="auto">
            <a:xfrm>
              <a:off x="3858" y="1344"/>
              <a:ext cx="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39" name="Line 129"/>
            <p:cNvSpPr>
              <a:spLocks noChangeShapeType="1"/>
            </p:cNvSpPr>
            <p:nvPr/>
          </p:nvSpPr>
          <p:spPr bwMode="auto">
            <a:xfrm>
              <a:off x="3888" y="1308"/>
              <a:ext cx="1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40" name="Line 130"/>
            <p:cNvSpPr>
              <a:spLocks noChangeShapeType="1"/>
            </p:cNvSpPr>
            <p:nvPr/>
          </p:nvSpPr>
          <p:spPr bwMode="auto">
            <a:xfrm>
              <a:off x="3828" y="1290"/>
              <a:ext cx="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41" name="Line 131"/>
            <p:cNvSpPr>
              <a:spLocks noChangeShapeType="1"/>
            </p:cNvSpPr>
            <p:nvPr/>
          </p:nvSpPr>
          <p:spPr bwMode="auto">
            <a:xfrm>
              <a:off x="3858" y="1260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42" name="Line 132"/>
            <p:cNvSpPr>
              <a:spLocks noChangeShapeType="1"/>
            </p:cNvSpPr>
            <p:nvPr/>
          </p:nvSpPr>
          <p:spPr bwMode="auto">
            <a:xfrm>
              <a:off x="3810" y="1260"/>
              <a:ext cx="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43" name="Line 133"/>
            <p:cNvSpPr>
              <a:spLocks noChangeShapeType="1"/>
            </p:cNvSpPr>
            <p:nvPr/>
          </p:nvSpPr>
          <p:spPr bwMode="auto">
            <a:xfrm>
              <a:off x="3840" y="1224"/>
              <a:ext cx="1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44" name="Line 134"/>
            <p:cNvSpPr>
              <a:spLocks noChangeShapeType="1"/>
            </p:cNvSpPr>
            <p:nvPr/>
          </p:nvSpPr>
          <p:spPr bwMode="auto">
            <a:xfrm>
              <a:off x="3780" y="1254"/>
              <a:ext cx="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45" name="Line 135"/>
            <p:cNvSpPr>
              <a:spLocks noChangeShapeType="1"/>
            </p:cNvSpPr>
            <p:nvPr/>
          </p:nvSpPr>
          <p:spPr bwMode="auto">
            <a:xfrm>
              <a:off x="3810" y="1218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46" name="Line 136"/>
            <p:cNvSpPr>
              <a:spLocks noChangeShapeType="1"/>
            </p:cNvSpPr>
            <p:nvPr/>
          </p:nvSpPr>
          <p:spPr bwMode="auto">
            <a:xfrm>
              <a:off x="3726" y="1188"/>
              <a:ext cx="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47" name="Line 137"/>
            <p:cNvSpPr>
              <a:spLocks noChangeShapeType="1"/>
            </p:cNvSpPr>
            <p:nvPr/>
          </p:nvSpPr>
          <p:spPr bwMode="auto">
            <a:xfrm>
              <a:off x="3756" y="1152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48" name="Line 138"/>
            <p:cNvSpPr>
              <a:spLocks noChangeShapeType="1"/>
            </p:cNvSpPr>
            <p:nvPr/>
          </p:nvSpPr>
          <p:spPr bwMode="auto">
            <a:xfrm>
              <a:off x="3660" y="1146"/>
              <a:ext cx="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49" name="Line 139"/>
            <p:cNvSpPr>
              <a:spLocks noChangeShapeType="1"/>
            </p:cNvSpPr>
            <p:nvPr/>
          </p:nvSpPr>
          <p:spPr bwMode="auto">
            <a:xfrm>
              <a:off x="3696" y="1110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50" name="Line 140"/>
            <p:cNvSpPr>
              <a:spLocks noChangeShapeType="1"/>
            </p:cNvSpPr>
            <p:nvPr/>
          </p:nvSpPr>
          <p:spPr bwMode="auto">
            <a:xfrm>
              <a:off x="3684" y="1104"/>
              <a:ext cx="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51" name="Line 141"/>
            <p:cNvSpPr>
              <a:spLocks noChangeShapeType="1"/>
            </p:cNvSpPr>
            <p:nvPr/>
          </p:nvSpPr>
          <p:spPr bwMode="auto">
            <a:xfrm>
              <a:off x="3714" y="1068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52" name="Line 142"/>
            <p:cNvSpPr>
              <a:spLocks noChangeShapeType="1"/>
            </p:cNvSpPr>
            <p:nvPr/>
          </p:nvSpPr>
          <p:spPr bwMode="auto">
            <a:xfrm>
              <a:off x="3594" y="1164"/>
              <a:ext cx="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53" name="Line 143"/>
            <p:cNvSpPr>
              <a:spLocks noChangeShapeType="1"/>
            </p:cNvSpPr>
            <p:nvPr/>
          </p:nvSpPr>
          <p:spPr bwMode="auto">
            <a:xfrm>
              <a:off x="3630" y="1128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54" name="Line 144"/>
            <p:cNvSpPr>
              <a:spLocks noChangeShapeType="1"/>
            </p:cNvSpPr>
            <p:nvPr/>
          </p:nvSpPr>
          <p:spPr bwMode="auto">
            <a:xfrm>
              <a:off x="3498" y="1242"/>
              <a:ext cx="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55" name="Line 145"/>
            <p:cNvSpPr>
              <a:spLocks noChangeShapeType="1"/>
            </p:cNvSpPr>
            <p:nvPr/>
          </p:nvSpPr>
          <p:spPr bwMode="auto">
            <a:xfrm>
              <a:off x="3528" y="1206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56" name="Line 146"/>
            <p:cNvSpPr>
              <a:spLocks noChangeShapeType="1"/>
            </p:cNvSpPr>
            <p:nvPr/>
          </p:nvSpPr>
          <p:spPr bwMode="auto">
            <a:xfrm>
              <a:off x="3474" y="1248"/>
              <a:ext cx="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57" name="Line 147"/>
            <p:cNvSpPr>
              <a:spLocks noChangeShapeType="1"/>
            </p:cNvSpPr>
            <p:nvPr/>
          </p:nvSpPr>
          <p:spPr bwMode="auto">
            <a:xfrm>
              <a:off x="3510" y="1212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58" name="Line 148"/>
            <p:cNvSpPr>
              <a:spLocks noChangeShapeType="1"/>
            </p:cNvSpPr>
            <p:nvPr/>
          </p:nvSpPr>
          <p:spPr bwMode="auto">
            <a:xfrm>
              <a:off x="3576" y="1098"/>
              <a:ext cx="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59" name="Line 149"/>
            <p:cNvSpPr>
              <a:spLocks noChangeShapeType="1"/>
            </p:cNvSpPr>
            <p:nvPr/>
          </p:nvSpPr>
          <p:spPr bwMode="auto">
            <a:xfrm>
              <a:off x="3606" y="1062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60" name="Line 150"/>
            <p:cNvSpPr>
              <a:spLocks noChangeShapeType="1"/>
            </p:cNvSpPr>
            <p:nvPr/>
          </p:nvSpPr>
          <p:spPr bwMode="auto">
            <a:xfrm>
              <a:off x="3552" y="1140"/>
              <a:ext cx="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61" name="Line 151"/>
            <p:cNvSpPr>
              <a:spLocks noChangeShapeType="1"/>
            </p:cNvSpPr>
            <p:nvPr/>
          </p:nvSpPr>
          <p:spPr bwMode="auto">
            <a:xfrm>
              <a:off x="3588" y="1104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62" name="Line 152"/>
            <p:cNvSpPr>
              <a:spLocks noChangeShapeType="1"/>
            </p:cNvSpPr>
            <p:nvPr/>
          </p:nvSpPr>
          <p:spPr bwMode="auto">
            <a:xfrm>
              <a:off x="3516" y="1164"/>
              <a:ext cx="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63" name="Line 153"/>
            <p:cNvSpPr>
              <a:spLocks noChangeShapeType="1"/>
            </p:cNvSpPr>
            <p:nvPr/>
          </p:nvSpPr>
          <p:spPr bwMode="auto">
            <a:xfrm>
              <a:off x="3546" y="1128"/>
              <a:ext cx="1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64" name="Line 154"/>
            <p:cNvSpPr>
              <a:spLocks noChangeShapeType="1"/>
            </p:cNvSpPr>
            <p:nvPr/>
          </p:nvSpPr>
          <p:spPr bwMode="auto">
            <a:xfrm>
              <a:off x="3528" y="1248"/>
              <a:ext cx="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65" name="Line 155"/>
            <p:cNvSpPr>
              <a:spLocks noChangeShapeType="1"/>
            </p:cNvSpPr>
            <p:nvPr/>
          </p:nvSpPr>
          <p:spPr bwMode="auto">
            <a:xfrm>
              <a:off x="3558" y="1212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66" name="Line 156"/>
            <p:cNvSpPr>
              <a:spLocks noChangeShapeType="1"/>
            </p:cNvSpPr>
            <p:nvPr/>
          </p:nvSpPr>
          <p:spPr bwMode="auto">
            <a:xfrm>
              <a:off x="3300" y="1602"/>
              <a:ext cx="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67" name="Line 157"/>
            <p:cNvSpPr>
              <a:spLocks noChangeShapeType="1"/>
            </p:cNvSpPr>
            <p:nvPr/>
          </p:nvSpPr>
          <p:spPr bwMode="auto">
            <a:xfrm>
              <a:off x="3336" y="1572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68" name="Line 158"/>
            <p:cNvSpPr>
              <a:spLocks noChangeShapeType="1"/>
            </p:cNvSpPr>
            <p:nvPr/>
          </p:nvSpPr>
          <p:spPr bwMode="auto">
            <a:xfrm flipV="1">
              <a:off x="3234" y="768"/>
              <a:ext cx="1" cy="10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69" name="Line 159"/>
            <p:cNvSpPr>
              <a:spLocks noChangeShapeType="1"/>
            </p:cNvSpPr>
            <p:nvPr/>
          </p:nvSpPr>
          <p:spPr bwMode="auto">
            <a:xfrm>
              <a:off x="3234" y="768"/>
              <a:ext cx="1" cy="10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70" name="Line 160"/>
            <p:cNvSpPr>
              <a:spLocks noChangeShapeType="1"/>
            </p:cNvSpPr>
            <p:nvPr/>
          </p:nvSpPr>
          <p:spPr bwMode="auto">
            <a:xfrm>
              <a:off x="3228" y="179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71" name="Line 161"/>
            <p:cNvSpPr>
              <a:spLocks noChangeShapeType="1"/>
            </p:cNvSpPr>
            <p:nvPr/>
          </p:nvSpPr>
          <p:spPr bwMode="auto">
            <a:xfrm>
              <a:off x="3216" y="169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72" name="Line 162"/>
            <p:cNvSpPr>
              <a:spLocks noChangeShapeType="1"/>
            </p:cNvSpPr>
            <p:nvPr/>
          </p:nvSpPr>
          <p:spPr bwMode="auto">
            <a:xfrm>
              <a:off x="3216" y="163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73" name="Line 163"/>
            <p:cNvSpPr>
              <a:spLocks noChangeShapeType="1"/>
            </p:cNvSpPr>
            <p:nvPr/>
          </p:nvSpPr>
          <p:spPr bwMode="auto">
            <a:xfrm>
              <a:off x="3216" y="158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74" name="Line 164"/>
            <p:cNvSpPr>
              <a:spLocks noChangeShapeType="1"/>
            </p:cNvSpPr>
            <p:nvPr/>
          </p:nvSpPr>
          <p:spPr bwMode="auto">
            <a:xfrm>
              <a:off x="3216" y="155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75" name="Line 165"/>
            <p:cNvSpPr>
              <a:spLocks noChangeShapeType="1"/>
            </p:cNvSpPr>
            <p:nvPr/>
          </p:nvSpPr>
          <p:spPr bwMode="auto">
            <a:xfrm>
              <a:off x="3216" y="152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76" name="Line 166"/>
            <p:cNvSpPr>
              <a:spLocks noChangeShapeType="1"/>
            </p:cNvSpPr>
            <p:nvPr/>
          </p:nvSpPr>
          <p:spPr bwMode="auto">
            <a:xfrm>
              <a:off x="3216" y="150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77" name="Line 167"/>
            <p:cNvSpPr>
              <a:spLocks noChangeShapeType="1"/>
            </p:cNvSpPr>
            <p:nvPr/>
          </p:nvSpPr>
          <p:spPr bwMode="auto">
            <a:xfrm>
              <a:off x="3216" y="148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78" name="Line 168"/>
            <p:cNvSpPr>
              <a:spLocks noChangeShapeType="1"/>
            </p:cNvSpPr>
            <p:nvPr/>
          </p:nvSpPr>
          <p:spPr bwMode="auto">
            <a:xfrm>
              <a:off x="3216" y="146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79" name="Line 169"/>
            <p:cNvSpPr>
              <a:spLocks noChangeShapeType="1"/>
            </p:cNvSpPr>
            <p:nvPr/>
          </p:nvSpPr>
          <p:spPr bwMode="auto">
            <a:xfrm>
              <a:off x="3216" y="145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80" name="Line 170"/>
            <p:cNvSpPr>
              <a:spLocks noChangeShapeType="1"/>
            </p:cNvSpPr>
            <p:nvPr/>
          </p:nvSpPr>
          <p:spPr bwMode="auto">
            <a:xfrm>
              <a:off x="3216" y="135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81" name="Line 171"/>
            <p:cNvSpPr>
              <a:spLocks noChangeShapeType="1"/>
            </p:cNvSpPr>
            <p:nvPr/>
          </p:nvSpPr>
          <p:spPr bwMode="auto">
            <a:xfrm>
              <a:off x="3216" y="129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82" name="Line 172"/>
            <p:cNvSpPr>
              <a:spLocks noChangeShapeType="1"/>
            </p:cNvSpPr>
            <p:nvPr/>
          </p:nvSpPr>
          <p:spPr bwMode="auto">
            <a:xfrm>
              <a:off x="3216" y="124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83" name="Line 173"/>
            <p:cNvSpPr>
              <a:spLocks noChangeShapeType="1"/>
            </p:cNvSpPr>
            <p:nvPr/>
          </p:nvSpPr>
          <p:spPr bwMode="auto">
            <a:xfrm>
              <a:off x="3216" y="121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84" name="Line 174"/>
            <p:cNvSpPr>
              <a:spLocks noChangeShapeType="1"/>
            </p:cNvSpPr>
            <p:nvPr/>
          </p:nvSpPr>
          <p:spPr bwMode="auto">
            <a:xfrm>
              <a:off x="3216" y="118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85" name="Line 175"/>
            <p:cNvSpPr>
              <a:spLocks noChangeShapeType="1"/>
            </p:cNvSpPr>
            <p:nvPr/>
          </p:nvSpPr>
          <p:spPr bwMode="auto">
            <a:xfrm>
              <a:off x="3216" y="116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86" name="Line 176"/>
            <p:cNvSpPr>
              <a:spLocks noChangeShapeType="1"/>
            </p:cNvSpPr>
            <p:nvPr/>
          </p:nvSpPr>
          <p:spPr bwMode="auto">
            <a:xfrm>
              <a:off x="3216" y="114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87" name="Line 177"/>
            <p:cNvSpPr>
              <a:spLocks noChangeShapeType="1"/>
            </p:cNvSpPr>
            <p:nvPr/>
          </p:nvSpPr>
          <p:spPr bwMode="auto">
            <a:xfrm>
              <a:off x="3216" y="112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88" name="Line 178"/>
            <p:cNvSpPr>
              <a:spLocks noChangeShapeType="1"/>
            </p:cNvSpPr>
            <p:nvPr/>
          </p:nvSpPr>
          <p:spPr bwMode="auto">
            <a:xfrm>
              <a:off x="3216" y="111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89" name="Line 179"/>
            <p:cNvSpPr>
              <a:spLocks noChangeShapeType="1"/>
            </p:cNvSpPr>
            <p:nvPr/>
          </p:nvSpPr>
          <p:spPr bwMode="auto">
            <a:xfrm>
              <a:off x="3216" y="100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90" name="Line 180"/>
            <p:cNvSpPr>
              <a:spLocks noChangeShapeType="1"/>
            </p:cNvSpPr>
            <p:nvPr/>
          </p:nvSpPr>
          <p:spPr bwMode="auto">
            <a:xfrm>
              <a:off x="3216" y="94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91" name="Line 181"/>
            <p:cNvSpPr>
              <a:spLocks noChangeShapeType="1"/>
            </p:cNvSpPr>
            <p:nvPr/>
          </p:nvSpPr>
          <p:spPr bwMode="auto">
            <a:xfrm>
              <a:off x="3216" y="90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92" name="Line 182"/>
            <p:cNvSpPr>
              <a:spLocks noChangeShapeType="1"/>
            </p:cNvSpPr>
            <p:nvPr/>
          </p:nvSpPr>
          <p:spPr bwMode="auto">
            <a:xfrm>
              <a:off x="3216" y="87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93" name="Line 183"/>
            <p:cNvSpPr>
              <a:spLocks noChangeShapeType="1"/>
            </p:cNvSpPr>
            <p:nvPr/>
          </p:nvSpPr>
          <p:spPr bwMode="auto">
            <a:xfrm>
              <a:off x="3216" y="84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94" name="Line 184"/>
            <p:cNvSpPr>
              <a:spLocks noChangeShapeType="1"/>
            </p:cNvSpPr>
            <p:nvPr/>
          </p:nvSpPr>
          <p:spPr bwMode="auto">
            <a:xfrm>
              <a:off x="3216" y="82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95" name="Line 185"/>
            <p:cNvSpPr>
              <a:spLocks noChangeShapeType="1"/>
            </p:cNvSpPr>
            <p:nvPr/>
          </p:nvSpPr>
          <p:spPr bwMode="auto">
            <a:xfrm>
              <a:off x="3216" y="79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96" name="Line 186"/>
            <p:cNvSpPr>
              <a:spLocks noChangeShapeType="1"/>
            </p:cNvSpPr>
            <p:nvPr/>
          </p:nvSpPr>
          <p:spPr bwMode="auto">
            <a:xfrm>
              <a:off x="3216" y="78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97" name="Line 187"/>
            <p:cNvSpPr>
              <a:spLocks noChangeShapeType="1"/>
            </p:cNvSpPr>
            <p:nvPr/>
          </p:nvSpPr>
          <p:spPr bwMode="auto">
            <a:xfrm>
              <a:off x="3228" y="76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98" name="Line 188"/>
            <p:cNvSpPr>
              <a:spLocks noChangeShapeType="1"/>
            </p:cNvSpPr>
            <p:nvPr/>
          </p:nvSpPr>
          <p:spPr bwMode="auto">
            <a:xfrm>
              <a:off x="3222" y="179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99" name="Line 189"/>
            <p:cNvSpPr>
              <a:spLocks noChangeShapeType="1"/>
            </p:cNvSpPr>
            <p:nvPr/>
          </p:nvSpPr>
          <p:spPr bwMode="auto">
            <a:xfrm>
              <a:off x="3216" y="145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00" name="Line 190"/>
            <p:cNvSpPr>
              <a:spLocks noChangeShapeType="1"/>
            </p:cNvSpPr>
            <p:nvPr/>
          </p:nvSpPr>
          <p:spPr bwMode="auto">
            <a:xfrm>
              <a:off x="3216" y="111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01" name="Line 191"/>
            <p:cNvSpPr>
              <a:spLocks noChangeShapeType="1"/>
            </p:cNvSpPr>
            <p:nvPr/>
          </p:nvSpPr>
          <p:spPr bwMode="auto">
            <a:xfrm>
              <a:off x="3222" y="76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02" name="Line 192"/>
            <p:cNvSpPr>
              <a:spLocks noChangeShapeType="1"/>
            </p:cNvSpPr>
            <p:nvPr/>
          </p:nvSpPr>
          <p:spPr bwMode="auto">
            <a:xfrm flipV="1">
              <a:off x="3234" y="178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03" name="Line 193"/>
            <p:cNvSpPr>
              <a:spLocks noChangeShapeType="1"/>
            </p:cNvSpPr>
            <p:nvPr/>
          </p:nvSpPr>
          <p:spPr bwMode="auto">
            <a:xfrm flipV="1">
              <a:off x="3234" y="179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04" name="Line 194"/>
            <p:cNvSpPr>
              <a:spLocks noChangeShapeType="1"/>
            </p:cNvSpPr>
            <p:nvPr/>
          </p:nvSpPr>
          <p:spPr bwMode="auto">
            <a:xfrm flipV="1">
              <a:off x="4884" y="768"/>
              <a:ext cx="1" cy="10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05" name="Line 195"/>
            <p:cNvSpPr>
              <a:spLocks noChangeShapeType="1"/>
            </p:cNvSpPr>
            <p:nvPr/>
          </p:nvSpPr>
          <p:spPr bwMode="auto">
            <a:xfrm>
              <a:off x="4884" y="768"/>
              <a:ext cx="1" cy="10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06" name="Line 196"/>
            <p:cNvSpPr>
              <a:spLocks noChangeShapeType="1"/>
            </p:cNvSpPr>
            <p:nvPr/>
          </p:nvSpPr>
          <p:spPr bwMode="auto">
            <a:xfrm>
              <a:off x="4878" y="179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07" name="Line 197"/>
            <p:cNvSpPr>
              <a:spLocks noChangeShapeType="1"/>
            </p:cNvSpPr>
            <p:nvPr/>
          </p:nvSpPr>
          <p:spPr bwMode="auto">
            <a:xfrm>
              <a:off x="4878" y="1692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08" name="Line 198"/>
            <p:cNvSpPr>
              <a:spLocks noChangeShapeType="1"/>
            </p:cNvSpPr>
            <p:nvPr/>
          </p:nvSpPr>
          <p:spPr bwMode="auto">
            <a:xfrm>
              <a:off x="4878" y="1632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09" name="Line 199"/>
            <p:cNvSpPr>
              <a:spLocks noChangeShapeType="1"/>
            </p:cNvSpPr>
            <p:nvPr/>
          </p:nvSpPr>
          <p:spPr bwMode="auto">
            <a:xfrm>
              <a:off x="4878" y="1590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10" name="Line 200"/>
            <p:cNvSpPr>
              <a:spLocks noChangeShapeType="1"/>
            </p:cNvSpPr>
            <p:nvPr/>
          </p:nvSpPr>
          <p:spPr bwMode="auto">
            <a:xfrm>
              <a:off x="4878" y="1554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11" name="Line 201"/>
            <p:cNvSpPr>
              <a:spLocks noChangeShapeType="1"/>
            </p:cNvSpPr>
            <p:nvPr/>
          </p:nvSpPr>
          <p:spPr bwMode="auto">
            <a:xfrm>
              <a:off x="4878" y="1530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12" name="Line 202"/>
            <p:cNvSpPr>
              <a:spLocks noChangeShapeType="1"/>
            </p:cNvSpPr>
            <p:nvPr/>
          </p:nvSpPr>
          <p:spPr bwMode="auto">
            <a:xfrm>
              <a:off x="4878" y="1506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13" name="Line 203"/>
            <p:cNvSpPr>
              <a:spLocks noChangeShapeType="1"/>
            </p:cNvSpPr>
            <p:nvPr/>
          </p:nvSpPr>
          <p:spPr bwMode="auto">
            <a:xfrm>
              <a:off x="4878" y="1482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14" name="Line 204"/>
            <p:cNvSpPr>
              <a:spLocks noChangeShapeType="1"/>
            </p:cNvSpPr>
            <p:nvPr/>
          </p:nvSpPr>
          <p:spPr bwMode="auto">
            <a:xfrm>
              <a:off x="4878" y="1470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15" name="Line 205"/>
            <p:cNvSpPr>
              <a:spLocks noChangeShapeType="1"/>
            </p:cNvSpPr>
            <p:nvPr/>
          </p:nvSpPr>
          <p:spPr bwMode="auto">
            <a:xfrm>
              <a:off x="4878" y="1452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16" name="Line 206"/>
            <p:cNvSpPr>
              <a:spLocks noChangeShapeType="1"/>
            </p:cNvSpPr>
            <p:nvPr/>
          </p:nvSpPr>
          <p:spPr bwMode="auto">
            <a:xfrm>
              <a:off x="4878" y="1350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17" name="Line 207"/>
            <p:cNvSpPr>
              <a:spLocks noChangeShapeType="1"/>
            </p:cNvSpPr>
            <p:nvPr/>
          </p:nvSpPr>
          <p:spPr bwMode="auto">
            <a:xfrm>
              <a:off x="4878" y="1290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18" name="Line 208"/>
            <p:cNvSpPr>
              <a:spLocks noChangeShapeType="1"/>
            </p:cNvSpPr>
            <p:nvPr/>
          </p:nvSpPr>
          <p:spPr bwMode="auto">
            <a:xfrm>
              <a:off x="4878" y="1248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19" name="Line 209"/>
            <p:cNvSpPr>
              <a:spLocks noChangeShapeType="1"/>
            </p:cNvSpPr>
            <p:nvPr/>
          </p:nvSpPr>
          <p:spPr bwMode="auto">
            <a:xfrm>
              <a:off x="4878" y="1212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20" name="Line 210"/>
            <p:cNvSpPr>
              <a:spLocks noChangeShapeType="1"/>
            </p:cNvSpPr>
            <p:nvPr/>
          </p:nvSpPr>
          <p:spPr bwMode="auto">
            <a:xfrm>
              <a:off x="4878" y="1188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21" name="Line 211"/>
            <p:cNvSpPr>
              <a:spLocks noChangeShapeType="1"/>
            </p:cNvSpPr>
            <p:nvPr/>
          </p:nvSpPr>
          <p:spPr bwMode="auto">
            <a:xfrm>
              <a:off x="4878" y="1164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22" name="Line 212"/>
            <p:cNvSpPr>
              <a:spLocks noChangeShapeType="1"/>
            </p:cNvSpPr>
            <p:nvPr/>
          </p:nvSpPr>
          <p:spPr bwMode="auto">
            <a:xfrm>
              <a:off x="4878" y="1140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23" name="Line 213"/>
            <p:cNvSpPr>
              <a:spLocks noChangeShapeType="1"/>
            </p:cNvSpPr>
            <p:nvPr/>
          </p:nvSpPr>
          <p:spPr bwMode="auto">
            <a:xfrm>
              <a:off x="4878" y="1122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24" name="Line 214"/>
            <p:cNvSpPr>
              <a:spLocks noChangeShapeType="1"/>
            </p:cNvSpPr>
            <p:nvPr/>
          </p:nvSpPr>
          <p:spPr bwMode="auto">
            <a:xfrm>
              <a:off x="4878" y="1110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25" name="Line 215"/>
            <p:cNvSpPr>
              <a:spLocks noChangeShapeType="1"/>
            </p:cNvSpPr>
            <p:nvPr/>
          </p:nvSpPr>
          <p:spPr bwMode="auto">
            <a:xfrm>
              <a:off x="4878" y="1008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26" name="Line 216"/>
            <p:cNvSpPr>
              <a:spLocks noChangeShapeType="1"/>
            </p:cNvSpPr>
            <p:nvPr/>
          </p:nvSpPr>
          <p:spPr bwMode="auto">
            <a:xfrm>
              <a:off x="4878" y="948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27" name="Line 217"/>
            <p:cNvSpPr>
              <a:spLocks noChangeShapeType="1"/>
            </p:cNvSpPr>
            <p:nvPr/>
          </p:nvSpPr>
          <p:spPr bwMode="auto">
            <a:xfrm>
              <a:off x="4878" y="906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28" name="Line 218"/>
            <p:cNvSpPr>
              <a:spLocks noChangeShapeType="1"/>
            </p:cNvSpPr>
            <p:nvPr/>
          </p:nvSpPr>
          <p:spPr bwMode="auto">
            <a:xfrm>
              <a:off x="4878" y="870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29" name="Line 219"/>
            <p:cNvSpPr>
              <a:spLocks noChangeShapeType="1"/>
            </p:cNvSpPr>
            <p:nvPr/>
          </p:nvSpPr>
          <p:spPr bwMode="auto">
            <a:xfrm>
              <a:off x="4878" y="846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30" name="Line 220"/>
            <p:cNvSpPr>
              <a:spLocks noChangeShapeType="1"/>
            </p:cNvSpPr>
            <p:nvPr/>
          </p:nvSpPr>
          <p:spPr bwMode="auto">
            <a:xfrm>
              <a:off x="4878" y="822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31" name="Line 221"/>
            <p:cNvSpPr>
              <a:spLocks noChangeShapeType="1"/>
            </p:cNvSpPr>
            <p:nvPr/>
          </p:nvSpPr>
          <p:spPr bwMode="auto">
            <a:xfrm>
              <a:off x="4878" y="798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32" name="Line 222"/>
            <p:cNvSpPr>
              <a:spLocks noChangeShapeType="1"/>
            </p:cNvSpPr>
            <p:nvPr/>
          </p:nvSpPr>
          <p:spPr bwMode="auto">
            <a:xfrm>
              <a:off x="4878" y="780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33" name="Line 223"/>
            <p:cNvSpPr>
              <a:spLocks noChangeShapeType="1"/>
            </p:cNvSpPr>
            <p:nvPr/>
          </p:nvSpPr>
          <p:spPr bwMode="auto">
            <a:xfrm>
              <a:off x="4878" y="76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34" name="Line 224"/>
            <p:cNvSpPr>
              <a:spLocks noChangeShapeType="1"/>
            </p:cNvSpPr>
            <p:nvPr/>
          </p:nvSpPr>
          <p:spPr bwMode="auto">
            <a:xfrm>
              <a:off x="4878" y="179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35" name="Line 225"/>
            <p:cNvSpPr>
              <a:spLocks noChangeShapeType="1"/>
            </p:cNvSpPr>
            <p:nvPr/>
          </p:nvSpPr>
          <p:spPr bwMode="auto">
            <a:xfrm>
              <a:off x="4878" y="145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36" name="Line 226"/>
            <p:cNvSpPr>
              <a:spLocks noChangeShapeType="1"/>
            </p:cNvSpPr>
            <p:nvPr/>
          </p:nvSpPr>
          <p:spPr bwMode="auto">
            <a:xfrm>
              <a:off x="4878" y="111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37" name="Line 227"/>
            <p:cNvSpPr>
              <a:spLocks noChangeShapeType="1"/>
            </p:cNvSpPr>
            <p:nvPr/>
          </p:nvSpPr>
          <p:spPr bwMode="auto">
            <a:xfrm>
              <a:off x="4878" y="76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38" name="Line 228"/>
            <p:cNvSpPr>
              <a:spLocks noChangeShapeType="1"/>
            </p:cNvSpPr>
            <p:nvPr/>
          </p:nvSpPr>
          <p:spPr bwMode="auto">
            <a:xfrm flipV="1">
              <a:off x="4884" y="178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39" name="Line 229"/>
            <p:cNvSpPr>
              <a:spLocks noChangeShapeType="1"/>
            </p:cNvSpPr>
            <p:nvPr/>
          </p:nvSpPr>
          <p:spPr bwMode="auto">
            <a:xfrm flipV="1">
              <a:off x="4884" y="179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40" name="Line 230"/>
            <p:cNvSpPr>
              <a:spLocks noChangeShapeType="1"/>
            </p:cNvSpPr>
            <p:nvPr/>
          </p:nvSpPr>
          <p:spPr bwMode="auto">
            <a:xfrm>
              <a:off x="3252" y="1794"/>
              <a:ext cx="163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41" name="Line 231"/>
            <p:cNvSpPr>
              <a:spLocks noChangeShapeType="1"/>
            </p:cNvSpPr>
            <p:nvPr/>
          </p:nvSpPr>
          <p:spPr bwMode="auto">
            <a:xfrm flipV="1">
              <a:off x="3234" y="178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42" name="Line 232"/>
            <p:cNvSpPr>
              <a:spLocks noChangeShapeType="1"/>
            </p:cNvSpPr>
            <p:nvPr/>
          </p:nvSpPr>
          <p:spPr bwMode="auto">
            <a:xfrm flipV="1">
              <a:off x="3330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43" name="Line 233"/>
            <p:cNvSpPr>
              <a:spLocks noChangeShapeType="1"/>
            </p:cNvSpPr>
            <p:nvPr/>
          </p:nvSpPr>
          <p:spPr bwMode="auto">
            <a:xfrm flipV="1">
              <a:off x="3390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44" name="Line 234"/>
            <p:cNvSpPr>
              <a:spLocks noChangeShapeType="1"/>
            </p:cNvSpPr>
            <p:nvPr/>
          </p:nvSpPr>
          <p:spPr bwMode="auto">
            <a:xfrm flipV="1">
              <a:off x="3432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45" name="Line 235"/>
            <p:cNvSpPr>
              <a:spLocks noChangeShapeType="1"/>
            </p:cNvSpPr>
            <p:nvPr/>
          </p:nvSpPr>
          <p:spPr bwMode="auto">
            <a:xfrm flipV="1">
              <a:off x="3462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46" name="Line 236"/>
            <p:cNvSpPr>
              <a:spLocks noChangeShapeType="1"/>
            </p:cNvSpPr>
            <p:nvPr/>
          </p:nvSpPr>
          <p:spPr bwMode="auto">
            <a:xfrm flipV="1">
              <a:off x="3486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47" name="Line 237"/>
            <p:cNvSpPr>
              <a:spLocks noChangeShapeType="1"/>
            </p:cNvSpPr>
            <p:nvPr/>
          </p:nvSpPr>
          <p:spPr bwMode="auto">
            <a:xfrm flipV="1">
              <a:off x="3510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48" name="Line 238"/>
            <p:cNvSpPr>
              <a:spLocks noChangeShapeType="1"/>
            </p:cNvSpPr>
            <p:nvPr/>
          </p:nvSpPr>
          <p:spPr bwMode="auto">
            <a:xfrm flipV="1">
              <a:off x="3528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49" name="Line 239"/>
            <p:cNvSpPr>
              <a:spLocks noChangeShapeType="1"/>
            </p:cNvSpPr>
            <p:nvPr/>
          </p:nvSpPr>
          <p:spPr bwMode="auto">
            <a:xfrm flipV="1">
              <a:off x="3546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50" name="Line 240"/>
            <p:cNvSpPr>
              <a:spLocks noChangeShapeType="1"/>
            </p:cNvSpPr>
            <p:nvPr/>
          </p:nvSpPr>
          <p:spPr bwMode="auto">
            <a:xfrm flipV="1">
              <a:off x="3564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51" name="Line 241"/>
            <p:cNvSpPr>
              <a:spLocks noChangeShapeType="1"/>
            </p:cNvSpPr>
            <p:nvPr/>
          </p:nvSpPr>
          <p:spPr bwMode="auto">
            <a:xfrm flipV="1">
              <a:off x="3660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52" name="Line 242"/>
            <p:cNvSpPr>
              <a:spLocks noChangeShapeType="1"/>
            </p:cNvSpPr>
            <p:nvPr/>
          </p:nvSpPr>
          <p:spPr bwMode="auto">
            <a:xfrm flipV="1">
              <a:off x="3720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53" name="Line 243"/>
            <p:cNvSpPr>
              <a:spLocks noChangeShapeType="1"/>
            </p:cNvSpPr>
            <p:nvPr/>
          </p:nvSpPr>
          <p:spPr bwMode="auto">
            <a:xfrm flipV="1">
              <a:off x="3762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54" name="Line 244"/>
            <p:cNvSpPr>
              <a:spLocks noChangeShapeType="1"/>
            </p:cNvSpPr>
            <p:nvPr/>
          </p:nvSpPr>
          <p:spPr bwMode="auto">
            <a:xfrm flipV="1">
              <a:off x="3792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55" name="Line 245"/>
            <p:cNvSpPr>
              <a:spLocks noChangeShapeType="1"/>
            </p:cNvSpPr>
            <p:nvPr/>
          </p:nvSpPr>
          <p:spPr bwMode="auto">
            <a:xfrm flipV="1">
              <a:off x="3822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56" name="Line 246"/>
            <p:cNvSpPr>
              <a:spLocks noChangeShapeType="1"/>
            </p:cNvSpPr>
            <p:nvPr/>
          </p:nvSpPr>
          <p:spPr bwMode="auto">
            <a:xfrm flipV="1">
              <a:off x="3840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57" name="Line 247"/>
            <p:cNvSpPr>
              <a:spLocks noChangeShapeType="1"/>
            </p:cNvSpPr>
            <p:nvPr/>
          </p:nvSpPr>
          <p:spPr bwMode="auto">
            <a:xfrm flipV="1">
              <a:off x="3864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58" name="Line 248"/>
            <p:cNvSpPr>
              <a:spLocks noChangeShapeType="1"/>
            </p:cNvSpPr>
            <p:nvPr/>
          </p:nvSpPr>
          <p:spPr bwMode="auto">
            <a:xfrm flipV="1">
              <a:off x="3876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59" name="Line 249"/>
            <p:cNvSpPr>
              <a:spLocks noChangeShapeType="1"/>
            </p:cNvSpPr>
            <p:nvPr/>
          </p:nvSpPr>
          <p:spPr bwMode="auto">
            <a:xfrm flipV="1">
              <a:off x="3894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60" name="Line 250"/>
            <p:cNvSpPr>
              <a:spLocks noChangeShapeType="1"/>
            </p:cNvSpPr>
            <p:nvPr/>
          </p:nvSpPr>
          <p:spPr bwMode="auto">
            <a:xfrm flipV="1">
              <a:off x="3996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61" name="Line 251"/>
            <p:cNvSpPr>
              <a:spLocks noChangeShapeType="1"/>
            </p:cNvSpPr>
            <p:nvPr/>
          </p:nvSpPr>
          <p:spPr bwMode="auto">
            <a:xfrm flipV="1">
              <a:off x="4050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62" name="Line 252"/>
            <p:cNvSpPr>
              <a:spLocks noChangeShapeType="1"/>
            </p:cNvSpPr>
            <p:nvPr/>
          </p:nvSpPr>
          <p:spPr bwMode="auto">
            <a:xfrm flipV="1">
              <a:off x="4092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63" name="Line 253"/>
            <p:cNvSpPr>
              <a:spLocks noChangeShapeType="1"/>
            </p:cNvSpPr>
            <p:nvPr/>
          </p:nvSpPr>
          <p:spPr bwMode="auto">
            <a:xfrm flipV="1">
              <a:off x="4122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64" name="Line 254"/>
            <p:cNvSpPr>
              <a:spLocks noChangeShapeType="1"/>
            </p:cNvSpPr>
            <p:nvPr/>
          </p:nvSpPr>
          <p:spPr bwMode="auto">
            <a:xfrm flipV="1">
              <a:off x="4152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65" name="Line 255"/>
            <p:cNvSpPr>
              <a:spLocks noChangeShapeType="1"/>
            </p:cNvSpPr>
            <p:nvPr/>
          </p:nvSpPr>
          <p:spPr bwMode="auto">
            <a:xfrm flipV="1">
              <a:off x="4176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66" name="Line 256"/>
            <p:cNvSpPr>
              <a:spLocks noChangeShapeType="1"/>
            </p:cNvSpPr>
            <p:nvPr/>
          </p:nvSpPr>
          <p:spPr bwMode="auto">
            <a:xfrm flipV="1">
              <a:off x="4194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67" name="Line 257"/>
            <p:cNvSpPr>
              <a:spLocks noChangeShapeType="1"/>
            </p:cNvSpPr>
            <p:nvPr/>
          </p:nvSpPr>
          <p:spPr bwMode="auto">
            <a:xfrm flipV="1">
              <a:off x="4206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68" name="Line 258"/>
            <p:cNvSpPr>
              <a:spLocks noChangeShapeType="1"/>
            </p:cNvSpPr>
            <p:nvPr/>
          </p:nvSpPr>
          <p:spPr bwMode="auto">
            <a:xfrm flipV="1">
              <a:off x="4224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69" name="Line 259"/>
            <p:cNvSpPr>
              <a:spLocks noChangeShapeType="1"/>
            </p:cNvSpPr>
            <p:nvPr/>
          </p:nvSpPr>
          <p:spPr bwMode="auto">
            <a:xfrm flipV="1">
              <a:off x="4326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70" name="Line 260"/>
            <p:cNvSpPr>
              <a:spLocks noChangeShapeType="1"/>
            </p:cNvSpPr>
            <p:nvPr/>
          </p:nvSpPr>
          <p:spPr bwMode="auto">
            <a:xfrm flipV="1">
              <a:off x="4380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71" name="Line 261"/>
            <p:cNvSpPr>
              <a:spLocks noChangeShapeType="1"/>
            </p:cNvSpPr>
            <p:nvPr/>
          </p:nvSpPr>
          <p:spPr bwMode="auto">
            <a:xfrm flipV="1">
              <a:off x="4422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72" name="Line 262"/>
            <p:cNvSpPr>
              <a:spLocks noChangeShapeType="1"/>
            </p:cNvSpPr>
            <p:nvPr/>
          </p:nvSpPr>
          <p:spPr bwMode="auto">
            <a:xfrm flipV="1">
              <a:off x="4458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73" name="Line 263"/>
            <p:cNvSpPr>
              <a:spLocks noChangeShapeType="1"/>
            </p:cNvSpPr>
            <p:nvPr/>
          </p:nvSpPr>
          <p:spPr bwMode="auto">
            <a:xfrm flipV="1">
              <a:off x="4482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74" name="Line 264"/>
            <p:cNvSpPr>
              <a:spLocks noChangeShapeType="1"/>
            </p:cNvSpPr>
            <p:nvPr/>
          </p:nvSpPr>
          <p:spPr bwMode="auto">
            <a:xfrm flipV="1">
              <a:off x="4506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75" name="Line 265"/>
            <p:cNvSpPr>
              <a:spLocks noChangeShapeType="1"/>
            </p:cNvSpPr>
            <p:nvPr/>
          </p:nvSpPr>
          <p:spPr bwMode="auto">
            <a:xfrm flipV="1">
              <a:off x="4524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76" name="Line 266"/>
            <p:cNvSpPr>
              <a:spLocks noChangeShapeType="1"/>
            </p:cNvSpPr>
            <p:nvPr/>
          </p:nvSpPr>
          <p:spPr bwMode="auto">
            <a:xfrm flipV="1">
              <a:off x="4542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77" name="Line 267"/>
            <p:cNvSpPr>
              <a:spLocks noChangeShapeType="1"/>
            </p:cNvSpPr>
            <p:nvPr/>
          </p:nvSpPr>
          <p:spPr bwMode="auto">
            <a:xfrm flipV="1">
              <a:off x="4554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78" name="Line 268"/>
            <p:cNvSpPr>
              <a:spLocks noChangeShapeType="1"/>
            </p:cNvSpPr>
            <p:nvPr/>
          </p:nvSpPr>
          <p:spPr bwMode="auto">
            <a:xfrm flipV="1">
              <a:off x="4656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79" name="Line 269"/>
            <p:cNvSpPr>
              <a:spLocks noChangeShapeType="1"/>
            </p:cNvSpPr>
            <p:nvPr/>
          </p:nvSpPr>
          <p:spPr bwMode="auto">
            <a:xfrm flipV="1">
              <a:off x="4716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80" name="Line 270"/>
            <p:cNvSpPr>
              <a:spLocks noChangeShapeType="1"/>
            </p:cNvSpPr>
            <p:nvPr/>
          </p:nvSpPr>
          <p:spPr bwMode="auto">
            <a:xfrm flipV="1">
              <a:off x="4752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81" name="Line 271"/>
            <p:cNvSpPr>
              <a:spLocks noChangeShapeType="1"/>
            </p:cNvSpPr>
            <p:nvPr/>
          </p:nvSpPr>
          <p:spPr bwMode="auto">
            <a:xfrm flipV="1">
              <a:off x="4788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82" name="Line 272"/>
            <p:cNvSpPr>
              <a:spLocks noChangeShapeType="1"/>
            </p:cNvSpPr>
            <p:nvPr/>
          </p:nvSpPr>
          <p:spPr bwMode="auto">
            <a:xfrm flipV="1">
              <a:off x="4812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83" name="Line 273"/>
            <p:cNvSpPr>
              <a:spLocks noChangeShapeType="1"/>
            </p:cNvSpPr>
            <p:nvPr/>
          </p:nvSpPr>
          <p:spPr bwMode="auto">
            <a:xfrm flipV="1">
              <a:off x="4836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84" name="Line 274"/>
            <p:cNvSpPr>
              <a:spLocks noChangeShapeType="1"/>
            </p:cNvSpPr>
            <p:nvPr/>
          </p:nvSpPr>
          <p:spPr bwMode="auto">
            <a:xfrm flipV="1">
              <a:off x="4854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85" name="Line 275"/>
            <p:cNvSpPr>
              <a:spLocks noChangeShapeType="1"/>
            </p:cNvSpPr>
            <p:nvPr/>
          </p:nvSpPr>
          <p:spPr bwMode="auto">
            <a:xfrm flipV="1">
              <a:off x="4872" y="1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86" name="Line 276"/>
            <p:cNvSpPr>
              <a:spLocks noChangeShapeType="1"/>
            </p:cNvSpPr>
            <p:nvPr/>
          </p:nvSpPr>
          <p:spPr bwMode="auto">
            <a:xfrm flipV="1">
              <a:off x="4884" y="178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87" name="Line 277"/>
            <p:cNvSpPr>
              <a:spLocks noChangeShapeType="1"/>
            </p:cNvSpPr>
            <p:nvPr/>
          </p:nvSpPr>
          <p:spPr bwMode="auto">
            <a:xfrm flipV="1">
              <a:off x="3234" y="179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88" name="Line 278"/>
            <p:cNvSpPr>
              <a:spLocks noChangeShapeType="1"/>
            </p:cNvSpPr>
            <p:nvPr/>
          </p:nvSpPr>
          <p:spPr bwMode="auto">
            <a:xfrm flipV="1">
              <a:off x="3564" y="180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89" name="Line 279"/>
            <p:cNvSpPr>
              <a:spLocks noChangeShapeType="1"/>
            </p:cNvSpPr>
            <p:nvPr/>
          </p:nvSpPr>
          <p:spPr bwMode="auto">
            <a:xfrm flipV="1">
              <a:off x="3894" y="180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90" name="Line 280"/>
            <p:cNvSpPr>
              <a:spLocks noChangeShapeType="1"/>
            </p:cNvSpPr>
            <p:nvPr/>
          </p:nvSpPr>
          <p:spPr bwMode="auto">
            <a:xfrm flipV="1">
              <a:off x="4224" y="180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91" name="Line 281"/>
            <p:cNvSpPr>
              <a:spLocks noChangeShapeType="1"/>
            </p:cNvSpPr>
            <p:nvPr/>
          </p:nvSpPr>
          <p:spPr bwMode="auto">
            <a:xfrm flipV="1">
              <a:off x="4554" y="180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92" name="Line 282"/>
            <p:cNvSpPr>
              <a:spLocks noChangeShapeType="1"/>
            </p:cNvSpPr>
            <p:nvPr/>
          </p:nvSpPr>
          <p:spPr bwMode="auto">
            <a:xfrm flipV="1">
              <a:off x="4884" y="179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93" name="Line 283"/>
            <p:cNvSpPr>
              <a:spLocks noChangeShapeType="1"/>
            </p:cNvSpPr>
            <p:nvPr/>
          </p:nvSpPr>
          <p:spPr bwMode="auto">
            <a:xfrm>
              <a:off x="3252" y="768"/>
              <a:ext cx="163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94" name="Line 284"/>
            <p:cNvSpPr>
              <a:spLocks noChangeShapeType="1"/>
            </p:cNvSpPr>
            <p:nvPr/>
          </p:nvSpPr>
          <p:spPr bwMode="auto">
            <a:xfrm flipV="1">
              <a:off x="3228" y="76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95" name="Line 285"/>
            <p:cNvSpPr>
              <a:spLocks noChangeShapeType="1"/>
            </p:cNvSpPr>
            <p:nvPr/>
          </p:nvSpPr>
          <p:spPr bwMode="auto">
            <a:xfrm flipV="1">
              <a:off x="3330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96" name="Line 286"/>
            <p:cNvSpPr>
              <a:spLocks noChangeShapeType="1"/>
            </p:cNvSpPr>
            <p:nvPr/>
          </p:nvSpPr>
          <p:spPr bwMode="auto">
            <a:xfrm flipV="1">
              <a:off x="3390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97" name="Line 287"/>
            <p:cNvSpPr>
              <a:spLocks noChangeShapeType="1"/>
            </p:cNvSpPr>
            <p:nvPr/>
          </p:nvSpPr>
          <p:spPr bwMode="auto">
            <a:xfrm flipV="1">
              <a:off x="3432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98" name="Line 288"/>
            <p:cNvSpPr>
              <a:spLocks noChangeShapeType="1"/>
            </p:cNvSpPr>
            <p:nvPr/>
          </p:nvSpPr>
          <p:spPr bwMode="auto">
            <a:xfrm flipV="1">
              <a:off x="3462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99" name="Line 289"/>
            <p:cNvSpPr>
              <a:spLocks noChangeShapeType="1"/>
            </p:cNvSpPr>
            <p:nvPr/>
          </p:nvSpPr>
          <p:spPr bwMode="auto">
            <a:xfrm flipV="1">
              <a:off x="3486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00" name="Line 290"/>
            <p:cNvSpPr>
              <a:spLocks noChangeShapeType="1"/>
            </p:cNvSpPr>
            <p:nvPr/>
          </p:nvSpPr>
          <p:spPr bwMode="auto">
            <a:xfrm flipV="1">
              <a:off x="3510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01" name="Line 291"/>
            <p:cNvSpPr>
              <a:spLocks noChangeShapeType="1"/>
            </p:cNvSpPr>
            <p:nvPr/>
          </p:nvSpPr>
          <p:spPr bwMode="auto">
            <a:xfrm flipV="1">
              <a:off x="3528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02" name="Line 292"/>
            <p:cNvSpPr>
              <a:spLocks noChangeShapeType="1"/>
            </p:cNvSpPr>
            <p:nvPr/>
          </p:nvSpPr>
          <p:spPr bwMode="auto">
            <a:xfrm flipV="1">
              <a:off x="3546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03" name="Line 293"/>
            <p:cNvSpPr>
              <a:spLocks noChangeShapeType="1"/>
            </p:cNvSpPr>
            <p:nvPr/>
          </p:nvSpPr>
          <p:spPr bwMode="auto">
            <a:xfrm flipV="1">
              <a:off x="3564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04" name="Line 294"/>
            <p:cNvSpPr>
              <a:spLocks noChangeShapeType="1"/>
            </p:cNvSpPr>
            <p:nvPr/>
          </p:nvSpPr>
          <p:spPr bwMode="auto">
            <a:xfrm flipV="1">
              <a:off x="3660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05" name="Line 295"/>
            <p:cNvSpPr>
              <a:spLocks noChangeShapeType="1"/>
            </p:cNvSpPr>
            <p:nvPr/>
          </p:nvSpPr>
          <p:spPr bwMode="auto">
            <a:xfrm flipV="1">
              <a:off x="3720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06" name="Line 296"/>
            <p:cNvSpPr>
              <a:spLocks noChangeShapeType="1"/>
            </p:cNvSpPr>
            <p:nvPr/>
          </p:nvSpPr>
          <p:spPr bwMode="auto">
            <a:xfrm flipV="1">
              <a:off x="3762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07" name="Line 297"/>
            <p:cNvSpPr>
              <a:spLocks noChangeShapeType="1"/>
            </p:cNvSpPr>
            <p:nvPr/>
          </p:nvSpPr>
          <p:spPr bwMode="auto">
            <a:xfrm flipV="1">
              <a:off x="3792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08" name="Line 298"/>
            <p:cNvSpPr>
              <a:spLocks noChangeShapeType="1"/>
            </p:cNvSpPr>
            <p:nvPr/>
          </p:nvSpPr>
          <p:spPr bwMode="auto">
            <a:xfrm flipV="1">
              <a:off x="3822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09" name="Line 299"/>
            <p:cNvSpPr>
              <a:spLocks noChangeShapeType="1"/>
            </p:cNvSpPr>
            <p:nvPr/>
          </p:nvSpPr>
          <p:spPr bwMode="auto">
            <a:xfrm flipV="1">
              <a:off x="3840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10" name="Line 300"/>
            <p:cNvSpPr>
              <a:spLocks noChangeShapeType="1"/>
            </p:cNvSpPr>
            <p:nvPr/>
          </p:nvSpPr>
          <p:spPr bwMode="auto">
            <a:xfrm flipV="1">
              <a:off x="3858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11" name="Line 301"/>
            <p:cNvSpPr>
              <a:spLocks noChangeShapeType="1"/>
            </p:cNvSpPr>
            <p:nvPr/>
          </p:nvSpPr>
          <p:spPr bwMode="auto">
            <a:xfrm flipV="1">
              <a:off x="3876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12" name="Line 302"/>
            <p:cNvSpPr>
              <a:spLocks noChangeShapeType="1"/>
            </p:cNvSpPr>
            <p:nvPr/>
          </p:nvSpPr>
          <p:spPr bwMode="auto">
            <a:xfrm flipV="1">
              <a:off x="3894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13" name="Line 303"/>
            <p:cNvSpPr>
              <a:spLocks noChangeShapeType="1"/>
            </p:cNvSpPr>
            <p:nvPr/>
          </p:nvSpPr>
          <p:spPr bwMode="auto">
            <a:xfrm flipV="1">
              <a:off x="3990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14" name="Line 304"/>
            <p:cNvSpPr>
              <a:spLocks noChangeShapeType="1"/>
            </p:cNvSpPr>
            <p:nvPr/>
          </p:nvSpPr>
          <p:spPr bwMode="auto">
            <a:xfrm flipV="1">
              <a:off x="4050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15" name="Line 305"/>
            <p:cNvSpPr>
              <a:spLocks noChangeShapeType="1"/>
            </p:cNvSpPr>
            <p:nvPr/>
          </p:nvSpPr>
          <p:spPr bwMode="auto">
            <a:xfrm flipV="1">
              <a:off x="4092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16" name="Line 306"/>
            <p:cNvSpPr>
              <a:spLocks noChangeShapeType="1"/>
            </p:cNvSpPr>
            <p:nvPr/>
          </p:nvSpPr>
          <p:spPr bwMode="auto">
            <a:xfrm flipV="1">
              <a:off x="4122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17" name="Line 307"/>
            <p:cNvSpPr>
              <a:spLocks noChangeShapeType="1"/>
            </p:cNvSpPr>
            <p:nvPr/>
          </p:nvSpPr>
          <p:spPr bwMode="auto">
            <a:xfrm flipV="1">
              <a:off x="4152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18" name="Line 308"/>
            <p:cNvSpPr>
              <a:spLocks noChangeShapeType="1"/>
            </p:cNvSpPr>
            <p:nvPr/>
          </p:nvSpPr>
          <p:spPr bwMode="auto">
            <a:xfrm flipV="1">
              <a:off x="4170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19" name="Line 309"/>
            <p:cNvSpPr>
              <a:spLocks noChangeShapeType="1"/>
            </p:cNvSpPr>
            <p:nvPr/>
          </p:nvSpPr>
          <p:spPr bwMode="auto">
            <a:xfrm flipV="1">
              <a:off x="4194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20" name="Line 310"/>
            <p:cNvSpPr>
              <a:spLocks noChangeShapeType="1"/>
            </p:cNvSpPr>
            <p:nvPr/>
          </p:nvSpPr>
          <p:spPr bwMode="auto">
            <a:xfrm flipV="1">
              <a:off x="4206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21" name="Line 311"/>
            <p:cNvSpPr>
              <a:spLocks noChangeShapeType="1"/>
            </p:cNvSpPr>
            <p:nvPr/>
          </p:nvSpPr>
          <p:spPr bwMode="auto">
            <a:xfrm flipV="1">
              <a:off x="4224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22" name="Line 312"/>
            <p:cNvSpPr>
              <a:spLocks noChangeShapeType="1"/>
            </p:cNvSpPr>
            <p:nvPr/>
          </p:nvSpPr>
          <p:spPr bwMode="auto">
            <a:xfrm flipV="1">
              <a:off x="4326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23" name="Line 313"/>
            <p:cNvSpPr>
              <a:spLocks noChangeShapeType="1"/>
            </p:cNvSpPr>
            <p:nvPr/>
          </p:nvSpPr>
          <p:spPr bwMode="auto">
            <a:xfrm flipV="1">
              <a:off x="4380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24" name="Line 314"/>
            <p:cNvSpPr>
              <a:spLocks noChangeShapeType="1"/>
            </p:cNvSpPr>
            <p:nvPr/>
          </p:nvSpPr>
          <p:spPr bwMode="auto">
            <a:xfrm flipV="1">
              <a:off x="4422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25" name="Line 315"/>
            <p:cNvSpPr>
              <a:spLocks noChangeShapeType="1"/>
            </p:cNvSpPr>
            <p:nvPr/>
          </p:nvSpPr>
          <p:spPr bwMode="auto">
            <a:xfrm flipV="1">
              <a:off x="4458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26" name="Line 316"/>
            <p:cNvSpPr>
              <a:spLocks noChangeShapeType="1"/>
            </p:cNvSpPr>
            <p:nvPr/>
          </p:nvSpPr>
          <p:spPr bwMode="auto">
            <a:xfrm flipV="1">
              <a:off x="4482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27" name="Line 317"/>
            <p:cNvSpPr>
              <a:spLocks noChangeShapeType="1"/>
            </p:cNvSpPr>
            <p:nvPr/>
          </p:nvSpPr>
          <p:spPr bwMode="auto">
            <a:xfrm flipV="1">
              <a:off x="4506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28" name="Line 318"/>
            <p:cNvSpPr>
              <a:spLocks noChangeShapeType="1"/>
            </p:cNvSpPr>
            <p:nvPr/>
          </p:nvSpPr>
          <p:spPr bwMode="auto">
            <a:xfrm flipV="1">
              <a:off x="4524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29" name="Line 319"/>
            <p:cNvSpPr>
              <a:spLocks noChangeShapeType="1"/>
            </p:cNvSpPr>
            <p:nvPr/>
          </p:nvSpPr>
          <p:spPr bwMode="auto">
            <a:xfrm flipV="1">
              <a:off x="4542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30" name="Line 320"/>
            <p:cNvSpPr>
              <a:spLocks noChangeShapeType="1"/>
            </p:cNvSpPr>
            <p:nvPr/>
          </p:nvSpPr>
          <p:spPr bwMode="auto">
            <a:xfrm flipV="1">
              <a:off x="4554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31" name="Line 321"/>
            <p:cNvSpPr>
              <a:spLocks noChangeShapeType="1"/>
            </p:cNvSpPr>
            <p:nvPr/>
          </p:nvSpPr>
          <p:spPr bwMode="auto">
            <a:xfrm flipV="1">
              <a:off x="4656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32" name="Line 322"/>
            <p:cNvSpPr>
              <a:spLocks noChangeShapeType="1"/>
            </p:cNvSpPr>
            <p:nvPr/>
          </p:nvSpPr>
          <p:spPr bwMode="auto">
            <a:xfrm flipV="1">
              <a:off x="4716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33" name="Line 323"/>
            <p:cNvSpPr>
              <a:spLocks noChangeShapeType="1"/>
            </p:cNvSpPr>
            <p:nvPr/>
          </p:nvSpPr>
          <p:spPr bwMode="auto">
            <a:xfrm flipV="1">
              <a:off x="4752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34" name="Line 324"/>
            <p:cNvSpPr>
              <a:spLocks noChangeShapeType="1"/>
            </p:cNvSpPr>
            <p:nvPr/>
          </p:nvSpPr>
          <p:spPr bwMode="auto">
            <a:xfrm flipV="1">
              <a:off x="4788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35" name="Line 325"/>
            <p:cNvSpPr>
              <a:spLocks noChangeShapeType="1"/>
            </p:cNvSpPr>
            <p:nvPr/>
          </p:nvSpPr>
          <p:spPr bwMode="auto">
            <a:xfrm flipV="1">
              <a:off x="4812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36" name="Line 326"/>
            <p:cNvSpPr>
              <a:spLocks noChangeShapeType="1"/>
            </p:cNvSpPr>
            <p:nvPr/>
          </p:nvSpPr>
          <p:spPr bwMode="auto">
            <a:xfrm flipV="1">
              <a:off x="4836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37" name="Line 327"/>
            <p:cNvSpPr>
              <a:spLocks noChangeShapeType="1"/>
            </p:cNvSpPr>
            <p:nvPr/>
          </p:nvSpPr>
          <p:spPr bwMode="auto">
            <a:xfrm flipV="1">
              <a:off x="4854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38" name="Line 328"/>
            <p:cNvSpPr>
              <a:spLocks noChangeShapeType="1"/>
            </p:cNvSpPr>
            <p:nvPr/>
          </p:nvSpPr>
          <p:spPr bwMode="auto">
            <a:xfrm flipV="1">
              <a:off x="4872" y="7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39" name="Line 329"/>
            <p:cNvSpPr>
              <a:spLocks noChangeShapeType="1"/>
            </p:cNvSpPr>
            <p:nvPr/>
          </p:nvSpPr>
          <p:spPr bwMode="auto">
            <a:xfrm flipV="1">
              <a:off x="4884" y="76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40" name="Line 330"/>
            <p:cNvSpPr>
              <a:spLocks noChangeShapeType="1"/>
            </p:cNvSpPr>
            <p:nvPr/>
          </p:nvSpPr>
          <p:spPr bwMode="auto">
            <a:xfrm flipV="1">
              <a:off x="3228" y="76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41" name="Line 331"/>
            <p:cNvSpPr>
              <a:spLocks noChangeShapeType="1"/>
            </p:cNvSpPr>
            <p:nvPr/>
          </p:nvSpPr>
          <p:spPr bwMode="auto">
            <a:xfrm flipV="1">
              <a:off x="3564" y="77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42" name="Line 332"/>
            <p:cNvSpPr>
              <a:spLocks noChangeShapeType="1"/>
            </p:cNvSpPr>
            <p:nvPr/>
          </p:nvSpPr>
          <p:spPr bwMode="auto">
            <a:xfrm flipV="1">
              <a:off x="3894" y="77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43" name="Line 333"/>
            <p:cNvSpPr>
              <a:spLocks noChangeShapeType="1"/>
            </p:cNvSpPr>
            <p:nvPr/>
          </p:nvSpPr>
          <p:spPr bwMode="auto">
            <a:xfrm flipV="1">
              <a:off x="4224" y="77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44" name="Line 334"/>
            <p:cNvSpPr>
              <a:spLocks noChangeShapeType="1"/>
            </p:cNvSpPr>
            <p:nvPr/>
          </p:nvSpPr>
          <p:spPr bwMode="auto">
            <a:xfrm flipV="1">
              <a:off x="4554" y="77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45" name="Line 335"/>
            <p:cNvSpPr>
              <a:spLocks noChangeShapeType="1"/>
            </p:cNvSpPr>
            <p:nvPr/>
          </p:nvSpPr>
          <p:spPr bwMode="auto">
            <a:xfrm flipV="1">
              <a:off x="4884" y="76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46" name="Freeform 336"/>
            <p:cNvSpPr>
              <a:spLocks/>
            </p:cNvSpPr>
            <p:nvPr/>
          </p:nvSpPr>
          <p:spPr bwMode="auto">
            <a:xfrm>
              <a:off x="3324" y="1080"/>
              <a:ext cx="348" cy="630"/>
            </a:xfrm>
            <a:custGeom>
              <a:avLst/>
              <a:gdLst>
                <a:gd name="T0" fmla="*/ 348 w 348"/>
                <a:gd name="T1" fmla="*/ 0 h 630"/>
                <a:gd name="T2" fmla="*/ 318 w 348"/>
                <a:gd name="T3" fmla="*/ 18 h 630"/>
                <a:gd name="T4" fmla="*/ 294 w 348"/>
                <a:gd name="T5" fmla="*/ 42 h 630"/>
                <a:gd name="T6" fmla="*/ 264 w 348"/>
                <a:gd name="T7" fmla="*/ 66 h 630"/>
                <a:gd name="T8" fmla="*/ 234 w 348"/>
                <a:gd name="T9" fmla="*/ 96 h 630"/>
                <a:gd name="T10" fmla="*/ 210 w 348"/>
                <a:gd name="T11" fmla="*/ 126 h 630"/>
                <a:gd name="T12" fmla="*/ 180 w 348"/>
                <a:gd name="T13" fmla="*/ 156 h 630"/>
                <a:gd name="T14" fmla="*/ 156 w 348"/>
                <a:gd name="T15" fmla="*/ 192 h 630"/>
                <a:gd name="T16" fmla="*/ 132 w 348"/>
                <a:gd name="T17" fmla="*/ 222 h 630"/>
                <a:gd name="T18" fmla="*/ 120 w 348"/>
                <a:gd name="T19" fmla="*/ 252 h 630"/>
                <a:gd name="T20" fmla="*/ 108 w 348"/>
                <a:gd name="T21" fmla="*/ 276 h 630"/>
                <a:gd name="T22" fmla="*/ 96 w 348"/>
                <a:gd name="T23" fmla="*/ 306 h 630"/>
                <a:gd name="T24" fmla="*/ 84 w 348"/>
                <a:gd name="T25" fmla="*/ 336 h 630"/>
                <a:gd name="T26" fmla="*/ 72 w 348"/>
                <a:gd name="T27" fmla="*/ 366 h 630"/>
                <a:gd name="T28" fmla="*/ 60 w 348"/>
                <a:gd name="T29" fmla="*/ 396 h 630"/>
                <a:gd name="T30" fmla="*/ 48 w 348"/>
                <a:gd name="T31" fmla="*/ 426 h 630"/>
                <a:gd name="T32" fmla="*/ 42 w 348"/>
                <a:gd name="T33" fmla="*/ 456 h 630"/>
                <a:gd name="T34" fmla="*/ 30 w 348"/>
                <a:gd name="T35" fmla="*/ 504 h 630"/>
                <a:gd name="T36" fmla="*/ 18 w 348"/>
                <a:gd name="T37" fmla="*/ 546 h 630"/>
                <a:gd name="T38" fmla="*/ 12 w 348"/>
                <a:gd name="T39" fmla="*/ 588 h 630"/>
                <a:gd name="T40" fmla="*/ 0 w 348"/>
                <a:gd name="T41" fmla="*/ 630 h 6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8" h="630">
                  <a:moveTo>
                    <a:pt x="348" y="0"/>
                  </a:moveTo>
                  <a:lnTo>
                    <a:pt x="318" y="18"/>
                  </a:lnTo>
                  <a:lnTo>
                    <a:pt x="294" y="42"/>
                  </a:lnTo>
                  <a:lnTo>
                    <a:pt x="264" y="66"/>
                  </a:lnTo>
                  <a:lnTo>
                    <a:pt x="234" y="96"/>
                  </a:lnTo>
                  <a:lnTo>
                    <a:pt x="210" y="126"/>
                  </a:lnTo>
                  <a:lnTo>
                    <a:pt x="180" y="156"/>
                  </a:lnTo>
                  <a:lnTo>
                    <a:pt x="156" y="192"/>
                  </a:lnTo>
                  <a:lnTo>
                    <a:pt x="132" y="222"/>
                  </a:lnTo>
                  <a:lnTo>
                    <a:pt x="120" y="252"/>
                  </a:lnTo>
                  <a:lnTo>
                    <a:pt x="108" y="276"/>
                  </a:lnTo>
                  <a:lnTo>
                    <a:pt x="96" y="306"/>
                  </a:lnTo>
                  <a:lnTo>
                    <a:pt x="84" y="336"/>
                  </a:lnTo>
                  <a:lnTo>
                    <a:pt x="72" y="366"/>
                  </a:lnTo>
                  <a:lnTo>
                    <a:pt x="60" y="396"/>
                  </a:lnTo>
                  <a:lnTo>
                    <a:pt x="48" y="426"/>
                  </a:lnTo>
                  <a:lnTo>
                    <a:pt x="42" y="456"/>
                  </a:lnTo>
                  <a:lnTo>
                    <a:pt x="30" y="504"/>
                  </a:lnTo>
                  <a:lnTo>
                    <a:pt x="18" y="546"/>
                  </a:lnTo>
                  <a:lnTo>
                    <a:pt x="12" y="588"/>
                  </a:lnTo>
                  <a:lnTo>
                    <a:pt x="0" y="630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47" name="Line 337"/>
            <p:cNvSpPr>
              <a:spLocks noChangeShapeType="1"/>
            </p:cNvSpPr>
            <p:nvPr/>
          </p:nvSpPr>
          <p:spPr bwMode="auto">
            <a:xfrm>
              <a:off x="3672" y="108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48" name="Line 338"/>
            <p:cNvSpPr>
              <a:spLocks noChangeShapeType="1"/>
            </p:cNvSpPr>
            <p:nvPr/>
          </p:nvSpPr>
          <p:spPr bwMode="auto">
            <a:xfrm>
              <a:off x="3672" y="1074"/>
              <a:ext cx="498" cy="56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49" name="Freeform 339"/>
            <p:cNvSpPr>
              <a:spLocks/>
            </p:cNvSpPr>
            <p:nvPr/>
          </p:nvSpPr>
          <p:spPr bwMode="auto">
            <a:xfrm>
              <a:off x="4206" y="1266"/>
              <a:ext cx="66" cy="48"/>
            </a:xfrm>
            <a:custGeom>
              <a:avLst/>
              <a:gdLst>
                <a:gd name="T0" fmla="*/ 30 w 66"/>
                <a:gd name="T1" fmla="*/ 0 h 48"/>
                <a:gd name="T2" fmla="*/ 48 w 66"/>
                <a:gd name="T3" fmla="*/ 24 h 48"/>
                <a:gd name="T4" fmla="*/ 66 w 66"/>
                <a:gd name="T5" fmla="*/ 48 h 48"/>
                <a:gd name="T6" fmla="*/ 30 w 66"/>
                <a:gd name="T7" fmla="*/ 48 h 48"/>
                <a:gd name="T8" fmla="*/ 0 w 66"/>
                <a:gd name="T9" fmla="*/ 48 h 48"/>
                <a:gd name="T10" fmla="*/ 18 w 66"/>
                <a:gd name="T11" fmla="*/ 24 h 48"/>
                <a:gd name="T12" fmla="*/ 30 w 66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8">
                  <a:moveTo>
                    <a:pt x="30" y="0"/>
                  </a:moveTo>
                  <a:lnTo>
                    <a:pt x="48" y="24"/>
                  </a:lnTo>
                  <a:lnTo>
                    <a:pt x="66" y="48"/>
                  </a:lnTo>
                  <a:lnTo>
                    <a:pt x="30" y="48"/>
                  </a:lnTo>
                  <a:lnTo>
                    <a:pt x="0" y="48"/>
                  </a:lnTo>
                  <a:lnTo>
                    <a:pt x="18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50" name="Freeform 340"/>
            <p:cNvSpPr>
              <a:spLocks/>
            </p:cNvSpPr>
            <p:nvPr/>
          </p:nvSpPr>
          <p:spPr bwMode="auto">
            <a:xfrm>
              <a:off x="4206" y="1266"/>
              <a:ext cx="66" cy="48"/>
            </a:xfrm>
            <a:custGeom>
              <a:avLst/>
              <a:gdLst>
                <a:gd name="T0" fmla="*/ 30 w 66"/>
                <a:gd name="T1" fmla="*/ 0 h 48"/>
                <a:gd name="T2" fmla="*/ 48 w 66"/>
                <a:gd name="T3" fmla="*/ 24 h 48"/>
                <a:gd name="T4" fmla="*/ 66 w 66"/>
                <a:gd name="T5" fmla="*/ 48 h 48"/>
                <a:gd name="T6" fmla="*/ 30 w 66"/>
                <a:gd name="T7" fmla="*/ 48 h 48"/>
                <a:gd name="T8" fmla="*/ 0 w 66"/>
                <a:gd name="T9" fmla="*/ 48 h 48"/>
                <a:gd name="T10" fmla="*/ 18 w 66"/>
                <a:gd name="T11" fmla="*/ 24 h 48"/>
                <a:gd name="T12" fmla="*/ 30 w 66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8">
                  <a:moveTo>
                    <a:pt x="30" y="0"/>
                  </a:moveTo>
                  <a:lnTo>
                    <a:pt x="48" y="24"/>
                  </a:lnTo>
                  <a:lnTo>
                    <a:pt x="66" y="48"/>
                  </a:lnTo>
                  <a:lnTo>
                    <a:pt x="30" y="48"/>
                  </a:lnTo>
                  <a:lnTo>
                    <a:pt x="0" y="48"/>
                  </a:lnTo>
                  <a:lnTo>
                    <a:pt x="18" y="24"/>
                  </a:lnTo>
                  <a:lnTo>
                    <a:pt x="3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51" name="Freeform 341"/>
            <p:cNvSpPr>
              <a:spLocks/>
            </p:cNvSpPr>
            <p:nvPr/>
          </p:nvSpPr>
          <p:spPr bwMode="auto">
            <a:xfrm>
              <a:off x="4290" y="1212"/>
              <a:ext cx="66" cy="48"/>
            </a:xfrm>
            <a:custGeom>
              <a:avLst/>
              <a:gdLst>
                <a:gd name="T0" fmla="*/ 30 w 66"/>
                <a:gd name="T1" fmla="*/ 0 h 48"/>
                <a:gd name="T2" fmla="*/ 48 w 66"/>
                <a:gd name="T3" fmla="*/ 24 h 48"/>
                <a:gd name="T4" fmla="*/ 66 w 66"/>
                <a:gd name="T5" fmla="*/ 48 h 48"/>
                <a:gd name="T6" fmla="*/ 30 w 66"/>
                <a:gd name="T7" fmla="*/ 48 h 48"/>
                <a:gd name="T8" fmla="*/ 0 w 66"/>
                <a:gd name="T9" fmla="*/ 48 h 48"/>
                <a:gd name="T10" fmla="*/ 18 w 66"/>
                <a:gd name="T11" fmla="*/ 24 h 48"/>
                <a:gd name="T12" fmla="*/ 30 w 66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8">
                  <a:moveTo>
                    <a:pt x="30" y="0"/>
                  </a:moveTo>
                  <a:lnTo>
                    <a:pt x="48" y="24"/>
                  </a:lnTo>
                  <a:lnTo>
                    <a:pt x="66" y="48"/>
                  </a:lnTo>
                  <a:lnTo>
                    <a:pt x="30" y="48"/>
                  </a:lnTo>
                  <a:lnTo>
                    <a:pt x="0" y="48"/>
                  </a:lnTo>
                  <a:lnTo>
                    <a:pt x="18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52" name="Freeform 342"/>
            <p:cNvSpPr>
              <a:spLocks/>
            </p:cNvSpPr>
            <p:nvPr/>
          </p:nvSpPr>
          <p:spPr bwMode="auto">
            <a:xfrm>
              <a:off x="4290" y="1212"/>
              <a:ext cx="66" cy="48"/>
            </a:xfrm>
            <a:custGeom>
              <a:avLst/>
              <a:gdLst>
                <a:gd name="T0" fmla="*/ 30 w 66"/>
                <a:gd name="T1" fmla="*/ 0 h 48"/>
                <a:gd name="T2" fmla="*/ 48 w 66"/>
                <a:gd name="T3" fmla="*/ 24 h 48"/>
                <a:gd name="T4" fmla="*/ 66 w 66"/>
                <a:gd name="T5" fmla="*/ 48 h 48"/>
                <a:gd name="T6" fmla="*/ 30 w 66"/>
                <a:gd name="T7" fmla="*/ 48 h 48"/>
                <a:gd name="T8" fmla="*/ 0 w 66"/>
                <a:gd name="T9" fmla="*/ 48 h 48"/>
                <a:gd name="T10" fmla="*/ 18 w 66"/>
                <a:gd name="T11" fmla="*/ 24 h 48"/>
                <a:gd name="T12" fmla="*/ 30 w 66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8">
                  <a:moveTo>
                    <a:pt x="30" y="0"/>
                  </a:moveTo>
                  <a:lnTo>
                    <a:pt x="48" y="24"/>
                  </a:lnTo>
                  <a:lnTo>
                    <a:pt x="66" y="48"/>
                  </a:lnTo>
                  <a:lnTo>
                    <a:pt x="30" y="48"/>
                  </a:lnTo>
                  <a:lnTo>
                    <a:pt x="0" y="48"/>
                  </a:lnTo>
                  <a:lnTo>
                    <a:pt x="18" y="24"/>
                  </a:lnTo>
                  <a:lnTo>
                    <a:pt x="3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53" name="Freeform 343"/>
            <p:cNvSpPr>
              <a:spLocks/>
            </p:cNvSpPr>
            <p:nvPr/>
          </p:nvSpPr>
          <p:spPr bwMode="auto">
            <a:xfrm>
              <a:off x="4422" y="1098"/>
              <a:ext cx="66" cy="48"/>
            </a:xfrm>
            <a:custGeom>
              <a:avLst/>
              <a:gdLst>
                <a:gd name="T0" fmla="*/ 36 w 66"/>
                <a:gd name="T1" fmla="*/ 0 h 48"/>
                <a:gd name="T2" fmla="*/ 48 w 66"/>
                <a:gd name="T3" fmla="*/ 24 h 48"/>
                <a:gd name="T4" fmla="*/ 66 w 66"/>
                <a:gd name="T5" fmla="*/ 48 h 48"/>
                <a:gd name="T6" fmla="*/ 36 w 66"/>
                <a:gd name="T7" fmla="*/ 48 h 48"/>
                <a:gd name="T8" fmla="*/ 0 w 66"/>
                <a:gd name="T9" fmla="*/ 48 h 48"/>
                <a:gd name="T10" fmla="*/ 18 w 66"/>
                <a:gd name="T11" fmla="*/ 24 h 48"/>
                <a:gd name="T12" fmla="*/ 36 w 66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8">
                  <a:moveTo>
                    <a:pt x="36" y="0"/>
                  </a:moveTo>
                  <a:lnTo>
                    <a:pt x="48" y="24"/>
                  </a:lnTo>
                  <a:lnTo>
                    <a:pt x="66" y="48"/>
                  </a:lnTo>
                  <a:lnTo>
                    <a:pt x="36" y="48"/>
                  </a:lnTo>
                  <a:lnTo>
                    <a:pt x="0" y="48"/>
                  </a:lnTo>
                  <a:lnTo>
                    <a:pt x="18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54" name="Freeform 344"/>
            <p:cNvSpPr>
              <a:spLocks/>
            </p:cNvSpPr>
            <p:nvPr/>
          </p:nvSpPr>
          <p:spPr bwMode="auto">
            <a:xfrm>
              <a:off x="4422" y="1098"/>
              <a:ext cx="66" cy="48"/>
            </a:xfrm>
            <a:custGeom>
              <a:avLst/>
              <a:gdLst>
                <a:gd name="T0" fmla="*/ 36 w 66"/>
                <a:gd name="T1" fmla="*/ 0 h 48"/>
                <a:gd name="T2" fmla="*/ 48 w 66"/>
                <a:gd name="T3" fmla="*/ 24 h 48"/>
                <a:gd name="T4" fmla="*/ 66 w 66"/>
                <a:gd name="T5" fmla="*/ 48 h 48"/>
                <a:gd name="T6" fmla="*/ 36 w 66"/>
                <a:gd name="T7" fmla="*/ 48 h 48"/>
                <a:gd name="T8" fmla="*/ 0 w 66"/>
                <a:gd name="T9" fmla="*/ 48 h 48"/>
                <a:gd name="T10" fmla="*/ 18 w 66"/>
                <a:gd name="T11" fmla="*/ 24 h 48"/>
                <a:gd name="T12" fmla="*/ 36 w 66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8">
                  <a:moveTo>
                    <a:pt x="36" y="0"/>
                  </a:moveTo>
                  <a:lnTo>
                    <a:pt x="48" y="24"/>
                  </a:lnTo>
                  <a:lnTo>
                    <a:pt x="66" y="48"/>
                  </a:lnTo>
                  <a:lnTo>
                    <a:pt x="36" y="48"/>
                  </a:lnTo>
                  <a:lnTo>
                    <a:pt x="0" y="48"/>
                  </a:lnTo>
                  <a:lnTo>
                    <a:pt x="18" y="24"/>
                  </a:lnTo>
                  <a:lnTo>
                    <a:pt x="3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55" name="Freeform 345"/>
            <p:cNvSpPr>
              <a:spLocks/>
            </p:cNvSpPr>
            <p:nvPr/>
          </p:nvSpPr>
          <p:spPr bwMode="auto">
            <a:xfrm>
              <a:off x="4470" y="1038"/>
              <a:ext cx="66" cy="48"/>
            </a:xfrm>
            <a:custGeom>
              <a:avLst/>
              <a:gdLst>
                <a:gd name="T0" fmla="*/ 36 w 66"/>
                <a:gd name="T1" fmla="*/ 0 h 48"/>
                <a:gd name="T2" fmla="*/ 48 w 66"/>
                <a:gd name="T3" fmla="*/ 24 h 48"/>
                <a:gd name="T4" fmla="*/ 66 w 66"/>
                <a:gd name="T5" fmla="*/ 48 h 48"/>
                <a:gd name="T6" fmla="*/ 36 w 66"/>
                <a:gd name="T7" fmla="*/ 48 h 48"/>
                <a:gd name="T8" fmla="*/ 0 w 66"/>
                <a:gd name="T9" fmla="*/ 48 h 48"/>
                <a:gd name="T10" fmla="*/ 18 w 66"/>
                <a:gd name="T11" fmla="*/ 24 h 48"/>
                <a:gd name="T12" fmla="*/ 36 w 66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8">
                  <a:moveTo>
                    <a:pt x="36" y="0"/>
                  </a:moveTo>
                  <a:lnTo>
                    <a:pt x="48" y="24"/>
                  </a:lnTo>
                  <a:lnTo>
                    <a:pt x="66" y="48"/>
                  </a:lnTo>
                  <a:lnTo>
                    <a:pt x="36" y="48"/>
                  </a:lnTo>
                  <a:lnTo>
                    <a:pt x="0" y="48"/>
                  </a:lnTo>
                  <a:lnTo>
                    <a:pt x="18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56" name="Freeform 346"/>
            <p:cNvSpPr>
              <a:spLocks/>
            </p:cNvSpPr>
            <p:nvPr/>
          </p:nvSpPr>
          <p:spPr bwMode="auto">
            <a:xfrm>
              <a:off x="4470" y="1038"/>
              <a:ext cx="66" cy="48"/>
            </a:xfrm>
            <a:custGeom>
              <a:avLst/>
              <a:gdLst>
                <a:gd name="T0" fmla="*/ 36 w 66"/>
                <a:gd name="T1" fmla="*/ 0 h 48"/>
                <a:gd name="T2" fmla="*/ 48 w 66"/>
                <a:gd name="T3" fmla="*/ 24 h 48"/>
                <a:gd name="T4" fmla="*/ 66 w 66"/>
                <a:gd name="T5" fmla="*/ 48 h 48"/>
                <a:gd name="T6" fmla="*/ 36 w 66"/>
                <a:gd name="T7" fmla="*/ 48 h 48"/>
                <a:gd name="T8" fmla="*/ 0 w 66"/>
                <a:gd name="T9" fmla="*/ 48 h 48"/>
                <a:gd name="T10" fmla="*/ 18 w 66"/>
                <a:gd name="T11" fmla="*/ 24 h 48"/>
                <a:gd name="T12" fmla="*/ 36 w 66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8">
                  <a:moveTo>
                    <a:pt x="36" y="0"/>
                  </a:moveTo>
                  <a:lnTo>
                    <a:pt x="48" y="24"/>
                  </a:lnTo>
                  <a:lnTo>
                    <a:pt x="66" y="48"/>
                  </a:lnTo>
                  <a:lnTo>
                    <a:pt x="36" y="48"/>
                  </a:lnTo>
                  <a:lnTo>
                    <a:pt x="0" y="48"/>
                  </a:lnTo>
                  <a:lnTo>
                    <a:pt x="18" y="24"/>
                  </a:lnTo>
                  <a:lnTo>
                    <a:pt x="3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57" name="Freeform 347"/>
            <p:cNvSpPr>
              <a:spLocks/>
            </p:cNvSpPr>
            <p:nvPr/>
          </p:nvSpPr>
          <p:spPr bwMode="auto">
            <a:xfrm>
              <a:off x="4536" y="1026"/>
              <a:ext cx="66" cy="48"/>
            </a:xfrm>
            <a:custGeom>
              <a:avLst/>
              <a:gdLst>
                <a:gd name="T0" fmla="*/ 30 w 66"/>
                <a:gd name="T1" fmla="*/ 0 h 48"/>
                <a:gd name="T2" fmla="*/ 48 w 66"/>
                <a:gd name="T3" fmla="*/ 24 h 48"/>
                <a:gd name="T4" fmla="*/ 66 w 66"/>
                <a:gd name="T5" fmla="*/ 48 h 48"/>
                <a:gd name="T6" fmla="*/ 30 w 66"/>
                <a:gd name="T7" fmla="*/ 48 h 48"/>
                <a:gd name="T8" fmla="*/ 0 w 66"/>
                <a:gd name="T9" fmla="*/ 48 h 48"/>
                <a:gd name="T10" fmla="*/ 18 w 66"/>
                <a:gd name="T11" fmla="*/ 24 h 48"/>
                <a:gd name="T12" fmla="*/ 30 w 66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8">
                  <a:moveTo>
                    <a:pt x="30" y="0"/>
                  </a:moveTo>
                  <a:lnTo>
                    <a:pt x="48" y="24"/>
                  </a:lnTo>
                  <a:lnTo>
                    <a:pt x="66" y="48"/>
                  </a:lnTo>
                  <a:lnTo>
                    <a:pt x="30" y="48"/>
                  </a:lnTo>
                  <a:lnTo>
                    <a:pt x="0" y="48"/>
                  </a:lnTo>
                  <a:lnTo>
                    <a:pt x="18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58" name="Freeform 348"/>
            <p:cNvSpPr>
              <a:spLocks/>
            </p:cNvSpPr>
            <p:nvPr/>
          </p:nvSpPr>
          <p:spPr bwMode="auto">
            <a:xfrm>
              <a:off x="4536" y="1026"/>
              <a:ext cx="66" cy="48"/>
            </a:xfrm>
            <a:custGeom>
              <a:avLst/>
              <a:gdLst>
                <a:gd name="T0" fmla="*/ 30 w 66"/>
                <a:gd name="T1" fmla="*/ 0 h 48"/>
                <a:gd name="T2" fmla="*/ 48 w 66"/>
                <a:gd name="T3" fmla="*/ 24 h 48"/>
                <a:gd name="T4" fmla="*/ 66 w 66"/>
                <a:gd name="T5" fmla="*/ 48 h 48"/>
                <a:gd name="T6" fmla="*/ 30 w 66"/>
                <a:gd name="T7" fmla="*/ 48 h 48"/>
                <a:gd name="T8" fmla="*/ 0 w 66"/>
                <a:gd name="T9" fmla="*/ 48 h 48"/>
                <a:gd name="T10" fmla="*/ 18 w 66"/>
                <a:gd name="T11" fmla="*/ 24 h 48"/>
                <a:gd name="T12" fmla="*/ 30 w 66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8">
                  <a:moveTo>
                    <a:pt x="30" y="0"/>
                  </a:moveTo>
                  <a:lnTo>
                    <a:pt x="48" y="24"/>
                  </a:lnTo>
                  <a:lnTo>
                    <a:pt x="66" y="48"/>
                  </a:lnTo>
                  <a:lnTo>
                    <a:pt x="30" y="48"/>
                  </a:lnTo>
                  <a:lnTo>
                    <a:pt x="0" y="48"/>
                  </a:lnTo>
                  <a:lnTo>
                    <a:pt x="18" y="24"/>
                  </a:lnTo>
                  <a:lnTo>
                    <a:pt x="3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59" name="Freeform 349"/>
            <p:cNvSpPr>
              <a:spLocks/>
            </p:cNvSpPr>
            <p:nvPr/>
          </p:nvSpPr>
          <p:spPr bwMode="auto">
            <a:xfrm>
              <a:off x="4590" y="1002"/>
              <a:ext cx="66" cy="54"/>
            </a:xfrm>
            <a:custGeom>
              <a:avLst/>
              <a:gdLst>
                <a:gd name="T0" fmla="*/ 30 w 66"/>
                <a:gd name="T1" fmla="*/ 0 h 54"/>
                <a:gd name="T2" fmla="*/ 48 w 66"/>
                <a:gd name="T3" fmla="*/ 30 h 54"/>
                <a:gd name="T4" fmla="*/ 66 w 66"/>
                <a:gd name="T5" fmla="*/ 54 h 54"/>
                <a:gd name="T6" fmla="*/ 30 w 66"/>
                <a:gd name="T7" fmla="*/ 54 h 54"/>
                <a:gd name="T8" fmla="*/ 0 w 66"/>
                <a:gd name="T9" fmla="*/ 54 h 54"/>
                <a:gd name="T10" fmla="*/ 18 w 66"/>
                <a:gd name="T11" fmla="*/ 30 h 54"/>
                <a:gd name="T12" fmla="*/ 30 w 66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54">
                  <a:moveTo>
                    <a:pt x="30" y="0"/>
                  </a:moveTo>
                  <a:lnTo>
                    <a:pt x="48" y="30"/>
                  </a:lnTo>
                  <a:lnTo>
                    <a:pt x="66" y="54"/>
                  </a:lnTo>
                  <a:lnTo>
                    <a:pt x="30" y="54"/>
                  </a:lnTo>
                  <a:lnTo>
                    <a:pt x="0" y="54"/>
                  </a:lnTo>
                  <a:lnTo>
                    <a:pt x="18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60" name="Freeform 350"/>
            <p:cNvSpPr>
              <a:spLocks/>
            </p:cNvSpPr>
            <p:nvPr/>
          </p:nvSpPr>
          <p:spPr bwMode="auto">
            <a:xfrm>
              <a:off x="4590" y="1002"/>
              <a:ext cx="66" cy="54"/>
            </a:xfrm>
            <a:custGeom>
              <a:avLst/>
              <a:gdLst>
                <a:gd name="T0" fmla="*/ 30 w 66"/>
                <a:gd name="T1" fmla="*/ 0 h 54"/>
                <a:gd name="T2" fmla="*/ 48 w 66"/>
                <a:gd name="T3" fmla="*/ 30 h 54"/>
                <a:gd name="T4" fmla="*/ 66 w 66"/>
                <a:gd name="T5" fmla="*/ 54 h 54"/>
                <a:gd name="T6" fmla="*/ 30 w 66"/>
                <a:gd name="T7" fmla="*/ 54 h 54"/>
                <a:gd name="T8" fmla="*/ 0 w 66"/>
                <a:gd name="T9" fmla="*/ 54 h 54"/>
                <a:gd name="T10" fmla="*/ 18 w 66"/>
                <a:gd name="T11" fmla="*/ 30 h 54"/>
                <a:gd name="T12" fmla="*/ 30 w 66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54">
                  <a:moveTo>
                    <a:pt x="30" y="0"/>
                  </a:moveTo>
                  <a:lnTo>
                    <a:pt x="48" y="30"/>
                  </a:lnTo>
                  <a:lnTo>
                    <a:pt x="66" y="54"/>
                  </a:lnTo>
                  <a:lnTo>
                    <a:pt x="30" y="54"/>
                  </a:lnTo>
                  <a:lnTo>
                    <a:pt x="0" y="54"/>
                  </a:lnTo>
                  <a:lnTo>
                    <a:pt x="18" y="30"/>
                  </a:lnTo>
                  <a:lnTo>
                    <a:pt x="3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61" name="Freeform 351"/>
            <p:cNvSpPr>
              <a:spLocks/>
            </p:cNvSpPr>
            <p:nvPr/>
          </p:nvSpPr>
          <p:spPr bwMode="auto">
            <a:xfrm>
              <a:off x="4632" y="1032"/>
              <a:ext cx="66" cy="54"/>
            </a:xfrm>
            <a:custGeom>
              <a:avLst/>
              <a:gdLst>
                <a:gd name="T0" fmla="*/ 36 w 66"/>
                <a:gd name="T1" fmla="*/ 0 h 54"/>
                <a:gd name="T2" fmla="*/ 48 w 66"/>
                <a:gd name="T3" fmla="*/ 30 h 54"/>
                <a:gd name="T4" fmla="*/ 66 w 66"/>
                <a:gd name="T5" fmla="*/ 54 h 54"/>
                <a:gd name="T6" fmla="*/ 36 w 66"/>
                <a:gd name="T7" fmla="*/ 54 h 54"/>
                <a:gd name="T8" fmla="*/ 0 w 66"/>
                <a:gd name="T9" fmla="*/ 54 h 54"/>
                <a:gd name="T10" fmla="*/ 18 w 66"/>
                <a:gd name="T11" fmla="*/ 30 h 54"/>
                <a:gd name="T12" fmla="*/ 36 w 66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54">
                  <a:moveTo>
                    <a:pt x="36" y="0"/>
                  </a:moveTo>
                  <a:lnTo>
                    <a:pt x="48" y="30"/>
                  </a:lnTo>
                  <a:lnTo>
                    <a:pt x="66" y="54"/>
                  </a:lnTo>
                  <a:lnTo>
                    <a:pt x="36" y="54"/>
                  </a:lnTo>
                  <a:lnTo>
                    <a:pt x="0" y="54"/>
                  </a:lnTo>
                  <a:lnTo>
                    <a:pt x="18" y="3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62" name="Freeform 352"/>
            <p:cNvSpPr>
              <a:spLocks/>
            </p:cNvSpPr>
            <p:nvPr/>
          </p:nvSpPr>
          <p:spPr bwMode="auto">
            <a:xfrm>
              <a:off x="4632" y="1032"/>
              <a:ext cx="66" cy="54"/>
            </a:xfrm>
            <a:custGeom>
              <a:avLst/>
              <a:gdLst>
                <a:gd name="T0" fmla="*/ 36 w 66"/>
                <a:gd name="T1" fmla="*/ 0 h 54"/>
                <a:gd name="T2" fmla="*/ 48 w 66"/>
                <a:gd name="T3" fmla="*/ 30 h 54"/>
                <a:gd name="T4" fmla="*/ 66 w 66"/>
                <a:gd name="T5" fmla="*/ 54 h 54"/>
                <a:gd name="T6" fmla="*/ 36 w 66"/>
                <a:gd name="T7" fmla="*/ 54 h 54"/>
                <a:gd name="T8" fmla="*/ 0 w 66"/>
                <a:gd name="T9" fmla="*/ 54 h 54"/>
                <a:gd name="T10" fmla="*/ 18 w 66"/>
                <a:gd name="T11" fmla="*/ 30 h 54"/>
                <a:gd name="T12" fmla="*/ 36 w 66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54">
                  <a:moveTo>
                    <a:pt x="36" y="0"/>
                  </a:moveTo>
                  <a:lnTo>
                    <a:pt x="48" y="30"/>
                  </a:lnTo>
                  <a:lnTo>
                    <a:pt x="66" y="54"/>
                  </a:lnTo>
                  <a:lnTo>
                    <a:pt x="36" y="54"/>
                  </a:lnTo>
                  <a:lnTo>
                    <a:pt x="0" y="54"/>
                  </a:lnTo>
                  <a:lnTo>
                    <a:pt x="18" y="30"/>
                  </a:lnTo>
                  <a:lnTo>
                    <a:pt x="3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63" name="Freeform 353"/>
            <p:cNvSpPr>
              <a:spLocks/>
            </p:cNvSpPr>
            <p:nvPr/>
          </p:nvSpPr>
          <p:spPr bwMode="auto">
            <a:xfrm>
              <a:off x="4614" y="1020"/>
              <a:ext cx="66" cy="48"/>
            </a:xfrm>
            <a:custGeom>
              <a:avLst/>
              <a:gdLst>
                <a:gd name="T0" fmla="*/ 36 w 66"/>
                <a:gd name="T1" fmla="*/ 0 h 48"/>
                <a:gd name="T2" fmla="*/ 48 w 66"/>
                <a:gd name="T3" fmla="*/ 24 h 48"/>
                <a:gd name="T4" fmla="*/ 66 w 66"/>
                <a:gd name="T5" fmla="*/ 48 h 48"/>
                <a:gd name="T6" fmla="*/ 36 w 66"/>
                <a:gd name="T7" fmla="*/ 48 h 48"/>
                <a:gd name="T8" fmla="*/ 0 w 66"/>
                <a:gd name="T9" fmla="*/ 48 h 48"/>
                <a:gd name="T10" fmla="*/ 18 w 66"/>
                <a:gd name="T11" fmla="*/ 24 h 48"/>
                <a:gd name="T12" fmla="*/ 36 w 66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8">
                  <a:moveTo>
                    <a:pt x="36" y="0"/>
                  </a:moveTo>
                  <a:lnTo>
                    <a:pt x="48" y="24"/>
                  </a:lnTo>
                  <a:lnTo>
                    <a:pt x="66" y="48"/>
                  </a:lnTo>
                  <a:lnTo>
                    <a:pt x="36" y="48"/>
                  </a:lnTo>
                  <a:lnTo>
                    <a:pt x="0" y="48"/>
                  </a:lnTo>
                  <a:lnTo>
                    <a:pt x="18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64" name="Freeform 354"/>
            <p:cNvSpPr>
              <a:spLocks/>
            </p:cNvSpPr>
            <p:nvPr/>
          </p:nvSpPr>
          <p:spPr bwMode="auto">
            <a:xfrm>
              <a:off x="4614" y="1020"/>
              <a:ext cx="66" cy="48"/>
            </a:xfrm>
            <a:custGeom>
              <a:avLst/>
              <a:gdLst>
                <a:gd name="T0" fmla="*/ 36 w 66"/>
                <a:gd name="T1" fmla="*/ 0 h 48"/>
                <a:gd name="T2" fmla="*/ 48 w 66"/>
                <a:gd name="T3" fmla="*/ 24 h 48"/>
                <a:gd name="T4" fmla="*/ 66 w 66"/>
                <a:gd name="T5" fmla="*/ 48 h 48"/>
                <a:gd name="T6" fmla="*/ 36 w 66"/>
                <a:gd name="T7" fmla="*/ 48 h 48"/>
                <a:gd name="T8" fmla="*/ 0 w 66"/>
                <a:gd name="T9" fmla="*/ 48 h 48"/>
                <a:gd name="T10" fmla="*/ 18 w 66"/>
                <a:gd name="T11" fmla="*/ 24 h 48"/>
                <a:gd name="T12" fmla="*/ 36 w 66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8">
                  <a:moveTo>
                    <a:pt x="36" y="0"/>
                  </a:moveTo>
                  <a:lnTo>
                    <a:pt x="48" y="24"/>
                  </a:lnTo>
                  <a:lnTo>
                    <a:pt x="66" y="48"/>
                  </a:lnTo>
                  <a:lnTo>
                    <a:pt x="36" y="48"/>
                  </a:lnTo>
                  <a:lnTo>
                    <a:pt x="0" y="48"/>
                  </a:lnTo>
                  <a:lnTo>
                    <a:pt x="18" y="24"/>
                  </a:lnTo>
                  <a:lnTo>
                    <a:pt x="3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65" name="Freeform 355"/>
            <p:cNvSpPr>
              <a:spLocks/>
            </p:cNvSpPr>
            <p:nvPr/>
          </p:nvSpPr>
          <p:spPr bwMode="auto">
            <a:xfrm>
              <a:off x="4752" y="1158"/>
              <a:ext cx="66" cy="54"/>
            </a:xfrm>
            <a:custGeom>
              <a:avLst/>
              <a:gdLst>
                <a:gd name="T0" fmla="*/ 30 w 66"/>
                <a:gd name="T1" fmla="*/ 0 h 54"/>
                <a:gd name="T2" fmla="*/ 48 w 66"/>
                <a:gd name="T3" fmla="*/ 30 h 54"/>
                <a:gd name="T4" fmla="*/ 66 w 66"/>
                <a:gd name="T5" fmla="*/ 54 h 54"/>
                <a:gd name="T6" fmla="*/ 30 w 66"/>
                <a:gd name="T7" fmla="*/ 54 h 54"/>
                <a:gd name="T8" fmla="*/ 0 w 66"/>
                <a:gd name="T9" fmla="*/ 54 h 54"/>
                <a:gd name="T10" fmla="*/ 18 w 66"/>
                <a:gd name="T11" fmla="*/ 30 h 54"/>
                <a:gd name="T12" fmla="*/ 30 w 66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54">
                  <a:moveTo>
                    <a:pt x="30" y="0"/>
                  </a:moveTo>
                  <a:lnTo>
                    <a:pt x="48" y="30"/>
                  </a:lnTo>
                  <a:lnTo>
                    <a:pt x="66" y="54"/>
                  </a:lnTo>
                  <a:lnTo>
                    <a:pt x="30" y="54"/>
                  </a:lnTo>
                  <a:lnTo>
                    <a:pt x="0" y="54"/>
                  </a:lnTo>
                  <a:lnTo>
                    <a:pt x="18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66" name="Freeform 356"/>
            <p:cNvSpPr>
              <a:spLocks/>
            </p:cNvSpPr>
            <p:nvPr/>
          </p:nvSpPr>
          <p:spPr bwMode="auto">
            <a:xfrm>
              <a:off x="4752" y="1158"/>
              <a:ext cx="66" cy="54"/>
            </a:xfrm>
            <a:custGeom>
              <a:avLst/>
              <a:gdLst>
                <a:gd name="T0" fmla="*/ 30 w 66"/>
                <a:gd name="T1" fmla="*/ 0 h 54"/>
                <a:gd name="T2" fmla="*/ 48 w 66"/>
                <a:gd name="T3" fmla="*/ 30 h 54"/>
                <a:gd name="T4" fmla="*/ 66 w 66"/>
                <a:gd name="T5" fmla="*/ 54 h 54"/>
                <a:gd name="T6" fmla="*/ 30 w 66"/>
                <a:gd name="T7" fmla="*/ 54 h 54"/>
                <a:gd name="T8" fmla="*/ 0 w 66"/>
                <a:gd name="T9" fmla="*/ 54 h 54"/>
                <a:gd name="T10" fmla="*/ 18 w 66"/>
                <a:gd name="T11" fmla="*/ 30 h 54"/>
                <a:gd name="T12" fmla="*/ 30 w 66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54">
                  <a:moveTo>
                    <a:pt x="30" y="0"/>
                  </a:moveTo>
                  <a:lnTo>
                    <a:pt x="48" y="30"/>
                  </a:lnTo>
                  <a:lnTo>
                    <a:pt x="66" y="54"/>
                  </a:lnTo>
                  <a:lnTo>
                    <a:pt x="30" y="54"/>
                  </a:lnTo>
                  <a:lnTo>
                    <a:pt x="0" y="54"/>
                  </a:lnTo>
                  <a:lnTo>
                    <a:pt x="18" y="30"/>
                  </a:lnTo>
                  <a:lnTo>
                    <a:pt x="3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67" name="Freeform 357"/>
            <p:cNvSpPr>
              <a:spLocks/>
            </p:cNvSpPr>
            <p:nvPr/>
          </p:nvSpPr>
          <p:spPr bwMode="auto">
            <a:xfrm>
              <a:off x="4812" y="1206"/>
              <a:ext cx="66" cy="48"/>
            </a:xfrm>
            <a:custGeom>
              <a:avLst/>
              <a:gdLst>
                <a:gd name="T0" fmla="*/ 36 w 66"/>
                <a:gd name="T1" fmla="*/ 0 h 48"/>
                <a:gd name="T2" fmla="*/ 54 w 66"/>
                <a:gd name="T3" fmla="*/ 24 h 48"/>
                <a:gd name="T4" fmla="*/ 66 w 66"/>
                <a:gd name="T5" fmla="*/ 48 h 48"/>
                <a:gd name="T6" fmla="*/ 36 w 66"/>
                <a:gd name="T7" fmla="*/ 48 h 48"/>
                <a:gd name="T8" fmla="*/ 0 w 66"/>
                <a:gd name="T9" fmla="*/ 48 h 48"/>
                <a:gd name="T10" fmla="*/ 18 w 66"/>
                <a:gd name="T11" fmla="*/ 24 h 48"/>
                <a:gd name="T12" fmla="*/ 36 w 66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8">
                  <a:moveTo>
                    <a:pt x="36" y="0"/>
                  </a:moveTo>
                  <a:lnTo>
                    <a:pt x="54" y="24"/>
                  </a:lnTo>
                  <a:lnTo>
                    <a:pt x="66" y="48"/>
                  </a:lnTo>
                  <a:lnTo>
                    <a:pt x="36" y="48"/>
                  </a:lnTo>
                  <a:lnTo>
                    <a:pt x="0" y="48"/>
                  </a:lnTo>
                  <a:lnTo>
                    <a:pt x="18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68" name="Freeform 358"/>
            <p:cNvSpPr>
              <a:spLocks/>
            </p:cNvSpPr>
            <p:nvPr/>
          </p:nvSpPr>
          <p:spPr bwMode="auto">
            <a:xfrm>
              <a:off x="4812" y="1206"/>
              <a:ext cx="66" cy="48"/>
            </a:xfrm>
            <a:custGeom>
              <a:avLst/>
              <a:gdLst>
                <a:gd name="T0" fmla="*/ 36 w 66"/>
                <a:gd name="T1" fmla="*/ 0 h 48"/>
                <a:gd name="T2" fmla="*/ 54 w 66"/>
                <a:gd name="T3" fmla="*/ 24 h 48"/>
                <a:gd name="T4" fmla="*/ 66 w 66"/>
                <a:gd name="T5" fmla="*/ 48 h 48"/>
                <a:gd name="T6" fmla="*/ 36 w 66"/>
                <a:gd name="T7" fmla="*/ 48 h 48"/>
                <a:gd name="T8" fmla="*/ 0 w 66"/>
                <a:gd name="T9" fmla="*/ 48 h 48"/>
                <a:gd name="T10" fmla="*/ 18 w 66"/>
                <a:gd name="T11" fmla="*/ 24 h 48"/>
                <a:gd name="T12" fmla="*/ 36 w 66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8">
                  <a:moveTo>
                    <a:pt x="36" y="0"/>
                  </a:moveTo>
                  <a:lnTo>
                    <a:pt x="54" y="24"/>
                  </a:lnTo>
                  <a:lnTo>
                    <a:pt x="66" y="48"/>
                  </a:lnTo>
                  <a:lnTo>
                    <a:pt x="36" y="48"/>
                  </a:lnTo>
                  <a:lnTo>
                    <a:pt x="0" y="48"/>
                  </a:lnTo>
                  <a:lnTo>
                    <a:pt x="18" y="24"/>
                  </a:lnTo>
                  <a:lnTo>
                    <a:pt x="3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69" name="Freeform 359"/>
            <p:cNvSpPr>
              <a:spLocks/>
            </p:cNvSpPr>
            <p:nvPr/>
          </p:nvSpPr>
          <p:spPr bwMode="auto">
            <a:xfrm>
              <a:off x="4206" y="1008"/>
              <a:ext cx="666" cy="336"/>
            </a:xfrm>
            <a:custGeom>
              <a:avLst/>
              <a:gdLst>
                <a:gd name="T0" fmla="*/ 0 w 666"/>
                <a:gd name="T1" fmla="*/ 336 h 336"/>
                <a:gd name="T2" fmla="*/ 48 w 666"/>
                <a:gd name="T3" fmla="*/ 288 h 336"/>
                <a:gd name="T4" fmla="*/ 96 w 666"/>
                <a:gd name="T5" fmla="*/ 246 h 336"/>
                <a:gd name="T6" fmla="*/ 144 w 666"/>
                <a:gd name="T7" fmla="*/ 198 h 336"/>
                <a:gd name="T8" fmla="*/ 192 w 666"/>
                <a:gd name="T9" fmla="*/ 156 h 336"/>
                <a:gd name="T10" fmla="*/ 240 w 666"/>
                <a:gd name="T11" fmla="*/ 114 h 336"/>
                <a:gd name="T12" fmla="*/ 294 w 666"/>
                <a:gd name="T13" fmla="*/ 72 h 336"/>
                <a:gd name="T14" fmla="*/ 348 w 666"/>
                <a:gd name="T15" fmla="*/ 36 h 336"/>
                <a:gd name="T16" fmla="*/ 396 w 666"/>
                <a:gd name="T17" fmla="*/ 0 h 336"/>
                <a:gd name="T18" fmla="*/ 666 w 666"/>
                <a:gd name="T19" fmla="*/ 270 h 3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6" h="336">
                  <a:moveTo>
                    <a:pt x="0" y="336"/>
                  </a:moveTo>
                  <a:lnTo>
                    <a:pt x="48" y="288"/>
                  </a:lnTo>
                  <a:lnTo>
                    <a:pt x="96" y="246"/>
                  </a:lnTo>
                  <a:lnTo>
                    <a:pt x="144" y="198"/>
                  </a:lnTo>
                  <a:lnTo>
                    <a:pt x="192" y="156"/>
                  </a:lnTo>
                  <a:lnTo>
                    <a:pt x="240" y="114"/>
                  </a:lnTo>
                  <a:lnTo>
                    <a:pt x="294" y="72"/>
                  </a:lnTo>
                  <a:lnTo>
                    <a:pt x="348" y="36"/>
                  </a:lnTo>
                  <a:lnTo>
                    <a:pt x="396" y="0"/>
                  </a:lnTo>
                  <a:lnTo>
                    <a:pt x="666" y="270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70" name="Rectangle 360"/>
            <p:cNvSpPr>
              <a:spLocks noChangeArrowheads="1"/>
            </p:cNvSpPr>
            <p:nvPr/>
          </p:nvSpPr>
          <p:spPr bwMode="auto">
            <a:xfrm>
              <a:off x="3216" y="576"/>
              <a:ext cx="4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Hc, мТл</a:t>
              </a:r>
              <a:endParaRPr lang="ru-RU" altLang="ru-RU" sz="2800" b="0"/>
            </a:p>
          </p:txBody>
        </p:sp>
        <p:sp>
          <p:nvSpPr>
            <p:cNvPr id="58671" name="Rectangle 361"/>
            <p:cNvSpPr>
              <a:spLocks noChangeArrowheads="1"/>
            </p:cNvSpPr>
            <p:nvPr/>
          </p:nvSpPr>
          <p:spPr bwMode="auto">
            <a:xfrm>
              <a:off x="3360" y="2256"/>
              <a:ext cx="5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 b="0">
                  <a:solidFill>
                    <a:srgbClr val="000000"/>
                  </a:solidFill>
                </a:rPr>
                <a:t>синтетический</a:t>
              </a:r>
              <a:endParaRPr lang="ru-RU" altLang="ru-RU" sz="2800" b="0"/>
            </a:p>
          </p:txBody>
        </p:sp>
        <p:sp>
          <p:nvSpPr>
            <p:cNvPr id="58672" name="Rectangle 362"/>
            <p:cNvSpPr>
              <a:spLocks noChangeArrowheads="1"/>
            </p:cNvSpPr>
            <p:nvPr/>
          </p:nvSpPr>
          <p:spPr bwMode="auto">
            <a:xfrm>
              <a:off x="4452" y="2484"/>
              <a:ext cx="4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 b="0">
                  <a:solidFill>
                    <a:srgbClr val="000000"/>
                  </a:solidFill>
                </a:rPr>
                <a:t>природный</a:t>
              </a:r>
              <a:endParaRPr lang="ru-RU" altLang="ru-RU" sz="2800" b="0"/>
            </a:p>
          </p:txBody>
        </p:sp>
        <p:sp>
          <p:nvSpPr>
            <p:cNvPr id="58673" name="Rectangle 363"/>
            <p:cNvSpPr>
              <a:spLocks noChangeArrowheads="1"/>
            </p:cNvSpPr>
            <p:nvPr/>
          </p:nvSpPr>
          <p:spPr bwMode="auto">
            <a:xfrm>
              <a:off x="4128" y="2400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 b="0">
                  <a:solidFill>
                    <a:srgbClr val="000000"/>
                  </a:solidFill>
                </a:rPr>
                <a:t>3</a:t>
              </a:r>
              <a:endParaRPr lang="ru-RU" altLang="ru-RU" sz="2800" b="0"/>
            </a:p>
          </p:txBody>
        </p:sp>
        <p:sp>
          <p:nvSpPr>
            <p:cNvPr id="58674" name="Rectangle 364"/>
            <p:cNvSpPr>
              <a:spLocks noChangeArrowheads="1"/>
            </p:cNvSpPr>
            <p:nvPr/>
          </p:nvSpPr>
          <p:spPr bwMode="auto">
            <a:xfrm>
              <a:off x="4224" y="2400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 b="0">
                  <a:solidFill>
                    <a:srgbClr val="000000"/>
                  </a:solidFill>
                </a:rPr>
                <a:t>4</a:t>
              </a:r>
              <a:endParaRPr lang="ru-RU" altLang="ru-RU" sz="2800" b="0"/>
            </a:p>
          </p:txBody>
        </p:sp>
        <p:sp>
          <p:nvSpPr>
            <p:cNvPr id="58675" name="Rectangle 365"/>
            <p:cNvSpPr>
              <a:spLocks noChangeArrowheads="1"/>
            </p:cNvSpPr>
            <p:nvPr/>
          </p:nvSpPr>
          <p:spPr bwMode="auto">
            <a:xfrm>
              <a:off x="3504" y="2064"/>
              <a:ext cx="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900" b="0">
                  <a:solidFill>
                    <a:srgbClr val="000000"/>
                  </a:solidFill>
                </a:rPr>
                <a:t>-8</a:t>
              </a:r>
              <a:endParaRPr lang="ru-RU" altLang="ru-RU" sz="2800" b="0"/>
            </a:p>
          </p:txBody>
        </p:sp>
        <p:sp>
          <p:nvSpPr>
            <p:cNvPr id="58676" name="Rectangle 366"/>
            <p:cNvSpPr>
              <a:spLocks noChangeArrowheads="1"/>
            </p:cNvSpPr>
            <p:nvPr/>
          </p:nvSpPr>
          <p:spPr bwMode="auto">
            <a:xfrm>
              <a:off x="3660" y="2064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900" b="0">
                  <a:solidFill>
                    <a:srgbClr val="000000"/>
                  </a:solidFill>
                </a:rPr>
                <a:t>3</a:t>
              </a:r>
              <a:endParaRPr lang="ru-RU" altLang="ru-RU" sz="2800" b="0"/>
            </a:p>
          </p:txBody>
        </p:sp>
        <p:sp>
          <p:nvSpPr>
            <p:cNvPr id="58677" name="Rectangle 367"/>
            <p:cNvSpPr>
              <a:spLocks noChangeArrowheads="1"/>
            </p:cNvSpPr>
            <p:nvPr/>
          </p:nvSpPr>
          <p:spPr bwMode="auto">
            <a:xfrm>
              <a:off x="3780" y="2064"/>
              <a:ext cx="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900" b="0">
                  <a:solidFill>
                    <a:srgbClr val="000000"/>
                  </a:solidFill>
                </a:rPr>
                <a:t>-1</a:t>
              </a:r>
              <a:endParaRPr lang="ru-RU" altLang="ru-RU" sz="2800" b="0"/>
            </a:p>
          </p:txBody>
        </p:sp>
        <p:sp>
          <p:nvSpPr>
            <p:cNvPr id="58678" name="Rectangle 368"/>
            <p:cNvSpPr>
              <a:spLocks noChangeArrowheads="1"/>
            </p:cNvSpPr>
            <p:nvPr/>
          </p:nvSpPr>
          <p:spPr bwMode="auto">
            <a:xfrm>
              <a:off x="3360" y="2112"/>
              <a:ext cx="45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*10  м  кг</a:t>
              </a:r>
              <a:endParaRPr lang="ru-RU" altLang="ru-RU" sz="2800" b="0"/>
            </a:p>
          </p:txBody>
        </p:sp>
        <p:sp>
          <p:nvSpPr>
            <p:cNvPr id="58679" name="Freeform 369"/>
            <p:cNvSpPr>
              <a:spLocks/>
            </p:cNvSpPr>
            <p:nvPr/>
          </p:nvSpPr>
          <p:spPr bwMode="auto">
            <a:xfrm>
              <a:off x="3774" y="2814"/>
              <a:ext cx="66" cy="48"/>
            </a:xfrm>
            <a:custGeom>
              <a:avLst/>
              <a:gdLst>
                <a:gd name="T0" fmla="*/ 36 w 66"/>
                <a:gd name="T1" fmla="*/ 0 h 48"/>
                <a:gd name="T2" fmla="*/ 48 w 66"/>
                <a:gd name="T3" fmla="*/ 24 h 48"/>
                <a:gd name="T4" fmla="*/ 66 w 66"/>
                <a:gd name="T5" fmla="*/ 48 h 48"/>
                <a:gd name="T6" fmla="*/ 36 w 66"/>
                <a:gd name="T7" fmla="*/ 48 h 48"/>
                <a:gd name="T8" fmla="*/ 0 w 66"/>
                <a:gd name="T9" fmla="*/ 48 h 48"/>
                <a:gd name="T10" fmla="*/ 18 w 66"/>
                <a:gd name="T11" fmla="*/ 24 h 48"/>
                <a:gd name="T12" fmla="*/ 36 w 66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8">
                  <a:moveTo>
                    <a:pt x="36" y="0"/>
                  </a:moveTo>
                  <a:lnTo>
                    <a:pt x="48" y="24"/>
                  </a:lnTo>
                  <a:lnTo>
                    <a:pt x="66" y="48"/>
                  </a:lnTo>
                  <a:lnTo>
                    <a:pt x="36" y="48"/>
                  </a:lnTo>
                  <a:lnTo>
                    <a:pt x="0" y="48"/>
                  </a:lnTo>
                  <a:lnTo>
                    <a:pt x="18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80" name="Freeform 370"/>
            <p:cNvSpPr>
              <a:spLocks/>
            </p:cNvSpPr>
            <p:nvPr/>
          </p:nvSpPr>
          <p:spPr bwMode="auto">
            <a:xfrm>
              <a:off x="3774" y="2814"/>
              <a:ext cx="66" cy="48"/>
            </a:xfrm>
            <a:custGeom>
              <a:avLst/>
              <a:gdLst>
                <a:gd name="T0" fmla="*/ 36 w 66"/>
                <a:gd name="T1" fmla="*/ 0 h 48"/>
                <a:gd name="T2" fmla="*/ 48 w 66"/>
                <a:gd name="T3" fmla="*/ 24 h 48"/>
                <a:gd name="T4" fmla="*/ 66 w 66"/>
                <a:gd name="T5" fmla="*/ 48 h 48"/>
                <a:gd name="T6" fmla="*/ 36 w 66"/>
                <a:gd name="T7" fmla="*/ 48 h 48"/>
                <a:gd name="T8" fmla="*/ 0 w 66"/>
                <a:gd name="T9" fmla="*/ 48 h 48"/>
                <a:gd name="T10" fmla="*/ 18 w 66"/>
                <a:gd name="T11" fmla="*/ 24 h 48"/>
                <a:gd name="T12" fmla="*/ 36 w 66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8">
                  <a:moveTo>
                    <a:pt x="36" y="0"/>
                  </a:moveTo>
                  <a:lnTo>
                    <a:pt x="48" y="24"/>
                  </a:lnTo>
                  <a:lnTo>
                    <a:pt x="66" y="48"/>
                  </a:lnTo>
                  <a:lnTo>
                    <a:pt x="36" y="48"/>
                  </a:lnTo>
                  <a:lnTo>
                    <a:pt x="0" y="48"/>
                  </a:lnTo>
                  <a:lnTo>
                    <a:pt x="18" y="24"/>
                  </a:lnTo>
                  <a:lnTo>
                    <a:pt x="3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81" name="Freeform 371"/>
            <p:cNvSpPr>
              <a:spLocks/>
            </p:cNvSpPr>
            <p:nvPr/>
          </p:nvSpPr>
          <p:spPr bwMode="auto">
            <a:xfrm>
              <a:off x="3726" y="2610"/>
              <a:ext cx="60" cy="48"/>
            </a:xfrm>
            <a:custGeom>
              <a:avLst/>
              <a:gdLst>
                <a:gd name="T0" fmla="*/ 30 w 60"/>
                <a:gd name="T1" fmla="*/ 0 h 48"/>
                <a:gd name="T2" fmla="*/ 48 w 60"/>
                <a:gd name="T3" fmla="*/ 24 h 48"/>
                <a:gd name="T4" fmla="*/ 60 w 60"/>
                <a:gd name="T5" fmla="*/ 48 h 48"/>
                <a:gd name="T6" fmla="*/ 30 w 60"/>
                <a:gd name="T7" fmla="*/ 48 h 48"/>
                <a:gd name="T8" fmla="*/ 0 w 60"/>
                <a:gd name="T9" fmla="*/ 48 h 48"/>
                <a:gd name="T10" fmla="*/ 12 w 60"/>
                <a:gd name="T11" fmla="*/ 24 h 48"/>
                <a:gd name="T12" fmla="*/ 30 w 60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48">
                  <a:moveTo>
                    <a:pt x="30" y="0"/>
                  </a:moveTo>
                  <a:lnTo>
                    <a:pt x="48" y="24"/>
                  </a:lnTo>
                  <a:lnTo>
                    <a:pt x="60" y="48"/>
                  </a:lnTo>
                  <a:lnTo>
                    <a:pt x="30" y="48"/>
                  </a:lnTo>
                  <a:lnTo>
                    <a:pt x="0" y="48"/>
                  </a:lnTo>
                  <a:lnTo>
                    <a:pt x="12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82" name="Freeform 372"/>
            <p:cNvSpPr>
              <a:spLocks/>
            </p:cNvSpPr>
            <p:nvPr/>
          </p:nvSpPr>
          <p:spPr bwMode="auto">
            <a:xfrm>
              <a:off x="3726" y="2610"/>
              <a:ext cx="60" cy="48"/>
            </a:xfrm>
            <a:custGeom>
              <a:avLst/>
              <a:gdLst>
                <a:gd name="T0" fmla="*/ 30 w 60"/>
                <a:gd name="T1" fmla="*/ 0 h 48"/>
                <a:gd name="T2" fmla="*/ 48 w 60"/>
                <a:gd name="T3" fmla="*/ 24 h 48"/>
                <a:gd name="T4" fmla="*/ 60 w 60"/>
                <a:gd name="T5" fmla="*/ 48 h 48"/>
                <a:gd name="T6" fmla="*/ 30 w 60"/>
                <a:gd name="T7" fmla="*/ 48 h 48"/>
                <a:gd name="T8" fmla="*/ 0 w 60"/>
                <a:gd name="T9" fmla="*/ 48 h 48"/>
                <a:gd name="T10" fmla="*/ 12 w 60"/>
                <a:gd name="T11" fmla="*/ 24 h 48"/>
                <a:gd name="T12" fmla="*/ 30 w 60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48">
                  <a:moveTo>
                    <a:pt x="30" y="0"/>
                  </a:moveTo>
                  <a:lnTo>
                    <a:pt x="48" y="24"/>
                  </a:lnTo>
                  <a:lnTo>
                    <a:pt x="60" y="48"/>
                  </a:lnTo>
                  <a:lnTo>
                    <a:pt x="30" y="48"/>
                  </a:lnTo>
                  <a:lnTo>
                    <a:pt x="0" y="48"/>
                  </a:lnTo>
                  <a:lnTo>
                    <a:pt x="12" y="24"/>
                  </a:lnTo>
                  <a:lnTo>
                    <a:pt x="3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83" name="Freeform 373"/>
            <p:cNvSpPr>
              <a:spLocks/>
            </p:cNvSpPr>
            <p:nvPr/>
          </p:nvSpPr>
          <p:spPr bwMode="auto">
            <a:xfrm>
              <a:off x="3672" y="2568"/>
              <a:ext cx="66" cy="54"/>
            </a:xfrm>
            <a:custGeom>
              <a:avLst/>
              <a:gdLst>
                <a:gd name="T0" fmla="*/ 30 w 66"/>
                <a:gd name="T1" fmla="*/ 0 h 54"/>
                <a:gd name="T2" fmla="*/ 48 w 66"/>
                <a:gd name="T3" fmla="*/ 24 h 54"/>
                <a:gd name="T4" fmla="*/ 66 w 66"/>
                <a:gd name="T5" fmla="*/ 54 h 54"/>
                <a:gd name="T6" fmla="*/ 30 w 66"/>
                <a:gd name="T7" fmla="*/ 54 h 54"/>
                <a:gd name="T8" fmla="*/ 0 w 66"/>
                <a:gd name="T9" fmla="*/ 54 h 54"/>
                <a:gd name="T10" fmla="*/ 18 w 66"/>
                <a:gd name="T11" fmla="*/ 24 h 54"/>
                <a:gd name="T12" fmla="*/ 30 w 66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54">
                  <a:moveTo>
                    <a:pt x="30" y="0"/>
                  </a:moveTo>
                  <a:lnTo>
                    <a:pt x="48" y="24"/>
                  </a:lnTo>
                  <a:lnTo>
                    <a:pt x="66" y="54"/>
                  </a:lnTo>
                  <a:lnTo>
                    <a:pt x="30" y="54"/>
                  </a:lnTo>
                  <a:lnTo>
                    <a:pt x="0" y="54"/>
                  </a:lnTo>
                  <a:lnTo>
                    <a:pt x="18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84" name="Freeform 374"/>
            <p:cNvSpPr>
              <a:spLocks/>
            </p:cNvSpPr>
            <p:nvPr/>
          </p:nvSpPr>
          <p:spPr bwMode="auto">
            <a:xfrm>
              <a:off x="3672" y="2568"/>
              <a:ext cx="66" cy="54"/>
            </a:xfrm>
            <a:custGeom>
              <a:avLst/>
              <a:gdLst>
                <a:gd name="T0" fmla="*/ 30 w 66"/>
                <a:gd name="T1" fmla="*/ 0 h 54"/>
                <a:gd name="T2" fmla="*/ 48 w 66"/>
                <a:gd name="T3" fmla="*/ 24 h 54"/>
                <a:gd name="T4" fmla="*/ 66 w 66"/>
                <a:gd name="T5" fmla="*/ 54 h 54"/>
                <a:gd name="T6" fmla="*/ 30 w 66"/>
                <a:gd name="T7" fmla="*/ 54 h 54"/>
                <a:gd name="T8" fmla="*/ 0 w 66"/>
                <a:gd name="T9" fmla="*/ 54 h 54"/>
                <a:gd name="T10" fmla="*/ 18 w 66"/>
                <a:gd name="T11" fmla="*/ 24 h 54"/>
                <a:gd name="T12" fmla="*/ 30 w 66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54">
                  <a:moveTo>
                    <a:pt x="30" y="0"/>
                  </a:moveTo>
                  <a:lnTo>
                    <a:pt x="48" y="24"/>
                  </a:lnTo>
                  <a:lnTo>
                    <a:pt x="66" y="54"/>
                  </a:lnTo>
                  <a:lnTo>
                    <a:pt x="30" y="54"/>
                  </a:lnTo>
                  <a:lnTo>
                    <a:pt x="0" y="54"/>
                  </a:lnTo>
                  <a:lnTo>
                    <a:pt x="18" y="24"/>
                  </a:lnTo>
                  <a:lnTo>
                    <a:pt x="3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85" name="Freeform 375"/>
            <p:cNvSpPr>
              <a:spLocks/>
            </p:cNvSpPr>
            <p:nvPr/>
          </p:nvSpPr>
          <p:spPr bwMode="auto">
            <a:xfrm>
              <a:off x="3654" y="2352"/>
              <a:ext cx="60" cy="48"/>
            </a:xfrm>
            <a:custGeom>
              <a:avLst/>
              <a:gdLst>
                <a:gd name="T0" fmla="*/ 30 w 60"/>
                <a:gd name="T1" fmla="*/ 0 h 48"/>
                <a:gd name="T2" fmla="*/ 48 w 60"/>
                <a:gd name="T3" fmla="*/ 24 h 48"/>
                <a:gd name="T4" fmla="*/ 60 w 60"/>
                <a:gd name="T5" fmla="*/ 48 h 48"/>
                <a:gd name="T6" fmla="*/ 30 w 60"/>
                <a:gd name="T7" fmla="*/ 48 h 48"/>
                <a:gd name="T8" fmla="*/ 0 w 60"/>
                <a:gd name="T9" fmla="*/ 48 h 48"/>
                <a:gd name="T10" fmla="*/ 12 w 60"/>
                <a:gd name="T11" fmla="*/ 24 h 48"/>
                <a:gd name="T12" fmla="*/ 30 w 60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48">
                  <a:moveTo>
                    <a:pt x="30" y="0"/>
                  </a:moveTo>
                  <a:lnTo>
                    <a:pt x="48" y="24"/>
                  </a:lnTo>
                  <a:lnTo>
                    <a:pt x="60" y="48"/>
                  </a:lnTo>
                  <a:lnTo>
                    <a:pt x="30" y="48"/>
                  </a:lnTo>
                  <a:lnTo>
                    <a:pt x="0" y="48"/>
                  </a:lnTo>
                  <a:lnTo>
                    <a:pt x="12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86" name="Freeform 376"/>
            <p:cNvSpPr>
              <a:spLocks/>
            </p:cNvSpPr>
            <p:nvPr/>
          </p:nvSpPr>
          <p:spPr bwMode="auto">
            <a:xfrm>
              <a:off x="3654" y="2352"/>
              <a:ext cx="60" cy="48"/>
            </a:xfrm>
            <a:custGeom>
              <a:avLst/>
              <a:gdLst>
                <a:gd name="T0" fmla="*/ 30 w 60"/>
                <a:gd name="T1" fmla="*/ 0 h 48"/>
                <a:gd name="T2" fmla="*/ 48 w 60"/>
                <a:gd name="T3" fmla="*/ 24 h 48"/>
                <a:gd name="T4" fmla="*/ 60 w 60"/>
                <a:gd name="T5" fmla="*/ 48 h 48"/>
                <a:gd name="T6" fmla="*/ 30 w 60"/>
                <a:gd name="T7" fmla="*/ 48 h 48"/>
                <a:gd name="T8" fmla="*/ 0 w 60"/>
                <a:gd name="T9" fmla="*/ 48 h 48"/>
                <a:gd name="T10" fmla="*/ 12 w 60"/>
                <a:gd name="T11" fmla="*/ 24 h 48"/>
                <a:gd name="T12" fmla="*/ 30 w 60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48">
                  <a:moveTo>
                    <a:pt x="30" y="0"/>
                  </a:moveTo>
                  <a:lnTo>
                    <a:pt x="48" y="24"/>
                  </a:lnTo>
                  <a:lnTo>
                    <a:pt x="60" y="48"/>
                  </a:lnTo>
                  <a:lnTo>
                    <a:pt x="30" y="48"/>
                  </a:lnTo>
                  <a:lnTo>
                    <a:pt x="0" y="48"/>
                  </a:lnTo>
                  <a:lnTo>
                    <a:pt x="12" y="24"/>
                  </a:lnTo>
                  <a:lnTo>
                    <a:pt x="3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87" name="Freeform 377"/>
            <p:cNvSpPr>
              <a:spLocks/>
            </p:cNvSpPr>
            <p:nvPr/>
          </p:nvSpPr>
          <p:spPr bwMode="auto">
            <a:xfrm>
              <a:off x="3612" y="2424"/>
              <a:ext cx="66" cy="48"/>
            </a:xfrm>
            <a:custGeom>
              <a:avLst/>
              <a:gdLst>
                <a:gd name="T0" fmla="*/ 30 w 66"/>
                <a:gd name="T1" fmla="*/ 0 h 48"/>
                <a:gd name="T2" fmla="*/ 48 w 66"/>
                <a:gd name="T3" fmla="*/ 24 h 48"/>
                <a:gd name="T4" fmla="*/ 66 w 66"/>
                <a:gd name="T5" fmla="*/ 48 h 48"/>
                <a:gd name="T6" fmla="*/ 30 w 66"/>
                <a:gd name="T7" fmla="*/ 48 h 48"/>
                <a:gd name="T8" fmla="*/ 0 w 66"/>
                <a:gd name="T9" fmla="*/ 48 h 48"/>
                <a:gd name="T10" fmla="*/ 18 w 66"/>
                <a:gd name="T11" fmla="*/ 24 h 48"/>
                <a:gd name="T12" fmla="*/ 30 w 66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8">
                  <a:moveTo>
                    <a:pt x="30" y="0"/>
                  </a:moveTo>
                  <a:lnTo>
                    <a:pt x="48" y="24"/>
                  </a:lnTo>
                  <a:lnTo>
                    <a:pt x="66" y="48"/>
                  </a:lnTo>
                  <a:lnTo>
                    <a:pt x="30" y="48"/>
                  </a:lnTo>
                  <a:lnTo>
                    <a:pt x="0" y="48"/>
                  </a:lnTo>
                  <a:lnTo>
                    <a:pt x="18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88" name="Freeform 378"/>
            <p:cNvSpPr>
              <a:spLocks/>
            </p:cNvSpPr>
            <p:nvPr/>
          </p:nvSpPr>
          <p:spPr bwMode="auto">
            <a:xfrm>
              <a:off x="3612" y="2424"/>
              <a:ext cx="66" cy="48"/>
            </a:xfrm>
            <a:custGeom>
              <a:avLst/>
              <a:gdLst>
                <a:gd name="T0" fmla="*/ 30 w 66"/>
                <a:gd name="T1" fmla="*/ 0 h 48"/>
                <a:gd name="T2" fmla="*/ 48 w 66"/>
                <a:gd name="T3" fmla="*/ 24 h 48"/>
                <a:gd name="T4" fmla="*/ 66 w 66"/>
                <a:gd name="T5" fmla="*/ 48 h 48"/>
                <a:gd name="T6" fmla="*/ 30 w 66"/>
                <a:gd name="T7" fmla="*/ 48 h 48"/>
                <a:gd name="T8" fmla="*/ 0 w 66"/>
                <a:gd name="T9" fmla="*/ 48 h 48"/>
                <a:gd name="T10" fmla="*/ 18 w 66"/>
                <a:gd name="T11" fmla="*/ 24 h 48"/>
                <a:gd name="T12" fmla="*/ 30 w 66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8">
                  <a:moveTo>
                    <a:pt x="30" y="0"/>
                  </a:moveTo>
                  <a:lnTo>
                    <a:pt x="48" y="24"/>
                  </a:lnTo>
                  <a:lnTo>
                    <a:pt x="66" y="48"/>
                  </a:lnTo>
                  <a:lnTo>
                    <a:pt x="30" y="48"/>
                  </a:lnTo>
                  <a:lnTo>
                    <a:pt x="0" y="48"/>
                  </a:lnTo>
                  <a:lnTo>
                    <a:pt x="18" y="24"/>
                  </a:lnTo>
                  <a:lnTo>
                    <a:pt x="3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89" name="Freeform 379"/>
            <p:cNvSpPr>
              <a:spLocks/>
            </p:cNvSpPr>
            <p:nvPr/>
          </p:nvSpPr>
          <p:spPr bwMode="auto">
            <a:xfrm>
              <a:off x="3534" y="2562"/>
              <a:ext cx="66" cy="48"/>
            </a:xfrm>
            <a:custGeom>
              <a:avLst/>
              <a:gdLst>
                <a:gd name="T0" fmla="*/ 30 w 66"/>
                <a:gd name="T1" fmla="*/ 0 h 48"/>
                <a:gd name="T2" fmla="*/ 48 w 66"/>
                <a:gd name="T3" fmla="*/ 24 h 48"/>
                <a:gd name="T4" fmla="*/ 66 w 66"/>
                <a:gd name="T5" fmla="*/ 48 h 48"/>
                <a:gd name="T6" fmla="*/ 30 w 66"/>
                <a:gd name="T7" fmla="*/ 48 h 48"/>
                <a:gd name="T8" fmla="*/ 0 w 66"/>
                <a:gd name="T9" fmla="*/ 48 h 48"/>
                <a:gd name="T10" fmla="*/ 18 w 66"/>
                <a:gd name="T11" fmla="*/ 24 h 48"/>
                <a:gd name="T12" fmla="*/ 30 w 66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8">
                  <a:moveTo>
                    <a:pt x="30" y="0"/>
                  </a:moveTo>
                  <a:lnTo>
                    <a:pt x="48" y="24"/>
                  </a:lnTo>
                  <a:lnTo>
                    <a:pt x="66" y="48"/>
                  </a:lnTo>
                  <a:lnTo>
                    <a:pt x="30" y="48"/>
                  </a:lnTo>
                  <a:lnTo>
                    <a:pt x="0" y="48"/>
                  </a:lnTo>
                  <a:lnTo>
                    <a:pt x="18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90" name="Freeform 380"/>
            <p:cNvSpPr>
              <a:spLocks/>
            </p:cNvSpPr>
            <p:nvPr/>
          </p:nvSpPr>
          <p:spPr bwMode="auto">
            <a:xfrm>
              <a:off x="3534" y="2562"/>
              <a:ext cx="66" cy="48"/>
            </a:xfrm>
            <a:custGeom>
              <a:avLst/>
              <a:gdLst>
                <a:gd name="T0" fmla="*/ 30 w 66"/>
                <a:gd name="T1" fmla="*/ 0 h 48"/>
                <a:gd name="T2" fmla="*/ 48 w 66"/>
                <a:gd name="T3" fmla="*/ 24 h 48"/>
                <a:gd name="T4" fmla="*/ 66 w 66"/>
                <a:gd name="T5" fmla="*/ 48 h 48"/>
                <a:gd name="T6" fmla="*/ 30 w 66"/>
                <a:gd name="T7" fmla="*/ 48 h 48"/>
                <a:gd name="T8" fmla="*/ 0 w 66"/>
                <a:gd name="T9" fmla="*/ 48 h 48"/>
                <a:gd name="T10" fmla="*/ 18 w 66"/>
                <a:gd name="T11" fmla="*/ 24 h 48"/>
                <a:gd name="T12" fmla="*/ 30 w 66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8">
                  <a:moveTo>
                    <a:pt x="30" y="0"/>
                  </a:moveTo>
                  <a:lnTo>
                    <a:pt x="48" y="24"/>
                  </a:lnTo>
                  <a:lnTo>
                    <a:pt x="66" y="48"/>
                  </a:lnTo>
                  <a:lnTo>
                    <a:pt x="30" y="48"/>
                  </a:lnTo>
                  <a:lnTo>
                    <a:pt x="0" y="48"/>
                  </a:lnTo>
                  <a:lnTo>
                    <a:pt x="18" y="24"/>
                  </a:lnTo>
                  <a:lnTo>
                    <a:pt x="3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691" name="Rectangle 381"/>
            <p:cNvSpPr>
              <a:spLocks noChangeArrowheads="1"/>
            </p:cNvSpPr>
            <p:nvPr/>
          </p:nvSpPr>
          <p:spPr bwMode="auto">
            <a:xfrm>
              <a:off x="4056" y="3432"/>
              <a:ext cx="28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d, мк</a:t>
              </a:r>
              <a:endParaRPr lang="ru-RU" altLang="ru-RU" sz="2800" b="0"/>
            </a:p>
          </p:txBody>
        </p:sp>
        <p:sp>
          <p:nvSpPr>
            <p:cNvPr id="58692" name="Rectangle 382"/>
            <p:cNvSpPr>
              <a:spLocks noChangeArrowheads="1"/>
            </p:cNvSpPr>
            <p:nvPr/>
          </p:nvSpPr>
          <p:spPr bwMode="auto">
            <a:xfrm>
              <a:off x="4146" y="3318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10</a:t>
              </a:r>
              <a:endParaRPr lang="ru-RU" altLang="ru-RU" sz="2800" b="0"/>
            </a:p>
          </p:txBody>
        </p:sp>
        <p:sp>
          <p:nvSpPr>
            <p:cNvPr id="58693" name="Rectangle 383"/>
            <p:cNvSpPr>
              <a:spLocks noChangeArrowheads="1"/>
            </p:cNvSpPr>
            <p:nvPr/>
          </p:nvSpPr>
          <p:spPr bwMode="auto">
            <a:xfrm>
              <a:off x="4464" y="3318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10</a:t>
              </a:r>
              <a:endParaRPr lang="ru-RU" altLang="ru-RU" sz="2800" b="0"/>
            </a:p>
          </p:txBody>
        </p:sp>
        <p:sp>
          <p:nvSpPr>
            <p:cNvPr id="58694" name="Rectangle 384"/>
            <p:cNvSpPr>
              <a:spLocks noChangeArrowheads="1"/>
            </p:cNvSpPr>
            <p:nvPr/>
          </p:nvSpPr>
          <p:spPr bwMode="auto">
            <a:xfrm>
              <a:off x="3792" y="3318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10</a:t>
              </a:r>
              <a:endParaRPr lang="ru-RU" altLang="ru-RU" sz="2800" b="0"/>
            </a:p>
          </p:txBody>
        </p:sp>
        <p:sp>
          <p:nvSpPr>
            <p:cNvPr id="58695" name="Rectangle 385"/>
            <p:cNvSpPr>
              <a:spLocks noChangeArrowheads="1"/>
            </p:cNvSpPr>
            <p:nvPr/>
          </p:nvSpPr>
          <p:spPr bwMode="auto">
            <a:xfrm>
              <a:off x="3108" y="3030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2</a:t>
              </a:r>
              <a:endParaRPr lang="ru-RU" altLang="ru-RU" sz="2800" b="0"/>
            </a:p>
          </p:txBody>
        </p:sp>
        <p:sp>
          <p:nvSpPr>
            <p:cNvPr id="58696" name="Rectangle 386"/>
            <p:cNvSpPr>
              <a:spLocks noChangeArrowheads="1"/>
            </p:cNvSpPr>
            <p:nvPr/>
          </p:nvSpPr>
          <p:spPr bwMode="auto">
            <a:xfrm>
              <a:off x="3102" y="2694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6</a:t>
              </a:r>
              <a:endParaRPr lang="ru-RU" altLang="ru-RU" sz="2800" b="0"/>
            </a:p>
          </p:txBody>
        </p:sp>
        <p:sp>
          <p:nvSpPr>
            <p:cNvPr id="58697" name="Rectangle 387"/>
            <p:cNvSpPr>
              <a:spLocks noChangeArrowheads="1"/>
            </p:cNvSpPr>
            <p:nvPr/>
          </p:nvSpPr>
          <p:spPr bwMode="auto">
            <a:xfrm>
              <a:off x="3078" y="2334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10</a:t>
              </a:r>
              <a:endParaRPr lang="ru-RU" altLang="ru-RU" sz="2800" b="0"/>
            </a:p>
          </p:txBody>
        </p:sp>
        <p:sp>
          <p:nvSpPr>
            <p:cNvPr id="58698" name="Rectangle 388"/>
            <p:cNvSpPr>
              <a:spLocks noChangeArrowheads="1"/>
            </p:cNvSpPr>
            <p:nvPr/>
          </p:nvSpPr>
          <p:spPr bwMode="auto">
            <a:xfrm>
              <a:off x="4770" y="3318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10</a:t>
              </a:r>
              <a:endParaRPr lang="ru-RU" altLang="ru-RU" sz="2800" b="0"/>
            </a:p>
          </p:txBody>
        </p:sp>
        <p:sp>
          <p:nvSpPr>
            <p:cNvPr id="58699" name="Rectangle 389"/>
            <p:cNvSpPr>
              <a:spLocks noChangeArrowheads="1"/>
            </p:cNvSpPr>
            <p:nvPr/>
          </p:nvSpPr>
          <p:spPr bwMode="auto">
            <a:xfrm>
              <a:off x="3456" y="3318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10</a:t>
              </a:r>
              <a:endParaRPr lang="ru-RU" altLang="ru-RU" sz="2800" b="0"/>
            </a:p>
          </p:txBody>
        </p:sp>
        <p:sp>
          <p:nvSpPr>
            <p:cNvPr id="58700" name="Rectangle 390"/>
            <p:cNvSpPr>
              <a:spLocks noChangeArrowheads="1"/>
            </p:cNvSpPr>
            <p:nvPr/>
          </p:nvSpPr>
          <p:spPr bwMode="auto">
            <a:xfrm>
              <a:off x="3162" y="3318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10</a:t>
              </a:r>
              <a:endParaRPr lang="ru-RU" altLang="ru-RU" sz="2800" b="0"/>
            </a:p>
          </p:txBody>
        </p:sp>
        <p:sp>
          <p:nvSpPr>
            <p:cNvPr id="58701" name="Rectangle 391"/>
            <p:cNvSpPr>
              <a:spLocks noChangeArrowheads="1"/>
            </p:cNvSpPr>
            <p:nvPr/>
          </p:nvSpPr>
          <p:spPr bwMode="auto">
            <a:xfrm>
              <a:off x="4278" y="3282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 b="0">
                  <a:solidFill>
                    <a:srgbClr val="000000"/>
                  </a:solidFill>
                </a:rPr>
                <a:t>0</a:t>
              </a:r>
              <a:endParaRPr lang="ru-RU" altLang="ru-RU" sz="2800" b="0"/>
            </a:p>
          </p:txBody>
        </p:sp>
        <p:sp>
          <p:nvSpPr>
            <p:cNvPr id="58702" name="Rectangle 392"/>
            <p:cNvSpPr>
              <a:spLocks noChangeArrowheads="1"/>
            </p:cNvSpPr>
            <p:nvPr/>
          </p:nvSpPr>
          <p:spPr bwMode="auto">
            <a:xfrm>
              <a:off x="4590" y="3288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 b="0">
                  <a:solidFill>
                    <a:srgbClr val="000000"/>
                  </a:solidFill>
                </a:rPr>
                <a:t>1</a:t>
              </a:r>
              <a:endParaRPr lang="ru-RU" altLang="ru-RU" sz="2800" b="0"/>
            </a:p>
          </p:txBody>
        </p:sp>
        <p:sp>
          <p:nvSpPr>
            <p:cNvPr id="58703" name="Rectangle 393"/>
            <p:cNvSpPr>
              <a:spLocks noChangeArrowheads="1"/>
            </p:cNvSpPr>
            <p:nvPr/>
          </p:nvSpPr>
          <p:spPr bwMode="auto">
            <a:xfrm>
              <a:off x="3918" y="3288"/>
              <a:ext cx="7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 b="0">
                  <a:solidFill>
                    <a:srgbClr val="000000"/>
                  </a:solidFill>
                </a:rPr>
                <a:t>-1</a:t>
              </a:r>
              <a:endParaRPr lang="ru-RU" altLang="ru-RU" sz="2800" b="0"/>
            </a:p>
          </p:txBody>
        </p:sp>
        <p:sp>
          <p:nvSpPr>
            <p:cNvPr id="58704" name="Rectangle 394"/>
            <p:cNvSpPr>
              <a:spLocks noChangeArrowheads="1"/>
            </p:cNvSpPr>
            <p:nvPr/>
          </p:nvSpPr>
          <p:spPr bwMode="auto">
            <a:xfrm>
              <a:off x="4896" y="3288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 b="0">
                  <a:solidFill>
                    <a:srgbClr val="000000"/>
                  </a:solidFill>
                </a:rPr>
                <a:t>2</a:t>
              </a:r>
              <a:endParaRPr lang="ru-RU" altLang="ru-RU" sz="2800" b="0"/>
            </a:p>
          </p:txBody>
        </p:sp>
        <p:sp>
          <p:nvSpPr>
            <p:cNvPr id="58705" name="Rectangle 395"/>
            <p:cNvSpPr>
              <a:spLocks noChangeArrowheads="1"/>
            </p:cNvSpPr>
            <p:nvPr/>
          </p:nvSpPr>
          <p:spPr bwMode="auto">
            <a:xfrm>
              <a:off x="3582" y="3288"/>
              <a:ext cx="7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 b="0">
                  <a:solidFill>
                    <a:srgbClr val="000000"/>
                  </a:solidFill>
                </a:rPr>
                <a:t>-2</a:t>
              </a:r>
              <a:endParaRPr lang="ru-RU" altLang="ru-RU" sz="2800" b="0"/>
            </a:p>
          </p:txBody>
        </p:sp>
        <p:sp>
          <p:nvSpPr>
            <p:cNvPr id="58706" name="Rectangle 396"/>
            <p:cNvSpPr>
              <a:spLocks noChangeArrowheads="1"/>
            </p:cNvSpPr>
            <p:nvPr/>
          </p:nvSpPr>
          <p:spPr bwMode="auto">
            <a:xfrm>
              <a:off x="3288" y="3282"/>
              <a:ext cx="7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 b="0">
                  <a:solidFill>
                    <a:srgbClr val="000000"/>
                  </a:solidFill>
                </a:rPr>
                <a:t>-3</a:t>
              </a:r>
              <a:endParaRPr lang="ru-RU" altLang="ru-RU" sz="2800" b="0"/>
            </a:p>
          </p:txBody>
        </p:sp>
        <p:sp>
          <p:nvSpPr>
            <p:cNvPr id="58707" name="Line 397"/>
            <p:cNvSpPr>
              <a:spLocks noChangeShapeType="1"/>
            </p:cNvSpPr>
            <p:nvPr/>
          </p:nvSpPr>
          <p:spPr bwMode="auto">
            <a:xfrm flipV="1">
              <a:off x="3222" y="2244"/>
              <a:ext cx="1" cy="10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08" name="Line 398"/>
            <p:cNvSpPr>
              <a:spLocks noChangeShapeType="1"/>
            </p:cNvSpPr>
            <p:nvPr/>
          </p:nvSpPr>
          <p:spPr bwMode="auto">
            <a:xfrm>
              <a:off x="3222" y="2244"/>
              <a:ext cx="1" cy="10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09" name="Line 399"/>
            <p:cNvSpPr>
              <a:spLocks noChangeShapeType="1"/>
            </p:cNvSpPr>
            <p:nvPr/>
          </p:nvSpPr>
          <p:spPr bwMode="auto">
            <a:xfrm>
              <a:off x="3216" y="327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10" name="Line 400"/>
            <p:cNvSpPr>
              <a:spLocks noChangeShapeType="1"/>
            </p:cNvSpPr>
            <p:nvPr/>
          </p:nvSpPr>
          <p:spPr bwMode="auto">
            <a:xfrm>
              <a:off x="3210" y="2928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11" name="Line 401"/>
            <p:cNvSpPr>
              <a:spLocks noChangeShapeType="1"/>
            </p:cNvSpPr>
            <p:nvPr/>
          </p:nvSpPr>
          <p:spPr bwMode="auto">
            <a:xfrm>
              <a:off x="3210" y="2586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12" name="Line 402"/>
            <p:cNvSpPr>
              <a:spLocks noChangeShapeType="1"/>
            </p:cNvSpPr>
            <p:nvPr/>
          </p:nvSpPr>
          <p:spPr bwMode="auto">
            <a:xfrm>
              <a:off x="3216" y="224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13" name="Line 403"/>
            <p:cNvSpPr>
              <a:spLocks noChangeShapeType="1"/>
            </p:cNvSpPr>
            <p:nvPr/>
          </p:nvSpPr>
          <p:spPr bwMode="auto">
            <a:xfrm>
              <a:off x="3216" y="327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14" name="Line 404"/>
            <p:cNvSpPr>
              <a:spLocks noChangeShapeType="1"/>
            </p:cNvSpPr>
            <p:nvPr/>
          </p:nvSpPr>
          <p:spPr bwMode="auto">
            <a:xfrm>
              <a:off x="3204" y="2928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15" name="Line 405"/>
            <p:cNvSpPr>
              <a:spLocks noChangeShapeType="1"/>
            </p:cNvSpPr>
            <p:nvPr/>
          </p:nvSpPr>
          <p:spPr bwMode="auto">
            <a:xfrm>
              <a:off x="3204" y="3096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16" name="Line 406"/>
            <p:cNvSpPr>
              <a:spLocks noChangeShapeType="1"/>
            </p:cNvSpPr>
            <p:nvPr/>
          </p:nvSpPr>
          <p:spPr bwMode="auto">
            <a:xfrm>
              <a:off x="3204" y="2754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17" name="Line 407"/>
            <p:cNvSpPr>
              <a:spLocks noChangeShapeType="1"/>
            </p:cNvSpPr>
            <p:nvPr/>
          </p:nvSpPr>
          <p:spPr bwMode="auto">
            <a:xfrm>
              <a:off x="3210" y="240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18" name="Line 408"/>
            <p:cNvSpPr>
              <a:spLocks noChangeShapeType="1"/>
            </p:cNvSpPr>
            <p:nvPr/>
          </p:nvSpPr>
          <p:spPr bwMode="auto">
            <a:xfrm>
              <a:off x="3204" y="2586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19" name="Line 409"/>
            <p:cNvSpPr>
              <a:spLocks noChangeShapeType="1"/>
            </p:cNvSpPr>
            <p:nvPr/>
          </p:nvSpPr>
          <p:spPr bwMode="auto">
            <a:xfrm>
              <a:off x="3216" y="224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20" name="Line 410"/>
            <p:cNvSpPr>
              <a:spLocks noChangeShapeType="1"/>
            </p:cNvSpPr>
            <p:nvPr/>
          </p:nvSpPr>
          <p:spPr bwMode="auto">
            <a:xfrm flipV="1">
              <a:off x="3222" y="326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21" name="Line 411"/>
            <p:cNvSpPr>
              <a:spLocks noChangeShapeType="1"/>
            </p:cNvSpPr>
            <p:nvPr/>
          </p:nvSpPr>
          <p:spPr bwMode="auto">
            <a:xfrm flipV="1">
              <a:off x="3222" y="327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22" name="Line 412"/>
            <p:cNvSpPr>
              <a:spLocks noChangeShapeType="1"/>
            </p:cNvSpPr>
            <p:nvPr/>
          </p:nvSpPr>
          <p:spPr bwMode="auto">
            <a:xfrm flipV="1">
              <a:off x="4872" y="2244"/>
              <a:ext cx="1" cy="10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23" name="Line 413"/>
            <p:cNvSpPr>
              <a:spLocks noChangeShapeType="1"/>
            </p:cNvSpPr>
            <p:nvPr/>
          </p:nvSpPr>
          <p:spPr bwMode="auto">
            <a:xfrm>
              <a:off x="4872" y="2244"/>
              <a:ext cx="1" cy="10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24" name="Line 414"/>
            <p:cNvSpPr>
              <a:spLocks noChangeShapeType="1"/>
            </p:cNvSpPr>
            <p:nvPr/>
          </p:nvSpPr>
          <p:spPr bwMode="auto">
            <a:xfrm>
              <a:off x="4866" y="327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25" name="Line 415"/>
            <p:cNvSpPr>
              <a:spLocks noChangeShapeType="1"/>
            </p:cNvSpPr>
            <p:nvPr/>
          </p:nvSpPr>
          <p:spPr bwMode="auto">
            <a:xfrm>
              <a:off x="4866" y="327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26" name="Line 416"/>
            <p:cNvSpPr>
              <a:spLocks noChangeShapeType="1"/>
            </p:cNvSpPr>
            <p:nvPr/>
          </p:nvSpPr>
          <p:spPr bwMode="auto">
            <a:xfrm flipV="1">
              <a:off x="4872" y="326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27" name="Line 417"/>
            <p:cNvSpPr>
              <a:spLocks noChangeShapeType="1"/>
            </p:cNvSpPr>
            <p:nvPr/>
          </p:nvSpPr>
          <p:spPr bwMode="auto">
            <a:xfrm flipV="1">
              <a:off x="4872" y="327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28" name="Line 418"/>
            <p:cNvSpPr>
              <a:spLocks noChangeShapeType="1"/>
            </p:cNvSpPr>
            <p:nvPr/>
          </p:nvSpPr>
          <p:spPr bwMode="auto">
            <a:xfrm>
              <a:off x="3240" y="3270"/>
              <a:ext cx="163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29" name="Line 419"/>
            <p:cNvSpPr>
              <a:spLocks noChangeShapeType="1"/>
            </p:cNvSpPr>
            <p:nvPr/>
          </p:nvSpPr>
          <p:spPr bwMode="auto">
            <a:xfrm flipV="1">
              <a:off x="3222" y="326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30" name="Line 420"/>
            <p:cNvSpPr>
              <a:spLocks noChangeShapeType="1"/>
            </p:cNvSpPr>
            <p:nvPr/>
          </p:nvSpPr>
          <p:spPr bwMode="auto">
            <a:xfrm flipV="1">
              <a:off x="3318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31" name="Line 421"/>
            <p:cNvSpPr>
              <a:spLocks noChangeShapeType="1"/>
            </p:cNvSpPr>
            <p:nvPr/>
          </p:nvSpPr>
          <p:spPr bwMode="auto">
            <a:xfrm flipV="1">
              <a:off x="3378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32" name="Line 422"/>
            <p:cNvSpPr>
              <a:spLocks noChangeShapeType="1"/>
            </p:cNvSpPr>
            <p:nvPr/>
          </p:nvSpPr>
          <p:spPr bwMode="auto">
            <a:xfrm flipV="1">
              <a:off x="3420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33" name="Line 423"/>
            <p:cNvSpPr>
              <a:spLocks noChangeShapeType="1"/>
            </p:cNvSpPr>
            <p:nvPr/>
          </p:nvSpPr>
          <p:spPr bwMode="auto">
            <a:xfrm flipV="1">
              <a:off x="3450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34" name="Line 424"/>
            <p:cNvSpPr>
              <a:spLocks noChangeShapeType="1"/>
            </p:cNvSpPr>
            <p:nvPr/>
          </p:nvSpPr>
          <p:spPr bwMode="auto">
            <a:xfrm flipV="1">
              <a:off x="3480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35" name="Line 425"/>
            <p:cNvSpPr>
              <a:spLocks noChangeShapeType="1"/>
            </p:cNvSpPr>
            <p:nvPr/>
          </p:nvSpPr>
          <p:spPr bwMode="auto">
            <a:xfrm flipV="1">
              <a:off x="3498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36" name="Line 426"/>
            <p:cNvSpPr>
              <a:spLocks noChangeShapeType="1"/>
            </p:cNvSpPr>
            <p:nvPr/>
          </p:nvSpPr>
          <p:spPr bwMode="auto">
            <a:xfrm flipV="1">
              <a:off x="3522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37" name="Line 427"/>
            <p:cNvSpPr>
              <a:spLocks noChangeShapeType="1"/>
            </p:cNvSpPr>
            <p:nvPr/>
          </p:nvSpPr>
          <p:spPr bwMode="auto">
            <a:xfrm flipV="1">
              <a:off x="3534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38" name="Line 428"/>
            <p:cNvSpPr>
              <a:spLocks noChangeShapeType="1"/>
            </p:cNvSpPr>
            <p:nvPr/>
          </p:nvSpPr>
          <p:spPr bwMode="auto">
            <a:xfrm flipV="1">
              <a:off x="3552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39" name="Line 429"/>
            <p:cNvSpPr>
              <a:spLocks noChangeShapeType="1"/>
            </p:cNvSpPr>
            <p:nvPr/>
          </p:nvSpPr>
          <p:spPr bwMode="auto">
            <a:xfrm flipV="1">
              <a:off x="3654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40" name="Line 430"/>
            <p:cNvSpPr>
              <a:spLocks noChangeShapeType="1"/>
            </p:cNvSpPr>
            <p:nvPr/>
          </p:nvSpPr>
          <p:spPr bwMode="auto">
            <a:xfrm flipV="1">
              <a:off x="3708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41" name="Line 431"/>
            <p:cNvSpPr>
              <a:spLocks noChangeShapeType="1"/>
            </p:cNvSpPr>
            <p:nvPr/>
          </p:nvSpPr>
          <p:spPr bwMode="auto">
            <a:xfrm flipV="1">
              <a:off x="3750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42" name="Line 432"/>
            <p:cNvSpPr>
              <a:spLocks noChangeShapeType="1"/>
            </p:cNvSpPr>
            <p:nvPr/>
          </p:nvSpPr>
          <p:spPr bwMode="auto">
            <a:xfrm flipV="1">
              <a:off x="3780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43" name="Line 433"/>
            <p:cNvSpPr>
              <a:spLocks noChangeShapeType="1"/>
            </p:cNvSpPr>
            <p:nvPr/>
          </p:nvSpPr>
          <p:spPr bwMode="auto">
            <a:xfrm flipV="1">
              <a:off x="3810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44" name="Line 434"/>
            <p:cNvSpPr>
              <a:spLocks noChangeShapeType="1"/>
            </p:cNvSpPr>
            <p:nvPr/>
          </p:nvSpPr>
          <p:spPr bwMode="auto">
            <a:xfrm flipV="1">
              <a:off x="3834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45" name="Line 435"/>
            <p:cNvSpPr>
              <a:spLocks noChangeShapeType="1"/>
            </p:cNvSpPr>
            <p:nvPr/>
          </p:nvSpPr>
          <p:spPr bwMode="auto">
            <a:xfrm flipV="1">
              <a:off x="3852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46" name="Line 436"/>
            <p:cNvSpPr>
              <a:spLocks noChangeShapeType="1"/>
            </p:cNvSpPr>
            <p:nvPr/>
          </p:nvSpPr>
          <p:spPr bwMode="auto">
            <a:xfrm flipV="1">
              <a:off x="3870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47" name="Line 437"/>
            <p:cNvSpPr>
              <a:spLocks noChangeShapeType="1"/>
            </p:cNvSpPr>
            <p:nvPr/>
          </p:nvSpPr>
          <p:spPr bwMode="auto">
            <a:xfrm flipV="1">
              <a:off x="3882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48" name="Line 438"/>
            <p:cNvSpPr>
              <a:spLocks noChangeShapeType="1"/>
            </p:cNvSpPr>
            <p:nvPr/>
          </p:nvSpPr>
          <p:spPr bwMode="auto">
            <a:xfrm flipV="1">
              <a:off x="3984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49" name="Line 439"/>
            <p:cNvSpPr>
              <a:spLocks noChangeShapeType="1"/>
            </p:cNvSpPr>
            <p:nvPr/>
          </p:nvSpPr>
          <p:spPr bwMode="auto">
            <a:xfrm flipV="1">
              <a:off x="4038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50" name="Line 440"/>
            <p:cNvSpPr>
              <a:spLocks noChangeShapeType="1"/>
            </p:cNvSpPr>
            <p:nvPr/>
          </p:nvSpPr>
          <p:spPr bwMode="auto">
            <a:xfrm flipV="1">
              <a:off x="4080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51" name="Line 441"/>
            <p:cNvSpPr>
              <a:spLocks noChangeShapeType="1"/>
            </p:cNvSpPr>
            <p:nvPr/>
          </p:nvSpPr>
          <p:spPr bwMode="auto">
            <a:xfrm flipV="1">
              <a:off x="4116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52" name="Line 442"/>
            <p:cNvSpPr>
              <a:spLocks noChangeShapeType="1"/>
            </p:cNvSpPr>
            <p:nvPr/>
          </p:nvSpPr>
          <p:spPr bwMode="auto">
            <a:xfrm flipV="1">
              <a:off x="4140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53" name="Line 443"/>
            <p:cNvSpPr>
              <a:spLocks noChangeShapeType="1"/>
            </p:cNvSpPr>
            <p:nvPr/>
          </p:nvSpPr>
          <p:spPr bwMode="auto">
            <a:xfrm flipV="1">
              <a:off x="4164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54" name="Line 444"/>
            <p:cNvSpPr>
              <a:spLocks noChangeShapeType="1"/>
            </p:cNvSpPr>
            <p:nvPr/>
          </p:nvSpPr>
          <p:spPr bwMode="auto">
            <a:xfrm flipV="1">
              <a:off x="4182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55" name="Line 445"/>
            <p:cNvSpPr>
              <a:spLocks noChangeShapeType="1"/>
            </p:cNvSpPr>
            <p:nvPr/>
          </p:nvSpPr>
          <p:spPr bwMode="auto">
            <a:xfrm flipV="1">
              <a:off x="4200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56" name="Line 446"/>
            <p:cNvSpPr>
              <a:spLocks noChangeShapeType="1"/>
            </p:cNvSpPr>
            <p:nvPr/>
          </p:nvSpPr>
          <p:spPr bwMode="auto">
            <a:xfrm flipV="1">
              <a:off x="4212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57" name="Line 447"/>
            <p:cNvSpPr>
              <a:spLocks noChangeShapeType="1"/>
            </p:cNvSpPr>
            <p:nvPr/>
          </p:nvSpPr>
          <p:spPr bwMode="auto">
            <a:xfrm flipV="1">
              <a:off x="4314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58" name="Line 448"/>
            <p:cNvSpPr>
              <a:spLocks noChangeShapeType="1"/>
            </p:cNvSpPr>
            <p:nvPr/>
          </p:nvSpPr>
          <p:spPr bwMode="auto">
            <a:xfrm flipV="1">
              <a:off x="4374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59" name="Line 449"/>
            <p:cNvSpPr>
              <a:spLocks noChangeShapeType="1"/>
            </p:cNvSpPr>
            <p:nvPr/>
          </p:nvSpPr>
          <p:spPr bwMode="auto">
            <a:xfrm flipV="1">
              <a:off x="4410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60" name="Line 450"/>
            <p:cNvSpPr>
              <a:spLocks noChangeShapeType="1"/>
            </p:cNvSpPr>
            <p:nvPr/>
          </p:nvSpPr>
          <p:spPr bwMode="auto">
            <a:xfrm flipV="1">
              <a:off x="4446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61" name="Line 451"/>
            <p:cNvSpPr>
              <a:spLocks noChangeShapeType="1"/>
            </p:cNvSpPr>
            <p:nvPr/>
          </p:nvSpPr>
          <p:spPr bwMode="auto">
            <a:xfrm flipV="1">
              <a:off x="4470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62" name="Line 452"/>
            <p:cNvSpPr>
              <a:spLocks noChangeShapeType="1"/>
            </p:cNvSpPr>
            <p:nvPr/>
          </p:nvSpPr>
          <p:spPr bwMode="auto">
            <a:xfrm flipV="1">
              <a:off x="4494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63" name="Line 453"/>
            <p:cNvSpPr>
              <a:spLocks noChangeShapeType="1"/>
            </p:cNvSpPr>
            <p:nvPr/>
          </p:nvSpPr>
          <p:spPr bwMode="auto">
            <a:xfrm flipV="1">
              <a:off x="4512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64" name="Line 454"/>
            <p:cNvSpPr>
              <a:spLocks noChangeShapeType="1"/>
            </p:cNvSpPr>
            <p:nvPr/>
          </p:nvSpPr>
          <p:spPr bwMode="auto">
            <a:xfrm flipV="1">
              <a:off x="4530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65" name="Line 455"/>
            <p:cNvSpPr>
              <a:spLocks noChangeShapeType="1"/>
            </p:cNvSpPr>
            <p:nvPr/>
          </p:nvSpPr>
          <p:spPr bwMode="auto">
            <a:xfrm flipV="1">
              <a:off x="4542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66" name="Line 456"/>
            <p:cNvSpPr>
              <a:spLocks noChangeShapeType="1"/>
            </p:cNvSpPr>
            <p:nvPr/>
          </p:nvSpPr>
          <p:spPr bwMode="auto">
            <a:xfrm flipV="1">
              <a:off x="4644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67" name="Line 457"/>
            <p:cNvSpPr>
              <a:spLocks noChangeShapeType="1"/>
            </p:cNvSpPr>
            <p:nvPr/>
          </p:nvSpPr>
          <p:spPr bwMode="auto">
            <a:xfrm flipV="1">
              <a:off x="4704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68" name="Line 458"/>
            <p:cNvSpPr>
              <a:spLocks noChangeShapeType="1"/>
            </p:cNvSpPr>
            <p:nvPr/>
          </p:nvSpPr>
          <p:spPr bwMode="auto">
            <a:xfrm flipV="1">
              <a:off x="4740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69" name="Line 459"/>
            <p:cNvSpPr>
              <a:spLocks noChangeShapeType="1"/>
            </p:cNvSpPr>
            <p:nvPr/>
          </p:nvSpPr>
          <p:spPr bwMode="auto">
            <a:xfrm flipV="1">
              <a:off x="4776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70" name="Line 460"/>
            <p:cNvSpPr>
              <a:spLocks noChangeShapeType="1"/>
            </p:cNvSpPr>
            <p:nvPr/>
          </p:nvSpPr>
          <p:spPr bwMode="auto">
            <a:xfrm flipV="1">
              <a:off x="4800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71" name="Line 461"/>
            <p:cNvSpPr>
              <a:spLocks noChangeShapeType="1"/>
            </p:cNvSpPr>
            <p:nvPr/>
          </p:nvSpPr>
          <p:spPr bwMode="auto">
            <a:xfrm flipV="1">
              <a:off x="4824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72" name="Line 462"/>
            <p:cNvSpPr>
              <a:spLocks noChangeShapeType="1"/>
            </p:cNvSpPr>
            <p:nvPr/>
          </p:nvSpPr>
          <p:spPr bwMode="auto">
            <a:xfrm flipV="1">
              <a:off x="4842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73" name="Line 463"/>
            <p:cNvSpPr>
              <a:spLocks noChangeShapeType="1"/>
            </p:cNvSpPr>
            <p:nvPr/>
          </p:nvSpPr>
          <p:spPr bwMode="auto">
            <a:xfrm flipV="1">
              <a:off x="4860" y="3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74" name="Line 464"/>
            <p:cNvSpPr>
              <a:spLocks noChangeShapeType="1"/>
            </p:cNvSpPr>
            <p:nvPr/>
          </p:nvSpPr>
          <p:spPr bwMode="auto">
            <a:xfrm flipV="1">
              <a:off x="4872" y="326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75" name="Line 465"/>
            <p:cNvSpPr>
              <a:spLocks noChangeShapeType="1"/>
            </p:cNvSpPr>
            <p:nvPr/>
          </p:nvSpPr>
          <p:spPr bwMode="auto">
            <a:xfrm flipV="1">
              <a:off x="3222" y="327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76" name="Line 466"/>
            <p:cNvSpPr>
              <a:spLocks noChangeShapeType="1"/>
            </p:cNvSpPr>
            <p:nvPr/>
          </p:nvSpPr>
          <p:spPr bwMode="auto">
            <a:xfrm flipV="1">
              <a:off x="3552" y="327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77" name="Line 467"/>
            <p:cNvSpPr>
              <a:spLocks noChangeShapeType="1"/>
            </p:cNvSpPr>
            <p:nvPr/>
          </p:nvSpPr>
          <p:spPr bwMode="auto">
            <a:xfrm flipV="1">
              <a:off x="3882" y="327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78" name="Line 468"/>
            <p:cNvSpPr>
              <a:spLocks noChangeShapeType="1"/>
            </p:cNvSpPr>
            <p:nvPr/>
          </p:nvSpPr>
          <p:spPr bwMode="auto">
            <a:xfrm flipV="1">
              <a:off x="4212" y="327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79" name="Line 469"/>
            <p:cNvSpPr>
              <a:spLocks noChangeShapeType="1"/>
            </p:cNvSpPr>
            <p:nvPr/>
          </p:nvSpPr>
          <p:spPr bwMode="auto">
            <a:xfrm flipV="1">
              <a:off x="4542" y="327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80" name="Line 470"/>
            <p:cNvSpPr>
              <a:spLocks noChangeShapeType="1"/>
            </p:cNvSpPr>
            <p:nvPr/>
          </p:nvSpPr>
          <p:spPr bwMode="auto">
            <a:xfrm flipV="1">
              <a:off x="4872" y="327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81" name="Line 471"/>
            <p:cNvSpPr>
              <a:spLocks noChangeShapeType="1"/>
            </p:cNvSpPr>
            <p:nvPr/>
          </p:nvSpPr>
          <p:spPr bwMode="auto">
            <a:xfrm>
              <a:off x="3234" y="2244"/>
              <a:ext cx="163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82" name="Line 472"/>
            <p:cNvSpPr>
              <a:spLocks noChangeShapeType="1"/>
            </p:cNvSpPr>
            <p:nvPr/>
          </p:nvSpPr>
          <p:spPr bwMode="auto">
            <a:xfrm flipV="1">
              <a:off x="3222" y="223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83" name="Line 473"/>
            <p:cNvSpPr>
              <a:spLocks noChangeShapeType="1"/>
            </p:cNvSpPr>
            <p:nvPr/>
          </p:nvSpPr>
          <p:spPr bwMode="auto">
            <a:xfrm flipV="1">
              <a:off x="3222" y="224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84" name="Freeform 474"/>
            <p:cNvSpPr>
              <a:spLocks/>
            </p:cNvSpPr>
            <p:nvPr/>
          </p:nvSpPr>
          <p:spPr bwMode="auto">
            <a:xfrm>
              <a:off x="3270" y="2142"/>
              <a:ext cx="54" cy="84"/>
            </a:xfrm>
            <a:custGeom>
              <a:avLst/>
              <a:gdLst>
                <a:gd name="T0" fmla="*/ 54 w 54"/>
                <a:gd name="T1" fmla="*/ 0 h 84"/>
                <a:gd name="T2" fmla="*/ 30 w 54"/>
                <a:gd name="T3" fmla="*/ 42 h 84"/>
                <a:gd name="T4" fmla="*/ 36 w 54"/>
                <a:gd name="T5" fmla="*/ 60 h 84"/>
                <a:gd name="T6" fmla="*/ 36 w 54"/>
                <a:gd name="T7" fmla="*/ 66 h 84"/>
                <a:gd name="T8" fmla="*/ 36 w 54"/>
                <a:gd name="T9" fmla="*/ 72 h 84"/>
                <a:gd name="T10" fmla="*/ 42 w 54"/>
                <a:gd name="T11" fmla="*/ 72 h 84"/>
                <a:gd name="T12" fmla="*/ 48 w 54"/>
                <a:gd name="T13" fmla="*/ 72 h 84"/>
                <a:gd name="T14" fmla="*/ 54 w 54"/>
                <a:gd name="T15" fmla="*/ 72 h 84"/>
                <a:gd name="T16" fmla="*/ 54 w 54"/>
                <a:gd name="T17" fmla="*/ 66 h 84"/>
                <a:gd name="T18" fmla="*/ 54 w 54"/>
                <a:gd name="T19" fmla="*/ 60 h 84"/>
                <a:gd name="T20" fmla="*/ 54 w 54"/>
                <a:gd name="T21" fmla="*/ 66 h 84"/>
                <a:gd name="T22" fmla="*/ 54 w 54"/>
                <a:gd name="T23" fmla="*/ 72 h 84"/>
                <a:gd name="T24" fmla="*/ 54 w 54"/>
                <a:gd name="T25" fmla="*/ 78 h 84"/>
                <a:gd name="T26" fmla="*/ 48 w 54"/>
                <a:gd name="T27" fmla="*/ 78 h 84"/>
                <a:gd name="T28" fmla="*/ 48 w 54"/>
                <a:gd name="T29" fmla="*/ 84 h 84"/>
                <a:gd name="T30" fmla="*/ 42 w 54"/>
                <a:gd name="T31" fmla="*/ 84 h 84"/>
                <a:gd name="T32" fmla="*/ 42 w 54"/>
                <a:gd name="T33" fmla="*/ 78 h 84"/>
                <a:gd name="T34" fmla="*/ 36 w 54"/>
                <a:gd name="T35" fmla="*/ 78 h 84"/>
                <a:gd name="T36" fmla="*/ 36 w 54"/>
                <a:gd name="T37" fmla="*/ 72 h 84"/>
                <a:gd name="T38" fmla="*/ 30 w 54"/>
                <a:gd name="T39" fmla="*/ 72 h 84"/>
                <a:gd name="T40" fmla="*/ 30 w 54"/>
                <a:gd name="T41" fmla="*/ 66 h 84"/>
                <a:gd name="T42" fmla="*/ 24 w 54"/>
                <a:gd name="T43" fmla="*/ 48 h 84"/>
                <a:gd name="T44" fmla="*/ 12 w 54"/>
                <a:gd name="T45" fmla="*/ 78 h 84"/>
                <a:gd name="T46" fmla="*/ 0 w 54"/>
                <a:gd name="T47" fmla="*/ 78 h 84"/>
                <a:gd name="T48" fmla="*/ 24 w 54"/>
                <a:gd name="T49" fmla="*/ 36 h 84"/>
                <a:gd name="T50" fmla="*/ 18 w 54"/>
                <a:gd name="T51" fmla="*/ 18 h 84"/>
                <a:gd name="T52" fmla="*/ 18 w 54"/>
                <a:gd name="T53" fmla="*/ 12 h 84"/>
                <a:gd name="T54" fmla="*/ 12 w 54"/>
                <a:gd name="T55" fmla="*/ 12 h 84"/>
                <a:gd name="T56" fmla="*/ 6 w 54"/>
                <a:gd name="T57" fmla="*/ 12 h 84"/>
                <a:gd name="T58" fmla="*/ 0 w 54"/>
                <a:gd name="T59" fmla="*/ 12 h 84"/>
                <a:gd name="T60" fmla="*/ 0 w 54"/>
                <a:gd name="T61" fmla="*/ 18 h 84"/>
                <a:gd name="T62" fmla="*/ 0 w 54"/>
                <a:gd name="T63" fmla="*/ 12 h 84"/>
                <a:gd name="T64" fmla="*/ 0 w 54"/>
                <a:gd name="T65" fmla="*/ 6 h 84"/>
                <a:gd name="T66" fmla="*/ 6 w 54"/>
                <a:gd name="T67" fmla="*/ 6 h 84"/>
                <a:gd name="T68" fmla="*/ 6 w 54"/>
                <a:gd name="T69" fmla="*/ 0 h 84"/>
                <a:gd name="T70" fmla="*/ 12 w 54"/>
                <a:gd name="T71" fmla="*/ 0 h 84"/>
                <a:gd name="T72" fmla="*/ 18 w 54"/>
                <a:gd name="T73" fmla="*/ 0 h 84"/>
                <a:gd name="T74" fmla="*/ 18 w 54"/>
                <a:gd name="T75" fmla="*/ 6 h 84"/>
                <a:gd name="T76" fmla="*/ 24 w 54"/>
                <a:gd name="T77" fmla="*/ 12 h 84"/>
                <a:gd name="T78" fmla="*/ 24 w 54"/>
                <a:gd name="T79" fmla="*/ 30 h 84"/>
                <a:gd name="T80" fmla="*/ 42 w 54"/>
                <a:gd name="T81" fmla="*/ 0 h 84"/>
                <a:gd name="T82" fmla="*/ 54 w 54"/>
                <a:gd name="T83" fmla="*/ 0 h 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4" h="84">
                  <a:moveTo>
                    <a:pt x="54" y="0"/>
                  </a:moveTo>
                  <a:lnTo>
                    <a:pt x="30" y="42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54" y="60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48" y="84"/>
                  </a:lnTo>
                  <a:lnTo>
                    <a:pt x="42" y="84"/>
                  </a:lnTo>
                  <a:lnTo>
                    <a:pt x="42" y="78"/>
                  </a:lnTo>
                  <a:lnTo>
                    <a:pt x="36" y="78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2" y="78"/>
                  </a:lnTo>
                  <a:lnTo>
                    <a:pt x="0" y="78"/>
                  </a:lnTo>
                  <a:lnTo>
                    <a:pt x="24" y="36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24" y="30"/>
                  </a:lnTo>
                  <a:lnTo>
                    <a:pt x="42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85" name="Freeform 475"/>
            <p:cNvSpPr>
              <a:spLocks/>
            </p:cNvSpPr>
            <p:nvPr/>
          </p:nvSpPr>
          <p:spPr bwMode="auto">
            <a:xfrm>
              <a:off x="3270" y="2142"/>
              <a:ext cx="54" cy="84"/>
            </a:xfrm>
            <a:custGeom>
              <a:avLst/>
              <a:gdLst>
                <a:gd name="T0" fmla="*/ 54 w 54"/>
                <a:gd name="T1" fmla="*/ 0 h 84"/>
                <a:gd name="T2" fmla="*/ 30 w 54"/>
                <a:gd name="T3" fmla="*/ 42 h 84"/>
                <a:gd name="T4" fmla="*/ 36 w 54"/>
                <a:gd name="T5" fmla="*/ 60 h 84"/>
                <a:gd name="T6" fmla="*/ 36 w 54"/>
                <a:gd name="T7" fmla="*/ 66 h 84"/>
                <a:gd name="T8" fmla="*/ 36 w 54"/>
                <a:gd name="T9" fmla="*/ 72 h 84"/>
                <a:gd name="T10" fmla="*/ 42 w 54"/>
                <a:gd name="T11" fmla="*/ 72 h 84"/>
                <a:gd name="T12" fmla="*/ 48 w 54"/>
                <a:gd name="T13" fmla="*/ 72 h 84"/>
                <a:gd name="T14" fmla="*/ 54 w 54"/>
                <a:gd name="T15" fmla="*/ 72 h 84"/>
                <a:gd name="T16" fmla="*/ 54 w 54"/>
                <a:gd name="T17" fmla="*/ 66 h 84"/>
                <a:gd name="T18" fmla="*/ 54 w 54"/>
                <a:gd name="T19" fmla="*/ 60 h 84"/>
                <a:gd name="T20" fmla="*/ 54 w 54"/>
                <a:gd name="T21" fmla="*/ 66 h 84"/>
                <a:gd name="T22" fmla="*/ 54 w 54"/>
                <a:gd name="T23" fmla="*/ 72 h 84"/>
                <a:gd name="T24" fmla="*/ 54 w 54"/>
                <a:gd name="T25" fmla="*/ 78 h 84"/>
                <a:gd name="T26" fmla="*/ 48 w 54"/>
                <a:gd name="T27" fmla="*/ 78 h 84"/>
                <a:gd name="T28" fmla="*/ 48 w 54"/>
                <a:gd name="T29" fmla="*/ 84 h 84"/>
                <a:gd name="T30" fmla="*/ 42 w 54"/>
                <a:gd name="T31" fmla="*/ 84 h 84"/>
                <a:gd name="T32" fmla="*/ 42 w 54"/>
                <a:gd name="T33" fmla="*/ 78 h 84"/>
                <a:gd name="T34" fmla="*/ 36 w 54"/>
                <a:gd name="T35" fmla="*/ 78 h 84"/>
                <a:gd name="T36" fmla="*/ 36 w 54"/>
                <a:gd name="T37" fmla="*/ 72 h 84"/>
                <a:gd name="T38" fmla="*/ 30 w 54"/>
                <a:gd name="T39" fmla="*/ 72 h 84"/>
                <a:gd name="T40" fmla="*/ 30 w 54"/>
                <a:gd name="T41" fmla="*/ 66 h 84"/>
                <a:gd name="T42" fmla="*/ 24 w 54"/>
                <a:gd name="T43" fmla="*/ 48 h 84"/>
                <a:gd name="T44" fmla="*/ 12 w 54"/>
                <a:gd name="T45" fmla="*/ 78 h 84"/>
                <a:gd name="T46" fmla="*/ 0 w 54"/>
                <a:gd name="T47" fmla="*/ 78 h 84"/>
                <a:gd name="T48" fmla="*/ 24 w 54"/>
                <a:gd name="T49" fmla="*/ 36 h 84"/>
                <a:gd name="T50" fmla="*/ 18 w 54"/>
                <a:gd name="T51" fmla="*/ 18 h 84"/>
                <a:gd name="T52" fmla="*/ 18 w 54"/>
                <a:gd name="T53" fmla="*/ 12 h 84"/>
                <a:gd name="T54" fmla="*/ 12 w 54"/>
                <a:gd name="T55" fmla="*/ 12 h 84"/>
                <a:gd name="T56" fmla="*/ 6 w 54"/>
                <a:gd name="T57" fmla="*/ 12 h 84"/>
                <a:gd name="T58" fmla="*/ 0 w 54"/>
                <a:gd name="T59" fmla="*/ 12 h 84"/>
                <a:gd name="T60" fmla="*/ 0 w 54"/>
                <a:gd name="T61" fmla="*/ 18 h 84"/>
                <a:gd name="T62" fmla="*/ 0 w 54"/>
                <a:gd name="T63" fmla="*/ 12 h 84"/>
                <a:gd name="T64" fmla="*/ 0 w 54"/>
                <a:gd name="T65" fmla="*/ 6 h 84"/>
                <a:gd name="T66" fmla="*/ 6 w 54"/>
                <a:gd name="T67" fmla="*/ 6 h 84"/>
                <a:gd name="T68" fmla="*/ 6 w 54"/>
                <a:gd name="T69" fmla="*/ 0 h 84"/>
                <a:gd name="T70" fmla="*/ 12 w 54"/>
                <a:gd name="T71" fmla="*/ 0 h 84"/>
                <a:gd name="T72" fmla="*/ 18 w 54"/>
                <a:gd name="T73" fmla="*/ 0 h 84"/>
                <a:gd name="T74" fmla="*/ 18 w 54"/>
                <a:gd name="T75" fmla="*/ 6 h 84"/>
                <a:gd name="T76" fmla="*/ 24 w 54"/>
                <a:gd name="T77" fmla="*/ 12 h 84"/>
                <a:gd name="T78" fmla="*/ 24 w 54"/>
                <a:gd name="T79" fmla="*/ 30 h 84"/>
                <a:gd name="T80" fmla="*/ 42 w 54"/>
                <a:gd name="T81" fmla="*/ 0 h 84"/>
                <a:gd name="T82" fmla="*/ 54 w 54"/>
                <a:gd name="T83" fmla="*/ 0 h 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4" h="84">
                  <a:moveTo>
                    <a:pt x="54" y="0"/>
                  </a:moveTo>
                  <a:lnTo>
                    <a:pt x="30" y="42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54" y="60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48" y="84"/>
                  </a:lnTo>
                  <a:lnTo>
                    <a:pt x="42" y="84"/>
                  </a:lnTo>
                  <a:lnTo>
                    <a:pt x="42" y="78"/>
                  </a:lnTo>
                  <a:lnTo>
                    <a:pt x="36" y="78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2" y="78"/>
                  </a:lnTo>
                  <a:lnTo>
                    <a:pt x="0" y="78"/>
                  </a:lnTo>
                  <a:lnTo>
                    <a:pt x="24" y="36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24" y="30"/>
                  </a:lnTo>
                  <a:lnTo>
                    <a:pt x="42" y="0"/>
                  </a:lnTo>
                  <a:lnTo>
                    <a:pt x="5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86" name="Freeform 476"/>
            <p:cNvSpPr>
              <a:spLocks/>
            </p:cNvSpPr>
            <p:nvPr/>
          </p:nvSpPr>
          <p:spPr bwMode="auto">
            <a:xfrm>
              <a:off x="4422" y="2868"/>
              <a:ext cx="42" cy="42"/>
            </a:xfrm>
            <a:custGeom>
              <a:avLst/>
              <a:gdLst>
                <a:gd name="T0" fmla="*/ 24 w 42"/>
                <a:gd name="T1" fmla="*/ 0 h 42"/>
                <a:gd name="T2" fmla="*/ 30 w 42"/>
                <a:gd name="T3" fmla="*/ 0 h 42"/>
                <a:gd name="T4" fmla="*/ 36 w 42"/>
                <a:gd name="T5" fmla="*/ 6 h 42"/>
                <a:gd name="T6" fmla="*/ 42 w 42"/>
                <a:gd name="T7" fmla="*/ 12 h 42"/>
                <a:gd name="T8" fmla="*/ 42 w 42"/>
                <a:gd name="T9" fmla="*/ 18 h 42"/>
                <a:gd name="T10" fmla="*/ 42 w 42"/>
                <a:gd name="T11" fmla="*/ 30 h 42"/>
                <a:gd name="T12" fmla="*/ 36 w 42"/>
                <a:gd name="T13" fmla="*/ 36 h 42"/>
                <a:gd name="T14" fmla="*/ 30 w 42"/>
                <a:gd name="T15" fmla="*/ 42 h 42"/>
                <a:gd name="T16" fmla="*/ 24 w 42"/>
                <a:gd name="T17" fmla="*/ 42 h 42"/>
                <a:gd name="T18" fmla="*/ 12 w 42"/>
                <a:gd name="T19" fmla="*/ 42 h 42"/>
                <a:gd name="T20" fmla="*/ 6 w 42"/>
                <a:gd name="T21" fmla="*/ 36 h 42"/>
                <a:gd name="T22" fmla="*/ 0 w 42"/>
                <a:gd name="T23" fmla="*/ 30 h 42"/>
                <a:gd name="T24" fmla="*/ 0 w 42"/>
                <a:gd name="T25" fmla="*/ 18 h 42"/>
                <a:gd name="T26" fmla="*/ 0 w 42"/>
                <a:gd name="T27" fmla="*/ 12 h 42"/>
                <a:gd name="T28" fmla="*/ 6 w 42"/>
                <a:gd name="T29" fmla="*/ 6 h 42"/>
                <a:gd name="T30" fmla="*/ 12 w 42"/>
                <a:gd name="T31" fmla="*/ 0 h 42"/>
                <a:gd name="T32" fmla="*/ 24 w 42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42">
                  <a:moveTo>
                    <a:pt x="24" y="0"/>
                  </a:moveTo>
                  <a:lnTo>
                    <a:pt x="30" y="0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87" name="Freeform 477"/>
            <p:cNvSpPr>
              <a:spLocks/>
            </p:cNvSpPr>
            <p:nvPr/>
          </p:nvSpPr>
          <p:spPr bwMode="auto">
            <a:xfrm>
              <a:off x="4476" y="2820"/>
              <a:ext cx="42" cy="48"/>
            </a:xfrm>
            <a:custGeom>
              <a:avLst/>
              <a:gdLst>
                <a:gd name="T0" fmla="*/ 18 w 42"/>
                <a:gd name="T1" fmla="*/ 0 h 48"/>
                <a:gd name="T2" fmla="*/ 30 w 42"/>
                <a:gd name="T3" fmla="*/ 0 h 48"/>
                <a:gd name="T4" fmla="*/ 36 w 42"/>
                <a:gd name="T5" fmla="*/ 6 h 48"/>
                <a:gd name="T6" fmla="*/ 42 w 42"/>
                <a:gd name="T7" fmla="*/ 12 h 48"/>
                <a:gd name="T8" fmla="*/ 42 w 42"/>
                <a:gd name="T9" fmla="*/ 24 h 48"/>
                <a:gd name="T10" fmla="*/ 42 w 42"/>
                <a:gd name="T11" fmla="*/ 30 h 48"/>
                <a:gd name="T12" fmla="*/ 36 w 42"/>
                <a:gd name="T13" fmla="*/ 42 h 48"/>
                <a:gd name="T14" fmla="*/ 30 w 42"/>
                <a:gd name="T15" fmla="*/ 42 h 48"/>
                <a:gd name="T16" fmla="*/ 18 w 42"/>
                <a:gd name="T17" fmla="*/ 48 h 48"/>
                <a:gd name="T18" fmla="*/ 12 w 42"/>
                <a:gd name="T19" fmla="*/ 42 h 48"/>
                <a:gd name="T20" fmla="*/ 6 w 42"/>
                <a:gd name="T21" fmla="*/ 42 h 48"/>
                <a:gd name="T22" fmla="*/ 0 w 42"/>
                <a:gd name="T23" fmla="*/ 30 h 48"/>
                <a:gd name="T24" fmla="*/ 0 w 42"/>
                <a:gd name="T25" fmla="*/ 24 h 48"/>
                <a:gd name="T26" fmla="*/ 0 w 42"/>
                <a:gd name="T27" fmla="*/ 12 h 48"/>
                <a:gd name="T28" fmla="*/ 6 w 42"/>
                <a:gd name="T29" fmla="*/ 6 h 48"/>
                <a:gd name="T30" fmla="*/ 12 w 42"/>
                <a:gd name="T31" fmla="*/ 0 h 48"/>
                <a:gd name="T32" fmla="*/ 18 w 42"/>
                <a:gd name="T33" fmla="*/ 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48">
                  <a:moveTo>
                    <a:pt x="18" y="0"/>
                  </a:moveTo>
                  <a:lnTo>
                    <a:pt x="30" y="0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18" y="48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88" name="Freeform 478"/>
            <p:cNvSpPr>
              <a:spLocks/>
            </p:cNvSpPr>
            <p:nvPr/>
          </p:nvSpPr>
          <p:spPr bwMode="auto">
            <a:xfrm>
              <a:off x="4560" y="2652"/>
              <a:ext cx="42" cy="42"/>
            </a:xfrm>
            <a:custGeom>
              <a:avLst/>
              <a:gdLst>
                <a:gd name="T0" fmla="*/ 24 w 42"/>
                <a:gd name="T1" fmla="*/ 0 h 42"/>
                <a:gd name="T2" fmla="*/ 30 w 42"/>
                <a:gd name="T3" fmla="*/ 0 h 42"/>
                <a:gd name="T4" fmla="*/ 36 w 42"/>
                <a:gd name="T5" fmla="*/ 6 h 42"/>
                <a:gd name="T6" fmla="*/ 42 w 42"/>
                <a:gd name="T7" fmla="*/ 12 h 42"/>
                <a:gd name="T8" fmla="*/ 42 w 42"/>
                <a:gd name="T9" fmla="*/ 18 h 42"/>
                <a:gd name="T10" fmla="*/ 42 w 42"/>
                <a:gd name="T11" fmla="*/ 30 h 42"/>
                <a:gd name="T12" fmla="*/ 36 w 42"/>
                <a:gd name="T13" fmla="*/ 36 h 42"/>
                <a:gd name="T14" fmla="*/ 30 w 42"/>
                <a:gd name="T15" fmla="*/ 42 h 42"/>
                <a:gd name="T16" fmla="*/ 24 w 42"/>
                <a:gd name="T17" fmla="*/ 42 h 42"/>
                <a:gd name="T18" fmla="*/ 12 w 42"/>
                <a:gd name="T19" fmla="*/ 42 h 42"/>
                <a:gd name="T20" fmla="*/ 6 w 42"/>
                <a:gd name="T21" fmla="*/ 36 h 42"/>
                <a:gd name="T22" fmla="*/ 0 w 42"/>
                <a:gd name="T23" fmla="*/ 30 h 42"/>
                <a:gd name="T24" fmla="*/ 0 w 42"/>
                <a:gd name="T25" fmla="*/ 18 h 42"/>
                <a:gd name="T26" fmla="*/ 0 w 42"/>
                <a:gd name="T27" fmla="*/ 12 h 42"/>
                <a:gd name="T28" fmla="*/ 6 w 42"/>
                <a:gd name="T29" fmla="*/ 6 h 42"/>
                <a:gd name="T30" fmla="*/ 12 w 42"/>
                <a:gd name="T31" fmla="*/ 0 h 42"/>
                <a:gd name="T32" fmla="*/ 24 w 42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42">
                  <a:moveTo>
                    <a:pt x="24" y="0"/>
                  </a:moveTo>
                  <a:lnTo>
                    <a:pt x="30" y="0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89" name="Freeform 479"/>
            <p:cNvSpPr>
              <a:spLocks/>
            </p:cNvSpPr>
            <p:nvPr/>
          </p:nvSpPr>
          <p:spPr bwMode="auto">
            <a:xfrm>
              <a:off x="4626" y="2688"/>
              <a:ext cx="42" cy="48"/>
            </a:xfrm>
            <a:custGeom>
              <a:avLst/>
              <a:gdLst>
                <a:gd name="T0" fmla="*/ 18 w 42"/>
                <a:gd name="T1" fmla="*/ 0 h 48"/>
                <a:gd name="T2" fmla="*/ 30 w 42"/>
                <a:gd name="T3" fmla="*/ 0 h 48"/>
                <a:gd name="T4" fmla="*/ 36 w 42"/>
                <a:gd name="T5" fmla="*/ 6 h 48"/>
                <a:gd name="T6" fmla="*/ 42 w 42"/>
                <a:gd name="T7" fmla="*/ 12 h 48"/>
                <a:gd name="T8" fmla="*/ 42 w 42"/>
                <a:gd name="T9" fmla="*/ 24 h 48"/>
                <a:gd name="T10" fmla="*/ 42 w 42"/>
                <a:gd name="T11" fmla="*/ 30 h 48"/>
                <a:gd name="T12" fmla="*/ 36 w 42"/>
                <a:gd name="T13" fmla="*/ 42 h 48"/>
                <a:gd name="T14" fmla="*/ 30 w 42"/>
                <a:gd name="T15" fmla="*/ 42 h 48"/>
                <a:gd name="T16" fmla="*/ 18 w 42"/>
                <a:gd name="T17" fmla="*/ 48 h 48"/>
                <a:gd name="T18" fmla="*/ 12 w 42"/>
                <a:gd name="T19" fmla="*/ 42 h 48"/>
                <a:gd name="T20" fmla="*/ 6 w 42"/>
                <a:gd name="T21" fmla="*/ 42 h 48"/>
                <a:gd name="T22" fmla="*/ 0 w 42"/>
                <a:gd name="T23" fmla="*/ 30 h 48"/>
                <a:gd name="T24" fmla="*/ 0 w 42"/>
                <a:gd name="T25" fmla="*/ 24 h 48"/>
                <a:gd name="T26" fmla="*/ 0 w 42"/>
                <a:gd name="T27" fmla="*/ 12 h 48"/>
                <a:gd name="T28" fmla="*/ 6 w 42"/>
                <a:gd name="T29" fmla="*/ 6 h 48"/>
                <a:gd name="T30" fmla="*/ 12 w 42"/>
                <a:gd name="T31" fmla="*/ 0 h 48"/>
                <a:gd name="T32" fmla="*/ 18 w 42"/>
                <a:gd name="T33" fmla="*/ 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48">
                  <a:moveTo>
                    <a:pt x="18" y="0"/>
                  </a:moveTo>
                  <a:lnTo>
                    <a:pt x="30" y="0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18" y="48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90" name="Freeform 480"/>
            <p:cNvSpPr>
              <a:spLocks/>
            </p:cNvSpPr>
            <p:nvPr/>
          </p:nvSpPr>
          <p:spPr bwMode="auto">
            <a:xfrm>
              <a:off x="4704" y="2628"/>
              <a:ext cx="42" cy="48"/>
            </a:xfrm>
            <a:custGeom>
              <a:avLst/>
              <a:gdLst>
                <a:gd name="T0" fmla="*/ 24 w 42"/>
                <a:gd name="T1" fmla="*/ 0 h 48"/>
                <a:gd name="T2" fmla="*/ 30 w 42"/>
                <a:gd name="T3" fmla="*/ 6 h 48"/>
                <a:gd name="T4" fmla="*/ 36 w 42"/>
                <a:gd name="T5" fmla="*/ 6 h 48"/>
                <a:gd name="T6" fmla="*/ 42 w 42"/>
                <a:gd name="T7" fmla="*/ 18 h 48"/>
                <a:gd name="T8" fmla="*/ 42 w 42"/>
                <a:gd name="T9" fmla="*/ 24 h 48"/>
                <a:gd name="T10" fmla="*/ 42 w 42"/>
                <a:gd name="T11" fmla="*/ 36 h 48"/>
                <a:gd name="T12" fmla="*/ 36 w 42"/>
                <a:gd name="T13" fmla="*/ 42 h 48"/>
                <a:gd name="T14" fmla="*/ 30 w 42"/>
                <a:gd name="T15" fmla="*/ 48 h 48"/>
                <a:gd name="T16" fmla="*/ 24 w 42"/>
                <a:gd name="T17" fmla="*/ 48 h 48"/>
                <a:gd name="T18" fmla="*/ 12 w 42"/>
                <a:gd name="T19" fmla="*/ 48 h 48"/>
                <a:gd name="T20" fmla="*/ 6 w 42"/>
                <a:gd name="T21" fmla="*/ 42 h 48"/>
                <a:gd name="T22" fmla="*/ 0 w 42"/>
                <a:gd name="T23" fmla="*/ 36 h 48"/>
                <a:gd name="T24" fmla="*/ 0 w 42"/>
                <a:gd name="T25" fmla="*/ 24 h 48"/>
                <a:gd name="T26" fmla="*/ 0 w 42"/>
                <a:gd name="T27" fmla="*/ 18 h 48"/>
                <a:gd name="T28" fmla="*/ 6 w 42"/>
                <a:gd name="T29" fmla="*/ 6 h 48"/>
                <a:gd name="T30" fmla="*/ 12 w 42"/>
                <a:gd name="T31" fmla="*/ 6 h 48"/>
                <a:gd name="T32" fmla="*/ 24 w 42"/>
                <a:gd name="T33" fmla="*/ 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48">
                  <a:moveTo>
                    <a:pt x="24" y="0"/>
                  </a:moveTo>
                  <a:lnTo>
                    <a:pt x="30" y="6"/>
                  </a:lnTo>
                  <a:lnTo>
                    <a:pt x="36" y="6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2" y="48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91" name="Freeform 481"/>
            <p:cNvSpPr>
              <a:spLocks/>
            </p:cNvSpPr>
            <p:nvPr/>
          </p:nvSpPr>
          <p:spPr bwMode="auto">
            <a:xfrm>
              <a:off x="4770" y="2610"/>
              <a:ext cx="42" cy="48"/>
            </a:xfrm>
            <a:custGeom>
              <a:avLst/>
              <a:gdLst>
                <a:gd name="T0" fmla="*/ 18 w 42"/>
                <a:gd name="T1" fmla="*/ 0 h 48"/>
                <a:gd name="T2" fmla="*/ 30 w 42"/>
                <a:gd name="T3" fmla="*/ 0 h 48"/>
                <a:gd name="T4" fmla="*/ 36 w 42"/>
                <a:gd name="T5" fmla="*/ 6 h 48"/>
                <a:gd name="T6" fmla="*/ 42 w 42"/>
                <a:gd name="T7" fmla="*/ 12 h 48"/>
                <a:gd name="T8" fmla="*/ 42 w 42"/>
                <a:gd name="T9" fmla="*/ 24 h 48"/>
                <a:gd name="T10" fmla="*/ 42 w 42"/>
                <a:gd name="T11" fmla="*/ 30 h 48"/>
                <a:gd name="T12" fmla="*/ 36 w 42"/>
                <a:gd name="T13" fmla="*/ 42 h 48"/>
                <a:gd name="T14" fmla="*/ 30 w 42"/>
                <a:gd name="T15" fmla="*/ 42 h 48"/>
                <a:gd name="T16" fmla="*/ 18 w 42"/>
                <a:gd name="T17" fmla="*/ 48 h 48"/>
                <a:gd name="T18" fmla="*/ 12 w 42"/>
                <a:gd name="T19" fmla="*/ 42 h 48"/>
                <a:gd name="T20" fmla="*/ 6 w 42"/>
                <a:gd name="T21" fmla="*/ 42 h 48"/>
                <a:gd name="T22" fmla="*/ 0 w 42"/>
                <a:gd name="T23" fmla="*/ 30 h 48"/>
                <a:gd name="T24" fmla="*/ 0 w 42"/>
                <a:gd name="T25" fmla="*/ 24 h 48"/>
                <a:gd name="T26" fmla="*/ 0 w 42"/>
                <a:gd name="T27" fmla="*/ 12 h 48"/>
                <a:gd name="T28" fmla="*/ 6 w 42"/>
                <a:gd name="T29" fmla="*/ 6 h 48"/>
                <a:gd name="T30" fmla="*/ 12 w 42"/>
                <a:gd name="T31" fmla="*/ 0 h 48"/>
                <a:gd name="T32" fmla="*/ 18 w 42"/>
                <a:gd name="T33" fmla="*/ 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48">
                  <a:moveTo>
                    <a:pt x="18" y="0"/>
                  </a:moveTo>
                  <a:lnTo>
                    <a:pt x="30" y="0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18" y="48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92" name="Freeform 482"/>
            <p:cNvSpPr>
              <a:spLocks/>
            </p:cNvSpPr>
            <p:nvPr/>
          </p:nvSpPr>
          <p:spPr bwMode="auto">
            <a:xfrm>
              <a:off x="4818" y="2646"/>
              <a:ext cx="48" cy="42"/>
            </a:xfrm>
            <a:custGeom>
              <a:avLst/>
              <a:gdLst>
                <a:gd name="T0" fmla="*/ 24 w 48"/>
                <a:gd name="T1" fmla="*/ 0 h 42"/>
                <a:gd name="T2" fmla="*/ 36 w 48"/>
                <a:gd name="T3" fmla="*/ 0 h 42"/>
                <a:gd name="T4" fmla="*/ 42 w 48"/>
                <a:gd name="T5" fmla="*/ 6 h 42"/>
                <a:gd name="T6" fmla="*/ 48 w 48"/>
                <a:gd name="T7" fmla="*/ 12 h 42"/>
                <a:gd name="T8" fmla="*/ 48 w 48"/>
                <a:gd name="T9" fmla="*/ 18 h 42"/>
                <a:gd name="T10" fmla="*/ 48 w 48"/>
                <a:gd name="T11" fmla="*/ 30 h 42"/>
                <a:gd name="T12" fmla="*/ 42 w 48"/>
                <a:gd name="T13" fmla="*/ 36 h 42"/>
                <a:gd name="T14" fmla="*/ 36 w 48"/>
                <a:gd name="T15" fmla="*/ 42 h 42"/>
                <a:gd name="T16" fmla="*/ 24 w 48"/>
                <a:gd name="T17" fmla="*/ 42 h 42"/>
                <a:gd name="T18" fmla="*/ 18 w 48"/>
                <a:gd name="T19" fmla="*/ 42 h 42"/>
                <a:gd name="T20" fmla="*/ 6 w 48"/>
                <a:gd name="T21" fmla="*/ 36 h 42"/>
                <a:gd name="T22" fmla="*/ 6 w 48"/>
                <a:gd name="T23" fmla="*/ 30 h 42"/>
                <a:gd name="T24" fmla="*/ 0 w 48"/>
                <a:gd name="T25" fmla="*/ 18 h 42"/>
                <a:gd name="T26" fmla="*/ 6 w 48"/>
                <a:gd name="T27" fmla="*/ 12 h 42"/>
                <a:gd name="T28" fmla="*/ 6 w 48"/>
                <a:gd name="T29" fmla="*/ 6 h 42"/>
                <a:gd name="T30" fmla="*/ 18 w 48"/>
                <a:gd name="T31" fmla="*/ 0 h 42"/>
                <a:gd name="T32" fmla="*/ 24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2">
                  <a:moveTo>
                    <a:pt x="24" y="0"/>
                  </a:moveTo>
                  <a:lnTo>
                    <a:pt x="36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8" y="0"/>
                  </a:lnTo>
                  <a:lnTo>
                    <a:pt x="2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93" name="Freeform 483"/>
            <p:cNvSpPr>
              <a:spLocks/>
            </p:cNvSpPr>
            <p:nvPr/>
          </p:nvSpPr>
          <p:spPr bwMode="auto">
            <a:xfrm>
              <a:off x="3540" y="2370"/>
              <a:ext cx="300" cy="516"/>
            </a:xfrm>
            <a:custGeom>
              <a:avLst/>
              <a:gdLst>
                <a:gd name="T0" fmla="*/ 0 w 300"/>
                <a:gd name="T1" fmla="*/ 282 h 516"/>
                <a:gd name="T2" fmla="*/ 18 w 300"/>
                <a:gd name="T3" fmla="*/ 246 h 516"/>
                <a:gd name="T4" fmla="*/ 36 w 300"/>
                <a:gd name="T5" fmla="*/ 210 h 516"/>
                <a:gd name="T6" fmla="*/ 54 w 300"/>
                <a:gd name="T7" fmla="*/ 174 h 516"/>
                <a:gd name="T8" fmla="*/ 66 w 300"/>
                <a:gd name="T9" fmla="*/ 138 h 516"/>
                <a:gd name="T10" fmla="*/ 84 w 300"/>
                <a:gd name="T11" fmla="*/ 102 h 516"/>
                <a:gd name="T12" fmla="*/ 102 w 300"/>
                <a:gd name="T13" fmla="*/ 66 h 516"/>
                <a:gd name="T14" fmla="*/ 120 w 300"/>
                <a:gd name="T15" fmla="*/ 36 h 516"/>
                <a:gd name="T16" fmla="*/ 138 w 300"/>
                <a:gd name="T17" fmla="*/ 0 h 516"/>
                <a:gd name="T18" fmla="*/ 150 w 300"/>
                <a:gd name="T19" fmla="*/ 66 h 516"/>
                <a:gd name="T20" fmla="*/ 168 w 300"/>
                <a:gd name="T21" fmla="*/ 138 h 516"/>
                <a:gd name="T22" fmla="*/ 186 w 300"/>
                <a:gd name="T23" fmla="*/ 204 h 516"/>
                <a:gd name="T24" fmla="*/ 204 w 300"/>
                <a:gd name="T25" fmla="*/ 264 h 516"/>
                <a:gd name="T26" fmla="*/ 228 w 300"/>
                <a:gd name="T27" fmla="*/ 330 h 516"/>
                <a:gd name="T28" fmla="*/ 252 w 300"/>
                <a:gd name="T29" fmla="*/ 390 h 516"/>
                <a:gd name="T30" fmla="*/ 276 w 300"/>
                <a:gd name="T31" fmla="*/ 456 h 516"/>
                <a:gd name="T32" fmla="*/ 300 w 300"/>
                <a:gd name="T33" fmla="*/ 516 h 5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0" h="516">
                  <a:moveTo>
                    <a:pt x="0" y="282"/>
                  </a:moveTo>
                  <a:lnTo>
                    <a:pt x="18" y="246"/>
                  </a:lnTo>
                  <a:lnTo>
                    <a:pt x="36" y="210"/>
                  </a:lnTo>
                  <a:lnTo>
                    <a:pt x="54" y="174"/>
                  </a:lnTo>
                  <a:lnTo>
                    <a:pt x="66" y="138"/>
                  </a:lnTo>
                  <a:lnTo>
                    <a:pt x="84" y="102"/>
                  </a:lnTo>
                  <a:lnTo>
                    <a:pt x="102" y="66"/>
                  </a:lnTo>
                  <a:lnTo>
                    <a:pt x="120" y="36"/>
                  </a:lnTo>
                  <a:lnTo>
                    <a:pt x="138" y="0"/>
                  </a:lnTo>
                  <a:lnTo>
                    <a:pt x="150" y="66"/>
                  </a:lnTo>
                  <a:lnTo>
                    <a:pt x="168" y="138"/>
                  </a:lnTo>
                  <a:lnTo>
                    <a:pt x="186" y="204"/>
                  </a:lnTo>
                  <a:lnTo>
                    <a:pt x="204" y="264"/>
                  </a:lnTo>
                  <a:lnTo>
                    <a:pt x="228" y="330"/>
                  </a:lnTo>
                  <a:lnTo>
                    <a:pt x="252" y="390"/>
                  </a:lnTo>
                  <a:lnTo>
                    <a:pt x="276" y="456"/>
                  </a:lnTo>
                  <a:lnTo>
                    <a:pt x="300" y="516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94" name="Freeform 484"/>
            <p:cNvSpPr>
              <a:spLocks/>
            </p:cNvSpPr>
            <p:nvPr/>
          </p:nvSpPr>
          <p:spPr bwMode="auto">
            <a:xfrm>
              <a:off x="4410" y="2646"/>
              <a:ext cx="444" cy="282"/>
            </a:xfrm>
            <a:custGeom>
              <a:avLst/>
              <a:gdLst>
                <a:gd name="T0" fmla="*/ 0 w 444"/>
                <a:gd name="T1" fmla="*/ 282 h 282"/>
                <a:gd name="T2" fmla="*/ 24 w 444"/>
                <a:gd name="T3" fmla="*/ 252 h 282"/>
                <a:gd name="T4" fmla="*/ 42 w 444"/>
                <a:gd name="T5" fmla="*/ 222 h 282"/>
                <a:gd name="T6" fmla="*/ 66 w 444"/>
                <a:gd name="T7" fmla="*/ 192 h 282"/>
                <a:gd name="T8" fmla="*/ 84 w 444"/>
                <a:gd name="T9" fmla="*/ 162 h 282"/>
                <a:gd name="T10" fmla="*/ 108 w 444"/>
                <a:gd name="T11" fmla="*/ 132 h 282"/>
                <a:gd name="T12" fmla="*/ 132 w 444"/>
                <a:gd name="T13" fmla="*/ 108 h 282"/>
                <a:gd name="T14" fmla="*/ 156 w 444"/>
                <a:gd name="T15" fmla="*/ 78 h 282"/>
                <a:gd name="T16" fmla="*/ 186 w 444"/>
                <a:gd name="T17" fmla="*/ 60 h 282"/>
                <a:gd name="T18" fmla="*/ 210 w 444"/>
                <a:gd name="T19" fmla="*/ 42 h 282"/>
                <a:gd name="T20" fmla="*/ 246 w 444"/>
                <a:gd name="T21" fmla="*/ 30 h 282"/>
                <a:gd name="T22" fmla="*/ 276 w 444"/>
                <a:gd name="T23" fmla="*/ 24 h 282"/>
                <a:gd name="T24" fmla="*/ 306 w 444"/>
                <a:gd name="T25" fmla="*/ 18 h 282"/>
                <a:gd name="T26" fmla="*/ 342 w 444"/>
                <a:gd name="T27" fmla="*/ 18 h 282"/>
                <a:gd name="T28" fmla="*/ 378 w 444"/>
                <a:gd name="T29" fmla="*/ 12 h 282"/>
                <a:gd name="T30" fmla="*/ 408 w 444"/>
                <a:gd name="T31" fmla="*/ 6 h 282"/>
                <a:gd name="T32" fmla="*/ 444 w 444"/>
                <a:gd name="T33" fmla="*/ 0 h 2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4" h="282">
                  <a:moveTo>
                    <a:pt x="0" y="282"/>
                  </a:moveTo>
                  <a:lnTo>
                    <a:pt x="24" y="252"/>
                  </a:lnTo>
                  <a:lnTo>
                    <a:pt x="42" y="222"/>
                  </a:lnTo>
                  <a:lnTo>
                    <a:pt x="66" y="192"/>
                  </a:lnTo>
                  <a:lnTo>
                    <a:pt x="84" y="162"/>
                  </a:lnTo>
                  <a:lnTo>
                    <a:pt x="108" y="132"/>
                  </a:lnTo>
                  <a:lnTo>
                    <a:pt x="132" y="108"/>
                  </a:lnTo>
                  <a:lnTo>
                    <a:pt x="156" y="78"/>
                  </a:lnTo>
                  <a:lnTo>
                    <a:pt x="186" y="60"/>
                  </a:lnTo>
                  <a:lnTo>
                    <a:pt x="210" y="42"/>
                  </a:lnTo>
                  <a:lnTo>
                    <a:pt x="246" y="30"/>
                  </a:lnTo>
                  <a:lnTo>
                    <a:pt x="276" y="24"/>
                  </a:lnTo>
                  <a:lnTo>
                    <a:pt x="306" y="18"/>
                  </a:lnTo>
                  <a:lnTo>
                    <a:pt x="342" y="18"/>
                  </a:lnTo>
                  <a:lnTo>
                    <a:pt x="378" y="12"/>
                  </a:lnTo>
                  <a:lnTo>
                    <a:pt x="408" y="6"/>
                  </a:lnTo>
                  <a:lnTo>
                    <a:pt x="444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95" name="Line 485"/>
            <p:cNvSpPr>
              <a:spLocks noChangeShapeType="1"/>
            </p:cNvSpPr>
            <p:nvPr/>
          </p:nvSpPr>
          <p:spPr bwMode="auto">
            <a:xfrm>
              <a:off x="3840" y="2892"/>
              <a:ext cx="30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96" name="Freeform 486"/>
            <p:cNvSpPr>
              <a:spLocks/>
            </p:cNvSpPr>
            <p:nvPr/>
          </p:nvSpPr>
          <p:spPr bwMode="auto">
            <a:xfrm>
              <a:off x="3888" y="2928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24 w 30"/>
                <a:gd name="T3" fmla="*/ 12 h 18"/>
                <a:gd name="T4" fmla="*/ 30 w 30"/>
                <a:gd name="T5" fmla="*/ 18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24" y="12"/>
                  </a:lnTo>
                  <a:lnTo>
                    <a:pt x="30" y="1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97" name="Line 487"/>
            <p:cNvSpPr>
              <a:spLocks noChangeShapeType="1"/>
            </p:cNvSpPr>
            <p:nvPr/>
          </p:nvSpPr>
          <p:spPr bwMode="auto">
            <a:xfrm>
              <a:off x="3936" y="2952"/>
              <a:ext cx="3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98" name="Line 488"/>
            <p:cNvSpPr>
              <a:spLocks noChangeShapeType="1"/>
            </p:cNvSpPr>
            <p:nvPr/>
          </p:nvSpPr>
          <p:spPr bwMode="auto">
            <a:xfrm>
              <a:off x="3984" y="2976"/>
              <a:ext cx="30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799" name="Freeform 489"/>
            <p:cNvSpPr>
              <a:spLocks/>
            </p:cNvSpPr>
            <p:nvPr/>
          </p:nvSpPr>
          <p:spPr bwMode="auto">
            <a:xfrm>
              <a:off x="4032" y="2994"/>
              <a:ext cx="36" cy="6"/>
            </a:xfrm>
            <a:custGeom>
              <a:avLst/>
              <a:gdLst>
                <a:gd name="T0" fmla="*/ 0 w 36"/>
                <a:gd name="T1" fmla="*/ 0 h 6"/>
                <a:gd name="T2" fmla="*/ 18 w 36"/>
                <a:gd name="T3" fmla="*/ 6 h 6"/>
                <a:gd name="T4" fmla="*/ 36 w 36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6">
                  <a:moveTo>
                    <a:pt x="0" y="0"/>
                  </a:moveTo>
                  <a:lnTo>
                    <a:pt x="18" y="6"/>
                  </a:lnTo>
                  <a:lnTo>
                    <a:pt x="36" y="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00" name="Line 490"/>
            <p:cNvSpPr>
              <a:spLocks noChangeShapeType="1"/>
            </p:cNvSpPr>
            <p:nvPr/>
          </p:nvSpPr>
          <p:spPr bwMode="auto">
            <a:xfrm>
              <a:off x="4086" y="3006"/>
              <a:ext cx="3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01" name="Line 491"/>
            <p:cNvSpPr>
              <a:spLocks noChangeShapeType="1"/>
            </p:cNvSpPr>
            <p:nvPr/>
          </p:nvSpPr>
          <p:spPr bwMode="auto">
            <a:xfrm>
              <a:off x="4140" y="3006"/>
              <a:ext cx="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02" name="Line 492"/>
            <p:cNvSpPr>
              <a:spLocks noChangeShapeType="1"/>
            </p:cNvSpPr>
            <p:nvPr/>
          </p:nvSpPr>
          <p:spPr bwMode="auto">
            <a:xfrm flipV="1">
              <a:off x="4194" y="3000"/>
              <a:ext cx="3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03" name="Freeform 493"/>
            <p:cNvSpPr>
              <a:spLocks/>
            </p:cNvSpPr>
            <p:nvPr/>
          </p:nvSpPr>
          <p:spPr bwMode="auto">
            <a:xfrm>
              <a:off x="4248" y="2988"/>
              <a:ext cx="36" cy="6"/>
            </a:xfrm>
            <a:custGeom>
              <a:avLst/>
              <a:gdLst>
                <a:gd name="T0" fmla="*/ 0 w 36"/>
                <a:gd name="T1" fmla="*/ 6 h 6"/>
                <a:gd name="T2" fmla="*/ 12 w 36"/>
                <a:gd name="T3" fmla="*/ 6 h 6"/>
                <a:gd name="T4" fmla="*/ 36 w 36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6">
                  <a:moveTo>
                    <a:pt x="0" y="6"/>
                  </a:moveTo>
                  <a:lnTo>
                    <a:pt x="12" y="6"/>
                  </a:lnTo>
                  <a:lnTo>
                    <a:pt x="3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04" name="Line 494"/>
            <p:cNvSpPr>
              <a:spLocks noChangeShapeType="1"/>
            </p:cNvSpPr>
            <p:nvPr/>
          </p:nvSpPr>
          <p:spPr bwMode="auto">
            <a:xfrm flipV="1">
              <a:off x="4302" y="2970"/>
              <a:ext cx="30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05" name="Line 495"/>
            <p:cNvSpPr>
              <a:spLocks noChangeShapeType="1"/>
            </p:cNvSpPr>
            <p:nvPr/>
          </p:nvSpPr>
          <p:spPr bwMode="auto">
            <a:xfrm flipV="1">
              <a:off x="4350" y="2946"/>
              <a:ext cx="3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06" name="Line 496"/>
            <p:cNvSpPr>
              <a:spLocks noChangeShapeType="1"/>
            </p:cNvSpPr>
            <p:nvPr/>
          </p:nvSpPr>
          <p:spPr bwMode="auto">
            <a:xfrm flipV="1">
              <a:off x="4404" y="293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807" name="Rectangle 497"/>
            <p:cNvSpPr>
              <a:spLocks noChangeArrowheads="1"/>
            </p:cNvSpPr>
            <p:nvPr/>
          </p:nvSpPr>
          <p:spPr bwMode="auto">
            <a:xfrm>
              <a:off x="3988" y="2304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b="0">
                  <a:solidFill>
                    <a:srgbClr val="000000"/>
                  </a:solidFill>
                </a:rPr>
                <a:t>Fe O </a:t>
              </a:r>
              <a:endParaRPr lang="ru-RU" altLang="ru-RU" sz="2800" b="0"/>
            </a:p>
          </p:txBody>
        </p:sp>
      </p:grpSp>
      <p:pic>
        <p:nvPicPr>
          <p:cNvPr id="416242" name="Picture 4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275388"/>
            <a:ext cx="2220913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4" name="WordArt 501"/>
          <p:cNvSpPr>
            <a:spLocks noChangeArrowheads="1" noChangeShapeType="1" noTextEdit="1"/>
          </p:cNvSpPr>
          <p:nvPr/>
        </p:nvSpPr>
        <p:spPr bwMode="auto">
          <a:xfrm>
            <a:off x="411163" y="196850"/>
            <a:ext cx="81327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Суперпарамагнизм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5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5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table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315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727200" y="746125"/>
            <a:ext cx="543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2000" i="1">
                <a:solidFill>
                  <a:srgbClr val="000000"/>
                </a:solidFill>
              </a:rPr>
              <a:t>Методы</a:t>
            </a:r>
            <a:r>
              <a:rPr lang="ru-RU" altLang="ru-RU" i="1">
                <a:solidFill>
                  <a:srgbClr val="000000"/>
                </a:solidFill>
              </a:rPr>
              <a:t> диагностики суперпарамагнитных частиц</a:t>
            </a:r>
            <a:endParaRPr lang="ru-RU" altLang="ru-RU" sz="2800" b="0"/>
          </a:p>
        </p:txBody>
      </p:sp>
      <p:grpSp>
        <p:nvGrpSpPr>
          <p:cNvPr id="417795" name="Group 3"/>
          <p:cNvGrpSpPr>
            <a:grpSpLocks/>
          </p:cNvGrpSpPr>
          <p:nvPr/>
        </p:nvGrpSpPr>
        <p:grpSpPr bwMode="auto">
          <a:xfrm>
            <a:off x="736600" y="1050925"/>
            <a:ext cx="3463925" cy="3606800"/>
            <a:chOff x="480" y="384"/>
            <a:chExt cx="2182" cy="2272"/>
          </a:xfrm>
        </p:grpSpPr>
        <p:sp>
          <p:nvSpPr>
            <p:cNvPr id="60524" name="Rectangle 4"/>
            <p:cNvSpPr>
              <a:spLocks noChangeArrowheads="1"/>
            </p:cNvSpPr>
            <p:nvPr/>
          </p:nvSpPr>
          <p:spPr bwMode="auto">
            <a:xfrm>
              <a:off x="1344" y="2502"/>
              <a:ext cx="4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H, (мТл)</a:t>
              </a:r>
              <a:endParaRPr lang="ru-RU" altLang="ru-RU" sz="2800" b="0"/>
            </a:p>
          </p:txBody>
        </p:sp>
        <p:grpSp>
          <p:nvGrpSpPr>
            <p:cNvPr id="60525" name="Group 5"/>
            <p:cNvGrpSpPr>
              <a:grpSpLocks/>
            </p:cNvGrpSpPr>
            <p:nvPr/>
          </p:nvGrpSpPr>
          <p:grpSpPr bwMode="auto">
            <a:xfrm>
              <a:off x="480" y="384"/>
              <a:ext cx="2182" cy="2126"/>
              <a:chOff x="480" y="384"/>
              <a:chExt cx="2182" cy="2126"/>
            </a:xfrm>
          </p:grpSpPr>
          <p:sp>
            <p:nvSpPr>
              <p:cNvPr id="60526" name="Rectangle 6"/>
              <p:cNvSpPr>
                <a:spLocks noChangeArrowheads="1"/>
              </p:cNvSpPr>
              <p:nvPr/>
            </p:nvSpPr>
            <p:spPr bwMode="auto">
              <a:xfrm>
                <a:off x="480" y="384"/>
                <a:ext cx="78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 i="1">
                    <a:solidFill>
                      <a:srgbClr val="000000"/>
                    </a:solidFill>
                  </a:rPr>
                  <a:t>1. Гистерезис</a:t>
                </a:r>
                <a:endParaRPr lang="ru-RU" altLang="ru-RU" sz="2800" b="0"/>
              </a:p>
            </p:txBody>
          </p:sp>
          <p:sp>
            <p:nvSpPr>
              <p:cNvPr id="60527" name="Line 7"/>
              <p:cNvSpPr>
                <a:spLocks noChangeShapeType="1"/>
              </p:cNvSpPr>
              <p:nvPr/>
            </p:nvSpPr>
            <p:spPr bwMode="auto">
              <a:xfrm>
                <a:off x="1686" y="786"/>
                <a:ext cx="1" cy="15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28" name="Line 8"/>
              <p:cNvSpPr>
                <a:spLocks noChangeShapeType="1"/>
              </p:cNvSpPr>
              <p:nvPr/>
            </p:nvSpPr>
            <p:spPr bwMode="auto">
              <a:xfrm>
                <a:off x="774" y="1554"/>
                <a:ext cx="18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29" name="Rectangle 9"/>
              <p:cNvSpPr>
                <a:spLocks noChangeArrowheads="1"/>
              </p:cNvSpPr>
              <p:nvPr/>
            </p:nvSpPr>
            <p:spPr bwMode="auto">
              <a:xfrm>
                <a:off x="1110" y="1368"/>
                <a:ext cx="44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 i="1">
                    <a:solidFill>
                      <a:srgbClr val="000000"/>
                    </a:solidFill>
                  </a:rPr>
                  <a:t>SD/PSD</a:t>
                </a:r>
                <a:endParaRPr lang="ru-RU" altLang="ru-RU" sz="2800" b="0"/>
              </a:p>
            </p:txBody>
          </p:sp>
          <p:sp>
            <p:nvSpPr>
              <p:cNvPr id="60530" name="Rectangle 10"/>
              <p:cNvSpPr>
                <a:spLocks noChangeArrowheads="1"/>
              </p:cNvSpPr>
              <p:nvPr/>
            </p:nvSpPr>
            <p:spPr bwMode="auto">
              <a:xfrm>
                <a:off x="2190" y="1410"/>
                <a:ext cx="20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 i="1">
                    <a:solidFill>
                      <a:srgbClr val="000000"/>
                    </a:solidFill>
                  </a:rPr>
                  <a:t>MD</a:t>
                </a:r>
                <a:endParaRPr lang="ru-RU" altLang="ru-RU" sz="2800" b="0"/>
              </a:p>
            </p:txBody>
          </p:sp>
          <p:sp>
            <p:nvSpPr>
              <p:cNvPr id="60531" name="Rectangle 11"/>
              <p:cNvSpPr>
                <a:spLocks noChangeArrowheads="1"/>
              </p:cNvSpPr>
              <p:nvPr/>
            </p:nvSpPr>
            <p:spPr bwMode="auto">
              <a:xfrm>
                <a:off x="540" y="576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 i="1">
                    <a:solidFill>
                      <a:srgbClr val="000000"/>
                    </a:solidFill>
                  </a:rPr>
                  <a:t>Js, мА/м</a:t>
                </a:r>
                <a:endParaRPr lang="ru-RU" altLang="ru-RU" sz="2800" b="0"/>
              </a:p>
            </p:txBody>
          </p:sp>
          <p:sp>
            <p:nvSpPr>
              <p:cNvPr id="60532" name="Rectangle 12"/>
              <p:cNvSpPr>
                <a:spLocks noChangeArrowheads="1"/>
              </p:cNvSpPr>
              <p:nvPr/>
            </p:nvSpPr>
            <p:spPr bwMode="auto">
              <a:xfrm>
                <a:off x="642" y="1494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b="0">
                    <a:solidFill>
                      <a:srgbClr val="000000"/>
                    </a:solidFill>
                  </a:rPr>
                  <a:t>0</a:t>
                </a:r>
                <a:endParaRPr lang="ru-RU" altLang="ru-RU" sz="2800" b="0"/>
              </a:p>
            </p:txBody>
          </p:sp>
          <p:sp>
            <p:nvSpPr>
              <p:cNvPr id="60533" name="Rectangle 13"/>
              <p:cNvSpPr>
                <a:spLocks noChangeArrowheads="1"/>
              </p:cNvSpPr>
              <p:nvPr/>
            </p:nvSpPr>
            <p:spPr bwMode="auto">
              <a:xfrm>
                <a:off x="1662" y="2376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b="0">
                    <a:solidFill>
                      <a:srgbClr val="000000"/>
                    </a:solidFill>
                  </a:rPr>
                  <a:t>0</a:t>
                </a:r>
                <a:endParaRPr lang="ru-RU" altLang="ru-RU" sz="2800" b="0"/>
              </a:p>
            </p:txBody>
          </p:sp>
          <p:sp>
            <p:nvSpPr>
              <p:cNvPr id="60534" name="Rectangle 14"/>
              <p:cNvSpPr>
                <a:spLocks noChangeArrowheads="1"/>
              </p:cNvSpPr>
              <p:nvPr/>
            </p:nvSpPr>
            <p:spPr bwMode="auto">
              <a:xfrm>
                <a:off x="552" y="1104"/>
                <a:ext cx="1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b="0">
                    <a:solidFill>
                      <a:srgbClr val="000000"/>
                    </a:solidFill>
                  </a:rPr>
                  <a:t>100</a:t>
                </a:r>
                <a:endParaRPr lang="ru-RU" altLang="ru-RU" sz="2800" b="0"/>
              </a:p>
            </p:txBody>
          </p:sp>
          <p:sp>
            <p:nvSpPr>
              <p:cNvPr id="60535" name="Rectangle 15"/>
              <p:cNvSpPr>
                <a:spLocks noChangeArrowheads="1"/>
              </p:cNvSpPr>
              <p:nvPr/>
            </p:nvSpPr>
            <p:spPr bwMode="auto">
              <a:xfrm>
                <a:off x="1818" y="2376"/>
                <a:ext cx="11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b="0">
                    <a:solidFill>
                      <a:srgbClr val="000000"/>
                    </a:solidFill>
                  </a:rPr>
                  <a:t>10</a:t>
                </a:r>
                <a:endParaRPr lang="ru-RU" altLang="ru-RU" sz="2800" b="0"/>
              </a:p>
            </p:txBody>
          </p:sp>
          <p:sp>
            <p:nvSpPr>
              <p:cNvPr id="60536" name="Rectangle 16"/>
              <p:cNvSpPr>
                <a:spLocks noChangeArrowheads="1"/>
              </p:cNvSpPr>
              <p:nvPr/>
            </p:nvSpPr>
            <p:spPr bwMode="auto">
              <a:xfrm>
                <a:off x="2022" y="2376"/>
                <a:ext cx="11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b="0">
                    <a:solidFill>
                      <a:srgbClr val="000000"/>
                    </a:solidFill>
                  </a:rPr>
                  <a:t>20</a:t>
                </a:r>
                <a:endParaRPr lang="ru-RU" altLang="ru-RU" sz="2800" b="0"/>
              </a:p>
            </p:txBody>
          </p:sp>
          <p:sp>
            <p:nvSpPr>
              <p:cNvPr id="60537" name="Rectangle 17"/>
              <p:cNvSpPr>
                <a:spLocks noChangeArrowheads="1"/>
              </p:cNvSpPr>
              <p:nvPr/>
            </p:nvSpPr>
            <p:spPr bwMode="auto">
              <a:xfrm>
                <a:off x="1248" y="2376"/>
                <a:ext cx="14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b="0">
                    <a:solidFill>
                      <a:srgbClr val="000000"/>
                    </a:solidFill>
                  </a:rPr>
                  <a:t>-20</a:t>
                </a:r>
                <a:endParaRPr lang="ru-RU" altLang="ru-RU" sz="2800" b="0"/>
              </a:p>
            </p:txBody>
          </p:sp>
          <p:sp>
            <p:nvSpPr>
              <p:cNvPr id="60538" name="Rectangle 18"/>
              <p:cNvSpPr>
                <a:spLocks noChangeArrowheads="1"/>
              </p:cNvSpPr>
              <p:nvPr/>
            </p:nvSpPr>
            <p:spPr bwMode="auto">
              <a:xfrm>
                <a:off x="2208" y="2376"/>
                <a:ext cx="11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b="0">
                    <a:solidFill>
                      <a:srgbClr val="000000"/>
                    </a:solidFill>
                  </a:rPr>
                  <a:t>30</a:t>
                </a:r>
                <a:endParaRPr lang="ru-RU" altLang="ru-RU" sz="2800" b="0"/>
              </a:p>
            </p:txBody>
          </p:sp>
          <p:sp>
            <p:nvSpPr>
              <p:cNvPr id="60539" name="Rectangle 19"/>
              <p:cNvSpPr>
                <a:spLocks noChangeArrowheads="1"/>
              </p:cNvSpPr>
              <p:nvPr/>
            </p:nvSpPr>
            <p:spPr bwMode="auto">
              <a:xfrm>
                <a:off x="2382" y="2376"/>
                <a:ext cx="11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b="0">
                    <a:solidFill>
                      <a:srgbClr val="000000"/>
                    </a:solidFill>
                  </a:rPr>
                  <a:t>40</a:t>
                </a:r>
                <a:endParaRPr lang="ru-RU" altLang="ru-RU" sz="2800" b="0"/>
              </a:p>
            </p:txBody>
          </p:sp>
          <p:sp>
            <p:nvSpPr>
              <p:cNvPr id="60540" name="Rectangle 20"/>
              <p:cNvSpPr>
                <a:spLocks noChangeArrowheads="1"/>
              </p:cNvSpPr>
              <p:nvPr/>
            </p:nvSpPr>
            <p:spPr bwMode="auto">
              <a:xfrm>
                <a:off x="2550" y="2376"/>
                <a:ext cx="11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b="0">
                    <a:solidFill>
                      <a:srgbClr val="000000"/>
                    </a:solidFill>
                  </a:rPr>
                  <a:t>50</a:t>
                </a:r>
                <a:endParaRPr lang="ru-RU" altLang="ru-RU" sz="2800" b="0"/>
              </a:p>
            </p:txBody>
          </p:sp>
          <p:sp>
            <p:nvSpPr>
              <p:cNvPr id="60541" name="Rectangle 21"/>
              <p:cNvSpPr>
                <a:spLocks noChangeArrowheads="1"/>
              </p:cNvSpPr>
              <p:nvPr/>
            </p:nvSpPr>
            <p:spPr bwMode="auto">
              <a:xfrm>
                <a:off x="714" y="2376"/>
                <a:ext cx="14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b="0">
                    <a:solidFill>
                      <a:srgbClr val="000000"/>
                    </a:solidFill>
                  </a:rPr>
                  <a:t>-50</a:t>
                </a:r>
                <a:endParaRPr lang="ru-RU" altLang="ru-RU" sz="2800" b="0"/>
              </a:p>
            </p:txBody>
          </p:sp>
          <p:sp>
            <p:nvSpPr>
              <p:cNvPr id="60542" name="Rectangle 22"/>
              <p:cNvSpPr>
                <a:spLocks noChangeArrowheads="1"/>
              </p:cNvSpPr>
              <p:nvPr/>
            </p:nvSpPr>
            <p:spPr bwMode="auto">
              <a:xfrm>
                <a:off x="552" y="1914"/>
                <a:ext cx="20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b="0">
                    <a:solidFill>
                      <a:srgbClr val="000000"/>
                    </a:solidFill>
                  </a:rPr>
                  <a:t>-100</a:t>
                </a:r>
                <a:endParaRPr lang="ru-RU" altLang="ru-RU" sz="2800" b="0"/>
              </a:p>
            </p:txBody>
          </p:sp>
          <p:sp>
            <p:nvSpPr>
              <p:cNvPr id="60543" name="Rectangle 23"/>
              <p:cNvSpPr>
                <a:spLocks noChangeArrowheads="1"/>
              </p:cNvSpPr>
              <p:nvPr/>
            </p:nvSpPr>
            <p:spPr bwMode="auto">
              <a:xfrm>
                <a:off x="558" y="708"/>
                <a:ext cx="1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b="0">
                    <a:solidFill>
                      <a:srgbClr val="000000"/>
                    </a:solidFill>
                  </a:rPr>
                  <a:t>200</a:t>
                </a:r>
                <a:endParaRPr lang="ru-RU" altLang="ru-RU" sz="2800" b="0"/>
              </a:p>
            </p:txBody>
          </p:sp>
          <p:sp>
            <p:nvSpPr>
              <p:cNvPr id="60544" name="Rectangle 24"/>
              <p:cNvSpPr>
                <a:spLocks noChangeArrowheads="1"/>
              </p:cNvSpPr>
              <p:nvPr/>
            </p:nvSpPr>
            <p:spPr bwMode="auto">
              <a:xfrm>
                <a:off x="546" y="2280"/>
                <a:ext cx="20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b="0">
                    <a:solidFill>
                      <a:srgbClr val="000000"/>
                    </a:solidFill>
                  </a:rPr>
                  <a:t>-200</a:t>
                </a:r>
                <a:endParaRPr lang="ru-RU" altLang="ru-RU" sz="2800" b="0"/>
              </a:p>
            </p:txBody>
          </p:sp>
          <p:sp>
            <p:nvSpPr>
              <p:cNvPr id="60545" name="Rectangle 25"/>
              <p:cNvSpPr>
                <a:spLocks noChangeArrowheads="1"/>
              </p:cNvSpPr>
              <p:nvPr/>
            </p:nvSpPr>
            <p:spPr bwMode="auto">
              <a:xfrm>
                <a:off x="768" y="768"/>
                <a:ext cx="1836" cy="157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0546" name="Line 26"/>
              <p:cNvSpPr>
                <a:spLocks noChangeShapeType="1"/>
              </p:cNvSpPr>
              <p:nvPr/>
            </p:nvSpPr>
            <p:spPr bwMode="auto">
              <a:xfrm>
                <a:off x="1506" y="2346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47" name="Line 27"/>
              <p:cNvSpPr>
                <a:spLocks noChangeShapeType="1"/>
              </p:cNvSpPr>
              <p:nvPr/>
            </p:nvSpPr>
            <p:spPr bwMode="auto">
              <a:xfrm>
                <a:off x="2436" y="2346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48" name="Line 28"/>
              <p:cNvSpPr>
                <a:spLocks noChangeShapeType="1"/>
              </p:cNvSpPr>
              <p:nvPr/>
            </p:nvSpPr>
            <p:spPr bwMode="auto">
              <a:xfrm>
                <a:off x="1326" y="2346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49" name="Line 29"/>
              <p:cNvSpPr>
                <a:spLocks noChangeShapeType="1"/>
              </p:cNvSpPr>
              <p:nvPr/>
            </p:nvSpPr>
            <p:spPr bwMode="auto">
              <a:xfrm>
                <a:off x="2256" y="2346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50" name="Line 30"/>
              <p:cNvSpPr>
                <a:spLocks noChangeShapeType="1"/>
              </p:cNvSpPr>
              <p:nvPr/>
            </p:nvSpPr>
            <p:spPr bwMode="auto">
              <a:xfrm>
                <a:off x="1134" y="2346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51" name="Line 31"/>
              <p:cNvSpPr>
                <a:spLocks noChangeShapeType="1"/>
              </p:cNvSpPr>
              <p:nvPr/>
            </p:nvSpPr>
            <p:spPr bwMode="auto">
              <a:xfrm>
                <a:off x="744" y="1560"/>
                <a:ext cx="3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52" name="Line 32"/>
              <p:cNvSpPr>
                <a:spLocks noChangeShapeType="1"/>
              </p:cNvSpPr>
              <p:nvPr/>
            </p:nvSpPr>
            <p:spPr bwMode="auto">
              <a:xfrm>
                <a:off x="744" y="1170"/>
                <a:ext cx="3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53" name="Line 33"/>
              <p:cNvSpPr>
                <a:spLocks noChangeShapeType="1"/>
              </p:cNvSpPr>
              <p:nvPr/>
            </p:nvSpPr>
            <p:spPr bwMode="auto">
              <a:xfrm>
                <a:off x="756" y="1938"/>
                <a:ext cx="3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54" name="Line 34"/>
              <p:cNvSpPr>
                <a:spLocks noChangeShapeType="1"/>
              </p:cNvSpPr>
              <p:nvPr/>
            </p:nvSpPr>
            <p:spPr bwMode="auto">
              <a:xfrm>
                <a:off x="744" y="1380"/>
                <a:ext cx="3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55" name="Line 35"/>
              <p:cNvSpPr>
                <a:spLocks noChangeShapeType="1"/>
              </p:cNvSpPr>
              <p:nvPr/>
            </p:nvSpPr>
            <p:spPr bwMode="auto">
              <a:xfrm>
                <a:off x="756" y="2142"/>
                <a:ext cx="3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56" name="Line 36"/>
              <p:cNvSpPr>
                <a:spLocks noChangeShapeType="1"/>
              </p:cNvSpPr>
              <p:nvPr/>
            </p:nvSpPr>
            <p:spPr bwMode="auto">
              <a:xfrm>
                <a:off x="744" y="972"/>
                <a:ext cx="3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57" name="Line 37"/>
              <p:cNvSpPr>
                <a:spLocks noChangeShapeType="1"/>
              </p:cNvSpPr>
              <p:nvPr/>
            </p:nvSpPr>
            <p:spPr bwMode="auto">
              <a:xfrm>
                <a:off x="756" y="1740"/>
                <a:ext cx="3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58" name="Line 38"/>
              <p:cNvSpPr>
                <a:spLocks noChangeShapeType="1"/>
              </p:cNvSpPr>
              <p:nvPr/>
            </p:nvSpPr>
            <p:spPr bwMode="auto">
              <a:xfrm>
                <a:off x="2064" y="2346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59" name="Line 39"/>
              <p:cNvSpPr>
                <a:spLocks noChangeShapeType="1"/>
              </p:cNvSpPr>
              <p:nvPr/>
            </p:nvSpPr>
            <p:spPr bwMode="auto">
              <a:xfrm>
                <a:off x="930" y="2346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60" name="Line 40"/>
              <p:cNvSpPr>
                <a:spLocks noChangeShapeType="1"/>
              </p:cNvSpPr>
              <p:nvPr/>
            </p:nvSpPr>
            <p:spPr bwMode="auto">
              <a:xfrm>
                <a:off x="1860" y="2346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61" name="Freeform 41"/>
              <p:cNvSpPr>
                <a:spLocks/>
              </p:cNvSpPr>
              <p:nvPr/>
            </p:nvSpPr>
            <p:spPr bwMode="auto">
              <a:xfrm>
                <a:off x="1656" y="1500"/>
                <a:ext cx="18" cy="54"/>
              </a:xfrm>
              <a:custGeom>
                <a:avLst/>
                <a:gdLst>
                  <a:gd name="T0" fmla="*/ 0 w 18"/>
                  <a:gd name="T1" fmla="*/ 54 h 54"/>
                  <a:gd name="T2" fmla="*/ 18 w 18"/>
                  <a:gd name="T3" fmla="*/ 12 h 54"/>
                  <a:gd name="T4" fmla="*/ 18 w 18"/>
                  <a:gd name="T5" fmla="*/ 0 h 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54">
                    <a:moveTo>
                      <a:pt x="0" y="54"/>
                    </a:moveTo>
                    <a:lnTo>
                      <a:pt x="18" y="12"/>
                    </a:lnTo>
                    <a:lnTo>
                      <a:pt x="18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62" name="Freeform 42"/>
              <p:cNvSpPr>
                <a:spLocks/>
              </p:cNvSpPr>
              <p:nvPr/>
            </p:nvSpPr>
            <p:spPr bwMode="auto">
              <a:xfrm>
                <a:off x="1680" y="1416"/>
                <a:ext cx="12" cy="54"/>
              </a:xfrm>
              <a:custGeom>
                <a:avLst/>
                <a:gdLst>
                  <a:gd name="T0" fmla="*/ 0 w 12"/>
                  <a:gd name="T1" fmla="*/ 54 h 54"/>
                  <a:gd name="T2" fmla="*/ 0 w 12"/>
                  <a:gd name="T3" fmla="*/ 48 h 54"/>
                  <a:gd name="T4" fmla="*/ 12 w 12"/>
                  <a:gd name="T5" fmla="*/ 6 h 54"/>
                  <a:gd name="T6" fmla="*/ 12 w 12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54">
                    <a:moveTo>
                      <a:pt x="0" y="54"/>
                    </a:moveTo>
                    <a:lnTo>
                      <a:pt x="0" y="48"/>
                    </a:lnTo>
                    <a:lnTo>
                      <a:pt x="12" y="6"/>
                    </a:lnTo>
                    <a:lnTo>
                      <a:pt x="12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63" name="Freeform 43"/>
              <p:cNvSpPr>
                <a:spLocks/>
              </p:cNvSpPr>
              <p:nvPr/>
            </p:nvSpPr>
            <p:spPr bwMode="auto">
              <a:xfrm>
                <a:off x="1704" y="1326"/>
                <a:ext cx="12" cy="54"/>
              </a:xfrm>
              <a:custGeom>
                <a:avLst/>
                <a:gdLst>
                  <a:gd name="T0" fmla="*/ 0 w 12"/>
                  <a:gd name="T1" fmla="*/ 54 h 54"/>
                  <a:gd name="T2" fmla="*/ 0 w 12"/>
                  <a:gd name="T3" fmla="*/ 48 h 54"/>
                  <a:gd name="T4" fmla="*/ 12 w 12"/>
                  <a:gd name="T5" fmla="*/ 0 h 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54">
                    <a:moveTo>
                      <a:pt x="0" y="54"/>
                    </a:moveTo>
                    <a:lnTo>
                      <a:pt x="0" y="48"/>
                    </a:lnTo>
                    <a:lnTo>
                      <a:pt x="12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64" name="Freeform 44"/>
              <p:cNvSpPr>
                <a:spLocks/>
              </p:cNvSpPr>
              <p:nvPr/>
            </p:nvSpPr>
            <p:spPr bwMode="auto">
              <a:xfrm>
                <a:off x="1728" y="1242"/>
                <a:ext cx="24" cy="54"/>
              </a:xfrm>
              <a:custGeom>
                <a:avLst/>
                <a:gdLst>
                  <a:gd name="T0" fmla="*/ 0 w 24"/>
                  <a:gd name="T1" fmla="*/ 54 h 54"/>
                  <a:gd name="T2" fmla="*/ 6 w 24"/>
                  <a:gd name="T3" fmla="*/ 42 h 54"/>
                  <a:gd name="T4" fmla="*/ 24 w 24"/>
                  <a:gd name="T5" fmla="*/ 0 h 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54">
                    <a:moveTo>
                      <a:pt x="0" y="54"/>
                    </a:moveTo>
                    <a:lnTo>
                      <a:pt x="6" y="42"/>
                    </a:lnTo>
                    <a:lnTo>
                      <a:pt x="24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65" name="Freeform 45"/>
              <p:cNvSpPr>
                <a:spLocks/>
              </p:cNvSpPr>
              <p:nvPr/>
            </p:nvSpPr>
            <p:spPr bwMode="auto">
              <a:xfrm>
                <a:off x="1764" y="1164"/>
                <a:ext cx="36" cy="48"/>
              </a:xfrm>
              <a:custGeom>
                <a:avLst/>
                <a:gdLst>
                  <a:gd name="T0" fmla="*/ 0 w 36"/>
                  <a:gd name="T1" fmla="*/ 48 h 48"/>
                  <a:gd name="T2" fmla="*/ 6 w 36"/>
                  <a:gd name="T3" fmla="*/ 36 h 48"/>
                  <a:gd name="T4" fmla="*/ 30 w 36"/>
                  <a:gd name="T5" fmla="*/ 6 h 48"/>
                  <a:gd name="T6" fmla="*/ 36 w 36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6" y="36"/>
                    </a:lnTo>
                    <a:lnTo>
                      <a:pt x="30" y="6"/>
                    </a:lnTo>
                    <a:lnTo>
                      <a:pt x="36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66" name="Freeform 46"/>
              <p:cNvSpPr>
                <a:spLocks/>
              </p:cNvSpPr>
              <p:nvPr/>
            </p:nvSpPr>
            <p:spPr bwMode="auto">
              <a:xfrm>
                <a:off x="1818" y="1104"/>
                <a:ext cx="42" cy="36"/>
              </a:xfrm>
              <a:custGeom>
                <a:avLst/>
                <a:gdLst>
                  <a:gd name="T0" fmla="*/ 0 w 42"/>
                  <a:gd name="T1" fmla="*/ 36 h 36"/>
                  <a:gd name="T2" fmla="*/ 30 w 42"/>
                  <a:gd name="T3" fmla="*/ 12 h 36"/>
                  <a:gd name="T4" fmla="*/ 42 w 42"/>
                  <a:gd name="T5" fmla="*/ 0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36">
                    <a:moveTo>
                      <a:pt x="0" y="36"/>
                    </a:moveTo>
                    <a:lnTo>
                      <a:pt x="30" y="12"/>
                    </a:lnTo>
                    <a:lnTo>
                      <a:pt x="42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67" name="Freeform 47"/>
              <p:cNvSpPr>
                <a:spLocks/>
              </p:cNvSpPr>
              <p:nvPr/>
            </p:nvSpPr>
            <p:spPr bwMode="auto">
              <a:xfrm>
                <a:off x="1890" y="1050"/>
                <a:ext cx="48" cy="30"/>
              </a:xfrm>
              <a:custGeom>
                <a:avLst/>
                <a:gdLst>
                  <a:gd name="T0" fmla="*/ 0 w 48"/>
                  <a:gd name="T1" fmla="*/ 30 h 30"/>
                  <a:gd name="T2" fmla="*/ 18 w 48"/>
                  <a:gd name="T3" fmla="*/ 18 h 30"/>
                  <a:gd name="T4" fmla="*/ 48 w 48"/>
                  <a:gd name="T5" fmla="*/ 0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8" h="30">
                    <a:moveTo>
                      <a:pt x="0" y="30"/>
                    </a:moveTo>
                    <a:lnTo>
                      <a:pt x="18" y="18"/>
                    </a:lnTo>
                    <a:lnTo>
                      <a:pt x="48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68" name="Freeform 48"/>
              <p:cNvSpPr>
                <a:spLocks/>
              </p:cNvSpPr>
              <p:nvPr/>
            </p:nvSpPr>
            <p:spPr bwMode="auto">
              <a:xfrm>
                <a:off x="1968" y="1014"/>
                <a:ext cx="48" cy="18"/>
              </a:xfrm>
              <a:custGeom>
                <a:avLst/>
                <a:gdLst>
                  <a:gd name="T0" fmla="*/ 0 w 48"/>
                  <a:gd name="T1" fmla="*/ 18 h 18"/>
                  <a:gd name="T2" fmla="*/ 6 w 48"/>
                  <a:gd name="T3" fmla="*/ 18 h 18"/>
                  <a:gd name="T4" fmla="*/ 42 w 48"/>
                  <a:gd name="T5" fmla="*/ 0 h 18"/>
                  <a:gd name="T6" fmla="*/ 48 w 4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18">
                    <a:moveTo>
                      <a:pt x="0" y="18"/>
                    </a:moveTo>
                    <a:lnTo>
                      <a:pt x="6" y="18"/>
                    </a:lnTo>
                    <a:lnTo>
                      <a:pt x="42" y="0"/>
                    </a:lnTo>
                    <a:lnTo>
                      <a:pt x="48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69" name="Freeform 49"/>
              <p:cNvSpPr>
                <a:spLocks/>
              </p:cNvSpPr>
              <p:nvPr/>
            </p:nvSpPr>
            <p:spPr bwMode="auto">
              <a:xfrm>
                <a:off x="2052" y="984"/>
                <a:ext cx="54" cy="18"/>
              </a:xfrm>
              <a:custGeom>
                <a:avLst/>
                <a:gdLst>
                  <a:gd name="T0" fmla="*/ 0 w 54"/>
                  <a:gd name="T1" fmla="*/ 18 h 18"/>
                  <a:gd name="T2" fmla="*/ 30 w 54"/>
                  <a:gd name="T3" fmla="*/ 6 h 18"/>
                  <a:gd name="T4" fmla="*/ 54 w 54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18">
                    <a:moveTo>
                      <a:pt x="0" y="18"/>
                    </a:moveTo>
                    <a:lnTo>
                      <a:pt x="30" y="6"/>
                    </a:lnTo>
                    <a:lnTo>
                      <a:pt x="54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70" name="Freeform 50"/>
              <p:cNvSpPr>
                <a:spLocks/>
              </p:cNvSpPr>
              <p:nvPr/>
            </p:nvSpPr>
            <p:spPr bwMode="auto">
              <a:xfrm>
                <a:off x="2136" y="966"/>
                <a:ext cx="60" cy="12"/>
              </a:xfrm>
              <a:custGeom>
                <a:avLst/>
                <a:gdLst>
                  <a:gd name="T0" fmla="*/ 0 w 60"/>
                  <a:gd name="T1" fmla="*/ 12 h 12"/>
                  <a:gd name="T2" fmla="*/ 18 w 60"/>
                  <a:gd name="T3" fmla="*/ 6 h 12"/>
                  <a:gd name="T4" fmla="*/ 60 w 60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12">
                    <a:moveTo>
                      <a:pt x="0" y="12"/>
                    </a:moveTo>
                    <a:lnTo>
                      <a:pt x="18" y="6"/>
                    </a:lnTo>
                    <a:lnTo>
                      <a:pt x="6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71" name="Line 51"/>
              <p:cNvSpPr>
                <a:spLocks noChangeShapeType="1"/>
              </p:cNvSpPr>
              <p:nvPr/>
            </p:nvSpPr>
            <p:spPr bwMode="auto">
              <a:xfrm flipV="1">
                <a:off x="2226" y="948"/>
                <a:ext cx="60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72" name="Line 52"/>
              <p:cNvSpPr>
                <a:spLocks noChangeShapeType="1"/>
              </p:cNvSpPr>
              <p:nvPr/>
            </p:nvSpPr>
            <p:spPr bwMode="auto">
              <a:xfrm flipV="1">
                <a:off x="2316" y="936"/>
                <a:ext cx="60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73" name="Freeform 53"/>
              <p:cNvSpPr>
                <a:spLocks/>
              </p:cNvSpPr>
              <p:nvPr/>
            </p:nvSpPr>
            <p:spPr bwMode="auto">
              <a:xfrm>
                <a:off x="2406" y="918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48 w 54"/>
                  <a:gd name="T3" fmla="*/ 6 h 12"/>
                  <a:gd name="T4" fmla="*/ 54 w 54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48" y="6"/>
                    </a:lnTo>
                    <a:lnTo>
                      <a:pt x="54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74" name="Freeform 54"/>
              <p:cNvSpPr>
                <a:spLocks/>
              </p:cNvSpPr>
              <p:nvPr/>
            </p:nvSpPr>
            <p:spPr bwMode="auto">
              <a:xfrm>
                <a:off x="2496" y="906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36 w 54"/>
                  <a:gd name="T3" fmla="*/ 6 h 12"/>
                  <a:gd name="T4" fmla="*/ 54 w 54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36" y="6"/>
                    </a:lnTo>
                    <a:lnTo>
                      <a:pt x="54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75" name="Freeform 55"/>
              <p:cNvSpPr>
                <a:spLocks/>
              </p:cNvSpPr>
              <p:nvPr/>
            </p:nvSpPr>
            <p:spPr bwMode="auto">
              <a:xfrm>
                <a:off x="2568" y="894"/>
                <a:ext cx="36" cy="12"/>
              </a:xfrm>
              <a:custGeom>
                <a:avLst/>
                <a:gdLst>
                  <a:gd name="T0" fmla="*/ 18 w 36"/>
                  <a:gd name="T1" fmla="*/ 6 h 12"/>
                  <a:gd name="T2" fmla="*/ 36 w 36"/>
                  <a:gd name="T3" fmla="*/ 0 h 12"/>
                  <a:gd name="T4" fmla="*/ 0 w 36"/>
                  <a:gd name="T5" fmla="*/ 1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12">
                    <a:moveTo>
                      <a:pt x="18" y="6"/>
                    </a:moveTo>
                    <a:lnTo>
                      <a:pt x="36" y="0"/>
                    </a:lnTo>
                    <a:lnTo>
                      <a:pt x="0" y="12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76" name="Freeform 56"/>
              <p:cNvSpPr>
                <a:spLocks/>
              </p:cNvSpPr>
              <p:nvPr/>
            </p:nvSpPr>
            <p:spPr bwMode="auto">
              <a:xfrm>
                <a:off x="2478" y="912"/>
                <a:ext cx="54" cy="6"/>
              </a:xfrm>
              <a:custGeom>
                <a:avLst/>
                <a:gdLst>
                  <a:gd name="T0" fmla="*/ 54 w 54"/>
                  <a:gd name="T1" fmla="*/ 0 h 6"/>
                  <a:gd name="T2" fmla="*/ 6 w 54"/>
                  <a:gd name="T3" fmla="*/ 6 h 6"/>
                  <a:gd name="T4" fmla="*/ 0 w 54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6">
                    <a:moveTo>
                      <a:pt x="54" y="0"/>
                    </a:moveTo>
                    <a:lnTo>
                      <a:pt x="6" y="6"/>
                    </a:lnTo>
                    <a:lnTo>
                      <a:pt x="0" y="6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77" name="Freeform 57"/>
              <p:cNvSpPr>
                <a:spLocks/>
              </p:cNvSpPr>
              <p:nvPr/>
            </p:nvSpPr>
            <p:spPr bwMode="auto">
              <a:xfrm>
                <a:off x="2388" y="924"/>
                <a:ext cx="54" cy="12"/>
              </a:xfrm>
              <a:custGeom>
                <a:avLst/>
                <a:gdLst>
                  <a:gd name="T0" fmla="*/ 54 w 54"/>
                  <a:gd name="T1" fmla="*/ 0 h 12"/>
                  <a:gd name="T2" fmla="*/ 36 w 54"/>
                  <a:gd name="T3" fmla="*/ 6 h 12"/>
                  <a:gd name="T4" fmla="*/ 0 w 54"/>
                  <a:gd name="T5" fmla="*/ 1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12">
                    <a:moveTo>
                      <a:pt x="54" y="0"/>
                    </a:moveTo>
                    <a:lnTo>
                      <a:pt x="36" y="6"/>
                    </a:lnTo>
                    <a:lnTo>
                      <a:pt x="0" y="12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78" name="Freeform 58"/>
              <p:cNvSpPr>
                <a:spLocks/>
              </p:cNvSpPr>
              <p:nvPr/>
            </p:nvSpPr>
            <p:spPr bwMode="auto">
              <a:xfrm>
                <a:off x="2298" y="942"/>
                <a:ext cx="54" cy="12"/>
              </a:xfrm>
              <a:custGeom>
                <a:avLst/>
                <a:gdLst>
                  <a:gd name="T0" fmla="*/ 54 w 54"/>
                  <a:gd name="T1" fmla="*/ 0 h 12"/>
                  <a:gd name="T2" fmla="*/ 6 w 54"/>
                  <a:gd name="T3" fmla="*/ 6 h 12"/>
                  <a:gd name="T4" fmla="*/ 0 w 54"/>
                  <a:gd name="T5" fmla="*/ 1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12">
                    <a:moveTo>
                      <a:pt x="54" y="0"/>
                    </a:moveTo>
                    <a:lnTo>
                      <a:pt x="6" y="6"/>
                    </a:lnTo>
                    <a:lnTo>
                      <a:pt x="0" y="12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79" name="Freeform 59"/>
              <p:cNvSpPr>
                <a:spLocks/>
              </p:cNvSpPr>
              <p:nvPr/>
            </p:nvSpPr>
            <p:spPr bwMode="auto">
              <a:xfrm>
                <a:off x="2208" y="960"/>
                <a:ext cx="54" cy="12"/>
              </a:xfrm>
              <a:custGeom>
                <a:avLst/>
                <a:gdLst>
                  <a:gd name="T0" fmla="*/ 54 w 54"/>
                  <a:gd name="T1" fmla="*/ 0 h 12"/>
                  <a:gd name="T2" fmla="*/ 36 w 54"/>
                  <a:gd name="T3" fmla="*/ 0 h 12"/>
                  <a:gd name="T4" fmla="*/ 0 w 54"/>
                  <a:gd name="T5" fmla="*/ 1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12">
                    <a:moveTo>
                      <a:pt x="54" y="0"/>
                    </a:moveTo>
                    <a:lnTo>
                      <a:pt x="36" y="0"/>
                    </a:lnTo>
                    <a:lnTo>
                      <a:pt x="0" y="12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80" name="Freeform 60"/>
              <p:cNvSpPr>
                <a:spLocks/>
              </p:cNvSpPr>
              <p:nvPr/>
            </p:nvSpPr>
            <p:spPr bwMode="auto">
              <a:xfrm>
                <a:off x="2118" y="978"/>
                <a:ext cx="60" cy="18"/>
              </a:xfrm>
              <a:custGeom>
                <a:avLst/>
                <a:gdLst>
                  <a:gd name="T0" fmla="*/ 60 w 60"/>
                  <a:gd name="T1" fmla="*/ 0 h 18"/>
                  <a:gd name="T2" fmla="*/ 12 w 60"/>
                  <a:gd name="T3" fmla="*/ 12 h 18"/>
                  <a:gd name="T4" fmla="*/ 0 w 60"/>
                  <a:gd name="T5" fmla="*/ 18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18">
                    <a:moveTo>
                      <a:pt x="60" y="0"/>
                    </a:moveTo>
                    <a:lnTo>
                      <a:pt x="12" y="12"/>
                    </a:lnTo>
                    <a:lnTo>
                      <a:pt x="0" y="18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81" name="Freeform 61"/>
              <p:cNvSpPr>
                <a:spLocks/>
              </p:cNvSpPr>
              <p:nvPr/>
            </p:nvSpPr>
            <p:spPr bwMode="auto">
              <a:xfrm>
                <a:off x="2034" y="1008"/>
                <a:ext cx="54" cy="18"/>
              </a:xfrm>
              <a:custGeom>
                <a:avLst/>
                <a:gdLst>
                  <a:gd name="T0" fmla="*/ 54 w 54"/>
                  <a:gd name="T1" fmla="*/ 0 h 18"/>
                  <a:gd name="T2" fmla="*/ 24 w 54"/>
                  <a:gd name="T3" fmla="*/ 12 h 18"/>
                  <a:gd name="T4" fmla="*/ 0 w 54"/>
                  <a:gd name="T5" fmla="*/ 18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18">
                    <a:moveTo>
                      <a:pt x="54" y="0"/>
                    </a:moveTo>
                    <a:lnTo>
                      <a:pt x="24" y="12"/>
                    </a:lnTo>
                    <a:lnTo>
                      <a:pt x="0" y="18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82" name="Freeform 62"/>
              <p:cNvSpPr>
                <a:spLocks/>
              </p:cNvSpPr>
              <p:nvPr/>
            </p:nvSpPr>
            <p:spPr bwMode="auto">
              <a:xfrm>
                <a:off x="1956" y="1044"/>
                <a:ext cx="48" cy="30"/>
              </a:xfrm>
              <a:custGeom>
                <a:avLst/>
                <a:gdLst>
                  <a:gd name="T0" fmla="*/ 48 w 48"/>
                  <a:gd name="T1" fmla="*/ 0 h 30"/>
                  <a:gd name="T2" fmla="*/ 36 w 48"/>
                  <a:gd name="T3" fmla="*/ 12 h 30"/>
                  <a:gd name="T4" fmla="*/ 0 w 48"/>
                  <a:gd name="T5" fmla="*/ 30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8" h="30">
                    <a:moveTo>
                      <a:pt x="48" y="0"/>
                    </a:moveTo>
                    <a:lnTo>
                      <a:pt x="36" y="12"/>
                    </a:lnTo>
                    <a:lnTo>
                      <a:pt x="0" y="3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83" name="Freeform 63"/>
              <p:cNvSpPr>
                <a:spLocks/>
              </p:cNvSpPr>
              <p:nvPr/>
            </p:nvSpPr>
            <p:spPr bwMode="auto">
              <a:xfrm>
                <a:off x="1890" y="1092"/>
                <a:ext cx="42" cy="42"/>
              </a:xfrm>
              <a:custGeom>
                <a:avLst/>
                <a:gdLst>
                  <a:gd name="T0" fmla="*/ 42 w 42"/>
                  <a:gd name="T1" fmla="*/ 0 h 42"/>
                  <a:gd name="T2" fmla="*/ 36 w 42"/>
                  <a:gd name="T3" fmla="*/ 6 h 42"/>
                  <a:gd name="T4" fmla="*/ 6 w 42"/>
                  <a:gd name="T5" fmla="*/ 30 h 42"/>
                  <a:gd name="T6" fmla="*/ 0 w 42"/>
                  <a:gd name="T7" fmla="*/ 42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2" h="42">
                    <a:moveTo>
                      <a:pt x="42" y="0"/>
                    </a:moveTo>
                    <a:lnTo>
                      <a:pt x="36" y="6"/>
                    </a:lnTo>
                    <a:lnTo>
                      <a:pt x="6" y="30"/>
                    </a:lnTo>
                    <a:lnTo>
                      <a:pt x="0" y="42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84" name="Freeform 64"/>
              <p:cNvSpPr>
                <a:spLocks/>
              </p:cNvSpPr>
              <p:nvPr/>
            </p:nvSpPr>
            <p:spPr bwMode="auto">
              <a:xfrm>
                <a:off x="1830" y="1158"/>
                <a:ext cx="36" cy="42"/>
              </a:xfrm>
              <a:custGeom>
                <a:avLst/>
                <a:gdLst>
                  <a:gd name="T0" fmla="*/ 36 w 36"/>
                  <a:gd name="T1" fmla="*/ 0 h 42"/>
                  <a:gd name="T2" fmla="*/ 6 w 36"/>
                  <a:gd name="T3" fmla="*/ 36 h 42"/>
                  <a:gd name="T4" fmla="*/ 0 w 36"/>
                  <a:gd name="T5" fmla="*/ 42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42">
                    <a:moveTo>
                      <a:pt x="36" y="0"/>
                    </a:moveTo>
                    <a:lnTo>
                      <a:pt x="6" y="36"/>
                    </a:lnTo>
                    <a:lnTo>
                      <a:pt x="0" y="42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85" name="Freeform 65"/>
              <p:cNvSpPr>
                <a:spLocks/>
              </p:cNvSpPr>
              <p:nvPr/>
            </p:nvSpPr>
            <p:spPr bwMode="auto">
              <a:xfrm>
                <a:off x="1788" y="1230"/>
                <a:ext cx="24" cy="54"/>
              </a:xfrm>
              <a:custGeom>
                <a:avLst/>
                <a:gdLst>
                  <a:gd name="T0" fmla="*/ 24 w 24"/>
                  <a:gd name="T1" fmla="*/ 0 h 54"/>
                  <a:gd name="T2" fmla="*/ 18 w 24"/>
                  <a:gd name="T3" fmla="*/ 12 h 54"/>
                  <a:gd name="T4" fmla="*/ 0 w 24"/>
                  <a:gd name="T5" fmla="*/ 54 h 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54">
                    <a:moveTo>
                      <a:pt x="24" y="0"/>
                    </a:moveTo>
                    <a:lnTo>
                      <a:pt x="18" y="12"/>
                    </a:lnTo>
                    <a:lnTo>
                      <a:pt x="0" y="54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86" name="Freeform 66"/>
              <p:cNvSpPr>
                <a:spLocks/>
              </p:cNvSpPr>
              <p:nvPr/>
            </p:nvSpPr>
            <p:spPr bwMode="auto">
              <a:xfrm>
                <a:off x="1758" y="1314"/>
                <a:ext cx="18" cy="54"/>
              </a:xfrm>
              <a:custGeom>
                <a:avLst/>
                <a:gdLst>
                  <a:gd name="T0" fmla="*/ 18 w 18"/>
                  <a:gd name="T1" fmla="*/ 0 h 54"/>
                  <a:gd name="T2" fmla="*/ 6 w 18"/>
                  <a:gd name="T3" fmla="*/ 30 h 54"/>
                  <a:gd name="T4" fmla="*/ 0 w 18"/>
                  <a:gd name="T5" fmla="*/ 54 h 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54">
                    <a:moveTo>
                      <a:pt x="18" y="0"/>
                    </a:moveTo>
                    <a:lnTo>
                      <a:pt x="6" y="30"/>
                    </a:lnTo>
                    <a:lnTo>
                      <a:pt x="0" y="54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87" name="Line 67"/>
              <p:cNvSpPr>
                <a:spLocks noChangeShapeType="1"/>
              </p:cNvSpPr>
              <p:nvPr/>
            </p:nvSpPr>
            <p:spPr bwMode="auto">
              <a:xfrm flipH="1">
                <a:off x="1740" y="1398"/>
                <a:ext cx="12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88" name="Freeform 68"/>
              <p:cNvSpPr>
                <a:spLocks/>
              </p:cNvSpPr>
              <p:nvPr/>
            </p:nvSpPr>
            <p:spPr bwMode="auto">
              <a:xfrm>
                <a:off x="1716" y="1488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12 w 12"/>
                  <a:gd name="T3" fmla="*/ 12 h 54"/>
                  <a:gd name="T4" fmla="*/ 0 w 12"/>
                  <a:gd name="T5" fmla="*/ 54 h 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12" y="12"/>
                    </a:lnTo>
                    <a:lnTo>
                      <a:pt x="0" y="54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89" name="Freeform 69"/>
              <p:cNvSpPr>
                <a:spLocks/>
              </p:cNvSpPr>
              <p:nvPr/>
            </p:nvSpPr>
            <p:spPr bwMode="auto">
              <a:xfrm>
                <a:off x="1704" y="1542"/>
                <a:ext cx="18" cy="54"/>
              </a:xfrm>
              <a:custGeom>
                <a:avLst/>
                <a:gdLst>
                  <a:gd name="T0" fmla="*/ 18 w 18"/>
                  <a:gd name="T1" fmla="*/ 0 h 54"/>
                  <a:gd name="T2" fmla="*/ 0 w 18"/>
                  <a:gd name="T3" fmla="*/ 48 h 54"/>
                  <a:gd name="T4" fmla="*/ 0 w 18"/>
                  <a:gd name="T5" fmla="*/ 54 h 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54">
                    <a:moveTo>
                      <a:pt x="18" y="0"/>
                    </a:moveTo>
                    <a:lnTo>
                      <a:pt x="0" y="48"/>
                    </a:lnTo>
                    <a:lnTo>
                      <a:pt x="0" y="54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90" name="Freeform 70"/>
              <p:cNvSpPr>
                <a:spLocks/>
              </p:cNvSpPr>
              <p:nvPr/>
            </p:nvSpPr>
            <p:spPr bwMode="auto">
              <a:xfrm>
                <a:off x="1686" y="1632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48 h 54"/>
                  <a:gd name="T4" fmla="*/ 0 w 12"/>
                  <a:gd name="T5" fmla="*/ 54 h 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48"/>
                    </a:lnTo>
                    <a:lnTo>
                      <a:pt x="0" y="54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91" name="Freeform 71"/>
              <p:cNvSpPr>
                <a:spLocks/>
              </p:cNvSpPr>
              <p:nvPr/>
            </p:nvSpPr>
            <p:spPr bwMode="auto">
              <a:xfrm>
                <a:off x="1662" y="1716"/>
                <a:ext cx="12" cy="60"/>
              </a:xfrm>
              <a:custGeom>
                <a:avLst/>
                <a:gdLst>
                  <a:gd name="T0" fmla="*/ 12 w 12"/>
                  <a:gd name="T1" fmla="*/ 0 h 60"/>
                  <a:gd name="T2" fmla="*/ 12 w 12"/>
                  <a:gd name="T3" fmla="*/ 12 h 60"/>
                  <a:gd name="T4" fmla="*/ 0 w 12"/>
                  <a:gd name="T5" fmla="*/ 54 h 60"/>
                  <a:gd name="T6" fmla="*/ 0 w 1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60">
                    <a:moveTo>
                      <a:pt x="12" y="0"/>
                    </a:moveTo>
                    <a:lnTo>
                      <a:pt x="12" y="12"/>
                    </a:lnTo>
                    <a:lnTo>
                      <a:pt x="0" y="54"/>
                    </a:lnTo>
                    <a:lnTo>
                      <a:pt x="0" y="6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92" name="Freeform 72"/>
              <p:cNvSpPr>
                <a:spLocks/>
              </p:cNvSpPr>
              <p:nvPr/>
            </p:nvSpPr>
            <p:spPr bwMode="auto">
              <a:xfrm>
                <a:off x="1632" y="1806"/>
                <a:ext cx="18" cy="54"/>
              </a:xfrm>
              <a:custGeom>
                <a:avLst/>
                <a:gdLst>
                  <a:gd name="T0" fmla="*/ 18 w 18"/>
                  <a:gd name="T1" fmla="*/ 0 h 54"/>
                  <a:gd name="T2" fmla="*/ 18 w 18"/>
                  <a:gd name="T3" fmla="*/ 12 h 54"/>
                  <a:gd name="T4" fmla="*/ 0 w 18"/>
                  <a:gd name="T5" fmla="*/ 54 h 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54">
                    <a:moveTo>
                      <a:pt x="18" y="0"/>
                    </a:moveTo>
                    <a:lnTo>
                      <a:pt x="18" y="12"/>
                    </a:lnTo>
                    <a:lnTo>
                      <a:pt x="0" y="54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93" name="Freeform 73"/>
              <p:cNvSpPr>
                <a:spLocks/>
              </p:cNvSpPr>
              <p:nvPr/>
            </p:nvSpPr>
            <p:spPr bwMode="auto">
              <a:xfrm>
                <a:off x="1578" y="1890"/>
                <a:ext cx="36" cy="42"/>
              </a:xfrm>
              <a:custGeom>
                <a:avLst/>
                <a:gdLst>
                  <a:gd name="T0" fmla="*/ 36 w 36"/>
                  <a:gd name="T1" fmla="*/ 0 h 42"/>
                  <a:gd name="T2" fmla="*/ 30 w 36"/>
                  <a:gd name="T3" fmla="*/ 12 h 42"/>
                  <a:gd name="T4" fmla="*/ 6 w 36"/>
                  <a:gd name="T5" fmla="*/ 42 h 42"/>
                  <a:gd name="T6" fmla="*/ 0 w 36"/>
                  <a:gd name="T7" fmla="*/ 42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42">
                    <a:moveTo>
                      <a:pt x="36" y="0"/>
                    </a:moveTo>
                    <a:lnTo>
                      <a:pt x="30" y="12"/>
                    </a:lnTo>
                    <a:lnTo>
                      <a:pt x="6" y="42"/>
                    </a:lnTo>
                    <a:lnTo>
                      <a:pt x="0" y="42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94" name="Freeform 74"/>
              <p:cNvSpPr>
                <a:spLocks/>
              </p:cNvSpPr>
              <p:nvPr/>
            </p:nvSpPr>
            <p:spPr bwMode="auto">
              <a:xfrm>
                <a:off x="1518" y="1962"/>
                <a:ext cx="42" cy="36"/>
              </a:xfrm>
              <a:custGeom>
                <a:avLst/>
                <a:gdLst>
                  <a:gd name="T0" fmla="*/ 42 w 42"/>
                  <a:gd name="T1" fmla="*/ 0 h 36"/>
                  <a:gd name="T2" fmla="*/ 12 w 42"/>
                  <a:gd name="T3" fmla="*/ 24 h 36"/>
                  <a:gd name="T4" fmla="*/ 0 w 42"/>
                  <a:gd name="T5" fmla="*/ 36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36">
                    <a:moveTo>
                      <a:pt x="42" y="0"/>
                    </a:moveTo>
                    <a:lnTo>
                      <a:pt x="12" y="24"/>
                    </a:lnTo>
                    <a:lnTo>
                      <a:pt x="0" y="36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95" name="Freeform 75"/>
              <p:cNvSpPr>
                <a:spLocks/>
              </p:cNvSpPr>
              <p:nvPr/>
            </p:nvSpPr>
            <p:spPr bwMode="auto">
              <a:xfrm>
                <a:off x="1440" y="2022"/>
                <a:ext cx="48" cy="30"/>
              </a:xfrm>
              <a:custGeom>
                <a:avLst/>
                <a:gdLst>
                  <a:gd name="T0" fmla="*/ 48 w 48"/>
                  <a:gd name="T1" fmla="*/ 0 h 30"/>
                  <a:gd name="T2" fmla="*/ 30 w 48"/>
                  <a:gd name="T3" fmla="*/ 12 h 30"/>
                  <a:gd name="T4" fmla="*/ 0 w 48"/>
                  <a:gd name="T5" fmla="*/ 30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8" h="30">
                    <a:moveTo>
                      <a:pt x="48" y="0"/>
                    </a:moveTo>
                    <a:lnTo>
                      <a:pt x="30" y="12"/>
                    </a:lnTo>
                    <a:lnTo>
                      <a:pt x="0" y="3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96" name="Freeform 76"/>
              <p:cNvSpPr>
                <a:spLocks/>
              </p:cNvSpPr>
              <p:nvPr/>
            </p:nvSpPr>
            <p:spPr bwMode="auto">
              <a:xfrm>
                <a:off x="1362" y="2064"/>
                <a:ext cx="48" cy="24"/>
              </a:xfrm>
              <a:custGeom>
                <a:avLst/>
                <a:gdLst>
                  <a:gd name="T0" fmla="*/ 48 w 48"/>
                  <a:gd name="T1" fmla="*/ 0 h 24"/>
                  <a:gd name="T2" fmla="*/ 42 w 48"/>
                  <a:gd name="T3" fmla="*/ 6 h 24"/>
                  <a:gd name="T4" fmla="*/ 6 w 48"/>
                  <a:gd name="T5" fmla="*/ 18 h 24"/>
                  <a:gd name="T6" fmla="*/ 0 w 48"/>
                  <a:gd name="T7" fmla="*/ 24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24">
                    <a:moveTo>
                      <a:pt x="48" y="0"/>
                    </a:moveTo>
                    <a:lnTo>
                      <a:pt x="42" y="6"/>
                    </a:lnTo>
                    <a:lnTo>
                      <a:pt x="6" y="18"/>
                    </a:lnTo>
                    <a:lnTo>
                      <a:pt x="0" y="24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97" name="Freeform 77"/>
              <p:cNvSpPr>
                <a:spLocks/>
              </p:cNvSpPr>
              <p:nvPr/>
            </p:nvSpPr>
            <p:spPr bwMode="auto">
              <a:xfrm>
                <a:off x="1272" y="2100"/>
                <a:ext cx="54" cy="12"/>
              </a:xfrm>
              <a:custGeom>
                <a:avLst/>
                <a:gdLst>
                  <a:gd name="T0" fmla="*/ 54 w 54"/>
                  <a:gd name="T1" fmla="*/ 0 h 12"/>
                  <a:gd name="T2" fmla="*/ 24 w 54"/>
                  <a:gd name="T3" fmla="*/ 6 h 12"/>
                  <a:gd name="T4" fmla="*/ 0 w 54"/>
                  <a:gd name="T5" fmla="*/ 1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12">
                    <a:moveTo>
                      <a:pt x="54" y="0"/>
                    </a:moveTo>
                    <a:lnTo>
                      <a:pt x="24" y="6"/>
                    </a:lnTo>
                    <a:lnTo>
                      <a:pt x="0" y="12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98" name="Freeform 78"/>
              <p:cNvSpPr>
                <a:spLocks/>
              </p:cNvSpPr>
              <p:nvPr/>
            </p:nvSpPr>
            <p:spPr bwMode="auto">
              <a:xfrm>
                <a:off x="1182" y="2124"/>
                <a:ext cx="60" cy="12"/>
              </a:xfrm>
              <a:custGeom>
                <a:avLst/>
                <a:gdLst>
                  <a:gd name="T0" fmla="*/ 60 w 60"/>
                  <a:gd name="T1" fmla="*/ 0 h 12"/>
                  <a:gd name="T2" fmla="*/ 42 w 60"/>
                  <a:gd name="T3" fmla="*/ 0 h 12"/>
                  <a:gd name="T4" fmla="*/ 0 w 60"/>
                  <a:gd name="T5" fmla="*/ 1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12">
                    <a:moveTo>
                      <a:pt x="60" y="0"/>
                    </a:moveTo>
                    <a:lnTo>
                      <a:pt x="42" y="0"/>
                    </a:lnTo>
                    <a:lnTo>
                      <a:pt x="0" y="12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99" name="Line 79"/>
              <p:cNvSpPr>
                <a:spLocks noChangeShapeType="1"/>
              </p:cNvSpPr>
              <p:nvPr/>
            </p:nvSpPr>
            <p:spPr bwMode="auto">
              <a:xfrm flipH="1">
                <a:off x="1092" y="2142"/>
                <a:ext cx="60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00" name="Line 80"/>
              <p:cNvSpPr>
                <a:spLocks noChangeShapeType="1"/>
              </p:cNvSpPr>
              <p:nvPr/>
            </p:nvSpPr>
            <p:spPr bwMode="auto">
              <a:xfrm flipH="1">
                <a:off x="1008" y="2154"/>
                <a:ext cx="54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01" name="Freeform 81"/>
              <p:cNvSpPr>
                <a:spLocks/>
              </p:cNvSpPr>
              <p:nvPr/>
            </p:nvSpPr>
            <p:spPr bwMode="auto">
              <a:xfrm>
                <a:off x="918" y="2172"/>
                <a:ext cx="54" cy="6"/>
              </a:xfrm>
              <a:custGeom>
                <a:avLst/>
                <a:gdLst>
                  <a:gd name="T0" fmla="*/ 54 w 54"/>
                  <a:gd name="T1" fmla="*/ 0 h 6"/>
                  <a:gd name="T2" fmla="*/ 6 w 54"/>
                  <a:gd name="T3" fmla="*/ 6 h 6"/>
                  <a:gd name="T4" fmla="*/ 0 w 54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6">
                    <a:moveTo>
                      <a:pt x="54" y="0"/>
                    </a:moveTo>
                    <a:lnTo>
                      <a:pt x="6" y="6"/>
                    </a:lnTo>
                    <a:lnTo>
                      <a:pt x="0" y="6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02" name="Freeform 82"/>
              <p:cNvSpPr>
                <a:spLocks/>
              </p:cNvSpPr>
              <p:nvPr/>
            </p:nvSpPr>
            <p:spPr bwMode="auto">
              <a:xfrm>
                <a:off x="828" y="2184"/>
                <a:ext cx="54" cy="12"/>
              </a:xfrm>
              <a:custGeom>
                <a:avLst/>
                <a:gdLst>
                  <a:gd name="T0" fmla="*/ 54 w 54"/>
                  <a:gd name="T1" fmla="*/ 0 h 12"/>
                  <a:gd name="T2" fmla="*/ 18 w 54"/>
                  <a:gd name="T3" fmla="*/ 6 h 12"/>
                  <a:gd name="T4" fmla="*/ 0 w 54"/>
                  <a:gd name="T5" fmla="*/ 1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12">
                    <a:moveTo>
                      <a:pt x="54" y="0"/>
                    </a:moveTo>
                    <a:lnTo>
                      <a:pt x="18" y="6"/>
                    </a:lnTo>
                    <a:lnTo>
                      <a:pt x="0" y="12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03" name="Freeform 83"/>
              <p:cNvSpPr>
                <a:spLocks/>
              </p:cNvSpPr>
              <p:nvPr/>
            </p:nvSpPr>
            <p:spPr bwMode="auto">
              <a:xfrm>
                <a:off x="774" y="2196"/>
                <a:ext cx="36" cy="6"/>
              </a:xfrm>
              <a:custGeom>
                <a:avLst/>
                <a:gdLst>
                  <a:gd name="T0" fmla="*/ 18 w 36"/>
                  <a:gd name="T1" fmla="*/ 6 h 6"/>
                  <a:gd name="T2" fmla="*/ 0 w 36"/>
                  <a:gd name="T3" fmla="*/ 6 h 6"/>
                  <a:gd name="T4" fmla="*/ 36 w 36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6">
                    <a:moveTo>
                      <a:pt x="18" y="6"/>
                    </a:moveTo>
                    <a:lnTo>
                      <a:pt x="0" y="6"/>
                    </a:lnTo>
                    <a:lnTo>
                      <a:pt x="36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04" name="Freeform 84"/>
              <p:cNvSpPr>
                <a:spLocks/>
              </p:cNvSpPr>
              <p:nvPr/>
            </p:nvSpPr>
            <p:spPr bwMode="auto">
              <a:xfrm>
                <a:off x="846" y="2178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48 w 54"/>
                  <a:gd name="T3" fmla="*/ 6 h 12"/>
                  <a:gd name="T4" fmla="*/ 54 w 54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48" y="6"/>
                    </a:lnTo>
                    <a:lnTo>
                      <a:pt x="54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05" name="Freeform 85"/>
              <p:cNvSpPr>
                <a:spLocks/>
              </p:cNvSpPr>
              <p:nvPr/>
            </p:nvSpPr>
            <p:spPr bwMode="auto">
              <a:xfrm>
                <a:off x="936" y="2166"/>
                <a:ext cx="54" cy="6"/>
              </a:xfrm>
              <a:custGeom>
                <a:avLst/>
                <a:gdLst>
                  <a:gd name="T0" fmla="*/ 0 w 54"/>
                  <a:gd name="T1" fmla="*/ 6 h 6"/>
                  <a:gd name="T2" fmla="*/ 18 w 54"/>
                  <a:gd name="T3" fmla="*/ 6 h 6"/>
                  <a:gd name="T4" fmla="*/ 54 w 54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6">
                    <a:moveTo>
                      <a:pt x="0" y="6"/>
                    </a:moveTo>
                    <a:lnTo>
                      <a:pt x="18" y="6"/>
                    </a:lnTo>
                    <a:lnTo>
                      <a:pt x="54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06" name="Freeform 86"/>
              <p:cNvSpPr>
                <a:spLocks/>
              </p:cNvSpPr>
              <p:nvPr/>
            </p:nvSpPr>
            <p:spPr bwMode="auto">
              <a:xfrm>
                <a:off x="1026" y="2148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48 w 54"/>
                  <a:gd name="T3" fmla="*/ 0 h 12"/>
                  <a:gd name="T4" fmla="*/ 54 w 54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48" y="0"/>
                    </a:lnTo>
                    <a:lnTo>
                      <a:pt x="54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07" name="Freeform 87"/>
              <p:cNvSpPr>
                <a:spLocks/>
              </p:cNvSpPr>
              <p:nvPr/>
            </p:nvSpPr>
            <p:spPr bwMode="auto">
              <a:xfrm>
                <a:off x="1116" y="2130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18 w 54"/>
                  <a:gd name="T3" fmla="*/ 6 h 12"/>
                  <a:gd name="T4" fmla="*/ 54 w 54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18" y="6"/>
                    </a:lnTo>
                    <a:lnTo>
                      <a:pt x="54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08" name="Freeform 88"/>
              <p:cNvSpPr>
                <a:spLocks/>
              </p:cNvSpPr>
              <p:nvPr/>
            </p:nvSpPr>
            <p:spPr bwMode="auto">
              <a:xfrm>
                <a:off x="1200" y="2106"/>
                <a:ext cx="60" cy="12"/>
              </a:xfrm>
              <a:custGeom>
                <a:avLst/>
                <a:gdLst>
                  <a:gd name="T0" fmla="*/ 0 w 60"/>
                  <a:gd name="T1" fmla="*/ 12 h 12"/>
                  <a:gd name="T2" fmla="*/ 48 w 60"/>
                  <a:gd name="T3" fmla="*/ 0 h 12"/>
                  <a:gd name="T4" fmla="*/ 60 w 60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12">
                    <a:moveTo>
                      <a:pt x="0" y="12"/>
                    </a:moveTo>
                    <a:lnTo>
                      <a:pt x="48" y="0"/>
                    </a:lnTo>
                    <a:lnTo>
                      <a:pt x="6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09" name="Freeform 89"/>
              <p:cNvSpPr>
                <a:spLocks/>
              </p:cNvSpPr>
              <p:nvPr/>
            </p:nvSpPr>
            <p:spPr bwMode="auto">
              <a:xfrm>
                <a:off x="1290" y="2070"/>
                <a:ext cx="54" cy="24"/>
              </a:xfrm>
              <a:custGeom>
                <a:avLst/>
                <a:gdLst>
                  <a:gd name="T0" fmla="*/ 0 w 54"/>
                  <a:gd name="T1" fmla="*/ 24 h 24"/>
                  <a:gd name="T2" fmla="*/ 30 w 54"/>
                  <a:gd name="T3" fmla="*/ 12 h 24"/>
                  <a:gd name="T4" fmla="*/ 54 w 54"/>
                  <a:gd name="T5" fmla="*/ 0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24">
                    <a:moveTo>
                      <a:pt x="0" y="24"/>
                    </a:moveTo>
                    <a:lnTo>
                      <a:pt x="30" y="12"/>
                    </a:lnTo>
                    <a:lnTo>
                      <a:pt x="54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10" name="Freeform 90"/>
              <p:cNvSpPr>
                <a:spLocks/>
              </p:cNvSpPr>
              <p:nvPr/>
            </p:nvSpPr>
            <p:spPr bwMode="auto">
              <a:xfrm>
                <a:off x="1374" y="2028"/>
                <a:ext cx="48" cy="30"/>
              </a:xfrm>
              <a:custGeom>
                <a:avLst/>
                <a:gdLst>
                  <a:gd name="T0" fmla="*/ 0 w 48"/>
                  <a:gd name="T1" fmla="*/ 30 h 30"/>
                  <a:gd name="T2" fmla="*/ 12 w 48"/>
                  <a:gd name="T3" fmla="*/ 18 h 30"/>
                  <a:gd name="T4" fmla="*/ 48 w 48"/>
                  <a:gd name="T5" fmla="*/ 0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8" h="30">
                    <a:moveTo>
                      <a:pt x="0" y="30"/>
                    </a:moveTo>
                    <a:lnTo>
                      <a:pt x="12" y="18"/>
                    </a:lnTo>
                    <a:lnTo>
                      <a:pt x="48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11" name="Freeform 91"/>
              <p:cNvSpPr>
                <a:spLocks/>
              </p:cNvSpPr>
              <p:nvPr/>
            </p:nvSpPr>
            <p:spPr bwMode="auto">
              <a:xfrm>
                <a:off x="1446" y="1968"/>
                <a:ext cx="42" cy="36"/>
              </a:xfrm>
              <a:custGeom>
                <a:avLst/>
                <a:gdLst>
                  <a:gd name="T0" fmla="*/ 0 w 42"/>
                  <a:gd name="T1" fmla="*/ 36 h 36"/>
                  <a:gd name="T2" fmla="*/ 6 w 42"/>
                  <a:gd name="T3" fmla="*/ 36 h 36"/>
                  <a:gd name="T4" fmla="*/ 36 w 42"/>
                  <a:gd name="T5" fmla="*/ 12 h 36"/>
                  <a:gd name="T6" fmla="*/ 42 w 42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2" h="36">
                    <a:moveTo>
                      <a:pt x="0" y="36"/>
                    </a:moveTo>
                    <a:lnTo>
                      <a:pt x="6" y="36"/>
                    </a:lnTo>
                    <a:lnTo>
                      <a:pt x="36" y="12"/>
                    </a:lnTo>
                    <a:lnTo>
                      <a:pt x="42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12" name="Freeform 92"/>
              <p:cNvSpPr>
                <a:spLocks/>
              </p:cNvSpPr>
              <p:nvPr/>
            </p:nvSpPr>
            <p:spPr bwMode="auto">
              <a:xfrm>
                <a:off x="1512" y="1896"/>
                <a:ext cx="36" cy="48"/>
              </a:xfrm>
              <a:custGeom>
                <a:avLst/>
                <a:gdLst>
                  <a:gd name="T0" fmla="*/ 0 w 36"/>
                  <a:gd name="T1" fmla="*/ 48 h 48"/>
                  <a:gd name="T2" fmla="*/ 30 w 36"/>
                  <a:gd name="T3" fmla="*/ 12 h 48"/>
                  <a:gd name="T4" fmla="*/ 36 w 36"/>
                  <a:gd name="T5" fmla="*/ 0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30" y="12"/>
                    </a:lnTo>
                    <a:lnTo>
                      <a:pt x="36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13" name="Freeform 93"/>
              <p:cNvSpPr>
                <a:spLocks/>
              </p:cNvSpPr>
              <p:nvPr/>
            </p:nvSpPr>
            <p:spPr bwMode="auto">
              <a:xfrm>
                <a:off x="1566" y="1818"/>
                <a:ext cx="24" cy="54"/>
              </a:xfrm>
              <a:custGeom>
                <a:avLst/>
                <a:gdLst>
                  <a:gd name="T0" fmla="*/ 0 w 24"/>
                  <a:gd name="T1" fmla="*/ 54 h 54"/>
                  <a:gd name="T2" fmla="*/ 6 w 24"/>
                  <a:gd name="T3" fmla="*/ 42 h 54"/>
                  <a:gd name="T4" fmla="*/ 24 w 24"/>
                  <a:gd name="T5" fmla="*/ 0 h 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54">
                    <a:moveTo>
                      <a:pt x="0" y="54"/>
                    </a:moveTo>
                    <a:lnTo>
                      <a:pt x="6" y="42"/>
                    </a:lnTo>
                    <a:lnTo>
                      <a:pt x="24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14" name="Freeform 94"/>
              <p:cNvSpPr>
                <a:spLocks/>
              </p:cNvSpPr>
              <p:nvPr/>
            </p:nvSpPr>
            <p:spPr bwMode="auto">
              <a:xfrm>
                <a:off x="1602" y="1734"/>
                <a:ext cx="18" cy="54"/>
              </a:xfrm>
              <a:custGeom>
                <a:avLst/>
                <a:gdLst>
                  <a:gd name="T0" fmla="*/ 0 w 18"/>
                  <a:gd name="T1" fmla="*/ 54 h 54"/>
                  <a:gd name="T2" fmla="*/ 12 w 18"/>
                  <a:gd name="T3" fmla="*/ 24 h 54"/>
                  <a:gd name="T4" fmla="*/ 18 w 18"/>
                  <a:gd name="T5" fmla="*/ 0 h 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54">
                    <a:moveTo>
                      <a:pt x="0" y="54"/>
                    </a:moveTo>
                    <a:lnTo>
                      <a:pt x="12" y="24"/>
                    </a:lnTo>
                    <a:lnTo>
                      <a:pt x="18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15" name="Freeform 95"/>
              <p:cNvSpPr>
                <a:spLocks/>
              </p:cNvSpPr>
              <p:nvPr/>
            </p:nvSpPr>
            <p:spPr bwMode="auto">
              <a:xfrm>
                <a:off x="1626" y="1644"/>
                <a:ext cx="12" cy="54"/>
              </a:xfrm>
              <a:custGeom>
                <a:avLst/>
                <a:gdLst>
                  <a:gd name="T0" fmla="*/ 0 w 12"/>
                  <a:gd name="T1" fmla="*/ 54 h 54"/>
                  <a:gd name="T2" fmla="*/ 12 w 12"/>
                  <a:gd name="T3" fmla="*/ 6 h 54"/>
                  <a:gd name="T4" fmla="*/ 12 w 12"/>
                  <a:gd name="T5" fmla="*/ 0 h 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54">
                    <a:moveTo>
                      <a:pt x="0" y="54"/>
                    </a:moveTo>
                    <a:lnTo>
                      <a:pt x="12" y="6"/>
                    </a:lnTo>
                    <a:lnTo>
                      <a:pt x="12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16" name="Freeform 96"/>
              <p:cNvSpPr>
                <a:spLocks/>
              </p:cNvSpPr>
              <p:nvPr/>
            </p:nvSpPr>
            <p:spPr bwMode="auto">
              <a:xfrm>
                <a:off x="1650" y="1554"/>
                <a:ext cx="12" cy="60"/>
              </a:xfrm>
              <a:custGeom>
                <a:avLst/>
                <a:gdLst>
                  <a:gd name="T0" fmla="*/ 0 w 12"/>
                  <a:gd name="T1" fmla="*/ 60 h 60"/>
                  <a:gd name="T2" fmla="*/ 0 w 12"/>
                  <a:gd name="T3" fmla="*/ 42 h 60"/>
                  <a:gd name="T4" fmla="*/ 12 w 12"/>
                  <a:gd name="T5" fmla="*/ 0 h 6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60">
                    <a:moveTo>
                      <a:pt x="0" y="60"/>
                    </a:moveTo>
                    <a:lnTo>
                      <a:pt x="0" y="42"/>
                    </a:lnTo>
                    <a:lnTo>
                      <a:pt x="12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17" name="Line 97"/>
              <p:cNvSpPr>
                <a:spLocks noChangeShapeType="1"/>
              </p:cNvSpPr>
              <p:nvPr/>
            </p:nvSpPr>
            <p:spPr bwMode="auto">
              <a:xfrm flipH="1">
                <a:off x="2592" y="1020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18" name="Line 98"/>
              <p:cNvSpPr>
                <a:spLocks noChangeShapeType="1"/>
              </p:cNvSpPr>
              <p:nvPr/>
            </p:nvSpPr>
            <p:spPr bwMode="auto">
              <a:xfrm flipH="1">
                <a:off x="2568" y="1026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19" name="Line 99"/>
              <p:cNvSpPr>
                <a:spLocks noChangeShapeType="1"/>
              </p:cNvSpPr>
              <p:nvPr/>
            </p:nvSpPr>
            <p:spPr bwMode="auto">
              <a:xfrm flipH="1">
                <a:off x="2550" y="1038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20" name="Line 100"/>
              <p:cNvSpPr>
                <a:spLocks noChangeShapeType="1"/>
              </p:cNvSpPr>
              <p:nvPr/>
            </p:nvSpPr>
            <p:spPr bwMode="auto">
              <a:xfrm flipH="1">
                <a:off x="2526" y="1044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21" name="Line 101"/>
              <p:cNvSpPr>
                <a:spLocks noChangeShapeType="1"/>
              </p:cNvSpPr>
              <p:nvPr/>
            </p:nvSpPr>
            <p:spPr bwMode="auto">
              <a:xfrm flipH="1">
                <a:off x="2502" y="1050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22" name="Line 102"/>
              <p:cNvSpPr>
                <a:spLocks noChangeShapeType="1"/>
              </p:cNvSpPr>
              <p:nvPr/>
            </p:nvSpPr>
            <p:spPr bwMode="auto">
              <a:xfrm flipH="1">
                <a:off x="2484" y="1056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23" name="Line 103"/>
              <p:cNvSpPr>
                <a:spLocks noChangeShapeType="1"/>
              </p:cNvSpPr>
              <p:nvPr/>
            </p:nvSpPr>
            <p:spPr bwMode="auto">
              <a:xfrm flipH="1">
                <a:off x="2460" y="1062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24" name="Line 104"/>
              <p:cNvSpPr>
                <a:spLocks noChangeShapeType="1"/>
              </p:cNvSpPr>
              <p:nvPr/>
            </p:nvSpPr>
            <p:spPr bwMode="auto">
              <a:xfrm flipH="1">
                <a:off x="2442" y="1068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25" name="Freeform 105"/>
              <p:cNvSpPr>
                <a:spLocks/>
              </p:cNvSpPr>
              <p:nvPr/>
            </p:nvSpPr>
            <p:spPr bwMode="auto">
              <a:xfrm>
                <a:off x="2418" y="1074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0 h 6"/>
                  <a:gd name="T4" fmla="*/ 0 w 12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26" name="Line 106"/>
              <p:cNvSpPr>
                <a:spLocks noChangeShapeType="1"/>
              </p:cNvSpPr>
              <p:nvPr/>
            </p:nvSpPr>
            <p:spPr bwMode="auto">
              <a:xfrm flipH="1">
                <a:off x="2394" y="1080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27" name="Line 107"/>
              <p:cNvSpPr>
                <a:spLocks noChangeShapeType="1"/>
              </p:cNvSpPr>
              <p:nvPr/>
            </p:nvSpPr>
            <p:spPr bwMode="auto">
              <a:xfrm flipH="1">
                <a:off x="2376" y="1086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28" name="Line 108"/>
              <p:cNvSpPr>
                <a:spLocks noChangeShapeType="1"/>
              </p:cNvSpPr>
              <p:nvPr/>
            </p:nvSpPr>
            <p:spPr bwMode="auto">
              <a:xfrm flipH="1">
                <a:off x="2352" y="1092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29" name="Line 109"/>
              <p:cNvSpPr>
                <a:spLocks noChangeShapeType="1"/>
              </p:cNvSpPr>
              <p:nvPr/>
            </p:nvSpPr>
            <p:spPr bwMode="auto">
              <a:xfrm flipH="1">
                <a:off x="2328" y="1104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30" name="Line 110"/>
              <p:cNvSpPr>
                <a:spLocks noChangeShapeType="1"/>
              </p:cNvSpPr>
              <p:nvPr/>
            </p:nvSpPr>
            <p:spPr bwMode="auto">
              <a:xfrm flipH="1">
                <a:off x="2310" y="1110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31" name="Line 111"/>
              <p:cNvSpPr>
                <a:spLocks noChangeShapeType="1"/>
              </p:cNvSpPr>
              <p:nvPr/>
            </p:nvSpPr>
            <p:spPr bwMode="auto">
              <a:xfrm flipH="1">
                <a:off x="2286" y="1116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32" name="Line 112"/>
              <p:cNvSpPr>
                <a:spLocks noChangeShapeType="1"/>
              </p:cNvSpPr>
              <p:nvPr/>
            </p:nvSpPr>
            <p:spPr bwMode="auto">
              <a:xfrm flipH="1">
                <a:off x="2268" y="1122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33" name="Freeform 113"/>
              <p:cNvSpPr>
                <a:spLocks/>
              </p:cNvSpPr>
              <p:nvPr/>
            </p:nvSpPr>
            <p:spPr bwMode="auto">
              <a:xfrm>
                <a:off x="2244" y="1128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6 h 6"/>
                  <a:gd name="T4" fmla="*/ 0 w 12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6"/>
                    </a:lnTo>
                    <a:lnTo>
                      <a:pt x="0" y="6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34" name="Line 114"/>
              <p:cNvSpPr>
                <a:spLocks noChangeShapeType="1"/>
              </p:cNvSpPr>
              <p:nvPr/>
            </p:nvSpPr>
            <p:spPr bwMode="auto">
              <a:xfrm flipH="1">
                <a:off x="2226" y="1140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35" name="Line 115"/>
              <p:cNvSpPr>
                <a:spLocks noChangeShapeType="1"/>
              </p:cNvSpPr>
              <p:nvPr/>
            </p:nvSpPr>
            <p:spPr bwMode="auto">
              <a:xfrm flipH="1">
                <a:off x="2202" y="1146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36" name="Line 116"/>
              <p:cNvSpPr>
                <a:spLocks noChangeShapeType="1"/>
              </p:cNvSpPr>
              <p:nvPr/>
            </p:nvSpPr>
            <p:spPr bwMode="auto">
              <a:xfrm flipH="1">
                <a:off x="2184" y="1158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37" name="Line 117"/>
              <p:cNvSpPr>
                <a:spLocks noChangeShapeType="1"/>
              </p:cNvSpPr>
              <p:nvPr/>
            </p:nvSpPr>
            <p:spPr bwMode="auto">
              <a:xfrm flipH="1">
                <a:off x="2160" y="1164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38" name="Line 118"/>
              <p:cNvSpPr>
                <a:spLocks noChangeShapeType="1"/>
              </p:cNvSpPr>
              <p:nvPr/>
            </p:nvSpPr>
            <p:spPr bwMode="auto">
              <a:xfrm flipH="1">
                <a:off x="2142" y="1176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39" name="Line 119"/>
              <p:cNvSpPr>
                <a:spLocks noChangeShapeType="1"/>
              </p:cNvSpPr>
              <p:nvPr/>
            </p:nvSpPr>
            <p:spPr bwMode="auto">
              <a:xfrm flipH="1">
                <a:off x="2124" y="1188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40" name="Line 120"/>
              <p:cNvSpPr>
                <a:spLocks noChangeShapeType="1"/>
              </p:cNvSpPr>
              <p:nvPr/>
            </p:nvSpPr>
            <p:spPr bwMode="auto">
              <a:xfrm flipH="1">
                <a:off x="2100" y="1200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41" name="Line 121"/>
              <p:cNvSpPr>
                <a:spLocks noChangeShapeType="1"/>
              </p:cNvSpPr>
              <p:nvPr/>
            </p:nvSpPr>
            <p:spPr bwMode="auto">
              <a:xfrm flipH="1">
                <a:off x="2082" y="1206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42" name="Line 122"/>
              <p:cNvSpPr>
                <a:spLocks noChangeShapeType="1"/>
              </p:cNvSpPr>
              <p:nvPr/>
            </p:nvSpPr>
            <p:spPr bwMode="auto">
              <a:xfrm flipH="1">
                <a:off x="2064" y="1218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43" name="Line 123"/>
              <p:cNvSpPr>
                <a:spLocks noChangeShapeType="1"/>
              </p:cNvSpPr>
              <p:nvPr/>
            </p:nvSpPr>
            <p:spPr bwMode="auto">
              <a:xfrm flipH="1">
                <a:off x="2046" y="1230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44" name="Line 124"/>
              <p:cNvSpPr>
                <a:spLocks noChangeShapeType="1"/>
              </p:cNvSpPr>
              <p:nvPr/>
            </p:nvSpPr>
            <p:spPr bwMode="auto">
              <a:xfrm flipH="1">
                <a:off x="2022" y="1242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45" name="Line 125"/>
              <p:cNvSpPr>
                <a:spLocks noChangeShapeType="1"/>
              </p:cNvSpPr>
              <p:nvPr/>
            </p:nvSpPr>
            <p:spPr bwMode="auto">
              <a:xfrm flipH="1">
                <a:off x="2004" y="1254"/>
                <a:ext cx="12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46" name="Line 126"/>
              <p:cNvSpPr>
                <a:spLocks noChangeShapeType="1"/>
              </p:cNvSpPr>
              <p:nvPr/>
            </p:nvSpPr>
            <p:spPr bwMode="auto">
              <a:xfrm flipH="1">
                <a:off x="1986" y="1272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47" name="Freeform 127"/>
              <p:cNvSpPr>
                <a:spLocks/>
              </p:cNvSpPr>
              <p:nvPr/>
            </p:nvSpPr>
            <p:spPr bwMode="auto">
              <a:xfrm>
                <a:off x="1968" y="1284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6 h 6"/>
                  <a:gd name="T4" fmla="*/ 0 w 12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6"/>
                    </a:lnTo>
                    <a:lnTo>
                      <a:pt x="0" y="6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48" name="Line 128"/>
              <p:cNvSpPr>
                <a:spLocks noChangeShapeType="1"/>
              </p:cNvSpPr>
              <p:nvPr/>
            </p:nvSpPr>
            <p:spPr bwMode="auto">
              <a:xfrm flipH="1">
                <a:off x="1956" y="1302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49" name="Line 129"/>
              <p:cNvSpPr>
                <a:spLocks noChangeShapeType="1"/>
              </p:cNvSpPr>
              <p:nvPr/>
            </p:nvSpPr>
            <p:spPr bwMode="auto">
              <a:xfrm flipH="1">
                <a:off x="1938" y="1314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50" name="Freeform 130"/>
              <p:cNvSpPr>
                <a:spLocks/>
              </p:cNvSpPr>
              <p:nvPr/>
            </p:nvSpPr>
            <p:spPr bwMode="auto">
              <a:xfrm>
                <a:off x="1920" y="133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6 h 6"/>
                  <a:gd name="T4" fmla="*/ 0 w 12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6"/>
                    </a:lnTo>
                    <a:lnTo>
                      <a:pt x="0" y="6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51" name="Line 131"/>
              <p:cNvSpPr>
                <a:spLocks noChangeShapeType="1"/>
              </p:cNvSpPr>
              <p:nvPr/>
            </p:nvSpPr>
            <p:spPr bwMode="auto">
              <a:xfrm flipH="1">
                <a:off x="1908" y="1350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52" name="Line 132"/>
              <p:cNvSpPr>
                <a:spLocks noChangeShapeType="1"/>
              </p:cNvSpPr>
              <p:nvPr/>
            </p:nvSpPr>
            <p:spPr bwMode="auto">
              <a:xfrm flipH="1">
                <a:off x="1896" y="1368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53" name="Line 133"/>
              <p:cNvSpPr>
                <a:spLocks noChangeShapeType="1"/>
              </p:cNvSpPr>
              <p:nvPr/>
            </p:nvSpPr>
            <p:spPr bwMode="auto">
              <a:xfrm flipH="1">
                <a:off x="1878" y="1386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54" name="Line 134"/>
              <p:cNvSpPr>
                <a:spLocks noChangeShapeType="1"/>
              </p:cNvSpPr>
              <p:nvPr/>
            </p:nvSpPr>
            <p:spPr bwMode="auto">
              <a:xfrm flipH="1">
                <a:off x="1866" y="1404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55" name="Line 135"/>
              <p:cNvSpPr>
                <a:spLocks noChangeShapeType="1"/>
              </p:cNvSpPr>
              <p:nvPr/>
            </p:nvSpPr>
            <p:spPr bwMode="auto">
              <a:xfrm flipH="1">
                <a:off x="1854" y="1422"/>
                <a:ext cx="6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56" name="Line 136"/>
              <p:cNvSpPr>
                <a:spLocks noChangeShapeType="1"/>
              </p:cNvSpPr>
              <p:nvPr/>
            </p:nvSpPr>
            <p:spPr bwMode="auto">
              <a:xfrm flipH="1">
                <a:off x="1848" y="1440"/>
                <a:ext cx="6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57" name="Line 137"/>
              <p:cNvSpPr>
                <a:spLocks noChangeShapeType="1"/>
              </p:cNvSpPr>
              <p:nvPr/>
            </p:nvSpPr>
            <p:spPr bwMode="auto">
              <a:xfrm flipH="1">
                <a:off x="1836" y="1464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58" name="Line 138"/>
              <p:cNvSpPr>
                <a:spLocks noChangeShapeType="1"/>
              </p:cNvSpPr>
              <p:nvPr/>
            </p:nvSpPr>
            <p:spPr bwMode="auto">
              <a:xfrm flipH="1">
                <a:off x="1824" y="1482"/>
                <a:ext cx="6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59" name="Line 139"/>
              <p:cNvSpPr>
                <a:spLocks noChangeShapeType="1"/>
              </p:cNvSpPr>
              <p:nvPr/>
            </p:nvSpPr>
            <p:spPr bwMode="auto">
              <a:xfrm flipH="1">
                <a:off x="1818" y="1500"/>
                <a:ext cx="6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60" name="Line 140"/>
              <p:cNvSpPr>
                <a:spLocks noChangeShapeType="1"/>
              </p:cNvSpPr>
              <p:nvPr/>
            </p:nvSpPr>
            <p:spPr bwMode="auto">
              <a:xfrm flipH="1">
                <a:off x="1806" y="1524"/>
                <a:ext cx="6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61" name="Line 141"/>
              <p:cNvSpPr>
                <a:spLocks noChangeShapeType="1"/>
              </p:cNvSpPr>
              <p:nvPr/>
            </p:nvSpPr>
            <p:spPr bwMode="auto">
              <a:xfrm flipH="1">
                <a:off x="1800" y="1542"/>
                <a:ext cx="6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62" name="Line 142"/>
              <p:cNvSpPr>
                <a:spLocks noChangeShapeType="1"/>
              </p:cNvSpPr>
              <p:nvPr/>
            </p:nvSpPr>
            <p:spPr bwMode="auto">
              <a:xfrm flipV="1">
                <a:off x="768" y="2064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63" name="Line 143"/>
              <p:cNvSpPr>
                <a:spLocks noChangeShapeType="1"/>
              </p:cNvSpPr>
              <p:nvPr/>
            </p:nvSpPr>
            <p:spPr bwMode="auto">
              <a:xfrm flipV="1">
                <a:off x="786" y="2058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64" name="Line 144"/>
              <p:cNvSpPr>
                <a:spLocks noChangeShapeType="1"/>
              </p:cNvSpPr>
              <p:nvPr/>
            </p:nvSpPr>
            <p:spPr bwMode="auto">
              <a:xfrm>
                <a:off x="810" y="2052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65" name="Line 145"/>
              <p:cNvSpPr>
                <a:spLocks noChangeShapeType="1"/>
              </p:cNvSpPr>
              <p:nvPr/>
            </p:nvSpPr>
            <p:spPr bwMode="auto">
              <a:xfrm>
                <a:off x="834" y="2046"/>
                <a:ext cx="6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66" name="Line 146"/>
              <p:cNvSpPr>
                <a:spLocks noChangeShapeType="1"/>
              </p:cNvSpPr>
              <p:nvPr/>
            </p:nvSpPr>
            <p:spPr bwMode="auto">
              <a:xfrm>
                <a:off x="852" y="2040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67" name="Freeform 147"/>
              <p:cNvSpPr>
                <a:spLocks/>
              </p:cNvSpPr>
              <p:nvPr/>
            </p:nvSpPr>
            <p:spPr bwMode="auto">
              <a:xfrm>
                <a:off x="876" y="2034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68" name="Line 148"/>
              <p:cNvSpPr>
                <a:spLocks noChangeShapeType="1"/>
              </p:cNvSpPr>
              <p:nvPr/>
            </p:nvSpPr>
            <p:spPr bwMode="auto">
              <a:xfrm flipV="1">
                <a:off x="894" y="2022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69" name="Line 149"/>
              <p:cNvSpPr>
                <a:spLocks noChangeShapeType="1"/>
              </p:cNvSpPr>
              <p:nvPr/>
            </p:nvSpPr>
            <p:spPr bwMode="auto">
              <a:xfrm flipV="1">
                <a:off x="918" y="2016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70" name="Line 150"/>
              <p:cNvSpPr>
                <a:spLocks noChangeShapeType="1"/>
              </p:cNvSpPr>
              <p:nvPr/>
            </p:nvSpPr>
            <p:spPr bwMode="auto">
              <a:xfrm flipV="1">
                <a:off x="942" y="2010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71" name="Line 151"/>
              <p:cNvSpPr>
                <a:spLocks noChangeShapeType="1"/>
              </p:cNvSpPr>
              <p:nvPr/>
            </p:nvSpPr>
            <p:spPr bwMode="auto">
              <a:xfrm flipV="1">
                <a:off x="960" y="2004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72" name="Line 152"/>
              <p:cNvSpPr>
                <a:spLocks noChangeShapeType="1"/>
              </p:cNvSpPr>
              <p:nvPr/>
            </p:nvSpPr>
            <p:spPr bwMode="auto">
              <a:xfrm flipV="1">
                <a:off x="984" y="1998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73" name="Line 153"/>
              <p:cNvSpPr>
                <a:spLocks noChangeShapeType="1"/>
              </p:cNvSpPr>
              <p:nvPr/>
            </p:nvSpPr>
            <p:spPr bwMode="auto">
              <a:xfrm flipV="1">
                <a:off x="1008" y="1992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74" name="Line 154"/>
              <p:cNvSpPr>
                <a:spLocks noChangeShapeType="1"/>
              </p:cNvSpPr>
              <p:nvPr/>
            </p:nvSpPr>
            <p:spPr bwMode="auto">
              <a:xfrm>
                <a:off x="1026" y="1986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75" name="Line 155"/>
              <p:cNvSpPr>
                <a:spLocks noChangeShapeType="1"/>
              </p:cNvSpPr>
              <p:nvPr/>
            </p:nvSpPr>
            <p:spPr bwMode="auto">
              <a:xfrm>
                <a:off x="1050" y="1980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76" name="Line 156"/>
              <p:cNvSpPr>
                <a:spLocks noChangeShapeType="1"/>
              </p:cNvSpPr>
              <p:nvPr/>
            </p:nvSpPr>
            <p:spPr bwMode="auto">
              <a:xfrm flipV="1">
                <a:off x="1068" y="1968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77" name="Line 157"/>
              <p:cNvSpPr>
                <a:spLocks noChangeShapeType="1"/>
              </p:cNvSpPr>
              <p:nvPr/>
            </p:nvSpPr>
            <p:spPr bwMode="auto">
              <a:xfrm flipV="1">
                <a:off x="1092" y="1962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78" name="Line 158"/>
              <p:cNvSpPr>
                <a:spLocks noChangeShapeType="1"/>
              </p:cNvSpPr>
              <p:nvPr/>
            </p:nvSpPr>
            <p:spPr bwMode="auto">
              <a:xfrm>
                <a:off x="1110" y="1956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79" name="Line 159"/>
              <p:cNvSpPr>
                <a:spLocks noChangeShapeType="1"/>
              </p:cNvSpPr>
              <p:nvPr/>
            </p:nvSpPr>
            <p:spPr bwMode="auto">
              <a:xfrm flipV="1">
                <a:off x="1134" y="1944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80" name="Freeform 160"/>
              <p:cNvSpPr>
                <a:spLocks/>
              </p:cNvSpPr>
              <p:nvPr/>
            </p:nvSpPr>
            <p:spPr bwMode="auto">
              <a:xfrm>
                <a:off x="1152" y="193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0 h 6"/>
                  <a:gd name="T4" fmla="*/ 12 w 12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81" name="Line 161"/>
              <p:cNvSpPr>
                <a:spLocks noChangeShapeType="1"/>
              </p:cNvSpPr>
              <p:nvPr/>
            </p:nvSpPr>
            <p:spPr bwMode="auto">
              <a:xfrm flipV="1">
                <a:off x="1176" y="1926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82" name="Line 162"/>
              <p:cNvSpPr>
                <a:spLocks noChangeShapeType="1"/>
              </p:cNvSpPr>
              <p:nvPr/>
            </p:nvSpPr>
            <p:spPr bwMode="auto">
              <a:xfrm flipV="1">
                <a:off x="1194" y="1914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83" name="Line 163"/>
              <p:cNvSpPr>
                <a:spLocks noChangeShapeType="1"/>
              </p:cNvSpPr>
              <p:nvPr/>
            </p:nvSpPr>
            <p:spPr bwMode="auto">
              <a:xfrm flipV="1">
                <a:off x="1218" y="1908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84" name="Freeform 164"/>
              <p:cNvSpPr>
                <a:spLocks/>
              </p:cNvSpPr>
              <p:nvPr/>
            </p:nvSpPr>
            <p:spPr bwMode="auto">
              <a:xfrm>
                <a:off x="1236" y="1896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0 h 6"/>
                  <a:gd name="T4" fmla="*/ 12 w 12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85" name="Line 165"/>
              <p:cNvSpPr>
                <a:spLocks noChangeShapeType="1"/>
              </p:cNvSpPr>
              <p:nvPr/>
            </p:nvSpPr>
            <p:spPr bwMode="auto">
              <a:xfrm flipV="1">
                <a:off x="1254" y="1884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86" name="Line 166"/>
              <p:cNvSpPr>
                <a:spLocks noChangeShapeType="1"/>
              </p:cNvSpPr>
              <p:nvPr/>
            </p:nvSpPr>
            <p:spPr bwMode="auto">
              <a:xfrm flipV="1">
                <a:off x="1278" y="1872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87" name="Line 167"/>
              <p:cNvSpPr>
                <a:spLocks noChangeShapeType="1"/>
              </p:cNvSpPr>
              <p:nvPr/>
            </p:nvSpPr>
            <p:spPr bwMode="auto">
              <a:xfrm flipV="1">
                <a:off x="1296" y="1860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88" name="Line 168"/>
              <p:cNvSpPr>
                <a:spLocks noChangeShapeType="1"/>
              </p:cNvSpPr>
              <p:nvPr/>
            </p:nvSpPr>
            <p:spPr bwMode="auto">
              <a:xfrm flipV="1">
                <a:off x="1314" y="1848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89" name="Line 169"/>
              <p:cNvSpPr>
                <a:spLocks noChangeShapeType="1"/>
              </p:cNvSpPr>
              <p:nvPr/>
            </p:nvSpPr>
            <p:spPr bwMode="auto">
              <a:xfrm flipV="1">
                <a:off x="1332" y="1836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90" name="Line 170"/>
              <p:cNvSpPr>
                <a:spLocks noChangeShapeType="1"/>
              </p:cNvSpPr>
              <p:nvPr/>
            </p:nvSpPr>
            <p:spPr bwMode="auto">
              <a:xfrm flipV="1">
                <a:off x="1350" y="1824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91" name="Freeform 171"/>
              <p:cNvSpPr>
                <a:spLocks/>
              </p:cNvSpPr>
              <p:nvPr/>
            </p:nvSpPr>
            <p:spPr bwMode="auto">
              <a:xfrm>
                <a:off x="1368" y="1806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6 h 6"/>
                  <a:gd name="T4" fmla="*/ 12 w 12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6"/>
                    </a:lnTo>
                    <a:lnTo>
                      <a:pt x="12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92" name="Line 172"/>
              <p:cNvSpPr>
                <a:spLocks noChangeShapeType="1"/>
              </p:cNvSpPr>
              <p:nvPr/>
            </p:nvSpPr>
            <p:spPr bwMode="auto">
              <a:xfrm flipV="1">
                <a:off x="1386" y="1794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93" name="Line 173"/>
              <p:cNvSpPr>
                <a:spLocks noChangeShapeType="1"/>
              </p:cNvSpPr>
              <p:nvPr/>
            </p:nvSpPr>
            <p:spPr bwMode="auto">
              <a:xfrm flipV="1">
                <a:off x="1404" y="1776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94" name="Freeform 174"/>
              <p:cNvSpPr>
                <a:spLocks/>
              </p:cNvSpPr>
              <p:nvPr/>
            </p:nvSpPr>
            <p:spPr bwMode="auto">
              <a:xfrm>
                <a:off x="1416" y="1758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6 w 12"/>
                  <a:gd name="T3" fmla="*/ 6 h 12"/>
                  <a:gd name="T4" fmla="*/ 12 w 12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6" y="6"/>
                    </a:lnTo>
                    <a:lnTo>
                      <a:pt x="12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95" name="Line 175"/>
              <p:cNvSpPr>
                <a:spLocks noChangeShapeType="1"/>
              </p:cNvSpPr>
              <p:nvPr/>
            </p:nvSpPr>
            <p:spPr bwMode="auto">
              <a:xfrm flipV="1">
                <a:off x="1434" y="1740"/>
                <a:ext cx="6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96" name="Line 176"/>
              <p:cNvSpPr>
                <a:spLocks noChangeShapeType="1"/>
              </p:cNvSpPr>
              <p:nvPr/>
            </p:nvSpPr>
            <p:spPr bwMode="auto">
              <a:xfrm flipV="1">
                <a:off x="1446" y="1722"/>
                <a:ext cx="6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97" name="Line 177"/>
              <p:cNvSpPr>
                <a:spLocks noChangeShapeType="1"/>
              </p:cNvSpPr>
              <p:nvPr/>
            </p:nvSpPr>
            <p:spPr bwMode="auto">
              <a:xfrm flipV="1">
                <a:off x="1464" y="1704"/>
                <a:ext cx="6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98" name="Freeform 178"/>
              <p:cNvSpPr>
                <a:spLocks/>
              </p:cNvSpPr>
              <p:nvPr/>
            </p:nvSpPr>
            <p:spPr bwMode="auto">
              <a:xfrm>
                <a:off x="1476" y="1686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99" name="Line 179"/>
              <p:cNvSpPr>
                <a:spLocks noChangeShapeType="1"/>
              </p:cNvSpPr>
              <p:nvPr/>
            </p:nvSpPr>
            <p:spPr bwMode="auto">
              <a:xfrm flipV="1">
                <a:off x="1482" y="1668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00" name="Line 180"/>
              <p:cNvSpPr>
                <a:spLocks noChangeShapeType="1"/>
              </p:cNvSpPr>
              <p:nvPr/>
            </p:nvSpPr>
            <p:spPr bwMode="auto">
              <a:xfrm flipV="1">
                <a:off x="1494" y="1644"/>
                <a:ext cx="6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01" name="Line 181"/>
              <p:cNvSpPr>
                <a:spLocks noChangeShapeType="1"/>
              </p:cNvSpPr>
              <p:nvPr/>
            </p:nvSpPr>
            <p:spPr bwMode="auto">
              <a:xfrm flipV="1">
                <a:off x="1506" y="1626"/>
                <a:ext cx="6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02" name="Line 182"/>
              <p:cNvSpPr>
                <a:spLocks noChangeShapeType="1"/>
              </p:cNvSpPr>
              <p:nvPr/>
            </p:nvSpPr>
            <p:spPr bwMode="auto">
              <a:xfrm flipV="1">
                <a:off x="1518" y="1608"/>
                <a:ext cx="1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03" name="Line 183"/>
              <p:cNvSpPr>
                <a:spLocks noChangeShapeType="1"/>
              </p:cNvSpPr>
              <p:nvPr/>
            </p:nvSpPr>
            <p:spPr bwMode="auto">
              <a:xfrm flipV="1">
                <a:off x="1524" y="1584"/>
                <a:ext cx="6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04" name="Line 184"/>
              <p:cNvSpPr>
                <a:spLocks noChangeShapeType="1"/>
              </p:cNvSpPr>
              <p:nvPr/>
            </p:nvSpPr>
            <p:spPr bwMode="auto">
              <a:xfrm flipV="1">
                <a:off x="1536" y="1566"/>
                <a:ext cx="1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05" name="Line 185"/>
              <p:cNvSpPr>
                <a:spLocks noChangeShapeType="1"/>
              </p:cNvSpPr>
              <p:nvPr/>
            </p:nvSpPr>
            <p:spPr bwMode="auto">
              <a:xfrm flipV="1">
                <a:off x="1542" y="1542"/>
                <a:ext cx="6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06" name="Line 186"/>
              <p:cNvSpPr>
                <a:spLocks noChangeShapeType="1"/>
              </p:cNvSpPr>
              <p:nvPr/>
            </p:nvSpPr>
            <p:spPr bwMode="auto">
              <a:xfrm flipV="1">
                <a:off x="1554" y="1524"/>
                <a:ext cx="1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07" name="Line 187"/>
              <p:cNvSpPr>
                <a:spLocks noChangeShapeType="1"/>
              </p:cNvSpPr>
              <p:nvPr/>
            </p:nvSpPr>
            <p:spPr bwMode="auto">
              <a:xfrm flipV="1">
                <a:off x="1560" y="1506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08" name="Line 188"/>
              <p:cNvSpPr>
                <a:spLocks noChangeShapeType="1"/>
              </p:cNvSpPr>
              <p:nvPr/>
            </p:nvSpPr>
            <p:spPr bwMode="auto">
              <a:xfrm flipV="1">
                <a:off x="1572" y="1482"/>
                <a:ext cx="6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09" name="Line 189"/>
              <p:cNvSpPr>
                <a:spLocks noChangeShapeType="1"/>
              </p:cNvSpPr>
              <p:nvPr/>
            </p:nvSpPr>
            <p:spPr bwMode="auto">
              <a:xfrm flipV="1">
                <a:off x="1584" y="1464"/>
                <a:ext cx="6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10" name="Line 190"/>
              <p:cNvSpPr>
                <a:spLocks noChangeShapeType="1"/>
              </p:cNvSpPr>
              <p:nvPr/>
            </p:nvSpPr>
            <p:spPr bwMode="auto">
              <a:xfrm flipV="1">
                <a:off x="1596" y="1446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11" name="Line 191"/>
              <p:cNvSpPr>
                <a:spLocks noChangeShapeType="1"/>
              </p:cNvSpPr>
              <p:nvPr/>
            </p:nvSpPr>
            <p:spPr bwMode="auto">
              <a:xfrm flipV="1">
                <a:off x="1608" y="1428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12" name="Line 192"/>
              <p:cNvSpPr>
                <a:spLocks noChangeShapeType="1"/>
              </p:cNvSpPr>
              <p:nvPr/>
            </p:nvSpPr>
            <p:spPr bwMode="auto">
              <a:xfrm flipV="1">
                <a:off x="1620" y="1410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13" name="Line 193"/>
              <p:cNvSpPr>
                <a:spLocks noChangeShapeType="1"/>
              </p:cNvSpPr>
              <p:nvPr/>
            </p:nvSpPr>
            <p:spPr bwMode="auto">
              <a:xfrm flipV="1">
                <a:off x="1638" y="1392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14" name="Line 194"/>
              <p:cNvSpPr>
                <a:spLocks noChangeShapeType="1"/>
              </p:cNvSpPr>
              <p:nvPr/>
            </p:nvSpPr>
            <p:spPr bwMode="auto">
              <a:xfrm flipV="1">
                <a:off x="1650" y="1374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15" name="Line 195"/>
              <p:cNvSpPr>
                <a:spLocks noChangeShapeType="1"/>
              </p:cNvSpPr>
              <p:nvPr/>
            </p:nvSpPr>
            <p:spPr bwMode="auto">
              <a:xfrm flipV="1">
                <a:off x="1668" y="1356"/>
                <a:ext cx="6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16" name="Line 196"/>
              <p:cNvSpPr>
                <a:spLocks noChangeShapeType="1"/>
              </p:cNvSpPr>
              <p:nvPr/>
            </p:nvSpPr>
            <p:spPr bwMode="auto">
              <a:xfrm flipV="1">
                <a:off x="1680" y="1344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17" name="Line 197"/>
              <p:cNvSpPr>
                <a:spLocks noChangeShapeType="1"/>
              </p:cNvSpPr>
              <p:nvPr/>
            </p:nvSpPr>
            <p:spPr bwMode="auto">
              <a:xfrm flipV="1">
                <a:off x="1698" y="1326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18" name="Freeform 198"/>
              <p:cNvSpPr>
                <a:spLocks/>
              </p:cNvSpPr>
              <p:nvPr/>
            </p:nvSpPr>
            <p:spPr bwMode="auto">
              <a:xfrm>
                <a:off x="1716" y="130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19" name="Line 199"/>
              <p:cNvSpPr>
                <a:spLocks noChangeShapeType="1"/>
              </p:cNvSpPr>
              <p:nvPr/>
            </p:nvSpPr>
            <p:spPr bwMode="auto">
              <a:xfrm flipV="1">
                <a:off x="1734" y="1296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20" name="Line 200"/>
              <p:cNvSpPr>
                <a:spLocks noChangeShapeType="1"/>
              </p:cNvSpPr>
              <p:nvPr/>
            </p:nvSpPr>
            <p:spPr bwMode="auto">
              <a:xfrm flipV="1">
                <a:off x="1752" y="1284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21" name="Line 201"/>
              <p:cNvSpPr>
                <a:spLocks noChangeShapeType="1"/>
              </p:cNvSpPr>
              <p:nvPr/>
            </p:nvSpPr>
            <p:spPr bwMode="auto">
              <a:xfrm flipV="1">
                <a:off x="1770" y="1266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22" name="Line 202"/>
              <p:cNvSpPr>
                <a:spLocks noChangeShapeType="1"/>
              </p:cNvSpPr>
              <p:nvPr/>
            </p:nvSpPr>
            <p:spPr bwMode="auto">
              <a:xfrm flipV="1">
                <a:off x="1788" y="1254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23" name="Line 203"/>
              <p:cNvSpPr>
                <a:spLocks noChangeShapeType="1"/>
              </p:cNvSpPr>
              <p:nvPr/>
            </p:nvSpPr>
            <p:spPr bwMode="auto">
              <a:xfrm flipV="1">
                <a:off x="1806" y="1242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24" name="Line 204"/>
              <p:cNvSpPr>
                <a:spLocks noChangeShapeType="1"/>
              </p:cNvSpPr>
              <p:nvPr/>
            </p:nvSpPr>
            <p:spPr bwMode="auto">
              <a:xfrm flipV="1">
                <a:off x="1824" y="1230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25" name="Line 205"/>
              <p:cNvSpPr>
                <a:spLocks noChangeShapeType="1"/>
              </p:cNvSpPr>
              <p:nvPr/>
            </p:nvSpPr>
            <p:spPr bwMode="auto">
              <a:xfrm flipV="1">
                <a:off x="1842" y="1218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26" name="Line 206"/>
              <p:cNvSpPr>
                <a:spLocks noChangeShapeType="1"/>
              </p:cNvSpPr>
              <p:nvPr/>
            </p:nvSpPr>
            <p:spPr bwMode="auto">
              <a:xfrm flipV="1">
                <a:off x="1866" y="1206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27" name="Line 207"/>
              <p:cNvSpPr>
                <a:spLocks noChangeShapeType="1"/>
              </p:cNvSpPr>
              <p:nvPr/>
            </p:nvSpPr>
            <p:spPr bwMode="auto">
              <a:xfrm flipV="1">
                <a:off x="1884" y="1200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28" name="Line 208"/>
              <p:cNvSpPr>
                <a:spLocks noChangeShapeType="1"/>
              </p:cNvSpPr>
              <p:nvPr/>
            </p:nvSpPr>
            <p:spPr bwMode="auto">
              <a:xfrm flipV="1">
                <a:off x="1902" y="1188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29" name="Line 209"/>
              <p:cNvSpPr>
                <a:spLocks noChangeShapeType="1"/>
              </p:cNvSpPr>
              <p:nvPr/>
            </p:nvSpPr>
            <p:spPr bwMode="auto">
              <a:xfrm flipV="1">
                <a:off x="1926" y="1176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30" name="Line 210"/>
              <p:cNvSpPr>
                <a:spLocks noChangeShapeType="1"/>
              </p:cNvSpPr>
              <p:nvPr/>
            </p:nvSpPr>
            <p:spPr bwMode="auto">
              <a:xfrm>
                <a:off x="1944" y="1170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31" name="Line 211"/>
              <p:cNvSpPr>
                <a:spLocks noChangeShapeType="1"/>
              </p:cNvSpPr>
              <p:nvPr/>
            </p:nvSpPr>
            <p:spPr bwMode="auto">
              <a:xfrm flipV="1">
                <a:off x="1962" y="1158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32" name="Line 212"/>
              <p:cNvSpPr>
                <a:spLocks noChangeShapeType="1"/>
              </p:cNvSpPr>
              <p:nvPr/>
            </p:nvSpPr>
            <p:spPr bwMode="auto">
              <a:xfrm flipV="1">
                <a:off x="1986" y="1146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33" name="Line 213"/>
              <p:cNvSpPr>
                <a:spLocks noChangeShapeType="1"/>
              </p:cNvSpPr>
              <p:nvPr/>
            </p:nvSpPr>
            <p:spPr bwMode="auto">
              <a:xfrm>
                <a:off x="2004" y="1140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34" name="Line 214"/>
              <p:cNvSpPr>
                <a:spLocks noChangeShapeType="1"/>
              </p:cNvSpPr>
              <p:nvPr/>
            </p:nvSpPr>
            <p:spPr bwMode="auto">
              <a:xfrm flipV="1">
                <a:off x="2028" y="1128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35" name="Line 215"/>
              <p:cNvSpPr>
                <a:spLocks noChangeShapeType="1"/>
              </p:cNvSpPr>
              <p:nvPr/>
            </p:nvSpPr>
            <p:spPr bwMode="auto">
              <a:xfrm>
                <a:off x="2046" y="1122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36" name="Line 216"/>
              <p:cNvSpPr>
                <a:spLocks noChangeShapeType="1"/>
              </p:cNvSpPr>
              <p:nvPr/>
            </p:nvSpPr>
            <p:spPr bwMode="auto">
              <a:xfrm flipV="1">
                <a:off x="2070" y="1110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37" name="Line 217"/>
              <p:cNvSpPr>
                <a:spLocks noChangeShapeType="1"/>
              </p:cNvSpPr>
              <p:nvPr/>
            </p:nvSpPr>
            <p:spPr bwMode="auto">
              <a:xfrm>
                <a:off x="2088" y="1104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38" name="Line 218"/>
              <p:cNvSpPr>
                <a:spLocks noChangeShapeType="1"/>
              </p:cNvSpPr>
              <p:nvPr/>
            </p:nvSpPr>
            <p:spPr bwMode="auto">
              <a:xfrm flipV="1">
                <a:off x="2112" y="1092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39" name="Line 219"/>
              <p:cNvSpPr>
                <a:spLocks noChangeShapeType="1"/>
              </p:cNvSpPr>
              <p:nvPr/>
            </p:nvSpPr>
            <p:spPr bwMode="auto">
              <a:xfrm flipV="1">
                <a:off x="2130" y="1086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40" name="Line 220"/>
              <p:cNvSpPr>
                <a:spLocks noChangeShapeType="1"/>
              </p:cNvSpPr>
              <p:nvPr/>
            </p:nvSpPr>
            <p:spPr bwMode="auto">
              <a:xfrm>
                <a:off x="2154" y="1080"/>
                <a:ext cx="6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41" name="Line 221"/>
              <p:cNvSpPr>
                <a:spLocks noChangeShapeType="1"/>
              </p:cNvSpPr>
              <p:nvPr/>
            </p:nvSpPr>
            <p:spPr bwMode="auto">
              <a:xfrm>
                <a:off x="2172" y="1074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42" name="Line 222"/>
              <p:cNvSpPr>
                <a:spLocks noChangeShapeType="1"/>
              </p:cNvSpPr>
              <p:nvPr/>
            </p:nvSpPr>
            <p:spPr bwMode="auto">
              <a:xfrm>
                <a:off x="2196" y="1068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43" name="Line 223"/>
              <p:cNvSpPr>
                <a:spLocks noChangeShapeType="1"/>
              </p:cNvSpPr>
              <p:nvPr/>
            </p:nvSpPr>
            <p:spPr bwMode="auto">
              <a:xfrm>
                <a:off x="2220" y="1062"/>
                <a:ext cx="6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44" name="Line 224"/>
              <p:cNvSpPr>
                <a:spLocks noChangeShapeType="1"/>
              </p:cNvSpPr>
              <p:nvPr/>
            </p:nvSpPr>
            <p:spPr bwMode="auto">
              <a:xfrm>
                <a:off x="2238" y="1056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45" name="Line 225"/>
              <p:cNvSpPr>
                <a:spLocks noChangeShapeType="1"/>
              </p:cNvSpPr>
              <p:nvPr/>
            </p:nvSpPr>
            <p:spPr bwMode="auto">
              <a:xfrm flipV="1">
                <a:off x="2262" y="1050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46" name="Line 226"/>
              <p:cNvSpPr>
                <a:spLocks noChangeShapeType="1"/>
              </p:cNvSpPr>
              <p:nvPr/>
            </p:nvSpPr>
            <p:spPr bwMode="auto">
              <a:xfrm flipV="1">
                <a:off x="2286" y="1044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47" name="Line 227"/>
              <p:cNvSpPr>
                <a:spLocks noChangeShapeType="1"/>
              </p:cNvSpPr>
              <p:nvPr/>
            </p:nvSpPr>
            <p:spPr bwMode="auto">
              <a:xfrm>
                <a:off x="2304" y="1044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48" name="Line 228"/>
              <p:cNvSpPr>
                <a:spLocks noChangeShapeType="1"/>
              </p:cNvSpPr>
              <p:nvPr/>
            </p:nvSpPr>
            <p:spPr bwMode="auto">
              <a:xfrm>
                <a:off x="2328" y="1038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49" name="Line 229"/>
              <p:cNvSpPr>
                <a:spLocks noChangeShapeType="1"/>
              </p:cNvSpPr>
              <p:nvPr/>
            </p:nvSpPr>
            <p:spPr bwMode="auto">
              <a:xfrm>
                <a:off x="2352" y="1038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50" name="Line 230"/>
              <p:cNvSpPr>
                <a:spLocks noChangeShapeType="1"/>
              </p:cNvSpPr>
              <p:nvPr/>
            </p:nvSpPr>
            <p:spPr bwMode="auto">
              <a:xfrm>
                <a:off x="2376" y="1032"/>
                <a:ext cx="6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51" name="Freeform 231"/>
              <p:cNvSpPr>
                <a:spLocks/>
              </p:cNvSpPr>
              <p:nvPr/>
            </p:nvSpPr>
            <p:spPr bwMode="auto">
              <a:xfrm>
                <a:off x="2394" y="1026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6 h 6"/>
                  <a:gd name="T4" fmla="*/ 12 w 12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6"/>
                    </a:lnTo>
                    <a:lnTo>
                      <a:pt x="12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52" name="Line 232"/>
              <p:cNvSpPr>
                <a:spLocks noChangeShapeType="1"/>
              </p:cNvSpPr>
              <p:nvPr/>
            </p:nvSpPr>
            <p:spPr bwMode="auto">
              <a:xfrm>
                <a:off x="2418" y="1026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53" name="Line 233"/>
              <p:cNvSpPr>
                <a:spLocks noChangeShapeType="1"/>
              </p:cNvSpPr>
              <p:nvPr/>
            </p:nvSpPr>
            <p:spPr bwMode="auto">
              <a:xfrm flipV="1">
                <a:off x="2442" y="1020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54" name="Line 234"/>
              <p:cNvSpPr>
                <a:spLocks noChangeShapeType="1"/>
              </p:cNvSpPr>
              <p:nvPr/>
            </p:nvSpPr>
            <p:spPr bwMode="auto">
              <a:xfrm>
                <a:off x="2466" y="1020"/>
                <a:ext cx="6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55" name="Line 235"/>
              <p:cNvSpPr>
                <a:spLocks noChangeShapeType="1"/>
              </p:cNvSpPr>
              <p:nvPr/>
            </p:nvSpPr>
            <p:spPr bwMode="auto">
              <a:xfrm flipV="1">
                <a:off x="2484" y="1014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56" name="Line 236"/>
              <p:cNvSpPr>
                <a:spLocks noChangeShapeType="1"/>
              </p:cNvSpPr>
              <p:nvPr/>
            </p:nvSpPr>
            <p:spPr bwMode="auto">
              <a:xfrm>
                <a:off x="2508" y="1014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57" name="Line 237"/>
              <p:cNvSpPr>
                <a:spLocks noChangeShapeType="1"/>
              </p:cNvSpPr>
              <p:nvPr/>
            </p:nvSpPr>
            <p:spPr bwMode="auto">
              <a:xfrm>
                <a:off x="2532" y="1008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58" name="Line 238"/>
              <p:cNvSpPr>
                <a:spLocks noChangeShapeType="1"/>
              </p:cNvSpPr>
              <p:nvPr/>
            </p:nvSpPr>
            <p:spPr bwMode="auto">
              <a:xfrm>
                <a:off x="2556" y="1008"/>
                <a:ext cx="6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59" name="Line 239"/>
              <p:cNvSpPr>
                <a:spLocks noChangeShapeType="1"/>
              </p:cNvSpPr>
              <p:nvPr/>
            </p:nvSpPr>
            <p:spPr bwMode="auto">
              <a:xfrm>
                <a:off x="2574" y="1002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60" name="Line 240"/>
              <p:cNvSpPr>
                <a:spLocks noChangeShapeType="1"/>
              </p:cNvSpPr>
              <p:nvPr/>
            </p:nvSpPr>
            <p:spPr bwMode="auto">
              <a:xfrm>
                <a:off x="2598" y="1002"/>
                <a:ext cx="6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61" name="Line 241"/>
              <p:cNvSpPr>
                <a:spLocks noChangeShapeType="1"/>
              </p:cNvSpPr>
              <p:nvPr/>
            </p:nvSpPr>
            <p:spPr bwMode="auto">
              <a:xfrm flipH="1">
                <a:off x="1794" y="1548"/>
                <a:ext cx="6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62" name="Line 242"/>
              <p:cNvSpPr>
                <a:spLocks noChangeShapeType="1"/>
              </p:cNvSpPr>
              <p:nvPr/>
            </p:nvSpPr>
            <p:spPr bwMode="auto">
              <a:xfrm flipH="1">
                <a:off x="1782" y="1572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63" name="Line 243"/>
              <p:cNvSpPr>
                <a:spLocks noChangeShapeType="1"/>
              </p:cNvSpPr>
              <p:nvPr/>
            </p:nvSpPr>
            <p:spPr bwMode="auto">
              <a:xfrm flipH="1">
                <a:off x="1776" y="1590"/>
                <a:ext cx="6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64" name="Line 244"/>
              <p:cNvSpPr>
                <a:spLocks noChangeShapeType="1"/>
              </p:cNvSpPr>
              <p:nvPr/>
            </p:nvSpPr>
            <p:spPr bwMode="auto">
              <a:xfrm flipH="1">
                <a:off x="1764" y="1608"/>
                <a:ext cx="6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65" name="Line 245"/>
              <p:cNvSpPr>
                <a:spLocks noChangeShapeType="1"/>
              </p:cNvSpPr>
              <p:nvPr/>
            </p:nvSpPr>
            <p:spPr bwMode="auto">
              <a:xfrm flipH="1">
                <a:off x="1752" y="1632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66" name="Line 246"/>
              <p:cNvSpPr>
                <a:spLocks noChangeShapeType="1"/>
              </p:cNvSpPr>
              <p:nvPr/>
            </p:nvSpPr>
            <p:spPr bwMode="auto">
              <a:xfrm flipH="1">
                <a:off x="1740" y="1650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67" name="Line 247"/>
              <p:cNvSpPr>
                <a:spLocks noChangeShapeType="1"/>
              </p:cNvSpPr>
              <p:nvPr/>
            </p:nvSpPr>
            <p:spPr bwMode="auto">
              <a:xfrm flipH="1">
                <a:off x="1728" y="1668"/>
                <a:ext cx="6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68" name="Line 248"/>
              <p:cNvSpPr>
                <a:spLocks noChangeShapeType="1"/>
              </p:cNvSpPr>
              <p:nvPr/>
            </p:nvSpPr>
            <p:spPr bwMode="auto">
              <a:xfrm flipH="1">
                <a:off x="1710" y="1686"/>
                <a:ext cx="6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69" name="Line 249"/>
              <p:cNvSpPr>
                <a:spLocks noChangeShapeType="1"/>
              </p:cNvSpPr>
              <p:nvPr/>
            </p:nvSpPr>
            <p:spPr bwMode="auto">
              <a:xfrm flipH="1">
                <a:off x="1698" y="1704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70" name="Line 250"/>
              <p:cNvSpPr>
                <a:spLocks noChangeShapeType="1"/>
              </p:cNvSpPr>
              <p:nvPr/>
            </p:nvSpPr>
            <p:spPr bwMode="auto">
              <a:xfrm flipH="1">
                <a:off x="1680" y="1722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71" name="Line 251"/>
              <p:cNvSpPr>
                <a:spLocks noChangeShapeType="1"/>
              </p:cNvSpPr>
              <p:nvPr/>
            </p:nvSpPr>
            <p:spPr bwMode="auto">
              <a:xfrm flipH="1">
                <a:off x="1668" y="1740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72" name="Line 252"/>
              <p:cNvSpPr>
                <a:spLocks noChangeShapeType="1"/>
              </p:cNvSpPr>
              <p:nvPr/>
            </p:nvSpPr>
            <p:spPr bwMode="auto">
              <a:xfrm flipH="1">
                <a:off x="1650" y="1752"/>
                <a:ext cx="6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73" name="Line 253"/>
              <p:cNvSpPr>
                <a:spLocks noChangeShapeType="1"/>
              </p:cNvSpPr>
              <p:nvPr/>
            </p:nvSpPr>
            <p:spPr bwMode="auto">
              <a:xfrm flipH="1">
                <a:off x="1632" y="1770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74" name="Line 254"/>
              <p:cNvSpPr>
                <a:spLocks noChangeShapeType="1"/>
              </p:cNvSpPr>
              <p:nvPr/>
            </p:nvSpPr>
            <p:spPr bwMode="auto">
              <a:xfrm flipH="1">
                <a:off x="1620" y="1788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75" name="Line 255"/>
              <p:cNvSpPr>
                <a:spLocks noChangeShapeType="1"/>
              </p:cNvSpPr>
              <p:nvPr/>
            </p:nvSpPr>
            <p:spPr bwMode="auto">
              <a:xfrm flipH="1">
                <a:off x="1602" y="1800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76" name="Freeform 256"/>
              <p:cNvSpPr>
                <a:spLocks/>
              </p:cNvSpPr>
              <p:nvPr/>
            </p:nvSpPr>
            <p:spPr bwMode="auto">
              <a:xfrm>
                <a:off x="1584" y="1812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6 h 12"/>
                  <a:gd name="T4" fmla="*/ 0 w 6"/>
                  <a:gd name="T5" fmla="*/ 1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77" name="Line 257"/>
              <p:cNvSpPr>
                <a:spLocks noChangeShapeType="1"/>
              </p:cNvSpPr>
              <p:nvPr/>
            </p:nvSpPr>
            <p:spPr bwMode="auto">
              <a:xfrm flipH="1">
                <a:off x="1566" y="1830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78" name="Line 258"/>
              <p:cNvSpPr>
                <a:spLocks noChangeShapeType="1"/>
              </p:cNvSpPr>
              <p:nvPr/>
            </p:nvSpPr>
            <p:spPr bwMode="auto">
              <a:xfrm flipH="1">
                <a:off x="1542" y="1842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79" name="Freeform 259"/>
              <p:cNvSpPr>
                <a:spLocks/>
              </p:cNvSpPr>
              <p:nvPr/>
            </p:nvSpPr>
            <p:spPr bwMode="auto">
              <a:xfrm>
                <a:off x="1524" y="1854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0 h 6"/>
                  <a:gd name="T4" fmla="*/ 0 w 12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80" name="Line 260"/>
              <p:cNvSpPr>
                <a:spLocks noChangeShapeType="1"/>
              </p:cNvSpPr>
              <p:nvPr/>
            </p:nvSpPr>
            <p:spPr bwMode="auto">
              <a:xfrm flipH="1">
                <a:off x="1506" y="1866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81" name="Line 261"/>
              <p:cNvSpPr>
                <a:spLocks noChangeShapeType="1"/>
              </p:cNvSpPr>
              <p:nvPr/>
            </p:nvSpPr>
            <p:spPr bwMode="auto">
              <a:xfrm flipH="1">
                <a:off x="1488" y="1878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82" name="Line 262"/>
              <p:cNvSpPr>
                <a:spLocks noChangeShapeType="1"/>
              </p:cNvSpPr>
              <p:nvPr/>
            </p:nvSpPr>
            <p:spPr bwMode="auto">
              <a:xfrm flipH="1">
                <a:off x="1464" y="1890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83" name="Line 263"/>
              <p:cNvSpPr>
                <a:spLocks noChangeShapeType="1"/>
              </p:cNvSpPr>
              <p:nvPr/>
            </p:nvSpPr>
            <p:spPr bwMode="auto">
              <a:xfrm flipH="1">
                <a:off x="1446" y="1896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84" name="Line 264"/>
              <p:cNvSpPr>
                <a:spLocks noChangeShapeType="1"/>
              </p:cNvSpPr>
              <p:nvPr/>
            </p:nvSpPr>
            <p:spPr bwMode="auto">
              <a:xfrm flipH="1">
                <a:off x="1428" y="1908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85" name="Line 265"/>
              <p:cNvSpPr>
                <a:spLocks noChangeShapeType="1"/>
              </p:cNvSpPr>
              <p:nvPr/>
            </p:nvSpPr>
            <p:spPr bwMode="auto">
              <a:xfrm flipH="1">
                <a:off x="1404" y="1920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86" name="Line 266"/>
              <p:cNvSpPr>
                <a:spLocks noChangeShapeType="1"/>
              </p:cNvSpPr>
              <p:nvPr/>
            </p:nvSpPr>
            <p:spPr bwMode="auto">
              <a:xfrm flipH="1">
                <a:off x="1386" y="1932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87" name="Line 267"/>
              <p:cNvSpPr>
                <a:spLocks noChangeShapeType="1"/>
              </p:cNvSpPr>
              <p:nvPr/>
            </p:nvSpPr>
            <p:spPr bwMode="auto">
              <a:xfrm flipH="1">
                <a:off x="1362" y="1938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88" name="Line 268"/>
              <p:cNvSpPr>
                <a:spLocks noChangeShapeType="1"/>
              </p:cNvSpPr>
              <p:nvPr/>
            </p:nvSpPr>
            <p:spPr bwMode="auto">
              <a:xfrm flipH="1">
                <a:off x="1344" y="1950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89" name="Line 269"/>
              <p:cNvSpPr>
                <a:spLocks noChangeShapeType="1"/>
              </p:cNvSpPr>
              <p:nvPr/>
            </p:nvSpPr>
            <p:spPr bwMode="auto">
              <a:xfrm flipH="1">
                <a:off x="1326" y="1956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90" name="Line 270"/>
              <p:cNvSpPr>
                <a:spLocks noChangeShapeType="1"/>
              </p:cNvSpPr>
              <p:nvPr/>
            </p:nvSpPr>
            <p:spPr bwMode="auto">
              <a:xfrm flipH="1">
                <a:off x="1302" y="1968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91" name="Line 271"/>
              <p:cNvSpPr>
                <a:spLocks noChangeShapeType="1"/>
              </p:cNvSpPr>
              <p:nvPr/>
            </p:nvSpPr>
            <p:spPr bwMode="auto">
              <a:xfrm flipH="1">
                <a:off x="1284" y="1974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92" name="Line 272"/>
              <p:cNvSpPr>
                <a:spLocks noChangeShapeType="1"/>
              </p:cNvSpPr>
              <p:nvPr/>
            </p:nvSpPr>
            <p:spPr bwMode="auto">
              <a:xfrm flipH="1">
                <a:off x="1260" y="1986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93" name="Line 273"/>
              <p:cNvSpPr>
                <a:spLocks noChangeShapeType="1"/>
              </p:cNvSpPr>
              <p:nvPr/>
            </p:nvSpPr>
            <p:spPr bwMode="auto">
              <a:xfrm flipH="1">
                <a:off x="1242" y="1992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94" name="Line 274"/>
              <p:cNvSpPr>
                <a:spLocks noChangeShapeType="1"/>
              </p:cNvSpPr>
              <p:nvPr/>
            </p:nvSpPr>
            <p:spPr bwMode="auto">
              <a:xfrm flipH="1">
                <a:off x="1218" y="2004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95" name="Line 275"/>
              <p:cNvSpPr>
                <a:spLocks noChangeShapeType="1"/>
              </p:cNvSpPr>
              <p:nvPr/>
            </p:nvSpPr>
            <p:spPr bwMode="auto">
              <a:xfrm flipH="1">
                <a:off x="1194" y="2010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96" name="Line 276"/>
              <p:cNvSpPr>
                <a:spLocks noChangeShapeType="1"/>
              </p:cNvSpPr>
              <p:nvPr/>
            </p:nvSpPr>
            <p:spPr bwMode="auto">
              <a:xfrm flipH="1">
                <a:off x="1176" y="2016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97" name="Line 277"/>
              <p:cNvSpPr>
                <a:spLocks noChangeShapeType="1"/>
              </p:cNvSpPr>
              <p:nvPr/>
            </p:nvSpPr>
            <p:spPr bwMode="auto">
              <a:xfrm flipH="1">
                <a:off x="1152" y="2022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98" name="Line 278"/>
              <p:cNvSpPr>
                <a:spLocks noChangeShapeType="1"/>
              </p:cNvSpPr>
              <p:nvPr/>
            </p:nvSpPr>
            <p:spPr bwMode="auto">
              <a:xfrm flipH="1">
                <a:off x="1134" y="2028"/>
                <a:ext cx="6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99" name="Line 279"/>
              <p:cNvSpPr>
                <a:spLocks noChangeShapeType="1"/>
              </p:cNvSpPr>
              <p:nvPr/>
            </p:nvSpPr>
            <p:spPr bwMode="auto">
              <a:xfrm flipH="1">
                <a:off x="1110" y="2034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800" name="Line 280"/>
              <p:cNvSpPr>
                <a:spLocks noChangeShapeType="1"/>
              </p:cNvSpPr>
              <p:nvPr/>
            </p:nvSpPr>
            <p:spPr bwMode="auto">
              <a:xfrm flipH="1">
                <a:off x="1086" y="2040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801" name="Line 281"/>
              <p:cNvSpPr>
                <a:spLocks noChangeShapeType="1"/>
              </p:cNvSpPr>
              <p:nvPr/>
            </p:nvSpPr>
            <p:spPr bwMode="auto">
              <a:xfrm flipH="1">
                <a:off x="1062" y="2040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802" name="Line 282"/>
              <p:cNvSpPr>
                <a:spLocks noChangeShapeType="1"/>
              </p:cNvSpPr>
              <p:nvPr/>
            </p:nvSpPr>
            <p:spPr bwMode="auto">
              <a:xfrm flipH="1">
                <a:off x="1044" y="2046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803" name="Line 283"/>
              <p:cNvSpPr>
                <a:spLocks noChangeShapeType="1"/>
              </p:cNvSpPr>
              <p:nvPr/>
            </p:nvSpPr>
            <p:spPr bwMode="auto">
              <a:xfrm flipH="1">
                <a:off x="1020" y="2052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804" name="Freeform 284"/>
              <p:cNvSpPr>
                <a:spLocks/>
              </p:cNvSpPr>
              <p:nvPr/>
            </p:nvSpPr>
            <p:spPr bwMode="auto">
              <a:xfrm>
                <a:off x="996" y="205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6 h 6"/>
                  <a:gd name="T4" fmla="*/ 0 w 12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6"/>
                    </a:lnTo>
                    <a:lnTo>
                      <a:pt x="0" y="6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805" name="Line 285"/>
              <p:cNvSpPr>
                <a:spLocks noChangeShapeType="1"/>
              </p:cNvSpPr>
              <p:nvPr/>
            </p:nvSpPr>
            <p:spPr bwMode="auto">
              <a:xfrm flipH="1">
                <a:off x="972" y="2058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806" name="Freeform 286"/>
              <p:cNvSpPr>
                <a:spLocks/>
              </p:cNvSpPr>
              <p:nvPr/>
            </p:nvSpPr>
            <p:spPr bwMode="auto">
              <a:xfrm>
                <a:off x="954" y="2064"/>
                <a:ext cx="12" cy="1"/>
              </a:xfrm>
              <a:custGeom>
                <a:avLst/>
                <a:gdLst>
                  <a:gd name="T0" fmla="*/ 12 w 12"/>
                  <a:gd name="T1" fmla="*/ 0 h 1"/>
                  <a:gd name="T2" fmla="*/ 6 w 12"/>
                  <a:gd name="T3" fmla="*/ 0 h 1"/>
                  <a:gd name="T4" fmla="*/ 0 w 1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807" name="Line 287"/>
              <p:cNvSpPr>
                <a:spLocks noChangeShapeType="1"/>
              </p:cNvSpPr>
              <p:nvPr/>
            </p:nvSpPr>
            <p:spPr bwMode="auto">
              <a:xfrm flipH="1">
                <a:off x="930" y="2064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808" name="Freeform 288"/>
              <p:cNvSpPr>
                <a:spLocks/>
              </p:cNvSpPr>
              <p:nvPr/>
            </p:nvSpPr>
            <p:spPr bwMode="auto">
              <a:xfrm>
                <a:off x="906" y="2070"/>
                <a:ext cx="12" cy="1"/>
              </a:xfrm>
              <a:custGeom>
                <a:avLst/>
                <a:gdLst>
                  <a:gd name="T0" fmla="*/ 12 w 12"/>
                  <a:gd name="T1" fmla="*/ 0 h 1"/>
                  <a:gd name="T2" fmla="*/ 6 w 12"/>
                  <a:gd name="T3" fmla="*/ 0 h 1"/>
                  <a:gd name="T4" fmla="*/ 0 w 1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809" name="Line 289"/>
              <p:cNvSpPr>
                <a:spLocks noChangeShapeType="1"/>
              </p:cNvSpPr>
              <p:nvPr/>
            </p:nvSpPr>
            <p:spPr bwMode="auto">
              <a:xfrm flipH="1">
                <a:off x="882" y="2070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810" name="Line 290"/>
              <p:cNvSpPr>
                <a:spLocks noChangeShapeType="1"/>
              </p:cNvSpPr>
              <p:nvPr/>
            </p:nvSpPr>
            <p:spPr bwMode="auto">
              <a:xfrm flipH="1">
                <a:off x="864" y="2076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811" name="Line 291"/>
              <p:cNvSpPr>
                <a:spLocks noChangeShapeType="1"/>
              </p:cNvSpPr>
              <p:nvPr/>
            </p:nvSpPr>
            <p:spPr bwMode="auto">
              <a:xfrm flipH="1">
                <a:off x="840" y="2076"/>
                <a:ext cx="1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812" name="Line 292"/>
              <p:cNvSpPr>
                <a:spLocks noChangeShapeType="1"/>
              </p:cNvSpPr>
              <p:nvPr/>
            </p:nvSpPr>
            <p:spPr bwMode="auto">
              <a:xfrm flipH="1">
                <a:off x="816" y="2082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813" name="Line 293"/>
              <p:cNvSpPr>
                <a:spLocks noChangeShapeType="1"/>
              </p:cNvSpPr>
              <p:nvPr/>
            </p:nvSpPr>
            <p:spPr bwMode="auto">
              <a:xfrm flipH="1">
                <a:off x="798" y="2082"/>
                <a:ext cx="6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814" name="Line 294"/>
              <p:cNvSpPr>
                <a:spLocks noChangeShapeType="1"/>
              </p:cNvSpPr>
              <p:nvPr/>
            </p:nvSpPr>
            <p:spPr bwMode="auto">
              <a:xfrm flipH="1">
                <a:off x="774" y="2088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815" name="Freeform 295"/>
              <p:cNvSpPr>
                <a:spLocks/>
              </p:cNvSpPr>
              <p:nvPr/>
            </p:nvSpPr>
            <p:spPr bwMode="auto">
              <a:xfrm>
                <a:off x="1608" y="1260"/>
                <a:ext cx="996" cy="294"/>
              </a:xfrm>
              <a:custGeom>
                <a:avLst/>
                <a:gdLst>
                  <a:gd name="T0" fmla="*/ 0 w 996"/>
                  <a:gd name="T1" fmla="*/ 294 h 294"/>
                  <a:gd name="T2" fmla="*/ 60 w 996"/>
                  <a:gd name="T3" fmla="*/ 276 h 294"/>
                  <a:gd name="T4" fmla="*/ 120 w 996"/>
                  <a:gd name="T5" fmla="*/ 252 h 294"/>
                  <a:gd name="T6" fmla="*/ 180 w 996"/>
                  <a:gd name="T7" fmla="*/ 234 h 294"/>
                  <a:gd name="T8" fmla="*/ 240 w 996"/>
                  <a:gd name="T9" fmla="*/ 210 h 294"/>
                  <a:gd name="T10" fmla="*/ 300 w 996"/>
                  <a:gd name="T11" fmla="*/ 192 h 294"/>
                  <a:gd name="T12" fmla="*/ 366 w 996"/>
                  <a:gd name="T13" fmla="*/ 174 h 294"/>
                  <a:gd name="T14" fmla="*/ 426 w 996"/>
                  <a:gd name="T15" fmla="*/ 150 h 294"/>
                  <a:gd name="T16" fmla="*/ 486 w 996"/>
                  <a:gd name="T17" fmla="*/ 132 h 294"/>
                  <a:gd name="T18" fmla="*/ 552 w 996"/>
                  <a:gd name="T19" fmla="*/ 114 h 294"/>
                  <a:gd name="T20" fmla="*/ 612 w 996"/>
                  <a:gd name="T21" fmla="*/ 96 h 294"/>
                  <a:gd name="T22" fmla="*/ 678 w 996"/>
                  <a:gd name="T23" fmla="*/ 78 h 294"/>
                  <a:gd name="T24" fmla="*/ 738 w 996"/>
                  <a:gd name="T25" fmla="*/ 60 h 294"/>
                  <a:gd name="T26" fmla="*/ 804 w 996"/>
                  <a:gd name="T27" fmla="*/ 48 h 294"/>
                  <a:gd name="T28" fmla="*/ 864 w 996"/>
                  <a:gd name="T29" fmla="*/ 30 h 294"/>
                  <a:gd name="T30" fmla="*/ 930 w 996"/>
                  <a:gd name="T31" fmla="*/ 12 h 294"/>
                  <a:gd name="T32" fmla="*/ 996 w 996"/>
                  <a:gd name="T33" fmla="*/ 0 h 2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6" h="294">
                    <a:moveTo>
                      <a:pt x="0" y="294"/>
                    </a:moveTo>
                    <a:lnTo>
                      <a:pt x="60" y="276"/>
                    </a:lnTo>
                    <a:lnTo>
                      <a:pt x="120" y="252"/>
                    </a:lnTo>
                    <a:lnTo>
                      <a:pt x="180" y="234"/>
                    </a:lnTo>
                    <a:lnTo>
                      <a:pt x="240" y="210"/>
                    </a:lnTo>
                    <a:lnTo>
                      <a:pt x="300" y="192"/>
                    </a:lnTo>
                    <a:lnTo>
                      <a:pt x="366" y="174"/>
                    </a:lnTo>
                    <a:lnTo>
                      <a:pt x="426" y="150"/>
                    </a:lnTo>
                    <a:lnTo>
                      <a:pt x="486" y="132"/>
                    </a:lnTo>
                    <a:lnTo>
                      <a:pt x="552" y="114"/>
                    </a:lnTo>
                    <a:lnTo>
                      <a:pt x="612" y="96"/>
                    </a:lnTo>
                    <a:lnTo>
                      <a:pt x="678" y="78"/>
                    </a:lnTo>
                    <a:lnTo>
                      <a:pt x="738" y="60"/>
                    </a:lnTo>
                    <a:lnTo>
                      <a:pt x="804" y="48"/>
                    </a:lnTo>
                    <a:lnTo>
                      <a:pt x="864" y="30"/>
                    </a:lnTo>
                    <a:lnTo>
                      <a:pt x="930" y="12"/>
                    </a:lnTo>
                    <a:lnTo>
                      <a:pt x="996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816" name="Freeform 296"/>
              <p:cNvSpPr>
                <a:spLocks/>
              </p:cNvSpPr>
              <p:nvPr/>
            </p:nvSpPr>
            <p:spPr bwMode="auto">
              <a:xfrm>
                <a:off x="768" y="1554"/>
                <a:ext cx="996" cy="300"/>
              </a:xfrm>
              <a:custGeom>
                <a:avLst/>
                <a:gdLst>
                  <a:gd name="T0" fmla="*/ 996 w 996"/>
                  <a:gd name="T1" fmla="*/ 0 h 300"/>
                  <a:gd name="T2" fmla="*/ 936 w 996"/>
                  <a:gd name="T3" fmla="*/ 24 h 300"/>
                  <a:gd name="T4" fmla="*/ 876 w 996"/>
                  <a:gd name="T5" fmla="*/ 42 h 300"/>
                  <a:gd name="T6" fmla="*/ 816 w 996"/>
                  <a:gd name="T7" fmla="*/ 66 h 300"/>
                  <a:gd name="T8" fmla="*/ 756 w 996"/>
                  <a:gd name="T9" fmla="*/ 84 h 300"/>
                  <a:gd name="T10" fmla="*/ 696 w 996"/>
                  <a:gd name="T11" fmla="*/ 108 h 300"/>
                  <a:gd name="T12" fmla="*/ 630 w 996"/>
                  <a:gd name="T13" fmla="*/ 126 h 300"/>
                  <a:gd name="T14" fmla="*/ 570 w 996"/>
                  <a:gd name="T15" fmla="*/ 144 h 300"/>
                  <a:gd name="T16" fmla="*/ 510 w 996"/>
                  <a:gd name="T17" fmla="*/ 168 h 300"/>
                  <a:gd name="T18" fmla="*/ 444 w 996"/>
                  <a:gd name="T19" fmla="*/ 186 h 300"/>
                  <a:gd name="T20" fmla="*/ 384 w 996"/>
                  <a:gd name="T21" fmla="*/ 204 h 300"/>
                  <a:gd name="T22" fmla="*/ 318 w 996"/>
                  <a:gd name="T23" fmla="*/ 222 h 300"/>
                  <a:gd name="T24" fmla="*/ 258 w 996"/>
                  <a:gd name="T25" fmla="*/ 234 h 300"/>
                  <a:gd name="T26" fmla="*/ 192 w 996"/>
                  <a:gd name="T27" fmla="*/ 252 h 300"/>
                  <a:gd name="T28" fmla="*/ 126 w 996"/>
                  <a:gd name="T29" fmla="*/ 270 h 300"/>
                  <a:gd name="T30" fmla="*/ 66 w 996"/>
                  <a:gd name="T31" fmla="*/ 288 h 300"/>
                  <a:gd name="T32" fmla="*/ 0 w 996"/>
                  <a:gd name="T33" fmla="*/ 300 h 3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6" h="300">
                    <a:moveTo>
                      <a:pt x="996" y="0"/>
                    </a:moveTo>
                    <a:lnTo>
                      <a:pt x="936" y="24"/>
                    </a:lnTo>
                    <a:lnTo>
                      <a:pt x="876" y="42"/>
                    </a:lnTo>
                    <a:lnTo>
                      <a:pt x="816" y="66"/>
                    </a:lnTo>
                    <a:lnTo>
                      <a:pt x="756" y="84"/>
                    </a:lnTo>
                    <a:lnTo>
                      <a:pt x="696" y="108"/>
                    </a:lnTo>
                    <a:lnTo>
                      <a:pt x="630" y="126"/>
                    </a:lnTo>
                    <a:lnTo>
                      <a:pt x="570" y="144"/>
                    </a:lnTo>
                    <a:lnTo>
                      <a:pt x="510" y="168"/>
                    </a:lnTo>
                    <a:lnTo>
                      <a:pt x="444" y="186"/>
                    </a:lnTo>
                    <a:lnTo>
                      <a:pt x="384" y="204"/>
                    </a:lnTo>
                    <a:lnTo>
                      <a:pt x="318" y="222"/>
                    </a:lnTo>
                    <a:lnTo>
                      <a:pt x="258" y="234"/>
                    </a:lnTo>
                    <a:lnTo>
                      <a:pt x="192" y="252"/>
                    </a:lnTo>
                    <a:lnTo>
                      <a:pt x="126" y="270"/>
                    </a:lnTo>
                    <a:lnTo>
                      <a:pt x="66" y="288"/>
                    </a:lnTo>
                    <a:lnTo>
                      <a:pt x="0" y="30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817" name="Freeform 297"/>
              <p:cNvSpPr>
                <a:spLocks/>
              </p:cNvSpPr>
              <p:nvPr/>
            </p:nvSpPr>
            <p:spPr bwMode="auto">
              <a:xfrm>
                <a:off x="1764" y="1272"/>
                <a:ext cx="840" cy="282"/>
              </a:xfrm>
              <a:custGeom>
                <a:avLst/>
                <a:gdLst>
                  <a:gd name="T0" fmla="*/ 0 w 840"/>
                  <a:gd name="T1" fmla="*/ 282 h 282"/>
                  <a:gd name="T2" fmla="*/ 108 w 840"/>
                  <a:gd name="T3" fmla="*/ 246 h 282"/>
                  <a:gd name="T4" fmla="*/ 210 w 840"/>
                  <a:gd name="T5" fmla="*/ 210 h 282"/>
                  <a:gd name="T6" fmla="*/ 318 w 840"/>
                  <a:gd name="T7" fmla="*/ 174 h 282"/>
                  <a:gd name="T8" fmla="*/ 420 w 840"/>
                  <a:gd name="T9" fmla="*/ 138 h 282"/>
                  <a:gd name="T10" fmla="*/ 522 w 840"/>
                  <a:gd name="T11" fmla="*/ 102 h 282"/>
                  <a:gd name="T12" fmla="*/ 630 w 840"/>
                  <a:gd name="T13" fmla="*/ 66 h 282"/>
                  <a:gd name="T14" fmla="*/ 732 w 840"/>
                  <a:gd name="T15" fmla="*/ 36 h 282"/>
                  <a:gd name="T16" fmla="*/ 840 w 840"/>
                  <a:gd name="T17" fmla="*/ 0 h 2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40" h="282">
                    <a:moveTo>
                      <a:pt x="0" y="282"/>
                    </a:moveTo>
                    <a:lnTo>
                      <a:pt x="108" y="246"/>
                    </a:lnTo>
                    <a:lnTo>
                      <a:pt x="210" y="210"/>
                    </a:lnTo>
                    <a:lnTo>
                      <a:pt x="318" y="174"/>
                    </a:lnTo>
                    <a:lnTo>
                      <a:pt x="420" y="138"/>
                    </a:lnTo>
                    <a:lnTo>
                      <a:pt x="522" y="102"/>
                    </a:lnTo>
                    <a:lnTo>
                      <a:pt x="630" y="66"/>
                    </a:lnTo>
                    <a:lnTo>
                      <a:pt x="732" y="36"/>
                    </a:lnTo>
                    <a:lnTo>
                      <a:pt x="84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818" name="Freeform 298"/>
              <p:cNvSpPr>
                <a:spLocks/>
              </p:cNvSpPr>
              <p:nvPr/>
            </p:nvSpPr>
            <p:spPr bwMode="auto">
              <a:xfrm>
                <a:off x="768" y="1554"/>
                <a:ext cx="840" cy="288"/>
              </a:xfrm>
              <a:custGeom>
                <a:avLst/>
                <a:gdLst>
                  <a:gd name="T0" fmla="*/ 840 w 840"/>
                  <a:gd name="T1" fmla="*/ 0 h 288"/>
                  <a:gd name="T2" fmla="*/ 732 w 840"/>
                  <a:gd name="T3" fmla="*/ 42 h 288"/>
                  <a:gd name="T4" fmla="*/ 630 w 840"/>
                  <a:gd name="T5" fmla="*/ 78 h 288"/>
                  <a:gd name="T6" fmla="*/ 522 w 840"/>
                  <a:gd name="T7" fmla="*/ 114 h 288"/>
                  <a:gd name="T8" fmla="*/ 420 w 840"/>
                  <a:gd name="T9" fmla="*/ 150 h 288"/>
                  <a:gd name="T10" fmla="*/ 318 w 840"/>
                  <a:gd name="T11" fmla="*/ 186 h 288"/>
                  <a:gd name="T12" fmla="*/ 210 w 840"/>
                  <a:gd name="T13" fmla="*/ 216 h 288"/>
                  <a:gd name="T14" fmla="*/ 108 w 840"/>
                  <a:gd name="T15" fmla="*/ 252 h 288"/>
                  <a:gd name="T16" fmla="*/ 0 w 840"/>
                  <a:gd name="T17" fmla="*/ 288 h 2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40" h="288">
                    <a:moveTo>
                      <a:pt x="840" y="0"/>
                    </a:moveTo>
                    <a:lnTo>
                      <a:pt x="732" y="42"/>
                    </a:lnTo>
                    <a:lnTo>
                      <a:pt x="630" y="78"/>
                    </a:lnTo>
                    <a:lnTo>
                      <a:pt x="522" y="114"/>
                    </a:lnTo>
                    <a:lnTo>
                      <a:pt x="420" y="150"/>
                    </a:lnTo>
                    <a:lnTo>
                      <a:pt x="318" y="186"/>
                    </a:lnTo>
                    <a:lnTo>
                      <a:pt x="210" y="216"/>
                    </a:lnTo>
                    <a:lnTo>
                      <a:pt x="108" y="252"/>
                    </a:lnTo>
                    <a:lnTo>
                      <a:pt x="0" y="288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819" name="Rectangle 299"/>
              <p:cNvSpPr>
                <a:spLocks noChangeArrowheads="1"/>
              </p:cNvSpPr>
              <p:nvPr/>
            </p:nvSpPr>
            <p:spPr bwMode="auto">
              <a:xfrm>
                <a:off x="1872" y="779"/>
                <a:ext cx="34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600" i="1">
                    <a:solidFill>
                      <a:srgbClr val="000000"/>
                    </a:solidFill>
                  </a:rPr>
                  <a:t>S</a:t>
                </a:r>
                <a:r>
                  <a:rPr lang="en-US" altLang="ru-RU" sz="1600" i="1">
                    <a:solidFill>
                      <a:srgbClr val="000000"/>
                    </a:solidFill>
                  </a:rPr>
                  <a:t>P</a:t>
                </a:r>
                <a:r>
                  <a:rPr lang="ru-RU" altLang="ru-RU" sz="1600" i="1">
                    <a:solidFill>
                      <a:srgbClr val="000000"/>
                    </a:solidFill>
                  </a:rPr>
                  <a:t>/SD</a:t>
                </a:r>
                <a:endParaRPr lang="ru-RU" altLang="ru-RU" sz="2800" b="0"/>
              </a:p>
            </p:txBody>
          </p:sp>
        </p:grpSp>
      </p:grpSp>
      <p:grpSp>
        <p:nvGrpSpPr>
          <p:cNvPr id="418092" name="Group 300"/>
          <p:cNvGrpSpPr>
            <a:grpSpLocks/>
          </p:cNvGrpSpPr>
          <p:nvPr/>
        </p:nvGrpSpPr>
        <p:grpSpPr bwMode="auto">
          <a:xfrm>
            <a:off x="4622800" y="1660525"/>
            <a:ext cx="3700463" cy="1111250"/>
            <a:chOff x="2928" y="768"/>
            <a:chExt cx="2331" cy="700"/>
          </a:xfrm>
        </p:grpSpPr>
        <p:sp>
          <p:nvSpPr>
            <p:cNvPr id="60504" name="Rectangle 301"/>
            <p:cNvSpPr>
              <a:spLocks noChangeArrowheads="1"/>
            </p:cNvSpPr>
            <p:nvPr/>
          </p:nvSpPr>
          <p:spPr bwMode="auto">
            <a:xfrm>
              <a:off x="3162" y="936"/>
              <a:ext cx="2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Jr/Js</a:t>
              </a:r>
              <a:endParaRPr lang="ru-RU" altLang="ru-RU" sz="2800" b="0"/>
            </a:p>
          </p:txBody>
        </p:sp>
        <p:sp>
          <p:nvSpPr>
            <p:cNvPr id="60505" name="Rectangle 302"/>
            <p:cNvSpPr>
              <a:spLocks noChangeArrowheads="1"/>
            </p:cNvSpPr>
            <p:nvPr/>
          </p:nvSpPr>
          <p:spPr bwMode="auto">
            <a:xfrm>
              <a:off x="3672" y="936"/>
              <a:ext cx="3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</a:rPr>
                <a:t>0.5-0.9</a:t>
              </a:r>
              <a:endParaRPr lang="ru-RU" altLang="ru-RU" sz="2800" b="0"/>
            </a:p>
          </p:txBody>
        </p:sp>
        <p:sp>
          <p:nvSpPr>
            <p:cNvPr id="60506" name="Rectangle 303"/>
            <p:cNvSpPr>
              <a:spLocks noChangeArrowheads="1"/>
            </p:cNvSpPr>
            <p:nvPr/>
          </p:nvSpPr>
          <p:spPr bwMode="auto">
            <a:xfrm>
              <a:off x="4134" y="936"/>
              <a:ext cx="3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</a:rPr>
                <a:t>0.1-0.5</a:t>
              </a:r>
              <a:endParaRPr lang="ru-RU" altLang="ru-RU" sz="2800" b="0"/>
            </a:p>
          </p:txBody>
        </p:sp>
        <p:sp>
          <p:nvSpPr>
            <p:cNvPr id="60507" name="Rectangle 304"/>
            <p:cNvSpPr>
              <a:spLocks noChangeArrowheads="1"/>
            </p:cNvSpPr>
            <p:nvPr/>
          </p:nvSpPr>
          <p:spPr bwMode="auto">
            <a:xfrm>
              <a:off x="4620" y="936"/>
              <a:ext cx="23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</a:rPr>
                <a:t>&lt;0.1</a:t>
              </a:r>
              <a:endParaRPr lang="ru-RU" altLang="ru-RU" sz="2800" b="0"/>
            </a:p>
          </p:txBody>
        </p:sp>
        <p:sp>
          <p:nvSpPr>
            <p:cNvPr id="60508" name="Rectangle 305"/>
            <p:cNvSpPr>
              <a:spLocks noChangeArrowheads="1"/>
            </p:cNvSpPr>
            <p:nvPr/>
          </p:nvSpPr>
          <p:spPr bwMode="auto">
            <a:xfrm>
              <a:off x="4962" y="936"/>
              <a:ext cx="2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</a:rPr>
                <a:t>&lt;0.01</a:t>
              </a:r>
              <a:endParaRPr lang="ru-RU" altLang="ru-RU" sz="2800" b="0"/>
            </a:p>
          </p:txBody>
        </p:sp>
        <p:sp>
          <p:nvSpPr>
            <p:cNvPr id="60509" name="Rectangle 306"/>
            <p:cNvSpPr>
              <a:spLocks noChangeArrowheads="1"/>
            </p:cNvSpPr>
            <p:nvPr/>
          </p:nvSpPr>
          <p:spPr bwMode="auto">
            <a:xfrm>
              <a:off x="3762" y="1128"/>
              <a:ext cx="1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</a:rPr>
                <a:t>1-2</a:t>
              </a:r>
              <a:endParaRPr lang="ru-RU" altLang="ru-RU" sz="2800" b="0"/>
            </a:p>
          </p:txBody>
        </p:sp>
        <p:sp>
          <p:nvSpPr>
            <p:cNvPr id="60510" name="Rectangle 307"/>
            <p:cNvSpPr>
              <a:spLocks noChangeArrowheads="1"/>
            </p:cNvSpPr>
            <p:nvPr/>
          </p:nvSpPr>
          <p:spPr bwMode="auto">
            <a:xfrm>
              <a:off x="4218" y="1128"/>
              <a:ext cx="1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</a:rPr>
                <a:t>2-4</a:t>
              </a:r>
              <a:endParaRPr lang="ru-RU" altLang="ru-RU" sz="2800" b="0"/>
            </a:p>
          </p:txBody>
        </p:sp>
        <p:sp>
          <p:nvSpPr>
            <p:cNvPr id="60511" name="Rectangle 308"/>
            <p:cNvSpPr>
              <a:spLocks noChangeArrowheads="1"/>
            </p:cNvSpPr>
            <p:nvPr/>
          </p:nvSpPr>
          <p:spPr bwMode="auto">
            <a:xfrm>
              <a:off x="4656" y="1128"/>
              <a:ext cx="13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</a:rPr>
                <a:t>&gt;4</a:t>
              </a:r>
              <a:endParaRPr lang="ru-RU" altLang="ru-RU" sz="2800" b="0"/>
            </a:p>
          </p:txBody>
        </p:sp>
        <p:sp>
          <p:nvSpPr>
            <p:cNvPr id="60512" name="Rectangle 309"/>
            <p:cNvSpPr>
              <a:spLocks noChangeArrowheads="1"/>
            </p:cNvSpPr>
            <p:nvPr/>
          </p:nvSpPr>
          <p:spPr bwMode="auto">
            <a:xfrm>
              <a:off x="5016" y="1128"/>
              <a:ext cx="20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</a:rPr>
                <a:t>&gt;10</a:t>
              </a:r>
              <a:endParaRPr lang="ru-RU" altLang="ru-RU" sz="2800" b="0"/>
            </a:p>
          </p:txBody>
        </p:sp>
        <p:sp>
          <p:nvSpPr>
            <p:cNvPr id="60513" name="Rectangle 310"/>
            <p:cNvSpPr>
              <a:spLocks noChangeArrowheads="1"/>
            </p:cNvSpPr>
            <p:nvPr/>
          </p:nvSpPr>
          <p:spPr bwMode="auto">
            <a:xfrm>
              <a:off x="4644" y="1308"/>
              <a:ext cx="20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</a:rPr>
                <a:t>&lt;10</a:t>
              </a:r>
              <a:endParaRPr lang="ru-RU" altLang="ru-RU" sz="2800" b="0"/>
            </a:p>
          </p:txBody>
        </p:sp>
        <p:sp>
          <p:nvSpPr>
            <p:cNvPr id="60514" name="Rectangle 311"/>
            <p:cNvSpPr>
              <a:spLocks noChangeArrowheads="1"/>
            </p:cNvSpPr>
            <p:nvPr/>
          </p:nvSpPr>
          <p:spPr bwMode="auto">
            <a:xfrm>
              <a:off x="4992" y="1314"/>
              <a:ext cx="21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</a:rPr>
                <a:t>&lt;&lt;1</a:t>
              </a:r>
              <a:endParaRPr lang="ru-RU" altLang="ru-RU" sz="2800" b="0"/>
            </a:p>
          </p:txBody>
        </p:sp>
        <p:sp>
          <p:nvSpPr>
            <p:cNvPr id="60515" name="Rectangle 312"/>
            <p:cNvSpPr>
              <a:spLocks noChangeArrowheads="1"/>
            </p:cNvSpPr>
            <p:nvPr/>
          </p:nvSpPr>
          <p:spPr bwMode="auto">
            <a:xfrm>
              <a:off x="3708" y="1308"/>
              <a:ext cx="37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</a:rPr>
                <a:t>&gt;30-40</a:t>
              </a:r>
              <a:endParaRPr lang="ru-RU" altLang="ru-RU" sz="2800" b="0"/>
            </a:p>
          </p:txBody>
        </p:sp>
        <p:sp>
          <p:nvSpPr>
            <p:cNvPr id="60516" name="Rectangle 313"/>
            <p:cNvSpPr>
              <a:spLocks noChangeArrowheads="1"/>
            </p:cNvSpPr>
            <p:nvPr/>
          </p:nvSpPr>
          <p:spPr bwMode="auto">
            <a:xfrm>
              <a:off x="4164" y="1308"/>
              <a:ext cx="29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rgbClr val="000000"/>
                  </a:solidFill>
                </a:rPr>
                <a:t>10-15</a:t>
              </a:r>
              <a:endParaRPr lang="ru-RU" altLang="ru-RU" sz="2800" b="0"/>
            </a:p>
          </p:txBody>
        </p:sp>
        <p:sp>
          <p:nvSpPr>
            <p:cNvPr id="60517" name="Rectangle 314"/>
            <p:cNvSpPr>
              <a:spLocks noChangeArrowheads="1"/>
            </p:cNvSpPr>
            <p:nvPr/>
          </p:nvSpPr>
          <p:spPr bwMode="auto">
            <a:xfrm>
              <a:off x="3762" y="768"/>
              <a:ext cx="1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SD</a:t>
              </a:r>
              <a:endParaRPr lang="ru-RU" altLang="ru-RU" sz="2800" b="0"/>
            </a:p>
          </p:txBody>
        </p:sp>
        <p:sp>
          <p:nvSpPr>
            <p:cNvPr id="60518" name="Rectangle 315"/>
            <p:cNvSpPr>
              <a:spLocks noChangeArrowheads="1"/>
            </p:cNvSpPr>
            <p:nvPr/>
          </p:nvSpPr>
          <p:spPr bwMode="auto">
            <a:xfrm>
              <a:off x="4176" y="768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PSD</a:t>
              </a:r>
              <a:endParaRPr lang="ru-RU" altLang="ru-RU" sz="2800" b="0"/>
            </a:p>
          </p:txBody>
        </p:sp>
        <p:sp>
          <p:nvSpPr>
            <p:cNvPr id="60519" name="Rectangle 316"/>
            <p:cNvSpPr>
              <a:spLocks noChangeArrowheads="1"/>
            </p:cNvSpPr>
            <p:nvPr/>
          </p:nvSpPr>
          <p:spPr bwMode="auto">
            <a:xfrm>
              <a:off x="4626" y="768"/>
              <a:ext cx="20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MD</a:t>
              </a:r>
              <a:endParaRPr lang="ru-RU" altLang="ru-RU" sz="2800" b="0"/>
            </a:p>
          </p:txBody>
        </p:sp>
        <p:sp>
          <p:nvSpPr>
            <p:cNvPr id="60520" name="Rectangle 317"/>
            <p:cNvSpPr>
              <a:spLocks noChangeArrowheads="1"/>
            </p:cNvSpPr>
            <p:nvPr/>
          </p:nvSpPr>
          <p:spPr bwMode="auto">
            <a:xfrm>
              <a:off x="5010" y="768"/>
              <a:ext cx="14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SP</a:t>
              </a:r>
              <a:endParaRPr lang="ru-RU" altLang="ru-RU" sz="2800" b="0"/>
            </a:p>
          </p:txBody>
        </p:sp>
        <p:sp>
          <p:nvSpPr>
            <p:cNvPr id="60521" name="Rectangle 318"/>
            <p:cNvSpPr>
              <a:spLocks noChangeArrowheads="1"/>
            </p:cNvSpPr>
            <p:nvPr/>
          </p:nvSpPr>
          <p:spPr bwMode="auto">
            <a:xfrm>
              <a:off x="3138" y="1122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Hr/Hc</a:t>
              </a:r>
              <a:endParaRPr lang="ru-RU" altLang="ru-RU" sz="2800" b="0"/>
            </a:p>
          </p:txBody>
        </p:sp>
        <p:sp>
          <p:nvSpPr>
            <p:cNvPr id="60522" name="Rectangle 319"/>
            <p:cNvSpPr>
              <a:spLocks noChangeArrowheads="1"/>
            </p:cNvSpPr>
            <p:nvPr/>
          </p:nvSpPr>
          <p:spPr bwMode="auto">
            <a:xfrm>
              <a:off x="3102" y="1290"/>
              <a:ext cx="4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Hc, мТл</a:t>
              </a:r>
              <a:endParaRPr lang="ru-RU" altLang="ru-RU" sz="2800" b="0"/>
            </a:p>
          </p:txBody>
        </p:sp>
        <p:sp>
          <p:nvSpPr>
            <p:cNvPr id="60523" name="Rectangle 320"/>
            <p:cNvSpPr>
              <a:spLocks noChangeArrowheads="1"/>
            </p:cNvSpPr>
            <p:nvPr/>
          </p:nvSpPr>
          <p:spPr bwMode="auto">
            <a:xfrm>
              <a:off x="2928" y="770"/>
              <a:ext cx="69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Параметры</a:t>
              </a:r>
              <a:endParaRPr lang="ru-RU" altLang="ru-RU" sz="2800" b="0"/>
            </a:p>
          </p:txBody>
        </p:sp>
      </p:grpSp>
      <p:grpSp>
        <p:nvGrpSpPr>
          <p:cNvPr id="418113" name="Group 321"/>
          <p:cNvGrpSpPr>
            <a:grpSpLocks/>
          </p:cNvGrpSpPr>
          <p:nvPr/>
        </p:nvGrpSpPr>
        <p:grpSpPr bwMode="auto">
          <a:xfrm>
            <a:off x="5049838" y="2935288"/>
            <a:ext cx="3535362" cy="2806700"/>
            <a:chOff x="3197" y="1571"/>
            <a:chExt cx="2227" cy="1768"/>
          </a:xfrm>
        </p:grpSpPr>
        <p:sp>
          <p:nvSpPr>
            <p:cNvPr id="60471" name="Rectangle 322"/>
            <p:cNvSpPr>
              <a:spLocks noChangeArrowheads="1"/>
            </p:cNvSpPr>
            <p:nvPr/>
          </p:nvSpPr>
          <p:spPr bwMode="auto">
            <a:xfrm>
              <a:off x="4464" y="3024"/>
              <a:ext cx="912" cy="14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0472" name="Rectangle 323"/>
            <p:cNvSpPr>
              <a:spLocks noChangeArrowheads="1"/>
            </p:cNvSpPr>
            <p:nvPr/>
          </p:nvSpPr>
          <p:spPr bwMode="auto">
            <a:xfrm>
              <a:off x="3936" y="2160"/>
              <a:ext cx="544" cy="88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0473" name="Rectangle 324"/>
            <p:cNvSpPr>
              <a:spLocks noChangeArrowheads="1"/>
            </p:cNvSpPr>
            <p:nvPr/>
          </p:nvSpPr>
          <p:spPr bwMode="auto">
            <a:xfrm>
              <a:off x="3408" y="1680"/>
              <a:ext cx="528" cy="48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0474" name="Line 325"/>
            <p:cNvSpPr>
              <a:spLocks noChangeShapeType="1"/>
            </p:cNvSpPr>
            <p:nvPr/>
          </p:nvSpPr>
          <p:spPr bwMode="auto">
            <a:xfrm>
              <a:off x="3425" y="1877"/>
              <a:ext cx="1" cy="12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75" name="Line 326"/>
            <p:cNvSpPr>
              <a:spLocks noChangeShapeType="1"/>
            </p:cNvSpPr>
            <p:nvPr/>
          </p:nvSpPr>
          <p:spPr bwMode="auto">
            <a:xfrm>
              <a:off x="3419" y="3161"/>
              <a:ext cx="186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76" name="Line 327"/>
            <p:cNvSpPr>
              <a:spLocks noChangeShapeType="1"/>
            </p:cNvSpPr>
            <p:nvPr/>
          </p:nvSpPr>
          <p:spPr bwMode="auto">
            <a:xfrm>
              <a:off x="3413" y="3047"/>
              <a:ext cx="186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77" name="Line 328"/>
            <p:cNvSpPr>
              <a:spLocks noChangeShapeType="1"/>
            </p:cNvSpPr>
            <p:nvPr/>
          </p:nvSpPr>
          <p:spPr bwMode="auto">
            <a:xfrm flipV="1">
              <a:off x="3947" y="1961"/>
              <a:ext cx="1" cy="1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78" name="Line 329"/>
            <p:cNvSpPr>
              <a:spLocks noChangeShapeType="1"/>
            </p:cNvSpPr>
            <p:nvPr/>
          </p:nvSpPr>
          <p:spPr bwMode="auto">
            <a:xfrm flipV="1">
              <a:off x="4487" y="1955"/>
              <a:ext cx="1" cy="1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79" name="Line 330"/>
            <p:cNvSpPr>
              <a:spLocks noChangeShapeType="1"/>
            </p:cNvSpPr>
            <p:nvPr/>
          </p:nvSpPr>
          <p:spPr bwMode="auto">
            <a:xfrm>
              <a:off x="3425" y="2147"/>
              <a:ext cx="186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80" name="Rectangle 331"/>
            <p:cNvSpPr>
              <a:spLocks noChangeArrowheads="1"/>
            </p:cNvSpPr>
            <p:nvPr/>
          </p:nvSpPr>
          <p:spPr bwMode="auto">
            <a:xfrm>
              <a:off x="4109" y="1571"/>
              <a:ext cx="5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i="1">
                  <a:solidFill>
                    <a:srgbClr val="000000"/>
                  </a:solidFill>
                </a:rPr>
                <a:t>Day-plot</a:t>
              </a:r>
              <a:endParaRPr lang="ru-RU" altLang="ru-RU" sz="2800" b="0"/>
            </a:p>
          </p:txBody>
        </p:sp>
        <p:sp>
          <p:nvSpPr>
            <p:cNvPr id="60481" name="Rectangle 332"/>
            <p:cNvSpPr>
              <a:spLocks noChangeArrowheads="1"/>
            </p:cNvSpPr>
            <p:nvPr/>
          </p:nvSpPr>
          <p:spPr bwMode="auto">
            <a:xfrm>
              <a:off x="5081" y="3185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Hr/Hc</a:t>
              </a:r>
              <a:endParaRPr lang="ru-RU" altLang="ru-RU" sz="2800" b="0"/>
            </a:p>
          </p:txBody>
        </p:sp>
        <p:sp>
          <p:nvSpPr>
            <p:cNvPr id="60482" name="Rectangle 333"/>
            <p:cNvSpPr>
              <a:spLocks noChangeArrowheads="1"/>
            </p:cNvSpPr>
            <p:nvPr/>
          </p:nvSpPr>
          <p:spPr bwMode="auto">
            <a:xfrm>
              <a:off x="3623" y="1937"/>
              <a:ext cx="1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SD</a:t>
              </a:r>
              <a:endParaRPr lang="ru-RU" altLang="ru-RU" sz="2800" b="0"/>
            </a:p>
          </p:txBody>
        </p:sp>
        <p:sp>
          <p:nvSpPr>
            <p:cNvPr id="60483" name="Rectangle 334"/>
            <p:cNvSpPr>
              <a:spLocks noChangeArrowheads="1"/>
            </p:cNvSpPr>
            <p:nvPr/>
          </p:nvSpPr>
          <p:spPr bwMode="auto">
            <a:xfrm>
              <a:off x="4103" y="2447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PSD</a:t>
              </a:r>
              <a:endParaRPr lang="ru-RU" altLang="ru-RU" sz="2800" b="0"/>
            </a:p>
          </p:txBody>
        </p:sp>
        <p:sp>
          <p:nvSpPr>
            <p:cNvPr id="60484" name="Rectangle 335"/>
            <p:cNvSpPr>
              <a:spLocks noChangeArrowheads="1"/>
            </p:cNvSpPr>
            <p:nvPr/>
          </p:nvSpPr>
          <p:spPr bwMode="auto">
            <a:xfrm>
              <a:off x="4601" y="3029"/>
              <a:ext cx="20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MD</a:t>
              </a:r>
              <a:endParaRPr lang="ru-RU" altLang="ru-RU" sz="2800" b="0"/>
            </a:p>
          </p:txBody>
        </p:sp>
        <p:sp>
          <p:nvSpPr>
            <p:cNvPr id="60485" name="Rectangle 336"/>
            <p:cNvSpPr>
              <a:spLocks noChangeArrowheads="1"/>
            </p:cNvSpPr>
            <p:nvPr/>
          </p:nvSpPr>
          <p:spPr bwMode="auto">
            <a:xfrm>
              <a:off x="4955" y="3029"/>
              <a:ext cx="14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SP</a:t>
              </a:r>
              <a:endParaRPr lang="ru-RU" altLang="ru-RU" sz="2800" b="0"/>
            </a:p>
          </p:txBody>
        </p:sp>
        <p:sp>
          <p:nvSpPr>
            <p:cNvPr id="60486" name="Rectangle 337"/>
            <p:cNvSpPr>
              <a:spLocks noChangeArrowheads="1"/>
            </p:cNvSpPr>
            <p:nvPr/>
          </p:nvSpPr>
          <p:spPr bwMode="auto">
            <a:xfrm>
              <a:off x="3203" y="2903"/>
              <a:ext cx="14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0.1</a:t>
              </a:r>
              <a:endParaRPr lang="ru-RU" altLang="ru-RU" sz="2800" b="0"/>
            </a:p>
          </p:txBody>
        </p:sp>
        <p:sp>
          <p:nvSpPr>
            <p:cNvPr id="60487" name="Rectangle 338"/>
            <p:cNvSpPr>
              <a:spLocks noChangeArrowheads="1"/>
            </p:cNvSpPr>
            <p:nvPr/>
          </p:nvSpPr>
          <p:spPr bwMode="auto">
            <a:xfrm>
              <a:off x="3197" y="2081"/>
              <a:ext cx="14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0.5</a:t>
              </a:r>
              <a:endParaRPr lang="ru-RU" altLang="ru-RU" sz="2800" b="0"/>
            </a:p>
          </p:txBody>
        </p:sp>
        <p:sp>
          <p:nvSpPr>
            <p:cNvPr id="60488" name="Line 339"/>
            <p:cNvSpPr>
              <a:spLocks noChangeShapeType="1"/>
            </p:cNvSpPr>
            <p:nvPr/>
          </p:nvSpPr>
          <p:spPr bwMode="auto">
            <a:xfrm>
              <a:off x="3677" y="3161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89" name="Line 340"/>
            <p:cNvSpPr>
              <a:spLocks noChangeShapeType="1"/>
            </p:cNvSpPr>
            <p:nvPr/>
          </p:nvSpPr>
          <p:spPr bwMode="auto">
            <a:xfrm>
              <a:off x="3383" y="2963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90" name="Line 341"/>
            <p:cNvSpPr>
              <a:spLocks noChangeShapeType="1"/>
            </p:cNvSpPr>
            <p:nvPr/>
          </p:nvSpPr>
          <p:spPr bwMode="auto">
            <a:xfrm>
              <a:off x="3377" y="2759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91" name="Line 342"/>
            <p:cNvSpPr>
              <a:spLocks noChangeShapeType="1"/>
            </p:cNvSpPr>
            <p:nvPr/>
          </p:nvSpPr>
          <p:spPr bwMode="auto">
            <a:xfrm>
              <a:off x="3377" y="2555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92" name="Line 343"/>
            <p:cNvSpPr>
              <a:spLocks noChangeShapeType="1"/>
            </p:cNvSpPr>
            <p:nvPr/>
          </p:nvSpPr>
          <p:spPr bwMode="auto">
            <a:xfrm>
              <a:off x="3377" y="2351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93" name="Line 344"/>
            <p:cNvSpPr>
              <a:spLocks noChangeShapeType="1"/>
            </p:cNvSpPr>
            <p:nvPr/>
          </p:nvSpPr>
          <p:spPr bwMode="auto">
            <a:xfrm>
              <a:off x="3377" y="2141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94" name="Line 345"/>
            <p:cNvSpPr>
              <a:spLocks noChangeShapeType="1"/>
            </p:cNvSpPr>
            <p:nvPr/>
          </p:nvSpPr>
          <p:spPr bwMode="auto">
            <a:xfrm>
              <a:off x="3377" y="1937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95" name="Line 346"/>
            <p:cNvSpPr>
              <a:spLocks noChangeShapeType="1"/>
            </p:cNvSpPr>
            <p:nvPr/>
          </p:nvSpPr>
          <p:spPr bwMode="auto">
            <a:xfrm>
              <a:off x="3953" y="3161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96" name="Line 347"/>
            <p:cNvSpPr>
              <a:spLocks noChangeShapeType="1"/>
            </p:cNvSpPr>
            <p:nvPr/>
          </p:nvSpPr>
          <p:spPr bwMode="auto">
            <a:xfrm>
              <a:off x="4217" y="3161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97" name="Line 348"/>
            <p:cNvSpPr>
              <a:spLocks noChangeShapeType="1"/>
            </p:cNvSpPr>
            <p:nvPr/>
          </p:nvSpPr>
          <p:spPr bwMode="auto">
            <a:xfrm>
              <a:off x="4487" y="3161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98" name="Line 349"/>
            <p:cNvSpPr>
              <a:spLocks noChangeShapeType="1"/>
            </p:cNvSpPr>
            <p:nvPr/>
          </p:nvSpPr>
          <p:spPr bwMode="auto">
            <a:xfrm>
              <a:off x="4751" y="3167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99" name="Line 350"/>
            <p:cNvSpPr>
              <a:spLocks noChangeShapeType="1"/>
            </p:cNvSpPr>
            <p:nvPr/>
          </p:nvSpPr>
          <p:spPr bwMode="auto">
            <a:xfrm>
              <a:off x="5027" y="3161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00" name="Line 351"/>
            <p:cNvSpPr>
              <a:spLocks noChangeShapeType="1"/>
            </p:cNvSpPr>
            <p:nvPr/>
          </p:nvSpPr>
          <p:spPr bwMode="auto">
            <a:xfrm>
              <a:off x="5165" y="3107"/>
              <a:ext cx="16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01" name="Freeform 352"/>
            <p:cNvSpPr>
              <a:spLocks/>
            </p:cNvSpPr>
            <p:nvPr/>
          </p:nvSpPr>
          <p:spPr bwMode="auto">
            <a:xfrm>
              <a:off x="5285" y="3095"/>
              <a:ext cx="72" cy="24"/>
            </a:xfrm>
            <a:custGeom>
              <a:avLst/>
              <a:gdLst>
                <a:gd name="T0" fmla="*/ 0 w 72"/>
                <a:gd name="T1" fmla="*/ 0 h 24"/>
                <a:gd name="T2" fmla="*/ 72 w 72"/>
                <a:gd name="T3" fmla="*/ 12 h 24"/>
                <a:gd name="T4" fmla="*/ 0 w 72"/>
                <a:gd name="T5" fmla="*/ 24 h 24"/>
                <a:gd name="T6" fmla="*/ 0 w 7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" h="24">
                  <a:moveTo>
                    <a:pt x="0" y="0"/>
                  </a:moveTo>
                  <a:lnTo>
                    <a:pt x="72" y="12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02" name="Freeform 353"/>
            <p:cNvSpPr>
              <a:spLocks/>
            </p:cNvSpPr>
            <p:nvPr/>
          </p:nvSpPr>
          <p:spPr bwMode="auto">
            <a:xfrm>
              <a:off x="5285" y="3095"/>
              <a:ext cx="72" cy="24"/>
            </a:xfrm>
            <a:custGeom>
              <a:avLst/>
              <a:gdLst>
                <a:gd name="T0" fmla="*/ 0 w 72"/>
                <a:gd name="T1" fmla="*/ 0 h 24"/>
                <a:gd name="T2" fmla="*/ 72 w 72"/>
                <a:gd name="T3" fmla="*/ 12 h 24"/>
                <a:gd name="T4" fmla="*/ 0 w 72"/>
                <a:gd name="T5" fmla="*/ 24 h 24"/>
                <a:gd name="T6" fmla="*/ 0 w 7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" h="24">
                  <a:moveTo>
                    <a:pt x="0" y="0"/>
                  </a:moveTo>
                  <a:lnTo>
                    <a:pt x="72" y="12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03" name="Rectangle 354"/>
            <p:cNvSpPr>
              <a:spLocks noChangeArrowheads="1"/>
            </p:cNvSpPr>
            <p:nvPr/>
          </p:nvSpPr>
          <p:spPr bwMode="auto">
            <a:xfrm>
              <a:off x="3233" y="1680"/>
              <a:ext cx="2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Jr/Js</a:t>
              </a:r>
              <a:endParaRPr lang="ru-RU" altLang="ru-RU" sz="2800" b="0"/>
            </a:p>
          </p:txBody>
        </p:sp>
      </p:grpSp>
      <p:grpSp>
        <p:nvGrpSpPr>
          <p:cNvPr id="418147" name="Group 355"/>
          <p:cNvGrpSpPr>
            <a:grpSpLocks/>
          </p:cNvGrpSpPr>
          <p:nvPr/>
        </p:nvGrpSpPr>
        <p:grpSpPr bwMode="auto">
          <a:xfrm>
            <a:off x="527050" y="4679950"/>
            <a:ext cx="2346325" cy="2178050"/>
            <a:chOff x="348" y="2670"/>
            <a:chExt cx="1478" cy="1372"/>
          </a:xfrm>
        </p:grpSpPr>
        <p:sp>
          <p:nvSpPr>
            <p:cNvPr id="60445" name="Rectangle 356"/>
            <p:cNvSpPr>
              <a:spLocks noChangeArrowheads="1"/>
            </p:cNvSpPr>
            <p:nvPr/>
          </p:nvSpPr>
          <p:spPr bwMode="auto">
            <a:xfrm>
              <a:off x="1044" y="3150"/>
              <a:ext cx="96" cy="174"/>
            </a:xfrm>
            <a:prstGeom prst="rect">
              <a:avLst/>
            </a:prstGeom>
            <a:solidFill>
              <a:srgbClr val="99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60446" name="Rectangle 357"/>
            <p:cNvSpPr>
              <a:spLocks noChangeArrowheads="1"/>
            </p:cNvSpPr>
            <p:nvPr/>
          </p:nvSpPr>
          <p:spPr bwMode="auto">
            <a:xfrm>
              <a:off x="1044" y="3150"/>
              <a:ext cx="96" cy="17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60447" name="Line 358"/>
            <p:cNvSpPr>
              <a:spLocks noChangeShapeType="1"/>
            </p:cNvSpPr>
            <p:nvPr/>
          </p:nvSpPr>
          <p:spPr bwMode="auto">
            <a:xfrm>
              <a:off x="1092" y="2742"/>
              <a:ext cx="1" cy="10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48" name="Line 359"/>
            <p:cNvSpPr>
              <a:spLocks noChangeShapeType="1"/>
            </p:cNvSpPr>
            <p:nvPr/>
          </p:nvSpPr>
          <p:spPr bwMode="auto">
            <a:xfrm>
              <a:off x="504" y="3246"/>
              <a:ext cx="118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49" name="Rectangle 360"/>
            <p:cNvSpPr>
              <a:spLocks noChangeArrowheads="1"/>
            </p:cNvSpPr>
            <p:nvPr/>
          </p:nvSpPr>
          <p:spPr bwMode="auto">
            <a:xfrm>
              <a:off x="528" y="2922"/>
              <a:ext cx="52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Hс=0.8мТл</a:t>
              </a:r>
              <a:endParaRPr lang="ru-RU" altLang="ru-RU" sz="2800" b="0"/>
            </a:p>
          </p:txBody>
        </p:sp>
        <p:sp>
          <p:nvSpPr>
            <p:cNvPr id="60450" name="Rectangle 361"/>
            <p:cNvSpPr>
              <a:spLocks noChangeArrowheads="1"/>
            </p:cNvSpPr>
            <p:nvPr/>
          </p:nvSpPr>
          <p:spPr bwMode="auto">
            <a:xfrm>
              <a:off x="594" y="2784"/>
              <a:ext cx="37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Т=300К</a:t>
              </a:r>
              <a:endParaRPr lang="ru-RU" altLang="ru-RU" sz="2800" b="0"/>
            </a:p>
          </p:txBody>
        </p:sp>
        <p:sp>
          <p:nvSpPr>
            <p:cNvPr id="60451" name="Rectangle 362"/>
            <p:cNvSpPr>
              <a:spLocks noChangeArrowheads="1"/>
            </p:cNvSpPr>
            <p:nvPr/>
          </p:nvSpPr>
          <p:spPr bwMode="auto">
            <a:xfrm>
              <a:off x="348" y="2670"/>
              <a:ext cx="11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Js</a:t>
              </a:r>
              <a:endParaRPr lang="ru-RU" altLang="ru-RU" sz="2800" b="0"/>
            </a:p>
          </p:txBody>
        </p:sp>
        <p:sp>
          <p:nvSpPr>
            <p:cNvPr id="60452" name="Rectangle 363"/>
            <p:cNvSpPr>
              <a:spLocks noChangeArrowheads="1"/>
            </p:cNvSpPr>
            <p:nvPr/>
          </p:nvSpPr>
          <p:spPr bwMode="auto">
            <a:xfrm>
              <a:off x="1068" y="3774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0</a:t>
              </a:r>
              <a:endParaRPr lang="ru-RU" altLang="ru-RU" sz="2800" b="0"/>
            </a:p>
          </p:txBody>
        </p:sp>
        <p:sp>
          <p:nvSpPr>
            <p:cNvPr id="60453" name="Rectangle 364"/>
            <p:cNvSpPr>
              <a:spLocks noChangeArrowheads="1"/>
            </p:cNvSpPr>
            <p:nvPr/>
          </p:nvSpPr>
          <p:spPr bwMode="auto">
            <a:xfrm>
              <a:off x="1278" y="3774"/>
              <a:ext cx="1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100</a:t>
              </a:r>
              <a:endParaRPr lang="ru-RU" altLang="ru-RU" sz="2800" b="0"/>
            </a:p>
          </p:txBody>
        </p:sp>
        <p:sp>
          <p:nvSpPr>
            <p:cNvPr id="60454" name="Rectangle 365"/>
            <p:cNvSpPr>
              <a:spLocks noChangeArrowheads="1"/>
            </p:cNvSpPr>
            <p:nvPr/>
          </p:nvSpPr>
          <p:spPr bwMode="auto">
            <a:xfrm>
              <a:off x="702" y="3774"/>
              <a:ext cx="20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-100</a:t>
              </a:r>
              <a:endParaRPr lang="ru-RU" altLang="ru-RU" sz="2800" b="0"/>
            </a:p>
          </p:txBody>
        </p:sp>
        <p:sp>
          <p:nvSpPr>
            <p:cNvPr id="60455" name="Rectangle 366"/>
            <p:cNvSpPr>
              <a:spLocks noChangeArrowheads="1"/>
            </p:cNvSpPr>
            <p:nvPr/>
          </p:nvSpPr>
          <p:spPr bwMode="auto">
            <a:xfrm>
              <a:off x="1614" y="3774"/>
              <a:ext cx="1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200</a:t>
              </a:r>
              <a:endParaRPr lang="ru-RU" altLang="ru-RU" sz="2800" b="0"/>
            </a:p>
          </p:txBody>
        </p:sp>
        <p:sp>
          <p:nvSpPr>
            <p:cNvPr id="60456" name="Rectangle 367"/>
            <p:cNvSpPr>
              <a:spLocks noChangeArrowheads="1"/>
            </p:cNvSpPr>
            <p:nvPr/>
          </p:nvSpPr>
          <p:spPr bwMode="auto">
            <a:xfrm>
              <a:off x="414" y="3774"/>
              <a:ext cx="20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 b="0">
                  <a:solidFill>
                    <a:srgbClr val="000000"/>
                  </a:solidFill>
                </a:rPr>
                <a:t>-200</a:t>
              </a:r>
              <a:endParaRPr lang="ru-RU" altLang="ru-RU" sz="2800" b="0"/>
            </a:p>
          </p:txBody>
        </p:sp>
        <p:sp>
          <p:nvSpPr>
            <p:cNvPr id="60457" name="Rectangle 368"/>
            <p:cNvSpPr>
              <a:spLocks noChangeArrowheads="1"/>
            </p:cNvSpPr>
            <p:nvPr/>
          </p:nvSpPr>
          <p:spPr bwMode="auto">
            <a:xfrm>
              <a:off x="498" y="2730"/>
              <a:ext cx="1194" cy="10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60458" name="Freeform 369"/>
            <p:cNvSpPr>
              <a:spLocks/>
            </p:cNvSpPr>
            <p:nvPr/>
          </p:nvSpPr>
          <p:spPr bwMode="auto">
            <a:xfrm>
              <a:off x="1116" y="2844"/>
              <a:ext cx="570" cy="276"/>
            </a:xfrm>
            <a:custGeom>
              <a:avLst/>
              <a:gdLst>
                <a:gd name="T0" fmla="*/ 0 w 570"/>
                <a:gd name="T1" fmla="*/ 276 h 276"/>
                <a:gd name="T2" fmla="*/ 12 w 570"/>
                <a:gd name="T3" fmla="*/ 252 h 276"/>
                <a:gd name="T4" fmla="*/ 30 w 570"/>
                <a:gd name="T5" fmla="*/ 222 h 276"/>
                <a:gd name="T6" fmla="*/ 48 w 570"/>
                <a:gd name="T7" fmla="*/ 198 h 276"/>
                <a:gd name="T8" fmla="*/ 78 w 570"/>
                <a:gd name="T9" fmla="*/ 168 h 276"/>
                <a:gd name="T10" fmla="*/ 114 w 570"/>
                <a:gd name="T11" fmla="*/ 138 h 276"/>
                <a:gd name="T12" fmla="*/ 150 w 570"/>
                <a:gd name="T13" fmla="*/ 114 h 276"/>
                <a:gd name="T14" fmla="*/ 198 w 570"/>
                <a:gd name="T15" fmla="*/ 90 h 276"/>
                <a:gd name="T16" fmla="*/ 246 w 570"/>
                <a:gd name="T17" fmla="*/ 66 h 276"/>
                <a:gd name="T18" fmla="*/ 288 w 570"/>
                <a:gd name="T19" fmla="*/ 54 h 276"/>
                <a:gd name="T20" fmla="*/ 330 w 570"/>
                <a:gd name="T21" fmla="*/ 42 h 276"/>
                <a:gd name="T22" fmla="*/ 366 w 570"/>
                <a:gd name="T23" fmla="*/ 36 h 276"/>
                <a:gd name="T24" fmla="*/ 408 w 570"/>
                <a:gd name="T25" fmla="*/ 24 h 276"/>
                <a:gd name="T26" fmla="*/ 450 w 570"/>
                <a:gd name="T27" fmla="*/ 18 h 276"/>
                <a:gd name="T28" fmla="*/ 492 w 570"/>
                <a:gd name="T29" fmla="*/ 12 h 276"/>
                <a:gd name="T30" fmla="*/ 528 w 570"/>
                <a:gd name="T31" fmla="*/ 6 h 276"/>
                <a:gd name="T32" fmla="*/ 570 w 570"/>
                <a:gd name="T33" fmla="*/ 0 h 276"/>
                <a:gd name="T34" fmla="*/ 528 w 570"/>
                <a:gd name="T35" fmla="*/ 6 h 276"/>
                <a:gd name="T36" fmla="*/ 486 w 570"/>
                <a:gd name="T37" fmla="*/ 12 h 276"/>
                <a:gd name="T38" fmla="*/ 444 w 570"/>
                <a:gd name="T39" fmla="*/ 18 h 276"/>
                <a:gd name="T40" fmla="*/ 408 w 570"/>
                <a:gd name="T41" fmla="*/ 30 h 276"/>
                <a:gd name="T42" fmla="*/ 366 w 570"/>
                <a:gd name="T43" fmla="*/ 36 h 276"/>
                <a:gd name="T44" fmla="*/ 324 w 570"/>
                <a:gd name="T45" fmla="*/ 48 h 276"/>
                <a:gd name="T46" fmla="*/ 288 w 570"/>
                <a:gd name="T47" fmla="*/ 60 h 276"/>
                <a:gd name="T48" fmla="*/ 246 w 570"/>
                <a:gd name="T49" fmla="*/ 72 h 276"/>
                <a:gd name="T50" fmla="*/ 210 w 570"/>
                <a:gd name="T51" fmla="*/ 90 h 276"/>
                <a:gd name="T52" fmla="*/ 174 w 570"/>
                <a:gd name="T53" fmla="*/ 108 h 276"/>
                <a:gd name="T54" fmla="*/ 138 w 570"/>
                <a:gd name="T55" fmla="*/ 126 h 276"/>
                <a:gd name="T56" fmla="*/ 102 w 570"/>
                <a:gd name="T57" fmla="*/ 150 h 276"/>
                <a:gd name="T58" fmla="*/ 78 w 570"/>
                <a:gd name="T59" fmla="*/ 180 h 276"/>
                <a:gd name="T60" fmla="*/ 48 w 570"/>
                <a:gd name="T61" fmla="*/ 204 h 276"/>
                <a:gd name="T62" fmla="*/ 30 w 570"/>
                <a:gd name="T63" fmla="*/ 240 h 276"/>
                <a:gd name="T64" fmla="*/ 12 w 570"/>
                <a:gd name="T65" fmla="*/ 276 h 2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70" h="276">
                  <a:moveTo>
                    <a:pt x="0" y="276"/>
                  </a:moveTo>
                  <a:lnTo>
                    <a:pt x="12" y="252"/>
                  </a:lnTo>
                  <a:lnTo>
                    <a:pt x="30" y="222"/>
                  </a:lnTo>
                  <a:lnTo>
                    <a:pt x="48" y="198"/>
                  </a:lnTo>
                  <a:lnTo>
                    <a:pt x="78" y="168"/>
                  </a:lnTo>
                  <a:lnTo>
                    <a:pt x="114" y="138"/>
                  </a:lnTo>
                  <a:lnTo>
                    <a:pt x="150" y="114"/>
                  </a:lnTo>
                  <a:lnTo>
                    <a:pt x="198" y="90"/>
                  </a:lnTo>
                  <a:lnTo>
                    <a:pt x="246" y="66"/>
                  </a:lnTo>
                  <a:lnTo>
                    <a:pt x="288" y="54"/>
                  </a:lnTo>
                  <a:lnTo>
                    <a:pt x="330" y="42"/>
                  </a:lnTo>
                  <a:lnTo>
                    <a:pt x="366" y="36"/>
                  </a:lnTo>
                  <a:lnTo>
                    <a:pt x="408" y="24"/>
                  </a:lnTo>
                  <a:lnTo>
                    <a:pt x="450" y="18"/>
                  </a:lnTo>
                  <a:lnTo>
                    <a:pt x="492" y="12"/>
                  </a:lnTo>
                  <a:lnTo>
                    <a:pt x="528" y="6"/>
                  </a:lnTo>
                  <a:lnTo>
                    <a:pt x="570" y="0"/>
                  </a:lnTo>
                  <a:lnTo>
                    <a:pt x="528" y="6"/>
                  </a:lnTo>
                  <a:lnTo>
                    <a:pt x="486" y="12"/>
                  </a:lnTo>
                  <a:lnTo>
                    <a:pt x="444" y="18"/>
                  </a:lnTo>
                  <a:lnTo>
                    <a:pt x="408" y="30"/>
                  </a:lnTo>
                  <a:lnTo>
                    <a:pt x="366" y="36"/>
                  </a:lnTo>
                  <a:lnTo>
                    <a:pt x="324" y="48"/>
                  </a:lnTo>
                  <a:lnTo>
                    <a:pt x="288" y="60"/>
                  </a:lnTo>
                  <a:lnTo>
                    <a:pt x="246" y="72"/>
                  </a:lnTo>
                  <a:lnTo>
                    <a:pt x="210" y="90"/>
                  </a:lnTo>
                  <a:lnTo>
                    <a:pt x="174" y="108"/>
                  </a:lnTo>
                  <a:lnTo>
                    <a:pt x="138" y="126"/>
                  </a:lnTo>
                  <a:lnTo>
                    <a:pt x="102" y="150"/>
                  </a:lnTo>
                  <a:lnTo>
                    <a:pt x="78" y="180"/>
                  </a:lnTo>
                  <a:lnTo>
                    <a:pt x="48" y="204"/>
                  </a:lnTo>
                  <a:lnTo>
                    <a:pt x="30" y="240"/>
                  </a:lnTo>
                  <a:lnTo>
                    <a:pt x="12" y="27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59" name="Freeform 370"/>
            <p:cNvSpPr>
              <a:spLocks/>
            </p:cNvSpPr>
            <p:nvPr/>
          </p:nvSpPr>
          <p:spPr bwMode="auto">
            <a:xfrm>
              <a:off x="498" y="3372"/>
              <a:ext cx="564" cy="276"/>
            </a:xfrm>
            <a:custGeom>
              <a:avLst/>
              <a:gdLst>
                <a:gd name="T0" fmla="*/ 564 w 564"/>
                <a:gd name="T1" fmla="*/ 0 h 276"/>
                <a:gd name="T2" fmla="*/ 558 w 564"/>
                <a:gd name="T3" fmla="*/ 24 h 276"/>
                <a:gd name="T4" fmla="*/ 540 w 564"/>
                <a:gd name="T5" fmla="*/ 54 h 276"/>
                <a:gd name="T6" fmla="*/ 522 w 564"/>
                <a:gd name="T7" fmla="*/ 78 h 276"/>
                <a:gd name="T8" fmla="*/ 492 w 564"/>
                <a:gd name="T9" fmla="*/ 108 h 276"/>
                <a:gd name="T10" fmla="*/ 456 w 564"/>
                <a:gd name="T11" fmla="*/ 138 h 276"/>
                <a:gd name="T12" fmla="*/ 420 w 564"/>
                <a:gd name="T13" fmla="*/ 162 h 276"/>
                <a:gd name="T14" fmla="*/ 372 w 564"/>
                <a:gd name="T15" fmla="*/ 186 h 276"/>
                <a:gd name="T16" fmla="*/ 324 w 564"/>
                <a:gd name="T17" fmla="*/ 210 h 276"/>
                <a:gd name="T18" fmla="*/ 282 w 564"/>
                <a:gd name="T19" fmla="*/ 222 h 276"/>
                <a:gd name="T20" fmla="*/ 240 w 564"/>
                <a:gd name="T21" fmla="*/ 234 h 276"/>
                <a:gd name="T22" fmla="*/ 198 w 564"/>
                <a:gd name="T23" fmla="*/ 240 h 276"/>
                <a:gd name="T24" fmla="*/ 162 w 564"/>
                <a:gd name="T25" fmla="*/ 252 h 276"/>
                <a:gd name="T26" fmla="*/ 120 w 564"/>
                <a:gd name="T27" fmla="*/ 258 h 276"/>
                <a:gd name="T28" fmla="*/ 78 w 564"/>
                <a:gd name="T29" fmla="*/ 264 h 276"/>
                <a:gd name="T30" fmla="*/ 42 w 564"/>
                <a:gd name="T31" fmla="*/ 270 h 276"/>
                <a:gd name="T32" fmla="*/ 0 w 564"/>
                <a:gd name="T33" fmla="*/ 276 h 276"/>
                <a:gd name="T34" fmla="*/ 42 w 564"/>
                <a:gd name="T35" fmla="*/ 270 h 276"/>
                <a:gd name="T36" fmla="*/ 84 w 564"/>
                <a:gd name="T37" fmla="*/ 264 h 276"/>
                <a:gd name="T38" fmla="*/ 126 w 564"/>
                <a:gd name="T39" fmla="*/ 258 h 276"/>
                <a:gd name="T40" fmla="*/ 162 w 564"/>
                <a:gd name="T41" fmla="*/ 246 h 276"/>
                <a:gd name="T42" fmla="*/ 204 w 564"/>
                <a:gd name="T43" fmla="*/ 240 h 276"/>
                <a:gd name="T44" fmla="*/ 246 w 564"/>
                <a:gd name="T45" fmla="*/ 228 h 276"/>
                <a:gd name="T46" fmla="*/ 282 w 564"/>
                <a:gd name="T47" fmla="*/ 216 h 276"/>
                <a:gd name="T48" fmla="*/ 324 w 564"/>
                <a:gd name="T49" fmla="*/ 204 h 276"/>
                <a:gd name="T50" fmla="*/ 360 w 564"/>
                <a:gd name="T51" fmla="*/ 186 h 276"/>
                <a:gd name="T52" fmla="*/ 396 w 564"/>
                <a:gd name="T53" fmla="*/ 168 h 276"/>
                <a:gd name="T54" fmla="*/ 432 w 564"/>
                <a:gd name="T55" fmla="*/ 150 h 276"/>
                <a:gd name="T56" fmla="*/ 462 w 564"/>
                <a:gd name="T57" fmla="*/ 126 h 276"/>
                <a:gd name="T58" fmla="*/ 492 w 564"/>
                <a:gd name="T59" fmla="*/ 96 h 276"/>
                <a:gd name="T60" fmla="*/ 522 w 564"/>
                <a:gd name="T61" fmla="*/ 66 h 276"/>
                <a:gd name="T62" fmla="*/ 540 w 564"/>
                <a:gd name="T63" fmla="*/ 36 h 276"/>
                <a:gd name="T64" fmla="*/ 558 w 564"/>
                <a:gd name="T65" fmla="*/ 0 h 2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64" h="276">
                  <a:moveTo>
                    <a:pt x="564" y="0"/>
                  </a:moveTo>
                  <a:lnTo>
                    <a:pt x="558" y="24"/>
                  </a:lnTo>
                  <a:lnTo>
                    <a:pt x="540" y="54"/>
                  </a:lnTo>
                  <a:lnTo>
                    <a:pt x="522" y="78"/>
                  </a:lnTo>
                  <a:lnTo>
                    <a:pt x="492" y="108"/>
                  </a:lnTo>
                  <a:lnTo>
                    <a:pt x="456" y="138"/>
                  </a:lnTo>
                  <a:lnTo>
                    <a:pt x="420" y="162"/>
                  </a:lnTo>
                  <a:lnTo>
                    <a:pt x="372" y="186"/>
                  </a:lnTo>
                  <a:lnTo>
                    <a:pt x="324" y="210"/>
                  </a:lnTo>
                  <a:lnTo>
                    <a:pt x="282" y="222"/>
                  </a:lnTo>
                  <a:lnTo>
                    <a:pt x="240" y="234"/>
                  </a:lnTo>
                  <a:lnTo>
                    <a:pt x="198" y="240"/>
                  </a:lnTo>
                  <a:lnTo>
                    <a:pt x="162" y="252"/>
                  </a:lnTo>
                  <a:lnTo>
                    <a:pt x="120" y="258"/>
                  </a:lnTo>
                  <a:lnTo>
                    <a:pt x="78" y="264"/>
                  </a:lnTo>
                  <a:lnTo>
                    <a:pt x="42" y="270"/>
                  </a:lnTo>
                  <a:lnTo>
                    <a:pt x="0" y="276"/>
                  </a:lnTo>
                  <a:lnTo>
                    <a:pt x="42" y="270"/>
                  </a:lnTo>
                  <a:lnTo>
                    <a:pt x="84" y="264"/>
                  </a:lnTo>
                  <a:lnTo>
                    <a:pt x="126" y="258"/>
                  </a:lnTo>
                  <a:lnTo>
                    <a:pt x="162" y="246"/>
                  </a:lnTo>
                  <a:lnTo>
                    <a:pt x="204" y="240"/>
                  </a:lnTo>
                  <a:lnTo>
                    <a:pt x="246" y="228"/>
                  </a:lnTo>
                  <a:lnTo>
                    <a:pt x="282" y="216"/>
                  </a:lnTo>
                  <a:lnTo>
                    <a:pt x="324" y="204"/>
                  </a:lnTo>
                  <a:lnTo>
                    <a:pt x="360" y="186"/>
                  </a:lnTo>
                  <a:lnTo>
                    <a:pt x="396" y="168"/>
                  </a:lnTo>
                  <a:lnTo>
                    <a:pt x="432" y="150"/>
                  </a:lnTo>
                  <a:lnTo>
                    <a:pt x="462" y="126"/>
                  </a:lnTo>
                  <a:lnTo>
                    <a:pt x="492" y="96"/>
                  </a:lnTo>
                  <a:lnTo>
                    <a:pt x="522" y="66"/>
                  </a:lnTo>
                  <a:lnTo>
                    <a:pt x="540" y="36"/>
                  </a:lnTo>
                  <a:lnTo>
                    <a:pt x="558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60" name="Freeform 371"/>
            <p:cNvSpPr>
              <a:spLocks/>
            </p:cNvSpPr>
            <p:nvPr/>
          </p:nvSpPr>
          <p:spPr bwMode="auto">
            <a:xfrm>
              <a:off x="1086" y="3120"/>
              <a:ext cx="30" cy="126"/>
            </a:xfrm>
            <a:custGeom>
              <a:avLst/>
              <a:gdLst>
                <a:gd name="T0" fmla="*/ 30 w 30"/>
                <a:gd name="T1" fmla="*/ 0 h 126"/>
                <a:gd name="T2" fmla="*/ 24 w 30"/>
                <a:gd name="T3" fmla="*/ 30 h 126"/>
                <a:gd name="T4" fmla="*/ 12 w 30"/>
                <a:gd name="T5" fmla="*/ 60 h 126"/>
                <a:gd name="T6" fmla="*/ 6 w 30"/>
                <a:gd name="T7" fmla="*/ 96 h 126"/>
                <a:gd name="T8" fmla="*/ 0 w 30"/>
                <a:gd name="T9" fmla="*/ 126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26">
                  <a:moveTo>
                    <a:pt x="30" y="0"/>
                  </a:moveTo>
                  <a:lnTo>
                    <a:pt x="24" y="30"/>
                  </a:lnTo>
                  <a:lnTo>
                    <a:pt x="12" y="60"/>
                  </a:lnTo>
                  <a:lnTo>
                    <a:pt x="6" y="96"/>
                  </a:lnTo>
                  <a:lnTo>
                    <a:pt x="0" y="12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61" name="Freeform 372"/>
            <p:cNvSpPr>
              <a:spLocks/>
            </p:cNvSpPr>
            <p:nvPr/>
          </p:nvSpPr>
          <p:spPr bwMode="auto">
            <a:xfrm>
              <a:off x="1062" y="3246"/>
              <a:ext cx="36" cy="126"/>
            </a:xfrm>
            <a:custGeom>
              <a:avLst/>
              <a:gdLst>
                <a:gd name="T0" fmla="*/ 0 w 36"/>
                <a:gd name="T1" fmla="*/ 126 h 126"/>
                <a:gd name="T2" fmla="*/ 12 w 36"/>
                <a:gd name="T3" fmla="*/ 96 h 126"/>
                <a:gd name="T4" fmla="*/ 24 w 36"/>
                <a:gd name="T5" fmla="*/ 66 h 126"/>
                <a:gd name="T6" fmla="*/ 30 w 36"/>
                <a:gd name="T7" fmla="*/ 30 h 126"/>
                <a:gd name="T8" fmla="*/ 36 w 3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26">
                  <a:moveTo>
                    <a:pt x="0" y="126"/>
                  </a:moveTo>
                  <a:lnTo>
                    <a:pt x="12" y="96"/>
                  </a:lnTo>
                  <a:lnTo>
                    <a:pt x="24" y="66"/>
                  </a:lnTo>
                  <a:lnTo>
                    <a:pt x="30" y="30"/>
                  </a:lnTo>
                  <a:lnTo>
                    <a:pt x="36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62" name="Freeform 373"/>
            <p:cNvSpPr>
              <a:spLocks/>
            </p:cNvSpPr>
            <p:nvPr/>
          </p:nvSpPr>
          <p:spPr bwMode="auto">
            <a:xfrm>
              <a:off x="1092" y="3120"/>
              <a:ext cx="30" cy="126"/>
            </a:xfrm>
            <a:custGeom>
              <a:avLst/>
              <a:gdLst>
                <a:gd name="T0" fmla="*/ 30 w 30"/>
                <a:gd name="T1" fmla="*/ 0 h 126"/>
                <a:gd name="T2" fmla="*/ 24 w 30"/>
                <a:gd name="T3" fmla="*/ 30 h 126"/>
                <a:gd name="T4" fmla="*/ 12 w 30"/>
                <a:gd name="T5" fmla="*/ 66 h 126"/>
                <a:gd name="T6" fmla="*/ 6 w 30"/>
                <a:gd name="T7" fmla="*/ 96 h 126"/>
                <a:gd name="T8" fmla="*/ 0 w 30"/>
                <a:gd name="T9" fmla="*/ 126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26">
                  <a:moveTo>
                    <a:pt x="30" y="0"/>
                  </a:moveTo>
                  <a:lnTo>
                    <a:pt x="24" y="30"/>
                  </a:lnTo>
                  <a:lnTo>
                    <a:pt x="12" y="66"/>
                  </a:lnTo>
                  <a:lnTo>
                    <a:pt x="6" y="96"/>
                  </a:lnTo>
                  <a:lnTo>
                    <a:pt x="0" y="12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63" name="Freeform 374"/>
            <p:cNvSpPr>
              <a:spLocks/>
            </p:cNvSpPr>
            <p:nvPr/>
          </p:nvSpPr>
          <p:spPr bwMode="auto">
            <a:xfrm>
              <a:off x="1056" y="3246"/>
              <a:ext cx="30" cy="126"/>
            </a:xfrm>
            <a:custGeom>
              <a:avLst/>
              <a:gdLst>
                <a:gd name="T0" fmla="*/ 0 w 30"/>
                <a:gd name="T1" fmla="*/ 126 h 126"/>
                <a:gd name="T2" fmla="*/ 12 w 30"/>
                <a:gd name="T3" fmla="*/ 96 h 126"/>
                <a:gd name="T4" fmla="*/ 18 w 30"/>
                <a:gd name="T5" fmla="*/ 60 h 126"/>
                <a:gd name="T6" fmla="*/ 24 w 30"/>
                <a:gd name="T7" fmla="*/ 30 h 126"/>
                <a:gd name="T8" fmla="*/ 30 w 30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26">
                  <a:moveTo>
                    <a:pt x="0" y="126"/>
                  </a:moveTo>
                  <a:lnTo>
                    <a:pt x="12" y="96"/>
                  </a:lnTo>
                  <a:lnTo>
                    <a:pt x="18" y="60"/>
                  </a:lnTo>
                  <a:lnTo>
                    <a:pt x="24" y="30"/>
                  </a:lnTo>
                  <a:lnTo>
                    <a:pt x="3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64" name="Line 375"/>
            <p:cNvSpPr>
              <a:spLocks noChangeShapeType="1"/>
            </p:cNvSpPr>
            <p:nvPr/>
          </p:nvSpPr>
          <p:spPr bwMode="auto">
            <a:xfrm>
              <a:off x="780" y="3762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65" name="Line 376"/>
            <p:cNvSpPr>
              <a:spLocks noChangeShapeType="1"/>
            </p:cNvSpPr>
            <p:nvPr/>
          </p:nvSpPr>
          <p:spPr bwMode="auto">
            <a:xfrm>
              <a:off x="1386" y="3762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66" name="Line 377"/>
            <p:cNvSpPr>
              <a:spLocks noChangeShapeType="1"/>
            </p:cNvSpPr>
            <p:nvPr/>
          </p:nvSpPr>
          <p:spPr bwMode="auto">
            <a:xfrm>
              <a:off x="936" y="3762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67" name="Line 378"/>
            <p:cNvSpPr>
              <a:spLocks noChangeShapeType="1"/>
            </p:cNvSpPr>
            <p:nvPr/>
          </p:nvSpPr>
          <p:spPr bwMode="auto">
            <a:xfrm>
              <a:off x="1542" y="3762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68" name="Line 379"/>
            <p:cNvSpPr>
              <a:spLocks noChangeShapeType="1"/>
            </p:cNvSpPr>
            <p:nvPr/>
          </p:nvSpPr>
          <p:spPr bwMode="auto">
            <a:xfrm>
              <a:off x="642" y="3762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69" name="Line 380"/>
            <p:cNvSpPr>
              <a:spLocks noChangeShapeType="1"/>
            </p:cNvSpPr>
            <p:nvPr/>
          </p:nvSpPr>
          <p:spPr bwMode="auto">
            <a:xfrm>
              <a:off x="1248" y="3762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70" name="Rectangle 381"/>
            <p:cNvSpPr>
              <a:spLocks noChangeArrowheads="1"/>
            </p:cNvSpPr>
            <p:nvPr/>
          </p:nvSpPr>
          <p:spPr bwMode="auto">
            <a:xfrm>
              <a:off x="1344" y="3888"/>
              <a:ext cx="4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H, (мТл)</a:t>
              </a:r>
              <a:endParaRPr lang="ru-RU" altLang="ru-RU" sz="2800" b="0"/>
            </a:p>
          </p:txBody>
        </p:sp>
      </p:grpSp>
      <p:grpSp>
        <p:nvGrpSpPr>
          <p:cNvPr id="418174" name="Group 382"/>
          <p:cNvGrpSpPr>
            <a:grpSpLocks/>
          </p:cNvGrpSpPr>
          <p:nvPr/>
        </p:nvGrpSpPr>
        <p:grpSpPr bwMode="auto">
          <a:xfrm>
            <a:off x="2889250" y="4616450"/>
            <a:ext cx="2276475" cy="2038350"/>
            <a:chOff x="1836" y="2630"/>
            <a:chExt cx="1434" cy="1284"/>
          </a:xfrm>
        </p:grpSpPr>
        <p:sp>
          <p:nvSpPr>
            <p:cNvPr id="60425" name="Rectangle 383"/>
            <p:cNvSpPr>
              <a:spLocks noChangeArrowheads="1"/>
            </p:cNvSpPr>
            <p:nvPr/>
          </p:nvSpPr>
          <p:spPr bwMode="auto">
            <a:xfrm>
              <a:off x="1836" y="2630"/>
              <a:ext cx="11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i="1">
                  <a:solidFill>
                    <a:srgbClr val="000000"/>
                  </a:solidFill>
                </a:rPr>
                <a:t>Js</a:t>
              </a:r>
              <a:endParaRPr lang="ru-RU" altLang="ru-RU" sz="2800" b="0"/>
            </a:p>
          </p:txBody>
        </p:sp>
        <p:grpSp>
          <p:nvGrpSpPr>
            <p:cNvPr id="60426" name="Group 384"/>
            <p:cNvGrpSpPr>
              <a:grpSpLocks/>
            </p:cNvGrpSpPr>
            <p:nvPr/>
          </p:nvGrpSpPr>
          <p:grpSpPr bwMode="auto">
            <a:xfrm>
              <a:off x="1902" y="2736"/>
              <a:ext cx="1368" cy="1178"/>
              <a:chOff x="1902" y="2736"/>
              <a:chExt cx="1368" cy="1178"/>
            </a:xfrm>
          </p:grpSpPr>
          <p:sp>
            <p:nvSpPr>
              <p:cNvPr id="60427" name="Line 385"/>
              <p:cNvSpPr>
                <a:spLocks noChangeShapeType="1"/>
              </p:cNvSpPr>
              <p:nvPr/>
            </p:nvSpPr>
            <p:spPr bwMode="auto">
              <a:xfrm>
                <a:off x="2580" y="2742"/>
                <a:ext cx="1" cy="103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8" name="Line 386"/>
              <p:cNvSpPr>
                <a:spLocks noChangeShapeType="1"/>
              </p:cNvSpPr>
              <p:nvPr/>
            </p:nvSpPr>
            <p:spPr bwMode="auto">
              <a:xfrm>
                <a:off x="1986" y="3252"/>
                <a:ext cx="119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9" name="Rectangle 387"/>
              <p:cNvSpPr>
                <a:spLocks noChangeArrowheads="1"/>
              </p:cNvSpPr>
              <p:nvPr/>
            </p:nvSpPr>
            <p:spPr bwMode="auto">
              <a:xfrm>
                <a:off x="1998" y="2916"/>
                <a:ext cx="53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b="0">
                    <a:solidFill>
                      <a:srgbClr val="000000"/>
                    </a:solidFill>
                  </a:rPr>
                  <a:t>Hс=-15мТл</a:t>
                </a:r>
                <a:endParaRPr lang="ru-RU" altLang="ru-RU" sz="2800" b="0"/>
              </a:p>
            </p:txBody>
          </p:sp>
          <p:sp>
            <p:nvSpPr>
              <p:cNvPr id="60430" name="Rectangle 388"/>
              <p:cNvSpPr>
                <a:spLocks noChangeArrowheads="1"/>
              </p:cNvSpPr>
              <p:nvPr/>
            </p:nvSpPr>
            <p:spPr bwMode="auto">
              <a:xfrm>
                <a:off x="2058" y="2772"/>
                <a:ext cx="31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b="0">
                    <a:solidFill>
                      <a:srgbClr val="000000"/>
                    </a:solidFill>
                  </a:rPr>
                  <a:t>Т=50К</a:t>
                </a:r>
                <a:endParaRPr lang="ru-RU" altLang="ru-RU" sz="2800" b="0"/>
              </a:p>
            </p:txBody>
          </p:sp>
          <p:sp>
            <p:nvSpPr>
              <p:cNvPr id="60431" name="Rectangle 389"/>
              <p:cNvSpPr>
                <a:spLocks noChangeArrowheads="1"/>
              </p:cNvSpPr>
              <p:nvPr/>
            </p:nvSpPr>
            <p:spPr bwMode="auto">
              <a:xfrm>
                <a:off x="2556" y="3780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b="0">
                    <a:solidFill>
                      <a:srgbClr val="000000"/>
                    </a:solidFill>
                  </a:rPr>
                  <a:t>0</a:t>
                </a:r>
                <a:endParaRPr lang="ru-RU" altLang="ru-RU" sz="2800" b="0"/>
              </a:p>
            </p:txBody>
          </p:sp>
          <p:sp>
            <p:nvSpPr>
              <p:cNvPr id="60432" name="Rectangle 390"/>
              <p:cNvSpPr>
                <a:spLocks noChangeArrowheads="1"/>
              </p:cNvSpPr>
              <p:nvPr/>
            </p:nvSpPr>
            <p:spPr bwMode="auto">
              <a:xfrm>
                <a:off x="2766" y="3780"/>
                <a:ext cx="1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b="0">
                    <a:solidFill>
                      <a:srgbClr val="000000"/>
                    </a:solidFill>
                  </a:rPr>
                  <a:t>100</a:t>
                </a:r>
                <a:endParaRPr lang="ru-RU" altLang="ru-RU" sz="2800" b="0"/>
              </a:p>
            </p:txBody>
          </p:sp>
          <p:sp>
            <p:nvSpPr>
              <p:cNvPr id="60433" name="Rectangle 391"/>
              <p:cNvSpPr>
                <a:spLocks noChangeArrowheads="1"/>
              </p:cNvSpPr>
              <p:nvPr/>
            </p:nvSpPr>
            <p:spPr bwMode="auto">
              <a:xfrm>
                <a:off x="2190" y="3780"/>
                <a:ext cx="20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b="0">
                    <a:solidFill>
                      <a:srgbClr val="000000"/>
                    </a:solidFill>
                  </a:rPr>
                  <a:t>-100</a:t>
                </a:r>
                <a:endParaRPr lang="ru-RU" altLang="ru-RU" sz="2800" b="0"/>
              </a:p>
            </p:txBody>
          </p:sp>
          <p:sp>
            <p:nvSpPr>
              <p:cNvPr id="60434" name="Rectangle 392"/>
              <p:cNvSpPr>
                <a:spLocks noChangeArrowheads="1"/>
              </p:cNvSpPr>
              <p:nvPr/>
            </p:nvSpPr>
            <p:spPr bwMode="auto">
              <a:xfrm>
                <a:off x="3102" y="3780"/>
                <a:ext cx="1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b="0">
                    <a:solidFill>
                      <a:srgbClr val="000000"/>
                    </a:solidFill>
                  </a:rPr>
                  <a:t>200</a:t>
                </a:r>
                <a:endParaRPr lang="ru-RU" altLang="ru-RU" sz="2800" b="0"/>
              </a:p>
            </p:txBody>
          </p:sp>
          <p:sp>
            <p:nvSpPr>
              <p:cNvPr id="60435" name="Rectangle 393"/>
              <p:cNvSpPr>
                <a:spLocks noChangeArrowheads="1"/>
              </p:cNvSpPr>
              <p:nvPr/>
            </p:nvSpPr>
            <p:spPr bwMode="auto">
              <a:xfrm>
                <a:off x="1902" y="3780"/>
                <a:ext cx="20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 b="0">
                    <a:solidFill>
                      <a:srgbClr val="000000"/>
                    </a:solidFill>
                  </a:rPr>
                  <a:t>-200</a:t>
                </a:r>
                <a:endParaRPr lang="ru-RU" altLang="ru-RU" sz="2800" b="0"/>
              </a:p>
            </p:txBody>
          </p:sp>
          <p:sp>
            <p:nvSpPr>
              <p:cNvPr id="60436" name="Rectangle 394"/>
              <p:cNvSpPr>
                <a:spLocks noChangeArrowheads="1"/>
              </p:cNvSpPr>
              <p:nvPr/>
            </p:nvSpPr>
            <p:spPr bwMode="auto">
              <a:xfrm>
                <a:off x="1968" y="2736"/>
                <a:ext cx="1212" cy="103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0437" name="Line 395"/>
              <p:cNvSpPr>
                <a:spLocks noChangeShapeType="1"/>
              </p:cNvSpPr>
              <p:nvPr/>
            </p:nvSpPr>
            <p:spPr bwMode="auto">
              <a:xfrm>
                <a:off x="2268" y="3774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38" name="Line 396"/>
              <p:cNvSpPr>
                <a:spLocks noChangeShapeType="1"/>
              </p:cNvSpPr>
              <p:nvPr/>
            </p:nvSpPr>
            <p:spPr bwMode="auto">
              <a:xfrm>
                <a:off x="2874" y="3774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39" name="Line 397"/>
              <p:cNvSpPr>
                <a:spLocks noChangeShapeType="1"/>
              </p:cNvSpPr>
              <p:nvPr/>
            </p:nvSpPr>
            <p:spPr bwMode="auto">
              <a:xfrm>
                <a:off x="2424" y="3774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40" name="Line 398"/>
              <p:cNvSpPr>
                <a:spLocks noChangeShapeType="1"/>
              </p:cNvSpPr>
              <p:nvPr/>
            </p:nvSpPr>
            <p:spPr bwMode="auto">
              <a:xfrm>
                <a:off x="3030" y="3774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41" name="Line 399"/>
              <p:cNvSpPr>
                <a:spLocks noChangeShapeType="1"/>
              </p:cNvSpPr>
              <p:nvPr/>
            </p:nvSpPr>
            <p:spPr bwMode="auto">
              <a:xfrm>
                <a:off x="2130" y="3774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42" name="Line 400"/>
              <p:cNvSpPr>
                <a:spLocks noChangeShapeType="1"/>
              </p:cNvSpPr>
              <p:nvPr/>
            </p:nvSpPr>
            <p:spPr bwMode="auto">
              <a:xfrm>
                <a:off x="2736" y="3774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43" name="Freeform 401"/>
              <p:cNvSpPr>
                <a:spLocks/>
              </p:cNvSpPr>
              <p:nvPr/>
            </p:nvSpPr>
            <p:spPr bwMode="auto">
              <a:xfrm>
                <a:off x="2532" y="2784"/>
                <a:ext cx="642" cy="468"/>
              </a:xfrm>
              <a:custGeom>
                <a:avLst/>
                <a:gdLst>
                  <a:gd name="T0" fmla="*/ 0 w 642"/>
                  <a:gd name="T1" fmla="*/ 468 h 468"/>
                  <a:gd name="T2" fmla="*/ 6 w 642"/>
                  <a:gd name="T3" fmla="*/ 432 h 468"/>
                  <a:gd name="T4" fmla="*/ 18 w 642"/>
                  <a:gd name="T5" fmla="*/ 396 h 468"/>
                  <a:gd name="T6" fmla="*/ 30 w 642"/>
                  <a:gd name="T7" fmla="*/ 354 h 468"/>
                  <a:gd name="T8" fmla="*/ 48 w 642"/>
                  <a:gd name="T9" fmla="*/ 318 h 468"/>
                  <a:gd name="T10" fmla="*/ 66 w 642"/>
                  <a:gd name="T11" fmla="*/ 282 h 468"/>
                  <a:gd name="T12" fmla="*/ 84 w 642"/>
                  <a:gd name="T13" fmla="*/ 246 h 468"/>
                  <a:gd name="T14" fmla="*/ 108 w 642"/>
                  <a:gd name="T15" fmla="*/ 216 h 468"/>
                  <a:gd name="T16" fmla="*/ 138 w 642"/>
                  <a:gd name="T17" fmla="*/ 186 h 468"/>
                  <a:gd name="T18" fmla="*/ 162 w 642"/>
                  <a:gd name="T19" fmla="*/ 162 h 468"/>
                  <a:gd name="T20" fmla="*/ 192 w 642"/>
                  <a:gd name="T21" fmla="*/ 138 h 468"/>
                  <a:gd name="T22" fmla="*/ 222 w 642"/>
                  <a:gd name="T23" fmla="*/ 120 h 468"/>
                  <a:gd name="T24" fmla="*/ 252 w 642"/>
                  <a:gd name="T25" fmla="*/ 102 h 468"/>
                  <a:gd name="T26" fmla="*/ 282 w 642"/>
                  <a:gd name="T27" fmla="*/ 90 h 468"/>
                  <a:gd name="T28" fmla="*/ 312 w 642"/>
                  <a:gd name="T29" fmla="*/ 78 h 468"/>
                  <a:gd name="T30" fmla="*/ 342 w 642"/>
                  <a:gd name="T31" fmla="*/ 66 h 468"/>
                  <a:gd name="T32" fmla="*/ 372 w 642"/>
                  <a:gd name="T33" fmla="*/ 60 h 468"/>
                  <a:gd name="T34" fmla="*/ 408 w 642"/>
                  <a:gd name="T35" fmla="*/ 48 h 468"/>
                  <a:gd name="T36" fmla="*/ 444 w 642"/>
                  <a:gd name="T37" fmla="*/ 36 h 468"/>
                  <a:gd name="T38" fmla="*/ 474 w 642"/>
                  <a:gd name="T39" fmla="*/ 30 h 468"/>
                  <a:gd name="T40" fmla="*/ 510 w 642"/>
                  <a:gd name="T41" fmla="*/ 24 h 468"/>
                  <a:gd name="T42" fmla="*/ 546 w 642"/>
                  <a:gd name="T43" fmla="*/ 18 h 468"/>
                  <a:gd name="T44" fmla="*/ 576 w 642"/>
                  <a:gd name="T45" fmla="*/ 12 h 468"/>
                  <a:gd name="T46" fmla="*/ 612 w 642"/>
                  <a:gd name="T47" fmla="*/ 6 h 468"/>
                  <a:gd name="T48" fmla="*/ 642 w 642"/>
                  <a:gd name="T49" fmla="*/ 0 h 468"/>
                  <a:gd name="T50" fmla="*/ 606 w 642"/>
                  <a:gd name="T51" fmla="*/ 6 h 468"/>
                  <a:gd name="T52" fmla="*/ 576 w 642"/>
                  <a:gd name="T53" fmla="*/ 12 h 468"/>
                  <a:gd name="T54" fmla="*/ 540 w 642"/>
                  <a:gd name="T55" fmla="*/ 18 h 468"/>
                  <a:gd name="T56" fmla="*/ 504 w 642"/>
                  <a:gd name="T57" fmla="*/ 24 h 468"/>
                  <a:gd name="T58" fmla="*/ 468 w 642"/>
                  <a:gd name="T59" fmla="*/ 30 h 468"/>
                  <a:gd name="T60" fmla="*/ 438 w 642"/>
                  <a:gd name="T61" fmla="*/ 42 h 468"/>
                  <a:gd name="T62" fmla="*/ 408 w 642"/>
                  <a:gd name="T63" fmla="*/ 48 h 468"/>
                  <a:gd name="T64" fmla="*/ 372 w 642"/>
                  <a:gd name="T65" fmla="*/ 60 h 468"/>
                  <a:gd name="T66" fmla="*/ 348 w 642"/>
                  <a:gd name="T67" fmla="*/ 72 h 468"/>
                  <a:gd name="T68" fmla="*/ 318 w 642"/>
                  <a:gd name="T69" fmla="*/ 84 h 468"/>
                  <a:gd name="T70" fmla="*/ 294 w 642"/>
                  <a:gd name="T71" fmla="*/ 96 h 468"/>
                  <a:gd name="T72" fmla="*/ 270 w 642"/>
                  <a:gd name="T73" fmla="*/ 114 h 468"/>
                  <a:gd name="T74" fmla="*/ 252 w 642"/>
                  <a:gd name="T75" fmla="*/ 126 h 468"/>
                  <a:gd name="T76" fmla="*/ 228 w 642"/>
                  <a:gd name="T77" fmla="*/ 144 h 468"/>
                  <a:gd name="T78" fmla="*/ 210 w 642"/>
                  <a:gd name="T79" fmla="*/ 168 h 468"/>
                  <a:gd name="T80" fmla="*/ 186 w 642"/>
                  <a:gd name="T81" fmla="*/ 192 h 468"/>
                  <a:gd name="T82" fmla="*/ 168 w 642"/>
                  <a:gd name="T83" fmla="*/ 222 h 468"/>
                  <a:gd name="T84" fmla="*/ 150 w 642"/>
                  <a:gd name="T85" fmla="*/ 252 h 468"/>
                  <a:gd name="T86" fmla="*/ 132 w 642"/>
                  <a:gd name="T87" fmla="*/ 288 h 468"/>
                  <a:gd name="T88" fmla="*/ 120 w 642"/>
                  <a:gd name="T89" fmla="*/ 324 h 468"/>
                  <a:gd name="T90" fmla="*/ 108 w 642"/>
                  <a:gd name="T91" fmla="*/ 360 h 468"/>
                  <a:gd name="T92" fmla="*/ 96 w 642"/>
                  <a:gd name="T93" fmla="*/ 396 h 468"/>
                  <a:gd name="T94" fmla="*/ 90 w 642"/>
                  <a:gd name="T95" fmla="*/ 432 h 468"/>
                  <a:gd name="T96" fmla="*/ 84 w 642"/>
                  <a:gd name="T97" fmla="*/ 468 h 46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42" h="468">
                    <a:moveTo>
                      <a:pt x="0" y="468"/>
                    </a:moveTo>
                    <a:lnTo>
                      <a:pt x="6" y="432"/>
                    </a:lnTo>
                    <a:lnTo>
                      <a:pt x="18" y="396"/>
                    </a:lnTo>
                    <a:lnTo>
                      <a:pt x="30" y="354"/>
                    </a:lnTo>
                    <a:lnTo>
                      <a:pt x="48" y="318"/>
                    </a:lnTo>
                    <a:lnTo>
                      <a:pt x="66" y="282"/>
                    </a:lnTo>
                    <a:lnTo>
                      <a:pt x="84" y="246"/>
                    </a:lnTo>
                    <a:lnTo>
                      <a:pt x="108" y="216"/>
                    </a:lnTo>
                    <a:lnTo>
                      <a:pt x="138" y="186"/>
                    </a:lnTo>
                    <a:lnTo>
                      <a:pt x="162" y="162"/>
                    </a:lnTo>
                    <a:lnTo>
                      <a:pt x="192" y="138"/>
                    </a:lnTo>
                    <a:lnTo>
                      <a:pt x="222" y="120"/>
                    </a:lnTo>
                    <a:lnTo>
                      <a:pt x="252" y="102"/>
                    </a:lnTo>
                    <a:lnTo>
                      <a:pt x="282" y="90"/>
                    </a:lnTo>
                    <a:lnTo>
                      <a:pt x="312" y="78"/>
                    </a:lnTo>
                    <a:lnTo>
                      <a:pt x="342" y="66"/>
                    </a:lnTo>
                    <a:lnTo>
                      <a:pt x="372" y="60"/>
                    </a:lnTo>
                    <a:lnTo>
                      <a:pt x="408" y="48"/>
                    </a:lnTo>
                    <a:lnTo>
                      <a:pt x="444" y="36"/>
                    </a:lnTo>
                    <a:lnTo>
                      <a:pt x="474" y="30"/>
                    </a:lnTo>
                    <a:lnTo>
                      <a:pt x="510" y="24"/>
                    </a:lnTo>
                    <a:lnTo>
                      <a:pt x="546" y="18"/>
                    </a:lnTo>
                    <a:lnTo>
                      <a:pt x="576" y="12"/>
                    </a:lnTo>
                    <a:lnTo>
                      <a:pt x="612" y="6"/>
                    </a:lnTo>
                    <a:lnTo>
                      <a:pt x="642" y="0"/>
                    </a:lnTo>
                    <a:lnTo>
                      <a:pt x="606" y="6"/>
                    </a:lnTo>
                    <a:lnTo>
                      <a:pt x="576" y="12"/>
                    </a:lnTo>
                    <a:lnTo>
                      <a:pt x="540" y="18"/>
                    </a:lnTo>
                    <a:lnTo>
                      <a:pt x="504" y="24"/>
                    </a:lnTo>
                    <a:lnTo>
                      <a:pt x="468" y="30"/>
                    </a:lnTo>
                    <a:lnTo>
                      <a:pt x="438" y="42"/>
                    </a:lnTo>
                    <a:lnTo>
                      <a:pt x="408" y="48"/>
                    </a:lnTo>
                    <a:lnTo>
                      <a:pt x="372" y="60"/>
                    </a:lnTo>
                    <a:lnTo>
                      <a:pt x="348" y="72"/>
                    </a:lnTo>
                    <a:lnTo>
                      <a:pt x="318" y="84"/>
                    </a:lnTo>
                    <a:lnTo>
                      <a:pt x="294" y="96"/>
                    </a:lnTo>
                    <a:lnTo>
                      <a:pt x="270" y="114"/>
                    </a:lnTo>
                    <a:lnTo>
                      <a:pt x="252" y="126"/>
                    </a:lnTo>
                    <a:lnTo>
                      <a:pt x="228" y="144"/>
                    </a:lnTo>
                    <a:lnTo>
                      <a:pt x="210" y="168"/>
                    </a:lnTo>
                    <a:lnTo>
                      <a:pt x="186" y="192"/>
                    </a:lnTo>
                    <a:lnTo>
                      <a:pt x="168" y="222"/>
                    </a:lnTo>
                    <a:lnTo>
                      <a:pt x="150" y="252"/>
                    </a:lnTo>
                    <a:lnTo>
                      <a:pt x="132" y="288"/>
                    </a:lnTo>
                    <a:lnTo>
                      <a:pt x="120" y="324"/>
                    </a:lnTo>
                    <a:lnTo>
                      <a:pt x="108" y="360"/>
                    </a:lnTo>
                    <a:lnTo>
                      <a:pt x="96" y="396"/>
                    </a:lnTo>
                    <a:lnTo>
                      <a:pt x="90" y="432"/>
                    </a:lnTo>
                    <a:lnTo>
                      <a:pt x="84" y="468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44" name="Freeform 402"/>
              <p:cNvSpPr>
                <a:spLocks/>
              </p:cNvSpPr>
              <p:nvPr/>
            </p:nvSpPr>
            <p:spPr bwMode="auto">
              <a:xfrm>
                <a:off x="1968" y="3252"/>
                <a:ext cx="642" cy="468"/>
              </a:xfrm>
              <a:custGeom>
                <a:avLst/>
                <a:gdLst>
                  <a:gd name="T0" fmla="*/ 642 w 642"/>
                  <a:gd name="T1" fmla="*/ 0 h 468"/>
                  <a:gd name="T2" fmla="*/ 636 w 642"/>
                  <a:gd name="T3" fmla="*/ 36 h 468"/>
                  <a:gd name="T4" fmla="*/ 624 w 642"/>
                  <a:gd name="T5" fmla="*/ 72 h 468"/>
                  <a:gd name="T6" fmla="*/ 612 w 642"/>
                  <a:gd name="T7" fmla="*/ 114 h 468"/>
                  <a:gd name="T8" fmla="*/ 600 w 642"/>
                  <a:gd name="T9" fmla="*/ 150 h 468"/>
                  <a:gd name="T10" fmla="*/ 582 w 642"/>
                  <a:gd name="T11" fmla="*/ 186 h 468"/>
                  <a:gd name="T12" fmla="*/ 558 w 642"/>
                  <a:gd name="T13" fmla="*/ 216 h 468"/>
                  <a:gd name="T14" fmla="*/ 534 w 642"/>
                  <a:gd name="T15" fmla="*/ 252 h 468"/>
                  <a:gd name="T16" fmla="*/ 510 w 642"/>
                  <a:gd name="T17" fmla="*/ 282 h 468"/>
                  <a:gd name="T18" fmla="*/ 480 w 642"/>
                  <a:gd name="T19" fmla="*/ 306 h 468"/>
                  <a:gd name="T20" fmla="*/ 450 w 642"/>
                  <a:gd name="T21" fmla="*/ 330 h 468"/>
                  <a:gd name="T22" fmla="*/ 420 w 642"/>
                  <a:gd name="T23" fmla="*/ 348 h 468"/>
                  <a:gd name="T24" fmla="*/ 390 w 642"/>
                  <a:gd name="T25" fmla="*/ 366 h 468"/>
                  <a:gd name="T26" fmla="*/ 360 w 642"/>
                  <a:gd name="T27" fmla="*/ 378 h 468"/>
                  <a:gd name="T28" fmla="*/ 330 w 642"/>
                  <a:gd name="T29" fmla="*/ 390 h 468"/>
                  <a:gd name="T30" fmla="*/ 300 w 642"/>
                  <a:gd name="T31" fmla="*/ 402 h 468"/>
                  <a:gd name="T32" fmla="*/ 270 w 642"/>
                  <a:gd name="T33" fmla="*/ 408 h 468"/>
                  <a:gd name="T34" fmla="*/ 234 w 642"/>
                  <a:gd name="T35" fmla="*/ 420 h 468"/>
                  <a:gd name="T36" fmla="*/ 204 w 642"/>
                  <a:gd name="T37" fmla="*/ 432 h 468"/>
                  <a:gd name="T38" fmla="*/ 168 w 642"/>
                  <a:gd name="T39" fmla="*/ 438 h 468"/>
                  <a:gd name="T40" fmla="*/ 132 w 642"/>
                  <a:gd name="T41" fmla="*/ 444 h 468"/>
                  <a:gd name="T42" fmla="*/ 102 w 642"/>
                  <a:gd name="T43" fmla="*/ 450 h 468"/>
                  <a:gd name="T44" fmla="*/ 66 w 642"/>
                  <a:gd name="T45" fmla="*/ 456 h 468"/>
                  <a:gd name="T46" fmla="*/ 36 w 642"/>
                  <a:gd name="T47" fmla="*/ 462 h 468"/>
                  <a:gd name="T48" fmla="*/ 0 w 642"/>
                  <a:gd name="T49" fmla="*/ 468 h 468"/>
                  <a:gd name="T50" fmla="*/ 36 w 642"/>
                  <a:gd name="T51" fmla="*/ 462 h 468"/>
                  <a:gd name="T52" fmla="*/ 72 w 642"/>
                  <a:gd name="T53" fmla="*/ 456 h 468"/>
                  <a:gd name="T54" fmla="*/ 102 w 642"/>
                  <a:gd name="T55" fmla="*/ 450 h 468"/>
                  <a:gd name="T56" fmla="*/ 138 w 642"/>
                  <a:gd name="T57" fmla="*/ 444 h 468"/>
                  <a:gd name="T58" fmla="*/ 174 w 642"/>
                  <a:gd name="T59" fmla="*/ 438 h 468"/>
                  <a:gd name="T60" fmla="*/ 204 w 642"/>
                  <a:gd name="T61" fmla="*/ 426 h 468"/>
                  <a:gd name="T62" fmla="*/ 240 w 642"/>
                  <a:gd name="T63" fmla="*/ 420 h 468"/>
                  <a:gd name="T64" fmla="*/ 270 w 642"/>
                  <a:gd name="T65" fmla="*/ 408 h 468"/>
                  <a:gd name="T66" fmla="*/ 300 w 642"/>
                  <a:gd name="T67" fmla="*/ 396 h 468"/>
                  <a:gd name="T68" fmla="*/ 324 w 642"/>
                  <a:gd name="T69" fmla="*/ 384 h 468"/>
                  <a:gd name="T70" fmla="*/ 348 w 642"/>
                  <a:gd name="T71" fmla="*/ 372 h 468"/>
                  <a:gd name="T72" fmla="*/ 372 w 642"/>
                  <a:gd name="T73" fmla="*/ 354 h 468"/>
                  <a:gd name="T74" fmla="*/ 396 w 642"/>
                  <a:gd name="T75" fmla="*/ 342 h 468"/>
                  <a:gd name="T76" fmla="*/ 414 w 642"/>
                  <a:gd name="T77" fmla="*/ 324 h 468"/>
                  <a:gd name="T78" fmla="*/ 438 w 642"/>
                  <a:gd name="T79" fmla="*/ 300 h 468"/>
                  <a:gd name="T80" fmla="*/ 456 w 642"/>
                  <a:gd name="T81" fmla="*/ 276 h 468"/>
                  <a:gd name="T82" fmla="*/ 480 w 642"/>
                  <a:gd name="T83" fmla="*/ 246 h 468"/>
                  <a:gd name="T84" fmla="*/ 498 w 642"/>
                  <a:gd name="T85" fmla="*/ 216 h 468"/>
                  <a:gd name="T86" fmla="*/ 510 w 642"/>
                  <a:gd name="T87" fmla="*/ 180 h 468"/>
                  <a:gd name="T88" fmla="*/ 528 w 642"/>
                  <a:gd name="T89" fmla="*/ 144 h 468"/>
                  <a:gd name="T90" fmla="*/ 534 w 642"/>
                  <a:gd name="T91" fmla="*/ 108 h 468"/>
                  <a:gd name="T92" fmla="*/ 546 w 642"/>
                  <a:gd name="T93" fmla="*/ 72 h 468"/>
                  <a:gd name="T94" fmla="*/ 552 w 642"/>
                  <a:gd name="T95" fmla="*/ 36 h 468"/>
                  <a:gd name="T96" fmla="*/ 564 w 642"/>
                  <a:gd name="T97" fmla="*/ 0 h 46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42" h="468">
                    <a:moveTo>
                      <a:pt x="642" y="0"/>
                    </a:moveTo>
                    <a:lnTo>
                      <a:pt x="636" y="36"/>
                    </a:lnTo>
                    <a:lnTo>
                      <a:pt x="624" y="72"/>
                    </a:lnTo>
                    <a:lnTo>
                      <a:pt x="612" y="114"/>
                    </a:lnTo>
                    <a:lnTo>
                      <a:pt x="600" y="150"/>
                    </a:lnTo>
                    <a:lnTo>
                      <a:pt x="582" y="186"/>
                    </a:lnTo>
                    <a:lnTo>
                      <a:pt x="558" y="216"/>
                    </a:lnTo>
                    <a:lnTo>
                      <a:pt x="534" y="252"/>
                    </a:lnTo>
                    <a:lnTo>
                      <a:pt x="510" y="282"/>
                    </a:lnTo>
                    <a:lnTo>
                      <a:pt x="480" y="306"/>
                    </a:lnTo>
                    <a:lnTo>
                      <a:pt x="450" y="330"/>
                    </a:lnTo>
                    <a:lnTo>
                      <a:pt x="420" y="348"/>
                    </a:lnTo>
                    <a:lnTo>
                      <a:pt x="390" y="366"/>
                    </a:lnTo>
                    <a:lnTo>
                      <a:pt x="360" y="378"/>
                    </a:lnTo>
                    <a:lnTo>
                      <a:pt x="330" y="390"/>
                    </a:lnTo>
                    <a:lnTo>
                      <a:pt x="300" y="402"/>
                    </a:lnTo>
                    <a:lnTo>
                      <a:pt x="270" y="408"/>
                    </a:lnTo>
                    <a:lnTo>
                      <a:pt x="234" y="420"/>
                    </a:lnTo>
                    <a:lnTo>
                      <a:pt x="204" y="432"/>
                    </a:lnTo>
                    <a:lnTo>
                      <a:pt x="168" y="438"/>
                    </a:lnTo>
                    <a:lnTo>
                      <a:pt x="132" y="444"/>
                    </a:lnTo>
                    <a:lnTo>
                      <a:pt x="102" y="450"/>
                    </a:lnTo>
                    <a:lnTo>
                      <a:pt x="66" y="456"/>
                    </a:lnTo>
                    <a:lnTo>
                      <a:pt x="36" y="462"/>
                    </a:lnTo>
                    <a:lnTo>
                      <a:pt x="0" y="468"/>
                    </a:lnTo>
                    <a:lnTo>
                      <a:pt x="36" y="462"/>
                    </a:lnTo>
                    <a:lnTo>
                      <a:pt x="72" y="456"/>
                    </a:lnTo>
                    <a:lnTo>
                      <a:pt x="102" y="450"/>
                    </a:lnTo>
                    <a:lnTo>
                      <a:pt x="138" y="444"/>
                    </a:lnTo>
                    <a:lnTo>
                      <a:pt x="174" y="438"/>
                    </a:lnTo>
                    <a:lnTo>
                      <a:pt x="204" y="426"/>
                    </a:lnTo>
                    <a:lnTo>
                      <a:pt x="240" y="420"/>
                    </a:lnTo>
                    <a:lnTo>
                      <a:pt x="270" y="408"/>
                    </a:lnTo>
                    <a:lnTo>
                      <a:pt x="300" y="396"/>
                    </a:lnTo>
                    <a:lnTo>
                      <a:pt x="324" y="384"/>
                    </a:lnTo>
                    <a:lnTo>
                      <a:pt x="348" y="372"/>
                    </a:lnTo>
                    <a:lnTo>
                      <a:pt x="372" y="354"/>
                    </a:lnTo>
                    <a:lnTo>
                      <a:pt x="396" y="342"/>
                    </a:lnTo>
                    <a:lnTo>
                      <a:pt x="414" y="324"/>
                    </a:lnTo>
                    <a:lnTo>
                      <a:pt x="438" y="300"/>
                    </a:lnTo>
                    <a:lnTo>
                      <a:pt x="456" y="276"/>
                    </a:lnTo>
                    <a:lnTo>
                      <a:pt x="480" y="246"/>
                    </a:lnTo>
                    <a:lnTo>
                      <a:pt x="498" y="216"/>
                    </a:lnTo>
                    <a:lnTo>
                      <a:pt x="510" y="180"/>
                    </a:lnTo>
                    <a:lnTo>
                      <a:pt x="528" y="144"/>
                    </a:lnTo>
                    <a:lnTo>
                      <a:pt x="534" y="108"/>
                    </a:lnTo>
                    <a:lnTo>
                      <a:pt x="546" y="72"/>
                    </a:lnTo>
                    <a:lnTo>
                      <a:pt x="552" y="36"/>
                    </a:lnTo>
                    <a:lnTo>
                      <a:pt x="564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0424" name="WordArt 405"/>
          <p:cNvSpPr>
            <a:spLocks noChangeArrowheads="1" noChangeShapeType="1" noTextEdit="1"/>
          </p:cNvSpPr>
          <p:nvPr/>
        </p:nvSpPr>
        <p:spPr bwMode="auto">
          <a:xfrm>
            <a:off x="411163" y="196850"/>
            <a:ext cx="81327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Суперпарамагнизм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8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8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8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8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818" name="Group 2"/>
          <p:cNvGrpSpPr>
            <a:grpSpLocks/>
          </p:cNvGrpSpPr>
          <p:nvPr/>
        </p:nvGrpSpPr>
        <p:grpSpPr bwMode="auto">
          <a:xfrm>
            <a:off x="1295400" y="1905000"/>
            <a:ext cx="5356225" cy="522288"/>
            <a:chOff x="816" y="584"/>
            <a:chExt cx="3374" cy="329"/>
          </a:xfrm>
        </p:grpSpPr>
        <p:sp>
          <p:nvSpPr>
            <p:cNvPr id="61530" name="Rectangle 3"/>
            <p:cNvSpPr>
              <a:spLocks noChangeArrowheads="1"/>
            </p:cNvSpPr>
            <p:nvPr/>
          </p:nvSpPr>
          <p:spPr bwMode="auto">
            <a:xfrm>
              <a:off x="816" y="584"/>
              <a:ext cx="33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i="1">
                  <a:solidFill>
                    <a:srgbClr val="000000"/>
                  </a:solidFill>
                </a:rPr>
                <a:t>3. Частотная зависимость магнитных параметров</a:t>
              </a:r>
              <a:endParaRPr lang="ru-RU" altLang="ru-RU" sz="2800" b="0"/>
            </a:p>
          </p:txBody>
        </p:sp>
        <p:sp>
          <p:nvSpPr>
            <p:cNvPr id="61531" name="Rectangle 4"/>
            <p:cNvSpPr>
              <a:spLocks noChangeArrowheads="1"/>
            </p:cNvSpPr>
            <p:nvPr/>
          </p:nvSpPr>
          <p:spPr bwMode="auto">
            <a:xfrm>
              <a:off x="966" y="740"/>
              <a:ext cx="201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i="1">
                  <a:solidFill>
                    <a:srgbClr val="000000"/>
                  </a:solidFill>
                </a:rPr>
                <a:t>(магнитной восприимчивости)</a:t>
              </a:r>
              <a:endParaRPr lang="ru-RU" altLang="ru-RU" sz="2800" b="0"/>
            </a:p>
          </p:txBody>
        </p:sp>
      </p:grpSp>
      <p:sp>
        <p:nvSpPr>
          <p:cNvPr id="418821" name="Rectangle 5"/>
          <p:cNvSpPr>
            <a:spLocks noChangeArrowheads="1"/>
          </p:cNvSpPr>
          <p:nvPr/>
        </p:nvSpPr>
        <p:spPr bwMode="auto">
          <a:xfrm>
            <a:off x="1295400" y="1419225"/>
            <a:ext cx="63865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i="1">
                <a:solidFill>
                  <a:srgbClr val="000000"/>
                </a:solidFill>
              </a:rPr>
              <a:t>2. Изучение остаточной намагниченности  -  не применяется</a:t>
            </a:r>
            <a:endParaRPr lang="ru-RU" altLang="ru-RU" sz="2800" b="0"/>
          </a:p>
        </p:txBody>
      </p:sp>
      <p:sp>
        <p:nvSpPr>
          <p:cNvPr id="418822" name="Rectangle 6"/>
          <p:cNvSpPr>
            <a:spLocks noChangeArrowheads="1"/>
          </p:cNvSpPr>
          <p:nvPr/>
        </p:nvSpPr>
        <p:spPr bwMode="auto">
          <a:xfrm>
            <a:off x="3068638" y="6418263"/>
            <a:ext cx="866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i="1">
                <a:solidFill>
                  <a:srgbClr val="000000"/>
                </a:solidFill>
              </a:rPr>
              <a:t>FD&lt;20%</a:t>
            </a:r>
            <a:endParaRPr lang="ru-RU" altLang="ru-RU" sz="2800" b="0"/>
          </a:p>
        </p:txBody>
      </p:sp>
      <p:grpSp>
        <p:nvGrpSpPr>
          <p:cNvPr id="418823" name="Group 7"/>
          <p:cNvGrpSpPr>
            <a:grpSpLocks/>
          </p:cNvGrpSpPr>
          <p:nvPr/>
        </p:nvGrpSpPr>
        <p:grpSpPr bwMode="auto">
          <a:xfrm>
            <a:off x="1895475" y="2901950"/>
            <a:ext cx="4505325" cy="2190750"/>
            <a:chOff x="862" y="1212"/>
            <a:chExt cx="2838" cy="1380"/>
          </a:xfrm>
        </p:grpSpPr>
        <p:sp>
          <p:nvSpPr>
            <p:cNvPr id="61456" name="Line 8"/>
            <p:cNvSpPr>
              <a:spLocks noChangeShapeType="1"/>
            </p:cNvSpPr>
            <p:nvPr/>
          </p:nvSpPr>
          <p:spPr bwMode="auto">
            <a:xfrm>
              <a:off x="1048" y="1230"/>
              <a:ext cx="1" cy="10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7" name="Line 9"/>
            <p:cNvSpPr>
              <a:spLocks noChangeShapeType="1"/>
            </p:cNvSpPr>
            <p:nvPr/>
          </p:nvSpPr>
          <p:spPr bwMode="auto">
            <a:xfrm>
              <a:off x="1048" y="2262"/>
              <a:ext cx="165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8" name="Rectangle 10"/>
            <p:cNvSpPr>
              <a:spLocks noChangeArrowheads="1"/>
            </p:cNvSpPr>
            <p:nvPr/>
          </p:nvSpPr>
          <p:spPr bwMode="auto">
            <a:xfrm>
              <a:off x="2554" y="1938"/>
              <a:ext cx="34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*10   м</a:t>
              </a:r>
              <a:endParaRPr lang="ru-RU" altLang="ru-RU" sz="2800" b="0"/>
            </a:p>
          </p:txBody>
        </p:sp>
        <p:sp>
          <p:nvSpPr>
            <p:cNvPr id="61459" name="Rectangle 11"/>
            <p:cNvSpPr>
              <a:spLocks noChangeArrowheads="1"/>
            </p:cNvSpPr>
            <p:nvPr/>
          </p:nvSpPr>
          <p:spPr bwMode="auto">
            <a:xfrm>
              <a:off x="2248" y="2136"/>
              <a:ext cx="37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*10    м</a:t>
              </a:r>
              <a:endParaRPr lang="ru-RU" altLang="ru-RU" sz="2800" b="0"/>
            </a:p>
          </p:txBody>
        </p:sp>
        <p:sp>
          <p:nvSpPr>
            <p:cNvPr id="61460" name="Rectangle 12"/>
            <p:cNvSpPr>
              <a:spLocks noChangeArrowheads="1"/>
            </p:cNvSpPr>
            <p:nvPr/>
          </p:nvSpPr>
          <p:spPr bwMode="auto">
            <a:xfrm>
              <a:off x="2098" y="2304"/>
              <a:ext cx="1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120</a:t>
              </a:r>
              <a:endParaRPr lang="ru-RU" altLang="ru-RU" sz="2800" b="0"/>
            </a:p>
          </p:txBody>
        </p:sp>
        <p:sp>
          <p:nvSpPr>
            <p:cNvPr id="61461" name="Rectangle 13"/>
            <p:cNvSpPr>
              <a:spLocks noChangeArrowheads="1"/>
            </p:cNvSpPr>
            <p:nvPr/>
          </p:nvSpPr>
          <p:spPr bwMode="auto">
            <a:xfrm>
              <a:off x="2362" y="1938"/>
              <a:ext cx="1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124</a:t>
              </a:r>
              <a:endParaRPr lang="ru-RU" altLang="ru-RU" sz="2800" b="0"/>
            </a:p>
          </p:txBody>
        </p:sp>
        <p:sp>
          <p:nvSpPr>
            <p:cNvPr id="61462" name="Rectangle 14"/>
            <p:cNvSpPr>
              <a:spLocks noChangeArrowheads="1"/>
            </p:cNvSpPr>
            <p:nvPr/>
          </p:nvSpPr>
          <p:spPr bwMode="auto">
            <a:xfrm>
              <a:off x="2056" y="2142"/>
              <a:ext cx="1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110</a:t>
              </a:r>
              <a:endParaRPr lang="ru-RU" altLang="ru-RU" sz="2800" b="0"/>
            </a:p>
          </p:txBody>
        </p:sp>
        <p:sp>
          <p:nvSpPr>
            <p:cNvPr id="61463" name="Rectangle 15"/>
            <p:cNvSpPr>
              <a:spLocks noChangeArrowheads="1"/>
            </p:cNvSpPr>
            <p:nvPr/>
          </p:nvSpPr>
          <p:spPr bwMode="auto">
            <a:xfrm>
              <a:off x="1864" y="2304"/>
              <a:ext cx="1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100</a:t>
              </a:r>
              <a:endParaRPr lang="ru-RU" altLang="ru-RU" sz="2800" b="0"/>
            </a:p>
          </p:txBody>
        </p:sp>
        <p:sp>
          <p:nvSpPr>
            <p:cNvPr id="61464" name="Rectangle 16"/>
            <p:cNvSpPr>
              <a:spLocks noChangeArrowheads="1"/>
            </p:cNvSpPr>
            <p:nvPr/>
          </p:nvSpPr>
          <p:spPr bwMode="auto">
            <a:xfrm>
              <a:off x="2380" y="1392"/>
              <a:ext cx="31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470Гц</a:t>
              </a:r>
              <a:endParaRPr lang="ru-RU" altLang="ru-RU" sz="2800" b="0"/>
            </a:p>
          </p:txBody>
        </p:sp>
        <p:sp>
          <p:nvSpPr>
            <p:cNvPr id="61465" name="Rectangle 17"/>
            <p:cNvSpPr>
              <a:spLocks noChangeArrowheads="1"/>
            </p:cNvSpPr>
            <p:nvPr/>
          </p:nvSpPr>
          <p:spPr bwMode="auto">
            <a:xfrm>
              <a:off x="1072" y="1218"/>
              <a:ext cx="39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(усл.ед)</a:t>
              </a:r>
              <a:endParaRPr lang="ru-RU" altLang="ru-RU" sz="2800" b="0"/>
            </a:p>
          </p:txBody>
        </p:sp>
        <p:sp>
          <p:nvSpPr>
            <p:cNvPr id="61466" name="Rectangle 18"/>
            <p:cNvSpPr>
              <a:spLocks noChangeArrowheads="1"/>
            </p:cNvSpPr>
            <p:nvPr/>
          </p:nvSpPr>
          <p:spPr bwMode="auto">
            <a:xfrm>
              <a:off x="3024" y="1910"/>
              <a:ext cx="6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(</a:t>
              </a:r>
              <a:r>
                <a:rPr lang="en-US" altLang="ru-RU" sz="1600" i="1">
                  <a:solidFill>
                    <a:srgbClr val="000000"/>
                  </a:solidFill>
                </a:rPr>
                <a:t>d</a:t>
              </a:r>
              <a:r>
                <a:rPr lang="en-US" altLang="ru-RU" sz="1500" i="1">
                  <a:solidFill>
                    <a:srgbClr val="000000"/>
                  </a:solidFill>
                </a:rPr>
                <a:t> ~</a:t>
              </a:r>
              <a:r>
                <a:rPr lang="ru-RU" altLang="ru-RU" sz="1500" b="0">
                  <a:solidFill>
                    <a:srgbClr val="000000"/>
                  </a:solidFill>
                </a:rPr>
                <a:t>0.029 мк)</a:t>
              </a:r>
              <a:endParaRPr lang="ru-RU" altLang="ru-RU" sz="2800" b="0"/>
            </a:p>
          </p:txBody>
        </p:sp>
        <p:sp>
          <p:nvSpPr>
            <p:cNvPr id="61467" name="Rectangle 19"/>
            <p:cNvSpPr>
              <a:spLocks noChangeArrowheads="1"/>
            </p:cNvSpPr>
            <p:nvPr/>
          </p:nvSpPr>
          <p:spPr bwMode="auto">
            <a:xfrm>
              <a:off x="1570" y="1854"/>
              <a:ext cx="3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4700Гц</a:t>
              </a:r>
              <a:endParaRPr lang="ru-RU" altLang="ru-RU" sz="2800" b="0"/>
            </a:p>
          </p:txBody>
        </p:sp>
        <p:sp>
          <p:nvSpPr>
            <p:cNvPr id="61468" name="Rectangle 20"/>
            <p:cNvSpPr>
              <a:spLocks noChangeArrowheads="1"/>
            </p:cNvSpPr>
            <p:nvPr/>
          </p:nvSpPr>
          <p:spPr bwMode="auto">
            <a:xfrm>
              <a:off x="1150" y="2304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20</a:t>
              </a:r>
              <a:endParaRPr lang="ru-RU" altLang="ru-RU" sz="2800" b="0"/>
            </a:p>
          </p:txBody>
        </p:sp>
        <p:sp>
          <p:nvSpPr>
            <p:cNvPr id="61469" name="Rectangle 21"/>
            <p:cNvSpPr>
              <a:spLocks noChangeArrowheads="1"/>
            </p:cNvSpPr>
            <p:nvPr/>
          </p:nvSpPr>
          <p:spPr bwMode="auto">
            <a:xfrm>
              <a:off x="862" y="1416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12</a:t>
              </a:r>
              <a:endParaRPr lang="ru-RU" altLang="ru-RU" sz="2800" b="0"/>
            </a:p>
          </p:txBody>
        </p:sp>
        <p:sp>
          <p:nvSpPr>
            <p:cNvPr id="61470" name="Rectangle 22"/>
            <p:cNvSpPr>
              <a:spLocks noChangeArrowheads="1"/>
            </p:cNvSpPr>
            <p:nvPr/>
          </p:nvSpPr>
          <p:spPr bwMode="auto">
            <a:xfrm>
              <a:off x="934" y="1650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8</a:t>
              </a:r>
              <a:endParaRPr lang="ru-RU" altLang="ru-RU" sz="2800" b="0"/>
            </a:p>
          </p:txBody>
        </p:sp>
        <p:sp>
          <p:nvSpPr>
            <p:cNvPr id="61471" name="Rectangle 23"/>
            <p:cNvSpPr>
              <a:spLocks noChangeArrowheads="1"/>
            </p:cNvSpPr>
            <p:nvPr/>
          </p:nvSpPr>
          <p:spPr bwMode="auto">
            <a:xfrm>
              <a:off x="934" y="1908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4</a:t>
              </a:r>
              <a:endParaRPr lang="ru-RU" altLang="ru-RU" sz="2800" b="0"/>
            </a:p>
          </p:txBody>
        </p:sp>
        <p:sp>
          <p:nvSpPr>
            <p:cNvPr id="61472" name="Rectangle 24"/>
            <p:cNvSpPr>
              <a:spLocks noChangeArrowheads="1"/>
            </p:cNvSpPr>
            <p:nvPr/>
          </p:nvSpPr>
          <p:spPr bwMode="auto">
            <a:xfrm>
              <a:off x="958" y="2178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0</a:t>
              </a:r>
              <a:endParaRPr lang="ru-RU" altLang="ru-RU" sz="2800" b="0"/>
            </a:p>
          </p:txBody>
        </p:sp>
        <p:sp>
          <p:nvSpPr>
            <p:cNvPr id="61473" name="Rectangle 25"/>
            <p:cNvSpPr>
              <a:spLocks noChangeArrowheads="1"/>
            </p:cNvSpPr>
            <p:nvPr/>
          </p:nvSpPr>
          <p:spPr bwMode="auto">
            <a:xfrm>
              <a:off x="2736" y="1914"/>
              <a:ext cx="9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900" b="0">
                  <a:solidFill>
                    <a:srgbClr val="000000"/>
                  </a:solidFill>
                </a:rPr>
                <a:t>-25</a:t>
              </a:r>
              <a:endParaRPr lang="ru-RU" altLang="ru-RU" sz="2800" b="0"/>
            </a:p>
          </p:txBody>
        </p:sp>
        <p:sp>
          <p:nvSpPr>
            <p:cNvPr id="61474" name="Rectangle 26"/>
            <p:cNvSpPr>
              <a:spLocks noChangeArrowheads="1"/>
            </p:cNvSpPr>
            <p:nvPr/>
          </p:nvSpPr>
          <p:spPr bwMode="auto">
            <a:xfrm>
              <a:off x="2434" y="2136"/>
              <a:ext cx="11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900" b="0">
                  <a:solidFill>
                    <a:srgbClr val="000000"/>
                  </a:solidFill>
                </a:rPr>
                <a:t>-25 </a:t>
              </a:r>
              <a:endParaRPr lang="ru-RU" altLang="ru-RU" sz="2800" b="0"/>
            </a:p>
          </p:txBody>
        </p:sp>
        <p:sp>
          <p:nvSpPr>
            <p:cNvPr id="61475" name="Rectangle 27"/>
            <p:cNvSpPr>
              <a:spLocks noChangeArrowheads="1"/>
            </p:cNvSpPr>
            <p:nvPr/>
          </p:nvSpPr>
          <p:spPr bwMode="auto">
            <a:xfrm>
              <a:off x="2892" y="1914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900" b="0">
                  <a:solidFill>
                    <a:srgbClr val="000000"/>
                  </a:solidFill>
                </a:rPr>
                <a:t>3</a:t>
              </a:r>
              <a:endParaRPr lang="ru-RU" altLang="ru-RU" sz="2800" b="0"/>
            </a:p>
          </p:txBody>
        </p:sp>
        <p:sp>
          <p:nvSpPr>
            <p:cNvPr id="61476" name="Rectangle 28"/>
            <p:cNvSpPr>
              <a:spLocks noChangeArrowheads="1"/>
            </p:cNvSpPr>
            <p:nvPr/>
          </p:nvSpPr>
          <p:spPr bwMode="auto">
            <a:xfrm>
              <a:off x="2622" y="2136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900" b="0">
                  <a:solidFill>
                    <a:srgbClr val="000000"/>
                  </a:solidFill>
                </a:rPr>
                <a:t>3</a:t>
              </a:r>
              <a:endParaRPr lang="ru-RU" altLang="ru-RU" sz="2800" b="0"/>
            </a:p>
          </p:txBody>
        </p:sp>
        <p:sp>
          <p:nvSpPr>
            <p:cNvPr id="61477" name="Rectangle 29"/>
            <p:cNvSpPr>
              <a:spLocks noChangeArrowheads="1"/>
            </p:cNvSpPr>
            <p:nvPr/>
          </p:nvSpPr>
          <p:spPr bwMode="auto">
            <a:xfrm>
              <a:off x="1516" y="2304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60</a:t>
              </a:r>
              <a:endParaRPr lang="ru-RU" altLang="ru-RU" sz="2800" b="0"/>
            </a:p>
          </p:txBody>
        </p:sp>
        <p:sp>
          <p:nvSpPr>
            <p:cNvPr id="61478" name="Freeform 30"/>
            <p:cNvSpPr>
              <a:spLocks/>
            </p:cNvSpPr>
            <p:nvPr/>
          </p:nvSpPr>
          <p:spPr bwMode="auto">
            <a:xfrm>
              <a:off x="916" y="1212"/>
              <a:ext cx="72" cy="102"/>
            </a:xfrm>
            <a:custGeom>
              <a:avLst/>
              <a:gdLst>
                <a:gd name="T0" fmla="*/ 66 w 72"/>
                <a:gd name="T1" fmla="*/ 6 h 102"/>
                <a:gd name="T2" fmla="*/ 36 w 72"/>
                <a:gd name="T3" fmla="*/ 60 h 102"/>
                <a:gd name="T4" fmla="*/ 42 w 72"/>
                <a:gd name="T5" fmla="*/ 78 h 102"/>
                <a:gd name="T6" fmla="*/ 42 w 72"/>
                <a:gd name="T7" fmla="*/ 84 h 102"/>
                <a:gd name="T8" fmla="*/ 48 w 72"/>
                <a:gd name="T9" fmla="*/ 90 h 102"/>
                <a:gd name="T10" fmla="*/ 48 w 72"/>
                <a:gd name="T11" fmla="*/ 96 h 102"/>
                <a:gd name="T12" fmla="*/ 54 w 72"/>
                <a:gd name="T13" fmla="*/ 96 h 102"/>
                <a:gd name="T14" fmla="*/ 60 w 72"/>
                <a:gd name="T15" fmla="*/ 96 h 102"/>
                <a:gd name="T16" fmla="*/ 60 w 72"/>
                <a:gd name="T17" fmla="*/ 90 h 102"/>
                <a:gd name="T18" fmla="*/ 66 w 72"/>
                <a:gd name="T19" fmla="*/ 90 h 102"/>
                <a:gd name="T20" fmla="*/ 66 w 72"/>
                <a:gd name="T21" fmla="*/ 84 h 102"/>
                <a:gd name="T22" fmla="*/ 66 w 72"/>
                <a:gd name="T23" fmla="*/ 78 h 102"/>
                <a:gd name="T24" fmla="*/ 72 w 72"/>
                <a:gd name="T25" fmla="*/ 78 h 102"/>
                <a:gd name="T26" fmla="*/ 72 w 72"/>
                <a:gd name="T27" fmla="*/ 84 h 102"/>
                <a:gd name="T28" fmla="*/ 72 w 72"/>
                <a:gd name="T29" fmla="*/ 90 h 102"/>
                <a:gd name="T30" fmla="*/ 66 w 72"/>
                <a:gd name="T31" fmla="*/ 90 h 102"/>
                <a:gd name="T32" fmla="*/ 66 w 72"/>
                <a:gd name="T33" fmla="*/ 96 h 102"/>
                <a:gd name="T34" fmla="*/ 66 w 72"/>
                <a:gd name="T35" fmla="*/ 102 h 102"/>
                <a:gd name="T36" fmla="*/ 60 w 72"/>
                <a:gd name="T37" fmla="*/ 102 h 102"/>
                <a:gd name="T38" fmla="*/ 54 w 72"/>
                <a:gd name="T39" fmla="*/ 102 h 102"/>
                <a:gd name="T40" fmla="*/ 48 w 72"/>
                <a:gd name="T41" fmla="*/ 102 h 102"/>
                <a:gd name="T42" fmla="*/ 42 w 72"/>
                <a:gd name="T43" fmla="*/ 102 h 102"/>
                <a:gd name="T44" fmla="*/ 42 w 72"/>
                <a:gd name="T45" fmla="*/ 96 h 102"/>
                <a:gd name="T46" fmla="*/ 42 w 72"/>
                <a:gd name="T47" fmla="*/ 90 h 102"/>
                <a:gd name="T48" fmla="*/ 36 w 72"/>
                <a:gd name="T49" fmla="*/ 84 h 102"/>
                <a:gd name="T50" fmla="*/ 30 w 72"/>
                <a:gd name="T51" fmla="*/ 66 h 102"/>
                <a:gd name="T52" fmla="*/ 12 w 72"/>
                <a:gd name="T53" fmla="*/ 102 h 102"/>
                <a:gd name="T54" fmla="*/ 0 w 72"/>
                <a:gd name="T55" fmla="*/ 102 h 102"/>
                <a:gd name="T56" fmla="*/ 30 w 72"/>
                <a:gd name="T57" fmla="*/ 48 h 102"/>
                <a:gd name="T58" fmla="*/ 24 w 72"/>
                <a:gd name="T59" fmla="*/ 24 h 102"/>
                <a:gd name="T60" fmla="*/ 24 w 72"/>
                <a:gd name="T61" fmla="*/ 18 h 102"/>
                <a:gd name="T62" fmla="*/ 18 w 72"/>
                <a:gd name="T63" fmla="*/ 18 h 102"/>
                <a:gd name="T64" fmla="*/ 18 w 72"/>
                <a:gd name="T65" fmla="*/ 12 h 102"/>
                <a:gd name="T66" fmla="*/ 12 w 72"/>
                <a:gd name="T67" fmla="*/ 12 h 102"/>
                <a:gd name="T68" fmla="*/ 6 w 72"/>
                <a:gd name="T69" fmla="*/ 12 h 102"/>
                <a:gd name="T70" fmla="*/ 6 w 72"/>
                <a:gd name="T71" fmla="*/ 18 h 102"/>
                <a:gd name="T72" fmla="*/ 0 w 72"/>
                <a:gd name="T73" fmla="*/ 18 h 102"/>
                <a:gd name="T74" fmla="*/ 0 w 72"/>
                <a:gd name="T75" fmla="*/ 24 h 102"/>
                <a:gd name="T76" fmla="*/ 0 w 72"/>
                <a:gd name="T77" fmla="*/ 18 h 102"/>
                <a:gd name="T78" fmla="*/ 0 w 72"/>
                <a:gd name="T79" fmla="*/ 12 h 102"/>
                <a:gd name="T80" fmla="*/ 0 w 72"/>
                <a:gd name="T81" fmla="*/ 6 h 102"/>
                <a:gd name="T82" fmla="*/ 6 w 72"/>
                <a:gd name="T83" fmla="*/ 6 h 102"/>
                <a:gd name="T84" fmla="*/ 12 w 72"/>
                <a:gd name="T85" fmla="*/ 0 h 102"/>
                <a:gd name="T86" fmla="*/ 18 w 72"/>
                <a:gd name="T87" fmla="*/ 6 h 102"/>
                <a:gd name="T88" fmla="*/ 24 w 72"/>
                <a:gd name="T89" fmla="*/ 6 h 102"/>
                <a:gd name="T90" fmla="*/ 24 w 72"/>
                <a:gd name="T91" fmla="*/ 12 h 102"/>
                <a:gd name="T92" fmla="*/ 24 w 72"/>
                <a:gd name="T93" fmla="*/ 18 h 102"/>
                <a:gd name="T94" fmla="*/ 30 w 72"/>
                <a:gd name="T95" fmla="*/ 42 h 102"/>
                <a:gd name="T96" fmla="*/ 48 w 72"/>
                <a:gd name="T97" fmla="*/ 6 h 102"/>
                <a:gd name="T98" fmla="*/ 66 w 72"/>
                <a:gd name="T99" fmla="*/ 6 h 1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2" h="102">
                  <a:moveTo>
                    <a:pt x="66" y="6"/>
                  </a:moveTo>
                  <a:lnTo>
                    <a:pt x="36" y="60"/>
                  </a:lnTo>
                  <a:lnTo>
                    <a:pt x="42" y="78"/>
                  </a:lnTo>
                  <a:lnTo>
                    <a:pt x="42" y="84"/>
                  </a:lnTo>
                  <a:lnTo>
                    <a:pt x="48" y="90"/>
                  </a:lnTo>
                  <a:lnTo>
                    <a:pt x="48" y="96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60" y="90"/>
                  </a:lnTo>
                  <a:lnTo>
                    <a:pt x="66" y="90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84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6" y="96"/>
                  </a:lnTo>
                  <a:lnTo>
                    <a:pt x="66" y="102"/>
                  </a:lnTo>
                  <a:lnTo>
                    <a:pt x="60" y="102"/>
                  </a:lnTo>
                  <a:lnTo>
                    <a:pt x="54" y="102"/>
                  </a:lnTo>
                  <a:lnTo>
                    <a:pt x="48" y="102"/>
                  </a:lnTo>
                  <a:lnTo>
                    <a:pt x="42" y="10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36" y="84"/>
                  </a:lnTo>
                  <a:lnTo>
                    <a:pt x="30" y="66"/>
                  </a:lnTo>
                  <a:lnTo>
                    <a:pt x="12" y="102"/>
                  </a:lnTo>
                  <a:lnTo>
                    <a:pt x="0" y="102"/>
                  </a:lnTo>
                  <a:lnTo>
                    <a:pt x="30" y="48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30" y="42"/>
                  </a:lnTo>
                  <a:lnTo>
                    <a:pt x="48" y="6"/>
                  </a:lnTo>
                  <a:lnTo>
                    <a:pt x="6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79" name="Freeform 31"/>
            <p:cNvSpPr>
              <a:spLocks/>
            </p:cNvSpPr>
            <p:nvPr/>
          </p:nvSpPr>
          <p:spPr bwMode="auto">
            <a:xfrm>
              <a:off x="916" y="1212"/>
              <a:ext cx="72" cy="102"/>
            </a:xfrm>
            <a:custGeom>
              <a:avLst/>
              <a:gdLst>
                <a:gd name="T0" fmla="*/ 66 w 72"/>
                <a:gd name="T1" fmla="*/ 6 h 102"/>
                <a:gd name="T2" fmla="*/ 36 w 72"/>
                <a:gd name="T3" fmla="*/ 60 h 102"/>
                <a:gd name="T4" fmla="*/ 42 w 72"/>
                <a:gd name="T5" fmla="*/ 78 h 102"/>
                <a:gd name="T6" fmla="*/ 42 w 72"/>
                <a:gd name="T7" fmla="*/ 84 h 102"/>
                <a:gd name="T8" fmla="*/ 48 w 72"/>
                <a:gd name="T9" fmla="*/ 90 h 102"/>
                <a:gd name="T10" fmla="*/ 48 w 72"/>
                <a:gd name="T11" fmla="*/ 96 h 102"/>
                <a:gd name="T12" fmla="*/ 54 w 72"/>
                <a:gd name="T13" fmla="*/ 96 h 102"/>
                <a:gd name="T14" fmla="*/ 60 w 72"/>
                <a:gd name="T15" fmla="*/ 96 h 102"/>
                <a:gd name="T16" fmla="*/ 60 w 72"/>
                <a:gd name="T17" fmla="*/ 90 h 102"/>
                <a:gd name="T18" fmla="*/ 66 w 72"/>
                <a:gd name="T19" fmla="*/ 90 h 102"/>
                <a:gd name="T20" fmla="*/ 66 w 72"/>
                <a:gd name="T21" fmla="*/ 84 h 102"/>
                <a:gd name="T22" fmla="*/ 66 w 72"/>
                <a:gd name="T23" fmla="*/ 78 h 102"/>
                <a:gd name="T24" fmla="*/ 72 w 72"/>
                <a:gd name="T25" fmla="*/ 78 h 102"/>
                <a:gd name="T26" fmla="*/ 72 w 72"/>
                <a:gd name="T27" fmla="*/ 84 h 102"/>
                <a:gd name="T28" fmla="*/ 72 w 72"/>
                <a:gd name="T29" fmla="*/ 90 h 102"/>
                <a:gd name="T30" fmla="*/ 66 w 72"/>
                <a:gd name="T31" fmla="*/ 90 h 102"/>
                <a:gd name="T32" fmla="*/ 66 w 72"/>
                <a:gd name="T33" fmla="*/ 96 h 102"/>
                <a:gd name="T34" fmla="*/ 66 w 72"/>
                <a:gd name="T35" fmla="*/ 102 h 102"/>
                <a:gd name="T36" fmla="*/ 60 w 72"/>
                <a:gd name="T37" fmla="*/ 102 h 102"/>
                <a:gd name="T38" fmla="*/ 54 w 72"/>
                <a:gd name="T39" fmla="*/ 102 h 102"/>
                <a:gd name="T40" fmla="*/ 48 w 72"/>
                <a:gd name="T41" fmla="*/ 102 h 102"/>
                <a:gd name="T42" fmla="*/ 42 w 72"/>
                <a:gd name="T43" fmla="*/ 102 h 102"/>
                <a:gd name="T44" fmla="*/ 42 w 72"/>
                <a:gd name="T45" fmla="*/ 96 h 102"/>
                <a:gd name="T46" fmla="*/ 42 w 72"/>
                <a:gd name="T47" fmla="*/ 90 h 102"/>
                <a:gd name="T48" fmla="*/ 36 w 72"/>
                <a:gd name="T49" fmla="*/ 84 h 102"/>
                <a:gd name="T50" fmla="*/ 30 w 72"/>
                <a:gd name="T51" fmla="*/ 66 h 102"/>
                <a:gd name="T52" fmla="*/ 12 w 72"/>
                <a:gd name="T53" fmla="*/ 102 h 102"/>
                <a:gd name="T54" fmla="*/ 0 w 72"/>
                <a:gd name="T55" fmla="*/ 102 h 102"/>
                <a:gd name="T56" fmla="*/ 30 w 72"/>
                <a:gd name="T57" fmla="*/ 48 h 102"/>
                <a:gd name="T58" fmla="*/ 24 w 72"/>
                <a:gd name="T59" fmla="*/ 24 h 102"/>
                <a:gd name="T60" fmla="*/ 24 w 72"/>
                <a:gd name="T61" fmla="*/ 18 h 102"/>
                <a:gd name="T62" fmla="*/ 18 w 72"/>
                <a:gd name="T63" fmla="*/ 18 h 102"/>
                <a:gd name="T64" fmla="*/ 18 w 72"/>
                <a:gd name="T65" fmla="*/ 12 h 102"/>
                <a:gd name="T66" fmla="*/ 12 w 72"/>
                <a:gd name="T67" fmla="*/ 12 h 102"/>
                <a:gd name="T68" fmla="*/ 6 w 72"/>
                <a:gd name="T69" fmla="*/ 12 h 102"/>
                <a:gd name="T70" fmla="*/ 6 w 72"/>
                <a:gd name="T71" fmla="*/ 18 h 102"/>
                <a:gd name="T72" fmla="*/ 0 w 72"/>
                <a:gd name="T73" fmla="*/ 18 h 102"/>
                <a:gd name="T74" fmla="*/ 0 w 72"/>
                <a:gd name="T75" fmla="*/ 24 h 102"/>
                <a:gd name="T76" fmla="*/ 0 w 72"/>
                <a:gd name="T77" fmla="*/ 18 h 102"/>
                <a:gd name="T78" fmla="*/ 0 w 72"/>
                <a:gd name="T79" fmla="*/ 12 h 102"/>
                <a:gd name="T80" fmla="*/ 0 w 72"/>
                <a:gd name="T81" fmla="*/ 6 h 102"/>
                <a:gd name="T82" fmla="*/ 6 w 72"/>
                <a:gd name="T83" fmla="*/ 6 h 102"/>
                <a:gd name="T84" fmla="*/ 12 w 72"/>
                <a:gd name="T85" fmla="*/ 0 h 102"/>
                <a:gd name="T86" fmla="*/ 18 w 72"/>
                <a:gd name="T87" fmla="*/ 6 h 102"/>
                <a:gd name="T88" fmla="*/ 24 w 72"/>
                <a:gd name="T89" fmla="*/ 6 h 102"/>
                <a:gd name="T90" fmla="*/ 24 w 72"/>
                <a:gd name="T91" fmla="*/ 12 h 102"/>
                <a:gd name="T92" fmla="*/ 24 w 72"/>
                <a:gd name="T93" fmla="*/ 18 h 102"/>
                <a:gd name="T94" fmla="*/ 30 w 72"/>
                <a:gd name="T95" fmla="*/ 42 h 102"/>
                <a:gd name="T96" fmla="*/ 48 w 72"/>
                <a:gd name="T97" fmla="*/ 6 h 102"/>
                <a:gd name="T98" fmla="*/ 66 w 72"/>
                <a:gd name="T99" fmla="*/ 6 h 1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2" h="102">
                  <a:moveTo>
                    <a:pt x="66" y="6"/>
                  </a:moveTo>
                  <a:lnTo>
                    <a:pt x="36" y="60"/>
                  </a:lnTo>
                  <a:lnTo>
                    <a:pt x="42" y="78"/>
                  </a:lnTo>
                  <a:lnTo>
                    <a:pt x="42" y="84"/>
                  </a:lnTo>
                  <a:lnTo>
                    <a:pt x="48" y="90"/>
                  </a:lnTo>
                  <a:lnTo>
                    <a:pt x="48" y="96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60" y="90"/>
                  </a:lnTo>
                  <a:lnTo>
                    <a:pt x="66" y="90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84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6" y="96"/>
                  </a:lnTo>
                  <a:lnTo>
                    <a:pt x="66" y="102"/>
                  </a:lnTo>
                  <a:lnTo>
                    <a:pt x="60" y="102"/>
                  </a:lnTo>
                  <a:lnTo>
                    <a:pt x="54" y="102"/>
                  </a:lnTo>
                  <a:lnTo>
                    <a:pt x="48" y="102"/>
                  </a:lnTo>
                  <a:lnTo>
                    <a:pt x="42" y="10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36" y="84"/>
                  </a:lnTo>
                  <a:lnTo>
                    <a:pt x="30" y="66"/>
                  </a:lnTo>
                  <a:lnTo>
                    <a:pt x="12" y="102"/>
                  </a:lnTo>
                  <a:lnTo>
                    <a:pt x="0" y="102"/>
                  </a:lnTo>
                  <a:lnTo>
                    <a:pt x="30" y="48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30" y="42"/>
                  </a:lnTo>
                  <a:lnTo>
                    <a:pt x="48" y="6"/>
                  </a:lnTo>
                  <a:lnTo>
                    <a:pt x="66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80" name="Line 32"/>
            <p:cNvSpPr>
              <a:spLocks noChangeShapeType="1"/>
            </p:cNvSpPr>
            <p:nvPr/>
          </p:nvSpPr>
          <p:spPr bwMode="auto">
            <a:xfrm flipV="1">
              <a:off x="2164" y="2250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81" name="Line 33"/>
            <p:cNvSpPr>
              <a:spLocks noChangeShapeType="1"/>
            </p:cNvSpPr>
            <p:nvPr/>
          </p:nvSpPr>
          <p:spPr bwMode="auto">
            <a:xfrm flipV="1">
              <a:off x="2062" y="211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82" name="Line 34"/>
            <p:cNvSpPr>
              <a:spLocks noChangeShapeType="1"/>
            </p:cNvSpPr>
            <p:nvPr/>
          </p:nvSpPr>
          <p:spPr bwMode="auto">
            <a:xfrm flipV="1">
              <a:off x="2062" y="207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83" name="Line 35"/>
            <p:cNvSpPr>
              <a:spLocks noChangeShapeType="1"/>
            </p:cNvSpPr>
            <p:nvPr/>
          </p:nvSpPr>
          <p:spPr bwMode="auto">
            <a:xfrm flipV="1">
              <a:off x="2062" y="202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84" name="Line 36"/>
            <p:cNvSpPr>
              <a:spLocks noChangeShapeType="1"/>
            </p:cNvSpPr>
            <p:nvPr/>
          </p:nvSpPr>
          <p:spPr bwMode="auto">
            <a:xfrm flipV="1">
              <a:off x="2062" y="198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85" name="Line 37"/>
            <p:cNvSpPr>
              <a:spLocks noChangeShapeType="1"/>
            </p:cNvSpPr>
            <p:nvPr/>
          </p:nvSpPr>
          <p:spPr bwMode="auto">
            <a:xfrm flipV="1">
              <a:off x="2062" y="193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86" name="Line 38"/>
            <p:cNvSpPr>
              <a:spLocks noChangeShapeType="1"/>
            </p:cNvSpPr>
            <p:nvPr/>
          </p:nvSpPr>
          <p:spPr bwMode="auto">
            <a:xfrm flipV="1">
              <a:off x="2062" y="189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87" name="Line 39"/>
            <p:cNvSpPr>
              <a:spLocks noChangeShapeType="1"/>
            </p:cNvSpPr>
            <p:nvPr/>
          </p:nvSpPr>
          <p:spPr bwMode="auto">
            <a:xfrm flipV="1">
              <a:off x="2062" y="184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88" name="Line 40"/>
            <p:cNvSpPr>
              <a:spLocks noChangeShapeType="1"/>
            </p:cNvSpPr>
            <p:nvPr/>
          </p:nvSpPr>
          <p:spPr bwMode="auto">
            <a:xfrm flipV="1">
              <a:off x="2062" y="180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89" name="Line 41"/>
            <p:cNvSpPr>
              <a:spLocks noChangeShapeType="1"/>
            </p:cNvSpPr>
            <p:nvPr/>
          </p:nvSpPr>
          <p:spPr bwMode="auto">
            <a:xfrm flipV="1">
              <a:off x="2062" y="175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90" name="Line 42"/>
            <p:cNvSpPr>
              <a:spLocks noChangeShapeType="1"/>
            </p:cNvSpPr>
            <p:nvPr/>
          </p:nvSpPr>
          <p:spPr bwMode="auto">
            <a:xfrm flipV="1">
              <a:off x="2062" y="171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91" name="Line 43"/>
            <p:cNvSpPr>
              <a:spLocks noChangeShapeType="1"/>
            </p:cNvSpPr>
            <p:nvPr/>
          </p:nvSpPr>
          <p:spPr bwMode="auto">
            <a:xfrm flipV="1">
              <a:off x="2062" y="166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92" name="Line 44"/>
            <p:cNvSpPr>
              <a:spLocks noChangeShapeType="1"/>
            </p:cNvSpPr>
            <p:nvPr/>
          </p:nvSpPr>
          <p:spPr bwMode="auto">
            <a:xfrm flipV="1">
              <a:off x="2062" y="162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93" name="Line 45"/>
            <p:cNvSpPr>
              <a:spLocks noChangeShapeType="1"/>
            </p:cNvSpPr>
            <p:nvPr/>
          </p:nvSpPr>
          <p:spPr bwMode="auto">
            <a:xfrm flipV="1">
              <a:off x="2062" y="157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94" name="Line 46"/>
            <p:cNvSpPr>
              <a:spLocks noChangeShapeType="1"/>
            </p:cNvSpPr>
            <p:nvPr/>
          </p:nvSpPr>
          <p:spPr bwMode="auto">
            <a:xfrm flipV="1">
              <a:off x="2062" y="153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95" name="Line 47"/>
            <p:cNvSpPr>
              <a:spLocks noChangeShapeType="1"/>
            </p:cNvSpPr>
            <p:nvPr/>
          </p:nvSpPr>
          <p:spPr bwMode="auto">
            <a:xfrm flipV="1">
              <a:off x="2062" y="148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96" name="Line 48"/>
            <p:cNvSpPr>
              <a:spLocks noChangeShapeType="1"/>
            </p:cNvSpPr>
            <p:nvPr/>
          </p:nvSpPr>
          <p:spPr bwMode="auto">
            <a:xfrm flipV="1">
              <a:off x="2350" y="2250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97" name="Line 49"/>
            <p:cNvSpPr>
              <a:spLocks noChangeShapeType="1"/>
            </p:cNvSpPr>
            <p:nvPr/>
          </p:nvSpPr>
          <p:spPr bwMode="auto">
            <a:xfrm flipV="1">
              <a:off x="2524" y="2250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98" name="Line 50"/>
            <p:cNvSpPr>
              <a:spLocks noChangeShapeType="1"/>
            </p:cNvSpPr>
            <p:nvPr/>
          </p:nvSpPr>
          <p:spPr bwMode="auto">
            <a:xfrm flipV="1">
              <a:off x="1570" y="2250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99" name="Line 51"/>
            <p:cNvSpPr>
              <a:spLocks noChangeShapeType="1"/>
            </p:cNvSpPr>
            <p:nvPr/>
          </p:nvSpPr>
          <p:spPr bwMode="auto">
            <a:xfrm flipV="1">
              <a:off x="1384" y="2250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00" name="Line 52"/>
            <p:cNvSpPr>
              <a:spLocks noChangeShapeType="1"/>
            </p:cNvSpPr>
            <p:nvPr/>
          </p:nvSpPr>
          <p:spPr bwMode="auto">
            <a:xfrm flipV="1">
              <a:off x="1210" y="2250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01" name="Line 53"/>
            <p:cNvSpPr>
              <a:spLocks noChangeShapeType="1"/>
            </p:cNvSpPr>
            <p:nvPr/>
          </p:nvSpPr>
          <p:spPr bwMode="auto">
            <a:xfrm flipH="1">
              <a:off x="1018" y="1482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02" name="Line 54"/>
            <p:cNvSpPr>
              <a:spLocks noChangeShapeType="1"/>
            </p:cNvSpPr>
            <p:nvPr/>
          </p:nvSpPr>
          <p:spPr bwMode="auto">
            <a:xfrm flipH="1">
              <a:off x="1018" y="1854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03" name="Line 55"/>
            <p:cNvSpPr>
              <a:spLocks noChangeShapeType="1"/>
            </p:cNvSpPr>
            <p:nvPr/>
          </p:nvSpPr>
          <p:spPr bwMode="auto">
            <a:xfrm flipH="1">
              <a:off x="1018" y="1986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04" name="Line 56"/>
            <p:cNvSpPr>
              <a:spLocks noChangeShapeType="1"/>
            </p:cNvSpPr>
            <p:nvPr/>
          </p:nvSpPr>
          <p:spPr bwMode="auto">
            <a:xfrm flipH="1">
              <a:off x="1018" y="2130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05" name="Line 57"/>
            <p:cNvSpPr>
              <a:spLocks noChangeShapeType="1"/>
            </p:cNvSpPr>
            <p:nvPr/>
          </p:nvSpPr>
          <p:spPr bwMode="auto">
            <a:xfrm flipH="1">
              <a:off x="1018" y="1716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06" name="Line 58"/>
            <p:cNvSpPr>
              <a:spLocks noChangeShapeType="1"/>
            </p:cNvSpPr>
            <p:nvPr/>
          </p:nvSpPr>
          <p:spPr bwMode="auto">
            <a:xfrm flipH="1">
              <a:off x="1018" y="1596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07" name="Line 59"/>
            <p:cNvSpPr>
              <a:spLocks noChangeShapeType="1"/>
            </p:cNvSpPr>
            <p:nvPr/>
          </p:nvSpPr>
          <p:spPr bwMode="auto">
            <a:xfrm flipV="1">
              <a:off x="1774" y="2250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08" name="Line 60"/>
            <p:cNvSpPr>
              <a:spLocks noChangeShapeType="1"/>
            </p:cNvSpPr>
            <p:nvPr/>
          </p:nvSpPr>
          <p:spPr bwMode="auto">
            <a:xfrm flipV="1">
              <a:off x="1972" y="2250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09" name="Line 61"/>
            <p:cNvSpPr>
              <a:spLocks noChangeShapeType="1"/>
            </p:cNvSpPr>
            <p:nvPr/>
          </p:nvSpPr>
          <p:spPr bwMode="auto">
            <a:xfrm flipH="1">
              <a:off x="2188" y="214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10" name="Line 62"/>
            <p:cNvSpPr>
              <a:spLocks noChangeShapeType="1"/>
            </p:cNvSpPr>
            <p:nvPr/>
          </p:nvSpPr>
          <p:spPr bwMode="auto">
            <a:xfrm flipH="1">
              <a:off x="2146" y="214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11" name="Line 63"/>
            <p:cNvSpPr>
              <a:spLocks noChangeShapeType="1"/>
            </p:cNvSpPr>
            <p:nvPr/>
          </p:nvSpPr>
          <p:spPr bwMode="auto">
            <a:xfrm flipH="1">
              <a:off x="2098" y="214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12" name="Line 64"/>
            <p:cNvSpPr>
              <a:spLocks noChangeShapeType="1"/>
            </p:cNvSpPr>
            <p:nvPr/>
          </p:nvSpPr>
          <p:spPr bwMode="auto">
            <a:xfrm flipH="1">
              <a:off x="2062" y="214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13" name="Freeform 65"/>
            <p:cNvSpPr>
              <a:spLocks/>
            </p:cNvSpPr>
            <p:nvPr/>
          </p:nvSpPr>
          <p:spPr bwMode="auto">
            <a:xfrm>
              <a:off x="1042" y="1362"/>
              <a:ext cx="1602" cy="894"/>
            </a:xfrm>
            <a:custGeom>
              <a:avLst/>
              <a:gdLst>
                <a:gd name="T0" fmla="*/ 1602 w 1602"/>
                <a:gd name="T1" fmla="*/ 780 h 894"/>
                <a:gd name="T2" fmla="*/ 1176 w 1602"/>
                <a:gd name="T3" fmla="*/ 780 h 894"/>
                <a:gd name="T4" fmla="*/ 1176 w 1602"/>
                <a:gd name="T5" fmla="*/ 0 h 894"/>
                <a:gd name="T6" fmla="*/ 0 w 1602"/>
                <a:gd name="T7" fmla="*/ 894 h 8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02" h="894">
                  <a:moveTo>
                    <a:pt x="1602" y="780"/>
                  </a:moveTo>
                  <a:lnTo>
                    <a:pt x="1176" y="780"/>
                  </a:lnTo>
                  <a:lnTo>
                    <a:pt x="1176" y="0"/>
                  </a:lnTo>
                  <a:lnTo>
                    <a:pt x="0" y="89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14" name="Line 66"/>
            <p:cNvSpPr>
              <a:spLocks noChangeShapeType="1"/>
            </p:cNvSpPr>
            <p:nvPr/>
          </p:nvSpPr>
          <p:spPr bwMode="auto">
            <a:xfrm flipV="1">
              <a:off x="2230" y="1518"/>
              <a:ext cx="114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15" name="Line 67"/>
            <p:cNvSpPr>
              <a:spLocks noChangeShapeType="1"/>
            </p:cNvSpPr>
            <p:nvPr/>
          </p:nvSpPr>
          <p:spPr bwMode="auto">
            <a:xfrm flipV="1">
              <a:off x="2218" y="2022"/>
              <a:ext cx="12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16" name="Line 68"/>
            <p:cNvSpPr>
              <a:spLocks noChangeShapeType="1"/>
            </p:cNvSpPr>
            <p:nvPr/>
          </p:nvSpPr>
          <p:spPr bwMode="auto">
            <a:xfrm flipH="1">
              <a:off x="1930" y="1752"/>
              <a:ext cx="114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17" name="Line 69"/>
            <p:cNvSpPr>
              <a:spLocks noChangeShapeType="1"/>
            </p:cNvSpPr>
            <p:nvPr/>
          </p:nvSpPr>
          <p:spPr bwMode="auto">
            <a:xfrm flipH="1">
              <a:off x="1948" y="2142"/>
              <a:ext cx="114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18" name="Freeform 70"/>
            <p:cNvSpPr>
              <a:spLocks/>
            </p:cNvSpPr>
            <p:nvPr/>
          </p:nvSpPr>
          <p:spPr bwMode="auto">
            <a:xfrm>
              <a:off x="2224" y="1584"/>
              <a:ext cx="48" cy="42"/>
            </a:xfrm>
            <a:custGeom>
              <a:avLst/>
              <a:gdLst>
                <a:gd name="T0" fmla="*/ 30 w 48"/>
                <a:gd name="T1" fmla="*/ 0 h 42"/>
                <a:gd name="T2" fmla="*/ 0 w 48"/>
                <a:gd name="T3" fmla="*/ 42 h 42"/>
                <a:gd name="T4" fmla="*/ 48 w 48"/>
                <a:gd name="T5" fmla="*/ 18 h 42"/>
                <a:gd name="T6" fmla="*/ 30 w 48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42">
                  <a:moveTo>
                    <a:pt x="30" y="0"/>
                  </a:moveTo>
                  <a:lnTo>
                    <a:pt x="0" y="42"/>
                  </a:lnTo>
                  <a:lnTo>
                    <a:pt x="48" y="1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19" name="Freeform 71"/>
            <p:cNvSpPr>
              <a:spLocks/>
            </p:cNvSpPr>
            <p:nvPr/>
          </p:nvSpPr>
          <p:spPr bwMode="auto">
            <a:xfrm>
              <a:off x="2224" y="1584"/>
              <a:ext cx="48" cy="42"/>
            </a:xfrm>
            <a:custGeom>
              <a:avLst/>
              <a:gdLst>
                <a:gd name="T0" fmla="*/ 30 w 48"/>
                <a:gd name="T1" fmla="*/ 0 h 42"/>
                <a:gd name="T2" fmla="*/ 0 w 48"/>
                <a:gd name="T3" fmla="*/ 42 h 42"/>
                <a:gd name="T4" fmla="*/ 48 w 48"/>
                <a:gd name="T5" fmla="*/ 18 h 42"/>
                <a:gd name="T6" fmla="*/ 30 w 48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42">
                  <a:moveTo>
                    <a:pt x="30" y="0"/>
                  </a:moveTo>
                  <a:lnTo>
                    <a:pt x="0" y="42"/>
                  </a:lnTo>
                  <a:lnTo>
                    <a:pt x="48" y="18"/>
                  </a:lnTo>
                  <a:lnTo>
                    <a:pt x="3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20" name="Freeform 72"/>
            <p:cNvSpPr>
              <a:spLocks/>
            </p:cNvSpPr>
            <p:nvPr/>
          </p:nvSpPr>
          <p:spPr bwMode="auto">
            <a:xfrm>
              <a:off x="2212" y="2088"/>
              <a:ext cx="48" cy="48"/>
            </a:xfrm>
            <a:custGeom>
              <a:avLst/>
              <a:gdLst>
                <a:gd name="T0" fmla="*/ 30 w 48"/>
                <a:gd name="T1" fmla="*/ 6 h 48"/>
                <a:gd name="T2" fmla="*/ 30 w 48"/>
                <a:gd name="T3" fmla="*/ 0 h 48"/>
                <a:gd name="T4" fmla="*/ 0 w 48"/>
                <a:gd name="T5" fmla="*/ 48 h 48"/>
                <a:gd name="T6" fmla="*/ 48 w 48"/>
                <a:gd name="T7" fmla="*/ 24 h 48"/>
                <a:gd name="T8" fmla="*/ 30 w 48"/>
                <a:gd name="T9" fmla="*/ 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48">
                  <a:moveTo>
                    <a:pt x="30" y="6"/>
                  </a:moveTo>
                  <a:lnTo>
                    <a:pt x="30" y="0"/>
                  </a:lnTo>
                  <a:lnTo>
                    <a:pt x="0" y="48"/>
                  </a:lnTo>
                  <a:lnTo>
                    <a:pt x="48" y="24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21" name="Freeform 73"/>
            <p:cNvSpPr>
              <a:spLocks/>
            </p:cNvSpPr>
            <p:nvPr/>
          </p:nvSpPr>
          <p:spPr bwMode="auto">
            <a:xfrm>
              <a:off x="2212" y="2088"/>
              <a:ext cx="48" cy="48"/>
            </a:xfrm>
            <a:custGeom>
              <a:avLst/>
              <a:gdLst>
                <a:gd name="T0" fmla="*/ 30 w 48"/>
                <a:gd name="T1" fmla="*/ 6 h 48"/>
                <a:gd name="T2" fmla="*/ 30 w 48"/>
                <a:gd name="T3" fmla="*/ 0 h 48"/>
                <a:gd name="T4" fmla="*/ 0 w 48"/>
                <a:gd name="T5" fmla="*/ 48 h 48"/>
                <a:gd name="T6" fmla="*/ 48 w 48"/>
                <a:gd name="T7" fmla="*/ 24 h 48"/>
                <a:gd name="T8" fmla="*/ 30 w 48"/>
                <a:gd name="T9" fmla="*/ 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48">
                  <a:moveTo>
                    <a:pt x="30" y="6"/>
                  </a:moveTo>
                  <a:lnTo>
                    <a:pt x="30" y="0"/>
                  </a:lnTo>
                  <a:lnTo>
                    <a:pt x="0" y="48"/>
                  </a:lnTo>
                  <a:lnTo>
                    <a:pt x="48" y="24"/>
                  </a:lnTo>
                  <a:lnTo>
                    <a:pt x="3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22" name="Freeform 74"/>
            <p:cNvSpPr>
              <a:spLocks/>
            </p:cNvSpPr>
            <p:nvPr/>
          </p:nvSpPr>
          <p:spPr bwMode="auto">
            <a:xfrm>
              <a:off x="2002" y="1746"/>
              <a:ext cx="48" cy="42"/>
            </a:xfrm>
            <a:custGeom>
              <a:avLst/>
              <a:gdLst>
                <a:gd name="T0" fmla="*/ 18 w 48"/>
                <a:gd name="T1" fmla="*/ 42 h 42"/>
                <a:gd name="T2" fmla="*/ 48 w 48"/>
                <a:gd name="T3" fmla="*/ 0 h 42"/>
                <a:gd name="T4" fmla="*/ 0 w 48"/>
                <a:gd name="T5" fmla="*/ 24 h 42"/>
                <a:gd name="T6" fmla="*/ 18 w 48"/>
                <a:gd name="T7" fmla="*/ 42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42">
                  <a:moveTo>
                    <a:pt x="18" y="42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18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23" name="Freeform 75"/>
            <p:cNvSpPr>
              <a:spLocks/>
            </p:cNvSpPr>
            <p:nvPr/>
          </p:nvSpPr>
          <p:spPr bwMode="auto">
            <a:xfrm>
              <a:off x="2002" y="1746"/>
              <a:ext cx="48" cy="42"/>
            </a:xfrm>
            <a:custGeom>
              <a:avLst/>
              <a:gdLst>
                <a:gd name="T0" fmla="*/ 18 w 48"/>
                <a:gd name="T1" fmla="*/ 42 h 42"/>
                <a:gd name="T2" fmla="*/ 48 w 48"/>
                <a:gd name="T3" fmla="*/ 0 h 42"/>
                <a:gd name="T4" fmla="*/ 0 w 48"/>
                <a:gd name="T5" fmla="*/ 24 h 42"/>
                <a:gd name="T6" fmla="*/ 18 w 48"/>
                <a:gd name="T7" fmla="*/ 42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42">
                  <a:moveTo>
                    <a:pt x="18" y="42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18" y="4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24" name="Freeform 76"/>
            <p:cNvSpPr>
              <a:spLocks/>
            </p:cNvSpPr>
            <p:nvPr/>
          </p:nvSpPr>
          <p:spPr bwMode="auto">
            <a:xfrm>
              <a:off x="2020" y="2136"/>
              <a:ext cx="48" cy="42"/>
            </a:xfrm>
            <a:custGeom>
              <a:avLst/>
              <a:gdLst>
                <a:gd name="T0" fmla="*/ 18 w 48"/>
                <a:gd name="T1" fmla="*/ 42 h 42"/>
                <a:gd name="T2" fmla="*/ 48 w 48"/>
                <a:gd name="T3" fmla="*/ 0 h 42"/>
                <a:gd name="T4" fmla="*/ 0 w 48"/>
                <a:gd name="T5" fmla="*/ 24 h 42"/>
                <a:gd name="T6" fmla="*/ 18 w 48"/>
                <a:gd name="T7" fmla="*/ 42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42">
                  <a:moveTo>
                    <a:pt x="18" y="42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18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25" name="Freeform 77"/>
            <p:cNvSpPr>
              <a:spLocks/>
            </p:cNvSpPr>
            <p:nvPr/>
          </p:nvSpPr>
          <p:spPr bwMode="auto">
            <a:xfrm>
              <a:off x="2020" y="2136"/>
              <a:ext cx="48" cy="42"/>
            </a:xfrm>
            <a:custGeom>
              <a:avLst/>
              <a:gdLst>
                <a:gd name="T0" fmla="*/ 18 w 48"/>
                <a:gd name="T1" fmla="*/ 42 h 42"/>
                <a:gd name="T2" fmla="*/ 48 w 48"/>
                <a:gd name="T3" fmla="*/ 0 h 42"/>
                <a:gd name="T4" fmla="*/ 0 w 48"/>
                <a:gd name="T5" fmla="*/ 24 h 42"/>
                <a:gd name="T6" fmla="*/ 18 w 48"/>
                <a:gd name="T7" fmla="*/ 42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42">
                  <a:moveTo>
                    <a:pt x="18" y="42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18" y="4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26" name="Rectangle 78"/>
            <p:cNvSpPr>
              <a:spLocks noChangeArrowheads="1"/>
            </p:cNvSpPr>
            <p:nvPr/>
          </p:nvSpPr>
          <p:spPr bwMode="auto">
            <a:xfrm>
              <a:off x="1104" y="2438"/>
              <a:ext cx="13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объем частицы </a:t>
              </a:r>
              <a:r>
                <a:rPr lang="en-US" altLang="ru-RU" sz="1600" i="1">
                  <a:solidFill>
                    <a:srgbClr val="000000"/>
                  </a:solidFill>
                </a:rPr>
                <a:t>v </a:t>
              </a:r>
              <a:r>
                <a:rPr lang="en-US" altLang="ru-RU" sz="1600">
                  <a:solidFill>
                    <a:srgbClr val="000000"/>
                  </a:solidFill>
                </a:rPr>
                <a:t>(*</a:t>
              </a:r>
              <a:r>
                <a:rPr lang="en-US" altLang="ru-RU" sz="1500" b="0">
                  <a:solidFill>
                    <a:srgbClr val="000000"/>
                  </a:solidFill>
                </a:rPr>
                <a:t>10   </a:t>
              </a:r>
              <a:r>
                <a:rPr lang="ru-RU" altLang="ru-RU" sz="1500" b="0">
                  <a:solidFill>
                    <a:srgbClr val="000000"/>
                  </a:solidFill>
                </a:rPr>
                <a:t>м</a:t>
              </a:r>
              <a:r>
                <a:rPr lang="en-US" altLang="ru-RU" sz="1600">
                  <a:solidFill>
                    <a:srgbClr val="000000"/>
                  </a:solidFill>
                </a:rPr>
                <a:t> )</a:t>
              </a:r>
              <a:endParaRPr lang="ru-RU" altLang="ru-RU" sz="2800" b="0"/>
            </a:p>
          </p:txBody>
        </p:sp>
        <p:sp>
          <p:nvSpPr>
            <p:cNvPr id="61527" name="Rectangle 79"/>
            <p:cNvSpPr>
              <a:spLocks noChangeArrowheads="1"/>
            </p:cNvSpPr>
            <p:nvPr/>
          </p:nvSpPr>
          <p:spPr bwMode="auto">
            <a:xfrm>
              <a:off x="2208" y="2438"/>
              <a:ext cx="9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900" b="0">
                  <a:solidFill>
                    <a:srgbClr val="000000"/>
                  </a:solidFill>
                </a:rPr>
                <a:t>-25</a:t>
              </a:r>
              <a:endParaRPr lang="ru-RU" altLang="ru-RU" sz="2800" b="0"/>
            </a:p>
          </p:txBody>
        </p:sp>
        <p:sp>
          <p:nvSpPr>
            <p:cNvPr id="61528" name="Rectangle 80"/>
            <p:cNvSpPr>
              <a:spLocks noChangeArrowheads="1"/>
            </p:cNvSpPr>
            <p:nvPr/>
          </p:nvSpPr>
          <p:spPr bwMode="auto">
            <a:xfrm>
              <a:off x="2364" y="2438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900" b="0">
                  <a:solidFill>
                    <a:srgbClr val="000000"/>
                  </a:solidFill>
                </a:rPr>
                <a:t>3</a:t>
              </a:r>
              <a:endParaRPr lang="ru-RU" altLang="ru-RU" sz="2800" b="0"/>
            </a:p>
          </p:txBody>
        </p:sp>
        <p:sp>
          <p:nvSpPr>
            <p:cNvPr id="61529" name="Rectangle 81"/>
            <p:cNvSpPr>
              <a:spLocks noChangeArrowheads="1"/>
            </p:cNvSpPr>
            <p:nvPr/>
          </p:nvSpPr>
          <p:spPr bwMode="auto">
            <a:xfrm>
              <a:off x="2928" y="2112"/>
              <a:ext cx="6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500" b="0">
                  <a:solidFill>
                    <a:srgbClr val="000000"/>
                  </a:solidFill>
                </a:rPr>
                <a:t>(</a:t>
              </a:r>
              <a:r>
                <a:rPr lang="en-US" altLang="ru-RU" sz="1600" i="1">
                  <a:solidFill>
                    <a:srgbClr val="000000"/>
                  </a:solidFill>
                </a:rPr>
                <a:t>d</a:t>
              </a:r>
              <a:r>
                <a:rPr lang="en-US" altLang="ru-RU" sz="1500" i="1">
                  <a:solidFill>
                    <a:srgbClr val="000000"/>
                  </a:solidFill>
                </a:rPr>
                <a:t> ~</a:t>
              </a:r>
              <a:r>
                <a:rPr lang="ru-RU" altLang="ru-RU" sz="1500" b="0">
                  <a:solidFill>
                    <a:srgbClr val="000000"/>
                  </a:solidFill>
                </a:rPr>
                <a:t>0.028 мк)</a:t>
              </a:r>
              <a:endParaRPr lang="ru-RU" altLang="ru-RU" sz="2800" b="0"/>
            </a:p>
          </p:txBody>
        </p:sp>
      </p:grpSp>
      <p:grpSp>
        <p:nvGrpSpPr>
          <p:cNvPr id="418898" name="Group 82"/>
          <p:cNvGrpSpPr>
            <a:grpSpLocks/>
          </p:cNvGrpSpPr>
          <p:nvPr/>
        </p:nvGrpSpPr>
        <p:grpSpPr bwMode="auto">
          <a:xfrm>
            <a:off x="990600" y="5341938"/>
            <a:ext cx="7124700" cy="1046162"/>
            <a:chOff x="624" y="2749"/>
            <a:chExt cx="4488" cy="659"/>
          </a:xfrm>
        </p:grpSpPr>
        <p:sp>
          <p:nvSpPr>
            <p:cNvPr id="61448" name="Rectangle 83"/>
            <p:cNvSpPr>
              <a:spLocks noChangeArrowheads="1"/>
            </p:cNvSpPr>
            <p:nvPr/>
          </p:nvSpPr>
          <p:spPr bwMode="auto">
            <a:xfrm>
              <a:off x="1813" y="2749"/>
              <a:ext cx="14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i="1">
                  <a:solidFill>
                    <a:srgbClr val="000000"/>
                  </a:solidFill>
                </a:rPr>
                <a:t>FD,%=100*</a:t>
              </a:r>
              <a:r>
                <a:rPr lang="ru-RU" altLang="ru-RU">
                  <a:solidFill>
                    <a:srgbClr val="000000"/>
                  </a:solidFill>
                </a:rPr>
                <a:t>(</a:t>
              </a:r>
              <a:r>
                <a:rPr lang="ru-RU" altLang="ru-RU" sz="2000" i="1">
                  <a:solidFill>
                    <a:srgbClr val="000000"/>
                  </a:solidFill>
                </a:rPr>
                <a:t>χ</a:t>
              </a:r>
              <a:r>
                <a:rPr lang="ru-RU" altLang="ru-RU" i="1">
                  <a:solidFill>
                    <a:srgbClr val="000000"/>
                  </a:solidFill>
                </a:rPr>
                <a:t>    - </a:t>
              </a:r>
              <a:r>
                <a:rPr lang="ru-RU" altLang="ru-RU" sz="2000" i="1">
                  <a:solidFill>
                    <a:srgbClr val="000000"/>
                  </a:solidFill>
                </a:rPr>
                <a:t>χ</a:t>
              </a:r>
              <a:r>
                <a:rPr lang="ru-RU" altLang="ru-RU">
                  <a:solidFill>
                    <a:srgbClr val="000000"/>
                  </a:solidFill>
                </a:rPr>
                <a:t>    )</a:t>
              </a:r>
              <a:r>
                <a:rPr lang="ru-RU" altLang="ru-RU" i="1">
                  <a:solidFill>
                    <a:srgbClr val="000000"/>
                  </a:solidFill>
                </a:rPr>
                <a:t>/ </a:t>
              </a:r>
              <a:r>
                <a:rPr lang="ru-RU" altLang="ru-RU" sz="2000" i="1">
                  <a:solidFill>
                    <a:srgbClr val="000000"/>
                  </a:solidFill>
                </a:rPr>
                <a:t>χ</a:t>
              </a:r>
            </a:p>
          </p:txBody>
        </p:sp>
        <p:sp>
          <p:nvSpPr>
            <p:cNvPr id="61449" name="Rectangle 84"/>
            <p:cNvSpPr>
              <a:spLocks noChangeArrowheads="1"/>
            </p:cNvSpPr>
            <p:nvPr/>
          </p:nvSpPr>
          <p:spPr bwMode="auto">
            <a:xfrm>
              <a:off x="2661" y="2859"/>
              <a:ext cx="12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i="1">
                  <a:solidFill>
                    <a:srgbClr val="000000"/>
                  </a:solidFill>
                </a:rPr>
                <a:t>LF</a:t>
              </a:r>
              <a:endParaRPr lang="ru-RU" altLang="ru-RU" sz="2800" b="0"/>
            </a:p>
          </p:txBody>
        </p:sp>
        <p:sp>
          <p:nvSpPr>
            <p:cNvPr id="61450" name="Rectangle 85"/>
            <p:cNvSpPr>
              <a:spLocks noChangeArrowheads="1"/>
            </p:cNvSpPr>
            <p:nvPr/>
          </p:nvSpPr>
          <p:spPr bwMode="auto">
            <a:xfrm>
              <a:off x="3285" y="2859"/>
              <a:ext cx="12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i="1">
                  <a:solidFill>
                    <a:srgbClr val="000000"/>
                  </a:solidFill>
                </a:rPr>
                <a:t>LF</a:t>
              </a:r>
              <a:endParaRPr lang="ru-RU" altLang="ru-RU" sz="2800" b="0"/>
            </a:p>
          </p:txBody>
        </p:sp>
        <p:sp>
          <p:nvSpPr>
            <p:cNvPr id="61451" name="Rectangle 86"/>
            <p:cNvSpPr>
              <a:spLocks noChangeArrowheads="1"/>
            </p:cNvSpPr>
            <p:nvPr/>
          </p:nvSpPr>
          <p:spPr bwMode="auto">
            <a:xfrm>
              <a:off x="2949" y="2859"/>
              <a:ext cx="1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i="1">
                  <a:solidFill>
                    <a:srgbClr val="000000"/>
                  </a:solidFill>
                </a:rPr>
                <a:t>HF</a:t>
              </a:r>
              <a:endParaRPr lang="ru-RU" altLang="ru-RU" sz="2800" b="0"/>
            </a:p>
          </p:txBody>
        </p:sp>
        <p:sp>
          <p:nvSpPr>
            <p:cNvPr id="61452" name="Rectangle 87"/>
            <p:cNvSpPr>
              <a:spLocks noChangeArrowheads="1"/>
            </p:cNvSpPr>
            <p:nvPr/>
          </p:nvSpPr>
          <p:spPr bwMode="auto">
            <a:xfrm>
              <a:off x="624" y="2976"/>
              <a:ext cx="434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2000" i="1">
                  <a:solidFill>
                    <a:srgbClr val="000000"/>
                  </a:solidFill>
                </a:rPr>
                <a:t>χ</a:t>
              </a:r>
              <a:r>
                <a:rPr lang="ru-RU" altLang="ru-RU" i="1">
                  <a:solidFill>
                    <a:srgbClr val="000000"/>
                  </a:solidFill>
                </a:rPr>
                <a:t>   </a:t>
              </a:r>
              <a:r>
                <a:rPr lang="ru-RU" altLang="ru-RU" sz="1600" b="0">
                  <a:solidFill>
                    <a:srgbClr val="000000"/>
                  </a:solidFill>
                </a:rPr>
                <a:t>- магнитная восприимчивость на низкой частоте переменного поля (470 Гц)</a:t>
              </a:r>
            </a:p>
          </p:txBody>
        </p:sp>
        <p:sp>
          <p:nvSpPr>
            <p:cNvPr id="61453" name="Rectangle 88"/>
            <p:cNvSpPr>
              <a:spLocks noChangeArrowheads="1"/>
            </p:cNvSpPr>
            <p:nvPr/>
          </p:nvSpPr>
          <p:spPr bwMode="auto">
            <a:xfrm>
              <a:off x="672" y="3101"/>
              <a:ext cx="12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i="1">
                  <a:solidFill>
                    <a:srgbClr val="000000"/>
                  </a:solidFill>
                </a:rPr>
                <a:t>LF</a:t>
              </a:r>
              <a:endParaRPr lang="ru-RU" altLang="ru-RU" sz="2800" b="0"/>
            </a:p>
          </p:txBody>
        </p:sp>
        <p:sp>
          <p:nvSpPr>
            <p:cNvPr id="61454" name="Rectangle 89"/>
            <p:cNvSpPr>
              <a:spLocks noChangeArrowheads="1"/>
            </p:cNvSpPr>
            <p:nvPr/>
          </p:nvSpPr>
          <p:spPr bwMode="auto">
            <a:xfrm>
              <a:off x="624" y="3168"/>
              <a:ext cx="44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2000" i="1">
                  <a:solidFill>
                    <a:srgbClr val="000000"/>
                  </a:solidFill>
                </a:rPr>
                <a:t>χ</a:t>
              </a:r>
              <a:r>
                <a:rPr lang="ru-RU" altLang="ru-RU" i="1">
                  <a:solidFill>
                    <a:srgbClr val="000000"/>
                  </a:solidFill>
                </a:rPr>
                <a:t>   </a:t>
              </a:r>
              <a:r>
                <a:rPr lang="ru-RU" altLang="ru-RU" sz="1600" b="0">
                  <a:solidFill>
                    <a:srgbClr val="000000"/>
                  </a:solidFill>
                </a:rPr>
                <a:t>- магнитная восприимчивость на высокой частоте переменного поля (4700 Гц)</a:t>
              </a:r>
            </a:p>
          </p:txBody>
        </p:sp>
        <p:sp>
          <p:nvSpPr>
            <p:cNvPr id="61455" name="Rectangle 90"/>
            <p:cNvSpPr>
              <a:spLocks noChangeArrowheads="1"/>
            </p:cNvSpPr>
            <p:nvPr/>
          </p:nvSpPr>
          <p:spPr bwMode="auto">
            <a:xfrm>
              <a:off x="672" y="3293"/>
              <a:ext cx="1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i="1">
                  <a:solidFill>
                    <a:srgbClr val="000000"/>
                  </a:solidFill>
                </a:rPr>
                <a:t>HF</a:t>
              </a:r>
              <a:endParaRPr lang="ru-RU" altLang="ru-RU" sz="2800" b="0"/>
            </a:p>
          </p:txBody>
        </p:sp>
      </p:grpSp>
      <p:sp>
        <p:nvSpPr>
          <p:cNvPr id="61447" name="WordArt 94"/>
          <p:cNvSpPr>
            <a:spLocks noChangeArrowheads="1" noChangeShapeType="1" noTextEdit="1"/>
          </p:cNvSpPr>
          <p:nvPr/>
        </p:nvSpPr>
        <p:spPr bwMode="auto">
          <a:xfrm>
            <a:off x="741363" y="425450"/>
            <a:ext cx="81327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Суперпарамагнизм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1" grpId="0" autoUpdateAnimBg="0"/>
      <p:bldP spid="41882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9"/>
          <p:cNvGrpSpPr>
            <a:grpSpLocks noChangeAspect="1"/>
          </p:cNvGrpSpPr>
          <p:nvPr/>
        </p:nvGrpSpPr>
        <p:grpSpPr bwMode="auto">
          <a:xfrm rot="5400000">
            <a:off x="3928269" y="1032669"/>
            <a:ext cx="4259262" cy="4343400"/>
            <a:chOff x="1070" y="1008"/>
            <a:chExt cx="1883" cy="1920"/>
          </a:xfrm>
        </p:grpSpPr>
        <p:sp>
          <p:nvSpPr>
            <p:cNvPr id="7182" name="Oval 50"/>
            <p:cNvSpPr>
              <a:spLocks noChangeAspect="1" noChangeArrowheads="1"/>
            </p:cNvSpPr>
            <p:nvPr/>
          </p:nvSpPr>
          <p:spPr bwMode="auto">
            <a:xfrm>
              <a:off x="2016" y="1632"/>
              <a:ext cx="812" cy="6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7183" name="Oval 51"/>
            <p:cNvSpPr>
              <a:spLocks noChangeAspect="1" noChangeArrowheads="1"/>
            </p:cNvSpPr>
            <p:nvPr/>
          </p:nvSpPr>
          <p:spPr bwMode="auto">
            <a:xfrm>
              <a:off x="2030" y="1749"/>
              <a:ext cx="562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7184" name="Oval 52"/>
            <p:cNvSpPr>
              <a:spLocks noChangeAspect="1" noChangeArrowheads="1"/>
            </p:cNvSpPr>
            <p:nvPr/>
          </p:nvSpPr>
          <p:spPr bwMode="auto">
            <a:xfrm>
              <a:off x="2030" y="1845"/>
              <a:ext cx="329" cy="23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7185" name="Arc 53"/>
            <p:cNvSpPr>
              <a:spLocks noChangeAspect="1"/>
            </p:cNvSpPr>
            <p:nvPr/>
          </p:nvSpPr>
          <p:spPr bwMode="auto">
            <a:xfrm flipH="1">
              <a:off x="2016" y="1392"/>
              <a:ext cx="720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6" name="Arc 54"/>
            <p:cNvSpPr>
              <a:spLocks noChangeAspect="1"/>
            </p:cNvSpPr>
            <p:nvPr/>
          </p:nvSpPr>
          <p:spPr bwMode="auto">
            <a:xfrm flipH="1" flipV="1">
              <a:off x="2016" y="1954"/>
              <a:ext cx="720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7" name="Arc 55"/>
            <p:cNvSpPr>
              <a:spLocks noChangeAspect="1"/>
            </p:cNvSpPr>
            <p:nvPr/>
          </p:nvSpPr>
          <p:spPr bwMode="auto">
            <a:xfrm rot="-5400000">
              <a:off x="1737" y="1305"/>
              <a:ext cx="941" cy="384"/>
            </a:xfrm>
            <a:custGeom>
              <a:avLst/>
              <a:gdLst>
                <a:gd name="T0" fmla="*/ 0 w 21225"/>
                <a:gd name="T1" fmla="*/ 0 h 21600"/>
                <a:gd name="T2" fmla="*/ 0 w 21225"/>
                <a:gd name="T3" fmla="*/ 0 h 21600"/>
                <a:gd name="T4" fmla="*/ 0 w 2122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25" h="21600" fill="none" extrusionOk="0">
                  <a:moveTo>
                    <a:pt x="-1" y="0"/>
                  </a:moveTo>
                  <a:cubicBezTo>
                    <a:pt x="10384" y="0"/>
                    <a:pt x="19299" y="7389"/>
                    <a:pt x="21225" y="17593"/>
                  </a:cubicBezTo>
                </a:path>
                <a:path w="21225" h="21600" stroke="0" extrusionOk="0">
                  <a:moveTo>
                    <a:pt x="-1" y="0"/>
                  </a:moveTo>
                  <a:cubicBezTo>
                    <a:pt x="10384" y="0"/>
                    <a:pt x="19299" y="7389"/>
                    <a:pt x="21225" y="1759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8" name="Arc 56"/>
            <p:cNvSpPr>
              <a:spLocks noChangeAspect="1"/>
            </p:cNvSpPr>
            <p:nvPr/>
          </p:nvSpPr>
          <p:spPr bwMode="auto">
            <a:xfrm rot="10606290" flipV="1">
              <a:off x="1993" y="1119"/>
              <a:ext cx="960" cy="817"/>
            </a:xfrm>
            <a:custGeom>
              <a:avLst/>
              <a:gdLst>
                <a:gd name="T0" fmla="*/ 0 w 21600"/>
                <a:gd name="T1" fmla="*/ 0 h 21223"/>
                <a:gd name="T2" fmla="*/ 0 w 21600"/>
                <a:gd name="T3" fmla="*/ 0 h 21223"/>
                <a:gd name="T4" fmla="*/ 0 w 21600"/>
                <a:gd name="T5" fmla="*/ 0 h 212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23" fill="none" extrusionOk="0">
                  <a:moveTo>
                    <a:pt x="4017" y="-1"/>
                  </a:moveTo>
                  <a:cubicBezTo>
                    <a:pt x="14216" y="1930"/>
                    <a:pt x="21600" y="10842"/>
                    <a:pt x="21600" y="21223"/>
                  </a:cubicBezTo>
                </a:path>
                <a:path w="21600" h="21223" stroke="0" extrusionOk="0">
                  <a:moveTo>
                    <a:pt x="4017" y="-1"/>
                  </a:moveTo>
                  <a:cubicBezTo>
                    <a:pt x="14216" y="1930"/>
                    <a:pt x="21600" y="10842"/>
                    <a:pt x="21600" y="21223"/>
                  </a:cubicBezTo>
                  <a:lnTo>
                    <a:pt x="0" y="21223"/>
                  </a:lnTo>
                  <a:lnTo>
                    <a:pt x="4017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9" name="Arc 57"/>
            <p:cNvSpPr>
              <a:spLocks noChangeAspect="1"/>
            </p:cNvSpPr>
            <p:nvPr/>
          </p:nvSpPr>
          <p:spPr bwMode="auto">
            <a:xfrm rot="5400000" flipV="1">
              <a:off x="1737" y="2244"/>
              <a:ext cx="941" cy="384"/>
            </a:xfrm>
            <a:custGeom>
              <a:avLst/>
              <a:gdLst>
                <a:gd name="T0" fmla="*/ 0 w 21225"/>
                <a:gd name="T1" fmla="*/ 0 h 21600"/>
                <a:gd name="T2" fmla="*/ 0 w 21225"/>
                <a:gd name="T3" fmla="*/ 0 h 21600"/>
                <a:gd name="T4" fmla="*/ 0 w 2122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25" h="21600" fill="none" extrusionOk="0">
                  <a:moveTo>
                    <a:pt x="-1" y="0"/>
                  </a:moveTo>
                  <a:cubicBezTo>
                    <a:pt x="10384" y="0"/>
                    <a:pt x="19299" y="7389"/>
                    <a:pt x="21225" y="17593"/>
                  </a:cubicBezTo>
                </a:path>
                <a:path w="21225" h="21600" stroke="0" extrusionOk="0">
                  <a:moveTo>
                    <a:pt x="-1" y="0"/>
                  </a:moveTo>
                  <a:cubicBezTo>
                    <a:pt x="10384" y="0"/>
                    <a:pt x="19299" y="7389"/>
                    <a:pt x="21225" y="1759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0" name="Arc 58"/>
            <p:cNvSpPr>
              <a:spLocks noChangeAspect="1"/>
            </p:cNvSpPr>
            <p:nvPr/>
          </p:nvSpPr>
          <p:spPr bwMode="auto">
            <a:xfrm rot="-10606290">
              <a:off x="1992" y="1991"/>
              <a:ext cx="960" cy="817"/>
            </a:xfrm>
            <a:custGeom>
              <a:avLst/>
              <a:gdLst>
                <a:gd name="T0" fmla="*/ 0 w 21600"/>
                <a:gd name="T1" fmla="*/ 0 h 21223"/>
                <a:gd name="T2" fmla="*/ 0 w 21600"/>
                <a:gd name="T3" fmla="*/ 0 h 21223"/>
                <a:gd name="T4" fmla="*/ 0 w 21600"/>
                <a:gd name="T5" fmla="*/ 0 h 212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23" fill="none" extrusionOk="0">
                  <a:moveTo>
                    <a:pt x="4017" y="-1"/>
                  </a:moveTo>
                  <a:cubicBezTo>
                    <a:pt x="14216" y="1930"/>
                    <a:pt x="21600" y="10842"/>
                    <a:pt x="21600" y="21223"/>
                  </a:cubicBezTo>
                </a:path>
                <a:path w="21600" h="21223" stroke="0" extrusionOk="0">
                  <a:moveTo>
                    <a:pt x="4017" y="-1"/>
                  </a:moveTo>
                  <a:cubicBezTo>
                    <a:pt x="14216" y="1930"/>
                    <a:pt x="21600" y="10842"/>
                    <a:pt x="21600" y="21223"/>
                  </a:cubicBezTo>
                  <a:lnTo>
                    <a:pt x="0" y="21223"/>
                  </a:lnTo>
                  <a:lnTo>
                    <a:pt x="4017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1" name="Line 59"/>
            <p:cNvSpPr>
              <a:spLocks noChangeAspect="1" noChangeShapeType="1"/>
            </p:cNvSpPr>
            <p:nvPr/>
          </p:nvSpPr>
          <p:spPr bwMode="auto">
            <a:xfrm flipH="1">
              <a:off x="2012" y="100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7192" name="Group 60"/>
            <p:cNvGrpSpPr>
              <a:grpSpLocks noChangeAspect="1"/>
            </p:cNvGrpSpPr>
            <p:nvPr/>
          </p:nvGrpSpPr>
          <p:grpSpPr bwMode="auto">
            <a:xfrm>
              <a:off x="1964" y="1076"/>
              <a:ext cx="96" cy="48"/>
              <a:chOff x="1248" y="2592"/>
              <a:chExt cx="96" cy="48"/>
            </a:xfrm>
          </p:grpSpPr>
          <p:sp>
            <p:nvSpPr>
              <p:cNvPr id="7260" name="Line 61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1" name="Line 62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93" name="Group 63"/>
            <p:cNvGrpSpPr>
              <a:grpSpLocks noChangeAspect="1"/>
            </p:cNvGrpSpPr>
            <p:nvPr/>
          </p:nvGrpSpPr>
          <p:grpSpPr bwMode="auto">
            <a:xfrm rot="1981224">
              <a:off x="2166" y="1104"/>
              <a:ext cx="96" cy="48"/>
              <a:chOff x="1248" y="2592"/>
              <a:chExt cx="96" cy="48"/>
            </a:xfrm>
          </p:grpSpPr>
          <p:sp>
            <p:nvSpPr>
              <p:cNvPr id="7258" name="Line 64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9" name="Line 65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94" name="Group 66"/>
            <p:cNvGrpSpPr>
              <a:grpSpLocks noChangeAspect="1"/>
            </p:cNvGrpSpPr>
            <p:nvPr/>
          </p:nvGrpSpPr>
          <p:grpSpPr bwMode="auto">
            <a:xfrm rot="3487510">
              <a:off x="2352" y="1226"/>
              <a:ext cx="96" cy="48"/>
              <a:chOff x="1248" y="2592"/>
              <a:chExt cx="96" cy="48"/>
            </a:xfrm>
          </p:grpSpPr>
          <p:sp>
            <p:nvSpPr>
              <p:cNvPr id="7256" name="Line 67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7" name="Line 68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95" name="Group 69"/>
            <p:cNvGrpSpPr>
              <a:grpSpLocks noChangeAspect="1"/>
            </p:cNvGrpSpPr>
            <p:nvPr/>
          </p:nvGrpSpPr>
          <p:grpSpPr bwMode="auto">
            <a:xfrm rot="4079459">
              <a:off x="2424" y="1406"/>
              <a:ext cx="96" cy="48"/>
              <a:chOff x="1248" y="2592"/>
              <a:chExt cx="96" cy="48"/>
            </a:xfrm>
          </p:grpSpPr>
          <p:sp>
            <p:nvSpPr>
              <p:cNvPr id="7254" name="Line 70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5" name="Line 71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96" name="Group 72"/>
            <p:cNvGrpSpPr>
              <a:grpSpLocks noChangeAspect="1"/>
            </p:cNvGrpSpPr>
            <p:nvPr/>
          </p:nvGrpSpPr>
          <p:grpSpPr bwMode="auto">
            <a:xfrm rot="10678445">
              <a:off x="2310" y="1946"/>
              <a:ext cx="96" cy="48"/>
              <a:chOff x="1248" y="2592"/>
              <a:chExt cx="96" cy="48"/>
            </a:xfrm>
          </p:grpSpPr>
          <p:sp>
            <p:nvSpPr>
              <p:cNvPr id="7252" name="Line 73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3" name="Line 74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97" name="Group 75"/>
            <p:cNvGrpSpPr>
              <a:grpSpLocks noChangeAspect="1"/>
            </p:cNvGrpSpPr>
            <p:nvPr/>
          </p:nvGrpSpPr>
          <p:grpSpPr bwMode="auto">
            <a:xfrm rot="10678445">
              <a:off x="2542" y="1942"/>
              <a:ext cx="96" cy="48"/>
              <a:chOff x="1248" y="2592"/>
              <a:chExt cx="96" cy="48"/>
            </a:xfrm>
          </p:grpSpPr>
          <p:sp>
            <p:nvSpPr>
              <p:cNvPr id="7250" name="Line 76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1" name="Line 77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98" name="Group 78"/>
            <p:cNvGrpSpPr>
              <a:grpSpLocks noChangeAspect="1"/>
            </p:cNvGrpSpPr>
            <p:nvPr/>
          </p:nvGrpSpPr>
          <p:grpSpPr bwMode="auto">
            <a:xfrm rot="10678445">
              <a:off x="2778" y="1938"/>
              <a:ext cx="96" cy="48"/>
              <a:chOff x="1248" y="2592"/>
              <a:chExt cx="96" cy="48"/>
            </a:xfrm>
          </p:grpSpPr>
          <p:sp>
            <p:nvSpPr>
              <p:cNvPr id="7248" name="Line 79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9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99" name="Group 81"/>
            <p:cNvGrpSpPr>
              <a:grpSpLocks noChangeAspect="1"/>
            </p:cNvGrpSpPr>
            <p:nvPr/>
          </p:nvGrpSpPr>
          <p:grpSpPr bwMode="auto">
            <a:xfrm rot="19618776" flipH="1">
              <a:off x="2160" y="2766"/>
              <a:ext cx="96" cy="48"/>
              <a:chOff x="1248" y="2592"/>
              <a:chExt cx="96" cy="48"/>
            </a:xfrm>
          </p:grpSpPr>
          <p:sp>
            <p:nvSpPr>
              <p:cNvPr id="7246" name="Line 82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7" name="Line 83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200" name="Group 84"/>
            <p:cNvGrpSpPr>
              <a:grpSpLocks noChangeAspect="1"/>
            </p:cNvGrpSpPr>
            <p:nvPr/>
          </p:nvGrpSpPr>
          <p:grpSpPr bwMode="auto">
            <a:xfrm rot="18112490" flipH="1">
              <a:off x="2352" y="2654"/>
              <a:ext cx="96" cy="48"/>
              <a:chOff x="1248" y="2592"/>
              <a:chExt cx="96" cy="48"/>
            </a:xfrm>
          </p:grpSpPr>
          <p:sp>
            <p:nvSpPr>
              <p:cNvPr id="7244" name="Line 85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5" name="Line 86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201" name="Group 87"/>
            <p:cNvGrpSpPr>
              <a:grpSpLocks noChangeAspect="1"/>
            </p:cNvGrpSpPr>
            <p:nvPr/>
          </p:nvGrpSpPr>
          <p:grpSpPr bwMode="auto">
            <a:xfrm rot="17520541" flipH="1">
              <a:off x="2424" y="2464"/>
              <a:ext cx="96" cy="48"/>
              <a:chOff x="1248" y="2592"/>
              <a:chExt cx="96" cy="48"/>
            </a:xfrm>
          </p:grpSpPr>
          <p:sp>
            <p:nvSpPr>
              <p:cNvPr id="7242" name="Line 88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3" name="Line 89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202" name="Group 90"/>
            <p:cNvGrpSpPr>
              <a:grpSpLocks noChangeAspect="1"/>
            </p:cNvGrpSpPr>
            <p:nvPr/>
          </p:nvGrpSpPr>
          <p:grpSpPr bwMode="auto">
            <a:xfrm flipH="1">
              <a:off x="1070" y="1024"/>
              <a:ext cx="961" cy="1880"/>
              <a:chOff x="748" y="978"/>
              <a:chExt cx="961" cy="1880"/>
            </a:xfrm>
          </p:grpSpPr>
          <p:sp>
            <p:nvSpPr>
              <p:cNvPr id="7206" name="Oval 91"/>
              <p:cNvSpPr>
                <a:spLocks noChangeAspect="1" noChangeArrowheads="1"/>
              </p:cNvSpPr>
              <p:nvPr/>
            </p:nvSpPr>
            <p:spPr bwMode="auto">
              <a:xfrm>
                <a:off x="772" y="1584"/>
                <a:ext cx="812" cy="6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7207" name="Oval 92"/>
              <p:cNvSpPr>
                <a:spLocks noChangeAspect="1" noChangeArrowheads="1"/>
              </p:cNvSpPr>
              <p:nvPr/>
            </p:nvSpPr>
            <p:spPr bwMode="auto">
              <a:xfrm>
                <a:off x="786" y="1701"/>
                <a:ext cx="562" cy="4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7208" name="Oval 93"/>
              <p:cNvSpPr>
                <a:spLocks noChangeAspect="1" noChangeArrowheads="1"/>
              </p:cNvSpPr>
              <p:nvPr/>
            </p:nvSpPr>
            <p:spPr bwMode="auto">
              <a:xfrm>
                <a:off x="786" y="1797"/>
                <a:ext cx="329" cy="23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7209" name="Arc 94"/>
              <p:cNvSpPr>
                <a:spLocks noChangeAspect="1"/>
              </p:cNvSpPr>
              <p:nvPr/>
            </p:nvSpPr>
            <p:spPr bwMode="auto">
              <a:xfrm flipH="1">
                <a:off x="772" y="1344"/>
                <a:ext cx="720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10" name="Arc 95"/>
              <p:cNvSpPr>
                <a:spLocks noChangeAspect="1"/>
              </p:cNvSpPr>
              <p:nvPr/>
            </p:nvSpPr>
            <p:spPr bwMode="auto">
              <a:xfrm flipH="1" flipV="1">
                <a:off x="772" y="1906"/>
                <a:ext cx="720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11" name="Arc 96"/>
              <p:cNvSpPr>
                <a:spLocks noChangeAspect="1"/>
              </p:cNvSpPr>
              <p:nvPr/>
            </p:nvSpPr>
            <p:spPr bwMode="auto">
              <a:xfrm rot="-5400000">
                <a:off x="493" y="1257"/>
                <a:ext cx="941" cy="384"/>
              </a:xfrm>
              <a:custGeom>
                <a:avLst/>
                <a:gdLst>
                  <a:gd name="T0" fmla="*/ 0 w 21225"/>
                  <a:gd name="T1" fmla="*/ 0 h 21600"/>
                  <a:gd name="T2" fmla="*/ 0 w 21225"/>
                  <a:gd name="T3" fmla="*/ 0 h 21600"/>
                  <a:gd name="T4" fmla="*/ 0 w 2122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225" h="21600" fill="none" extrusionOk="0">
                    <a:moveTo>
                      <a:pt x="-1" y="0"/>
                    </a:moveTo>
                    <a:cubicBezTo>
                      <a:pt x="10384" y="0"/>
                      <a:pt x="19299" y="7389"/>
                      <a:pt x="21225" y="17593"/>
                    </a:cubicBezTo>
                  </a:path>
                  <a:path w="21225" h="21600" stroke="0" extrusionOk="0">
                    <a:moveTo>
                      <a:pt x="-1" y="0"/>
                    </a:moveTo>
                    <a:cubicBezTo>
                      <a:pt x="10384" y="0"/>
                      <a:pt x="19299" y="7389"/>
                      <a:pt x="21225" y="17593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12" name="Arc 97"/>
              <p:cNvSpPr>
                <a:spLocks noChangeAspect="1"/>
              </p:cNvSpPr>
              <p:nvPr/>
            </p:nvSpPr>
            <p:spPr bwMode="auto">
              <a:xfrm rot="10606290" flipV="1">
                <a:off x="749" y="1071"/>
                <a:ext cx="960" cy="817"/>
              </a:xfrm>
              <a:custGeom>
                <a:avLst/>
                <a:gdLst>
                  <a:gd name="T0" fmla="*/ 0 w 21600"/>
                  <a:gd name="T1" fmla="*/ 0 h 21223"/>
                  <a:gd name="T2" fmla="*/ 0 w 21600"/>
                  <a:gd name="T3" fmla="*/ 0 h 21223"/>
                  <a:gd name="T4" fmla="*/ 0 w 21600"/>
                  <a:gd name="T5" fmla="*/ 0 h 212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223" fill="none" extrusionOk="0">
                    <a:moveTo>
                      <a:pt x="4017" y="-1"/>
                    </a:moveTo>
                    <a:cubicBezTo>
                      <a:pt x="14216" y="1930"/>
                      <a:pt x="21600" y="10842"/>
                      <a:pt x="21600" y="21223"/>
                    </a:cubicBezTo>
                  </a:path>
                  <a:path w="21600" h="21223" stroke="0" extrusionOk="0">
                    <a:moveTo>
                      <a:pt x="4017" y="-1"/>
                    </a:moveTo>
                    <a:cubicBezTo>
                      <a:pt x="14216" y="1930"/>
                      <a:pt x="21600" y="10842"/>
                      <a:pt x="21600" y="21223"/>
                    </a:cubicBezTo>
                    <a:lnTo>
                      <a:pt x="0" y="21223"/>
                    </a:lnTo>
                    <a:lnTo>
                      <a:pt x="4017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13" name="Arc 98"/>
              <p:cNvSpPr>
                <a:spLocks noChangeAspect="1"/>
              </p:cNvSpPr>
              <p:nvPr/>
            </p:nvSpPr>
            <p:spPr bwMode="auto">
              <a:xfrm rot="5400000" flipV="1">
                <a:off x="493" y="2196"/>
                <a:ext cx="941" cy="384"/>
              </a:xfrm>
              <a:custGeom>
                <a:avLst/>
                <a:gdLst>
                  <a:gd name="T0" fmla="*/ 0 w 21225"/>
                  <a:gd name="T1" fmla="*/ 0 h 21600"/>
                  <a:gd name="T2" fmla="*/ 0 w 21225"/>
                  <a:gd name="T3" fmla="*/ 0 h 21600"/>
                  <a:gd name="T4" fmla="*/ 0 w 2122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225" h="21600" fill="none" extrusionOk="0">
                    <a:moveTo>
                      <a:pt x="-1" y="0"/>
                    </a:moveTo>
                    <a:cubicBezTo>
                      <a:pt x="10384" y="0"/>
                      <a:pt x="19299" y="7389"/>
                      <a:pt x="21225" y="17593"/>
                    </a:cubicBezTo>
                  </a:path>
                  <a:path w="21225" h="21600" stroke="0" extrusionOk="0">
                    <a:moveTo>
                      <a:pt x="-1" y="0"/>
                    </a:moveTo>
                    <a:cubicBezTo>
                      <a:pt x="10384" y="0"/>
                      <a:pt x="19299" y="7389"/>
                      <a:pt x="21225" y="17593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14" name="Arc 99"/>
              <p:cNvSpPr>
                <a:spLocks noChangeAspect="1"/>
              </p:cNvSpPr>
              <p:nvPr/>
            </p:nvSpPr>
            <p:spPr bwMode="auto">
              <a:xfrm rot="-10606290">
                <a:off x="748" y="1943"/>
                <a:ext cx="960" cy="817"/>
              </a:xfrm>
              <a:custGeom>
                <a:avLst/>
                <a:gdLst>
                  <a:gd name="T0" fmla="*/ 0 w 21600"/>
                  <a:gd name="T1" fmla="*/ 0 h 21223"/>
                  <a:gd name="T2" fmla="*/ 0 w 21600"/>
                  <a:gd name="T3" fmla="*/ 0 h 21223"/>
                  <a:gd name="T4" fmla="*/ 0 w 21600"/>
                  <a:gd name="T5" fmla="*/ 0 h 212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223" fill="none" extrusionOk="0">
                    <a:moveTo>
                      <a:pt x="4017" y="-1"/>
                    </a:moveTo>
                    <a:cubicBezTo>
                      <a:pt x="14216" y="1930"/>
                      <a:pt x="21600" y="10842"/>
                      <a:pt x="21600" y="21223"/>
                    </a:cubicBezTo>
                  </a:path>
                  <a:path w="21600" h="21223" stroke="0" extrusionOk="0">
                    <a:moveTo>
                      <a:pt x="4017" y="-1"/>
                    </a:moveTo>
                    <a:cubicBezTo>
                      <a:pt x="14216" y="1930"/>
                      <a:pt x="21600" y="10842"/>
                      <a:pt x="21600" y="21223"/>
                    </a:cubicBezTo>
                    <a:lnTo>
                      <a:pt x="0" y="21223"/>
                    </a:lnTo>
                    <a:lnTo>
                      <a:pt x="4017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7215" name="Group 100"/>
              <p:cNvGrpSpPr>
                <a:grpSpLocks noChangeAspect="1"/>
              </p:cNvGrpSpPr>
              <p:nvPr/>
            </p:nvGrpSpPr>
            <p:grpSpPr bwMode="auto">
              <a:xfrm rot="1981224">
                <a:off x="922" y="1056"/>
                <a:ext cx="96" cy="48"/>
                <a:chOff x="1248" y="2592"/>
                <a:chExt cx="96" cy="48"/>
              </a:xfrm>
            </p:grpSpPr>
            <p:sp>
              <p:nvSpPr>
                <p:cNvPr id="7240" name="Line 101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1" name="Line 10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216" name="Group 103"/>
              <p:cNvGrpSpPr>
                <a:grpSpLocks noChangeAspect="1"/>
              </p:cNvGrpSpPr>
              <p:nvPr/>
            </p:nvGrpSpPr>
            <p:grpSpPr bwMode="auto">
              <a:xfrm rot="3487510">
                <a:off x="1108" y="1178"/>
                <a:ext cx="96" cy="48"/>
                <a:chOff x="1248" y="2592"/>
                <a:chExt cx="96" cy="48"/>
              </a:xfrm>
            </p:grpSpPr>
            <p:sp>
              <p:nvSpPr>
                <p:cNvPr id="7238" name="Line 104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39" name="Line 10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217" name="Group 106"/>
              <p:cNvGrpSpPr>
                <a:grpSpLocks noChangeAspect="1"/>
              </p:cNvGrpSpPr>
              <p:nvPr/>
            </p:nvGrpSpPr>
            <p:grpSpPr bwMode="auto">
              <a:xfrm rot="4079459">
                <a:off x="1180" y="1358"/>
                <a:ext cx="96" cy="48"/>
                <a:chOff x="1248" y="2592"/>
                <a:chExt cx="96" cy="48"/>
              </a:xfrm>
            </p:grpSpPr>
            <p:sp>
              <p:nvSpPr>
                <p:cNvPr id="7236" name="Line 107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37" name="Line 1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218" name="Group 109"/>
              <p:cNvGrpSpPr>
                <a:grpSpLocks noChangeAspect="1"/>
              </p:cNvGrpSpPr>
              <p:nvPr/>
            </p:nvGrpSpPr>
            <p:grpSpPr bwMode="auto">
              <a:xfrm rot="10678445">
                <a:off x="1066" y="1898"/>
                <a:ext cx="96" cy="48"/>
                <a:chOff x="1248" y="2592"/>
                <a:chExt cx="96" cy="48"/>
              </a:xfrm>
            </p:grpSpPr>
            <p:sp>
              <p:nvSpPr>
                <p:cNvPr id="7234" name="Line 110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35" name="Line 11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219" name="Group 112"/>
              <p:cNvGrpSpPr>
                <a:grpSpLocks noChangeAspect="1"/>
              </p:cNvGrpSpPr>
              <p:nvPr/>
            </p:nvGrpSpPr>
            <p:grpSpPr bwMode="auto">
              <a:xfrm rot="10678445">
                <a:off x="1298" y="1894"/>
                <a:ext cx="96" cy="48"/>
                <a:chOff x="1248" y="2592"/>
                <a:chExt cx="96" cy="48"/>
              </a:xfrm>
            </p:grpSpPr>
            <p:sp>
              <p:nvSpPr>
                <p:cNvPr id="7232" name="Line 113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33" name="Line 1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220" name="Group 115"/>
              <p:cNvGrpSpPr>
                <a:grpSpLocks noChangeAspect="1"/>
              </p:cNvGrpSpPr>
              <p:nvPr/>
            </p:nvGrpSpPr>
            <p:grpSpPr bwMode="auto">
              <a:xfrm rot="10678445">
                <a:off x="1534" y="1890"/>
                <a:ext cx="96" cy="48"/>
                <a:chOff x="1248" y="2592"/>
                <a:chExt cx="96" cy="48"/>
              </a:xfrm>
            </p:grpSpPr>
            <p:sp>
              <p:nvSpPr>
                <p:cNvPr id="7230" name="Line 116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31" name="Line 1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221" name="Group 118"/>
              <p:cNvGrpSpPr>
                <a:grpSpLocks noChangeAspect="1"/>
              </p:cNvGrpSpPr>
              <p:nvPr/>
            </p:nvGrpSpPr>
            <p:grpSpPr bwMode="auto">
              <a:xfrm rot="19618776" flipH="1">
                <a:off x="916" y="2718"/>
                <a:ext cx="96" cy="48"/>
                <a:chOff x="1248" y="2592"/>
                <a:chExt cx="96" cy="48"/>
              </a:xfrm>
            </p:grpSpPr>
            <p:sp>
              <p:nvSpPr>
                <p:cNvPr id="7228" name="Line 119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29" name="Line 1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222" name="Group 121"/>
              <p:cNvGrpSpPr>
                <a:grpSpLocks noChangeAspect="1"/>
              </p:cNvGrpSpPr>
              <p:nvPr/>
            </p:nvGrpSpPr>
            <p:grpSpPr bwMode="auto">
              <a:xfrm rot="18112490" flipH="1">
                <a:off x="1108" y="2606"/>
                <a:ext cx="96" cy="48"/>
                <a:chOff x="1248" y="2592"/>
                <a:chExt cx="96" cy="48"/>
              </a:xfrm>
            </p:grpSpPr>
            <p:sp>
              <p:nvSpPr>
                <p:cNvPr id="7226" name="Line 122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27" name="Line 1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223" name="Group 124"/>
              <p:cNvGrpSpPr>
                <a:grpSpLocks noChangeAspect="1"/>
              </p:cNvGrpSpPr>
              <p:nvPr/>
            </p:nvGrpSpPr>
            <p:grpSpPr bwMode="auto">
              <a:xfrm rot="17520541" flipH="1">
                <a:off x="1180" y="2416"/>
                <a:ext cx="96" cy="48"/>
                <a:chOff x="1248" y="2592"/>
                <a:chExt cx="96" cy="48"/>
              </a:xfrm>
            </p:grpSpPr>
            <p:sp>
              <p:nvSpPr>
                <p:cNvPr id="7224" name="Line 125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25" name="Line 1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96" y="259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7203" name="Group 127"/>
            <p:cNvGrpSpPr>
              <a:grpSpLocks noChangeAspect="1"/>
            </p:cNvGrpSpPr>
            <p:nvPr/>
          </p:nvGrpSpPr>
          <p:grpSpPr bwMode="auto">
            <a:xfrm>
              <a:off x="1964" y="2784"/>
              <a:ext cx="96" cy="48"/>
              <a:chOff x="1248" y="2592"/>
              <a:chExt cx="96" cy="48"/>
            </a:xfrm>
          </p:grpSpPr>
          <p:sp>
            <p:nvSpPr>
              <p:cNvPr id="7204" name="Line 128"/>
              <p:cNvSpPr>
                <a:spLocks noChangeAspect="1" noChangeShapeType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5" name="Line 129"/>
              <p:cNvSpPr>
                <a:spLocks noChangeAspect="1" noChangeShapeType="1"/>
              </p:cNvSpPr>
              <p:nvPr/>
            </p:nvSpPr>
            <p:spPr bwMode="auto">
              <a:xfrm flipV="1">
                <a:off x="1296" y="25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171" name="Text Box 43"/>
          <p:cNvSpPr txBox="1">
            <a:spLocks noChangeArrowheads="1"/>
          </p:cNvSpPr>
          <p:nvPr/>
        </p:nvSpPr>
        <p:spPr bwMode="auto">
          <a:xfrm>
            <a:off x="457200" y="242888"/>
            <a:ext cx="807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>
                <a:solidFill>
                  <a:schemeClr val="accent2"/>
                </a:solidFill>
                <a:latin typeface="Times New Roman" pitchFamily="18" charset="0"/>
              </a:rPr>
              <a:t>Силовые линии магнитного поля</a:t>
            </a:r>
            <a:endParaRPr lang="en-US" alt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grpSp>
        <p:nvGrpSpPr>
          <p:cNvPr id="7172" name="Group 46"/>
          <p:cNvGrpSpPr>
            <a:grpSpLocks/>
          </p:cNvGrpSpPr>
          <p:nvPr/>
        </p:nvGrpSpPr>
        <p:grpSpPr bwMode="auto">
          <a:xfrm>
            <a:off x="5638800" y="3005138"/>
            <a:ext cx="838200" cy="381000"/>
            <a:chOff x="1200" y="1392"/>
            <a:chExt cx="1440" cy="480"/>
          </a:xfrm>
        </p:grpSpPr>
        <p:sp>
          <p:nvSpPr>
            <p:cNvPr id="7180" name="Rectangle 47"/>
            <p:cNvSpPr>
              <a:spLocks noChangeArrowheads="1"/>
            </p:cNvSpPr>
            <p:nvPr/>
          </p:nvSpPr>
          <p:spPr bwMode="auto">
            <a:xfrm>
              <a:off x="1200" y="1392"/>
              <a:ext cx="720" cy="4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7181" name="Rectangle 48"/>
            <p:cNvSpPr>
              <a:spLocks noChangeArrowheads="1"/>
            </p:cNvSpPr>
            <p:nvPr/>
          </p:nvSpPr>
          <p:spPr bwMode="auto">
            <a:xfrm>
              <a:off x="1920" y="1392"/>
              <a:ext cx="720" cy="48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7173" name="Text Box 130"/>
          <p:cNvSpPr txBox="1">
            <a:spLocks noChangeArrowheads="1"/>
          </p:cNvSpPr>
          <p:nvPr/>
        </p:nvSpPr>
        <p:spPr bwMode="auto">
          <a:xfrm>
            <a:off x="1241425" y="5495925"/>
            <a:ext cx="6781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800">
                <a:solidFill>
                  <a:srgbClr val="FF0000"/>
                </a:solidFill>
                <a:latin typeface="Times New Roman" pitchFamily="18" charset="0"/>
              </a:rPr>
              <a:t>Магнитное поле не является потенциальным </a:t>
            </a:r>
            <a:r>
              <a:rPr lang="en-US" altLang="en-US" sz="180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ru-RU" altLang="en-US" sz="1800">
                <a:solidFill>
                  <a:srgbClr val="FF0000"/>
                </a:solidFill>
                <a:latin typeface="Times New Roman" pitchFamily="18" charset="0"/>
              </a:rPr>
              <a:t>нет свободных магнитных зарядов</a:t>
            </a:r>
            <a:r>
              <a:rPr lang="en-US" altLang="en-US" sz="180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7174" name="Text Box 131"/>
          <p:cNvSpPr txBox="1">
            <a:spLocks noChangeArrowheads="1"/>
          </p:cNvSpPr>
          <p:nvPr/>
        </p:nvSpPr>
        <p:spPr bwMode="auto">
          <a:xfrm>
            <a:off x="6172200" y="301625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FFFF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7175" name="Text Box 132"/>
          <p:cNvSpPr txBox="1">
            <a:spLocks noChangeArrowheads="1"/>
          </p:cNvSpPr>
          <p:nvPr/>
        </p:nvSpPr>
        <p:spPr bwMode="auto">
          <a:xfrm>
            <a:off x="5638800" y="301625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7176" name="Line 133"/>
          <p:cNvSpPr>
            <a:spLocks noChangeShapeType="1"/>
          </p:cNvSpPr>
          <p:nvPr/>
        </p:nvSpPr>
        <p:spPr bwMode="auto">
          <a:xfrm rot="-180000" flipH="1" flipV="1">
            <a:off x="4572000" y="2590800"/>
            <a:ext cx="53340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7" name="Text Box 134"/>
          <p:cNvSpPr txBox="1">
            <a:spLocks noChangeArrowheads="1"/>
          </p:cNvSpPr>
          <p:nvPr/>
        </p:nvSpPr>
        <p:spPr bwMode="auto">
          <a:xfrm>
            <a:off x="4314825" y="2428875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i="1">
                <a:solidFill>
                  <a:srgbClr val="FF0000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7178" name="Line 135"/>
          <p:cNvSpPr>
            <a:spLocks noChangeShapeType="1"/>
          </p:cNvSpPr>
          <p:nvPr/>
        </p:nvSpPr>
        <p:spPr bwMode="auto">
          <a:xfrm rot="-180000" flipH="1" flipV="1">
            <a:off x="4179888" y="1739900"/>
            <a:ext cx="76200" cy="228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179" name="Picture 136" descr="lines-in-pow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100263"/>
            <a:ext cx="24638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2743200" y="2332038"/>
            <a:ext cx="1447800" cy="2286000"/>
            <a:chOff x="528" y="1632"/>
            <a:chExt cx="912" cy="1440"/>
          </a:xfrm>
        </p:grpSpPr>
        <p:sp>
          <p:nvSpPr>
            <p:cNvPr id="62557" name="Rectangle 3"/>
            <p:cNvSpPr>
              <a:spLocks noChangeArrowheads="1"/>
            </p:cNvSpPr>
            <p:nvPr/>
          </p:nvSpPr>
          <p:spPr bwMode="auto">
            <a:xfrm>
              <a:off x="528" y="1632"/>
              <a:ext cx="912" cy="14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62558" name="Line 4"/>
            <p:cNvSpPr>
              <a:spLocks noChangeShapeType="1"/>
            </p:cNvSpPr>
            <p:nvPr/>
          </p:nvSpPr>
          <p:spPr bwMode="auto">
            <a:xfrm flipV="1">
              <a:off x="624" y="273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59" name="Line 5"/>
            <p:cNvSpPr>
              <a:spLocks noChangeShapeType="1"/>
            </p:cNvSpPr>
            <p:nvPr/>
          </p:nvSpPr>
          <p:spPr bwMode="auto">
            <a:xfrm flipV="1">
              <a:off x="768" y="273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60" name="Line 6"/>
            <p:cNvSpPr>
              <a:spLocks noChangeShapeType="1"/>
            </p:cNvSpPr>
            <p:nvPr/>
          </p:nvSpPr>
          <p:spPr bwMode="auto">
            <a:xfrm flipV="1">
              <a:off x="912" y="273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61" name="Line 7"/>
            <p:cNvSpPr>
              <a:spLocks noChangeShapeType="1"/>
            </p:cNvSpPr>
            <p:nvPr/>
          </p:nvSpPr>
          <p:spPr bwMode="auto">
            <a:xfrm flipV="1">
              <a:off x="1056" y="273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62" name="Line 8"/>
            <p:cNvSpPr>
              <a:spLocks noChangeShapeType="1"/>
            </p:cNvSpPr>
            <p:nvPr/>
          </p:nvSpPr>
          <p:spPr bwMode="auto">
            <a:xfrm flipV="1">
              <a:off x="1200" y="273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63" name="Line 9"/>
            <p:cNvSpPr>
              <a:spLocks noChangeShapeType="1"/>
            </p:cNvSpPr>
            <p:nvPr/>
          </p:nvSpPr>
          <p:spPr bwMode="auto">
            <a:xfrm flipV="1">
              <a:off x="1344" y="273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64" name="Line 10"/>
            <p:cNvSpPr>
              <a:spLocks noChangeShapeType="1"/>
            </p:cNvSpPr>
            <p:nvPr/>
          </p:nvSpPr>
          <p:spPr bwMode="auto">
            <a:xfrm flipV="1">
              <a:off x="624" y="240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65" name="Line 11"/>
            <p:cNvSpPr>
              <a:spLocks noChangeShapeType="1"/>
            </p:cNvSpPr>
            <p:nvPr/>
          </p:nvSpPr>
          <p:spPr bwMode="auto">
            <a:xfrm flipV="1">
              <a:off x="768" y="240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66" name="Line 12"/>
            <p:cNvSpPr>
              <a:spLocks noChangeShapeType="1"/>
            </p:cNvSpPr>
            <p:nvPr/>
          </p:nvSpPr>
          <p:spPr bwMode="auto">
            <a:xfrm flipV="1">
              <a:off x="912" y="240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67" name="Line 13"/>
            <p:cNvSpPr>
              <a:spLocks noChangeShapeType="1"/>
            </p:cNvSpPr>
            <p:nvPr/>
          </p:nvSpPr>
          <p:spPr bwMode="auto">
            <a:xfrm flipV="1">
              <a:off x="1056" y="240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68" name="Line 14"/>
            <p:cNvSpPr>
              <a:spLocks noChangeShapeType="1"/>
            </p:cNvSpPr>
            <p:nvPr/>
          </p:nvSpPr>
          <p:spPr bwMode="auto">
            <a:xfrm flipV="1">
              <a:off x="1200" y="240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69" name="Line 15"/>
            <p:cNvSpPr>
              <a:spLocks noChangeShapeType="1"/>
            </p:cNvSpPr>
            <p:nvPr/>
          </p:nvSpPr>
          <p:spPr bwMode="auto">
            <a:xfrm flipV="1">
              <a:off x="1344" y="240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0" name="Line 16"/>
            <p:cNvSpPr>
              <a:spLocks noChangeShapeType="1"/>
            </p:cNvSpPr>
            <p:nvPr/>
          </p:nvSpPr>
          <p:spPr bwMode="auto">
            <a:xfrm flipV="1">
              <a:off x="624" y="206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1" name="Line 17"/>
            <p:cNvSpPr>
              <a:spLocks noChangeShapeType="1"/>
            </p:cNvSpPr>
            <p:nvPr/>
          </p:nvSpPr>
          <p:spPr bwMode="auto">
            <a:xfrm flipV="1">
              <a:off x="768" y="206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2" name="Line 18"/>
            <p:cNvSpPr>
              <a:spLocks noChangeShapeType="1"/>
            </p:cNvSpPr>
            <p:nvPr/>
          </p:nvSpPr>
          <p:spPr bwMode="auto">
            <a:xfrm flipV="1">
              <a:off x="912" y="206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3" name="Line 19"/>
            <p:cNvSpPr>
              <a:spLocks noChangeShapeType="1"/>
            </p:cNvSpPr>
            <p:nvPr/>
          </p:nvSpPr>
          <p:spPr bwMode="auto">
            <a:xfrm flipV="1">
              <a:off x="1056" y="206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4" name="Line 20"/>
            <p:cNvSpPr>
              <a:spLocks noChangeShapeType="1"/>
            </p:cNvSpPr>
            <p:nvPr/>
          </p:nvSpPr>
          <p:spPr bwMode="auto">
            <a:xfrm flipV="1">
              <a:off x="1200" y="206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5" name="Line 21"/>
            <p:cNvSpPr>
              <a:spLocks noChangeShapeType="1"/>
            </p:cNvSpPr>
            <p:nvPr/>
          </p:nvSpPr>
          <p:spPr bwMode="auto">
            <a:xfrm flipV="1">
              <a:off x="1344" y="206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6" name="Line 22"/>
            <p:cNvSpPr>
              <a:spLocks noChangeShapeType="1"/>
            </p:cNvSpPr>
            <p:nvPr/>
          </p:nvSpPr>
          <p:spPr bwMode="auto">
            <a:xfrm flipV="1">
              <a:off x="624" y="1728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7" name="Line 23"/>
            <p:cNvSpPr>
              <a:spLocks noChangeShapeType="1"/>
            </p:cNvSpPr>
            <p:nvPr/>
          </p:nvSpPr>
          <p:spPr bwMode="auto">
            <a:xfrm flipV="1">
              <a:off x="768" y="1728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8" name="Line 24"/>
            <p:cNvSpPr>
              <a:spLocks noChangeShapeType="1"/>
            </p:cNvSpPr>
            <p:nvPr/>
          </p:nvSpPr>
          <p:spPr bwMode="auto">
            <a:xfrm flipV="1">
              <a:off x="912" y="1728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9" name="Line 25"/>
            <p:cNvSpPr>
              <a:spLocks noChangeShapeType="1"/>
            </p:cNvSpPr>
            <p:nvPr/>
          </p:nvSpPr>
          <p:spPr bwMode="auto">
            <a:xfrm flipV="1">
              <a:off x="1056" y="1728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80" name="Line 26"/>
            <p:cNvSpPr>
              <a:spLocks noChangeShapeType="1"/>
            </p:cNvSpPr>
            <p:nvPr/>
          </p:nvSpPr>
          <p:spPr bwMode="auto">
            <a:xfrm flipV="1">
              <a:off x="1200" y="1728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81" name="Line 27"/>
            <p:cNvSpPr>
              <a:spLocks noChangeShapeType="1"/>
            </p:cNvSpPr>
            <p:nvPr/>
          </p:nvSpPr>
          <p:spPr bwMode="auto">
            <a:xfrm flipV="1">
              <a:off x="1344" y="1728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2467" name="Group 105"/>
          <p:cNvGrpSpPr>
            <a:grpSpLocks/>
          </p:cNvGrpSpPr>
          <p:nvPr/>
        </p:nvGrpSpPr>
        <p:grpSpPr bwMode="auto">
          <a:xfrm>
            <a:off x="4953000" y="2332038"/>
            <a:ext cx="1447800" cy="2286000"/>
            <a:chOff x="2112" y="1728"/>
            <a:chExt cx="912" cy="1440"/>
          </a:xfrm>
        </p:grpSpPr>
        <p:sp>
          <p:nvSpPr>
            <p:cNvPr id="62532" name="Rectangle 28"/>
            <p:cNvSpPr>
              <a:spLocks noChangeArrowheads="1"/>
            </p:cNvSpPr>
            <p:nvPr/>
          </p:nvSpPr>
          <p:spPr bwMode="auto">
            <a:xfrm>
              <a:off x="2112" y="1728"/>
              <a:ext cx="912" cy="14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62533" name="Line 29"/>
            <p:cNvSpPr>
              <a:spLocks noChangeShapeType="1"/>
            </p:cNvSpPr>
            <p:nvPr/>
          </p:nvSpPr>
          <p:spPr bwMode="auto">
            <a:xfrm rot="21300000" flipV="1">
              <a:off x="2208" y="2832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34" name="Line 30"/>
            <p:cNvSpPr>
              <a:spLocks noChangeShapeType="1"/>
            </p:cNvSpPr>
            <p:nvPr/>
          </p:nvSpPr>
          <p:spPr bwMode="auto">
            <a:xfrm rot="300000" flipV="1">
              <a:off x="2352" y="2832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35" name="Line 31"/>
            <p:cNvSpPr>
              <a:spLocks noChangeShapeType="1"/>
            </p:cNvSpPr>
            <p:nvPr/>
          </p:nvSpPr>
          <p:spPr bwMode="auto">
            <a:xfrm rot="21300000" flipV="1">
              <a:off x="2496" y="2832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36" name="Line 32"/>
            <p:cNvSpPr>
              <a:spLocks noChangeShapeType="1"/>
            </p:cNvSpPr>
            <p:nvPr/>
          </p:nvSpPr>
          <p:spPr bwMode="auto">
            <a:xfrm rot="300000" flipV="1">
              <a:off x="2640" y="2832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37" name="Line 33"/>
            <p:cNvSpPr>
              <a:spLocks noChangeShapeType="1"/>
            </p:cNvSpPr>
            <p:nvPr/>
          </p:nvSpPr>
          <p:spPr bwMode="auto">
            <a:xfrm rot="21300000" flipV="1">
              <a:off x="2784" y="2832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38" name="Line 34"/>
            <p:cNvSpPr>
              <a:spLocks noChangeShapeType="1"/>
            </p:cNvSpPr>
            <p:nvPr/>
          </p:nvSpPr>
          <p:spPr bwMode="auto">
            <a:xfrm rot="300000" flipV="1">
              <a:off x="2928" y="2832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39" name="Line 35"/>
            <p:cNvSpPr>
              <a:spLocks noChangeShapeType="1"/>
            </p:cNvSpPr>
            <p:nvPr/>
          </p:nvSpPr>
          <p:spPr bwMode="auto">
            <a:xfrm rot="300000" flipV="1">
              <a:off x="2208" y="249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40" name="Line 36"/>
            <p:cNvSpPr>
              <a:spLocks noChangeShapeType="1"/>
            </p:cNvSpPr>
            <p:nvPr/>
          </p:nvSpPr>
          <p:spPr bwMode="auto">
            <a:xfrm rot="21300000" flipV="1">
              <a:off x="2352" y="249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41" name="Line 37"/>
            <p:cNvSpPr>
              <a:spLocks noChangeShapeType="1"/>
            </p:cNvSpPr>
            <p:nvPr/>
          </p:nvSpPr>
          <p:spPr bwMode="auto">
            <a:xfrm rot="300000" flipV="1">
              <a:off x="2496" y="249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42" name="Line 38"/>
            <p:cNvSpPr>
              <a:spLocks noChangeShapeType="1"/>
            </p:cNvSpPr>
            <p:nvPr/>
          </p:nvSpPr>
          <p:spPr bwMode="auto">
            <a:xfrm rot="21300000" flipV="1">
              <a:off x="2640" y="249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43" name="Line 39"/>
            <p:cNvSpPr>
              <a:spLocks noChangeShapeType="1"/>
            </p:cNvSpPr>
            <p:nvPr/>
          </p:nvSpPr>
          <p:spPr bwMode="auto">
            <a:xfrm rot="300000" flipV="1">
              <a:off x="2784" y="249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44" name="Line 40"/>
            <p:cNvSpPr>
              <a:spLocks noChangeShapeType="1"/>
            </p:cNvSpPr>
            <p:nvPr/>
          </p:nvSpPr>
          <p:spPr bwMode="auto">
            <a:xfrm rot="21300000" flipV="1">
              <a:off x="2928" y="249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45" name="Line 41"/>
            <p:cNvSpPr>
              <a:spLocks noChangeShapeType="1"/>
            </p:cNvSpPr>
            <p:nvPr/>
          </p:nvSpPr>
          <p:spPr bwMode="auto">
            <a:xfrm rot="21300000" flipV="1">
              <a:off x="2208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46" name="Line 42"/>
            <p:cNvSpPr>
              <a:spLocks noChangeShapeType="1"/>
            </p:cNvSpPr>
            <p:nvPr/>
          </p:nvSpPr>
          <p:spPr bwMode="auto">
            <a:xfrm rot="300000" flipV="1">
              <a:off x="2352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47" name="Line 43"/>
            <p:cNvSpPr>
              <a:spLocks noChangeShapeType="1"/>
            </p:cNvSpPr>
            <p:nvPr/>
          </p:nvSpPr>
          <p:spPr bwMode="auto">
            <a:xfrm rot="21300000" flipV="1">
              <a:off x="249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48" name="Line 44"/>
            <p:cNvSpPr>
              <a:spLocks noChangeShapeType="1"/>
            </p:cNvSpPr>
            <p:nvPr/>
          </p:nvSpPr>
          <p:spPr bwMode="auto">
            <a:xfrm rot="300000" flipV="1">
              <a:off x="2640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49" name="Line 45"/>
            <p:cNvSpPr>
              <a:spLocks noChangeShapeType="1"/>
            </p:cNvSpPr>
            <p:nvPr/>
          </p:nvSpPr>
          <p:spPr bwMode="auto">
            <a:xfrm rot="21300000" flipV="1">
              <a:off x="2784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50" name="Line 46"/>
            <p:cNvSpPr>
              <a:spLocks noChangeShapeType="1"/>
            </p:cNvSpPr>
            <p:nvPr/>
          </p:nvSpPr>
          <p:spPr bwMode="auto">
            <a:xfrm rot="300000" flipV="1">
              <a:off x="2928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51" name="Line 47"/>
            <p:cNvSpPr>
              <a:spLocks noChangeShapeType="1"/>
            </p:cNvSpPr>
            <p:nvPr/>
          </p:nvSpPr>
          <p:spPr bwMode="auto">
            <a:xfrm rot="300000" flipV="1">
              <a:off x="2208" y="182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52" name="Line 48"/>
            <p:cNvSpPr>
              <a:spLocks noChangeShapeType="1"/>
            </p:cNvSpPr>
            <p:nvPr/>
          </p:nvSpPr>
          <p:spPr bwMode="auto">
            <a:xfrm rot="21300000" flipV="1">
              <a:off x="2352" y="182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53" name="Line 49"/>
            <p:cNvSpPr>
              <a:spLocks noChangeShapeType="1"/>
            </p:cNvSpPr>
            <p:nvPr/>
          </p:nvSpPr>
          <p:spPr bwMode="auto">
            <a:xfrm rot="300000" flipV="1">
              <a:off x="2496" y="182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54" name="Line 50"/>
            <p:cNvSpPr>
              <a:spLocks noChangeShapeType="1"/>
            </p:cNvSpPr>
            <p:nvPr/>
          </p:nvSpPr>
          <p:spPr bwMode="auto">
            <a:xfrm rot="21300000" flipV="1">
              <a:off x="2640" y="182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55" name="Line 51"/>
            <p:cNvSpPr>
              <a:spLocks noChangeShapeType="1"/>
            </p:cNvSpPr>
            <p:nvPr/>
          </p:nvSpPr>
          <p:spPr bwMode="auto">
            <a:xfrm rot="300000" flipV="1">
              <a:off x="2784" y="182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56" name="Line 52"/>
            <p:cNvSpPr>
              <a:spLocks noChangeShapeType="1"/>
            </p:cNvSpPr>
            <p:nvPr/>
          </p:nvSpPr>
          <p:spPr bwMode="auto">
            <a:xfrm rot="21300000" flipV="1">
              <a:off x="2928" y="182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2468" name="Group 104"/>
          <p:cNvGrpSpPr>
            <a:grpSpLocks/>
          </p:cNvGrpSpPr>
          <p:nvPr/>
        </p:nvGrpSpPr>
        <p:grpSpPr bwMode="auto">
          <a:xfrm>
            <a:off x="7162800" y="2332038"/>
            <a:ext cx="1447800" cy="2286000"/>
            <a:chOff x="3552" y="1728"/>
            <a:chExt cx="912" cy="1440"/>
          </a:xfrm>
        </p:grpSpPr>
        <p:sp>
          <p:nvSpPr>
            <p:cNvPr id="62507" name="Rectangle 53"/>
            <p:cNvSpPr>
              <a:spLocks noChangeArrowheads="1"/>
            </p:cNvSpPr>
            <p:nvPr/>
          </p:nvSpPr>
          <p:spPr bwMode="auto">
            <a:xfrm>
              <a:off x="3552" y="1728"/>
              <a:ext cx="912" cy="14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62508" name="Line 54"/>
            <p:cNvSpPr>
              <a:spLocks noChangeShapeType="1"/>
            </p:cNvSpPr>
            <p:nvPr/>
          </p:nvSpPr>
          <p:spPr bwMode="auto">
            <a:xfrm flipV="1">
              <a:off x="3648" y="2880"/>
              <a:ext cx="0" cy="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09" name="Line 55"/>
            <p:cNvSpPr>
              <a:spLocks noChangeShapeType="1"/>
            </p:cNvSpPr>
            <p:nvPr/>
          </p:nvSpPr>
          <p:spPr bwMode="auto">
            <a:xfrm flipV="1">
              <a:off x="3792" y="2832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10" name="Line 56"/>
            <p:cNvSpPr>
              <a:spLocks noChangeShapeType="1"/>
            </p:cNvSpPr>
            <p:nvPr/>
          </p:nvSpPr>
          <p:spPr bwMode="auto">
            <a:xfrm flipV="1">
              <a:off x="3936" y="2880"/>
              <a:ext cx="0" cy="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11" name="Line 57"/>
            <p:cNvSpPr>
              <a:spLocks noChangeShapeType="1"/>
            </p:cNvSpPr>
            <p:nvPr/>
          </p:nvSpPr>
          <p:spPr bwMode="auto">
            <a:xfrm flipV="1">
              <a:off x="4080" y="2832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12" name="Line 58"/>
            <p:cNvSpPr>
              <a:spLocks noChangeShapeType="1"/>
            </p:cNvSpPr>
            <p:nvPr/>
          </p:nvSpPr>
          <p:spPr bwMode="auto">
            <a:xfrm flipV="1">
              <a:off x="4224" y="2880"/>
              <a:ext cx="0" cy="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13" name="Line 59"/>
            <p:cNvSpPr>
              <a:spLocks noChangeShapeType="1"/>
            </p:cNvSpPr>
            <p:nvPr/>
          </p:nvSpPr>
          <p:spPr bwMode="auto">
            <a:xfrm flipV="1">
              <a:off x="4368" y="2832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14" name="Line 60"/>
            <p:cNvSpPr>
              <a:spLocks noChangeShapeType="1"/>
            </p:cNvSpPr>
            <p:nvPr/>
          </p:nvSpPr>
          <p:spPr bwMode="auto">
            <a:xfrm flipV="1">
              <a:off x="3648" y="249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15" name="Line 61"/>
            <p:cNvSpPr>
              <a:spLocks noChangeShapeType="1"/>
            </p:cNvSpPr>
            <p:nvPr/>
          </p:nvSpPr>
          <p:spPr bwMode="auto">
            <a:xfrm flipV="1">
              <a:off x="3792" y="2544"/>
              <a:ext cx="0" cy="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16" name="Line 62"/>
            <p:cNvSpPr>
              <a:spLocks noChangeShapeType="1"/>
            </p:cNvSpPr>
            <p:nvPr/>
          </p:nvSpPr>
          <p:spPr bwMode="auto">
            <a:xfrm flipV="1">
              <a:off x="3936" y="249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17" name="Line 63"/>
            <p:cNvSpPr>
              <a:spLocks noChangeShapeType="1"/>
            </p:cNvSpPr>
            <p:nvPr/>
          </p:nvSpPr>
          <p:spPr bwMode="auto">
            <a:xfrm flipV="1">
              <a:off x="4080" y="2544"/>
              <a:ext cx="0" cy="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18" name="Line 64"/>
            <p:cNvSpPr>
              <a:spLocks noChangeShapeType="1"/>
            </p:cNvSpPr>
            <p:nvPr/>
          </p:nvSpPr>
          <p:spPr bwMode="auto">
            <a:xfrm flipV="1">
              <a:off x="4224" y="249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19" name="Line 65"/>
            <p:cNvSpPr>
              <a:spLocks noChangeShapeType="1"/>
            </p:cNvSpPr>
            <p:nvPr/>
          </p:nvSpPr>
          <p:spPr bwMode="auto">
            <a:xfrm flipV="1">
              <a:off x="4368" y="2544"/>
              <a:ext cx="0" cy="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20" name="Line 66"/>
            <p:cNvSpPr>
              <a:spLocks noChangeShapeType="1"/>
            </p:cNvSpPr>
            <p:nvPr/>
          </p:nvSpPr>
          <p:spPr bwMode="auto">
            <a:xfrm flipV="1">
              <a:off x="3648" y="2208"/>
              <a:ext cx="0" cy="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21" name="Line 67"/>
            <p:cNvSpPr>
              <a:spLocks noChangeShapeType="1"/>
            </p:cNvSpPr>
            <p:nvPr/>
          </p:nvSpPr>
          <p:spPr bwMode="auto">
            <a:xfrm flipV="1">
              <a:off x="3792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22" name="Line 68"/>
            <p:cNvSpPr>
              <a:spLocks noChangeShapeType="1"/>
            </p:cNvSpPr>
            <p:nvPr/>
          </p:nvSpPr>
          <p:spPr bwMode="auto">
            <a:xfrm flipV="1">
              <a:off x="3936" y="2208"/>
              <a:ext cx="0" cy="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23" name="Line 69"/>
            <p:cNvSpPr>
              <a:spLocks noChangeShapeType="1"/>
            </p:cNvSpPr>
            <p:nvPr/>
          </p:nvSpPr>
          <p:spPr bwMode="auto">
            <a:xfrm flipV="1">
              <a:off x="4080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24" name="Line 70"/>
            <p:cNvSpPr>
              <a:spLocks noChangeShapeType="1"/>
            </p:cNvSpPr>
            <p:nvPr/>
          </p:nvSpPr>
          <p:spPr bwMode="auto">
            <a:xfrm flipV="1">
              <a:off x="4224" y="2208"/>
              <a:ext cx="0" cy="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25" name="Line 71"/>
            <p:cNvSpPr>
              <a:spLocks noChangeShapeType="1"/>
            </p:cNvSpPr>
            <p:nvPr/>
          </p:nvSpPr>
          <p:spPr bwMode="auto">
            <a:xfrm flipV="1">
              <a:off x="4368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26" name="Line 72"/>
            <p:cNvSpPr>
              <a:spLocks noChangeShapeType="1"/>
            </p:cNvSpPr>
            <p:nvPr/>
          </p:nvSpPr>
          <p:spPr bwMode="auto">
            <a:xfrm flipV="1">
              <a:off x="3648" y="182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27" name="Line 73"/>
            <p:cNvSpPr>
              <a:spLocks noChangeShapeType="1"/>
            </p:cNvSpPr>
            <p:nvPr/>
          </p:nvSpPr>
          <p:spPr bwMode="auto">
            <a:xfrm flipV="1">
              <a:off x="3792" y="1872"/>
              <a:ext cx="0" cy="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28" name="Line 74"/>
            <p:cNvSpPr>
              <a:spLocks noChangeShapeType="1"/>
            </p:cNvSpPr>
            <p:nvPr/>
          </p:nvSpPr>
          <p:spPr bwMode="auto">
            <a:xfrm flipV="1">
              <a:off x="3936" y="182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29" name="Line 75"/>
            <p:cNvSpPr>
              <a:spLocks noChangeShapeType="1"/>
            </p:cNvSpPr>
            <p:nvPr/>
          </p:nvSpPr>
          <p:spPr bwMode="auto">
            <a:xfrm flipV="1">
              <a:off x="4080" y="1872"/>
              <a:ext cx="0" cy="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30" name="Line 76"/>
            <p:cNvSpPr>
              <a:spLocks noChangeShapeType="1"/>
            </p:cNvSpPr>
            <p:nvPr/>
          </p:nvSpPr>
          <p:spPr bwMode="auto">
            <a:xfrm flipV="1">
              <a:off x="4224" y="182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31" name="Line 77"/>
            <p:cNvSpPr>
              <a:spLocks noChangeShapeType="1"/>
            </p:cNvSpPr>
            <p:nvPr/>
          </p:nvSpPr>
          <p:spPr bwMode="auto">
            <a:xfrm flipV="1">
              <a:off x="4368" y="1872"/>
              <a:ext cx="0" cy="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2469" name="Group 78"/>
          <p:cNvGrpSpPr>
            <a:grpSpLocks/>
          </p:cNvGrpSpPr>
          <p:nvPr/>
        </p:nvGrpSpPr>
        <p:grpSpPr bwMode="auto">
          <a:xfrm>
            <a:off x="609600" y="2332038"/>
            <a:ext cx="1447800" cy="2286000"/>
            <a:chOff x="1056" y="1632"/>
            <a:chExt cx="912" cy="1440"/>
          </a:xfrm>
        </p:grpSpPr>
        <p:sp>
          <p:nvSpPr>
            <p:cNvPr id="62482" name="Rectangle 79"/>
            <p:cNvSpPr>
              <a:spLocks noChangeArrowheads="1"/>
            </p:cNvSpPr>
            <p:nvPr/>
          </p:nvSpPr>
          <p:spPr bwMode="auto">
            <a:xfrm>
              <a:off x="1056" y="1632"/>
              <a:ext cx="912" cy="14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62483" name="Line 80"/>
            <p:cNvSpPr>
              <a:spLocks noChangeShapeType="1"/>
            </p:cNvSpPr>
            <p:nvPr/>
          </p:nvSpPr>
          <p:spPr bwMode="auto">
            <a:xfrm flipV="1">
              <a:off x="1152" y="273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4" name="Line 81"/>
            <p:cNvSpPr>
              <a:spLocks noChangeShapeType="1"/>
            </p:cNvSpPr>
            <p:nvPr/>
          </p:nvSpPr>
          <p:spPr bwMode="auto">
            <a:xfrm flipV="1">
              <a:off x="1296" y="273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5" name="Line 82"/>
            <p:cNvSpPr>
              <a:spLocks noChangeShapeType="1"/>
            </p:cNvSpPr>
            <p:nvPr/>
          </p:nvSpPr>
          <p:spPr bwMode="auto">
            <a:xfrm flipV="1">
              <a:off x="1440" y="273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6" name="Line 83"/>
            <p:cNvSpPr>
              <a:spLocks noChangeShapeType="1"/>
            </p:cNvSpPr>
            <p:nvPr/>
          </p:nvSpPr>
          <p:spPr bwMode="auto">
            <a:xfrm flipV="1">
              <a:off x="1584" y="273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7" name="Line 84"/>
            <p:cNvSpPr>
              <a:spLocks noChangeShapeType="1"/>
            </p:cNvSpPr>
            <p:nvPr/>
          </p:nvSpPr>
          <p:spPr bwMode="auto">
            <a:xfrm flipV="1">
              <a:off x="1728" y="273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8" name="Line 85"/>
            <p:cNvSpPr>
              <a:spLocks noChangeShapeType="1"/>
            </p:cNvSpPr>
            <p:nvPr/>
          </p:nvSpPr>
          <p:spPr bwMode="auto">
            <a:xfrm flipV="1">
              <a:off x="1872" y="273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9" name="Line 86"/>
            <p:cNvSpPr>
              <a:spLocks noChangeShapeType="1"/>
            </p:cNvSpPr>
            <p:nvPr/>
          </p:nvSpPr>
          <p:spPr bwMode="auto">
            <a:xfrm flipV="1">
              <a:off x="1152" y="240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0" name="Line 87"/>
            <p:cNvSpPr>
              <a:spLocks noChangeShapeType="1"/>
            </p:cNvSpPr>
            <p:nvPr/>
          </p:nvSpPr>
          <p:spPr bwMode="auto">
            <a:xfrm flipV="1">
              <a:off x="1296" y="240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1" name="Line 88"/>
            <p:cNvSpPr>
              <a:spLocks noChangeShapeType="1"/>
            </p:cNvSpPr>
            <p:nvPr/>
          </p:nvSpPr>
          <p:spPr bwMode="auto">
            <a:xfrm flipV="1">
              <a:off x="1440" y="240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2" name="Line 89"/>
            <p:cNvSpPr>
              <a:spLocks noChangeShapeType="1"/>
            </p:cNvSpPr>
            <p:nvPr/>
          </p:nvSpPr>
          <p:spPr bwMode="auto">
            <a:xfrm flipV="1">
              <a:off x="1584" y="240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3" name="Line 90"/>
            <p:cNvSpPr>
              <a:spLocks noChangeShapeType="1"/>
            </p:cNvSpPr>
            <p:nvPr/>
          </p:nvSpPr>
          <p:spPr bwMode="auto">
            <a:xfrm flipV="1">
              <a:off x="1728" y="240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4" name="Line 91"/>
            <p:cNvSpPr>
              <a:spLocks noChangeShapeType="1"/>
            </p:cNvSpPr>
            <p:nvPr/>
          </p:nvSpPr>
          <p:spPr bwMode="auto">
            <a:xfrm flipV="1">
              <a:off x="1872" y="240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5" name="Line 92"/>
            <p:cNvSpPr>
              <a:spLocks noChangeShapeType="1"/>
            </p:cNvSpPr>
            <p:nvPr/>
          </p:nvSpPr>
          <p:spPr bwMode="auto">
            <a:xfrm flipV="1">
              <a:off x="1152" y="206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6" name="Line 93"/>
            <p:cNvSpPr>
              <a:spLocks noChangeShapeType="1"/>
            </p:cNvSpPr>
            <p:nvPr/>
          </p:nvSpPr>
          <p:spPr bwMode="auto">
            <a:xfrm flipV="1">
              <a:off x="1296" y="206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7" name="Line 94"/>
            <p:cNvSpPr>
              <a:spLocks noChangeShapeType="1"/>
            </p:cNvSpPr>
            <p:nvPr/>
          </p:nvSpPr>
          <p:spPr bwMode="auto">
            <a:xfrm flipV="1">
              <a:off x="1440" y="206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8" name="Line 95"/>
            <p:cNvSpPr>
              <a:spLocks noChangeShapeType="1"/>
            </p:cNvSpPr>
            <p:nvPr/>
          </p:nvSpPr>
          <p:spPr bwMode="auto">
            <a:xfrm flipV="1">
              <a:off x="1584" y="206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9" name="Line 96"/>
            <p:cNvSpPr>
              <a:spLocks noChangeShapeType="1"/>
            </p:cNvSpPr>
            <p:nvPr/>
          </p:nvSpPr>
          <p:spPr bwMode="auto">
            <a:xfrm flipV="1">
              <a:off x="1728" y="206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00" name="Line 97"/>
            <p:cNvSpPr>
              <a:spLocks noChangeShapeType="1"/>
            </p:cNvSpPr>
            <p:nvPr/>
          </p:nvSpPr>
          <p:spPr bwMode="auto">
            <a:xfrm flipV="1">
              <a:off x="1872" y="206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01" name="Line 98"/>
            <p:cNvSpPr>
              <a:spLocks noChangeShapeType="1"/>
            </p:cNvSpPr>
            <p:nvPr/>
          </p:nvSpPr>
          <p:spPr bwMode="auto">
            <a:xfrm flipV="1">
              <a:off x="1152" y="1728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02" name="Line 99"/>
            <p:cNvSpPr>
              <a:spLocks noChangeShapeType="1"/>
            </p:cNvSpPr>
            <p:nvPr/>
          </p:nvSpPr>
          <p:spPr bwMode="auto">
            <a:xfrm flipV="1">
              <a:off x="1296" y="1728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03" name="Line 100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04" name="Line 101"/>
            <p:cNvSpPr>
              <a:spLocks noChangeShapeType="1"/>
            </p:cNvSpPr>
            <p:nvPr/>
          </p:nvSpPr>
          <p:spPr bwMode="auto">
            <a:xfrm flipV="1">
              <a:off x="1584" y="1728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05" name="Line 102"/>
            <p:cNvSpPr>
              <a:spLocks noChangeShapeType="1"/>
            </p:cNvSpPr>
            <p:nvPr/>
          </p:nvSpPr>
          <p:spPr bwMode="auto">
            <a:xfrm flipV="1">
              <a:off x="1728" y="1728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06" name="Line 103"/>
            <p:cNvSpPr>
              <a:spLocks noChangeShapeType="1"/>
            </p:cNvSpPr>
            <p:nvPr/>
          </p:nvSpPr>
          <p:spPr bwMode="auto">
            <a:xfrm flipV="1">
              <a:off x="1872" y="1728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470" name="Text Box 106"/>
          <p:cNvSpPr txBox="1">
            <a:spLocks noChangeArrowheads="1"/>
          </p:cNvSpPr>
          <p:nvPr/>
        </p:nvSpPr>
        <p:spPr bwMode="auto">
          <a:xfrm>
            <a:off x="-1387475" y="63388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62471" name="Text Box 107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>
                <a:solidFill>
                  <a:schemeClr val="accent2"/>
                </a:solidFill>
                <a:latin typeface="Times New Roman" pitchFamily="18" charset="0"/>
              </a:rPr>
              <a:t>Резюме</a:t>
            </a:r>
            <a:endParaRPr lang="en-US" alt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62472" name="Text Box 108"/>
          <p:cNvSpPr txBox="1">
            <a:spLocks noChangeArrowheads="1"/>
          </p:cNvSpPr>
          <p:nvPr/>
        </p:nvSpPr>
        <p:spPr bwMode="auto">
          <a:xfrm>
            <a:off x="296863" y="1798638"/>
            <a:ext cx="2057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1800">
                <a:latin typeface="Times New Roman" pitchFamily="18" charset="0"/>
              </a:rPr>
              <a:t>Ферромагнетизм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62473" name="Text Box 109"/>
          <p:cNvSpPr txBox="1">
            <a:spLocks noChangeArrowheads="1"/>
          </p:cNvSpPr>
          <p:nvPr/>
        </p:nvSpPr>
        <p:spPr bwMode="auto">
          <a:xfrm>
            <a:off x="2362200" y="1817688"/>
            <a:ext cx="2590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1800">
                <a:latin typeface="Times New Roman" pitchFamily="18" charset="0"/>
              </a:rPr>
              <a:t>Антиферромагнетизм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62474" name="Text Box 110"/>
          <p:cNvSpPr txBox="1">
            <a:spLocks noChangeArrowheads="1"/>
          </p:cNvSpPr>
          <p:nvPr/>
        </p:nvSpPr>
        <p:spPr bwMode="auto">
          <a:xfrm>
            <a:off x="4495800" y="1417638"/>
            <a:ext cx="24765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en-US" sz="1800">
                <a:latin typeface="Times New Roman" pitchFamily="18" charset="0"/>
              </a:rPr>
              <a:t>Антиферромагнетизм </a:t>
            </a:r>
          </a:p>
          <a:p>
            <a:pPr algn="ctr"/>
            <a:r>
              <a:rPr lang="ru-RU" altLang="en-US" sz="1800">
                <a:latin typeface="Times New Roman" pitchFamily="18" charset="0"/>
              </a:rPr>
              <a:t>со смещенным моментом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62475" name="Text Box 111"/>
          <p:cNvSpPr txBox="1">
            <a:spLocks noChangeArrowheads="1"/>
          </p:cNvSpPr>
          <p:nvPr/>
        </p:nvSpPr>
        <p:spPr bwMode="auto">
          <a:xfrm>
            <a:off x="6934200" y="1812925"/>
            <a:ext cx="20304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1800">
                <a:latin typeface="Times New Roman" pitchFamily="18" charset="0"/>
              </a:rPr>
              <a:t>Ферримагнетизм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62476" name="AutoShape 113"/>
          <p:cNvSpPr>
            <a:spLocks/>
          </p:cNvSpPr>
          <p:nvPr/>
        </p:nvSpPr>
        <p:spPr bwMode="auto">
          <a:xfrm rot="-5400000">
            <a:off x="6591300" y="3284538"/>
            <a:ext cx="457200" cy="3581400"/>
          </a:xfrm>
          <a:prstGeom prst="leftBrace">
            <a:avLst>
              <a:gd name="adj1" fmla="val 65278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477" name="Text Box 114"/>
          <p:cNvSpPr txBox="1">
            <a:spLocks noChangeArrowheads="1"/>
          </p:cNvSpPr>
          <p:nvPr/>
        </p:nvSpPr>
        <p:spPr bwMode="auto">
          <a:xfrm>
            <a:off x="5105400" y="5268913"/>
            <a:ext cx="3733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000">
                <a:solidFill>
                  <a:srgbClr val="FF0000"/>
                </a:solidFill>
                <a:latin typeface="Times New Roman" pitchFamily="18" charset="0"/>
              </a:rPr>
              <a:t>Важны для палеомагнетизма и магнетизма горных пород</a:t>
            </a:r>
            <a:endParaRPr lang="en-US" altLang="en-US" sz="2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2478" name="Text Box 117"/>
          <p:cNvSpPr txBox="1">
            <a:spLocks noChangeArrowheads="1"/>
          </p:cNvSpPr>
          <p:nvPr/>
        </p:nvSpPr>
        <p:spPr bwMode="auto">
          <a:xfrm>
            <a:off x="533400" y="650875"/>
            <a:ext cx="2819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400">
                <a:latin typeface="Times New Roman" pitchFamily="18" charset="0"/>
              </a:rPr>
              <a:t>Диамагнетизм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2479" name="Text Box 118"/>
          <p:cNvSpPr txBox="1">
            <a:spLocks noChangeArrowheads="1"/>
          </p:cNvSpPr>
          <p:nvPr/>
        </p:nvSpPr>
        <p:spPr bwMode="auto">
          <a:xfrm>
            <a:off x="533400" y="1169988"/>
            <a:ext cx="2590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400">
                <a:latin typeface="Times New Roman" pitchFamily="18" charset="0"/>
              </a:rPr>
              <a:t>Парамагнетизм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2480" name="Text Box 108"/>
          <p:cNvSpPr txBox="1">
            <a:spLocks noChangeArrowheads="1"/>
          </p:cNvSpPr>
          <p:nvPr/>
        </p:nvSpPr>
        <p:spPr bwMode="auto">
          <a:xfrm>
            <a:off x="433388" y="6067425"/>
            <a:ext cx="27670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1800">
                <a:latin typeface="Times New Roman" pitchFamily="18" charset="0"/>
              </a:rPr>
              <a:t>Суперпарамагнетизм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62481" name="Прямоугольник 1"/>
          <p:cNvSpPr>
            <a:spLocks noChangeArrowheads="1"/>
          </p:cNvSpPr>
          <p:nvPr/>
        </p:nvSpPr>
        <p:spPr bwMode="auto">
          <a:xfrm>
            <a:off x="3124200" y="6091238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>
                <a:solidFill>
                  <a:srgbClr val="FF0000"/>
                </a:solidFill>
              </a:rPr>
              <a:t>Важен для магнетизма горных пород</a:t>
            </a: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9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457200" y="242888"/>
            <a:ext cx="807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>
                <a:solidFill>
                  <a:schemeClr val="accent2"/>
                </a:solidFill>
                <a:latin typeface="Times New Roman" pitchFamily="18" charset="0"/>
              </a:rPr>
              <a:t>Величины, описывающие магнитное поле</a:t>
            </a:r>
            <a:endParaRPr lang="en-US" alt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609600" y="1820863"/>
            <a:ext cx="38862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B – </a:t>
            </a:r>
            <a:r>
              <a:rPr lang="ru-RU" altLang="en-US" sz="2400">
                <a:latin typeface="Times New Roman" pitchFamily="18" charset="0"/>
              </a:rPr>
              <a:t>магнитная индукция 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H – </a:t>
            </a:r>
            <a:r>
              <a:rPr lang="ru-RU" altLang="en-US" sz="2400">
                <a:latin typeface="Times New Roman" pitchFamily="18" charset="0"/>
              </a:rPr>
              <a:t>напряженность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197" name="AutoShape 182"/>
          <p:cNvSpPr>
            <a:spLocks/>
          </p:cNvSpPr>
          <p:nvPr/>
        </p:nvSpPr>
        <p:spPr bwMode="auto">
          <a:xfrm>
            <a:off x="4267200" y="1944688"/>
            <a:ext cx="304800" cy="990600"/>
          </a:xfrm>
          <a:prstGeom prst="rightBrace">
            <a:avLst>
              <a:gd name="adj1" fmla="val 270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198" name="Text Box 184"/>
          <p:cNvSpPr txBox="1">
            <a:spLocks noChangeArrowheads="1"/>
          </p:cNvSpPr>
          <p:nvPr/>
        </p:nvSpPr>
        <p:spPr bwMode="auto">
          <a:xfrm>
            <a:off x="4724400" y="1965325"/>
            <a:ext cx="3276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000">
                <a:solidFill>
                  <a:srgbClr val="FF0000"/>
                </a:solidFill>
                <a:latin typeface="Times New Roman" pitchFamily="18" charset="0"/>
              </a:rPr>
              <a:t>Две величины, описывающие магнитное поле</a:t>
            </a:r>
            <a:endParaRPr lang="en-US" altLang="en-US" sz="2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199" name="Text Box 185"/>
          <p:cNvSpPr txBox="1">
            <a:spLocks noChangeArrowheads="1"/>
          </p:cNvSpPr>
          <p:nvPr/>
        </p:nvSpPr>
        <p:spPr bwMode="auto">
          <a:xfrm>
            <a:off x="609600" y="3276600"/>
            <a:ext cx="205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1800">
                <a:latin typeface="Times New Roman" pitchFamily="18" charset="0"/>
              </a:rPr>
              <a:t>В вакууме</a:t>
            </a:r>
            <a:r>
              <a:rPr lang="en-US" altLang="en-US" sz="1800">
                <a:latin typeface="Times New Roman" pitchFamily="18" charset="0"/>
              </a:rPr>
              <a:t>: </a:t>
            </a:r>
          </a:p>
        </p:txBody>
      </p:sp>
      <p:sp>
        <p:nvSpPr>
          <p:cNvPr id="8200" name="Text Box 186"/>
          <p:cNvSpPr txBox="1">
            <a:spLocks noChangeArrowheads="1"/>
          </p:cNvSpPr>
          <p:nvPr/>
        </p:nvSpPr>
        <p:spPr bwMode="auto">
          <a:xfrm>
            <a:off x="2362200" y="4678363"/>
            <a:ext cx="13319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B = H</a:t>
            </a:r>
          </a:p>
        </p:txBody>
      </p:sp>
      <p:sp>
        <p:nvSpPr>
          <p:cNvPr id="8201" name="Text Box 187"/>
          <p:cNvSpPr txBox="1">
            <a:spLocks noChangeArrowheads="1"/>
          </p:cNvSpPr>
          <p:nvPr/>
        </p:nvSpPr>
        <p:spPr bwMode="auto">
          <a:xfrm>
            <a:off x="2362200" y="3124200"/>
            <a:ext cx="1916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B =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altLang="en-US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>
                <a:latin typeface="Times New Roman" pitchFamily="18" charset="0"/>
              </a:rPr>
              <a:t>H</a:t>
            </a:r>
          </a:p>
        </p:txBody>
      </p:sp>
      <p:sp>
        <p:nvSpPr>
          <p:cNvPr id="8202" name="Text Box 188"/>
          <p:cNvSpPr txBox="1">
            <a:spLocks noChangeArrowheads="1"/>
          </p:cNvSpPr>
          <p:nvPr/>
        </p:nvSpPr>
        <p:spPr bwMode="auto">
          <a:xfrm>
            <a:off x="3962400" y="4791075"/>
            <a:ext cx="3505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i="1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ru-RU" altLang="en-US" sz="1800" i="1">
                <a:solidFill>
                  <a:srgbClr val="0000FF"/>
                </a:solidFill>
                <a:latin typeface="Times New Roman" pitchFamily="18" charset="0"/>
              </a:rPr>
              <a:t>система СГС</a:t>
            </a:r>
            <a:r>
              <a:rPr lang="en-US" altLang="en-US" sz="1800" i="1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203" name="Text Box 189"/>
          <p:cNvSpPr txBox="1">
            <a:spLocks noChangeArrowheads="1"/>
          </p:cNvSpPr>
          <p:nvPr/>
        </p:nvSpPr>
        <p:spPr bwMode="auto">
          <a:xfrm>
            <a:off x="3962400" y="3200400"/>
            <a:ext cx="3581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i="1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ru-RU" altLang="en-US" sz="1800" i="1">
                <a:solidFill>
                  <a:srgbClr val="0000FF"/>
                </a:solidFill>
                <a:latin typeface="Times New Roman" pitchFamily="18" charset="0"/>
              </a:rPr>
              <a:t>система СИ</a:t>
            </a:r>
            <a:r>
              <a:rPr lang="en-US" altLang="en-US" sz="1800" i="1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204" name="Text Box 190"/>
          <p:cNvSpPr txBox="1">
            <a:spLocks noChangeArrowheads="1"/>
          </p:cNvSpPr>
          <p:nvPr/>
        </p:nvSpPr>
        <p:spPr bwMode="auto">
          <a:xfrm>
            <a:off x="2362200" y="3733800"/>
            <a:ext cx="3581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altLang="en-US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>
                <a:latin typeface="Times New Roman" pitchFamily="18" charset="0"/>
              </a:rPr>
              <a:t> = 4π · 10</a:t>
            </a:r>
            <a:r>
              <a:rPr lang="en-US" altLang="en-US" baseline="30000">
                <a:latin typeface="Times New Roman" pitchFamily="18" charset="0"/>
              </a:rPr>
              <a:t>-7</a:t>
            </a:r>
            <a:r>
              <a:rPr lang="en-US" altLang="en-US">
                <a:latin typeface="Times New Roman" pitchFamily="18" charset="0"/>
              </a:rPr>
              <a:t>  </a:t>
            </a:r>
            <a:r>
              <a:rPr lang="ru-RU" altLang="en-US">
                <a:latin typeface="Times New Roman" pitchFamily="18" charset="0"/>
              </a:rPr>
              <a:t>н</a:t>
            </a:r>
            <a:r>
              <a:rPr lang="en-US" altLang="en-US" i="1">
                <a:latin typeface="Times New Roman" pitchFamily="18" charset="0"/>
              </a:rPr>
              <a:t> A</a:t>
            </a:r>
            <a:r>
              <a:rPr lang="en-US" altLang="en-US" i="1" baseline="30000">
                <a:latin typeface="Times New Roman" pitchFamily="18" charset="0"/>
              </a:rPr>
              <a:t>-2</a:t>
            </a:r>
          </a:p>
        </p:txBody>
      </p:sp>
      <p:sp>
        <p:nvSpPr>
          <p:cNvPr id="8205" name="Text Box 191"/>
          <p:cNvSpPr txBox="1">
            <a:spLocks noChangeArrowheads="1"/>
          </p:cNvSpPr>
          <p:nvPr/>
        </p:nvSpPr>
        <p:spPr bwMode="auto">
          <a:xfrm>
            <a:off x="5791200" y="3870325"/>
            <a:ext cx="33528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ru-RU" altLang="en-US" sz="1800">
                <a:solidFill>
                  <a:srgbClr val="FF0000"/>
                </a:solidFill>
                <a:latin typeface="Times New Roman" pitchFamily="18" charset="0"/>
              </a:rPr>
              <a:t> Магнитная проницаемость вакуума</a:t>
            </a:r>
            <a:r>
              <a:rPr lang="en-US" altLang="en-US" sz="180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ru-RU" altLang="en-US" sz="1800">
                <a:solidFill>
                  <a:srgbClr val="FF0000"/>
                </a:solidFill>
                <a:latin typeface="Times New Roman" pitchFamily="18" charset="0"/>
              </a:rPr>
              <a:t>магнитная помтоянная</a:t>
            </a:r>
            <a:r>
              <a:rPr lang="en-US" altLang="en-US" sz="180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242888"/>
            <a:ext cx="807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>
                <a:solidFill>
                  <a:schemeClr val="accent2"/>
                </a:solidFill>
                <a:latin typeface="Times New Roman" pitchFamily="18" charset="0"/>
              </a:rPr>
              <a:t>Единицы магитной индукции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9220" name="Group 45"/>
          <p:cNvGrpSpPr>
            <a:grpSpLocks/>
          </p:cNvGrpSpPr>
          <p:nvPr/>
        </p:nvGrpSpPr>
        <p:grpSpPr bwMode="auto">
          <a:xfrm>
            <a:off x="1512888" y="2351088"/>
            <a:ext cx="304800" cy="304800"/>
            <a:chOff x="953" y="1481"/>
            <a:chExt cx="192" cy="192"/>
          </a:xfrm>
        </p:grpSpPr>
        <p:sp>
          <p:nvSpPr>
            <p:cNvPr id="9277" name="Oval 15"/>
            <p:cNvSpPr>
              <a:spLocks noChangeArrowheads="1"/>
            </p:cNvSpPr>
            <p:nvPr/>
          </p:nvSpPr>
          <p:spPr bwMode="auto">
            <a:xfrm>
              <a:off x="953" y="1481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78" name="Oval 44"/>
            <p:cNvSpPr>
              <a:spLocks noChangeAspect="1" noChangeArrowheads="1"/>
            </p:cNvSpPr>
            <p:nvPr/>
          </p:nvSpPr>
          <p:spPr bwMode="auto">
            <a:xfrm>
              <a:off x="1040" y="1569"/>
              <a:ext cx="25" cy="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221" name="Group 46"/>
          <p:cNvGrpSpPr>
            <a:grpSpLocks/>
          </p:cNvGrpSpPr>
          <p:nvPr/>
        </p:nvGrpSpPr>
        <p:grpSpPr bwMode="auto">
          <a:xfrm>
            <a:off x="2209800" y="2362200"/>
            <a:ext cx="304800" cy="304800"/>
            <a:chOff x="953" y="1481"/>
            <a:chExt cx="192" cy="192"/>
          </a:xfrm>
        </p:grpSpPr>
        <p:sp>
          <p:nvSpPr>
            <p:cNvPr id="9275" name="Oval 47"/>
            <p:cNvSpPr>
              <a:spLocks noChangeArrowheads="1"/>
            </p:cNvSpPr>
            <p:nvPr/>
          </p:nvSpPr>
          <p:spPr bwMode="auto">
            <a:xfrm>
              <a:off x="953" y="1481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76" name="Oval 48"/>
            <p:cNvSpPr>
              <a:spLocks noChangeAspect="1" noChangeArrowheads="1"/>
            </p:cNvSpPr>
            <p:nvPr/>
          </p:nvSpPr>
          <p:spPr bwMode="auto">
            <a:xfrm>
              <a:off x="1040" y="1569"/>
              <a:ext cx="25" cy="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222" name="Group 49"/>
          <p:cNvGrpSpPr>
            <a:grpSpLocks/>
          </p:cNvGrpSpPr>
          <p:nvPr/>
        </p:nvGrpSpPr>
        <p:grpSpPr bwMode="auto">
          <a:xfrm>
            <a:off x="2895600" y="2362200"/>
            <a:ext cx="304800" cy="304800"/>
            <a:chOff x="953" y="1481"/>
            <a:chExt cx="192" cy="192"/>
          </a:xfrm>
        </p:grpSpPr>
        <p:sp>
          <p:nvSpPr>
            <p:cNvPr id="9273" name="Oval 50"/>
            <p:cNvSpPr>
              <a:spLocks noChangeArrowheads="1"/>
            </p:cNvSpPr>
            <p:nvPr/>
          </p:nvSpPr>
          <p:spPr bwMode="auto">
            <a:xfrm>
              <a:off x="953" y="1481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74" name="Oval 51"/>
            <p:cNvSpPr>
              <a:spLocks noChangeAspect="1" noChangeArrowheads="1"/>
            </p:cNvSpPr>
            <p:nvPr/>
          </p:nvSpPr>
          <p:spPr bwMode="auto">
            <a:xfrm>
              <a:off x="1040" y="1569"/>
              <a:ext cx="25" cy="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223" name="Group 52"/>
          <p:cNvGrpSpPr>
            <a:grpSpLocks/>
          </p:cNvGrpSpPr>
          <p:nvPr/>
        </p:nvGrpSpPr>
        <p:grpSpPr bwMode="auto">
          <a:xfrm>
            <a:off x="1512888" y="2971800"/>
            <a:ext cx="304800" cy="304800"/>
            <a:chOff x="953" y="1481"/>
            <a:chExt cx="192" cy="192"/>
          </a:xfrm>
        </p:grpSpPr>
        <p:sp>
          <p:nvSpPr>
            <p:cNvPr id="9271" name="Oval 53"/>
            <p:cNvSpPr>
              <a:spLocks noChangeArrowheads="1"/>
            </p:cNvSpPr>
            <p:nvPr/>
          </p:nvSpPr>
          <p:spPr bwMode="auto">
            <a:xfrm>
              <a:off x="953" y="1481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72" name="Oval 54"/>
            <p:cNvSpPr>
              <a:spLocks noChangeAspect="1" noChangeArrowheads="1"/>
            </p:cNvSpPr>
            <p:nvPr/>
          </p:nvSpPr>
          <p:spPr bwMode="auto">
            <a:xfrm>
              <a:off x="1040" y="1569"/>
              <a:ext cx="25" cy="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224" name="Group 55"/>
          <p:cNvGrpSpPr>
            <a:grpSpLocks/>
          </p:cNvGrpSpPr>
          <p:nvPr/>
        </p:nvGrpSpPr>
        <p:grpSpPr bwMode="auto">
          <a:xfrm>
            <a:off x="2209800" y="2982913"/>
            <a:ext cx="304800" cy="304800"/>
            <a:chOff x="953" y="1481"/>
            <a:chExt cx="192" cy="192"/>
          </a:xfrm>
        </p:grpSpPr>
        <p:sp>
          <p:nvSpPr>
            <p:cNvPr id="9269" name="Oval 56"/>
            <p:cNvSpPr>
              <a:spLocks noChangeArrowheads="1"/>
            </p:cNvSpPr>
            <p:nvPr/>
          </p:nvSpPr>
          <p:spPr bwMode="auto">
            <a:xfrm>
              <a:off x="953" y="1481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70" name="Oval 57"/>
            <p:cNvSpPr>
              <a:spLocks noChangeAspect="1" noChangeArrowheads="1"/>
            </p:cNvSpPr>
            <p:nvPr/>
          </p:nvSpPr>
          <p:spPr bwMode="auto">
            <a:xfrm>
              <a:off x="1040" y="1569"/>
              <a:ext cx="25" cy="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225" name="Group 58"/>
          <p:cNvGrpSpPr>
            <a:grpSpLocks/>
          </p:cNvGrpSpPr>
          <p:nvPr/>
        </p:nvGrpSpPr>
        <p:grpSpPr bwMode="auto">
          <a:xfrm>
            <a:off x="2895600" y="2982913"/>
            <a:ext cx="304800" cy="304800"/>
            <a:chOff x="953" y="1481"/>
            <a:chExt cx="192" cy="192"/>
          </a:xfrm>
        </p:grpSpPr>
        <p:sp>
          <p:nvSpPr>
            <p:cNvPr id="9267" name="Oval 59"/>
            <p:cNvSpPr>
              <a:spLocks noChangeArrowheads="1"/>
            </p:cNvSpPr>
            <p:nvPr/>
          </p:nvSpPr>
          <p:spPr bwMode="auto">
            <a:xfrm>
              <a:off x="953" y="1481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68" name="Oval 60"/>
            <p:cNvSpPr>
              <a:spLocks noChangeAspect="1" noChangeArrowheads="1"/>
            </p:cNvSpPr>
            <p:nvPr/>
          </p:nvSpPr>
          <p:spPr bwMode="auto">
            <a:xfrm>
              <a:off x="1040" y="1569"/>
              <a:ext cx="25" cy="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226" name="Group 61"/>
          <p:cNvGrpSpPr>
            <a:grpSpLocks/>
          </p:cNvGrpSpPr>
          <p:nvPr/>
        </p:nvGrpSpPr>
        <p:grpSpPr bwMode="auto">
          <a:xfrm>
            <a:off x="1512888" y="3646488"/>
            <a:ext cx="304800" cy="304800"/>
            <a:chOff x="953" y="1481"/>
            <a:chExt cx="192" cy="192"/>
          </a:xfrm>
        </p:grpSpPr>
        <p:sp>
          <p:nvSpPr>
            <p:cNvPr id="9265" name="Oval 62"/>
            <p:cNvSpPr>
              <a:spLocks noChangeArrowheads="1"/>
            </p:cNvSpPr>
            <p:nvPr/>
          </p:nvSpPr>
          <p:spPr bwMode="auto">
            <a:xfrm>
              <a:off x="953" y="1481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66" name="Oval 63"/>
            <p:cNvSpPr>
              <a:spLocks noChangeAspect="1" noChangeArrowheads="1"/>
            </p:cNvSpPr>
            <p:nvPr/>
          </p:nvSpPr>
          <p:spPr bwMode="auto">
            <a:xfrm>
              <a:off x="1040" y="1569"/>
              <a:ext cx="25" cy="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227" name="Group 64"/>
          <p:cNvGrpSpPr>
            <a:grpSpLocks/>
          </p:cNvGrpSpPr>
          <p:nvPr/>
        </p:nvGrpSpPr>
        <p:grpSpPr bwMode="auto">
          <a:xfrm>
            <a:off x="2209800" y="3657600"/>
            <a:ext cx="304800" cy="304800"/>
            <a:chOff x="953" y="1481"/>
            <a:chExt cx="192" cy="192"/>
          </a:xfrm>
        </p:grpSpPr>
        <p:sp>
          <p:nvSpPr>
            <p:cNvPr id="9263" name="Oval 65"/>
            <p:cNvSpPr>
              <a:spLocks noChangeArrowheads="1"/>
            </p:cNvSpPr>
            <p:nvPr/>
          </p:nvSpPr>
          <p:spPr bwMode="auto">
            <a:xfrm>
              <a:off x="953" y="1481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64" name="Oval 66"/>
            <p:cNvSpPr>
              <a:spLocks noChangeAspect="1" noChangeArrowheads="1"/>
            </p:cNvSpPr>
            <p:nvPr/>
          </p:nvSpPr>
          <p:spPr bwMode="auto">
            <a:xfrm>
              <a:off x="1040" y="1569"/>
              <a:ext cx="25" cy="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228" name="Group 67"/>
          <p:cNvGrpSpPr>
            <a:grpSpLocks/>
          </p:cNvGrpSpPr>
          <p:nvPr/>
        </p:nvGrpSpPr>
        <p:grpSpPr bwMode="auto">
          <a:xfrm>
            <a:off x="2895600" y="3657600"/>
            <a:ext cx="304800" cy="304800"/>
            <a:chOff x="953" y="1481"/>
            <a:chExt cx="192" cy="192"/>
          </a:xfrm>
        </p:grpSpPr>
        <p:sp>
          <p:nvSpPr>
            <p:cNvPr id="9261" name="Oval 68"/>
            <p:cNvSpPr>
              <a:spLocks noChangeArrowheads="1"/>
            </p:cNvSpPr>
            <p:nvPr/>
          </p:nvSpPr>
          <p:spPr bwMode="auto">
            <a:xfrm>
              <a:off x="953" y="1481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62" name="Oval 69"/>
            <p:cNvSpPr>
              <a:spLocks noChangeAspect="1" noChangeArrowheads="1"/>
            </p:cNvSpPr>
            <p:nvPr/>
          </p:nvSpPr>
          <p:spPr bwMode="auto">
            <a:xfrm>
              <a:off x="1040" y="1569"/>
              <a:ext cx="25" cy="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9229" name="Text Box 70"/>
          <p:cNvSpPr txBox="1">
            <a:spLocks noChangeArrowheads="1"/>
          </p:cNvSpPr>
          <p:nvPr/>
        </p:nvSpPr>
        <p:spPr bwMode="auto">
          <a:xfrm>
            <a:off x="3048000" y="38100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i="1">
                <a:latin typeface="Times New Roman" pitchFamily="18" charset="0"/>
              </a:rPr>
              <a:t>B</a:t>
            </a:r>
          </a:p>
        </p:txBody>
      </p:sp>
      <p:grpSp>
        <p:nvGrpSpPr>
          <p:cNvPr id="9230" name="Group 71"/>
          <p:cNvGrpSpPr>
            <a:grpSpLocks/>
          </p:cNvGrpSpPr>
          <p:nvPr/>
        </p:nvGrpSpPr>
        <p:grpSpPr bwMode="auto">
          <a:xfrm>
            <a:off x="1512888" y="1676400"/>
            <a:ext cx="304800" cy="304800"/>
            <a:chOff x="953" y="1481"/>
            <a:chExt cx="192" cy="192"/>
          </a:xfrm>
        </p:grpSpPr>
        <p:sp>
          <p:nvSpPr>
            <p:cNvPr id="9259" name="Oval 72"/>
            <p:cNvSpPr>
              <a:spLocks noChangeArrowheads="1"/>
            </p:cNvSpPr>
            <p:nvPr/>
          </p:nvSpPr>
          <p:spPr bwMode="auto">
            <a:xfrm>
              <a:off x="953" y="1481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60" name="Oval 73"/>
            <p:cNvSpPr>
              <a:spLocks noChangeAspect="1" noChangeArrowheads="1"/>
            </p:cNvSpPr>
            <p:nvPr/>
          </p:nvSpPr>
          <p:spPr bwMode="auto">
            <a:xfrm>
              <a:off x="1040" y="1569"/>
              <a:ext cx="25" cy="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231" name="Group 74"/>
          <p:cNvGrpSpPr>
            <a:grpSpLocks/>
          </p:cNvGrpSpPr>
          <p:nvPr/>
        </p:nvGrpSpPr>
        <p:grpSpPr bwMode="auto">
          <a:xfrm>
            <a:off x="2209800" y="1687513"/>
            <a:ext cx="304800" cy="304800"/>
            <a:chOff x="953" y="1481"/>
            <a:chExt cx="192" cy="192"/>
          </a:xfrm>
        </p:grpSpPr>
        <p:sp>
          <p:nvSpPr>
            <p:cNvPr id="9257" name="Oval 75"/>
            <p:cNvSpPr>
              <a:spLocks noChangeArrowheads="1"/>
            </p:cNvSpPr>
            <p:nvPr/>
          </p:nvSpPr>
          <p:spPr bwMode="auto">
            <a:xfrm>
              <a:off x="953" y="1481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58" name="Oval 76"/>
            <p:cNvSpPr>
              <a:spLocks noChangeAspect="1" noChangeArrowheads="1"/>
            </p:cNvSpPr>
            <p:nvPr/>
          </p:nvSpPr>
          <p:spPr bwMode="auto">
            <a:xfrm>
              <a:off x="1040" y="1569"/>
              <a:ext cx="25" cy="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232" name="Group 77"/>
          <p:cNvGrpSpPr>
            <a:grpSpLocks/>
          </p:cNvGrpSpPr>
          <p:nvPr/>
        </p:nvGrpSpPr>
        <p:grpSpPr bwMode="auto">
          <a:xfrm>
            <a:off x="2895600" y="1687513"/>
            <a:ext cx="304800" cy="304800"/>
            <a:chOff x="953" y="1481"/>
            <a:chExt cx="192" cy="192"/>
          </a:xfrm>
        </p:grpSpPr>
        <p:sp>
          <p:nvSpPr>
            <p:cNvPr id="9255" name="Oval 78"/>
            <p:cNvSpPr>
              <a:spLocks noChangeArrowheads="1"/>
            </p:cNvSpPr>
            <p:nvPr/>
          </p:nvSpPr>
          <p:spPr bwMode="auto">
            <a:xfrm>
              <a:off x="953" y="1481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56" name="Oval 79"/>
            <p:cNvSpPr>
              <a:spLocks noChangeAspect="1" noChangeArrowheads="1"/>
            </p:cNvSpPr>
            <p:nvPr/>
          </p:nvSpPr>
          <p:spPr bwMode="auto">
            <a:xfrm>
              <a:off x="1040" y="1569"/>
              <a:ext cx="25" cy="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9233" name="Line 80"/>
          <p:cNvSpPr>
            <a:spLocks noChangeShapeType="1"/>
          </p:cNvSpPr>
          <p:nvPr/>
        </p:nvSpPr>
        <p:spPr bwMode="auto">
          <a:xfrm>
            <a:off x="228600" y="28194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4" name="Oval 81"/>
          <p:cNvSpPr>
            <a:spLocks noChangeArrowheads="1"/>
          </p:cNvSpPr>
          <p:nvPr/>
        </p:nvSpPr>
        <p:spPr bwMode="auto">
          <a:xfrm>
            <a:off x="1524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35" name="Text Box 82"/>
          <p:cNvSpPr txBox="1">
            <a:spLocks noChangeArrowheads="1"/>
          </p:cNvSpPr>
          <p:nvPr/>
        </p:nvSpPr>
        <p:spPr bwMode="auto">
          <a:xfrm>
            <a:off x="152400" y="26670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i="1">
                <a:latin typeface="Times New Roman" pitchFamily="18" charset="0"/>
              </a:rPr>
              <a:t>q</a:t>
            </a:r>
          </a:p>
        </p:txBody>
      </p:sp>
      <p:sp>
        <p:nvSpPr>
          <p:cNvPr id="9236" name="Line 83"/>
          <p:cNvSpPr>
            <a:spLocks noChangeShapeType="1"/>
          </p:cNvSpPr>
          <p:nvPr/>
        </p:nvSpPr>
        <p:spPr bwMode="auto">
          <a:xfrm>
            <a:off x="304800" y="2819400"/>
            <a:ext cx="13636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7" name="Arc 86"/>
          <p:cNvSpPr>
            <a:spLocks/>
          </p:cNvSpPr>
          <p:nvPr/>
        </p:nvSpPr>
        <p:spPr bwMode="auto">
          <a:xfrm>
            <a:off x="1676400" y="2820988"/>
            <a:ext cx="1600200" cy="1455737"/>
          </a:xfrm>
          <a:custGeom>
            <a:avLst/>
            <a:gdLst>
              <a:gd name="T0" fmla="*/ 0 w 19684"/>
              <a:gd name="T1" fmla="*/ 0 h 21600"/>
              <a:gd name="T2" fmla="*/ 2147483647 w 19684"/>
              <a:gd name="T3" fmla="*/ 2147483647 h 21600"/>
              <a:gd name="T4" fmla="*/ 0 w 19684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684" h="21600" fill="none" extrusionOk="0">
                <a:moveTo>
                  <a:pt x="-1" y="0"/>
                </a:moveTo>
                <a:cubicBezTo>
                  <a:pt x="8487" y="0"/>
                  <a:pt x="16188" y="4971"/>
                  <a:pt x="19683" y="12706"/>
                </a:cubicBezTo>
              </a:path>
              <a:path w="19684" h="21600" stroke="0" extrusionOk="0">
                <a:moveTo>
                  <a:pt x="-1" y="0"/>
                </a:moveTo>
                <a:cubicBezTo>
                  <a:pt x="8487" y="0"/>
                  <a:pt x="16188" y="4971"/>
                  <a:pt x="19683" y="1270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8" name="Oval 87"/>
          <p:cNvSpPr>
            <a:spLocks noChangeArrowheads="1"/>
          </p:cNvSpPr>
          <p:nvPr/>
        </p:nvSpPr>
        <p:spPr bwMode="auto">
          <a:xfrm>
            <a:off x="16002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39" name="Line 88"/>
          <p:cNvSpPr>
            <a:spLocks noChangeShapeType="1"/>
          </p:cNvSpPr>
          <p:nvPr/>
        </p:nvSpPr>
        <p:spPr bwMode="auto">
          <a:xfrm>
            <a:off x="1676400" y="2819400"/>
            <a:ext cx="4572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0" name="Text Box 89"/>
          <p:cNvSpPr txBox="1">
            <a:spLocks noChangeArrowheads="1"/>
          </p:cNvSpPr>
          <p:nvPr/>
        </p:nvSpPr>
        <p:spPr bwMode="auto">
          <a:xfrm>
            <a:off x="1905000" y="2362200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i="1">
                <a:solidFill>
                  <a:srgbClr val="0000FF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9241" name="Line 90"/>
          <p:cNvSpPr>
            <a:spLocks noChangeShapeType="1"/>
          </p:cNvSpPr>
          <p:nvPr/>
        </p:nvSpPr>
        <p:spPr bwMode="auto">
          <a:xfrm>
            <a:off x="1676400" y="2819400"/>
            <a:ext cx="0" cy="53340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2" name="Text Box 91"/>
          <p:cNvSpPr txBox="1">
            <a:spLocks noChangeArrowheads="1"/>
          </p:cNvSpPr>
          <p:nvPr/>
        </p:nvSpPr>
        <p:spPr bwMode="auto">
          <a:xfrm>
            <a:off x="1652588" y="3100388"/>
            <a:ext cx="633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i="1">
                <a:solidFill>
                  <a:srgbClr val="660066"/>
                </a:solidFill>
                <a:latin typeface="Times New Roman" pitchFamily="18" charset="0"/>
              </a:rPr>
              <a:t>F</a:t>
            </a:r>
            <a:r>
              <a:rPr lang="en-US" altLang="en-US" sz="1800" i="1" baseline="-25000">
                <a:solidFill>
                  <a:srgbClr val="660066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9243" name="Text Box 92"/>
          <p:cNvSpPr txBox="1">
            <a:spLocks noChangeArrowheads="1"/>
          </p:cNvSpPr>
          <p:nvPr/>
        </p:nvSpPr>
        <p:spPr bwMode="auto">
          <a:xfrm>
            <a:off x="4343400" y="1219200"/>
            <a:ext cx="312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i="1">
                <a:latin typeface="Times New Roman" pitchFamily="18" charset="0"/>
              </a:rPr>
              <a:t>F</a:t>
            </a:r>
            <a:r>
              <a:rPr lang="en-US" altLang="en-US" sz="4000" i="1" baseline="-25000">
                <a:latin typeface="Times New Roman" pitchFamily="18" charset="0"/>
              </a:rPr>
              <a:t>L</a:t>
            </a:r>
            <a:r>
              <a:rPr lang="en-US" altLang="en-US" sz="4000" i="1">
                <a:latin typeface="Times New Roman" pitchFamily="18" charset="0"/>
              </a:rPr>
              <a:t> = </a:t>
            </a:r>
            <a:r>
              <a:rPr lang="en-US" altLang="en-US" sz="4000" i="1">
                <a:latin typeface="Times New Roman" pitchFamily="18" charset="0"/>
                <a:cs typeface="Times New Roman" pitchFamily="18" charset="0"/>
              </a:rPr>
              <a:t>q(v </a:t>
            </a: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4000">
              <a:latin typeface="Times New Roman" pitchFamily="18" charset="0"/>
            </a:endParaRPr>
          </a:p>
        </p:txBody>
      </p:sp>
      <p:sp>
        <p:nvSpPr>
          <p:cNvPr id="9244" name="Text Box 93"/>
          <p:cNvSpPr txBox="1">
            <a:spLocks noChangeArrowheads="1"/>
          </p:cNvSpPr>
          <p:nvPr/>
        </p:nvSpPr>
        <p:spPr bwMode="auto">
          <a:xfrm>
            <a:off x="4343400" y="2057400"/>
            <a:ext cx="3048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1800">
                <a:solidFill>
                  <a:srgbClr val="0000FF"/>
                </a:solidFill>
                <a:latin typeface="Times New Roman" pitchFamily="18" charset="0"/>
              </a:rPr>
              <a:t>СИ</a:t>
            </a:r>
            <a:r>
              <a:rPr lang="en-US" altLang="en-US" sz="180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altLang="en-US" sz="3600">
                <a:latin typeface="Times New Roman" pitchFamily="18" charset="0"/>
              </a:rPr>
              <a:t>   </a:t>
            </a:r>
            <a:r>
              <a:rPr lang="en-US" altLang="en-US" sz="3600" i="1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ru-RU" altLang="en-US" sz="3600" i="1">
                <a:solidFill>
                  <a:srgbClr val="FF0000"/>
                </a:solidFill>
                <a:latin typeface="Times New Roman" pitchFamily="18" charset="0"/>
              </a:rPr>
              <a:t>есла</a:t>
            </a:r>
            <a:r>
              <a:rPr lang="en-US" altLang="en-US" sz="3600" i="1">
                <a:solidFill>
                  <a:srgbClr val="FF0000"/>
                </a:solidFill>
                <a:latin typeface="Times New Roman" pitchFamily="18" charset="0"/>
              </a:rPr>
              <a:t> (T</a:t>
            </a:r>
            <a:r>
              <a:rPr lang="ru-RU" altLang="en-US" sz="3600" i="1">
                <a:solidFill>
                  <a:srgbClr val="FF0000"/>
                </a:solidFill>
                <a:latin typeface="Times New Roman" pitchFamily="18" charset="0"/>
              </a:rPr>
              <a:t>л</a:t>
            </a:r>
            <a:r>
              <a:rPr lang="en-US" altLang="en-US" sz="3600" i="1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9245" name="Text Box 94"/>
          <p:cNvSpPr txBox="1">
            <a:spLocks noChangeArrowheads="1"/>
          </p:cNvSpPr>
          <p:nvPr/>
        </p:nvSpPr>
        <p:spPr bwMode="auto">
          <a:xfrm>
            <a:off x="7239000" y="2225675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</a:rPr>
              <a:t>[</a:t>
            </a:r>
            <a:r>
              <a:rPr lang="ru-RU" altLang="en-US" sz="2000">
                <a:latin typeface="Times New Roman" pitchFamily="18" charset="0"/>
              </a:rPr>
              <a:t>н</a:t>
            </a:r>
            <a:r>
              <a:rPr lang="en-US" altLang="en-US" sz="2000">
                <a:latin typeface="Times New Roman" pitchFamily="18" charset="0"/>
              </a:rPr>
              <a:t> A</a:t>
            </a:r>
            <a:r>
              <a:rPr lang="en-US" altLang="en-US" sz="2000" baseline="30000">
                <a:latin typeface="Times New Roman" pitchFamily="18" charset="0"/>
              </a:rPr>
              <a:t>-1</a:t>
            </a:r>
            <a:r>
              <a:rPr lang="en-US" altLang="en-US" sz="2000">
                <a:latin typeface="Times New Roman" pitchFamily="18" charset="0"/>
              </a:rPr>
              <a:t> </a:t>
            </a:r>
            <a:r>
              <a:rPr lang="ru-RU" altLang="en-US" sz="2000">
                <a:latin typeface="Times New Roman" pitchFamily="18" charset="0"/>
              </a:rPr>
              <a:t>м</a:t>
            </a:r>
            <a:r>
              <a:rPr lang="en-US" altLang="en-US" sz="2000" baseline="30000">
                <a:latin typeface="Times New Roman" pitchFamily="18" charset="0"/>
              </a:rPr>
              <a:t>-1</a:t>
            </a:r>
            <a:r>
              <a:rPr lang="en-US" altLang="en-US" sz="2000">
                <a:latin typeface="Times New Roman" pitchFamily="18" charset="0"/>
              </a:rPr>
              <a:t>]  </a:t>
            </a:r>
          </a:p>
        </p:txBody>
      </p:sp>
      <p:sp>
        <p:nvSpPr>
          <p:cNvPr id="9246" name="Text Box 95"/>
          <p:cNvSpPr txBox="1">
            <a:spLocks noChangeArrowheads="1"/>
          </p:cNvSpPr>
          <p:nvPr/>
        </p:nvSpPr>
        <p:spPr bwMode="auto">
          <a:xfrm>
            <a:off x="4343400" y="2987675"/>
            <a:ext cx="3505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1800">
                <a:solidFill>
                  <a:srgbClr val="0000FF"/>
                </a:solidFill>
                <a:latin typeface="Times New Roman" pitchFamily="18" charset="0"/>
              </a:rPr>
              <a:t>СГС</a:t>
            </a:r>
            <a:r>
              <a:rPr lang="en-US" altLang="en-US" sz="180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altLang="en-US" sz="3600">
                <a:latin typeface="Times New Roman" pitchFamily="18" charset="0"/>
              </a:rPr>
              <a:t> </a:t>
            </a:r>
            <a:r>
              <a:rPr lang="ru-RU" altLang="en-US" sz="3600" i="1">
                <a:solidFill>
                  <a:srgbClr val="FF0000"/>
                </a:solidFill>
                <a:latin typeface="Times New Roman" pitchFamily="18" charset="0"/>
              </a:rPr>
              <a:t>Гаусс</a:t>
            </a:r>
            <a:r>
              <a:rPr lang="en-US" altLang="en-US" sz="3600" i="1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ru-RU" altLang="en-US" sz="3600" i="1">
                <a:solidFill>
                  <a:srgbClr val="FF0000"/>
                </a:solidFill>
                <a:latin typeface="Times New Roman" pitchFamily="18" charset="0"/>
              </a:rPr>
              <a:t>Гс</a:t>
            </a:r>
            <a:r>
              <a:rPr lang="en-US" altLang="en-US" sz="3600" i="1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9247" name="Text Box 96"/>
          <p:cNvSpPr txBox="1">
            <a:spLocks noChangeArrowheads="1"/>
          </p:cNvSpPr>
          <p:nvPr/>
        </p:nvSpPr>
        <p:spPr bwMode="auto">
          <a:xfrm>
            <a:off x="7239000" y="3125788"/>
            <a:ext cx="1905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</a:rPr>
              <a:t>[</a:t>
            </a:r>
            <a:r>
              <a:rPr lang="ru-RU" altLang="en-US" sz="2000">
                <a:latin typeface="Times New Roman" pitchFamily="18" charset="0"/>
              </a:rPr>
              <a:t>дин</a:t>
            </a:r>
            <a:r>
              <a:rPr lang="en-US" altLang="en-US" sz="2000" baseline="30000">
                <a:latin typeface="Times New Roman" pitchFamily="18" charset="0"/>
              </a:rPr>
              <a:t>-1/2</a:t>
            </a:r>
            <a:r>
              <a:rPr lang="en-US" altLang="en-US" sz="2000">
                <a:latin typeface="Times New Roman" pitchFamily="18" charset="0"/>
              </a:rPr>
              <a:t> c</a:t>
            </a:r>
            <a:r>
              <a:rPr lang="ru-RU" altLang="en-US" sz="2000">
                <a:latin typeface="Times New Roman" pitchFamily="18" charset="0"/>
              </a:rPr>
              <a:t>м</a:t>
            </a:r>
            <a:r>
              <a:rPr lang="en-US" altLang="en-US" sz="2000" baseline="30000">
                <a:latin typeface="Times New Roman" pitchFamily="18" charset="0"/>
              </a:rPr>
              <a:t>-1</a:t>
            </a:r>
            <a:r>
              <a:rPr lang="en-US" altLang="en-US" sz="2000">
                <a:latin typeface="Times New Roman" pitchFamily="18" charset="0"/>
              </a:rPr>
              <a:t>]  </a:t>
            </a:r>
          </a:p>
        </p:txBody>
      </p:sp>
      <p:sp>
        <p:nvSpPr>
          <p:cNvPr id="9248" name="Text Box 97"/>
          <p:cNvSpPr txBox="1">
            <a:spLocks noChangeArrowheads="1"/>
          </p:cNvSpPr>
          <p:nvPr/>
        </p:nvSpPr>
        <p:spPr bwMode="auto">
          <a:xfrm>
            <a:off x="4267200" y="3673475"/>
            <a:ext cx="4724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FF0000"/>
                </a:solidFill>
                <a:latin typeface="Times New Roman" pitchFamily="18" charset="0"/>
              </a:rPr>
              <a:t>1 </a:t>
            </a:r>
            <a:r>
              <a:rPr lang="el-GR" alt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гамма</a:t>
            </a:r>
            <a:r>
              <a:rPr lang="en-US" alt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=10</a:t>
            </a:r>
            <a:r>
              <a:rPr lang="en-US" altLang="en-US" i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alt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Гаусс</a:t>
            </a:r>
            <a:endParaRPr lang="en-US" altLang="en-US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249" name="Text Box 98"/>
          <p:cNvSpPr txBox="1">
            <a:spLocks noChangeArrowheads="1"/>
          </p:cNvSpPr>
          <p:nvPr/>
        </p:nvSpPr>
        <p:spPr bwMode="auto">
          <a:xfrm>
            <a:off x="457200" y="4419600"/>
            <a:ext cx="3505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1800" i="1">
                <a:solidFill>
                  <a:srgbClr val="660066"/>
                </a:solidFill>
                <a:latin typeface="Times New Roman" pitchFamily="18" charset="0"/>
              </a:rPr>
              <a:t>Сила Лоренца </a:t>
            </a:r>
            <a:r>
              <a:rPr lang="en-US" altLang="en-US" sz="1800" i="1">
                <a:solidFill>
                  <a:srgbClr val="660066"/>
                </a:solidFill>
                <a:latin typeface="Times New Roman" pitchFamily="18" charset="0"/>
              </a:rPr>
              <a:t>(F</a:t>
            </a:r>
            <a:r>
              <a:rPr lang="en-US" altLang="en-US" sz="1800" i="1" baseline="-25000">
                <a:solidFill>
                  <a:srgbClr val="660066"/>
                </a:solidFill>
                <a:latin typeface="Times New Roman" pitchFamily="18" charset="0"/>
              </a:rPr>
              <a:t>L </a:t>
            </a:r>
            <a:r>
              <a:rPr lang="en-US" altLang="en-US" sz="1800" i="1">
                <a:solidFill>
                  <a:srgbClr val="660066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9250" name="Text Box 99"/>
          <p:cNvSpPr txBox="1">
            <a:spLocks noChangeArrowheads="1"/>
          </p:cNvSpPr>
          <p:nvPr/>
        </p:nvSpPr>
        <p:spPr bwMode="auto">
          <a:xfrm>
            <a:off x="4267200" y="4724400"/>
            <a:ext cx="4648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i="1">
                <a:solidFill>
                  <a:srgbClr val="0000FF"/>
                </a:solidFill>
                <a:latin typeface="Times New Roman" pitchFamily="18" charset="0"/>
              </a:rPr>
              <a:t>1 </a:t>
            </a:r>
            <a:r>
              <a:rPr lang="en-US" altLang="en-US" sz="4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altLang="en-US" sz="4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есла</a:t>
            </a:r>
            <a:r>
              <a:rPr lang="en-US" altLang="en-US" sz="4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=10</a:t>
            </a:r>
            <a:r>
              <a:rPr lang="en-US" altLang="en-US" sz="4000" i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4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4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Гаусс</a:t>
            </a:r>
            <a:endParaRPr lang="en-US" altLang="en-US" sz="4000" i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9251" name="Picture 101" descr="gau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"/>
            <a:ext cx="113823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2" name="Picture 102" descr="tesl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763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3" name="Text Box 103"/>
          <p:cNvSpPr txBox="1">
            <a:spLocks noChangeArrowheads="1"/>
          </p:cNvSpPr>
          <p:nvPr/>
        </p:nvSpPr>
        <p:spPr bwMode="auto">
          <a:xfrm>
            <a:off x="76200" y="1420813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Times New Roman" pitchFamily="18" charset="0"/>
              </a:rPr>
              <a:t>Tesla</a:t>
            </a:r>
          </a:p>
        </p:txBody>
      </p:sp>
      <p:sp>
        <p:nvSpPr>
          <p:cNvPr id="9254" name="Text Box 104"/>
          <p:cNvSpPr txBox="1">
            <a:spLocks noChangeArrowheads="1"/>
          </p:cNvSpPr>
          <p:nvPr/>
        </p:nvSpPr>
        <p:spPr bwMode="auto">
          <a:xfrm>
            <a:off x="7772400" y="1420813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Times New Roman" pitchFamily="18" charset="0"/>
              </a:rPr>
              <a:t>Gauss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681038" y="503238"/>
            <a:ext cx="8031162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00">
                <a:solidFill>
                  <a:srgbClr val="FF0000"/>
                </a:solidFill>
                <a:ea typeface="Microsoft YaHei" pitchFamily="34" charset="-122"/>
              </a:rPr>
              <a:t>Напряженность магнитного поля (H)</a:t>
            </a:r>
            <a:r>
              <a:rPr lang="ru-RU" altLang="ru-RU" sz="1800">
                <a:solidFill>
                  <a:srgbClr val="000000"/>
                </a:solidFill>
                <a:ea typeface="Microsoft YaHei" pitchFamily="34" charset="-122"/>
              </a:rPr>
              <a:t> можно определить с помощью силы, которая действует на помещенный в поле пробный магнит. Так как магнитные полюсы не существуют по отдельности, на северный и южный полюсы пробного магнита действуют противоположно направленные силы, и возникает момент пары сил. Этот момент характеризует величину напряженности поля в данном месте. Вектор напряженности магнитного поля в данной точке направлен по касательной к магнитной силовой линии в этой точке и имеет то же направление.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348038"/>
            <a:ext cx="4103687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746500"/>
            <a:ext cx="3454400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3626</TotalTime>
  <Words>3931</Words>
  <Application>Microsoft Office PowerPoint</Application>
  <PresentationFormat>Экран (4:3)</PresentationFormat>
  <Paragraphs>1124</Paragraphs>
  <Slides>60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8" baseType="lpstr">
      <vt:lpstr>Times New Roman</vt:lpstr>
      <vt:lpstr>Arial</vt:lpstr>
      <vt:lpstr>Calibri</vt:lpstr>
      <vt:lpstr>Microsoft YaHei</vt:lpstr>
      <vt:lpstr>AR DECODE</vt:lpstr>
      <vt:lpstr>Symbol</vt:lpstr>
      <vt:lpstr>Оформление по умолчанию</vt:lpstr>
      <vt:lpstr>Microsoft Equation 3.0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Peleomagnetic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Metelkin</dc:creator>
  <cp:lastModifiedBy>Alex</cp:lastModifiedBy>
  <cp:revision>150</cp:revision>
  <dcterms:created xsi:type="dcterms:W3CDTF">2005-03-20T08:02:09Z</dcterms:created>
  <dcterms:modified xsi:type="dcterms:W3CDTF">2020-03-17T17:07:14Z</dcterms:modified>
</cp:coreProperties>
</file>